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2" r:id="rId2"/>
    <p:sldId id="285" r:id="rId3"/>
    <p:sldId id="274" r:id="rId4"/>
    <p:sldId id="286" r:id="rId5"/>
    <p:sldId id="287" r:id="rId6"/>
    <p:sldId id="288" r:id="rId7"/>
    <p:sldId id="279" r:id="rId8"/>
    <p:sldId id="280" r:id="rId9"/>
    <p:sldId id="281" r:id="rId10"/>
    <p:sldId id="289" r:id="rId11"/>
    <p:sldId id="283" r:id="rId12"/>
    <p:sldId id="290" r:id="rId13"/>
    <p:sldId id="291" r:id="rId14"/>
    <p:sldId id="257" r:id="rId15"/>
    <p:sldId id="263" r:id="rId16"/>
    <p:sldId id="264" r:id="rId17"/>
    <p:sldId id="261" r:id="rId18"/>
    <p:sldId id="258" r:id="rId19"/>
    <p:sldId id="259" r:id="rId20"/>
    <p:sldId id="260" r:id="rId21"/>
    <p:sldId id="262" r:id="rId22"/>
    <p:sldId id="265" r:id="rId23"/>
    <p:sldId id="271" r:id="rId24"/>
    <p:sldId id="266" r:id="rId25"/>
    <p:sldId id="270" r:id="rId26"/>
    <p:sldId id="267" r:id="rId27"/>
    <p:sldId id="268" r:id="rId28"/>
    <p:sldId id="269" r:id="rId2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65" autoAdjust="0"/>
    <p:restoredTop sz="97465" autoAdjust="0"/>
  </p:normalViewPr>
  <p:slideViewPr>
    <p:cSldViewPr snapToGrid="0" snapToObjects="1">
      <p:cViewPr>
        <p:scale>
          <a:sx n="100" d="100"/>
          <a:sy n="100" d="100"/>
        </p:scale>
        <p:origin x="-1264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914400"/>
            <a:fld id="{529E06F5-F55C-483B-8700-D52519B181FC}" type="slidenum">
              <a:rPr lang="zh-CN" altLang="en-US" smtClean="0">
                <a:solidFill>
                  <a:prstClr val="white">
                    <a:lumMod val="50000"/>
                  </a:prstClr>
                </a:solidFill>
                <a:latin typeface="Dax-Regular"/>
                <a:ea typeface="宋体"/>
              </a:rPr>
              <a:pPr defTabSz="914400"/>
              <a:t>‹#›</a:t>
            </a:fld>
            <a:endParaRPr lang="zh-CN" altLang="en-US" dirty="0">
              <a:solidFill>
                <a:prstClr val="white">
                  <a:lumMod val="50000"/>
                </a:prstClr>
              </a:solidFill>
              <a:latin typeface="Dax-Regular"/>
              <a:ea typeface="宋体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048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914400"/>
            <a:r>
              <a:rPr lang="en-US" altLang="zh-CN" dirty="0" smtClean="0">
                <a:solidFill>
                  <a:prstClr val="white">
                    <a:lumMod val="50000"/>
                  </a:prstClr>
                </a:solidFill>
                <a:latin typeface="Dax-Regular"/>
                <a:ea typeface="宋体"/>
              </a:rPr>
              <a:t>Copyright © 2009 Digital Media Group Company Limited—All Rights Reserved</a:t>
            </a:r>
            <a:endParaRPr lang="zh-CN" altLang="en-US" dirty="0">
              <a:solidFill>
                <a:prstClr val="white">
                  <a:lumMod val="50000"/>
                </a:prstClr>
              </a:solidFill>
              <a:latin typeface="Dax-Regular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44242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914400"/>
            <a:fld id="{529E06F5-F55C-483B-8700-D52519B181FC}" type="slidenum">
              <a:rPr lang="zh-CN" altLang="en-US" smtClean="0">
                <a:solidFill>
                  <a:prstClr val="white">
                    <a:lumMod val="50000"/>
                  </a:prstClr>
                </a:solidFill>
                <a:latin typeface="Dax-Regular"/>
                <a:ea typeface="宋体"/>
              </a:rPr>
              <a:pPr defTabSz="914400"/>
              <a:t>‹#›</a:t>
            </a:fld>
            <a:endParaRPr lang="zh-CN" altLang="en-US" dirty="0">
              <a:solidFill>
                <a:prstClr val="white">
                  <a:lumMod val="50000"/>
                </a:prstClr>
              </a:solidFill>
              <a:latin typeface="Dax-Regular"/>
              <a:ea typeface="宋体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048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914400"/>
            <a:r>
              <a:rPr lang="en-US" altLang="zh-CN" dirty="0" smtClean="0">
                <a:solidFill>
                  <a:prstClr val="white">
                    <a:lumMod val="50000"/>
                  </a:prstClr>
                </a:solidFill>
                <a:latin typeface="Dax-Regular"/>
                <a:ea typeface="宋体"/>
              </a:rPr>
              <a:t>Copyright © 2009 Digital Media Group Company Limited—All Rights Reserved</a:t>
            </a:r>
            <a:endParaRPr lang="zh-CN" altLang="en-US" dirty="0">
              <a:solidFill>
                <a:prstClr val="white">
                  <a:lumMod val="50000"/>
                </a:prstClr>
              </a:solidFill>
              <a:latin typeface="Dax-Regular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1524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914400"/>
            <a:fld id="{529E06F5-F55C-483B-8700-D52519B181FC}" type="slidenum">
              <a:rPr lang="zh-CN" altLang="en-US" smtClean="0">
                <a:solidFill>
                  <a:prstClr val="white">
                    <a:lumMod val="50000"/>
                  </a:prstClr>
                </a:solidFill>
                <a:latin typeface="Dax-Regular"/>
                <a:ea typeface="宋体"/>
              </a:rPr>
              <a:pPr defTabSz="914400"/>
              <a:t>‹#›</a:t>
            </a:fld>
            <a:endParaRPr lang="zh-CN" altLang="en-US" dirty="0">
              <a:solidFill>
                <a:prstClr val="white">
                  <a:lumMod val="50000"/>
                </a:prstClr>
              </a:solidFill>
              <a:latin typeface="Dax-Regular"/>
              <a:ea typeface="宋体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048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914400"/>
            <a:r>
              <a:rPr lang="en-US" altLang="zh-CN" dirty="0" smtClean="0">
                <a:solidFill>
                  <a:prstClr val="white">
                    <a:lumMod val="50000"/>
                  </a:prstClr>
                </a:solidFill>
                <a:latin typeface="Dax-Regular"/>
                <a:ea typeface="宋体"/>
              </a:rPr>
              <a:t>Copyright © 2009 Digital Media Group Company Limited—All Rights Reserved</a:t>
            </a:r>
            <a:endParaRPr lang="zh-CN" altLang="en-US" dirty="0">
              <a:solidFill>
                <a:prstClr val="white">
                  <a:lumMod val="50000"/>
                </a:prstClr>
              </a:solidFill>
              <a:latin typeface="Dax-Regular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7612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914400"/>
            <a:fld id="{529E06F5-F55C-483B-8700-D52519B181FC}" type="slidenum">
              <a:rPr lang="zh-CN" altLang="en-US" smtClean="0">
                <a:solidFill>
                  <a:prstClr val="white">
                    <a:lumMod val="50000"/>
                  </a:prstClr>
                </a:solidFill>
                <a:latin typeface="Dax-Regular"/>
                <a:ea typeface="宋体"/>
              </a:rPr>
              <a:pPr defTabSz="914400"/>
              <a:t>‹#›</a:t>
            </a:fld>
            <a:endParaRPr lang="zh-CN" altLang="en-US" dirty="0">
              <a:solidFill>
                <a:prstClr val="white">
                  <a:lumMod val="50000"/>
                </a:prstClr>
              </a:solidFill>
              <a:latin typeface="Dax-Regular"/>
              <a:ea typeface="宋体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048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914400"/>
            <a:r>
              <a:rPr lang="en-US" altLang="zh-CN" dirty="0" smtClean="0">
                <a:solidFill>
                  <a:prstClr val="white">
                    <a:lumMod val="50000"/>
                  </a:prstClr>
                </a:solidFill>
                <a:latin typeface="Dax-Regular"/>
                <a:ea typeface="宋体"/>
              </a:rPr>
              <a:t>Copyright © 2009 Digital Media Group Company Limited—All Rights Reserved</a:t>
            </a:r>
            <a:endParaRPr lang="zh-CN" altLang="en-US" dirty="0">
              <a:solidFill>
                <a:prstClr val="white">
                  <a:lumMod val="50000"/>
                </a:prstClr>
              </a:solidFill>
              <a:latin typeface="Dax-Regular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46555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914400"/>
            <a:fld id="{529E06F5-F55C-483B-8700-D52519B181FC}" type="slidenum">
              <a:rPr lang="zh-CN" altLang="en-US" smtClean="0">
                <a:solidFill>
                  <a:prstClr val="white">
                    <a:lumMod val="50000"/>
                  </a:prstClr>
                </a:solidFill>
                <a:latin typeface="Dax-Regular"/>
                <a:ea typeface="宋体"/>
              </a:rPr>
              <a:pPr defTabSz="914400"/>
              <a:t>‹#›</a:t>
            </a:fld>
            <a:endParaRPr lang="zh-CN" altLang="en-US" dirty="0">
              <a:solidFill>
                <a:prstClr val="white">
                  <a:lumMod val="50000"/>
                </a:prstClr>
              </a:solidFill>
              <a:latin typeface="Dax-Regular"/>
              <a:ea typeface="宋体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048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914400"/>
            <a:r>
              <a:rPr lang="en-US" altLang="zh-CN" dirty="0" smtClean="0">
                <a:solidFill>
                  <a:prstClr val="white">
                    <a:lumMod val="50000"/>
                  </a:prstClr>
                </a:solidFill>
                <a:latin typeface="Dax-Regular"/>
                <a:ea typeface="宋体"/>
              </a:rPr>
              <a:t>Copyright © 2009 Digital Media Group Company Limited—All Rights Reserved</a:t>
            </a:r>
            <a:endParaRPr lang="zh-CN" altLang="en-US" dirty="0">
              <a:solidFill>
                <a:prstClr val="white">
                  <a:lumMod val="50000"/>
                </a:prstClr>
              </a:solidFill>
              <a:latin typeface="Dax-Regular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5097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914400"/>
            <a:fld id="{529E06F5-F55C-483B-8700-D52519B181FC}" type="slidenum">
              <a:rPr lang="zh-CN" altLang="en-US" smtClean="0">
                <a:solidFill>
                  <a:prstClr val="white">
                    <a:lumMod val="50000"/>
                  </a:prstClr>
                </a:solidFill>
                <a:latin typeface="Dax-Regular"/>
                <a:ea typeface="宋体"/>
              </a:rPr>
              <a:pPr defTabSz="914400"/>
              <a:t>‹#›</a:t>
            </a:fld>
            <a:endParaRPr lang="zh-CN" altLang="en-US" dirty="0">
              <a:solidFill>
                <a:prstClr val="white">
                  <a:lumMod val="50000"/>
                </a:prstClr>
              </a:solidFill>
              <a:latin typeface="Dax-Regular"/>
              <a:ea typeface="宋体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048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914400"/>
            <a:r>
              <a:rPr lang="en-US" altLang="zh-CN" dirty="0" smtClean="0">
                <a:solidFill>
                  <a:prstClr val="white">
                    <a:lumMod val="50000"/>
                  </a:prstClr>
                </a:solidFill>
                <a:latin typeface="Dax-Regular"/>
                <a:ea typeface="宋体"/>
              </a:rPr>
              <a:t>Copyright © 2009 Digital Media Group Company Limited—All Rights Reserved</a:t>
            </a:r>
            <a:endParaRPr lang="zh-CN" altLang="en-US" dirty="0">
              <a:solidFill>
                <a:prstClr val="white">
                  <a:lumMod val="50000"/>
                </a:prstClr>
              </a:solidFill>
              <a:latin typeface="Dax-Regular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8997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0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914400"/>
            <a:fld id="{529E06F5-F55C-483B-8700-D52519B181FC}" type="slidenum">
              <a:rPr lang="zh-CN" altLang="en-US" smtClean="0">
                <a:solidFill>
                  <a:prstClr val="white">
                    <a:lumMod val="50000"/>
                  </a:prstClr>
                </a:solidFill>
                <a:latin typeface="Dax-Regular"/>
                <a:ea typeface="宋体"/>
              </a:rPr>
              <a:pPr defTabSz="914400"/>
              <a:t>‹#›</a:t>
            </a:fld>
            <a:endParaRPr lang="zh-CN" altLang="en-US" dirty="0">
              <a:solidFill>
                <a:prstClr val="white">
                  <a:lumMod val="50000"/>
                </a:prstClr>
              </a:solidFill>
              <a:latin typeface="Dax-Regular"/>
              <a:ea typeface="宋体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048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914400"/>
            <a:r>
              <a:rPr lang="en-US" altLang="zh-CN" dirty="0" smtClean="0">
                <a:solidFill>
                  <a:prstClr val="white">
                    <a:lumMod val="50000"/>
                  </a:prstClr>
                </a:solidFill>
                <a:latin typeface="Dax-Regular"/>
                <a:ea typeface="宋体"/>
              </a:rPr>
              <a:t>Copyright © 2009 Digital Media Group Company Limited—All Rights Reserved</a:t>
            </a:r>
            <a:endParaRPr lang="zh-CN" altLang="en-US" dirty="0">
              <a:solidFill>
                <a:prstClr val="white">
                  <a:lumMod val="50000"/>
                </a:prstClr>
              </a:solidFill>
              <a:latin typeface="Dax-Regular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5194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914400"/>
            <a:fld id="{529E06F5-F55C-483B-8700-D52519B181FC}" type="slidenum">
              <a:rPr lang="zh-CN" altLang="en-US" smtClean="0">
                <a:solidFill>
                  <a:prstClr val="white">
                    <a:lumMod val="50000"/>
                  </a:prstClr>
                </a:solidFill>
                <a:latin typeface="Dax-Regular"/>
                <a:ea typeface="宋体"/>
              </a:rPr>
              <a:pPr defTabSz="914400"/>
              <a:t>‹#›</a:t>
            </a:fld>
            <a:endParaRPr lang="zh-CN" altLang="en-US" dirty="0">
              <a:solidFill>
                <a:prstClr val="white">
                  <a:lumMod val="50000"/>
                </a:prstClr>
              </a:solidFill>
              <a:latin typeface="Dax-Regular"/>
              <a:ea typeface="宋体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048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914400"/>
            <a:r>
              <a:rPr lang="en-US" altLang="zh-CN" dirty="0" smtClean="0">
                <a:solidFill>
                  <a:prstClr val="white">
                    <a:lumMod val="50000"/>
                  </a:prstClr>
                </a:solidFill>
                <a:latin typeface="Dax-Regular"/>
                <a:ea typeface="宋体"/>
              </a:rPr>
              <a:t>Copyright © 2009 Digital Media Group Company Limited—All Rights Reserved</a:t>
            </a:r>
            <a:endParaRPr lang="zh-CN" altLang="en-US" dirty="0">
              <a:solidFill>
                <a:prstClr val="white">
                  <a:lumMod val="50000"/>
                </a:prstClr>
              </a:solidFill>
              <a:latin typeface="Dax-Regular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7947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914400"/>
            <a:fld id="{529E06F5-F55C-483B-8700-D52519B181FC}" type="slidenum">
              <a:rPr lang="zh-CN" altLang="en-US" smtClean="0">
                <a:solidFill>
                  <a:prstClr val="white">
                    <a:lumMod val="50000"/>
                  </a:prstClr>
                </a:solidFill>
                <a:latin typeface="Dax-Regular"/>
                <a:ea typeface="宋体"/>
              </a:rPr>
              <a:pPr defTabSz="914400"/>
              <a:t>‹#›</a:t>
            </a:fld>
            <a:endParaRPr lang="zh-CN" altLang="en-US" dirty="0">
              <a:solidFill>
                <a:prstClr val="white">
                  <a:lumMod val="50000"/>
                </a:prstClr>
              </a:solidFill>
              <a:latin typeface="Dax-Regular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048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914400"/>
            <a:r>
              <a:rPr lang="en-US" altLang="zh-CN" dirty="0" smtClean="0">
                <a:solidFill>
                  <a:prstClr val="white">
                    <a:lumMod val="50000"/>
                  </a:prstClr>
                </a:solidFill>
                <a:latin typeface="Dax-Regular"/>
                <a:ea typeface="宋体"/>
              </a:rPr>
              <a:t>Copyright © 2009 Digital Media Group Company Limited—All Rights Reserved</a:t>
            </a:r>
            <a:endParaRPr lang="zh-CN" altLang="en-US" dirty="0">
              <a:solidFill>
                <a:prstClr val="white">
                  <a:lumMod val="50000"/>
                </a:prstClr>
              </a:solidFill>
              <a:latin typeface="Dax-Regular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6276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914400"/>
            <a:fld id="{529E06F5-F55C-483B-8700-D52519B181FC}" type="slidenum">
              <a:rPr lang="zh-CN" altLang="en-US" smtClean="0">
                <a:solidFill>
                  <a:prstClr val="white">
                    <a:lumMod val="50000"/>
                  </a:prstClr>
                </a:solidFill>
                <a:latin typeface="Dax-Regular"/>
                <a:ea typeface="宋体"/>
              </a:rPr>
              <a:pPr defTabSz="914400"/>
              <a:t>‹#›</a:t>
            </a:fld>
            <a:endParaRPr lang="zh-CN" altLang="en-US" dirty="0">
              <a:solidFill>
                <a:prstClr val="white">
                  <a:lumMod val="50000"/>
                </a:prstClr>
              </a:solidFill>
              <a:latin typeface="Dax-Regular"/>
              <a:ea typeface="宋体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048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914400"/>
            <a:r>
              <a:rPr lang="en-US" altLang="zh-CN" dirty="0" smtClean="0">
                <a:solidFill>
                  <a:prstClr val="white">
                    <a:lumMod val="50000"/>
                  </a:prstClr>
                </a:solidFill>
                <a:latin typeface="Dax-Regular"/>
                <a:ea typeface="宋体"/>
              </a:rPr>
              <a:t>Copyright © 2009 Digital Media Group Company Limited—All Rights Reserved</a:t>
            </a:r>
            <a:endParaRPr lang="zh-CN" altLang="en-US" dirty="0">
              <a:solidFill>
                <a:prstClr val="white">
                  <a:lumMod val="50000"/>
                </a:prstClr>
              </a:solidFill>
              <a:latin typeface="Dax-Regular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0513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914400"/>
            <a:fld id="{529E06F5-F55C-483B-8700-D52519B181FC}" type="slidenum">
              <a:rPr lang="zh-CN" altLang="en-US" smtClean="0">
                <a:solidFill>
                  <a:prstClr val="white">
                    <a:lumMod val="50000"/>
                  </a:prstClr>
                </a:solidFill>
                <a:latin typeface="Dax-Regular"/>
                <a:ea typeface="宋体"/>
              </a:rPr>
              <a:pPr defTabSz="914400"/>
              <a:t>‹#›</a:t>
            </a:fld>
            <a:endParaRPr lang="zh-CN" altLang="en-US" dirty="0">
              <a:solidFill>
                <a:prstClr val="white">
                  <a:lumMod val="50000"/>
                </a:prstClr>
              </a:solidFill>
              <a:latin typeface="Dax-Regular"/>
              <a:ea typeface="宋体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048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914400"/>
            <a:r>
              <a:rPr lang="en-US" altLang="zh-CN" dirty="0" smtClean="0">
                <a:solidFill>
                  <a:prstClr val="white">
                    <a:lumMod val="50000"/>
                  </a:prstClr>
                </a:solidFill>
                <a:latin typeface="Dax-Regular"/>
                <a:ea typeface="宋体"/>
              </a:rPr>
              <a:t>Copyright © 2009 Digital Media Group Company Limited—All Rights Reserved</a:t>
            </a:r>
            <a:endParaRPr lang="zh-CN" altLang="en-US" dirty="0">
              <a:solidFill>
                <a:prstClr val="white">
                  <a:lumMod val="50000"/>
                </a:prstClr>
              </a:solidFill>
              <a:latin typeface="Dax-Regular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3597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0" y="6360794"/>
            <a:ext cx="9144000" cy="497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dirty="0">
              <a:solidFill>
                <a:prstClr val="white"/>
              </a:solidFill>
              <a:latin typeface="Dax-Regular"/>
              <a:ea typeface="宋体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0715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400" y="0"/>
            <a:ext cx="7315200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400" y="1196752"/>
            <a:ext cx="8884096" cy="237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4" name="页脚占位符 4"/>
          <p:cNvSpPr txBox="1">
            <a:spLocks/>
          </p:cNvSpPr>
          <p:nvPr/>
        </p:nvSpPr>
        <p:spPr>
          <a:xfrm>
            <a:off x="3124200" y="654746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ctr" defTabSz="914400">
              <a:defRPr/>
            </a:pPr>
            <a:fld id="{529E06F5-F55C-483B-8700-D52519B181FC}" type="slidenum">
              <a:rPr lang="zh-CN" altLang="en-US" sz="900" b="1" smtClean="0">
                <a:solidFill>
                  <a:prstClr val="black"/>
                </a:solidFill>
                <a:latin typeface="Dax-Medium" pitchFamily="2" charset="0"/>
                <a:ea typeface="宋体"/>
              </a:rPr>
              <a:pPr algn="ctr" defTabSz="914400">
                <a:defRPr/>
              </a:pPr>
              <a:t>‹#›</a:t>
            </a:fld>
            <a:endParaRPr lang="zh-CN" altLang="en-US" sz="900" b="1" dirty="0">
              <a:solidFill>
                <a:prstClr val="black"/>
              </a:solidFill>
              <a:latin typeface="Dax-Medium" pitchFamily="2" charset="0"/>
              <a:ea typeface="宋体"/>
            </a:endParaRPr>
          </a:p>
        </p:txBody>
      </p:sp>
      <p:sp>
        <p:nvSpPr>
          <p:cNvPr id="15" name="灯片编号占位符 5"/>
          <p:cNvSpPr txBox="1">
            <a:spLocks/>
          </p:cNvSpPr>
          <p:nvPr/>
        </p:nvSpPr>
        <p:spPr>
          <a:xfrm>
            <a:off x="5486400" y="6547467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 defTabSz="914400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Dax-Medium" pitchFamily="2" charset="0"/>
                <a:ea typeface="宋体"/>
              </a:rPr>
              <a:t>Copyright © 2014 Gobi Partners.  All rights reserved.</a:t>
            </a:r>
            <a:endParaRPr lang="zh-CN" altLang="en-US" dirty="0" smtClean="0">
              <a:solidFill>
                <a:prstClr val="black"/>
              </a:solidFill>
              <a:latin typeface="Dax-Medium" pitchFamily="2" charset="0"/>
              <a:ea typeface="宋体"/>
            </a:endParaRPr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5486400" y="6360795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 defTabSz="914400">
              <a:defRPr/>
            </a:pPr>
            <a:r>
              <a:rPr lang="en-US" altLang="zh-CN" sz="1050" i="1" dirty="0" smtClean="0">
                <a:solidFill>
                  <a:prstClr val="black"/>
                </a:solidFill>
                <a:latin typeface="Dax-Medium" pitchFamily="2" charset="0"/>
                <a:ea typeface="宋体"/>
              </a:rPr>
              <a:t>Confidential: for internal use only</a:t>
            </a:r>
            <a:endParaRPr lang="zh-CN" altLang="en-US" sz="1050" i="1" dirty="0" smtClean="0">
              <a:solidFill>
                <a:prstClr val="black"/>
              </a:solidFill>
              <a:latin typeface="Dax-Medium" pitchFamily="2" charset="0"/>
              <a:ea typeface="宋体"/>
            </a:endParaRPr>
          </a:p>
        </p:txBody>
      </p:sp>
      <p:pic>
        <p:nvPicPr>
          <p:cNvPr id="13" name="Picture 2" descr="D:\Gobi Internal Files\Gobi Logo\00001透明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64288" y="132398"/>
            <a:ext cx="1944216" cy="5910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732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/>
          <a:ea typeface="微软雅黑"/>
          <a:cs typeface="微软雅黑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/>
          <a:ea typeface="微软雅黑"/>
          <a:cs typeface="微软雅黑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/>
          <a:ea typeface="微软雅黑"/>
          <a:cs typeface="微软雅黑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微软雅黑"/>
          <a:ea typeface="微软雅黑"/>
          <a:cs typeface="微软雅黑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微软雅黑"/>
          <a:ea typeface="微软雅黑"/>
          <a:cs typeface="微软雅黑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微软雅黑"/>
          <a:ea typeface="微软雅黑"/>
          <a:cs typeface="微软雅黑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新系统的功能可分为三个阶段。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196752"/>
            <a:ext cx="8884096" cy="3870548"/>
          </a:xfrm>
        </p:spPr>
        <p:txBody>
          <a:bodyPr/>
          <a:lstStyle/>
          <a:p>
            <a:r>
              <a:rPr kumimoji="1" lang="zh-CN" altLang="en-US" dirty="0" smtClean="0"/>
              <a:t>新系统功能三个阶段：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/>
            <a:r>
              <a:rPr kumimoji="1" lang="en-US" altLang="zh-CN" u="sng" dirty="0" smtClean="0"/>
              <a:t>Phase1</a:t>
            </a:r>
            <a:r>
              <a:rPr kumimoji="1" lang="zh-CN" altLang="en-US" u="sng" dirty="0" smtClean="0"/>
              <a:t>：</a:t>
            </a:r>
            <a:r>
              <a:rPr kumimoji="1" lang="en-US" altLang="zh-CN" u="sng" dirty="0" smtClean="0"/>
              <a:t>New</a:t>
            </a:r>
            <a:r>
              <a:rPr kumimoji="1" lang="zh-CN" altLang="en-US" u="sng" dirty="0" smtClean="0"/>
              <a:t> </a:t>
            </a:r>
            <a:r>
              <a:rPr kumimoji="1" lang="en-US" altLang="zh-CN" u="sng" dirty="0" smtClean="0"/>
              <a:t>deal</a:t>
            </a:r>
            <a:r>
              <a:rPr kumimoji="1" lang="zh-CN" altLang="en-US" u="sng" dirty="0" smtClean="0"/>
              <a:t> </a:t>
            </a:r>
            <a:r>
              <a:rPr kumimoji="1" lang="en-US" altLang="zh-CN" u="sng" dirty="0" smtClean="0"/>
              <a:t>management</a:t>
            </a:r>
            <a:r>
              <a:rPr kumimoji="1" lang="zh-CN" altLang="en-US" u="sng" dirty="0" smtClean="0"/>
              <a:t> （技术上以</a:t>
            </a:r>
            <a:r>
              <a:rPr kumimoji="1" lang="en-US" altLang="zh-CN" u="sng" dirty="0" smtClean="0"/>
              <a:t>company</a:t>
            </a:r>
            <a:r>
              <a:rPr kumimoji="1" lang="zh-CN" altLang="en-US" u="sng" dirty="0" smtClean="0"/>
              <a:t>为核心）</a:t>
            </a:r>
            <a:endParaRPr kumimoji="1" lang="en-US" altLang="zh-CN" u="sng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Phase2</a:t>
            </a:r>
            <a:r>
              <a:rPr kumimoji="1" lang="zh-CN" altLang="en-US" dirty="0" smtClean="0"/>
              <a:t>：用户感兴趣的</a:t>
            </a:r>
            <a:r>
              <a:rPr kumimoji="1" lang="en-US" altLang="zh-CN" dirty="0" smtClean="0"/>
              <a:t>sector</a:t>
            </a:r>
            <a:r>
              <a:rPr kumimoji="1" lang="zh-CN" altLang="en-US" dirty="0" smtClean="0"/>
              <a:t>深度挖掘（包含融资时间、行业会议、其他投资人观点</a:t>
            </a:r>
            <a:r>
              <a:rPr kumimoji="1" lang="en-US" altLang="zh-CN" dirty="0" smtClean="0"/>
              <a:t>……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Phase3</a:t>
            </a:r>
            <a:r>
              <a:rPr kumimoji="1" lang="zh-CN" altLang="en-US" dirty="0" smtClean="0"/>
              <a:t>：发现新兴</a:t>
            </a:r>
            <a:r>
              <a:rPr kumimoji="1" lang="en-US" altLang="zh-CN" dirty="0" smtClean="0"/>
              <a:t>sector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9870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用户主动提交</a:t>
            </a:r>
            <a:r>
              <a:rPr kumimoji="1" lang="en-US" altLang="zh-CN" dirty="0"/>
              <a:t>D</a:t>
            </a:r>
            <a:r>
              <a:rPr kumimoji="1" lang="en-US" altLang="zh-CN" dirty="0" smtClean="0"/>
              <a:t>eal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若用户自己找到了好案子，但</a:t>
            </a:r>
            <a:r>
              <a:rPr kumimoji="1" lang="en-US" altLang="zh-CN" dirty="0" smtClean="0"/>
              <a:t>cold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call/push</a:t>
            </a:r>
            <a:r>
              <a:rPr kumimoji="1" lang="zh-CN" altLang="en-US" dirty="0" smtClean="0"/>
              <a:t>中都没有，可以在新系统中搜索，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若新系统中有，点击</a:t>
            </a:r>
            <a:r>
              <a:rPr kumimoji="1" lang="en-US" altLang="zh-CN" dirty="0" smtClean="0"/>
              <a:t>【</a:t>
            </a:r>
            <a:r>
              <a:rPr kumimoji="1" lang="zh-CN" altLang="en-US" dirty="0" smtClean="0"/>
              <a:t>发送到</a:t>
            </a:r>
            <a:r>
              <a:rPr kumimoji="1" lang="en-US" altLang="zh-CN" dirty="0" smtClean="0"/>
              <a:t>IOM】</a:t>
            </a:r>
          </a:p>
          <a:p>
            <a:pPr lvl="1"/>
            <a:r>
              <a:rPr kumimoji="1" lang="zh-CN" altLang="en-US" dirty="0" smtClean="0"/>
              <a:t>若没有，提交产品名、公司名信息，点击</a:t>
            </a:r>
            <a:r>
              <a:rPr kumimoji="1" lang="en-US" altLang="zh-CN" dirty="0" smtClean="0"/>
              <a:t>【</a:t>
            </a:r>
            <a:r>
              <a:rPr kumimoji="1" lang="zh-CN" altLang="en-US" dirty="0" smtClean="0"/>
              <a:t>发送到</a:t>
            </a:r>
            <a:r>
              <a:rPr kumimoji="1" lang="en-US" altLang="zh-CN" dirty="0" smtClean="0"/>
              <a:t>IOM</a:t>
            </a:r>
            <a:r>
              <a:rPr kumimoji="1" lang="en-US" altLang="zh-CN" dirty="0" smtClean="0"/>
              <a:t>】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7700" y="3721100"/>
            <a:ext cx="802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所有的</a:t>
            </a:r>
            <a:r>
              <a:rPr kumimoji="1" lang="en-US" altLang="zh-CN" dirty="0" smtClean="0">
                <a:solidFill>
                  <a:srgbClr val="FF0000"/>
                </a:solidFill>
              </a:rPr>
              <a:t>Company</a:t>
            </a:r>
            <a:r>
              <a:rPr kumimoji="1" lang="zh-CN" altLang="en-US" dirty="0" smtClean="0">
                <a:solidFill>
                  <a:srgbClr val="FF0000"/>
                </a:solidFill>
              </a:rPr>
              <a:t>用户都可打分，打分就会推入老系统。不需要特别的发送。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用户主动提交可以把打分一并做了。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95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老系统保留如下标签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196752"/>
            <a:ext cx="8884096" cy="5051648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zh-CN" dirty="0" smtClean="0"/>
              <a:t>Dashboard</a:t>
            </a:r>
            <a:r>
              <a:rPr kumimoji="1" lang="zh-CN" altLang="en-US" dirty="0" smtClean="0"/>
              <a:t>（点击之后打开的是</a:t>
            </a:r>
            <a:r>
              <a:rPr kumimoji="1" lang="en-US" altLang="zh-CN" dirty="0" smtClean="0"/>
              <a:t>deal</a:t>
            </a:r>
            <a:r>
              <a:rPr kumimoji="1" lang="zh-CN" altLang="en-US" dirty="0" smtClean="0"/>
              <a:t>标签页）</a:t>
            </a:r>
            <a:endParaRPr kumimoji="1" lang="en-US" altLang="zh-CN" dirty="0"/>
          </a:p>
          <a:p>
            <a:pPr lvl="1"/>
            <a:r>
              <a:rPr lang="en-US" altLang="zh-CN" b="1" dirty="0"/>
              <a:t>Assigned </a:t>
            </a:r>
            <a:r>
              <a:rPr lang="en-US" altLang="zh-CN" b="1" dirty="0" smtClean="0"/>
              <a:t>Deals</a:t>
            </a:r>
          </a:p>
          <a:p>
            <a:pPr lvl="1"/>
            <a:r>
              <a:rPr kumimoji="1" lang="en-US" altLang="zh-CN" b="1" dirty="0" smtClean="0"/>
              <a:t>Sponsored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Deals</a:t>
            </a:r>
          </a:p>
          <a:p>
            <a:pPr marL="457200" lvl="1" indent="0">
              <a:buNone/>
            </a:pPr>
            <a:endParaRPr kumimoji="1" lang="en-US" altLang="zh-CN" b="1" dirty="0" smtClean="0"/>
          </a:p>
          <a:p>
            <a:r>
              <a:rPr kumimoji="1" lang="en-US" altLang="zh-CN" dirty="0" smtClean="0">
                <a:solidFill>
                  <a:srgbClr val="0000FF"/>
                </a:solidFill>
              </a:rPr>
              <a:t>Deal</a:t>
            </a:r>
            <a:r>
              <a:rPr kumimoji="1" lang="zh-CN" altLang="en-US" dirty="0" smtClean="0">
                <a:solidFill>
                  <a:srgbClr val="0000FF"/>
                </a:solidFill>
              </a:rPr>
              <a:t>（用户点击</a:t>
            </a:r>
            <a:r>
              <a:rPr kumimoji="1" lang="en-US" altLang="zh-CN" dirty="0" smtClean="0">
                <a:solidFill>
                  <a:srgbClr val="0000FF"/>
                </a:solidFill>
              </a:rPr>
              <a:t>Deal</a:t>
            </a:r>
            <a:r>
              <a:rPr kumimoji="1" lang="zh-CN" altLang="en-US" dirty="0" smtClean="0">
                <a:solidFill>
                  <a:srgbClr val="0000FF"/>
                </a:solidFill>
              </a:rPr>
              <a:t>之后可以看到新系统推送来的</a:t>
            </a:r>
            <a:r>
              <a:rPr kumimoji="1" lang="en-US" altLang="zh-CN" dirty="0" smtClean="0">
                <a:solidFill>
                  <a:srgbClr val="0000FF"/>
                </a:solidFill>
              </a:rPr>
              <a:t>new</a:t>
            </a:r>
            <a:r>
              <a:rPr kumimoji="1" lang="zh-CN" altLang="en-US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dirty="0" smtClean="0">
                <a:solidFill>
                  <a:srgbClr val="0000FF"/>
                </a:solidFill>
              </a:rPr>
              <a:t>deal</a:t>
            </a:r>
            <a:r>
              <a:rPr kumimoji="1" lang="zh-CN" altLang="en-US" dirty="0" smtClean="0">
                <a:solidFill>
                  <a:srgbClr val="0000FF"/>
                </a:solidFill>
              </a:rPr>
              <a:t>，可以添加</a:t>
            </a:r>
            <a:r>
              <a:rPr kumimoji="1" lang="en-US" altLang="zh-CN" dirty="0" smtClean="0">
                <a:solidFill>
                  <a:srgbClr val="0000FF"/>
                </a:solidFill>
              </a:rPr>
              <a:t>Task</a:t>
            </a:r>
            <a:r>
              <a:rPr kumimoji="1" lang="zh-CN" altLang="en-US" dirty="0" smtClean="0">
                <a:solidFill>
                  <a:srgbClr val="0000FF"/>
                </a:solidFill>
              </a:rPr>
              <a:t>）</a:t>
            </a:r>
            <a:endParaRPr kumimoji="1"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b="1" dirty="0"/>
              <a:t>Assigned </a:t>
            </a:r>
            <a:r>
              <a:rPr lang="en-US" altLang="zh-CN" b="1" dirty="0" smtClean="0"/>
              <a:t>Deals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new/active/</a:t>
            </a:r>
            <a:r>
              <a:rPr lang="en-US" altLang="zh-CN" b="1" dirty="0" err="1" smtClean="0"/>
              <a:t>Termsheet</a:t>
            </a:r>
            <a:r>
              <a:rPr lang="zh-CN" altLang="en-US" b="1" dirty="0" smtClean="0"/>
              <a:t>/</a:t>
            </a:r>
            <a:r>
              <a:rPr lang="en-US" altLang="zh-CN" b="1" dirty="0" smtClean="0"/>
              <a:t>DD</a:t>
            </a:r>
            <a:r>
              <a:rPr lang="zh-CN" altLang="en-US" b="1" dirty="0" smtClean="0"/>
              <a:t>/</a:t>
            </a:r>
            <a:r>
              <a:rPr lang="en-US" altLang="zh-CN" b="1" dirty="0" smtClean="0"/>
              <a:t>portfolio/Archive</a:t>
            </a:r>
            <a:r>
              <a:rPr lang="zh-CN" altLang="en-US" b="1" dirty="0" smtClean="0"/>
              <a:t>/</a:t>
            </a:r>
            <a:r>
              <a:rPr lang="en-US" altLang="zh-CN" b="1" dirty="0" smtClean="0"/>
              <a:t>All</a:t>
            </a:r>
            <a:r>
              <a:rPr lang="zh-CN" altLang="en-US" b="1" dirty="0" smtClean="0"/>
              <a:t>）</a:t>
            </a:r>
            <a:endParaRPr lang="en-US" altLang="zh-CN" b="1" dirty="0"/>
          </a:p>
          <a:p>
            <a:pPr lvl="1"/>
            <a:r>
              <a:rPr kumimoji="1" lang="en-US" altLang="zh-CN" b="1" dirty="0"/>
              <a:t>Sponsored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Deals</a:t>
            </a:r>
          </a:p>
          <a:p>
            <a:pPr lvl="1"/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（有 </a:t>
            </a:r>
            <a:r>
              <a:rPr kumimoji="1" lang="en-US" altLang="zh-CN" dirty="0" smtClean="0"/>
              <a:t>search</a:t>
            </a:r>
            <a:r>
              <a:rPr kumimoji="1" lang="zh-CN" altLang="en-US" dirty="0" smtClean="0"/>
              <a:t>功能）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（与</a:t>
            </a:r>
            <a:r>
              <a:rPr kumimoji="1" lang="en-US" altLang="zh-CN" dirty="0" smtClean="0"/>
              <a:t>Deal</a:t>
            </a:r>
            <a:r>
              <a:rPr kumimoji="1" lang="zh-CN" altLang="en-US" dirty="0" smtClean="0"/>
              <a:t>无关的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Submit</a:t>
            </a:r>
          </a:p>
          <a:p>
            <a:pPr lvl="1"/>
            <a:r>
              <a:rPr kumimoji="1" lang="en-US" altLang="zh-CN" dirty="0" smtClean="0"/>
              <a:t>All</a:t>
            </a:r>
          </a:p>
          <a:p>
            <a:pPr marL="457200" lvl="1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IOM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Travel</a:t>
            </a:r>
          </a:p>
          <a:p>
            <a:pPr lvl="1"/>
            <a:r>
              <a:rPr kumimoji="1" lang="en-US" altLang="zh-CN" dirty="0" smtClean="0"/>
              <a:t>Submit</a:t>
            </a:r>
          </a:p>
          <a:p>
            <a:pPr lvl="1"/>
            <a:r>
              <a:rPr kumimoji="1" lang="en-US" altLang="zh-CN" dirty="0" smtClean="0"/>
              <a:t>All</a:t>
            </a:r>
          </a:p>
          <a:p>
            <a:pPr lvl="1"/>
            <a:endParaRPr kumimoji="1" lang="en-US" altLang="zh-CN" dirty="0" smtClean="0"/>
          </a:p>
          <a:p>
            <a:r>
              <a:rPr lang="en-US" altLang="zh-CN" b="1" dirty="0" smtClean="0"/>
              <a:t>Contacts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69415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技术细节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arthur</a:t>
            </a:r>
            <a:r>
              <a:rPr kumimoji="1" lang="zh-CN" altLang="en-US" dirty="0" smtClean="0"/>
              <a:t>想到什么可以补充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196752"/>
            <a:ext cx="8884096" cy="3197448"/>
          </a:xfrm>
        </p:spPr>
        <p:txBody>
          <a:bodyPr>
            <a:norm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Deal</a:t>
            </a:r>
            <a:r>
              <a:rPr kumimoji="1" lang="zh-CN" altLang="en-US" dirty="0" smtClean="0">
                <a:solidFill>
                  <a:srgbClr val="FF0000"/>
                </a:solidFill>
              </a:rPr>
              <a:t>只能从新系统中来（打分）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en-US" altLang="zh-CN" dirty="0" err="1" smtClean="0">
                <a:solidFill>
                  <a:srgbClr val="FF0000"/>
                </a:solidFill>
              </a:rPr>
              <a:t>ColdCall</a:t>
            </a:r>
            <a:r>
              <a:rPr kumimoji="1" lang="zh-CN" altLang="en-US" dirty="0" smtClean="0">
                <a:solidFill>
                  <a:srgbClr val="FF0000"/>
                </a:solidFill>
              </a:rPr>
              <a:t>和</a:t>
            </a:r>
            <a:r>
              <a:rPr kumimoji="1" lang="zh-CN" altLang="en-US" dirty="0" smtClean="0">
                <a:solidFill>
                  <a:srgbClr val="FF0000"/>
                </a:solidFill>
              </a:rPr>
              <a:t>系统推送项目的处理情况在</a:t>
            </a:r>
            <a:r>
              <a:rPr kumimoji="1" lang="en-US" altLang="zh-CN" dirty="0" smtClean="0">
                <a:solidFill>
                  <a:srgbClr val="FF0000"/>
                </a:solidFill>
              </a:rPr>
              <a:t>IOM</a:t>
            </a:r>
            <a:r>
              <a:rPr kumimoji="1" lang="zh-CN" altLang="en-US" dirty="0" smtClean="0">
                <a:solidFill>
                  <a:srgbClr val="FF0000"/>
                </a:solidFill>
              </a:rPr>
              <a:t>中体现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BP</a:t>
            </a:r>
            <a:r>
              <a:rPr kumimoji="1" lang="zh-CN" altLang="en-US" dirty="0" smtClean="0">
                <a:solidFill>
                  <a:srgbClr val="FF0000"/>
                </a:solidFill>
              </a:rPr>
              <a:t>要导入老系统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导入老系统的</a:t>
            </a:r>
            <a:r>
              <a:rPr kumimoji="1" lang="en-US" altLang="zh-CN" dirty="0" smtClean="0">
                <a:solidFill>
                  <a:srgbClr val="FF0000"/>
                </a:solidFill>
              </a:rPr>
              <a:t>deal</a:t>
            </a:r>
            <a:r>
              <a:rPr kumimoji="1" lang="zh-CN" altLang="en-US" dirty="0" smtClean="0">
                <a:solidFill>
                  <a:srgbClr val="FF0000"/>
                </a:solidFill>
              </a:rPr>
              <a:t>要能一键返回新系统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IOM</a:t>
            </a:r>
            <a:r>
              <a:rPr kumimoji="1" lang="zh-CN" altLang="en-US" dirty="0" smtClean="0">
                <a:solidFill>
                  <a:srgbClr val="FF0000"/>
                </a:solidFill>
              </a:rPr>
              <a:t>提示无</a:t>
            </a:r>
            <a:r>
              <a:rPr kumimoji="1" lang="en-US" altLang="zh-CN" dirty="0" smtClean="0">
                <a:solidFill>
                  <a:srgbClr val="FF0000"/>
                </a:solidFill>
              </a:rPr>
              <a:t>BP, </a:t>
            </a:r>
            <a:r>
              <a:rPr kumimoji="1" lang="zh-CN" altLang="en-US" dirty="0" smtClean="0">
                <a:solidFill>
                  <a:srgbClr val="FF0000"/>
                </a:solidFill>
              </a:rPr>
              <a:t>无估值投资额等情况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老系统的</a:t>
            </a:r>
            <a:r>
              <a:rPr kumimoji="1" lang="en-US" altLang="zh-CN" dirty="0" smtClean="0">
                <a:solidFill>
                  <a:srgbClr val="FF0000"/>
                </a:solidFill>
              </a:rPr>
              <a:t>deal</a:t>
            </a:r>
            <a:r>
              <a:rPr kumimoji="1" lang="zh-CN" altLang="en-US" dirty="0" smtClean="0">
                <a:solidFill>
                  <a:srgbClr val="FF0000"/>
                </a:solidFill>
              </a:rPr>
              <a:t>状态变化要反馈到新系统中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3700" y="4432300"/>
            <a:ext cx="7581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ColdCall</a:t>
            </a:r>
            <a:r>
              <a:rPr kumimoji="1" lang="zh-CN" altLang="en-US" dirty="0" smtClean="0"/>
              <a:t>的来源</a:t>
            </a:r>
            <a:r>
              <a:rPr kumimoji="1" lang="en-US" altLang="zh-CN" dirty="0" smtClean="0"/>
              <a:t>Email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BP</a:t>
            </a:r>
            <a:r>
              <a:rPr kumimoji="1" lang="en-US" altLang="en-US" dirty="0" err="1" smtClean="0"/>
              <a:t>需要对应到Company，有一封邮件对应多个Company的情况</a:t>
            </a:r>
            <a:r>
              <a:rPr kumimoji="1" lang="zh-CN" altLang="en-US" dirty="0" smtClean="0"/>
              <a:t>。</a:t>
            </a:r>
            <a:r>
              <a:rPr kumimoji="1" lang="en-US" altLang="zh-CN" dirty="0" err="1" smtClean="0"/>
              <a:t>ColdCall</a:t>
            </a:r>
            <a:r>
              <a:rPr kumimoji="1" lang="zh-CN" altLang="en-US" dirty="0" smtClean="0"/>
              <a:t>是一个单独的实体，经过加工变成一个或多个</a:t>
            </a:r>
            <a:r>
              <a:rPr kumimoji="1" lang="en-US" altLang="zh-CN" dirty="0" smtClean="0"/>
              <a:t>Company</a:t>
            </a:r>
            <a:r>
              <a:rPr kumimoji="1" lang="zh-CN" altLang="en-US" dirty="0" smtClean="0"/>
              <a:t>。</a:t>
            </a:r>
            <a:r>
              <a:rPr kumimoji="1" lang="en-US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776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2425700"/>
            <a:ext cx="8884096" cy="11473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zh-CN" altLang="en-US" sz="4800" dirty="0" smtClean="0"/>
              <a:t>以前的参考资料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45539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  <a:cs typeface="微软雅黑"/>
              </a:rPr>
              <a:t>发展路径</a:t>
            </a:r>
            <a:r>
              <a:rPr lang="en-US" altLang="zh-CN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  <a:cs typeface="微软雅黑"/>
              </a:rPr>
              <a:t/>
            </a:r>
            <a:br>
              <a:rPr lang="en-US" altLang="zh-CN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  <a:cs typeface="微软雅黑"/>
              </a:rPr>
            </a:br>
            <a:r>
              <a:rPr lang="zh-CN" altLang="en-US" sz="3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  <a:cs typeface="微软雅黑"/>
              </a:rPr>
              <a:t>工具</a:t>
            </a:r>
            <a:r>
              <a:rPr lang="en-US" altLang="zh-CN" sz="3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  <a:cs typeface="微软雅黑"/>
              </a:rPr>
              <a:t>→</a:t>
            </a:r>
            <a:r>
              <a:rPr lang="zh-CN" altLang="en-US" sz="3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  <a:cs typeface="微软雅黑"/>
              </a:rPr>
              <a:t>社区</a:t>
            </a:r>
            <a:r>
              <a:rPr lang="en-US" altLang="zh-CN" sz="3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  <a:cs typeface="微软雅黑"/>
              </a:rPr>
              <a:t>→</a:t>
            </a:r>
            <a:r>
              <a:rPr lang="zh-CN" altLang="en-US" sz="3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  <a:cs typeface="微软雅黑"/>
              </a:rPr>
              <a:t>平台</a:t>
            </a:r>
            <a:endParaRPr kumimoji="1" lang="zh-CN" altLang="en-US" sz="4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196751"/>
            <a:ext cx="4178968" cy="499282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在众筹平台上看得到的信息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领投人信息</a:t>
            </a:r>
            <a:endParaRPr kumimoji="1" lang="en-US" altLang="zh-CN" sz="2000" dirty="0" smtClean="0">
              <a:solidFill>
                <a:srgbClr val="0000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公司简介（含商业模式）</a:t>
            </a:r>
            <a:endParaRPr kumimoji="1" lang="en-US" altLang="zh-CN" sz="2000" dirty="0" smtClean="0">
              <a:solidFill>
                <a:srgbClr val="0000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市场概况</a:t>
            </a:r>
            <a:endParaRPr kumimoji="1" lang="en-US" altLang="zh-CN" sz="2000" dirty="0" smtClean="0">
              <a:solidFill>
                <a:srgbClr val="0000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竞品分析（没有具体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comps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名称）</a:t>
            </a:r>
            <a:endParaRPr kumimoji="1" lang="en-US" altLang="zh-CN" sz="2000" dirty="0" smtClean="0">
              <a:solidFill>
                <a:srgbClr val="0000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未来规划</a:t>
            </a:r>
            <a:endParaRPr kumimoji="1" lang="en-US" altLang="zh-CN" sz="2000" dirty="0" smtClean="0">
              <a:solidFill>
                <a:srgbClr val="0000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团队介绍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投前估值，融资金额，出让比例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资金使用计划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融资计划书（需下载）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话题（看大家的发帖）</a:t>
            </a:r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756485" y="1196751"/>
            <a:ext cx="4178968" cy="499282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ax-Medium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ax-Medium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Dax-Medium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Dax-Medium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Dax-Medium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在我们的产品上看到的信息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已有的：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文字简介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网站地址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融资阶段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Comps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需细化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)</a:t>
            </a:r>
          </a:p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团队成员姓名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（需接入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SNS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分析）</a:t>
            </a:r>
            <a:endParaRPr kumimoji="1" lang="en-US" altLang="zh-CN" sz="2000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需增加：</a:t>
            </a:r>
            <a:endParaRPr kumimoji="1" lang="en-US" altLang="zh-CN" sz="20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媒体报道（总共多少篇，集中在什么时候，）</a:t>
            </a:r>
            <a:endParaRPr kumimoji="1" lang="en-US" altLang="zh-CN" sz="2000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招聘信息演变（类似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36kr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）</a:t>
            </a:r>
            <a:endParaRPr kumimoji="1" lang="en-US" altLang="zh-CN" sz="2000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风险点提示</a:t>
            </a:r>
            <a:endParaRPr kumimoji="1" lang="en-US" altLang="zh-CN" sz="2000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下轮融资可能性</a:t>
            </a:r>
            <a:endParaRPr kumimoji="1" lang="en-US" altLang="zh-CN" sz="2000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2400" y="6481122"/>
            <a:ext cx="4037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* 蓝色为图片信息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16668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2000" dirty="0" smtClean="0"/>
              <a:t>信息源</a:t>
            </a:r>
            <a:r>
              <a:rPr kumimoji="1" lang="zh-CN" altLang="en-US" sz="2000" dirty="0" smtClean="0"/>
              <a:t>拓展</a:t>
            </a:r>
            <a:r>
              <a:rPr kumimoji="1" lang="en-US" altLang="zh-CN" sz="2000" dirty="0" smtClean="0"/>
              <a:t/>
            </a:r>
            <a:br>
              <a:rPr kumimoji="1" lang="en-US" altLang="zh-CN" sz="2000" dirty="0" smtClean="0"/>
            </a:br>
            <a:r>
              <a:rPr kumimoji="1" lang="zh-CN" altLang="en-US" dirty="0" smtClean="0"/>
              <a:t>加上众筹平台及</a:t>
            </a:r>
            <a:r>
              <a:rPr kumimoji="1" lang="en-US" altLang="zh-CN" dirty="0" smtClean="0"/>
              <a:t>FA</a:t>
            </a:r>
            <a:r>
              <a:rPr kumimoji="1" lang="zh-CN" altLang="en-US" dirty="0" smtClean="0"/>
              <a:t>平台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196751"/>
            <a:ext cx="8884096" cy="4869539"/>
          </a:xfrm>
        </p:spPr>
        <p:txBody>
          <a:bodyPr/>
          <a:lstStyle/>
          <a:p>
            <a:r>
              <a:rPr kumimoji="1" lang="zh-CN" altLang="en-US" dirty="0" smtClean="0"/>
              <a:t>众筹平台：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第一梯队：</a:t>
            </a:r>
            <a:r>
              <a:rPr kumimoji="1" lang="en-US" altLang="zh-CN" dirty="0" smtClean="0"/>
              <a:t>JD</a:t>
            </a:r>
            <a:r>
              <a:rPr kumimoji="1" lang="zh-CN" altLang="en-US" dirty="0" smtClean="0"/>
              <a:t>众筹，淘宝众筹，</a:t>
            </a:r>
            <a:r>
              <a:rPr kumimoji="1" lang="en-US" altLang="zh-CN" dirty="0" smtClean="0"/>
              <a:t>36kr</a:t>
            </a:r>
            <a:r>
              <a:rPr kumimoji="1" lang="zh-CN" altLang="en-US" dirty="0" smtClean="0"/>
              <a:t>众筹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第二梯队：天使汇，创投圈，众筹网，大家投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第三梯队：天使客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云筹，牛投网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天天投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垂直平台：多彩投，爱创业，点名时间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FA</a:t>
            </a:r>
            <a:r>
              <a:rPr kumimoji="1" lang="zh-CN" altLang="en-US" dirty="0" smtClean="0"/>
              <a:t>平台</a:t>
            </a:r>
            <a:r>
              <a:rPr kumimoji="1" lang="zh-CN" altLang="en-US" dirty="0" smtClean="0">
                <a:sym typeface="Wingdings"/>
              </a:rPr>
              <a:t>(</a:t>
            </a:r>
            <a:r>
              <a:rPr kumimoji="1" lang="en-US" altLang="zh-CN" dirty="0" smtClean="0">
                <a:sym typeface="Wingdings"/>
              </a:rPr>
              <a:t>app/</a:t>
            </a:r>
            <a:r>
              <a:rPr kumimoji="1" lang="zh-CN" altLang="en-US" dirty="0" smtClean="0">
                <a:sym typeface="Wingdings"/>
              </a:rPr>
              <a:t>微信号</a:t>
            </a:r>
            <a:r>
              <a:rPr kumimoji="1" lang="en-US" altLang="zh-CN" dirty="0" smtClean="0">
                <a:sym typeface="Wingdings"/>
              </a:rPr>
              <a:t>/</a:t>
            </a:r>
            <a:r>
              <a:rPr kumimoji="1" lang="zh-CN" altLang="en-US" dirty="0" smtClean="0">
                <a:sym typeface="Wingdings"/>
              </a:rPr>
              <a:t>邮件）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华兴</a:t>
            </a:r>
            <a:r>
              <a:rPr kumimoji="1" lang="en-US" altLang="zh-CN" dirty="0" smtClean="0"/>
              <a:t>Alpha</a:t>
            </a:r>
          </a:p>
          <a:p>
            <a:pPr lvl="1"/>
            <a:r>
              <a:rPr kumimoji="1" lang="zh-CN" altLang="en-US" dirty="0" smtClean="0"/>
              <a:t>以太优选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好项目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8875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000" dirty="0" smtClean="0"/>
              <a:t>Comps</a:t>
            </a:r>
            <a:br>
              <a:rPr kumimoji="1" lang="en-US" altLang="zh-CN" sz="2000" dirty="0" smtClean="0"/>
            </a:br>
            <a:r>
              <a:rPr kumimoji="1" lang="zh-CN" altLang="en-US" dirty="0" smtClean="0"/>
              <a:t>通用都要有，定制可以自己提交或付费订阅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196751"/>
            <a:ext cx="8884096" cy="5003232"/>
          </a:xfrm>
        </p:spPr>
        <p:txBody>
          <a:bodyPr/>
          <a:lstStyle/>
          <a:p>
            <a:r>
              <a:rPr kumimoji="1" lang="zh-CN" altLang="en-US" dirty="0"/>
              <a:t>通用选项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algn="r"/>
            <a:r>
              <a:rPr kumimoji="1" lang="zh-CN" altLang="en-US" dirty="0" smtClean="0"/>
              <a:t>公司名 </a:t>
            </a:r>
            <a:r>
              <a:rPr kumimoji="1" lang="zh-CN" altLang="en-US" dirty="0"/>
              <a:t>产品名 上线时间 地点 融资阶段 投资机构 </a:t>
            </a:r>
            <a:r>
              <a:rPr kumimoji="1" lang="zh-CN" altLang="en-US" dirty="0" smtClean="0"/>
              <a:t>团队成员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 smtClean="0"/>
              <a:t>定制选项：运营数据</a:t>
            </a:r>
            <a:r>
              <a:rPr kumimoji="1" lang="zh-CN" altLang="en-US" sz="2000" dirty="0" smtClean="0"/>
              <a:t>（每个行业都不同，如配资的运营数据如下）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75" y="3004707"/>
            <a:ext cx="6656825" cy="319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67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团队成员信息（需接入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SNS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）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/>
            </a:r>
            <a:b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</a:b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看创业者靠不靠谱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196751"/>
            <a:ext cx="8884096" cy="4919673"/>
          </a:xfrm>
        </p:spPr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来源</a:t>
            </a:r>
            <a:r>
              <a:rPr kumimoji="1" lang="zh-CN" altLang="zh-CN" dirty="0" smtClean="0"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Linkedin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，微博，脉脉，微链，赤兔，知乎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endParaRPr kumimoji="1" lang="en-US" altLang="zh-CN" dirty="0"/>
          </a:p>
          <a:p>
            <a:r>
              <a:rPr kumimoji="1" lang="zh-CN" altLang="en-US" dirty="0" smtClean="0"/>
              <a:t>功能：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完善个人信息：姓名，性别，出生年月、学历、工作经验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关系链：百度系的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/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清华系的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/>
              <a:t>展现方式：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创业者姓名点进去看到具体东西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对创业者有简单描述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2"/>
            <a:r>
              <a:rPr kumimoji="1" lang="zh-CN" altLang="en-US" dirty="0" smtClean="0"/>
              <a:t>“名牌大学工科毕业，在</a:t>
            </a:r>
            <a:r>
              <a:rPr kumimoji="1" lang="en-US" altLang="zh-CN" dirty="0" smtClean="0"/>
              <a:t>BAT</a:t>
            </a:r>
            <a:r>
              <a:rPr kumimoji="1" lang="zh-CN" altLang="en-US" dirty="0" smtClean="0"/>
              <a:t>待过，技术经验丰富”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“人脉广泛，与房地产行业从业者关系紧密”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91950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000" dirty="0" smtClean="0"/>
              <a:t>媒体报道（新闻的展示）</a:t>
            </a:r>
            <a:r>
              <a:rPr kumimoji="1" lang="en-US" altLang="zh-CN" sz="2000" dirty="0"/>
              <a:t/>
            </a:r>
            <a:br>
              <a:rPr kumimoji="1" lang="en-US" altLang="zh-CN" sz="2000" dirty="0"/>
            </a:br>
            <a:r>
              <a:rPr kumimoji="1" lang="zh-CN" altLang="en-US" dirty="0" smtClean="0"/>
              <a:t>看媒体关注度，是否热门，是否靠谱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196752"/>
            <a:ext cx="8884096" cy="5036654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功能：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对于报道数量、时间、来源进行定量分析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对于报道内容进行语义提取（报道集中在</a:t>
            </a:r>
            <a:r>
              <a:rPr kumimoji="1" lang="en-US" altLang="zh-CN" dirty="0"/>
              <a:t>【</a:t>
            </a:r>
            <a:r>
              <a:rPr kumimoji="1" lang="zh-CN" altLang="en-US" dirty="0"/>
              <a:t>融资</a:t>
            </a:r>
            <a:r>
              <a:rPr kumimoji="1" lang="en-US" altLang="zh-CN" dirty="0"/>
              <a:t>/</a:t>
            </a:r>
            <a:r>
              <a:rPr kumimoji="1" lang="zh-CN" altLang="en-US" dirty="0"/>
              <a:t>业务拓展</a:t>
            </a:r>
            <a:r>
              <a:rPr kumimoji="1" lang="en-US" altLang="zh-CN" dirty="0"/>
              <a:t>/</a:t>
            </a:r>
            <a:r>
              <a:rPr kumimoji="1" lang="zh-CN" altLang="en-US" dirty="0"/>
              <a:t>丑闻</a:t>
            </a:r>
            <a:r>
              <a:rPr kumimoji="1" lang="en-US" altLang="zh-CN" dirty="0" smtClean="0"/>
              <a:t>】</a:t>
            </a:r>
          </a:p>
          <a:p>
            <a:pPr lvl="1"/>
            <a:r>
              <a:rPr kumimoji="1" lang="zh-CN" altLang="en-US" dirty="0" smtClean="0"/>
              <a:t>媒体设置权</a:t>
            </a:r>
            <a:r>
              <a:rPr kumimoji="1" lang="zh-CN" altLang="en-US" dirty="0"/>
              <a:t>重，在媒体报道总结上有所展现。</a:t>
            </a:r>
            <a:endParaRPr kumimoji="1" lang="en-US" altLang="zh-CN" dirty="0"/>
          </a:p>
          <a:p>
            <a:pPr lvl="2"/>
            <a:r>
              <a:rPr kumimoji="1" lang="zh-CN" altLang="zh-CN" dirty="0"/>
              <a:t>3</a:t>
            </a:r>
            <a:r>
              <a:rPr kumimoji="1" lang="en-US" altLang="zh-CN" dirty="0"/>
              <a:t>6kr</a:t>
            </a:r>
            <a:r>
              <a:rPr kumimoji="1" lang="zh-CN" altLang="en-US" dirty="0"/>
              <a:t>等权重高</a:t>
            </a:r>
            <a:r>
              <a:rPr kumimoji="1" lang="en-US" altLang="zh-CN" dirty="0"/>
              <a:t>—</a:t>
            </a:r>
            <a:r>
              <a:rPr kumimoji="1" lang="zh-CN" altLang="en-US" dirty="0"/>
              <a:t>对于初创企业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传统媒体（新浪财经之类）</a:t>
            </a:r>
            <a:r>
              <a:rPr kumimoji="1" lang="en-US" altLang="zh-CN" dirty="0"/>
              <a:t>--</a:t>
            </a:r>
            <a:r>
              <a:rPr kumimoji="1" lang="zh-CN" altLang="en-US" dirty="0"/>
              <a:t>对于相对成熟些的企业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地方性媒体</a:t>
            </a:r>
            <a:r>
              <a:rPr kumimoji="1" lang="en-US" altLang="zh-CN" dirty="0"/>
              <a:t>—</a:t>
            </a:r>
            <a:r>
              <a:rPr kumimoji="1" lang="zh-CN" altLang="en-US" dirty="0"/>
              <a:t>权重最低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展现方式：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报道</a:t>
            </a:r>
            <a:r>
              <a:rPr kumimoji="1" lang="zh-CN" altLang="en-US" dirty="0"/>
              <a:t>共有</a:t>
            </a:r>
            <a:r>
              <a:rPr kumimoji="1" lang="en-US" altLang="zh-CN" dirty="0"/>
              <a:t>【】</a:t>
            </a:r>
            <a:r>
              <a:rPr kumimoji="1" lang="zh-CN" altLang="en-US" dirty="0"/>
              <a:t>篇，集中在</a:t>
            </a:r>
            <a:r>
              <a:rPr kumimoji="1" lang="en-US" altLang="zh-CN" dirty="0"/>
              <a:t>【</a:t>
            </a:r>
            <a:r>
              <a:rPr kumimoji="1" lang="zh-CN" altLang="en-US" dirty="0"/>
              <a:t>时间</a:t>
            </a:r>
            <a:r>
              <a:rPr kumimoji="1" lang="en-US" altLang="zh-CN" dirty="0"/>
              <a:t>】</a:t>
            </a:r>
            <a:r>
              <a:rPr kumimoji="1" lang="zh-CN" altLang="en-US" dirty="0"/>
              <a:t>到</a:t>
            </a:r>
            <a:r>
              <a:rPr kumimoji="1" lang="en-US" altLang="zh-CN" dirty="0"/>
              <a:t>【</a:t>
            </a:r>
            <a:r>
              <a:rPr kumimoji="1" lang="zh-CN" altLang="en-US" dirty="0"/>
              <a:t>时间</a:t>
            </a:r>
            <a:r>
              <a:rPr kumimoji="1" lang="en-US" altLang="zh-CN" dirty="0" smtClean="0"/>
              <a:t>】</a:t>
            </a:r>
            <a:r>
              <a:rPr kumimoji="1" lang="zh-CN" altLang="en-US" dirty="0" smtClean="0"/>
              <a:t>，受到</a:t>
            </a:r>
            <a:r>
              <a:rPr kumimoji="1" lang="en-US" altLang="zh-CN" dirty="0"/>
              <a:t>【</a:t>
            </a:r>
            <a:r>
              <a:rPr kumimoji="1" lang="zh-CN" altLang="en-US" dirty="0"/>
              <a:t>科技媒体</a:t>
            </a:r>
            <a:r>
              <a:rPr kumimoji="1" lang="en-US" altLang="zh-CN" dirty="0"/>
              <a:t>/</a:t>
            </a:r>
            <a:r>
              <a:rPr kumimoji="1" lang="zh-CN" altLang="en-US" dirty="0"/>
              <a:t>传统媒体</a:t>
            </a:r>
            <a:r>
              <a:rPr kumimoji="1" lang="en-US" altLang="zh-CN" dirty="0"/>
              <a:t>】</a:t>
            </a:r>
            <a:r>
              <a:rPr kumimoji="1" lang="zh-CN" altLang="en-US" dirty="0" smtClean="0"/>
              <a:t>关注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报道主要集中在</a:t>
            </a:r>
            <a:r>
              <a:rPr kumimoji="1" lang="en-US" altLang="zh-CN" dirty="0" smtClean="0"/>
              <a:t>【</a:t>
            </a:r>
            <a:r>
              <a:rPr kumimoji="1" lang="zh-CN" altLang="en-US" dirty="0" smtClean="0"/>
              <a:t>融资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业务拓展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丑闻</a:t>
            </a:r>
            <a:r>
              <a:rPr kumimoji="1" lang="en-US" altLang="zh-CN" dirty="0" smtClean="0"/>
              <a:t>】</a:t>
            </a:r>
          </a:p>
          <a:p>
            <a:pPr lvl="1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时间轴显示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2"/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2015.6.5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36kr《</a:t>
            </a:r>
            <a:r>
              <a:rPr kumimoji="1" lang="zh-CN" altLang="en-US" dirty="0" smtClean="0"/>
              <a:t>*****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》</a:t>
            </a:r>
          </a:p>
          <a:p>
            <a:pPr lvl="2"/>
            <a:r>
              <a:rPr kumimoji="1" lang="zh-CN" altLang="zh-CN" dirty="0" smtClean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015.6.8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创业家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《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*****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》</a:t>
            </a:r>
          </a:p>
          <a:p>
            <a:pPr lvl="2"/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457200" lvl="1" indent="0">
              <a:buNone/>
            </a:pP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63166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招聘信息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/>
            </a:r>
            <a:b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</a:br>
            <a:r>
              <a:rPr kumimoji="1" lang="zh-CN" altLang="en-US" dirty="0" smtClean="0"/>
              <a:t>看公司业务发展情况及方向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196752"/>
            <a:ext cx="8884096" cy="4902962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来源：拉钩、</a:t>
            </a:r>
            <a:r>
              <a:rPr kumimoji="1" lang="zh-CN" altLang="en-US" dirty="0" smtClean="0"/>
              <a:t>内推、周伯通、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公司官方网站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/>
              <a:t>功能：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分析业务发展总体情况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dirty="0" smtClean="0"/>
              <a:t>分析业务发展的方向（产品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研发</a:t>
            </a:r>
            <a:r>
              <a:rPr kumimoji="1" lang="en-US" altLang="zh-CN" dirty="0" smtClean="0"/>
              <a:t>/BD……</a:t>
            </a:r>
            <a:r>
              <a:rPr kumimoji="1" lang="zh-CN" altLang="en-US" dirty="0" smtClean="0"/>
              <a:t>）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展现方式：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公司规模有多大，员工在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【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人数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】</a:t>
            </a:r>
          </a:p>
          <a:p>
            <a:pPr lvl="1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近期招聘需求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【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频繁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/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较少。。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】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，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【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时间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】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到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【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时间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】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在集中招聘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【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程序员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/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产品经理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】</a:t>
            </a:r>
          </a:p>
          <a:p>
            <a:pPr lvl="1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时间轴显示（借鉴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36kr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）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4190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新系统</a:t>
            </a:r>
            <a:r>
              <a:rPr kumimoji="1" lang="en-US" altLang="zh-CN" dirty="0" smtClean="0"/>
              <a:t>vs.</a:t>
            </a:r>
            <a:r>
              <a:rPr kumimoji="1" lang="zh-CN" altLang="en-US" dirty="0" smtClean="0"/>
              <a:t>老系统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6600" y="2057400"/>
            <a:ext cx="3035300" cy="3683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公司的发现、推荐</a:t>
            </a:r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公司的信息查询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67300" y="2057400"/>
            <a:ext cx="3035300" cy="3683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management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753100" y="1612900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老系统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09700" y="1587500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新系统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12424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风险点提示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/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下轮融资点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/>
            </a:r>
            <a:b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</a:br>
            <a:r>
              <a:rPr kumimoji="1" lang="en-US" altLang="zh-CN" dirty="0"/>
              <a:t>—</a:t>
            </a:r>
            <a:r>
              <a:rPr kumimoji="1" lang="en-US" altLang="zh-CN" dirty="0" smtClean="0"/>
              <a:t>—</a:t>
            </a:r>
            <a:r>
              <a:rPr kumimoji="1" lang="zh-CN" altLang="en-US" dirty="0" smtClean="0"/>
              <a:t>基于同类公司分析来做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196752"/>
            <a:ext cx="8884096" cy="3850134"/>
          </a:xfrm>
        </p:spPr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行业大头近况：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倒闭了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—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市场不好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/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融资了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—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竞争激烈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同期同行业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comps</a:t>
            </a:r>
          </a:p>
          <a:p>
            <a:pPr lvl="1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倒闭了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—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风险大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/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融资速度快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—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机会多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2035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sz="2200" dirty="0" smtClean="0">
                <a:latin typeface="微软雅黑"/>
                <a:ea typeface="微软雅黑"/>
                <a:cs typeface="微软雅黑"/>
              </a:rPr>
              <a:t>行业热度</a:t>
            </a:r>
            <a:r>
              <a:rPr kumimoji="1" lang="en-US" altLang="zh-CN" sz="2200" dirty="0" smtClean="0">
                <a:latin typeface="微软雅黑"/>
                <a:ea typeface="微软雅黑"/>
                <a:cs typeface="微软雅黑"/>
              </a:rPr>
              <a:t/>
            </a:r>
            <a:br>
              <a:rPr kumimoji="1" lang="en-US" altLang="zh-CN" sz="2200" dirty="0" smtClean="0">
                <a:latin typeface="微软雅黑"/>
                <a:ea typeface="微软雅黑"/>
                <a:cs typeface="微软雅黑"/>
              </a:rPr>
            </a:br>
            <a:r>
              <a:rPr kumimoji="1" lang="zh-CN" altLang="zh-CN" sz="2600" dirty="0" smtClean="0"/>
              <a:t>——</a:t>
            </a:r>
            <a:r>
              <a:rPr kumimoji="1" lang="zh-CN" altLang="en-US" sz="2600" dirty="0" smtClean="0"/>
              <a:t>装逼用的，一定要潮，给</a:t>
            </a:r>
            <a:r>
              <a:rPr kumimoji="1" lang="en-US" altLang="zh-CN" sz="2600" dirty="0" smtClean="0"/>
              <a:t>VC</a:t>
            </a:r>
            <a:r>
              <a:rPr kumimoji="1" lang="zh-CN" altLang="en-US" sz="2600" dirty="0" smtClean="0"/>
              <a:t>用，给合格投资人用</a:t>
            </a:r>
            <a:endParaRPr kumimoji="1" lang="zh-CN" altLang="en-US" sz="2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来源：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知乎：这个行业讨论的多，大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v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集中度？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dirty="0" smtClean="0"/>
              <a:t>科技媒体的新闻集中度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国外媒体：</a:t>
            </a:r>
            <a:r>
              <a:rPr kumimoji="1" lang="en-US" altLang="zh-CN" dirty="0" err="1" smtClean="0"/>
              <a:t>TechCrunch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国内媒体：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36kr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，动点科技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41224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公司简介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9230" y="735948"/>
            <a:ext cx="4486687" cy="5650212"/>
          </a:xfrm>
          <a:prstGeom prst="rect">
            <a:avLst/>
          </a:prstGeom>
          <a:solidFill>
            <a:srgbClr val="EFA1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01968" y="1637916"/>
            <a:ext cx="36439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“</a:t>
            </a:r>
            <a:r>
              <a:rPr lang="zh-CN" altLang="en-US" sz="1400" dirty="0" smtClean="0"/>
              <a:t>养爱车</a:t>
            </a:r>
            <a:r>
              <a:rPr lang="en-US" altLang="zh-CN" sz="1400" dirty="0" smtClean="0"/>
              <a:t>”“</a:t>
            </a:r>
            <a:r>
              <a:rPr lang="zh-CN" altLang="en-US" sz="1400" dirty="0" smtClean="0"/>
              <a:t>是一个一站式管家养车服务</a:t>
            </a:r>
            <a:r>
              <a:rPr lang="zh-CN" altLang="en-US" sz="1400" dirty="0"/>
              <a:t>平台</a:t>
            </a:r>
            <a:r>
              <a:rPr lang="zh-CN" altLang="en-US" sz="1400" dirty="0" smtClean="0"/>
              <a:t>，用户只需在线一键预约，就有专业管家上门接车，到爱养车合作的服务网点进行车辆维护，并全程严格把控服务流程和标准。</a:t>
            </a:r>
            <a:endParaRPr kumimoji="1" lang="zh-CN" altLang="en-US" sz="1400" dirty="0"/>
          </a:p>
        </p:txBody>
      </p:sp>
      <p:sp>
        <p:nvSpPr>
          <p:cNvPr id="9" name="椭圆 8"/>
          <p:cNvSpPr/>
          <p:nvPr/>
        </p:nvSpPr>
        <p:spPr>
          <a:xfrm>
            <a:off x="294838" y="1748706"/>
            <a:ext cx="759650" cy="7189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简介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94838" y="3183083"/>
            <a:ext cx="759650" cy="718994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rgbClr val="FFFFFF"/>
                </a:solidFill>
              </a:rPr>
              <a:t>基础信息</a:t>
            </a:r>
            <a:endParaRPr kumimoji="1" lang="zh-CN" altLang="en-US" sz="1400" dirty="0">
              <a:solidFill>
                <a:srgbClr val="FFFFFF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842842"/>
              </p:ext>
            </p:extLst>
          </p:nvPr>
        </p:nvGraphicFramePr>
        <p:xfrm>
          <a:off x="1161317" y="3050624"/>
          <a:ext cx="3584599" cy="1219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286"/>
                <a:gridCol w="2670313"/>
              </a:tblGrid>
              <a:tr h="19388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公司名称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泊海融诚（北京）科技有限公司</a:t>
                      </a:r>
                      <a:endParaRPr lang="zh-CN" altLang="en-US" sz="1400" dirty="0"/>
                    </a:p>
                  </a:txBody>
                  <a:tcPr/>
                </a:tc>
              </a:tr>
              <a:tr h="19388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成立时间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2014</a:t>
                      </a:r>
                      <a:r>
                        <a:rPr lang="zh-CN" altLang="en-US" sz="1400" dirty="0" smtClean="0"/>
                        <a:t>年</a:t>
                      </a:r>
                      <a:r>
                        <a:rPr lang="en-US" altLang="zh-CN" sz="1400" dirty="0" smtClean="0"/>
                        <a:t>5</a:t>
                      </a:r>
                      <a:r>
                        <a:rPr lang="zh-CN" altLang="en-US" sz="1400" dirty="0" smtClean="0"/>
                        <a:t>月</a:t>
                      </a:r>
                      <a:endParaRPr lang="zh-CN" altLang="en-US" sz="1400" dirty="0"/>
                    </a:p>
                  </a:txBody>
                  <a:tcPr/>
                </a:tc>
              </a:tr>
              <a:tr h="19388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地点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北京</a:t>
                      </a:r>
                      <a:endParaRPr lang="zh-CN" altLang="en-US" sz="1400" dirty="0"/>
                    </a:p>
                  </a:txBody>
                  <a:tcPr/>
                </a:tc>
              </a:tr>
              <a:tr h="19388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标签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汽车后服务</a:t>
                      </a:r>
                      <a:r>
                        <a:rPr lang="en-US" altLang="zh-CN" sz="1400" dirty="0" smtClean="0"/>
                        <a:t>,O2O</a:t>
                      </a:r>
                      <a:r>
                        <a:rPr lang="zh-CN" altLang="en-US" sz="1400" dirty="0" smtClean="0"/>
                        <a:t> 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椭圆 12"/>
          <p:cNvSpPr/>
          <p:nvPr/>
        </p:nvSpPr>
        <p:spPr>
          <a:xfrm>
            <a:off x="294838" y="4890474"/>
            <a:ext cx="759650" cy="718994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rgbClr val="FFFFFF"/>
                </a:solidFill>
              </a:rPr>
              <a:t>成长历程</a:t>
            </a:r>
            <a:endParaRPr kumimoji="1" lang="zh-CN" altLang="en-US" sz="1400" dirty="0">
              <a:solidFill>
                <a:srgbClr val="FFFFFF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6122"/>
              </p:ext>
            </p:extLst>
          </p:nvPr>
        </p:nvGraphicFramePr>
        <p:xfrm>
          <a:off x="1195018" y="4881469"/>
          <a:ext cx="3505380" cy="1036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4080"/>
                <a:gridCol w="2611300"/>
              </a:tblGrid>
              <a:tr h="19388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2014-05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公司成立</a:t>
                      </a:r>
                      <a:endParaRPr lang="zh-CN" altLang="en-US" sz="1400" dirty="0"/>
                    </a:p>
                  </a:txBody>
                  <a:tcPr/>
                </a:tc>
              </a:tr>
              <a:tr h="19388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2015-01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天使轮融资，</a:t>
                      </a:r>
                      <a:r>
                        <a:rPr lang="en-US" altLang="zh-CN" sz="1400" dirty="0" smtClean="0"/>
                        <a:t>500</a:t>
                      </a:r>
                      <a:r>
                        <a:rPr lang="zh-CN" altLang="en-US" sz="1400" dirty="0" smtClean="0"/>
                        <a:t>万人民币，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投资方：北极光创投，北京众海投资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横卷形 17"/>
          <p:cNvSpPr/>
          <p:nvPr/>
        </p:nvSpPr>
        <p:spPr>
          <a:xfrm>
            <a:off x="294838" y="838820"/>
            <a:ext cx="2682518" cy="502346"/>
          </a:xfrm>
          <a:prstGeom prst="horizontalScroll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养爱车是谁</a:t>
            </a:r>
            <a:r>
              <a:rPr kumimoji="1" lang="zh-CN" altLang="en-US" dirty="0">
                <a:solidFill>
                  <a:srgbClr val="FFFFFF"/>
                </a:solidFill>
              </a:rPr>
              <a:t>？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003800" y="1637916"/>
            <a:ext cx="378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简介部分是我根据</a:t>
            </a:r>
            <a:r>
              <a:rPr kumimoji="1" lang="en-US" altLang="zh-CN" dirty="0" err="1" smtClean="0"/>
              <a:t>anydata</a:t>
            </a:r>
            <a:r>
              <a:rPr kumimoji="1" lang="zh-CN" altLang="en-US" dirty="0" smtClean="0"/>
              <a:t>、京东上的描述重新整理的，我们的系统描述过于冗长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080000" y="3166229"/>
            <a:ext cx="378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内容均来自我们系统；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标签部分需要人工打，请</a:t>
            </a:r>
            <a:r>
              <a:rPr kumimoji="1" lang="en-US" altLang="zh-CN" dirty="0" smtClean="0"/>
              <a:t>Jason</a:t>
            </a:r>
            <a:r>
              <a:rPr kumimoji="1" lang="zh-CN" altLang="en-US" dirty="0" smtClean="0"/>
              <a:t>打标签（现在的是我随便写的）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080000" y="4839596"/>
            <a:ext cx="378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内容均来自我们系统；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融资信息突出时间，金额，机构即可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1205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产品截图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9230" y="735948"/>
            <a:ext cx="4486687" cy="5650212"/>
          </a:xfrm>
          <a:prstGeom prst="rect">
            <a:avLst/>
          </a:prstGeom>
          <a:solidFill>
            <a:srgbClr val="EFA1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横卷形 4"/>
          <p:cNvSpPr/>
          <p:nvPr/>
        </p:nvSpPr>
        <p:spPr>
          <a:xfrm>
            <a:off x="294838" y="838820"/>
            <a:ext cx="2682518" cy="502346"/>
          </a:xfrm>
          <a:prstGeom prst="horizontalScroll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产品截图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1800" y="1562100"/>
            <a:ext cx="2641600" cy="3441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截图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11399" y="2806700"/>
            <a:ext cx="2320217" cy="3340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截图</a:t>
            </a:r>
            <a:r>
              <a:rPr kumimoji="1" lang="zh-CN" altLang="zh-CN" dirty="0"/>
              <a:t>2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359400" y="1974165"/>
            <a:ext cx="345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人工截两个图放上去，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一定要有主要功能（菜单）页面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5098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600" y="735948"/>
            <a:ext cx="4486687" cy="5650212"/>
          </a:xfrm>
          <a:prstGeom prst="rect">
            <a:avLst/>
          </a:prstGeom>
          <a:solidFill>
            <a:srgbClr val="EFA1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团队</a:t>
            </a:r>
            <a:endParaRPr kumimoji="1" lang="zh-CN" altLang="en-US" dirty="0"/>
          </a:p>
        </p:txBody>
      </p:sp>
      <p:sp>
        <p:nvSpPr>
          <p:cNvPr id="14" name="横卷形 13"/>
          <p:cNvSpPr/>
          <p:nvPr/>
        </p:nvSpPr>
        <p:spPr>
          <a:xfrm>
            <a:off x="264208" y="838820"/>
            <a:ext cx="2682518" cy="502346"/>
          </a:xfrm>
          <a:prstGeom prst="horizontalScroll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核心成员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52592" y="1583038"/>
            <a:ext cx="3230339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联合创始人</a:t>
            </a:r>
            <a:r>
              <a:rPr lang="en-US" altLang="zh-CN" sz="1400" b="1" dirty="0" smtClean="0"/>
              <a:t>/CEO</a:t>
            </a:r>
          </a:p>
          <a:p>
            <a:r>
              <a:rPr lang="zh-CN" altLang="en-US" sz="1400" dirty="0" smtClean="0"/>
              <a:t>原阿里巴巴</a:t>
            </a:r>
            <a:r>
              <a:rPr lang="en-US" altLang="zh-CN" sz="1400" dirty="0" smtClean="0"/>
              <a:t>-</a:t>
            </a:r>
            <a:r>
              <a:rPr lang="zh-CN" altLang="en-US" sz="1400" dirty="0" smtClean="0"/>
              <a:t>万网华东大区总经理，综合管理部总监</a:t>
            </a:r>
            <a:endParaRPr lang="en-US" altLang="zh-CN" sz="1400" dirty="0" smtClean="0"/>
          </a:p>
          <a:p>
            <a:r>
              <a:rPr lang="zh-CN" altLang="en-US" sz="1400" dirty="0" smtClean="0"/>
              <a:t>曾带领团队连续三年获得销售冠军，成为销售额增长最快、净利最高区域</a:t>
            </a:r>
            <a:endParaRPr lang="en-US" altLang="zh-CN" sz="1400" dirty="0"/>
          </a:p>
        </p:txBody>
      </p:sp>
      <p:sp>
        <p:nvSpPr>
          <p:cNvPr id="18" name="矩形 17"/>
          <p:cNvSpPr/>
          <p:nvPr/>
        </p:nvSpPr>
        <p:spPr>
          <a:xfrm>
            <a:off x="1352592" y="3403449"/>
            <a:ext cx="3230339" cy="9541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1400" b="1" dirty="0" smtClean="0"/>
              <a:t>联合创始人</a:t>
            </a:r>
            <a:r>
              <a:rPr lang="en-US" altLang="zh-CN" sz="1400" b="1" dirty="0" smtClean="0"/>
              <a:t>/</a:t>
            </a:r>
            <a:r>
              <a:rPr lang="zh-CN" altLang="en-US" sz="1400" b="1" dirty="0" smtClean="0"/>
              <a:t>技术总监</a:t>
            </a:r>
            <a:endParaRPr lang="en-US" altLang="zh-CN" sz="1400" b="1" dirty="0" smtClean="0"/>
          </a:p>
          <a:p>
            <a:r>
              <a:rPr lang="zh-CN" altLang="en-US" sz="1400" dirty="0" smtClean="0"/>
              <a:t>原狼烟科技技术核心团队人员 </a:t>
            </a:r>
            <a:endParaRPr lang="en-US" altLang="zh-CN" sz="1400" dirty="0" smtClean="0"/>
          </a:p>
          <a:p>
            <a:r>
              <a:rPr lang="zh-CN" altLang="en-US" sz="1400" dirty="0" smtClean="0"/>
              <a:t>万网在线产品研发</a:t>
            </a:r>
            <a:r>
              <a:rPr lang="zh-CN" altLang="en-US" sz="1400" dirty="0"/>
              <a:t>部高级部门经</a:t>
            </a:r>
            <a:r>
              <a:rPr lang="zh-CN" altLang="en-US" sz="1400" dirty="0" smtClean="0"/>
              <a:t>理</a:t>
            </a:r>
            <a:endParaRPr lang="en-US" altLang="zh-CN" sz="1400" dirty="0" smtClean="0"/>
          </a:p>
          <a:p>
            <a:r>
              <a:rPr lang="zh-CN" altLang="en-US" sz="1400" dirty="0" smtClean="0"/>
              <a:t>中科泰岳联合创</a:t>
            </a:r>
            <a:r>
              <a:rPr lang="zh-CN" altLang="en-US" sz="1400" dirty="0"/>
              <a:t>始人</a:t>
            </a:r>
            <a:r>
              <a:rPr lang="zh-CN" altLang="en-US" sz="1400" dirty="0" smtClean="0"/>
              <a:t>、技术负责</a:t>
            </a:r>
            <a:r>
              <a:rPr lang="zh-CN" altLang="en-US" sz="1400" dirty="0"/>
              <a:t>⼈</a:t>
            </a:r>
          </a:p>
        </p:txBody>
      </p:sp>
      <p:sp>
        <p:nvSpPr>
          <p:cNvPr id="19" name="矩形 18"/>
          <p:cNvSpPr/>
          <p:nvPr/>
        </p:nvSpPr>
        <p:spPr>
          <a:xfrm>
            <a:off x="1352593" y="5053900"/>
            <a:ext cx="3230338" cy="9541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1400" b="1" dirty="0" smtClean="0"/>
              <a:t>联合创始人</a:t>
            </a:r>
            <a:r>
              <a:rPr lang="en-US" altLang="zh-CN" sz="1400" b="1" dirty="0" smtClean="0"/>
              <a:t>/</a:t>
            </a:r>
            <a:r>
              <a:rPr lang="zh-CN" altLang="en-US" sz="1400" b="1" dirty="0" smtClean="0"/>
              <a:t>产品总监</a:t>
            </a:r>
            <a:endParaRPr lang="en-US" altLang="zh-CN" sz="1400" b="1" dirty="0" smtClean="0"/>
          </a:p>
          <a:p>
            <a:r>
              <a:rPr lang="zh-CN" altLang="en-US" sz="1400" dirty="0" smtClean="0"/>
              <a:t>北京</a:t>
            </a:r>
            <a:r>
              <a:rPr lang="zh-CN" altLang="en-US" sz="1400" dirty="0"/>
              <a:t>⼤学软件⼯程硕⼠</a:t>
            </a:r>
          </a:p>
          <a:p>
            <a:r>
              <a:rPr lang="zh-CN" altLang="en-US" sz="1400" dirty="0" smtClean="0"/>
              <a:t>爱奇艺</a:t>
            </a:r>
            <a:r>
              <a:rPr lang="zh-CN" altLang="en-US" sz="1400" dirty="0"/>
              <a:t>、中国万网、 盘古搜索、⼟巴兔</a:t>
            </a:r>
            <a:r>
              <a:rPr lang="en-US" altLang="zh-CN" sz="1400" dirty="0"/>
              <a:t>(</a:t>
            </a:r>
            <a:r>
              <a:rPr lang="zh-CN" altLang="en-US" sz="1400" dirty="0"/>
              <a:t>装修</a:t>
            </a:r>
            <a:r>
              <a:rPr lang="en-US" altLang="zh-CN" sz="1400" dirty="0"/>
              <a:t>O2O)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289832" y="1687470"/>
            <a:ext cx="1062761" cy="1005883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rgbClr val="FFFFFF"/>
                </a:solidFill>
              </a:rPr>
              <a:t>王玉博</a:t>
            </a:r>
            <a:endParaRPr kumimoji="1"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89832" y="3377588"/>
            <a:ext cx="1062761" cy="1005883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rgbClr val="FFFFFF"/>
                </a:solidFill>
              </a:rPr>
              <a:t>李思</a:t>
            </a:r>
            <a:endParaRPr kumimoji="1"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89832" y="5053900"/>
            <a:ext cx="1062761" cy="1005883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rgbClr val="FFFFFF"/>
                </a:solidFill>
              </a:rPr>
              <a:t>何世昕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219700" y="1583038"/>
            <a:ext cx="37465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核心成员只要突出联合创始人即可，现在我们的系统中有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个人，而且除了</a:t>
            </a:r>
            <a:r>
              <a:rPr kumimoji="1" lang="en-US" altLang="zh-CN" dirty="0" smtClean="0"/>
              <a:t>CEO</a:t>
            </a:r>
            <a:r>
              <a:rPr kumimoji="1" lang="zh-CN" altLang="en-US" dirty="0" smtClean="0"/>
              <a:t>看不抬出来其他人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这几个人的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是我根据</a:t>
            </a:r>
            <a:r>
              <a:rPr kumimoji="1" lang="en-US" altLang="zh-CN" dirty="0" smtClean="0"/>
              <a:t>JD</a:t>
            </a:r>
            <a:r>
              <a:rPr kumimoji="1" lang="zh-CN" altLang="en-US" dirty="0" smtClean="0"/>
              <a:t>众筹页面上的信息加上去的，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李思和何世盺的简介来自系统，王玉博的信息来自</a:t>
            </a:r>
            <a:r>
              <a:rPr kumimoji="1" lang="en-US" altLang="zh-CN" dirty="0" smtClean="0"/>
              <a:t>JD</a:t>
            </a:r>
            <a:r>
              <a:rPr kumimoji="1" lang="zh-CN" altLang="en-US" dirty="0" smtClean="0"/>
              <a:t>众筹页面及</a:t>
            </a:r>
            <a:r>
              <a:rPr kumimoji="1" lang="en-US" altLang="zh-CN" dirty="0" smtClean="0"/>
              <a:t>BP</a:t>
            </a:r>
            <a:r>
              <a:rPr kumimoji="1" lang="zh-CN" altLang="en-US" dirty="0" smtClean="0"/>
              <a:t>（我们的系统里显示的太粗糙了）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0592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66700" y="694637"/>
            <a:ext cx="4486687" cy="5650212"/>
          </a:xfrm>
          <a:prstGeom prst="rect">
            <a:avLst/>
          </a:prstGeom>
          <a:solidFill>
            <a:srgbClr val="EFA1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团队成长速度</a:t>
            </a:r>
            <a:endParaRPr kumimoji="1" lang="zh-CN" altLang="en-US" dirty="0"/>
          </a:p>
        </p:txBody>
      </p:sp>
      <p:sp>
        <p:nvSpPr>
          <p:cNvPr id="14" name="横卷形 13"/>
          <p:cNvSpPr/>
          <p:nvPr/>
        </p:nvSpPr>
        <p:spPr>
          <a:xfrm>
            <a:off x="302308" y="797509"/>
            <a:ext cx="2682518" cy="502346"/>
          </a:xfrm>
          <a:prstGeom prst="horizontalScroll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团队成长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74659" y="1687725"/>
            <a:ext cx="3678728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2014</a:t>
            </a:r>
            <a:r>
              <a:rPr lang="zh-CN" altLang="en-US" sz="1400" dirty="0" smtClean="0"/>
              <a:t>年</a:t>
            </a:r>
            <a:r>
              <a:rPr lang="en-US" altLang="zh-CN" sz="1400" dirty="0" smtClean="0"/>
              <a:t>9</a:t>
            </a:r>
            <a:r>
              <a:rPr lang="zh-CN" altLang="en-US" sz="1400" dirty="0" smtClean="0"/>
              <a:t>月</a:t>
            </a:r>
            <a:r>
              <a:rPr lang="en-US" altLang="zh-CN" sz="1400" dirty="0" smtClean="0"/>
              <a:t>-2015</a:t>
            </a:r>
            <a:r>
              <a:rPr lang="zh-CN" altLang="en-US" sz="1400" dirty="0" smtClean="0"/>
              <a:t>年</a:t>
            </a:r>
            <a:r>
              <a:rPr lang="en-US" altLang="zh-CN" sz="1400" dirty="0" smtClean="0"/>
              <a:t>8</a:t>
            </a:r>
            <a:r>
              <a:rPr lang="zh-CN" altLang="en-US" sz="1400" dirty="0" smtClean="0"/>
              <a:t>月，共计发布**条招聘信息，招聘需求较大，团队成长迅速。</a:t>
            </a:r>
            <a:endParaRPr lang="en-US" altLang="zh-CN" sz="1400" dirty="0" smtClean="0"/>
          </a:p>
          <a:p>
            <a:r>
              <a:rPr lang="zh-CN" altLang="zh-CN" sz="1400" dirty="0" smtClean="0"/>
              <a:t>2</a:t>
            </a:r>
            <a:r>
              <a:rPr lang="en-US" altLang="zh-CN" sz="1400" dirty="0" smtClean="0"/>
              <a:t>014</a:t>
            </a:r>
            <a:r>
              <a:rPr lang="zh-CN" altLang="en-US" sz="1400" dirty="0" smtClean="0"/>
              <a:t>年</a:t>
            </a:r>
            <a:r>
              <a:rPr lang="en-US" altLang="zh-CN" sz="1400" dirty="0" smtClean="0"/>
              <a:t>9</a:t>
            </a:r>
            <a:r>
              <a:rPr lang="zh-CN" altLang="en-US" sz="1400" dirty="0" smtClean="0"/>
              <a:t>月</a:t>
            </a:r>
            <a:r>
              <a:rPr lang="en-US" altLang="zh-CN" sz="1400" dirty="0" smtClean="0"/>
              <a:t>-2015</a:t>
            </a:r>
            <a:r>
              <a:rPr lang="zh-CN" altLang="en-US" sz="1400" dirty="0" smtClean="0"/>
              <a:t>年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月，集中在技术岗位</a:t>
            </a:r>
            <a:endParaRPr lang="en-US" altLang="zh-CN" sz="1400" dirty="0" smtClean="0"/>
          </a:p>
          <a:p>
            <a:r>
              <a:rPr lang="zh-CN" altLang="zh-CN" sz="1400" dirty="0" smtClean="0"/>
              <a:t>2</a:t>
            </a:r>
            <a:r>
              <a:rPr lang="en-US" altLang="zh-CN" sz="1400" dirty="0" smtClean="0"/>
              <a:t>015</a:t>
            </a:r>
            <a:r>
              <a:rPr lang="zh-CN" altLang="en-US" sz="1400" dirty="0" smtClean="0"/>
              <a:t>年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月</a:t>
            </a:r>
            <a:r>
              <a:rPr lang="en-US" altLang="zh-CN" sz="1400" dirty="0" smtClean="0"/>
              <a:t>-2015</a:t>
            </a:r>
            <a:r>
              <a:rPr lang="zh-CN" altLang="en-US" sz="1400" dirty="0" smtClean="0"/>
              <a:t>年</a:t>
            </a:r>
            <a:r>
              <a:rPr lang="en-US" altLang="zh-CN" sz="1400" dirty="0" smtClean="0"/>
              <a:t>8</a:t>
            </a:r>
            <a:r>
              <a:rPr lang="zh-CN" altLang="en-US" sz="1400" dirty="0" smtClean="0"/>
              <a:t>月，集中在市场与销售</a:t>
            </a:r>
            <a:endParaRPr lang="en-US" altLang="zh-CN" sz="1400" dirty="0" smtClean="0"/>
          </a:p>
        </p:txBody>
      </p:sp>
      <p:sp>
        <p:nvSpPr>
          <p:cNvPr id="15" name="椭圆 14"/>
          <p:cNvSpPr/>
          <p:nvPr/>
        </p:nvSpPr>
        <p:spPr>
          <a:xfrm>
            <a:off x="315008" y="1821695"/>
            <a:ext cx="759650" cy="7189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招聘需求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29287" y="4706763"/>
            <a:ext cx="419174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 flipV="1">
            <a:off x="1329294" y="4669224"/>
            <a:ext cx="120144" cy="831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/>
        </p:nvSpPr>
        <p:spPr>
          <a:xfrm flipV="1">
            <a:off x="783194" y="4669224"/>
            <a:ext cx="120144" cy="831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/>
        </p:nvSpPr>
        <p:spPr>
          <a:xfrm flipV="1">
            <a:off x="4029993" y="4661554"/>
            <a:ext cx="105752" cy="831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48487" y="4849603"/>
            <a:ext cx="972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/>
              <a:t>UI</a:t>
            </a:r>
            <a:r>
              <a:rPr lang="zh-CN" altLang="en-US" sz="1200" dirty="0"/>
              <a:t>设计师 </a:t>
            </a:r>
          </a:p>
          <a:p>
            <a:pPr algn="ctr"/>
            <a:r>
              <a:rPr lang="en-US" altLang="zh-CN" sz="1200" dirty="0"/>
              <a:t>2014-09-11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909688" y="4849603"/>
            <a:ext cx="1003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err="1"/>
              <a:t>iOS</a:t>
            </a:r>
            <a:r>
              <a:rPr lang="en-US" altLang="zh-CN" sz="1200" dirty="0"/>
              <a:t> </a:t>
            </a:r>
          </a:p>
          <a:p>
            <a:pPr algn="ctr"/>
            <a:r>
              <a:rPr lang="en-US" altLang="zh-CN" sz="1200" dirty="0"/>
              <a:t>2014-12-16</a:t>
            </a:r>
            <a:endParaRPr lang="zh-CN" altLang="en-US" sz="1200" dirty="0"/>
          </a:p>
        </p:txBody>
      </p:sp>
      <p:sp>
        <p:nvSpPr>
          <p:cNvPr id="26" name="椭圆 25"/>
          <p:cNvSpPr/>
          <p:nvPr/>
        </p:nvSpPr>
        <p:spPr>
          <a:xfrm>
            <a:off x="315009" y="2913895"/>
            <a:ext cx="759650" cy="7189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地区分布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74658" y="3067783"/>
            <a:ext cx="3678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招聘地区集中在北京一地，无城市拓展动向</a:t>
            </a:r>
            <a:endParaRPr kumimoji="1"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5257800" y="1687725"/>
            <a:ext cx="3429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对于招聘的时间点、速度、岗位集中度、地区分布等都是可以通过技术方法自动统计出来的。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这个我们做的还不够，这里我人工总结了一下。但一共有多少条招聘继松或者</a:t>
            </a:r>
            <a:r>
              <a:rPr kumimoji="1" lang="en-US" altLang="zh-CN" dirty="0" smtClean="0"/>
              <a:t>victor</a:t>
            </a:r>
            <a:r>
              <a:rPr kumimoji="1" lang="zh-CN" altLang="en-US" dirty="0" smtClean="0"/>
              <a:t>谁在数一下。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招聘信息的展示，</a:t>
            </a:r>
            <a:r>
              <a:rPr kumimoji="1" lang="en-US" altLang="zh-CN" dirty="0" err="1" smtClean="0"/>
              <a:t>anydata</a:t>
            </a:r>
            <a:r>
              <a:rPr kumimoji="1" lang="zh-CN" altLang="en-US" dirty="0" smtClean="0"/>
              <a:t>做的比我们全面清晰，建议借鉴</a:t>
            </a:r>
            <a:endParaRPr kumimoji="1" lang="en-US" altLang="zh-CN" dirty="0" smtClean="0"/>
          </a:p>
          <a:p>
            <a:endParaRPr kumimoji="1" lang="en-US" altLang="zh-CN" dirty="0"/>
          </a:p>
        </p:txBody>
      </p:sp>
      <p:sp>
        <p:nvSpPr>
          <p:cNvPr id="28" name="文本框 27"/>
          <p:cNvSpPr txBox="1"/>
          <p:nvPr/>
        </p:nvSpPr>
        <p:spPr>
          <a:xfrm>
            <a:off x="909687" y="5311268"/>
            <a:ext cx="322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（滚动条形式，和我们系统一样就可以）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2897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用户数据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130" y="694637"/>
            <a:ext cx="4486687" cy="5650212"/>
          </a:xfrm>
          <a:prstGeom prst="rect">
            <a:avLst/>
          </a:prstGeom>
          <a:solidFill>
            <a:srgbClr val="EFA1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横卷形 4"/>
          <p:cNvSpPr/>
          <p:nvPr/>
        </p:nvSpPr>
        <p:spPr>
          <a:xfrm>
            <a:off x="286738" y="797509"/>
            <a:ext cx="2682518" cy="502346"/>
          </a:xfrm>
          <a:prstGeom prst="horizontalScroll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用户数据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9089" y="1687725"/>
            <a:ext cx="367872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Android</a:t>
            </a:r>
            <a:r>
              <a:rPr lang="zh-CN" altLang="en-US" sz="1400" dirty="0" smtClean="0"/>
              <a:t>下载数约为****，</a:t>
            </a:r>
            <a:endParaRPr lang="en-US" altLang="zh-CN" sz="1400" dirty="0" smtClean="0"/>
          </a:p>
          <a:p>
            <a:r>
              <a:rPr lang="zh-CN" altLang="en-US" sz="1400" dirty="0" smtClean="0"/>
              <a:t>主要分发渠道为应用宝</a:t>
            </a:r>
            <a:endParaRPr lang="en-US" altLang="zh-CN" sz="1400" dirty="0" smtClean="0"/>
          </a:p>
          <a:p>
            <a:endParaRPr lang="en-US" altLang="zh-CN" sz="1400" dirty="0" smtClean="0"/>
          </a:p>
        </p:txBody>
      </p:sp>
      <p:sp>
        <p:nvSpPr>
          <p:cNvPr id="7" name="椭圆 6"/>
          <p:cNvSpPr/>
          <p:nvPr/>
        </p:nvSpPr>
        <p:spPr>
          <a:xfrm>
            <a:off x="299438" y="1821695"/>
            <a:ext cx="759650" cy="7189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99439" y="2913895"/>
            <a:ext cx="759650" cy="7189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59088" y="2913895"/>
            <a:ext cx="3678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iOS</a:t>
            </a:r>
            <a:r>
              <a:rPr kumimoji="1" lang="zh-CN" altLang="en-US" sz="1400" dirty="0" smtClean="0"/>
              <a:t>下载数约为****，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评论数为</a:t>
            </a:r>
            <a:r>
              <a:rPr kumimoji="1" lang="en-US" altLang="zh-CN" sz="1400" dirty="0" smtClean="0"/>
              <a:t>7</a:t>
            </a:r>
            <a:r>
              <a:rPr kumimoji="1" lang="zh-CN" altLang="en-US" sz="1400" dirty="0" smtClean="0"/>
              <a:t>条，均为五星好评，时间集中在</a:t>
            </a:r>
            <a:r>
              <a:rPr kumimoji="1" lang="en-US" altLang="zh-CN" sz="1400" dirty="0" smtClean="0"/>
              <a:t>2015</a:t>
            </a:r>
            <a:r>
              <a:rPr kumimoji="1" lang="zh-CN" altLang="en-US" sz="1400" dirty="0" smtClean="0"/>
              <a:t>年</a:t>
            </a:r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月</a:t>
            </a:r>
            <a:r>
              <a:rPr kumimoji="1" lang="en-US" altLang="zh-CN" sz="1400" dirty="0" smtClean="0"/>
              <a:t>27</a:t>
            </a:r>
            <a:r>
              <a:rPr kumimoji="1" lang="zh-CN" altLang="en-US" sz="1400" dirty="0" smtClean="0"/>
              <a:t>日</a:t>
            </a:r>
            <a:endParaRPr kumimoji="1" lang="zh-CN" altLang="en-US" sz="14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50" y="3067783"/>
            <a:ext cx="493968" cy="37264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53" y="1956489"/>
            <a:ext cx="487618" cy="476782"/>
          </a:xfrm>
          <a:prstGeom prst="rect">
            <a:avLst/>
          </a:prstGeom>
        </p:spPr>
      </p:pic>
      <p:sp>
        <p:nvSpPr>
          <p:cNvPr id="20" name="椭圆 19"/>
          <p:cNvSpPr/>
          <p:nvPr/>
        </p:nvSpPr>
        <p:spPr>
          <a:xfrm>
            <a:off x="299439" y="4209295"/>
            <a:ext cx="759650" cy="7189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业务数据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04492" y="4221995"/>
            <a:ext cx="37154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服务车辆 </a:t>
            </a:r>
            <a:r>
              <a:rPr kumimoji="1" lang="en-US" altLang="zh-CN" sz="1400" dirty="0" smtClean="0"/>
              <a:t>6000+</a:t>
            </a:r>
            <a:r>
              <a:rPr kumimoji="1" lang="zh-CN" altLang="en-US" sz="1400" dirty="0" smtClean="0"/>
              <a:t>，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客单价</a:t>
            </a:r>
            <a:r>
              <a:rPr kumimoji="1" lang="en-US" altLang="zh-CN" sz="1400" dirty="0" smtClean="0"/>
              <a:t>553</a:t>
            </a:r>
            <a:r>
              <a:rPr kumimoji="1" lang="zh-CN" altLang="en-US" sz="1400" dirty="0" smtClean="0"/>
              <a:t>元，毛利率</a:t>
            </a:r>
            <a:r>
              <a:rPr kumimoji="1" lang="en-US" altLang="zh-CN" sz="1400" dirty="0" smtClean="0"/>
              <a:t>31%/21%</a:t>
            </a:r>
            <a:r>
              <a:rPr kumimoji="1" lang="zh-CN" altLang="en-US" sz="1400" dirty="0" smtClean="0"/>
              <a:t>，复购率</a:t>
            </a:r>
            <a:r>
              <a:rPr kumimoji="1" lang="en-US" altLang="zh-CN" sz="1400" dirty="0" smtClean="0"/>
              <a:t>56%</a:t>
            </a:r>
          </a:p>
          <a:p>
            <a:r>
              <a:rPr kumimoji="1" lang="zh-CN" altLang="en-US" sz="1400" dirty="0" smtClean="0"/>
              <a:t>合作商家 </a:t>
            </a:r>
            <a:r>
              <a:rPr kumimoji="1" lang="en-US" altLang="zh-CN" sz="1400" dirty="0" smtClean="0"/>
              <a:t>80+</a:t>
            </a:r>
            <a:r>
              <a:rPr kumimoji="1" lang="zh-CN" altLang="en-US" sz="1400" dirty="0" smtClean="0"/>
              <a:t>家修理厂，</a:t>
            </a:r>
            <a:r>
              <a:rPr kumimoji="1" lang="en-US" altLang="zh-CN" sz="1400" dirty="0" smtClean="0"/>
              <a:t>21</a:t>
            </a:r>
            <a:r>
              <a:rPr kumimoji="1" lang="zh-CN" altLang="en-US" sz="1400" dirty="0" smtClean="0"/>
              <a:t>家</a:t>
            </a:r>
            <a:r>
              <a:rPr kumimoji="1" lang="en-US" altLang="zh-CN" sz="1400" dirty="0" smtClean="0"/>
              <a:t>4S</a:t>
            </a:r>
            <a:r>
              <a:rPr kumimoji="1" lang="zh-CN" altLang="en-US" sz="1400" dirty="0" smtClean="0"/>
              <a:t>店</a:t>
            </a:r>
            <a:endParaRPr kumimoji="1" lang="en-US" altLang="zh-CN" sz="1400" dirty="0" smtClean="0"/>
          </a:p>
        </p:txBody>
      </p:sp>
      <p:sp>
        <p:nvSpPr>
          <p:cNvPr id="23" name="文本框 22"/>
          <p:cNvSpPr txBox="1"/>
          <p:nvPr/>
        </p:nvSpPr>
        <p:spPr>
          <a:xfrm>
            <a:off x="5397500" y="1386527"/>
            <a:ext cx="3314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下载数量需要补充，根据补充过来的数据看看是不是还能添加些描述（未来可机器生成的描述，比如根据数量分布统计说主要分发渠道是***）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图标（</a:t>
            </a:r>
            <a:r>
              <a:rPr kumimoji="1" lang="en-US" altLang="zh-CN" dirty="0"/>
              <a:t>A</a:t>
            </a:r>
            <a:r>
              <a:rPr kumimoji="1" lang="en-US" altLang="zh-CN" dirty="0" smtClean="0"/>
              <a:t>ndroid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apple</a:t>
            </a:r>
            <a:r>
              <a:rPr kumimoji="1" lang="zh-CN" altLang="en-US" dirty="0" smtClean="0"/>
              <a:t>的），继松你找个矢量图换一下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549900" y="4035938"/>
            <a:ext cx="33147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这一部分业务数据对于投资人比较重要，但很难通过外部方式获得（除非深挖媒体报道），我把</a:t>
            </a:r>
            <a:r>
              <a:rPr kumimoji="1" lang="en-US" altLang="zh-CN" dirty="0" smtClean="0"/>
              <a:t>JD</a:t>
            </a:r>
            <a:r>
              <a:rPr kumimoji="1" lang="zh-CN" altLang="en-US" dirty="0" smtClean="0"/>
              <a:t>众筹页面和</a:t>
            </a:r>
            <a:r>
              <a:rPr kumimoji="1" lang="en-US" altLang="zh-CN" dirty="0" smtClean="0"/>
              <a:t>BP</a:t>
            </a:r>
            <a:r>
              <a:rPr kumimoji="1" lang="zh-CN" altLang="en-US" dirty="0" smtClean="0"/>
              <a:t>中的信息做了个整合，这个只能先手动来做了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985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媒体关注度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6700" y="681937"/>
            <a:ext cx="4486687" cy="5650212"/>
          </a:xfrm>
          <a:prstGeom prst="rect">
            <a:avLst/>
          </a:prstGeom>
          <a:solidFill>
            <a:srgbClr val="EFA1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横卷形 5"/>
          <p:cNvSpPr/>
          <p:nvPr/>
        </p:nvSpPr>
        <p:spPr>
          <a:xfrm>
            <a:off x="302308" y="784809"/>
            <a:ext cx="2682518" cy="502346"/>
          </a:xfrm>
          <a:prstGeom prst="horizontalScroll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媒体关注度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15008" y="1529595"/>
            <a:ext cx="759650" cy="7189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报道数量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15008" y="2646964"/>
            <a:ext cx="759650" cy="7189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关注点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74658" y="1580395"/>
            <a:ext cx="3494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报道共有</a:t>
            </a:r>
            <a:r>
              <a:rPr kumimoji="1" lang="zh-CN" altLang="zh-CN" sz="1400" dirty="0" smtClean="0"/>
              <a:t>3</a:t>
            </a:r>
            <a:r>
              <a:rPr kumimoji="1" lang="zh-CN" altLang="en-US" sz="1400" dirty="0" smtClean="0"/>
              <a:t>篇，集中在</a:t>
            </a:r>
            <a:r>
              <a:rPr kumimoji="1" lang="en-US" altLang="zh-CN" sz="1400" dirty="0" smtClean="0"/>
              <a:t>2015</a:t>
            </a:r>
            <a:r>
              <a:rPr kumimoji="1" lang="zh-CN" altLang="en-US" sz="1400" dirty="0" smtClean="0"/>
              <a:t>年</a:t>
            </a:r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月至</a:t>
            </a:r>
            <a:r>
              <a:rPr kumimoji="1" lang="en-US" altLang="zh-CN" sz="1400" dirty="0" smtClean="0"/>
              <a:t>6</a:t>
            </a:r>
            <a:r>
              <a:rPr kumimoji="1" lang="zh-CN" altLang="en-US" sz="1400" dirty="0" smtClean="0"/>
              <a:t>月，受到</a:t>
            </a:r>
            <a:r>
              <a:rPr kumimoji="1" lang="en-US" altLang="zh-CN" sz="1400" dirty="0" smtClean="0"/>
              <a:t>36kr</a:t>
            </a:r>
            <a:r>
              <a:rPr kumimoji="1" lang="zh-CN" altLang="en-US" sz="1400" dirty="0" smtClean="0"/>
              <a:t>、</a:t>
            </a:r>
            <a:r>
              <a:rPr kumimoji="1" lang="en-US" altLang="zh-CN" sz="1400" dirty="0" smtClean="0"/>
              <a:t>IT</a:t>
            </a:r>
            <a:r>
              <a:rPr kumimoji="1" lang="zh-CN" altLang="en-US" sz="1400" dirty="0" smtClean="0"/>
              <a:t>桔子、和讯网等科技媒体关注</a:t>
            </a:r>
            <a:endParaRPr kumimoji="1"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227058" y="2705879"/>
            <a:ext cx="3494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业务模式介绍、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天使轮融资信息</a:t>
            </a:r>
            <a:endParaRPr kumimoji="1" lang="zh-CN" altLang="en-US" sz="1400" dirty="0"/>
          </a:p>
        </p:txBody>
      </p:sp>
      <p:cxnSp>
        <p:nvCxnSpPr>
          <p:cNvPr id="13" name="直线连接符 12"/>
          <p:cNvCxnSpPr/>
          <p:nvPr/>
        </p:nvCxnSpPr>
        <p:spPr>
          <a:xfrm>
            <a:off x="753560" y="3672998"/>
            <a:ext cx="0" cy="25449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 flipV="1">
            <a:off x="686598" y="4885124"/>
            <a:ext cx="120144" cy="831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 flipV="1">
            <a:off x="704529" y="4097724"/>
            <a:ext cx="120144" cy="831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 flipV="1">
            <a:off x="700684" y="5728354"/>
            <a:ext cx="105752" cy="83181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8491" y="3866891"/>
            <a:ext cx="3670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2015-06-11 15:00 </a:t>
            </a:r>
            <a:r>
              <a:rPr lang="zh-TW" altLang="en-US" sz="1200" dirty="0"/>
              <a:t>和讯网</a:t>
            </a:r>
          </a:p>
          <a:p>
            <a:r>
              <a:rPr lang="zh-TW" altLang="en-US" sz="1200" dirty="0"/>
              <a:t>养爱车</a:t>
            </a:r>
            <a:r>
              <a:rPr lang="en-US" altLang="zh-TW" sz="1200" dirty="0"/>
              <a:t>:</a:t>
            </a:r>
            <a:r>
              <a:rPr lang="zh-TW" altLang="en-US" sz="1200" dirty="0"/>
              <a:t>找个车管家为你养车</a:t>
            </a:r>
            <a:r>
              <a:rPr lang="en-US" altLang="zh-TW" sz="1200" dirty="0"/>
              <a:t>,</a:t>
            </a:r>
            <a:r>
              <a:rPr lang="zh-TW" altLang="en-US" sz="1200" dirty="0"/>
              <a:t>能让你养车无忧</a:t>
            </a:r>
            <a:r>
              <a:rPr lang="en-US" altLang="zh-TW" sz="1200" dirty="0"/>
              <a:t>?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898491" y="4654291"/>
            <a:ext cx="30717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2015-05-25 00:00 IT</a:t>
            </a:r>
            <a:r>
              <a:rPr lang="zh-CN" altLang="en-US" sz="1200" dirty="0"/>
              <a:t>桔子</a:t>
            </a:r>
          </a:p>
          <a:p>
            <a:r>
              <a:rPr lang="zh-CN" altLang="en-US" sz="1200" dirty="0"/>
              <a:t>找个管家帮你养车，会是个好生意吗？</a:t>
            </a:r>
          </a:p>
        </p:txBody>
      </p:sp>
      <p:sp>
        <p:nvSpPr>
          <p:cNvPr id="20" name="矩形 19"/>
          <p:cNvSpPr/>
          <p:nvPr/>
        </p:nvSpPr>
        <p:spPr>
          <a:xfrm>
            <a:off x="898491" y="5405188"/>
            <a:ext cx="3746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2015-04-13 08:30 36Kr</a:t>
            </a:r>
            <a:endParaRPr lang="zh-CN" altLang="en-US" sz="1200" dirty="0"/>
          </a:p>
          <a:p>
            <a:r>
              <a:rPr lang="zh-CN" altLang="en-US" sz="1200" dirty="0"/>
              <a:t>自己去 </a:t>
            </a:r>
            <a:r>
              <a:rPr lang="en-US" altLang="zh-CN" sz="1200" dirty="0"/>
              <a:t>4S </a:t>
            </a:r>
            <a:r>
              <a:rPr lang="zh-CN" altLang="en-US" sz="1200" dirty="0"/>
              <a:t>店怕被多收钱？到 “养爱车” 上找个懂行师傅帮你包办吧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359400" y="1580395"/>
            <a:ext cx="304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报道数量及标题等来自我们系统，是否是这样，最好再合适一遍。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报道数量，集中在什么时间点，哪些媒体关注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这些未来都应该机器自动形成，我现在是手工统计的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637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comps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" y="554937"/>
            <a:ext cx="4486687" cy="5650212"/>
          </a:xfrm>
          <a:prstGeom prst="rect">
            <a:avLst/>
          </a:prstGeom>
          <a:solidFill>
            <a:srgbClr val="EFA1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横卷形 4"/>
          <p:cNvSpPr/>
          <p:nvPr/>
        </p:nvSpPr>
        <p:spPr>
          <a:xfrm>
            <a:off x="188008" y="657809"/>
            <a:ext cx="2682518" cy="502346"/>
          </a:xfrm>
          <a:prstGeom prst="horizontalScroll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竞争对手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00707" y="1402594"/>
            <a:ext cx="1104184" cy="10450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卡拉丁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69991" y="1498600"/>
            <a:ext cx="2755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第一行：公司简介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第二行：成立时间，地点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第三行：最新融资情况</a:t>
            </a:r>
            <a:endParaRPr kumimoji="1" lang="zh-CN" altLang="en-US" sz="1400" dirty="0"/>
          </a:p>
        </p:txBody>
      </p:sp>
      <p:sp>
        <p:nvSpPr>
          <p:cNvPr id="8" name="椭圆 7"/>
          <p:cNvSpPr/>
          <p:nvPr/>
        </p:nvSpPr>
        <p:spPr>
          <a:xfrm>
            <a:off x="188007" y="2837694"/>
            <a:ext cx="1104184" cy="10450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公司名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57291" y="2933700"/>
            <a:ext cx="2755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第一行：公司简介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第二行：成立时间，地点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第三行：最新融资情况</a:t>
            </a:r>
            <a:endParaRPr kumimoji="1"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223292" y="4323594"/>
            <a:ext cx="1104184" cy="10450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公司名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92576" y="4419600"/>
            <a:ext cx="2755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第一行：公司简介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第二行：成立时间，地点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第三行：最新融资情况</a:t>
            </a:r>
            <a:endParaRPr kumimoji="1"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397500" y="1498600"/>
            <a:ext cx="2781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根据</a:t>
            </a:r>
            <a:r>
              <a:rPr kumimoji="1" lang="en-US" altLang="zh-CN" dirty="0" smtClean="0"/>
              <a:t>Jason</a:t>
            </a:r>
            <a:r>
              <a:rPr kumimoji="1" lang="zh-CN" altLang="en-US" dirty="0" smtClean="0"/>
              <a:t>提供的竞争对手列表，做出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comps</a:t>
            </a:r>
            <a:r>
              <a:rPr kumimoji="1" lang="zh-CN" altLang="en-US" dirty="0" smtClean="0"/>
              <a:t>，简单列下简介，成立时间，地点，最新融资情况即可。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每个</a:t>
            </a:r>
            <a:r>
              <a:rPr kumimoji="1" lang="en-US" altLang="zh-CN" dirty="0" smtClean="0"/>
              <a:t>comps</a:t>
            </a:r>
            <a:r>
              <a:rPr kumimoji="1" lang="zh-CN" altLang="en-US" dirty="0" smtClean="0"/>
              <a:t>的名字（黑圈圈）要可点击，点击进去之后跳转到更详细的页面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739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用户可以在系统中看到所有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deal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196752"/>
            <a:ext cx="8884096" cy="3299048"/>
          </a:xfrm>
        </p:spPr>
        <p:txBody>
          <a:bodyPr>
            <a:normAutofit fontScale="70000" lnSpcReduction="20000"/>
          </a:bodyPr>
          <a:lstStyle/>
          <a:p>
            <a:r>
              <a:rPr lang="zh-CN" altLang="zh-CN" dirty="0"/>
              <a:t>【</a:t>
            </a:r>
            <a:r>
              <a:rPr lang="en-US" altLang="zh-CN" dirty="0"/>
              <a:t>new deal TO DO LIST</a:t>
            </a:r>
            <a:r>
              <a:rPr lang="zh-CN" altLang="zh-CN" dirty="0" smtClean="0"/>
              <a:t>】</a:t>
            </a:r>
            <a:r>
              <a:rPr lang="zh-CN" altLang="en-US" dirty="0" smtClean="0"/>
              <a:t>来源：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要</a:t>
            </a:r>
            <a:r>
              <a:rPr lang="en-US" altLang="zh-CN" dirty="0"/>
              <a:t>cold </a:t>
            </a:r>
            <a:r>
              <a:rPr lang="en-US" altLang="zh-CN" dirty="0" smtClean="0"/>
              <a:t>call</a:t>
            </a:r>
            <a:r>
              <a:rPr lang="zh-CN" altLang="zh-CN" dirty="0" smtClean="0"/>
              <a:t>的</a:t>
            </a:r>
            <a:r>
              <a:rPr lang="zh-CN" altLang="en-US" dirty="0" smtClean="0"/>
              <a:t>（带行政命令色彩的）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邮件（</a:t>
            </a:r>
            <a:r>
              <a:rPr lang="en-US" altLang="zh-CN" dirty="0" smtClean="0"/>
              <a:t>par</a:t>
            </a:r>
            <a:r>
              <a:rPr lang="zh-CN" altLang="en-US" dirty="0" smtClean="0"/>
              <a:t>们发给</a:t>
            </a:r>
            <a:r>
              <a:rPr lang="en-US" altLang="zh-CN" dirty="0" smtClean="0"/>
              <a:t>senior</a:t>
            </a:r>
            <a:r>
              <a:rPr lang="zh-CN" altLang="en-US" dirty="0" smtClean="0"/>
              <a:t>的，</a:t>
            </a:r>
            <a:r>
              <a:rPr lang="en-US" altLang="zh-CN" dirty="0" smtClean="0"/>
              <a:t>senior</a:t>
            </a:r>
            <a:r>
              <a:rPr lang="zh-CN" altLang="en-US" dirty="0" smtClean="0"/>
              <a:t>发给</a:t>
            </a:r>
            <a:r>
              <a:rPr lang="en-US" altLang="zh-CN" dirty="0" smtClean="0"/>
              <a:t>junior</a:t>
            </a:r>
            <a:r>
              <a:rPr lang="zh-CN" altLang="en-US" dirty="0" smtClean="0"/>
              <a:t>的）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微信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，</a:t>
            </a:r>
            <a:r>
              <a:rPr lang="zh-CN" altLang="zh-CN" dirty="0" smtClean="0"/>
              <a:t>要</a:t>
            </a:r>
            <a:r>
              <a:rPr lang="zh-CN" altLang="en-US" dirty="0" smtClean="0"/>
              <a:t>用户主动</a:t>
            </a:r>
            <a:r>
              <a:rPr lang="zh-CN" altLang="zh-CN" dirty="0" smtClean="0"/>
              <a:t>筛选跟进的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0000FF"/>
                </a:solidFill>
              </a:rPr>
              <a:t>根据用户画像推荐</a:t>
            </a:r>
            <a:r>
              <a:rPr lang="zh-CN" altLang="en-US" dirty="0" smtClean="0"/>
              <a:t>。每周</a:t>
            </a:r>
            <a:r>
              <a:rPr lang="en-US" altLang="zh-CN" dirty="0" smtClean="0"/>
              <a:t>【80】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FA</a:t>
            </a:r>
            <a:r>
              <a:rPr lang="zh-CN" altLang="zh-CN" dirty="0"/>
              <a:t>的（以太，华兴</a:t>
            </a:r>
            <a:r>
              <a:rPr lang="en-US" altLang="zh-CN" dirty="0"/>
              <a:t>Alpha</a:t>
            </a:r>
            <a:r>
              <a:rPr lang="zh-CN" altLang="zh-CN" dirty="0"/>
              <a:t>，方创，科翔……）</a:t>
            </a:r>
          </a:p>
          <a:p>
            <a:pPr lvl="2"/>
            <a:r>
              <a:rPr lang="zh-CN" altLang="zh-CN" dirty="0" smtClean="0"/>
              <a:t>在众筹</a:t>
            </a:r>
            <a:r>
              <a:rPr lang="zh-CN" altLang="zh-CN" dirty="0"/>
              <a:t>的（</a:t>
            </a:r>
            <a:r>
              <a:rPr lang="en-US" altLang="zh-CN" dirty="0"/>
              <a:t>JD,36kr</a:t>
            </a:r>
            <a:r>
              <a:rPr lang="zh-CN" altLang="zh-CN" dirty="0"/>
              <a:t>，蚂蚁达客，智金汇，）</a:t>
            </a:r>
          </a:p>
          <a:p>
            <a:pPr lvl="2"/>
            <a:r>
              <a:rPr lang="en-US" altLang="zh-CN" dirty="0" err="1" smtClean="0"/>
              <a:t>ITjuzi</a:t>
            </a:r>
            <a:r>
              <a:rPr lang="zh-CN" altLang="zh-CN" dirty="0"/>
              <a:t>，</a:t>
            </a:r>
            <a:r>
              <a:rPr lang="en-US" altLang="zh-CN" dirty="0"/>
              <a:t>36kr</a:t>
            </a:r>
            <a:r>
              <a:rPr lang="zh-CN" altLang="zh-CN" dirty="0"/>
              <a:t>等抓来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pPr lvl="2"/>
            <a:r>
              <a:rPr lang="en-US" altLang="en-US" dirty="0" smtClean="0"/>
              <a:t>创业公司提交</a:t>
            </a:r>
          </a:p>
          <a:p>
            <a:r>
              <a:rPr lang="zh-CN" altLang="en-US" dirty="0" smtClean="0"/>
              <a:t>缺省为用户自己的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LIST,</a:t>
            </a:r>
            <a:r>
              <a:rPr lang="zh-CN" altLang="en-US" dirty="0" smtClean="0"/>
              <a:t> 但也可以提供看其他人的功能</a:t>
            </a:r>
            <a:endParaRPr lang="en-US" altLang="zh-CN" dirty="0" smtClean="0"/>
          </a:p>
          <a:p>
            <a:pPr lvl="2"/>
            <a:endParaRPr lang="zh-CN" altLang="zh-CN" dirty="0"/>
          </a:p>
          <a:p>
            <a:r>
              <a:rPr lang="zh-CN" altLang="en-US" strike="sngStrike" dirty="0" smtClean="0">
                <a:solidFill>
                  <a:srgbClr val="FF0000"/>
                </a:solidFill>
              </a:rPr>
              <a:t>每周必须清掉所有当周</a:t>
            </a:r>
            <a:r>
              <a:rPr lang="en-US" altLang="zh-CN" strike="sngStrike" dirty="0" smtClean="0">
                <a:solidFill>
                  <a:srgbClr val="FF0000"/>
                </a:solidFill>
              </a:rPr>
              <a:t>push</a:t>
            </a:r>
            <a:r>
              <a:rPr lang="zh-CN" altLang="en-US" strike="sngStrike" dirty="0" smtClean="0">
                <a:solidFill>
                  <a:srgbClr val="FF0000"/>
                </a:solidFill>
              </a:rPr>
              <a:t>，不然无法提交</a:t>
            </a:r>
            <a:r>
              <a:rPr lang="en-US" altLang="zh-CN" strike="sngStrike" dirty="0" smtClean="0">
                <a:solidFill>
                  <a:srgbClr val="FF0000"/>
                </a:solidFill>
              </a:rPr>
              <a:t>IOM</a:t>
            </a:r>
          </a:p>
          <a:p>
            <a:r>
              <a:rPr kumimoji="1" lang="zh-CN" altLang="en-US" strike="sngStrike" dirty="0" smtClean="0"/>
              <a:t>提交</a:t>
            </a:r>
            <a:r>
              <a:rPr kumimoji="1" lang="en-US" altLang="zh-CN" strike="sngStrike" dirty="0" smtClean="0"/>
              <a:t>IOM</a:t>
            </a:r>
            <a:r>
              <a:rPr kumimoji="1" lang="zh-CN" altLang="en-US" strike="sngStrike" dirty="0" smtClean="0"/>
              <a:t>时弹出提醒“本周</a:t>
            </a:r>
            <a:r>
              <a:rPr kumimoji="1" lang="en-US" altLang="zh-CN" strike="sngStrike" dirty="0" smtClean="0"/>
              <a:t>cold</a:t>
            </a:r>
            <a:r>
              <a:rPr kumimoji="1" lang="zh-CN" altLang="en-US" strike="sngStrike" dirty="0" smtClean="0"/>
              <a:t> </a:t>
            </a:r>
            <a:r>
              <a:rPr kumimoji="1" lang="en-US" altLang="zh-CN" strike="sngStrike" dirty="0" smtClean="0"/>
              <a:t>call</a:t>
            </a:r>
            <a:r>
              <a:rPr kumimoji="1" lang="zh-CN" altLang="en-US" strike="sngStrike" dirty="0" smtClean="0"/>
              <a:t>剩余**个，再不处理下周无法提交</a:t>
            </a:r>
            <a:r>
              <a:rPr kumimoji="1" lang="en-US" altLang="zh-CN" strike="sngStrike" dirty="0" smtClean="0"/>
              <a:t>IOM</a:t>
            </a:r>
            <a:r>
              <a:rPr kumimoji="1" lang="zh-CN" altLang="en-US" strike="sngStrike" dirty="0" smtClean="0"/>
              <a:t>”</a:t>
            </a:r>
            <a:endParaRPr kumimoji="1" lang="en-US" altLang="zh-CN" strike="sngStrike" dirty="0" smtClean="0"/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改为</a:t>
            </a:r>
            <a:r>
              <a:rPr kumimoji="1" lang="en-US" altLang="zh-CN" dirty="0" smtClean="0">
                <a:solidFill>
                  <a:srgbClr val="FF0000"/>
                </a:solidFill>
              </a:rPr>
              <a:t>IOM(</a:t>
            </a:r>
            <a:r>
              <a:rPr kumimoji="1" lang="zh-CN" altLang="en-US" dirty="0" smtClean="0">
                <a:solidFill>
                  <a:srgbClr val="FF0000"/>
                </a:solidFill>
              </a:rPr>
              <a:t>老系统</a:t>
            </a:r>
            <a:r>
              <a:rPr kumimoji="1" lang="en-US" altLang="zh-CN" dirty="0" smtClean="0">
                <a:solidFill>
                  <a:srgbClr val="FF0000"/>
                </a:solidFill>
              </a:rPr>
              <a:t>)</a:t>
            </a:r>
            <a:r>
              <a:rPr kumimoji="1" lang="zh-CN" altLang="en-US" dirty="0" smtClean="0">
                <a:solidFill>
                  <a:srgbClr val="FF0000"/>
                </a:solidFill>
              </a:rPr>
              <a:t>显示</a:t>
            </a:r>
            <a:r>
              <a:rPr kumimoji="1" lang="en-US" altLang="zh-CN" dirty="0" smtClean="0">
                <a:solidFill>
                  <a:srgbClr val="FF0000"/>
                </a:solidFill>
              </a:rPr>
              <a:t>TODO</a:t>
            </a:r>
            <a:r>
              <a:rPr kumimoji="1" lang="zh-CN" altLang="en-US" dirty="0" smtClean="0">
                <a:solidFill>
                  <a:srgbClr val="FF0000"/>
                </a:solidFill>
              </a:rPr>
              <a:t>情况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317750" y="4394200"/>
            <a:ext cx="1676400" cy="15113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call</a:t>
            </a:r>
          </a:p>
          <a:p>
            <a:pPr algn="ctr"/>
            <a:r>
              <a:rPr kumimoji="1" lang="zh-CN" altLang="en-US" dirty="0" smtClean="0"/>
              <a:t>(</a:t>
            </a:r>
            <a:r>
              <a:rPr kumimoji="1" lang="en-US" altLang="zh-CN" dirty="0" smtClean="0"/>
              <a:t>23)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600700" y="4394200"/>
            <a:ext cx="1676400" cy="15113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Push</a:t>
            </a:r>
          </a:p>
          <a:p>
            <a:pPr algn="ctr"/>
            <a:r>
              <a:rPr kumimoji="1" lang="zh-CN" altLang="zh-CN" dirty="0" smtClean="0"/>
              <a:t>(8</a:t>
            </a:r>
            <a:r>
              <a:rPr kumimoji="1" lang="en-US" altLang="zh-CN" dirty="0" smtClean="0"/>
              <a:t>0)</a:t>
            </a:r>
            <a:endParaRPr kumimoji="1" lang="en-US" altLang="zh-CN" sz="28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254000" y="6032500"/>
            <a:ext cx="532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* 括号内的数字代表本周还剩余几个未处理案子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" y="4992132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u="sng" dirty="0" smtClean="0">
                <a:latin typeface="微软雅黑"/>
                <a:ea typeface="微软雅黑"/>
                <a:cs typeface="微软雅黑"/>
              </a:rPr>
              <a:t>任务卡</a:t>
            </a:r>
            <a:endParaRPr kumimoji="1" lang="zh-CN" altLang="en-US" b="1" u="sng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746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每个任务卡的展现方式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52400" y="3956080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PUSH:</a:t>
            </a:r>
            <a:endParaRPr kumimoji="1" lang="zh-CN" altLang="en-US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796810"/>
              </p:ext>
            </p:extLst>
          </p:nvPr>
        </p:nvGraphicFramePr>
        <p:xfrm>
          <a:off x="222696" y="1589832"/>
          <a:ext cx="8629204" cy="2651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504"/>
                <a:gridCol w="1358900"/>
                <a:gridCol w="1079500"/>
                <a:gridCol w="1104900"/>
                <a:gridCol w="996572"/>
                <a:gridCol w="1619628"/>
                <a:gridCol w="1219200"/>
              </a:tblGrid>
              <a:tr h="594568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时间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发送人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渠道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产品名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状态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是否发送</a:t>
                      </a:r>
                      <a:r>
                        <a:rPr lang="en-US" altLang="zh-CN" dirty="0" smtClean="0">
                          <a:solidFill>
                            <a:schemeClr val="bg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IOM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solidFill>
                      <a:srgbClr val="1F497D"/>
                    </a:solidFill>
                  </a:tcPr>
                </a:tc>
              </a:tr>
              <a:tr h="48465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/>
                          <a:ea typeface="微软雅黑"/>
                          <a:cs typeface="微软雅黑"/>
                        </a:rPr>
                        <a:t>Cold</a:t>
                      </a:r>
                      <a:r>
                        <a:rPr lang="zh-CN" altLang="en-US" dirty="0" smtClean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dirty="0" smtClean="0">
                          <a:latin typeface="微软雅黑"/>
                          <a:ea typeface="微软雅黑"/>
                          <a:cs typeface="微软雅黑"/>
                        </a:rPr>
                        <a:t>call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/>
                          <a:ea typeface="微软雅黑"/>
                          <a:cs typeface="微软雅黑"/>
                        </a:rPr>
                        <a:t>20151221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/>
                          <a:ea typeface="微软雅黑"/>
                          <a:cs typeface="微软雅黑"/>
                        </a:rPr>
                        <a:t>partner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/>
                          <a:ea typeface="微软雅黑"/>
                          <a:cs typeface="微软雅黑"/>
                        </a:rPr>
                        <a:t>ABC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 smtClean="0">
                          <a:latin typeface="微软雅黑"/>
                          <a:ea typeface="微软雅黑"/>
                          <a:cs typeface="微软雅黑"/>
                        </a:rPr>
                        <a:t>默认</a:t>
                      </a:r>
                      <a:r>
                        <a:rPr kumimoji="1" lang="en-US" altLang="zh-CN" dirty="0" smtClean="0">
                          <a:latin typeface="微软雅黑"/>
                          <a:ea typeface="微软雅黑"/>
                          <a:cs typeface="微软雅黑"/>
                        </a:rPr>
                        <a:t>【</a:t>
                      </a:r>
                      <a:r>
                        <a:rPr kumimoji="1" lang="zh-CN" altLang="en-US" dirty="0" smtClean="0">
                          <a:latin typeface="微软雅黑"/>
                          <a:ea typeface="微软雅黑"/>
                          <a:cs typeface="微软雅黑"/>
                        </a:rPr>
                        <a:t>未处理</a:t>
                      </a:r>
                      <a:r>
                        <a:rPr kumimoji="1" lang="en-US" altLang="zh-CN" dirty="0" smtClean="0">
                          <a:latin typeface="微软雅黑"/>
                          <a:ea typeface="微软雅黑"/>
                          <a:cs typeface="微软雅黑"/>
                        </a:rPr>
                        <a:t>】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 smtClean="0">
                          <a:latin typeface="微软雅黑"/>
                          <a:ea typeface="微软雅黑"/>
                          <a:cs typeface="微软雅黑"/>
                        </a:rPr>
                        <a:t>联系</a:t>
                      </a:r>
                      <a:r>
                        <a:rPr kumimoji="1" lang="en-US" altLang="zh-CN" dirty="0" smtClean="0">
                          <a:latin typeface="微软雅黑"/>
                          <a:ea typeface="微软雅黑"/>
                          <a:cs typeface="微软雅黑"/>
                        </a:rPr>
                        <a:t>/</a:t>
                      </a:r>
                      <a:r>
                        <a:rPr kumimoji="1" lang="zh-CN" altLang="en-US" dirty="0" smtClean="0">
                          <a:latin typeface="微软雅黑"/>
                          <a:ea typeface="微软雅黑"/>
                          <a:cs typeface="微软雅黑"/>
                        </a:rPr>
                        <a:t>打分之后可以改状态：</a:t>
                      </a:r>
                      <a:endParaRPr kumimoji="1" lang="en-US" altLang="zh-CN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 smtClean="0">
                          <a:latin typeface="微软雅黑"/>
                          <a:ea typeface="微软雅黑"/>
                          <a:cs typeface="微软雅黑"/>
                        </a:rPr>
                        <a:t>重点跟进</a:t>
                      </a:r>
                      <a:r>
                        <a:rPr kumimoji="1" lang="en-US" altLang="zh-CN" dirty="0" smtClean="0">
                          <a:latin typeface="微软雅黑"/>
                          <a:ea typeface="微软雅黑"/>
                          <a:cs typeface="微软雅黑"/>
                        </a:rPr>
                        <a:t>/</a:t>
                      </a:r>
                      <a:r>
                        <a:rPr kumimoji="1" lang="zh-CN" altLang="en-US" dirty="0" smtClean="0">
                          <a:latin typeface="微软雅黑"/>
                          <a:ea typeface="微软雅黑"/>
                          <a:cs typeface="微软雅黑"/>
                        </a:rPr>
                        <a:t>随便聊聊</a:t>
                      </a:r>
                      <a:r>
                        <a:rPr kumimoji="1" lang="en-US" altLang="zh-CN" dirty="0" smtClean="0">
                          <a:latin typeface="微软雅黑"/>
                          <a:ea typeface="微软雅黑"/>
                          <a:cs typeface="微软雅黑"/>
                        </a:rPr>
                        <a:t>/</a:t>
                      </a:r>
                      <a:r>
                        <a:rPr kumimoji="1" lang="zh-CN" altLang="en-US" dirty="0" smtClean="0">
                          <a:latin typeface="微软雅黑"/>
                          <a:ea typeface="微软雅黑"/>
                          <a:cs typeface="微软雅黑"/>
                        </a:rPr>
                        <a:t>太烂了</a:t>
                      </a:r>
                      <a:endParaRPr kumimoji="1" lang="en-US" altLang="zh-CN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trike="sngStrike" dirty="0" smtClean="0">
                          <a:latin typeface="微软雅黑"/>
                          <a:ea typeface="微软雅黑"/>
                          <a:cs typeface="微软雅黑"/>
                        </a:rPr>
                        <a:t>是</a:t>
                      </a:r>
                      <a:r>
                        <a:rPr lang="en-US" altLang="zh-CN" strike="sngStrike" dirty="0" smtClean="0">
                          <a:latin typeface="微软雅黑"/>
                          <a:ea typeface="微软雅黑"/>
                          <a:cs typeface="微软雅黑"/>
                        </a:rPr>
                        <a:t>/</a:t>
                      </a:r>
                      <a:r>
                        <a:rPr lang="zh-CN" altLang="en-US" strike="sngStrike" dirty="0" smtClean="0">
                          <a:latin typeface="微软雅黑"/>
                          <a:ea typeface="微软雅黑"/>
                          <a:cs typeface="微软雅黑"/>
                        </a:rPr>
                        <a:t>否</a:t>
                      </a:r>
                      <a:endParaRPr lang="zh-CN" altLang="en-US" strike="sngStrike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142741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/>
                          <a:ea typeface="微软雅黑"/>
                          <a:cs typeface="微软雅黑"/>
                        </a:rPr>
                        <a:t>Push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/>
                          <a:ea typeface="微软雅黑"/>
                          <a:cs typeface="微软雅黑"/>
                        </a:rPr>
                        <a:t>20151221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/>
                          <a:ea typeface="微软雅黑"/>
                          <a:cs typeface="微软雅黑"/>
                        </a:rPr>
                        <a:t>system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/>
                          <a:ea typeface="微软雅黑"/>
                          <a:cs typeface="微软雅黑"/>
                        </a:rPr>
                        <a:t>系统抓取</a:t>
                      </a:r>
                      <a:r>
                        <a:rPr lang="en-US" altLang="zh-CN" dirty="0" smtClean="0">
                          <a:latin typeface="微软雅黑"/>
                          <a:ea typeface="微软雅黑"/>
                          <a:cs typeface="微软雅黑"/>
                        </a:rPr>
                        <a:t>/FA/</a:t>
                      </a:r>
                      <a:r>
                        <a:rPr lang="zh-CN" altLang="en-US" dirty="0" smtClean="0">
                          <a:latin typeface="微软雅黑"/>
                          <a:ea typeface="微软雅黑"/>
                          <a:cs typeface="微软雅黑"/>
                        </a:rPr>
                        <a:t>创业者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/>
                          <a:ea typeface="微软雅黑"/>
                          <a:cs typeface="微软雅黑"/>
                        </a:rPr>
                        <a:t>ABC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trike="sngStrike" dirty="0" smtClean="0">
                          <a:latin typeface="微软雅黑"/>
                          <a:ea typeface="微软雅黑"/>
                          <a:cs typeface="微软雅黑"/>
                        </a:rPr>
                        <a:t>是</a:t>
                      </a:r>
                      <a:r>
                        <a:rPr lang="en-US" altLang="zh-CN" strike="sngStrike" dirty="0" smtClean="0">
                          <a:latin typeface="微软雅黑"/>
                          <a:ea typeface="微软雅黑"/>
                          <a:cs typeface="微软雅黑"/>
                        </a:rPr>
                        <a:t>/</a:t>
                      </a:r>
                      <a:r>
                        <a:rPr lang="zh-CN" altLang="en-US" strike="sngStrike" dirty="0" smtClean="0">
                          <a:latin typeface="微软雅黑"/>
                          <a:ea typeface="微软雅黑"/>
                          <a:cs typeface="微软雅黑"/>
                        </a:rPr>
                        <a:t>否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22696" y="4622800"/>
            <a:ext cx="828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*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发送到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IOM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的案子必须核实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tag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，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comps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是否准确，不准确的话用户手动添加。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Tag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手工填写，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comps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的话用户搜索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-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搜到了的话打钩，搜不到的话就提交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deal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名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打分后</a:t>
            </a:r>
            <a:r>
              <a:rPr kumimoji="1" lang="en-US" altLang="zh-CN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Deal</a:t>
            </a:r>
            <a:r>
              <a:rPr kumimoji="1" lang="zh-CN" altLang="en-US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自动推送到老系统，重点跟进的</a:t>
            </a:r>
            <a:r>
              <a:rPr kumimoji="1" lang="en-US" altLang="zh-CN" dirty="0" err="1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deal</a:t>
            </a:r>
            <a:r>
              <a:rPr kumimoji="1" lang="en-US" altLang="en-US" dirty="0" err="1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必须校对tags,comps</a:t>
            </a:r>
            <a:r>
              <a:rPr kumimoji="1" lang="zh-CN" altLang="en-US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，估值投资额</a:t>
            </a:r>
            <a:r>
              <a:rPr kumimoji="1" lang="en-US" altLang="zh-CN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,BP</a:t>
            </a:r>
            <a:r>
              <a:rPr kumimoji="1" lang="zh-CN" altLang="en-US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等</a:t>
            </a:r>
            <a:endParaRPr kumimoji="1" lang="zh-CN" altLang="en-US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4843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每个案子（产品名）的展现方式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196752"/>
            <a:ext cx="8884096" cy="3845148"/>
          </a:xfrm>
        </p:spPr>
        <p:txBody>
          <a:bodyPr/>
          <a:lstStyle/>
          <a:p>
            <a:r>
              <a:rPr kumimoji="1" lang="en-US" altLang="zh-CN" dirty="0" smtClean="0"/>
              <a:t>Deal</a:t>
            </a:r>
            <a:r>
              <a:rPr kumimoji="1" lang="zh-CN" altLang="en-US" dirty="0" smtClean="0"/>
              <a:t>名：</a:t>
            </a:r>
            <a:r>
              <a:rPr kumimoji="1" lang="en-US" altLang="zh-CN" dirty="0" smtClean="0"/>
              <a:t>ABC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类似现在未语筹谋的页面</a:t>
            </a:r>
            <a:endParaRPr kumimoji="1" lang="en-US" altLang="zh-CN" dirty="0"/>
          </a:p>
          <a:p>
            <a:pPr lvl="1"/>
            <a:r>
              <a:rPr lang="zh-CN" altLang="zh-CN" dirty="0"/>
              <a:t>描述，领域划分，成立日期，融资事件，报道，</a:t>
            </a:r>
            <a:r>
              <a:rPr lang="en-US" altLang="zh-CN" dirty="0"/>
              <a:t>team</a:t>
            </a:r>
            <a:r>
              <a:rPr lang="zh-CN" altLang="zh-CN" dirty="0"/>
              <a:t>，招聘，</a:t>
            </a:r>
            <a:r>
              <a:rPr lang="en-US" altLang="zh-CN" dirty="0"/>
              <a:t>comps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093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Cold call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196752"/>
            <a:ext cx="8884096" cy="4924648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来源：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邮件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微信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用户</a:t>
            </a:r>
            <a:r>
              <a:rPr kumimoji="1" lang="en-US" altLang="zh-CN" dirty="0" smtClean="0"/>
              <a:t>【</a:t>
            </a:r>
            <a:r>
              <a:rPr kumimoji="1" lang="zh-CN" altLang="en-US" dirty="0" smtClean="0"/>
              <a:t>收藏</a:t>
            </a:r>
            <a:r>
              <a:rPr kumimoji="1" lang="en-US" altLang="zh-CN" dirty="0" smtClean="0"/>
              <a:t>】</a:t>
            </a:r>
            <a:r>
              <a:rPr kumimoji="1" lang="zh-CN" altLang="en-US" dirty="0" smtClean="0"/>
              <a:t>收到的</a:t>
            </a:r>
            <a:r>
              <a:rPr kumimoji="1" lang="en-US" altLang="zh-CN" dirty="0" smtClean="0"/>
              <a:t>BP/news</a:t>
            </a:r>
          </a:p>
          <a:p>
            <a:pPr lvl="2"/>
            <a:r>
              <a:rPr kumimoji="1" lang="zh-CN" altLang="en-US" dirty="0" smtClean="0"/>
              <a:t>关注</a:t>
            </a:r>
            <a:r>
              <a:rPr kumimoji="1" lang="en-US" altLang="zh-CN" dirty="0" smtClean="0"/>
              <a:t>【</a:t>
            </a:r>
            <a:r>
              <a:rPr kumimoji="1" lang="zh-CN" altLang="en-US" dirty="0" smtClean="0"/>
              <a:t>戈壁小助手</a:t>
            </a:r>
            <a:r>
              <a:rPr kumimoji="1" lang="en-US" altLang="zh-CN" dirty="0" smtClean="0"/>
              <a:t>】</a:t>
            </a:r>
            <a:r>
              <a:rPr kumimoji="1" lang="zh-CN" altLang="en-US" dirty="0" smtClean="0"/>
              <a:t>微信号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将收藏的</a:t>
            </a:r>
            <a:r>
              <a:rPr kumimoji="1" lang="en-US" altLang="zh-CN" dirty="0" smtClean="0"/>
              <a:t>BP/news</a:t>
            </a:r>
            <a:r>
              <a:rPr kumimoji="1" lang="zh-CN" altLang="en-US" dirty="0" smtClean="0"/>
              <a:t>发送给戈壁小助手微信号</a:t>
            </a:r>
            <a:endParaRPr kumimoji="1" lang="en-US" altLang="zh-CN" dirty="0" smtClean="0"/>
          </a:p>
          <a:p>
            <a:pPr lvl="2"/>
            <a:endParaRPr kumimoji="1" lang="en-US" altLang="zh-CN" dirty="0" smtClean="0"/>
          </a:p>
          <a:p>
            <a:r>
              <a:rPr kumimoji="1" lang="zh-CN" altLang="en-US" dirty="0" smtClean="0"/>
              <a:t>展现方式：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第一阶段：简单处理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可尝试提取出邮</a:t>
            </a:r>
            <a:r>
              <a:rPr kumimoji="1" lang="zh-CN" altLang="en-US" dirty="0" smtClean="0"/>
              <a:t>件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>
                <a:solidFill>
                  <a:srgbClr val="FF0000"/>
                </a:solidFill>
              </a:rPr>
              <a:t>BP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/>
              <a:t>核心内容，</a:t>
            </a:r>
            <a:r>
              <a:rPr kumimoji="1" lang="zh-CN" altLang="en-US" dirty="0" smtClean="0"/>
              <a:t>但不进行结构化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>
                <a:solidFill>
                  <a:srgbClr val="FF0000"/>
                </a:solidFill>
              </a:rPr>
              <a:t>系统找出最相似的几个</a:t>
            </a:r>
            <a:r>
              <a:rPr kumimoji="1" lang="en-US" altLang="zh-CN" dirty="0" smtClean="0">
                <a:solidFill>
                  <a:srgbClr val="FF0000"/>
                </a:solidFill>
              </a:rPr>
              <a:t>company</a:t>
            </a:r>
            <a:r>
              <a:rPr kumimoji="1" lang="zh-CN" altLang="en-US" dirty="0" smtClean="0">
                <a:solidFill>
                  <a:srgbClr val="FF0000"/>
                </a:solidFill>
              </a:rPr>
              <a:t>，由用户选择合适的或创建新的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 smtClean="0"/>
              <a:t>第二阶段：结构化处理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逐步完善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从邮件内容中把公司名、产品名、团队信息等提取出来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536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功能：用户画像</a:t>
            </a:r>
            <a:endParaRPr kumimoji="1" lang="zh-CN" altLang="en-US" dirty="0"/>
          </a:p>
        </p:txBody>
      </p:sp>
      <p:sp>
        <p:nvSpPr>
          <p:cNvPr id="5" name="等腰三角形 4"/>
          <p:cNvSpPr/>
          <p:nvPr/>
        </p:nvSpPr>
        <p:spPr>
          <a:xfrm rot="10800000">
            <a:off x="2552700" y="3213100"/>
            <a:ext cx="3657600" cy="35560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866900" y="1422400"/>
            <a:ext cx="1676400" cy="15113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提交自己的</a:t>
            </a:r>
            <a:r>
              <a:rPr kumimoji="1" lang="en-US" altLang="zh-CN" dirty="0" smtClean="0"/>
              <a:t>portfolio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200650" y="1422400"/>
            <a:ext cx="1676400" cy="15113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提交最新看的</a:t>
            </a:r>
            <a:r>
              <a:rPr kumimoji="1" lang="en-US" altLang="zh-CN" dirty="0" err="1" smtClean="0"/>
              <a:t>secor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08100" y="3911600"/>
            <a:ext cx="6159500" cy="1498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kumimoji="1" lang="zh-CN" altLang="en-US" dirty="0" smtClean="0"/>
              <a:t>生成每个用户关注的领域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r>
              <a:rPr kumimoji="1" lang="zh-CN" altLang="en-US" dirty="0" smtClean="0"/>
              <a:t>用于</a:t>
            </a:r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deal</a:t>
            </a:r>
          </a:p>
          <a:p>
            <a:pPr marL="342900" indent="-342900">
              <a:buAutoNum type="arabicPeriod"/>
            </a:pPr>
            <a:r>
              <a:rPr kumimoji="1" lang="en-US" altLang="zh-CN" dirty="0" smtClean="0"/>
              <a:t>Portfolio</a:t>
            </a:r>
            <a:r>
              <a:rPr kumimoji="1" lang="zh-CN" altLang="en-US" dirty="0" smtClean="0"/>
              <a:t>只是用来做用户画像，新系统不涉及</a:t>
            </a:r>
            <a:r>
              <a:rPr kumimoji="1" lang="en-US" altLang="zh-CN" dirty="0" smtClean="0"/>
              <a:t>portfolio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management</a:t>
            </a:r>
          </a:p>
          <a:p>
            <a:pPr marL="342900" indent="-342900">
              <a:buAutoNum type="arabicPeriod"/>
            </a:pPr>
            <a:r>
              <a:rPr kumimoji="1" lang="zh-CN" altLang="en-US" dirty="0" smtClean="0">
                <a:solidFill>
                  <a:srgbClr val="FF0000"/>
                </a:solidFill>
              </a:rPr>
              <a:t>用户可以设定某些</a:t>
            </a:r>
            <a:r>
              <a:rPr kumimoji="1" lang="en-US" altLang="zh-CN" dirty="0" smtClean="0">
                <a:solidFill>
                  <a:srgbClr val="FF0000"/>
                </a:solidFill>
              </a:rPr>
              <a:t>portfolio</a:t>
            </a:r>
            <a:r>
              <a:rPr kumimoji="1" lang="zh-CN" altLang="en-US" dirty="0" smtClean="0">
                <a:solidFill>
                  <a:srgbClr val="FF0000"/>
                </a:solidFill>
              </a:rPr>
              <a:t>不是自己关注的（接手的项目）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661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功能：筛选及推送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196752"/>
            <a:ext cx="8884096" cy="4873848"/>
          </a:xfrm>
        </p:spPr>
        <p:txBody>
          <a:bodyPr>
            <a:normAutofit lnSpcReduction="10000"/>
          </a:bodyPr>
          <a:lstStyle/>
          <a:p>
            <a:r>
              <a:rPr kumimoji="1" lang="en-US" altLang="en-US" dirty="0" smtClean="0"/>
              <a:t>第一阶段粗筛：</a:t>
            </a:r>
          </a:p>
          <a:p>
            <a:pPr lvl="1"/>
            <a:r>
              <a:rPr kumimoji="1" lang="en-US" altLang="en-US" dirty="0" smtClean="0"/>
              <a:t>地区筛选，</a:t>
            </a:r>
            <a:r>
              <a:rPr kumimoji="1" lang="zh-CN" altLang="en-US" dirty="0" smtClean="0"/>
              <a:t>只</a:t>
            </a:r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 </a:t>
            </a:r>
            <a:r>
              <a:rPr kumimoji="1" lang="en-US" altLang="en-US" dirty="0" smtClean="0"/>
              <a:t>北上广深南京杭州成都</a:t>
            </a:r>
            <a:r>
              <a:rPr kumimoji="1" lang="zh-CN" altLang="en-US" dirty="0" smtClean="0"/>
              <a:t> 的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学历筛选，</a:t>
            </a:r>
            <a:r>
              <a:rPr kumimoji="1" lang="en-US" altLang="zh-CN" dirty="0" smtClean="0"/>
              <a:t>985</a:t>
            </a:r>
            <a:r>
              <a:rPr kumimoji="1" lang="zh-CN" altLang="en-US" dirty="0" smtClean="0"/>
              <a:t>高校</a:t>
            </a:r>
            <a:r>
              <a:rPr kumimoji="1" lang="en-US" altLang="zh-CN" dirty="0" smtClean="0"/>
              <a:t>39</a:t>
            </a:r>
            <a:r>
              <a:rPr kumimoji="1" lang="zh-CN" altLang="en-US" dirty="0" smtClean="0"/>
              <a:t>所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>
                <a:solidFill>
                  <a:srgbClr val="FF0000"/>
                </a:solidFill>
              </a:rPr>
              <a:t>国外高校？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工作经历筛选，优先互联网公司（</a:t>
            </a:r>
            <a:r>
              <a:rPr kumimoji="1" lang="en-US" altLang="zh-CN" dirty="0" smtClean="0"/>
              <a:t>BAT</a:t>
            </a:r>
            <a:r>
              <a:rPr kumimoji="1" lang="zh-CN" altLang="en-US" dirty="0" smtClean="0"/>
              <a:t>美团点评新浪搜狐网易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找公司列表）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粗筛过后根据用户画像进行匹配并推送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第二阶段精筛：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逐步完善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业务数据的量化比较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团队数据的量化排序（过往经历和创业项目的匹配度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招人速度</a:t>
            </a:r>
            <a:r>
              <a:rPr kumimoji="1" lang="en-US" altLang="zh-CN" dirty="0" smtClean="0"/>
              <a:t>……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媒体报道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融资事件（融资速度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前轮投资方资质</a:t>
            </a:r>
            <a:r>
              <a:rPr kumimoji="1" lang="en-US" altLang="zh-CN" dirty="0" smtClean="0"/>
              <a:t>……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zh-CN" altLang="zh-CN" dirty="0"/>
              <a:t>……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4056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PUSH-</a:t>
            </a:r>
            <a:r>
              <a:rPr kumimoji="1" lang="zh-CN" altLang="en-US" dirty="0" smtClean="0"/>
              <a:t>打分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用户进行打分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重点跟进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随便聊聊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太烂了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放弃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放弃的案子里面，有些其他人的</a:t>
            </a:r>
            <a:r>
              <a:rPr kumimoji="1" lang="en-US" altLang="zh-CN" dirty="0" smtClean="0"/>
              <a:t>sector</a:t>
            </a:r>
            <a:r>
              <a:rPr kumimoji="1" lang="zh-CN" altLang="en-US" dirty="0" smtClean="0"/>
              <a:t>可以有“给别人”选项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219200" y="2844800"/>
            <a:ext cx="1181100" cy="1130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重点跟进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874433" y="2844800"/>
            <a:ext cx="1181100" cy="11303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随便聊聊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529666" y="2844800"/>
            <a:ext cx="1181100" cy="11303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太烂了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7096125" y="3975100"/>
            <a:ext cx="866775" cy="8382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给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别人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184900" y="2844800"/>
            <a:ext cx="1181100" cy="11303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放弃</a:t>
            </a:r>
            <a:endParaRPr kumimoji="1" lang="zh-CN" altLang="en-US" dirty="0"/>
          </a:p>
        </p:txBody>
      </p:sp>
      <p:cxnSp>
        <p:nvCxnSpPr>
          <p:cNvPr id="10" name="肘形连接符 9"/>
          <p:cNvCxnSpPr>
            <a:stCxn id="8" idx="4"/>
            <a:endCxn id="7" idx="2"/>
          </p:cNvCxnSpPr>
          <p:nvPr/>
        </p:nvCxnSpPr>
        <p:spPr>
          <a:xfrm rot="16200000" flipH="1">
            <a:off x="6726237" y="4024312"/>
            <a:ext cx="419100" cy="32067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3224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obi Template">
      <a:majorFont>
        <a:latin typeface="Dax-Bold"/>
        <a:ea typeface="宋体"/>
        <a:cs typeface=""/>
      </a:majorFont>
      <a:minorFont>
        <a:latin typeface="Dax-Regular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75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7381</TotalTime>
  <Words>1883</Words>
  <Application>Microsoft Macintosh PowerPoint</Application>
  <PresentationFormat>全屏显示(4:3)</PresentationFormat>
  <Paragraphs>357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1_Office 主题</vt:lpstr>
      <vt:lpstr>新系统的功能可分为三个阶段。</vt:lpstr>
      <vt:lpstr>新系统vs.老系统</vt:lpstr>
      <vt:lpstr>用户可以在系统中看到所有To do的new deal。</vt:lpstr>
      <vt:lpstr>每个任务卡的展现方式</vt:lpstr>
      <vt:lpstr>每个案子（产品名）的展现方式</vt:lpstr>
      <vt:lpstr>Cold call</vt:lpstr>
      <vt:lpstr>PUSH功能：用户画像</vt:lpstr>
      <vt:lpstr>PUSH功能：筛选及推送</vt:lpstr>
      <vt:lpstr>PUSH-打分</vt:lpstr>
      <vt:lpstr>用户主动提交Deal</vt:lpstr>
      <vt:lpstr>老系统保留如下标签</vt:lpstr>
      <vt:lpstr>技术细节-arthur想到什么可以补充</vt:lpstr>
      <vt:lpstr>PowerPoint 演示文稿</vt:lpstr>
      <vt:lpstr>发展路径 工具→社区→平台</vt:lpstr>
      <vt:lpstr>信息源拓展 加上众筹平台及FA平台</vt:lpstr>
      <vt:lpstr>Comps 通用都要有，定制可以自己提交或付费订阅</vt:lpstr>
      <vt:lpstr>团队成员信息（需接入SNS） 看创业者靠不靠谱</vt:lpstr>
      <vt:lpstr>媒体报道（新闻的展示） 看媒体关注度，是否热门，是否靠谱</vt:lpstr>
      <vt:lpstr>招聘信息 看公司业务发展情况及方向</vt:lpstr>
      <vt:lpstr>风险点提示/下轮融资点 ——基于同类公司分析来做</vt:lpstr>
      <vt:lpstr>行业热度 ——装逼用的，一定要潮，给VC用，给合格投资人用</vt:lpstr>
      <vt:lpstr>公司简介</vt:lpstr>
      <vt:lpstr>产品截图</vt:lpstr>
      <vt:lpstr>团队</vt:lpstr>
      <vt:lpstr>团队成长速度</vt:lpstr>
      <vt:lpstr>用户数据</vt:lpstr>
      <vt:lpstr>媒体关注度</vt:lpstr>
      <vt:lpstr>comps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Avery Li</dc:creator>
  <cp:lastModifiedBy>Arthur</cp:lastModifiedBy>
  <cp:revision>137</cp:revision>
  <dcterms:created xsi:type="dcterms:W3CDTF">2015-07-30T15:16:28Z</dcterms:created>
  <dcterms:modified xsi:type="dcterms:W3CDTF">2015-12-30T02:48:25Z</dcterms:modified>
</cp:coreProperties>
</file>