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28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6" r:id="rId12"/>
    <p:sldId id="257" r:id="rId13"/>
    <p:sldId id="258" r:id="rId14"/>
    <p:sldId id="27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173A-5E59-2E45-9E5B-CD1001BBDED1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20BD-34A8-E649-AE7B-FCA4BEBD4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2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20BD-34A8-E649-AE7B-FCA4BEBD433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1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6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02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2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96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3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5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9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2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8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8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0E53-6D67-F744-A77D-977CAF887B20}" type="datetimeFigureOut">
              <a:rPr kumimoji="1" lang="zh-CN" altLang="en-US" smtClean="0"/>
              <a:t>16/11/14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A630B-9D1B-E946-BF74-F80E4021E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9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2696"/>
            <a:ext cx="7772400" cy="1678608"/>
          </a:xfrm>
          <a:solidFill>
            <a:srgbClr val="3366FF"/>
          </a:solidFill>
          <a:ln>
            <a:solidFill>
              <a:srgbClr val="3366FF"/>
            </a:solidFill>
          </a:ln>
        </p:spPr>
        <p:txBody>
          <a:bodyPr/>
          <a:lstStyle/>
          <a:p>
            <a:r>
              <a:rPr kumimoji="1" lang="en-US" altLang="zh-CN" spc="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Xspace</a:t>
            </a:r>
            <a:r>
              <a:rPr kumimoji="1" lang="en-US" altLang="zh-CN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</a:br>
            <a:r>
              <a:rPr kumimoji="1" lang="zh-CN" altLang="en-US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统一服务记录</a:t>
            </a:r>
            <a:endParaRPr kumimoji="1" lang="zh-CN" altLang="en-US" spc="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16174"/>
            <a:ext cx="6400800" cy="1022626"/>
          </a:xfrm>
        </p:spPr>
        <p:txBody>
          <a:bodyPr anchor="ctr">
            <a:normAutofit fontScale="70000" lnSpcReduction="20000"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RDC</a:t>
            </a:r>
          </a:p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豁然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2016-11</a:t>
            </a:r>
          </a:p>
        </p:txBody>
      </p:sp>
    </p:spTree>
    <p:extLst>
      <p:ext uri="{BB962C8B-B14F-4D97-AF65-F5344CB8AC3E}">
        <p14:creationId xmlns:p14="http://schemas.microsoft.com/office/powerpoint/2010/main" val="75406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状态图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2"/>
            <a:ext cx="8229600" cy="73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Task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状态图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05017" y="2713845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处理中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9622" y="2713845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已处理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5018" y="5220639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已挂起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3539163" y="3031359"/>
            <a:ext cx="1560460" cy="0"/>
          </a:xfrm>
          <a:prstGeom prst="bentConnector3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5400000">
            <a:off x="2454022" y="4224773"/>
            <a:ext cx="1151999" cy="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同心圆 11"/>
          <p:cNvSpPr/>
          <p:nvPr/>
        </p:nvSpPr>
        <p:spPr>
          <a:xfrm>
            <a:off x="335450" y="2803707"/>
            <a:ext cx="479214" cy="47926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0695" y="2827671"/>
            <a:ext cx="447115" cy="4073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080734" y="2312333"/>
            <a:ext cx="317514" cy="767072"/>
          </a:xfrm>
          <a:prstGeom prst="bentConnector4">
            <a:avLst>
              <a:gd name="adj1" fmla="val -200299"/>
              <a:gd name="adj2" fmla="val 129802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6"/>
            <a:endCxn id="4" idx="1"/>
          </p:cNvCxnSpPr>
          <p:nvPr/>
        </p:nvCxnSpPr>
        <p:spPr>
          <a:xfrm flipV="1">
            <a:off x="814664" y="3031359"/>
            <a:ext cx="1190353" cy="11982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6" idx="3"/>
          </p:cNvCxnSpPr>
          <p:nvPr/>
        </p:nvCxnSpPr>
        <p:spPr>
          <a:xfrm>
            <a:off x="6633767" y="3031359"/>
            <a:ext cx="1369105" cy="11982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5101" y="3128261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创建任务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70279" y="1254188"/>
            <a:ext cx="12699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认领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释放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分配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回收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转派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退单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备注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55955" y="3963314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70058" y="3968709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恢复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2491909" y="3606482"/>
            <a:ext cx="0" cy="1198164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29705" y="3164207"/>
            <a:ext cx="1178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回单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H="1">
            <a:off x="6180464" y="2242497"/>
            <a:ext cx="317514" cy="767072"/>
          </a:xfrm>
          <a:prstGeom prst="bentConnector4">
            <a:avLst>
              <a:gd name="adj1" fmla="val -200299"/>
              <a:gd name="adj2" fmla="val 129802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13132" y="1825301"/>
            <a:ext cx="126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追单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备注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596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2696"/>
            <a:ext cx="7772400" cy="1678608"/>
          </a:xfrm>
          <a:solidFill>
            <a:srgbClr val="3366FF"/>
          </a:solidFill>
          <a:ln>
            <a:solidFill>
              <a:srgbClr val="3366FF"/>
            </a:solidFill>
          </a:ln>
        </p:spPr>
        <p:txBody>
          <a:bodyPr/>
          <a:lstStyle/>
          <a:p>
            <a:r>
              <a:rPr kumimoji="1" lang="en-US" altLang="zh-CN" spc="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XSpace</a:t>
            </a:r>
            <a:r>
              <a:rPr kumimoji="1" lang="en-US" altLang="zh-CN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</a:br>
            <a:r>
              <a:rPr kumimoji="1" lang="zh-CN" altLang="en-US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工单中心</a:t>
            </a:r>
            <a:endParaRPr kumimoji="1" lang="zh-CN" altLang="en-US" spc="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16174"/>
            <a:ext cx="6400800" cy="1022626"/>
          </a:xfrm>
        </p:spPr>
        <p:txBody>
          <a:bodyPr anchor="ctr">
            <a:normAutofit fontScale="70000" lnSpcReduction="20000"/>
          </a:bodyPr>
          <a:lstStyle/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RDC</a:t>
            </a:r>
          </a:p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豁然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2016-11</a:t>
            </a:r>
          </a:p>
        </p:txBody>
      </p:sp>
    </p:spTree>
    <p:extLst>
      <p:ext uri="{BB962C8B-B14F-4D97-AF65-F5344CB8AC3E}">
        <p14:creationId xmlns:p14="http://schemas.microsoft.com/office/powerpoint/2010/main" val="93308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核心理念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sz="2800" b="1" dirty="0">
                <a:latin typeface="微软雅黑"/>
                <a:ea typeface="微软雅黑"/>
                <a:cs typeface="微软雅黑"/>
              </a:rPr>
              <a:t>客户满意度是衡</a:t>
            </a:r>
            <a:r>
              <a:rPr lang="zh-CN" altLang="zh-CN" sz="2800" b="1" dirty="0" smtClean="0">
                <a:latin typeface="微软雅黑"/>
                <a:ea typeface="微软雅黑"/>
                <a:cs typeface="微软雅黑"/>
              </a:rPr>
              <a:t>量的唯一标准</a:t>
            </a:r>
            <a:endParaRPr lang="zh-CN" altLang="zh-CN" sz="28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zh-CN" altLang="zh-CN" sz="28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buNone/>
            </a:pP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以工单为线索，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每一个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客户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请求都得到响应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，每一个问题都可追踪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让提高客户满意度和提升工作效率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变得简单可行</a:t>
            </a:r>
          </a:p>
          <a:p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5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业务链路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客户随时随地联系客服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小二在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XSpace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服务台快速响应客户请求，并可发起工单协助解决客户问题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智能分派工单任务</a:t>
            </a:r>
            <a:endParaRPr lang="en-US" altLang="zh-CN" sz="2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其他小二在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XSpace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工单中心跨部门协同处理客户问题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客户满意 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5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智能分派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sz="2400" b="1" dirty="0" smtClean="0">
                <a:latin typeface="微软雅黑"/>
                <a:ea typeface="微软雅黑"/>
                <a:cs typeface="微软雅黑"/>
              </a:rPr>
              <a:t>将工单按照预定的规则系统自动分派给对的组或人 </a:t>
            </a:r>
            <a:endParaRPr lang="en-US" altLang="zh-CN" sz="24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依据：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业务分类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求助渠道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工单处理组忙闲程度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等待其他预设规则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分派到：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对的组或人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对应团队公共工单池 和 个人私有工单池 ，简称团单池，私单池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8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SLA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>
                <a:latin typeface="微软雅黑"/>
                <a:ea typeface="微软雅黑"/>
                <a:cs typeface="微软雅黑"/>
              </a:rPr>
              <a:t>监控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</a:rPr>
              <a:t>指标为客服质量把控 </a:t>
            </a:r>
            <a:endParaRPr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对客户分层，对业务分级制定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指标，承诺客户多长时间内响应或解决客户问题，保障服务质量。监控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指标异动给出实时预警，以此及时发现、要求和衡量团队服务质量。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SLA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 有工单级和任务级</a:t>
            </a:r>
            <a:endParaRPr lang="en-US" altLang="zh-CN" sz="24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0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工单记录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sz="2400" b="1" dirty="0" smtClean="0">
                <a:latin typeface="微软雅黑"/>
                <a:ea typeface="微软雅黑"/>
                <a:cs typeface="微软雅黑"/>
              </a:rPr>
              <a:t>工单记录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</a:rPr>
              <a:t>以便</a:t>
            </a:r>
            <a:r>
              <a:rPr lang="zh-CN" altLang="zh-CN" sz="2400" b="1" dirty="0" smtClean="0">
                <a:latin typeface="微软雅黑"/>
                <a:ea typeface="微软雅黑"/>
                <a:cs typeface="微软雅黑"/>
              </a:rPr>
              <a:t>了解事件处</a:t>
            </a:r>
            <a:r>
              <a:rPr lang="zh-CN" altLang="zh-CN" sz="2400" b="1" dirty="0">
                <a:latin typeface="微软雅黑"/>
                <a:ea typeface="微软雅黑"/>
                <a:cs typeface="微软雅黑"/>
              </a:rPr>
              <a:t>理全过</a:t>
            </a:r>
            <a:r>
              <a:rPr lang="zh-CN" altLang="zh-CN" sz="2400" b="1" dirty="0" smtClean="0">
                <a:latin typeface="微软雅黑"/>
                <a:ea typeface="微软雅黑"/>
                <a:cs typeface="微软雅黑"/>
              </a:rPr>
              <a:t>程</a:t>
            </a:r>
            <a:endParaRPr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工单从头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到尾，无论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是来自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哪个渠道，无论是哪个小二处理过的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所有客户服务记录将被完整保留，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在任何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时间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都可以回溯查询</a:t>
            </a:r>
            <a:endParaRPr lang="zh-CN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6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工单模板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zh-CN" sz="2400" b="1" dirty="0" smtClean="0">
                <a:latin typeface="微软雅黑"/>
                <a:ea typeface="微软雅黑"/>
                <a:cs typeface="微软雅黑"/>
              </a:rPr>
              <a:t>工单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</a:rPr>
              <a:t>模板个性化定义工作流</a:t>
            </a:r>
            <a:endParaRPr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sz="2400" dirty="0" smtClean="0">
                <a:latin typeface="微软雅黑"/>
                <a:ea typeface="微软雅黑"/>
                <a:cs typeface="微软雅黑"/>
              </a:rPr>
              <a:t>流程节点类型</a:t>
            </a:r>
          </a:p>
          <a:p>
            <a:pPr lvl="1"/>
            <a:r>
              <a:rPr kumimoji="1" lang="en-US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开始</a:t>
            </a:r>
          </a:p>
          <a:p>
            <a:pPr lvl="1"/>
            <a:r>
              <a:rPr kumimoji="1" lang="en-US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任务</a:t>
            </a:r>
          </a:p>
          <a:p>
            <a:pPr lvl="1"/>
            <a:r>
              <a:rPr kumimoji="1" lang="zh-CN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多分支</a:t>
            </a:r>
            <a:endParaRPr kumimoji="1" lang="en-US" altLang="en-US" b="1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并行任务</a:t>
            </a:r>
          </a:p>
          <a:p>
            <a:pPr lvl="1"/>
            <a:r>
              <a:rPr kumimoji="1" lang="en-US" altLang="en-US" b="1" dirty="0" err="1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会签And</a:t>
            </a:r>
            <a:endParaRPr kumimoji="1" lang="en-US" altLang="en-US" b="1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b="1" dirty="0" err="1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会签Or</a:t>
            </a:r>
            <a:endParaRPr kumimoji="1" lang="en-US" altLang="en-US" b="1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子流程</a:t>
            </a:r>
            <a:endParaRPr kumimoji="1" lang="en-US" altLang="en-US" b="1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b="1" dirty="0" smtClean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结束</a:t>
            </a:r>
            <a:endParaRPr kumimoji="1" lang="en-US" altLang="zh-CN" b="1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6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41391" y="2267194"/>
            <a:ext cx="8648099" cy="3820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工单中心产品架构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+1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5615" y="2582078"/>
            <a:ext cx="5318745" cy="1091612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工单处理中心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615" y="3798185"/>
            <a:ext cx="2516807" cy="89405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智能派单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策略</a:t>
            </a:r>
            <a:endParaRPr kumimoji="1" lang="en-US" altLang="zh-CN" sz="2400" dirty="0" smtClean="0"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管理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平台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553" y="3798185"/>
            <a:ext cx="2516807" cy="89405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工作流</a:t>
            </a:r>
            <a:endParaRPr kumimoji="1" lang="en-US" altLang="zh-CN" sz="2400" dirty="0" smtClean="0"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管理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平台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5" y="4839184"/>
            <a:ext cx="2516807" cy="100786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Hiragino Sans GB W6"/>
                <a:ea typeface="Hiragino Sans GB W6"/>
                <a:cs typeface="Hiragino Sans GB W6"/>
              </a:rPr>
              <a:t>工单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6"/>
                <a:ea typeface="Hiragino Sans GB W6"/>
                <a:cs typeface="Hiragino Sans GB W6"/>
              </a:rPr>
              <a:t>分派</a:t>
            </a:r>
            <a:endParaRPr kumimoji="1" lang="en-US" altLang="zh-CN" sz="2400" dirty="0" smtClean="0">
              <a:solidFill>
                <a:schemeClr val="bg1"/>
              </a:solidFill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Hiragino Sans GB W6"/>
                <a:ea typeface="Hiragino Sans GB W6"/>
                <a:cs typeface="Hiragino Sans GB W6"/>
              </a:rPr>
              <a:t>引擎</a:t>
            </a:r>
            <a:endParaRPr kumimoji="1" lang="zh-CN" altLang="en-US" sz="2400" dirty="0">
              <a:solidFill>
                <a:schemeClr val="bg1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7553" y="4839184"/>
            <a:ext cx="2516807" cy="100786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Hiragino Sans GB W6"/>
                <a:ea typeface="Hiragino Sans GB W6"/>
                <a:cs typeface="Hiragino Sans GB W6"/>
              </a:rPr>
              <a:t>工作流</a:t>
            </a:r>
            <a:endParaRPr kumimoji="1" lang="en-US" altLang="zh-CN" sz="2400" dirty="0" smtClean="0">
              <a:solidFill>
                <a:schemeClr val="bg1"/>
              </a:solidFill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Hiragino Sans GB W6"/>
                <a:ea typeface="Hiragino Sans GB W6"/>
                <a:cs typeface="Hiragino Sans GB W6"/>
              </a:rPr>
              <a:t>引擎</a:t>
            </a:r>
            <a:endParaRPr kumimoji="1" lang="zh-CN" altLang="en-US" sz="2400" dirty="0">
              <a:solidFill>
                <a:schemeClr val="bg1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3153" y="2582078"/>
            <a:ext cx="1692957" cy="326497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工单预警</a:t>
            </a:r>
            <a:endParaRPr kumimoji="1" lang="en-US" altLang="zh-CN" sz="2400" dirty="0" smtClean="0"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en-US" altLang="zh-CN" sz="2400" dirty="0" smtClean="0">
                <a:latin typeface="Hiragino Sans GB W6"/>
                <a:ea typeface="Hiragino Sans GB W6"/>
                <a:cs typeface="Hiragino Sans GB W6"/>
              </a:rPr>
              <a:t>AD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平台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6289682" y="2480204"/>
            <a:ext cx="11981" cy="3522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3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工单处理中心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工单查询及处理界面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全渠道统一服务记录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2"/>
            <a:ext cx="8229600" cy="700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数据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模型</a:t>
            </a:r>
            <a:endParaRPr lang="zh-CN" altLang="zh-CN" sz="28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7200" y="2168680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接触事件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Touch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149" y="3989890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服务请求单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279" y="3091265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服务动作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Action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29" y="5624653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工作流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Flow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9300" y="5612671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工单任务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Task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16200000" flipH="1">
            <a:off x="781583" y="3425778"/>
            <a:ext cx="1126274" cy="1949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7" idx="2"/>
          </p:cNvCxnSpPr>
          <p:nvPr/>
        </p:nvCxnSpPr>
        <p:spPr>
          <a:xfrm flipV="1">
            <a:off x="2232240" y="3786201"/>
            <a:ext cx="2325585" cy="551157"/>
          </a:xfrm>
          <a:prstGeom prst="bentConnector2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8" idx="0"/>
          </p:cNvCxnSpPr>
          <p:nvPr/>
        </p:nvCxnSpPr>
        <p:spPr>
          <a:xfrm rot="16200000" flipH="1">
            <a:off x="875782" y="5154739"/>
            <a:ext cx="939827" cy="0"/>
          </a:xfrm>
          <a:prstGeom prst="bentConnector3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9" idx="1"/>
          </p:cNvCxnSpPr>
          <p:nvPr/>
        </p:nvCxnSpPr>
        <p:spPr>
          <a:xfrm flipV="1">
            <a:off x="2244220" y="5960139"/>
            <a:ext cx="1415080" cy="0"/>
          </a:xfrm>
          <a:prstGeom prst="bentConnector3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 flipH="1" flipV="1">
            <a:off x="4007694" y="4643251"/>
            <a:ext cx="1701395" cy="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0"/>
            <a:endCxn id="4" idx="3"/>
          </p:cNvCxnSpPr>
          <p:nvPr/>
        </p:nvCxnSpPr>
        <p:spPr>
          <a:xfrm rot="16200000" flipV="1">
            <a:off x="3106500" y="1639940"/>
            <a:ext cx="575117" cy="2327534"/>
          </a:xfrm>
          <a:prstGeom prst="bentConnector2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7230" y="3270992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2611" y="4880213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0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zh-CN" altLang="zh-CN" dirty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70845" y="3091266"/>
            <a:ext cx="1773091" cy="694936"/>
          </a:xfrm>
          <a:prstGeom prst="rect">
            <a:avLst/>
          </a:prstGeom>
          <a:solidFill>
            <a:srgbClr val="0000FF"/>
          </a:solidFill>
          <a:ln w="31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服务快照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SSnapShot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1" name="直线箭头连接符 50"/>
          <p:cNvCxnSpPr>
            <a:stCxn id="7" idx="3"/>
            <a:endCxn id="49" idx="1"/>
          </p:cNvCxnSpPr>
          <p:nvPr/>
        </p:nvCxnSpPr>
        <p:spPr>
          <a:xfrm>
            <a:off x="5444370" y="3438733"/>
            <a:ext cx="1326475" cy="1"/>
          </a:xfrm>
          <a:prstGeom prst="straightConnector1">
            <a:avLst/>
          </a:prstGeom>
          <a:ln w="63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88565" y="5428005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029996" y="4346293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55487" y="4530959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23042" y="2993942"/>
            <a:ext cx="7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09356" y="2098888"/>
            <a:ext cx="10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m</a:t>
            </a:r>
            <a:r>
              <a:rPr kumimoji="1" lang="zh-CN" altLang="en-US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Hiragino Sans GB W6"/>
                <a:ea typeface="Hiragino Sans GB W6"/>
                <a:cs typeface="Hiragino Sans GB W6"/>
              </a:rPr>
              <a:t>n</a:t>
            </a:r>
            <a:endParaRPr kumimoji="1" lang="zh-CN" altLang="en-US" dirty="0">
              <a:solidFill>
                <a:srgbClr val="FF0000"/>
              </a:solidFill>
              <a:latin typeface="Hiragino Sans GB W6"/>
              <a:ea typeface="Hiragino Sans GB W6"/>
              <a:cs typeface="Hiragino Sans GB W6"/>
            </a:endParaRPr>
          </a:p>
        </p:txBody>
      </p:sp>
    </p:spTree>
    <p:extLst>
      <p:ext uri="{BB962C8B-B14F-4D97-AF65-F5344CB8AC3E}">
        <p14:creationId xmlns:p14="http://schemas.microsoft.com/office/powerpoint/2010/main" val="150226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>
                <a:latin typeface="Hiragino Sans GB W6"/>
                <a:ea typeface="Hiragino Sans GB W6"/>
                <a:cs typeface="Hiragino Sans GB W6"/>
              </a:rPr>
              <a:t>智能派单策略管理平台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分配工单到对的处理组或处理人的派单策略的维护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en-US" sz="3200" dirty="0" smtClean="0">
                <a:latin typeface="Hiragino Sans GB W6"/>
                <a:ea typeface="Hiragino Sans GB W6"/>
                <a:cs typeface="Hiragino Sans GB W6"/>
              </a:rPr>
              <a:t>工作流</a:t>
            </a:r>
            <a:r>
              <a:rPr kumimoji="1" lang="zh-CN" altLang="en-US" sz="3200" dirty="0" smtClean="0">
                <a:latin typeface="Hiragino Sans GB W6"/>
                <a:ea typeface="Hiragino Sans GB W6"/>
                <a:cs typeface="Hiragino Sans GB W6"/>
              </a:rPr>
              <a:t>管理平台</a:t>
            </a:r>
            <a:endParaRPr kumimoji="1" lang="zh-CN" altLang="en-US" sz="32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工作流程的图形化定义和维护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en-US" sz="3200" dirty="0" smtClean="0">
                <a:latin typeface="Hiragino Sans GB W6"/>
                <a:ea typeface="Hiragino Sans GB W6"/>
                <a:cs typeface="Hiragino Sans GB W6"/>
              </a:rPr>
              <a:t>工作流引擎</a:t>
            </a:r>
            <a:endParaRPr kumimoji="1" lang="zh-CN" altLang="en-US" sz="32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驱动对应的工作流</a:t>
            </a:r>
            <a:r>
              <a:rPr lang="zh-CN" altLang="en-US" sz="40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程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2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en-US" sz="3200" dirty="0" smtClean="0">
                <a:latin typeface="Hiragino Sans GB W6"/>
                <a:ea typeface="Hiragino Sans GB W6"/>
                <a:cs typeface="Hiragino Sans GB W6"/>
              </a:rPr>
              <a:t>智能派单引擎</a:t>
            </a:r>
            <a:endParaRPr kumimoji="1" lang="zh-CN" altLang="en-US" sz="32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1764"/>
            <a:ext cx="8229600" cy="719476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依据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派单策略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，自动分派工单到组或人</a:t>
            </a:r>
            <a:endParaRPr lang="en-US" altLang="zh-CN" sz="40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8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4916" y="2095669"/>
            <a:ext cx="1738680" cy="2991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Hiragino Sans GB W6"/>
                <a:ea typeface="Hiragino Sans GB W6"/>
                <a:cs typeface="Hiragino Sans GB W6"/>
              </a:rPr>
              <a:t>工单中心与外部关系</a:t>
            </a:r>
            <a:endParaRPr kumimoji="1" lang="zh-CN" altLang="en-US" sz="3200" dirty="0">
              <a:latin typeface="Hiragino Sans GB W6"/>
              <a:ea typeface="Hiragino Sans GB W6"/>
              <a:cs typeface="Hiragino Sans GB W6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7426" y="3378030"/>
            <a:ext cx="1574289" cy="61636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工单受理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8763" y="2095669"/>
            <a:ext cx="1637260" cy="2991437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外部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协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同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54269" y="2095669"/>
            <a:ext cx="4538588" cy="29914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工单中心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4269" y="5343804"/>
            <a:ext cx="4538588" cy="1138272"/>
          </a:xfrm>
          <a:prstGeom prst="rect">
            <a:avLst/>
          </a:prstGeom>
          <a:solidFill>
            <a:srgbClr val="FF66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工单预警</a:t>
            </a:r>
            <a:endParaRPr kumimoji="1" lang="en-US" altLang="zh-CN" sz="2400" dirty="0" smtClean="0">
              <a:latin typeface="Hiragino Sans GB W6"/>
              <a:ea typeface="Hiragino Sans GB W6"/>
              <a:cs typeface="Hiragino Sans GB W6"/>
            </a:endParaRPr>
          </a:p>
          <a:p>
            <a:pPr algn="ctr"/>
            <a:r>
              <a:rPr kumimoji="1" lang="en-US" altLang="zh-CN" sz="2400" dirty="0" smtClean="0">
                <a:latin typeface="Hiragino Sans GB W6"/>
                <a:ea typeface="Hiragino Sans GB W6"/>
                <a:cs typeface="Hiragino Sans GB W6"/>
              </a:rPr>
              <a:t>AD</a:t>
            </a:r>
            <a:r>
              <a:rPr kumimoji="1" lang="zh-CN" altLang="en-US" sz="2400" dirty="0" smtClean="0">
                <a:latin typeface="Hiragino Sans GB W6"/>
                <a:ea typeface="Hiragino Sans GB W6"/>
                <a:cs typeface="Hiragino Sans GB W6"/>
              </a:rPr>
              <a:t>平台</a:t>
            </a:r>
            <a:endParaRPr kumimoji="1" lang="zh-CN" altLang="en-US" sz="2400" dirty="0">
              <a:latin typeface="Hiragino Sans GB W6"/>
              <a:ea typeface="Hiragino Sans GB W6"/>
              <a:cs typeface="Hiragino Sans GB W6"/>
            </a:endParaRPr>
          </a:p>
        </p:txBody>
      </p:sp>
    </p:spTree>
    <p:extLst>
      <p:ext uri="{BB962C8B-B14F-4D97-AF65-F5344CB8AC3E}">
        <p14:creationId xmlns:p14="http://schemas.microsoft.com/office/powerpoint/2010/main" val="350787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服务事件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简称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Touch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记录会员通过服务渠道与服务提供者之间的一次接触信息，即记录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琥珀"/>
                <a:ea typeface="华文琥珀"/>
                <a:cs typeface="华文琥珀"/>
              </a:rPr>
              <a:t>谁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琥珀"/>
                <a:ea typeface="华文琥珀"/>
                <a:cs typeface="华文琥珀"/>
              </a:rPr>
              <a:t>什么时间</a:t>
            </a:r>
            <a:r>
              <a:rPr lang="zh-CN" altLang="en-US" sz="2800" b="1" dirty="0" smtClean="0">
                <a:solidFill>
                  <a:srgbClr val="2AF60F"/>
                </a:solidFill>
                <a:latin typeface="华文琥珀"/>
                <a:ea typeface="华文琥珀"/>
                <a:cs typeface="华文琥珀"/>
              </a:rPr>
              <a:t>通过什么渠道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跟谁”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发生接触。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用户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接触时间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接触渠道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服务资源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7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服务渠道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在线人工、热线人工、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IVR </a:t>
            </a: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、帮助中心、在线机器人</a:t>
            </a:r>
            <a:endParaRPr lang="en-US" altLang="zh-CN" sz="17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服务资源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指服务提供者，即机器人、小二</a:t>
            </a:r>
            <a:r>
              <a:rPr lang="en-US" altLang="zh-CN" sz="17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mr-IN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…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.. </a:t>
            </a:r>
            <a:endParaRPr lang="zh-CN" altLang="zh-CN" sz="28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简称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SR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记录会员在一次接触中的某一服务诉求信息，即记录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会员咨询或</a:t>
            </a:r>
            <a:r>
              <a:rPr lang="en-US" altLang="zh-CN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/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求助的问题及对应业务信息“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en-US" altLang="en-US" sz="2400" dirty="0" err="1" smtClean="0">
                <a:latin typeface="微软雅黑"/>
                <a:ea typeface="微软雅黑"/>
                <a:cs typeface="微软雅黑"/>
              </a:rPr>
              <a:t>Touch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用户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服务诉求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业务类型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业务编号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处理状态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服务诉求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对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SOP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标准问题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业务类型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业务编号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订单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订单编码、账户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账户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，商品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商品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ID,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处理状态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处理中、已处理、挂起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服务动作</a:t>
            </a:r>
            <a:r>
              <a:rPr kumimoji="1" lang="en-US" altLang="en-US" sz="3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en-US" sz="3200" dirty="0" err="1" smtClean="0">
                <a:latin typeface="微软雅黑"/>
                <a:ea typeface="微软雅黑"/>
                <a:cs typeface="微软雅黑"/>
              </a:rPr>
              <a:t>简称Action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服务提供者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帮助用户解决服务诉求过程中的业务操作记录，即记录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会员咨询或</a:t>
            </a:r>
            <a:r>
              <a:rPr lang="en-US" altLang="zh-CN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/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求助的问题及对应业务信息“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ActionID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en-US" altLang="en-US" sz="2400" dirty="0" err="1" smtClean="0">
                <a:latin typeface="微软雅黑"/>
                <a:ea typeface="微软雅黑"/>
                <a:cs typeface="微软雅黑"/>
              </a:rPr>
              <a:t>Touch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FlowID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TaskID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操作类型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操作内容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操作时间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操作者</a:t>
            </a: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操作类型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枚举值</a:t>
            </a: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操作内容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大字段存储必要的内容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5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服务快照</a:t>
            </a:r>
            <a:r>
              <a:rPr kumimoji="1" lang="en-US" altLang="en-US" sz="3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latin typeface="微软雅黑"/>
                <a:ea typeface="微软雅黑"/>
                <a:cs typeface="微软雅黑"/>
              </a:rPr>
              <a:t>SSnapShot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快照是某些信息要素某一时刻当时的数值集合，服务快照记录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服务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过程中某些关键时刻的快照，即记录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会员咨询或</a:t>
            </a:r>
            <a:r>
              <a:rPr lang="en-US" altLang="zh-CN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/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求助的问题对应业务信息在关键时刻对应的快照信息“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快照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ActionID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en-US" altLang="en-US" sz="2400" dirty="0" err="1" smtClean="0">
                <a:latin typeface="微软雅黑"/>
                <a:ea typeface="微软雅黑"/>
                <a:cs typeface="微软雅黑"/>
              </a:rPr>
              <a:t>Touch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FlowID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TaskID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快照内容结构化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快照时间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快照内容结构化 </a:t>
            </a:r>
            <a:r>
              <a:rPr lang="mr-IN" altLang="zh-CN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</a:t>
            </a: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 快照信息结构化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9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en-US" sz="3200" dirty="0" smtClean="0">
                <a:latin typeface="微软雅黑"/>
                <a:ea typeface="微软雅黑"/>
                <a:cs typeface="微软雅黑"/>
              </a:rPr>
              <a:t>工作流-Flow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工作流是协同工作流程，即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会员服务诉求被解决的全过程“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工作流实例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工作流模板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业务类型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业务编号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工作流开始时间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工作流结束时间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工作流处理状态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当前任务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3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en-US" altLang="en-US" sz="3200" dirty="0" smtClean="0">
                <a:latin typeface="微软雅黑"/>
                <a:ea typeface="微软雅黑"/>
                <a:cs typeface="微软雅黑"/>
              </a:rPr>
              <a:t>工单任务-Task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1"/>
            <a:ext cx="8229600" cy="51121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工单任务是交派的任务，即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”</a:t>
            </a:r>
            <a:r>
              <a:rPr lang="zh-CN" altLang="en-US" sz="2800" b="1" dirty="0" smtClean="0">
                <a:solidFill>
                  <a:srgbClr val="800000"/>
                </a:solidFill>
                <a:latin typeface="华文琥珀"/>
                <a:ea typeface="华文琥珀"/>
                <a:cs typeface="华文琥珀"/>
              </a:rPr>
              <a:t>会员服务诉求被解决的过程中的需要处理的任务“</a:t>
            </a:r>
            <a:r>
              <a:rPr lang="zh-CN" altLang="en-US" sz="2800" b="1" dirty="0" smtClean="0">
                <a:latin typeface="微软雅黑"/>
                <a:ea typeface="微软雅黑"/>
                <a:cs typeface="微软雅黑"/>
              </a:rPr>
              <a:t> 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核心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要素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800" b="1" dirty="0" smtClean="0">
              <a:solidFill>
                <a:srgbClr val="800000"/>
              </a:solidFill>
              <a:latin typeface="华文琥珀"/>
              <a:ea typeface="华文琥珀"/>
              <a:cs typeface="华文琥珀"/>
            </a:endParaRPr>
          </a:p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TaskID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任务类型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工作流实例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服务请求单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ID</a:t>
            </a: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业务类型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业务编号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任务开始时间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任务结束时间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任务处理状态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任务处理人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备注：</a:t>
            </a: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6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53"/>
            <a:ext cx="8229600" cy="519043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状态图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062"/>
            <a:ext cx="8229600" cy="73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SR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状态图</a:t>
            </a:r>
            <a:endParaRPr lang="en-US" altLang="zh-CN" sz="2800" b="1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zh-CN" sz="19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137472" y="894523"/>
            <a:ext cx="6725478" cy="0"/>
          </a:xfrm>
          <a:prstGeom prst="line">
            <a:avLst/>
          </a:prstGeom>
          <a:ln w="9525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05017" y="2713845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处理中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9622" y="2713845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已处理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5018" y="5220639"/>
            <a:ext cx="1534145" cy="63502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已挂起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3539163" y="3031359"/>
            <a:ext cx="1560460" cy="0"/>
          </a:xfrm>
          <a:prstGeom prst="bentConnector3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5400000">
            <a:off x="2454022" y="4224773"/>
            <a:ext cx="1151999" cy="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同心圆 11"/>
          <p:cNvSpPr/>
          <p:nvPr/>
        </p:nvSpPr>
        <p:spPr>
          <a:xfrm>
            <a:off x="335450" y="2803707"/>
            <a:ext cx="479214" cy="47926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0695" y="2827671"/>
            <a:ext cx="447115" cy="4073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080734" y="2312333"/>
            <a:ext cx="317514" cy="767072"/>
          </a:xfrm>
          <a:prstGeom prst="bentConnector4">
            <a:avLst>
              <a:gd name="adj1" fmla="val -200299"/>
              <a:gd name="adj2" fmla="val 129802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6"/>
            <a:endCxn id="4" idx="1"/>
          </p:cNvCxnSpPr>
          <p:nvPr/>
        </p:nvCxnSpPr>
        <p:spPr>
          <a:xfrm flipV="1">
            <a:off x="814664" y="3031359"/>
            <a:ext cx="1190353" cy="11982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6" idx="3"/>
          </p:cNvCxnSpPr>
          <p:nvPr/>
        </p:nvCxnSpPr>
        <p:spPr>
          <a:xfrm>
            <a:off x="6633767" y="3031359"/>
            <a:ext cx="1369105" cy="11982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5101" y="3128261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创建服务请求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39494" y="1274773"/>
            <a:ext cx="126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保存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升级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55955" y="3963314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70058" y="3968709"/>
            <a:ext cx="12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恢复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2491909" y="3606482"/>
            <a:ext cx="0" cy="1198164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29705" y="3164207"/>
            <a:ext cx="1178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直接答复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H="1">
            <a:off x="6180464" y="2242497"/>
            <a:ext cx="317514" cy="767072"/>
          </a:xfrm>
          <a:prstGeom prst="bentConnector4">
            <a:avLst>
              <a:gd name="adj1" fmla="val -200299"/>
              <a:gd name="adj2" fmla="val 129802"/>
            </a:avLst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815098" y="1237455"/>
            <a:ext cx="126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催促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备注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同心圆 47"/>
          <p:cNvSpPr/>
          <p:nvPr/>
        </p:nvSpPr>
        <p:spPr>
          <a:xfrm>
            <a:off x="7871088" y="4325379"/>
            <a:ext cx="479214" cy="47926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 flipH="1" flipV="1">
            <a:off x="6633767" y="3533539"/>
            <a:ext cx="1093557" cy="791840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044727" y="3927673"/>
            <a:ext cx="135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工作流完结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同心圆 51"/>
          <p:cNvSpPr/>
          <p:nvPr/>
        </p:nvSpPr>
        <p:spPr>
          <a:xfrm>
            <a:off x="5007784" y="6378733"/>
            <a:ext cx="479214" cy="47926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 flipH="1" flipV="1">
            <a:off x="3770463" y="5586893"/>
            <a:ext cx="1093557" cy="791840"/>
          </a:xfrm>
          <a:prstGeom prst="straightConnector1">
            <a:avLst/>
          </a:prstGeom>
          <a:ln w="31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184456" y="5671001"/>
            <a:ext cx="135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工作流挂起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72942" y="5547890"/>
            <a:ext cx="286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备注： 重复咨询，如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24H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内同一会员同一服务诉求</a:t>
            </a:r>
            <a:endParaRPr kumimoji="1" lang="zh-CN" altLang="en-US" sz="14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438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595</Words>
  <Application>Microsoft Macintosh PowerPoint</Application>
  <PresentationFormat>全屏显示(4:3)</PresentationFormat>
  <Paragraphs>243</Paragraphs>
  <Slides>24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Xspace 统一服务记录</vt:lpstr>
      <vt:lpstr>全渠道统一服务记录</vt:lpstr>
      <vt:lpstr>服务事件-简称Touch</vt:lpstr>
      <vt:lpstr>服务请求单-简称SR</vt:lpstr>
      <vt:lpstr>服务动作-简称Action</vt:lpstr>
      <vt:lpstr>服务快照-SSnapShot</vt:lpstr>
      <vt:lpstr>工作流-Flow</vt:lpstr>
      <vt:lpstr>工单任务-Task</vt:lpstr>
      <vt:lpstr>状态图</vt:lpstr>
      <vt:lpstr>状态图</vt:lpstr>
      <vt:lpstr>XSpace 工单中心</vt:lpstr>
      <vt:lpstr>核心理念</vt:lpstr>
      <vt:lpstr>业务链路</vt:lpstr>
      <vt:lpstr>智能分派</vt:lpstr>
      <vt:lpstr>SLA</vt:lpstr>
      <vt:lpstr>工单记录</vt:lpstr>
      <vt:lpstr>工单模板</vt:lpstr>
      <vt:lpstr>工单中心产品架构</vt:lpstr>
      <vt:lpstr>工单处理中心</vt:lpstr>
      <vt:lpstr>智能派单策略管理平台</vt:lpstr>
      <vt:lpstr>工作流管理平台</vt:lpstr>
      <vt:lpstr>工作流引擎</vt:lpstr>
      <vt:lpstr>智能派单引擎</vt:lpstr>
      <vt:lpstr>工单中心与外部关系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XSpace 工单中心</dc:title>
  <dc:creator>zyh yinhu</dc:creator>
  <cp:lastModifiedBy>zyh yinhu</cp:lastModifiedBy>
  <cp:revision>122</cp:revision>
  <dcterms:created xsi:type="dcterms:W3CDTF">2016-11-07T06:30:41Z</dcterms:created>
  <dcterms:modified xsi:type="dcterms:W3CDTF">2016-11-14T09:03:12Z</dcterms:modified>
</cp:coreProperties>
</file>