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xls" ContentType="application/vnd.ms-excel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32"/>
  </p:handoutMasterIdLst>
  <p:sldIdLst>
    <p:sldId id="256" r:id="rId3"/>
    <p:sldId id="323" r:id="rId4"/>
    <p:sldId id="270" r:id="rId5"/>
    <p:sldId id="259" r:id="rId6"/>
    <p:sldId id="355" r:id="rId7"/>
    <p:sldId id="260" r:id="rId8"/>
    <p:sldId id="302" r:id="rId9"/>
    <p:sldId id="307" r:id="rId10"/>
    <p:sldId id="381" r:id="rId11"/>
    <p:sldId id="325" r:id="rId12"/>
    <p:sldId id="262" r:id="rId13"/>
    <p:sldId id="405" r:id="rId14"/>
    <p:sldId id="406" r:id="rId15"/>
    <p:sldId id="407" r:id="rId16"/>
    <p:sldId id="408" r:id="rId17"/>
    <p:sldId id="409" r:id="rId18"/>
    <p:sldId id="410" r:id="rId19"/>
    <p:sldId id="326" r:id="rId20"/>
    <p:sldId id="281" r:id="rId21"/>
    <p:sldId id="411" r:id="rId23"/>
    <p:sldId id="327" r:id="rId24"/>
    <p:sldId id="328" r:id="rId25"/>
    <p:sldId id="398" r:id="rId26"/>
    <p:sldId id="399" r:id="rId27"/>
    <p:sldId id="400" r:id="rId28"/>
    <p:sldId id="329" r:id="rId29"/>
    <p:sldId id="330" r:id="rId30"/>
    <p:sldId id="30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B037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648" y="-96"/>
      </p:cViewPr>
      <p:guideLst>
        <p:guide orient="horz" pos="612"/>
        <p:guide pos="39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/>
          <a:lstStyle/>
          <a:p>
            <a:fld id="{2F64DD99-87F9-453F-9079-F6FF817C2E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6"/>
          </a:xfrm>
          <a:prstGeom prst="rect">
            <a:avLst/>
          </a:prstGeom>
        </p:spPr>
        <p:txBody>
          <a:bodyPr/>
          <a:lstStyle/>
          <a:p>
            <a:fld id="{9001FEE7-084D-4A96-8EA0-40E78BE1663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wmf"/><Relationship Id="rId2" Type="http://schemas.openxmlformats.org/officeDocument/2006/relationships/package" Target="../embeddings/Document1.docx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package" Target="../embeddings/Document2.docx"/><Relationship Id="rId4" Type="http://schemas.openxmlformats.org/officeDocument/2006/relationships/image" Target="../media/image26.wmf"/><Relationship Id="rId3" Type="http://schemas.openxmlformats.org/officeDocument/2006/relationships/oleObject" Target="../embeddings/Workbook1.xls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17145"/>
            <a:ext cx="12253558" cy="6892290"/>
          </a:xfrm>
          <a:prstGeom prst="rect">
            <a:avLst/>
          </a:prstGeom>
        </p:spPr>
      </p:pic>
      <p:grpSp>
        <p:nvGrpSpPr>
          <p:cNvPr id="3079" name="Group 39"/>
          <p:cNvGrpSpPr>
            <a:grpSpLocks noChangeAspect="1"/>
          </p:cNvGrpSpPr>
          <p:nvPr/>
        </p:nvGrpSpPr>
        <p:grpSpPr>
          <a:xfrm>
            <a:off x="5287645" y="2072640"/>
            <a:ext cx="1624980" cy="1224000"/>
            <a:chOff x="0" y="0"/>
            <a:chExt cx="2942827" cy="2214477"/>
          </a:xfrm>
        </p:grpSpPr>
        <p:pic>
          <p:nvPicPr>
            <p:cNvPr id="3080" name="swiftpass_白.png"/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15907" y="1359334"/>
              <a:ext cx="2111013" cy="430022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pic>
          <p:nvPicPr>
            <p:cNvPr id="3081" name="ico_cloud2.png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2942828" cy="2214478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cxnSp>
        <p:nvCxnSpPr>
          <p:cNvPr id="5" name="直接连接符 4"/>
          <p:cNvCxnSpPr/>
          <p:nvPr/>
        </p:nvCxnSpPr>
        <p:spPr>
          <a:xfrm>
            <a:off x="2931795" y="3442970"/>
            <a:ext cx="6252210" cy="635"/>
          </a:xfrm>
          <a:prstGeom prst="line">
            <a:avLst/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947035" y="3461385"/>
            <a:ext cx="6310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威富通平台商户进件指引</a:t>
            </a:r>
            <a:endParaRPr lang="zh-CN" altLang="en-US" sz="4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927350" y="4183380"/>
            <a:ext cx="6252210" cy="635"/>
          </a:xfrm>
          <a:prstGeom prst="line">
            <a:avLst/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767965" y="4262120"/>
            <a:ext cx="6670040" cy="47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</a:rPr>
              <a:t>Shenzhen </a:t>
            </a:r>
            <a:r>
              <a:rPr lang="en-US" altLang="zh-CN" sz="2400" b="1" dirty="0" err="1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</a:rPr>
              <a:t>SwiftPass</a:t>
            </a:r>
            <a:r>
              <a:rPr lang="en-US" altLang="zh-CN" sz="240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</a:rPr>
              <a:t> Technologies </a:t>
            </a:r>
            <a:r>
              <a:rPr lang="en-US" altLang="zh-CN" sz="2400" dirty="0" err="1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</a:rPr>
              <a:t>Co.,Ltd</a:t>
            </a:r>
            <a:r>
              <a:rPr lang="en-US" altLang="zh-CN" sz="240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</a:rPr>
              <a:t>.</a:t>
            </a:r>
            <a:endParaRPr lang="en-US" altLang="zh-CN" sz="2400" dirty="0">
              <a:solidFill>
                <a:schemeClr val="bg1"/>
              </a:solidFill>
              <a:latin typeface="Meiryo UI" panose="020B0604030504040204" charset="-128"/>
              <a:ea typeface="Meiryo UI" panose="020B060403050404020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0500360" y="5501640"/>
            <a:ext cx="1440000" cy="1440000"/>
            <a:chOff x="7416" y="2832"/>
            <a:chExt cx="3402" cy="3402"/>
          </a:xfrm>
        </p:grpSpPr>
        <p:pic>
          <p:nvPicPr>
            <p:cNvPr id="5" name="图片 4" descr="iconfont-yunpingtai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16" y="2832"/>
              <a:ext cx="3402" cy="3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677" name="swiftpass_白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63" y="4629"/>
              <a:ext cx="2484" cy="58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26" name="Shape 41"/>
          <p:cNvSpPr/>
          <p:nvPr/>
        </p:nvSpPr>
        <p:spPr>
          <a:xfrm>
            <a:off x="3390733" y="1451863"/>
            <a:ext cx="5140296" cy="41036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01.</a:t>
            </a:r>
            <a:r>
              <a:rPr lang="zh-CN" altLang="en-US" sz="2000" dirty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普通商户进件</a:t>
            </a:r>
            <a:endParaRPr lang="zh-CN" altLang="en-US" sz="2000" dirty="0">
              <a:solidFill>
                <a:srgbClr val="CECFD4"/>
              </a:solidFill>
              <a:latin typeface="方正兰亭黑简体" charset="0"/>
              <a:ea typeface="方正兰亭黑简体" charset="0"/>
              <a:sym typeface="微软雅黑" panose="020B0503020204020204" charset="-122"/>
            </a:endParaRPr>
          </a:p>
        </p:txBody>
      </p:sp>
      <p:sp>
        <p:nvSpPr>
          <p:cNvPr id="27" name="Shape 42"/>
          <p:cNvSpPr/>
          <p:nvPr/>
        </p:nvSpPr>
        <p:spPr>
          <a:xfrm>
            <a:off x="3390733" y="2060457"/>
            <a:ext cx="5140296" cy="5950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lang="en-US" altLang="zh-CN" sz="3200" dirty="0">
                <a:solidFill>
                  <a:srgbClr val="55B037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02.</a:t>
            </a:r>
            <a:r>
              <a:rPr lang="zh-CN" altLang="en-US" sz="3200" dirty="0">
                <a:solidFill>
                  <a:srgbClr val="55B037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大商户进件</a:t>
            </a:r>
            <a:endParaRPr lang="zh-CN" altLang="en-US" sz="3200" dirty="0">
              <a:solidFill>
                <a:srgbClr val="55B037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8" name="Shape 43"/>
          <p:cNvSpPr/>
          <p:nvPr/>
        </p:nvSpPr>
        <p:spPr>
          <a:xfrm>
            <a:off x="3390733" y="2776108"/>
            <a:ext cx="5140296" cy="406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lvl="0" algn="ctr"/>
            <a:r>
              <a:rPr lang="en-US" altLang="zh-CN" sz="2000" dirty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03</a:t>
            </a:r>
            <a:r>
              <a:rPr lang="en-US" altLang="zh-CN" sz="2000" dirty="0" smtClean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.</a:t>
            </a:r>
            <a:r>
              <a:rPr lang="zh-CN" altLang="en-US" sz="2000" dirty="0" smtClean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大商户门店新增</a:t>
            </a:r>
            <a:endParaRPr lang="zh-CN" altLang="en-US" sz="2000" dirty="0">
              <a:solidFill>
                <a:srgbClr val="CECFD4"/>
              </a:solidFill>
              <a:latin typeface="方正兰亭黑简体" charset="0"/>
              <a:ea typeface="方正兰亭黑简体" charset="0"/>
              <a:sym typeface="微软雅黑" panose="020B0503020204020204" charset="-122"/>
            </a:endParaRPr>
          </a:p>
        </p:txBody>
      </p:sp>
      <p:sp>
        <p:nvSpPr>
          <p:cNvPr id="29" name="Shape 45"/>
          <p:cNvSpPr/>
          <p:nvPr/>
        </p:nvSpPr>
        <p:spPr>
          <a:xfrm flipV="1">
            <a:off x="5960881" y="877499"/>
            <a:ext cx="0" cy="524621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none" w="med" len="med"/>
            <a:tailEnd type="oval" w="med" len="med"/>
          </a:ln>
        </p:spPr>
        <p:txBody>
          <a:bodyPr wrap="square" lIns="0" tIns="0" rIns="0" bIns="0" anchor="ctr"/>
          <a:lstStyle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0" name="Shape 46"/>
          <p:cNvSpPr/>
          <p:nvPr/>
        </p:nvSpPr>
        <p:spPr>
          <a:xfrm flipV="1">
            <a:off x="5960881" y="1951414"/>
            <a:ext cx="0" cy="235841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none" w="med" len="med"/>
            <a:tailEnd type="none" w="med" len="med"/>
          </a:ln>
        </p:spPr>
        <p:txBody>
          <a:bodyPr wrap="square" lIns="0" tIns="0" rIns="0" bIns="0" anchor="ctr"/>
          <a:lstStyle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1" name="Shape 47"/>
          <p:cNvSpPr/>
          <p:nvPr/>
        </p:nvSpPr>
        <p:spPr>
          <a:xfrm flipV="1">
            <a:off x="5960881" y="3823556"/>
            <a:ext cx="0" cy="235842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none" w="med" len="med"/>
            <a:tailEnd type="none" w="med" len="med"/>
          </a:ln>
        </p:spPr>
        <p:txBody>
          <a:bodyPr wrap="square" lIns="0" tIns="0" rIns="0" bIns="0" anchor="ctr"/>
          <a:lstStyle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2" name="Shape 49"/>
          <p:cNvSpPr/>
          <p:nvPr/>
        </p:nvSpPr>
        <p:spPr>
          <a:xfrm flipV="1">
            <a:off x="5960881" y="4473257"/>
            <a:ext cx="0" cy="524622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oval" w="med" len="med"/>
            <a:tailEnd type="none" w="med" len="med"/>
          </a:ln>
        </p:spPr>
        <p:txBody>
          <a:bodyPr wrap="square" lIns="0" tIns="0" rIns="0" bIns="0" anchor="ctr"/>
          <a:lstStyle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" name="Shape 47"/>
          <p:cNvSpPr/>
          <p:nvPr/>
        </p:nvSpPr>
        <p:spPr>
          <a:xfrm flipV="1">
            <a:off x="5965364" y="2617809"/>
            <a:ext cx="0" cy="235842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none" w="med" len="med"/>
            <a:tailEnd type="none" w="med" len="med"/>
          </a:ln>
        </p:spPr>
        <p:txBody>
          <a:bodyPr wrap="square" lIns="0" tIns="0" rIns="0" bIns="0" anchor="ctr"/>
          <a:lstStyle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Shape 47"/>
          <p:cNvSpPr/>
          <p:nvPr/>
        </p:nvSpPr>
        <p:spPr>
          <a:xfrm flipV="1">
            <a:off x="5969847" y="3240854"/>
            <a:ext cx="0" cy="235842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none" w="med" len="med"/>
            <a:tailEnd type="none" w="med" len="med"/>
          </a:ln>
        </p:spPr>
        <p:txBody>
          <a:bodyPr wrap="square" lIns="0" tIns="0" rIns="0" bIns="0" anchor="ctr"/>
          <a:lstStyle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" name="Shape 43"/>
          <p:cNvSpPr/>
          <p:nvPr/>
        </p:nvSpPr>
        <p:spPr>
          <a:xfrm>
            <a:off x="3493828" y="4035648"/>
            <a:ext cx="5140296" cy="406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lvl="0" algn="ctr"/>
            <a:r>
              <a:rPr lang="en-US" altLang="zh-CN" sz="2000" dirty="0" smtClean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05.</a:t>
            </a:r>
            <a:r>
              <a:rPr lang="zh-CN" altLang="en-US" sz="2000" dirty="0" smtClean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公众号内支付配置</a:t>
            </a:r>
            <a:endParaRPr lang="zh-CN" altLang="en-US" sz="2000" dirty="0">
              <a:solidFill>
                <a:srgbClr val="CECFD4"/>
              </a:solidFill>
              <a:latin typeface="方正兰亭黑简体" charset="0"/>
              <a:ea typeface="方正兰亭黑简体" charset="0"/>
              <a:sym typeface="微软雅黑" panose="020B0503020204020204" charset="-122"/>
            </a:endParaRPr>
          </a:p>
        </p:txBody>
      </p:sp>
      <p:sp>
        <p:nvSpPr>
          <p:cNvPr id="2" name="Shape 43"/>
          <p:cNvSpPr/>
          <p:nvPr/>
        </p:nvSpPr>
        <p:spPr>
          <a:xfrm>
            <a:off x="3395216" y="3479838"/>
            <a:ext cx="5140296" cy="406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800" tIns="50800" rIns="50800" bIns="50800" anchor="ctr">
            <a:spAutoFit/>
          </a:bodyPr>
          <a:p>
            <a:pPr lvl="0" algn="ctr"/>
            <a:r>
              <a:rPr lang="en-US" altLang="zh-CN" sz="2000" dirty="0" smtClean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04.</a:t>
            </a:r>
            <a:r>
              <a:rPr lang="zh-CN" altLang="en-US" sz="2000" dirty="0" smtClean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申请交易识别码</a:t>
            </a:r>
            <a:endParaRPr lang="zh-CN" altLang="en-US" sz="2000" dirty="0">
              <a:solidFill>
                <a:srgbClr val="CECFD4"/>
              </a:solidFill>
              <a:latin typeface="方正兰亭黑简体" charset="0"/>
              <a:ea typeface="方正兰亭黑简体" charset="0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35280" y="0"/>
            <a:ext cx="781685" cy="1440180"/>
            <a:chOff x="528" y="0"/>
            <a:chExt cx="1231" cy="2268"/>
          </a:xfrm>
        </p:grpSpPr>
        <p:sp>
          <p:nvSpPr>
            <p:cNvPr id="27" name="任意多边形 26"/>
            <p:cNvSpPr>
              <a:spLocks noChangeAspect="1"/>
            </p:cNvSpPr>
            <p:nvPr/>
          </p:nvSpPr>
          <p:spPr>
            <a:xfrm>
              <a:off x="528" y="0"/>
              <a:ext cx="1231" cy="2268"/>
            </a:xfrm>
            <a:custGeom>
              <a:avLst/>
              <a:gdLst>
                <a:gd name="connsiteX0" fmla="*/ 0 w 2136"/>
                <a:gd name="connsiteY0" fmla="*/ 0 h 3935"/>
                <a:gd name="connsiteX1" fmla="*/ 2136 w 2136"/>
                <a:gd name="connsiteY1" fmla="*/ 0 h 3935"/>
                <a:gd name="connsiteX2" fmla="*/ 2136 w 2136"/>
                <a:gd name="connsiteY2" fmla="*/ 3935 h 3935"/>
                <a:gd name="connsiteX3" fmla="*/ 1080 w 2136"/>
                <a:gd name="connsiteY3" fmla="*/ 3046 h 3935"/>
                <a:gd name="connsiteX4" fmla="*/ 0 w 2136"/>
                <a:gd name="connsiteY4" fmla="*/ 3935 h 3935"/>
                <a:gd name="connsiteX5" fmla="*/ 0 w 2136"/>
                <a:gd name="connsiteY5" fmla="*/ 0 h 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6" h="3935">
                  <a:moveTo>
                    <a:pt x="0" y="0"/>
                  </a:moveTo>
                  <a:lnTo>
                    <a:pt x="2136" y="0"/>
                  </a:lnTo>
                  <a:lnTo>
                    <a:pt x="2136" y="3935"/>
                  </a:lnTo>
                  <a:lnTo>
                    <a:pt x="1080" y="3046"/>
                  </a:lnTo>
                  <a:lnTo>
                    <a:pt x="0" y="3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B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8" y="529"/>
              <a:ext cx="1223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196975" y="306844"/>
            <a:ext cx="776922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0960" tIns="30480" rIns="60960" bIns="30480" anchor="ctr">
            <a:spAutoFit/>
          </a:bodyPr>
          <a:lstStyle/>
          <a:p>
            <a:pPr algn="l" defTabSz="1087755"/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大商户进件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244600" y="746760"/>
            <a:ext cx="7376160" cy="1524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5965" y="819150"/>
            <a:ext cx="6109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大商户指两个门店及两个门店以上商户，需要总账号查看所有门店总流水。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44600" y="1653988"/>
            <a:ext cx="871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登录渠道平台：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http://epay.cib.com.cn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，渠道管理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商户进件管理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新增大商户。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0500360" y="5501640"/>
            <a:ext cx="1440000" cy="1440000"/>
            <a:chOff x="7416" y="2832"/>
            <a:chExt cx="3402" cy="3402"/>
          </a:xfrm>
        </p:grpSpPr>
        <p:pic>
          <p:nvPicPr>
            <p:cNvPr id="3" name="图片 2" descr="iconfont-yunpingtai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16" y="2832"/>
              <a:ext cx="3402" cy="3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677" name="swiftpass_白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63" y="4629"/>
              <a:ext cx="2484" cy="58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1244675" y="5752003"/>
            <a:ext cx="6482080" cy="1083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注</a:t>
            </a:r>
            <a:r>
              <a:rPr lang="zh-CN" altLang="en-US" dirty="0" smtClean="0"/>
              <a:t>：大商户名称与营业执业执照名称需一致。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信息填写要求同普通商户，保存后同样填写表格邮件审核激活大商户。</a:t>
            </a:r>
            <a:endParaRPr lang="zh-CN" altLang="en-US" dirty="0" smtClean="0"/>
          </a:p>
          <a:p>
            <a:r>
              <a:rPr lang="zh-CN" altLang="en-US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大商户审核激活以后，再新增门店！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2023320"/>
            <a:ext cx="11497235" cy="368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35280" y="0"/>
            <a:ext cx="781685" cy="1440180"/>
            <a:chOff x="528" y="0"/>
            <a:chExt cx="1231" cy="2268"/>
          </a:xfrm>
        </p:grpSpPr>
        <p:sp>
          <p:nvSpPr>
            <p:cNvPr id="27" name="任意多边形 26"/>
            <p:cNvSpPr>
              <a:spLocks noChangeAspect="1"/>
            </p:cNvSpPr>
            <p:nvPr/>
          </p:nvSpPr>
          <p:spPr>
            <a:xfrm>
              <a:off x="528" y="0"/>
              <a:ext cx="1231" cy="2268"/>
            </a:xfrm>
            <a:custGeom>
              <a:avLst/>
              <a:gdLst>
                <a:gd name="connsiteX0" fmla="*/ 0 w 2136"/>
                <a:gd name="connsiteY0" fmla="*/ 0 h 3935"/>
                <a:gd name="connsiteX1" fmla="*/ 2136 w 2136"/>
                <a:gd name="connsiteY1" fmla="*/ 0 h 3935"/>
                <a:gd name="connsiteX2" fmla="*/ 2136 w 2136"/>
                <a:gd name="connsiteY2" fmla="*/ 3935 h 3935"/>
                <a:gd name="connsiteX3" fmla="*/ 1080 w 2136"/>
                <a:gd name="connsiteY3" fmla="*/ 3046 h 3935"/>
                <a:gd name="connsiteX4" fmla="*/ 0 w 2136"/>
                <a:gd name="connsiteY4" fmla="*/ 3935 h 3935"/>
                <a:gd name="connsiteX5" fmla="*/ 0 w 2136"/>
                <a:gd name="connsiteY5" fmla="*/ 0 h 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6" h="3935">
                  <a:moveTo>
                    <a:pt x="0" y="0"/>
                  </a:moveTo>
                  <a:lnTo>
                    <a:pt x="2136" y="0"/>
                  </a:lnTo>
                  <a:lnTo>
                    <a:pt x="2136" y="3935"/>
                  </a:lnTo>
                  <a:lnTo>
                    <a:pt x="1080" y="3046"/>
                  </a:lnTo>
                  <a:lnTo>
                    <a:pt x="0" y="3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B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8" y="529"/>
              <a:ext cx="1223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64" name="直接连接符 63"/>
          <p:cNvCxnSpPr/>
          <p:nvPr/>
        </p:nvCxnSpPr>
        <p:spPr>
          <a:xfrm>
            <a:off x="1244600" y="746760"/>
            <a:ext cx="7376160" cy="1524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167391" y="306844"/>
            <a:ext cx="776922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0960" tIns="30480" rIns="60960" bIns="30480" anchor="ctr">
            <a:spAutoFit/>
          </a:bodyPr>
          <a:lstStyle/>
          <a:p>
            <a:pPr defTabSz="1087755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大商户进件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0500360" y="5501640"/>
            <a:ext cx="1440000" cy="1440000"/>
            <a:chOff x="7416" y="2832"/>
            <a:chExt cx="3402" cy="3402"/>
          </a:xfrm>
        </p:grpSpPr>
        <p:pic>
          <p:nvPicPr>
            <p:cNvPr id="5" name="图片 4" descr="iconfont-yunpingtai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16" y="2832"/>
              <a:ext cx="3402" cy="3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677" name="swiftpass_白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63" y="4629"/>
              <a:ext cx="2484" cy="58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2167912"/>
            <a:ext cx="11374437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44600" y="1701515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基础资料：带</a:t>
            </a:r>
            <a:r>
              <a:rPr lang="zh-CN" altLang="en-US" dirty="0" smtClean="0"/>
              <a:t>星号及红</a:t>
            </a:r>
            <a:r>
              <a:rPr lang="zh-CN" altLang="en-US" dirty="0"/>
              <a:t>框处资料均需填写。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5965" y="819150"/>
            <a:ext cx="6109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大商户指两个门店及两个门店以上商户，需要总账号查看所有门店总流水。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35280" y="0"/>
            <a:ext cx="781685" cy="1440180"/>
            <a:chOff x="528" y="0"/>
            <a:chExt cx="1231" cy="2268"/>
          </a:xfrm>
        </p:grpSpPr>
        <p:sp>
          <p:nvSpPr>
            <p:cNvPr id="27" name="任意多边形 26"/>
            <p:cNvSpPr>
              <a:spLocks noChangeAspect="1"/>
            </p:cNvSpPr>
            <p:nvPr/>
          </p:nvSpPr>
          <p:spPr>
            <a:xfrm>
              <a:off x="528" y="0"/>
              <a:ext cx="1231" cy="2268"/>
            </a:xfrm>
            <a:custGeom>
              <a:avLst/>
              <a:gdLst>
                <a:gd name="connsiteX0" fmla="*/ 0 w 2136"/>
                <a:gd name="connsiteY0" fmla="*/ 0 h 3935"/>
                <a:gd name="connsiteX1" fmla="*/ 2136 w 2136"/>
                <a:gd name="connsiteY1" fmla="*/ 0 h 3935"/>
                <a:gd name="connsiteX2" fmla="*/ 2136 w 2136"/>
                <a:gd name="connsiteY2" fmla="*/ 3935 h 3935"/>
                <a:gd name="connsiteX3" fmla="*/ 1080 w 2136"/>
                <a:gd name="connsiteY3" fmla="*/ 3046 h 3935"/>
                <a:gd name="connsiteX4" fmla="*/ 0 w 2136"/>
                <a:gd name="connsiteY4" fmla="*/ 3935 h 3935"/>
                <a:gd name="connsiteX5" fmla="*/ 0 w 2136"/>
                <a:gd name="connsiteY5" fmla="*/ 0 h 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6" h="3935">
                  <a:moveTo>
                    <a:pt x="0" y="0"/>
                  </a:moveTo>
                  <a:lnTo>
                    <a:pt x="2136" y="0"/>
                  </a:lnTo>
                  <a:lnTo>
                    <a:pt x="2136" y="3935"/>
                  </a:lnTo>
                  <a:lnTo>
                    <a:pt x="1080" y="3046"/>
                  </a:lnTo>
                  <a:lnTo>
                    <a:pt x="0" y="3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B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8" y="529"/>
              <a:ext cx="1223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64" name="直接连接符 63"/>
          <p:cNvCxnSpPr/>
          <p:nvPr/>
        </p:nvCxnSpPr>
        <p:spPr>
          <a:xfrm>
            <a:off x="1244600" y="746760"/>
            <a:ext cx="7376160" cy="1524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167391" y="306844"/>
            <a:ext cx="776922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0960" tIns="30480" rIns="60960" bIns="30480" anchor="ctr">
            <a:spAutoFit/>
          </a:bodyPr>
          <a:lstStyle/>
          <a:p>
            <a:pPr defTabSz="1087755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大商户进件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0500360" y="5501640"/>
            <a:ext cx="1440000" cy="1440000"/>
            <a:chOff x="7416" y="2832"/>
            <a:chExt cx="3402" cy="3402"/>
          </a:xfrm>
        </p:grpSpPr>
        <p:pic>
          <p:nvPicPr>
            <p:cNvPr id="5" name="图片 4" descr="iconfont-yunpingtai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16" y="2832"/>
              <a:ext cx="3402" cy="3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677" name="swiftpass_白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63" y="4629"/>
              <a:ext cx="2484" cy="58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2167912"/>
            <a:ext cx="11374437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44600" y="1701515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基础资料：带</a:t>
            </a:r>
            <a:r>
              <a:rPr lang="zh-CN" altLang="en-US" dirty="0" smtClean="0"/>
              <a:t>星号及红</a:t>
            </a:r>
            <a:r>
              <a:rPr lang="zh-CN" altLang="en-US" dirty="0"/>
              <a:t>框处资料均需填写。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5965" y="819150"/>
            <a:ext cx="6109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大商户指两个门店及两个门店以上商户，需要总账号查看所有门店总流水。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35280" y="0"/>
            <a:ext cx="781685" cy="1440180"/>
            <a:chOff x="528" y="0"/>
            <a:chExt cx="1231" cy="2268"/>
          </a:xfrm>
        </p:grpSpPr>
        <p:sp>
          <p:nvSpPr>
            <p:cNvPr id="27" name="任意多边形 26"/>
            <p:cNvSpPr>
              <a:spLocks noChangeAspect="1"/>
            </p:cNvSpPr>
            <p:nvPr/>
          </p:nvSpPr>
          <p:spPr>
            <a:xfrm>
              <a:off x="528" y="0"/>
              <a:ext cx="1231" cy="2268"/>
            </a:xfrm>
            <a:custGeom>
              <a:avLst/>
              <a:gdLst>
                <a:gd name="connsiteX0" fmla="*/ 0 w 2136"/>
                <a:gd name="connsiteY0" fmla="*/ 0 h 3935"/>
                <a:gd name="connsiteX1" fmla="*/ 2136 w 2136"/>
                <a:gd name="connsiteY1" fmla="*/ 0 h 3935"/>
                <a:gd name="connsiteX2" fmla="*/ 2136 w 2136"/>
                <a:gd name="connsiteY2" fmla="*/ 3935 h 3935"/>
                <a:gd name="connsiteX3" fmla="*/ 1080 w 2136"/>
                <a:gd name="connsiteY3" fmla="*/ 3046 h 3935"/>
                <a:gd name="connsiteX4" fmla="*/ 0 w 2136"/>
                <a:gd name="connsiteY4" fmla="*/ 3935 h 3935"/>
                <a:gd name="connsiteX5" fmla="*/ 0 w 2136"/>
                <a:gd name="connsiteY5" fmla="*/ 0 h 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6" h="3935">
                  <a:moveTo>
                    <a:pt x="0" y="0"/>
                  </a:moveTo>
                  <a:lnTo>
                    <a:pt x="2136" y="0"/>
                  </a:lnTo>
                  <a:lnTo>
                    <a:pt x="2136" y="3935"/>
                  </a:lnTo>
                  <a:lnTo>
                    <a:pt x="1080" y="3046"/>
                  </a:lnTo>
                  <a:lnTo>
                    <a:pt x="0" y="3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B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8" y="529"/>
              <a:ext cx="1223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64" name="直接连接符 63"/>
          <p:cNvCxnSpPr/>
          <p:nvPr/>
        </p:nvCxnSpPr>
        <p:spPr>
          <a:xfrm>
            <a:off x="1244600" y="746760"/>
            <a:ext cx="7376160" cy="1524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167391" y="306844"/>
            <a:ext cx="776922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0960" tIns="30480" rIns="60960" bIns="30480" anchor="ctr">
            <a:spAutoFit/>
          </a:bodyPr>
          <a:lstStyle/>
          <a:p>
            <a:pPr defTabSz="1087755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大商户进件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0500360" y="5501640"/>
            <a:ext cx="1440000" cy="1440000"/>
            <a:chOff x="7416" y="2832"/>
            <a:chExt cx="3402" cy="3402"/>
          </a:xfrm>
        </p:grpSpPr>
        <p:pic>
          <p:nvPicPr>
            <p:cNvPr id="5" name="图片 4" descr="iconfont-yunpingtai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16" y="2832"/>
              <a:ext cx="3402" cy="3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677" name="swiftpass_白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63" y="4629"/>
              <a:ext cx="2484" cy="58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13" name="TextBox 12"/>
          <p:cNvSpPr txBox="1"/>
          <p:nvPr/>
        </p:nvSpPr>
        <p:spPr>
          <a:xfrm>
            <a:off x="1405965" y="819150"/>
            <a:ext cx="6109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大商户指两个门店及两个门店以上商户，需要总账号查看所有门店总流水。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99"/>
          <p:cNvSpPr txBox="1"/>
          <p:nvPr/>
        </p:nvSpPr>
        <p:spPr>
          <a:xfrm>
            <a:off x="815340" y="1434465"/>
            <a:ext cx="7388225" cy="365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b="1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商户简称：支付后，微信返回的支付凭条显示的名称</a:t>
            </a:r>
            <a:endParaRPr lang="zh-CN" altLang="en-US" b="1" u="none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855" y="1127125"/>
            <a:ext cx="2853690" cy="50526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" y="2013585"/>
            <a:ext cx="7770495" cy="3105150"/>
          </a:xfrm>
          <a:prstGeom prst="rect">
            <a:avLst/>
          </a:prstGeom>
        </p:spPr>
      </p:pic>
      <p:sp>
        <p:nvSpPr>
          <p:cNvPr id="18" name="文本框 5"/>
          <p:cNvSpPr txBox="1"/>
          <p:nvPr/>
        </p:nvSpPr>
        <p:spPr>
          <a:xfrm>
            <a:off x="526415" y="5814060"/>
            <a:ext cx="7388225" cy="365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商户名称及简称命名规则请参见“附件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：银行受理模式下命名方式”</a:t>
            </a:r>
            <a:endParaRPr lang="zh-CN" altLang="en-US" b="1" u="none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35280" y="0"/>
            <a:ext cx="781685" cy="1440180"/>
            <a:chOff x="528" y="0"/>
            <a:chExt cx="1231" cy="2268"/>
          </a:xfrm>
        </p:grpSpPr>
        <p:sp>
          <p:nvSpPr>
            <p:cNvPr id="27" name="任意多边形 26"/>
            <p:cNvSpPr>
              <a:spLocks noChangeAspect="1"/>
            </p:cNvSpPr>
            <p:nvPr/>
          </p:nvSpPr>
          <p:spPr>
            <a:xfrm>
              <a:off x="528" y="0"/>
              <a:ext cx="1231" cy="2268"/>
            </a:xfrm>
            <a:custGeom>
              <a:avLst/>
              <a:gdLst>
                <a:gd name="connsiteX0" fmla="*/ 0 w 2136"/>
                <a:gd name="connsiteY0" fmla="*/ 0 h 3935"/>
                <a:gd name="connsiteX1" fmla="*/ 2136 w 2136"/>
                <a:gd name="connsiteY1" fmla="*/ 0 h 3935"/>
                <a:gd name="connsiteX2" fmla="*/ 2136 w 2136"/>
                <a:gd name="connsiteY2" fmla="*/ 3935 h 3935"/>
                <a:gd name="connsiteX3" fmla="*/ 1080 w 2136"/>
                <a:gd name="connsiteY3" fmla="*/ 3046 h 3935"/>
                <a:gd name="connsiteX4" fmla="*/ 0 w 2136"/>
                <a:gd name="connsiteY4" fmla="*/ 3935 h 3935"/>
                <a:gd name="connsiteX5" fmla="*/ 0 w 2136"/>
                <a:gd name="connsiteY5" fmla="*/ 0 h 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6" h="3935">
                  <a:moveTo>
                    <a:pt x="0" y="0"/>
                  </a:moveTo>
                  <a:lnTo>
                    <a:pt x="2136" y="0"/>
                  </a:lnTo>
                  <a:lnTo>
                    <a:pt x="2136" y="3935"/>
                  </a:lnTo>
                  <a:lnTo>
                    <a:pt x="1080" y="3046"/>
                  </a:lnTo>
                  <a:lnTo>
                    <a:pt x="0" y="3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B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8" y="529"/>
              <a:ext cx="1223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196975" y="306844"/>
            <a:ext cx="776922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0960" tIns="30480" rIns="60960" bIns="30480" anchor="ctr">
            <a:spAutoFit/>
          </a:bodyPr>
          <a:lstStyle/>
          <a:p>
            <a:pPr defTabSz="1087755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大商户进件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244600" y="746760"/>
            <a:ext cx="7376160" cy="1524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0500360" y="5501640"/>
            <a:ext cx="1440000" cy="1440000"/>
            <a:chOff x="7416" y="2832"/>
            <a:chExt cx="3402" cy="3402"/>
          </a:xfrm>
        </p:grpSpPr>
        <p:pic>
          <p:nvPicPr>
            <p:cNvPr id="2" name="图片 1" descr="iconfont-yunpingtai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16" y="2832"/>
              <a:ext cx="3402" cy="3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677" name="swiftpass_白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63" y="4629"/>
              <a:ext cx="2484" cy="58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13" name="TextBox 12"/>
          <p:cNvSpPr txBox="1"/>
          <p:nvPr/>
        </p:nvSpPr>
        <p:spPr>
          <a:xfrm>
            <a:off x="1244600" y="1701515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证件上传：营业执照、商户负责人身份证、组织机构代码证必须上传。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252663"/>
            <a:ext cx="11250613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5965" y="4867835"/>
            <a:ext cx="8450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注：个体户或营业执照三证合一的商户，组织机构代码证处上传营业执照。</a:t>
            </a:r>
            <a:endParaRPr lang="en-US" altLang="zh-CN" sz="16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若商户结算至第三方账号，需在商户协议处上传结算授权书，授权个人账号收款填写附件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2-5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、授权企业账户收款填写附件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2-6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05965" y="819150"/>
            <a:ext cx="6109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大商户指两个门店及两个门店以上商户，需要总账号查看所有门店总流水。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35280" y="0"/>
            <a:ext cx="781685" cy="1440180"/>
            <a:chOff x="528" y="0"/>
            <a:chExt cx="1231" cy="2268"/>
          </a:xfrm>
        </p:grpSpPr>
        <p:sp>
          <p:nvSpPr>
            <p:cNvPr id="27" name="任意多边形 26"/>
            <p:cNvSpPr>
              <a:spLocks noChangeAspect="1"/>
            </p:cNvSpPr>
            <p:nvPr/>
          </p:nvSpPr>
          <p:spPr>
            <a:xfrm>
              <a:off x="528" y="0"/>
              <a:ext cx="1231" cy="2268"/>
            </a:xfrm>
            <a:custGeom>
              <a:avLst/>
              <a:gdLst>
                <a:gd name="connsiteX0" fmla="*/ 0 w 2136"/>
                <a:gd name="connsiteY0" fmla="*/ 0 h 3935"/>
                <a:gd name="connsiteX1" fmla="*/ 2136 w 2136"/>
                <a:gd name="connsiteY1" fmla="*/ 0 h 3935"/>
                <a:gd name="connsiteX2" fmla="*/ 2136 w 2136"/>
                <a:gd name="connsiteY2" fmla="*/ 3935 h 3935"/>
                <a:gd name="connsiteX3" fmla="*/ 1080 w 2136"/>
                <a:gd name="connsiteY3" fmla="*/ 3046 h 3935"/>
                <a:gd name="connsiteX4" fmla="*/ 0 w 2136"/>
                <a:gd name="connsiteY4" fmla="*/ 3935 h 3935"/>
                <a:gd name="connsiteX5" fmla="*/ 0 w 2136"/>
                <a:gd name="connsiteY5" fmla="*/ 0 h 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6" h="3935">
                  <a:moveTo>
                    <a:pt x="0" y="0"/>
                  </a:moveTo>
                  <a:lnTo>
                    <a:pt x="2136" y="0"/>
                  </a:lnTo>
                  <a:lnTo>
                    <a:pt x="2136" y="3935"/>
                  </a:lnTo>
                  <a:lnTo>
                    <a:pt x="1080" y="3046"/>
                  </a:lnTo>
                  <a:lnTo>
                    <a:pt x="0" y="3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B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8" y="529"/>
              <a:ext cx="1223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196975" y="306844"/>
            <a:ext cx="776922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0960" tIns="30480" rIns="60960" bIns="30480" anchor="ctr">
            <a:spAutoFit/>
          </a:bodyPr>
          <a:lstStyle/>
          <a:p>
            <a:pPr defTabSz="1087755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大商户进件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244600" y="746760"/>
            <a:ext cx="7376160" cy="1524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0500360" y="5501640"/>
            <a:ext cx="1440000" cy="1440000"/>
            <a:chOff x="7416" y="2832"/>
            <a:chExt cx="3402" cy="3402"/>
          </a:xfrm>
        </p:grpSpPr>
        <p:pic>
          <p:nvPicPr>
            <p:cNvPr id="2" name="图片 1" descr="iconfont-yunpingtai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16" y="2832"/>
              <a:ext cx="3402" cy="3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677" name="swiftpass_白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63" y="4629"/>
              <a:ext cx="2484" cy="58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1244600" y="1701515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录入结算账号：必须勾选之后才能填写账号信息。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5965" y="5332363"/>
            <a:ext cx="7176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注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结算账号进件时必须录入后再保存，信息保存后将无法修改结算账号。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       以上</a:t>
            </a:r>
            <a:r>
              <a:rPr lang="zh-CN" altLang="en-US" dirty="0"/>
              <a:t>信息全部填写完整之后，点击保存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系统选中商户后页面右方新增支付类型。（分别添加，共六种支付类型）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10" y="2070847"/>
            <a:ext cx="10152063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405965" y="819150"/>
            <a:ext cx="6109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大商户指两个门店及两个门店以上商户，需要总账号查看所有门店总流水。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35280" y="0"/>
            <a:ext cx="781050" cy="1440180"/>
            <a:chOff x="528" y="0"/>
            <a:chExt cx="1230" cy="2268"/>
          </a:xfrm>
        </p:grpSpPr>
        <p:sp>
          <p:nvSpPr>
            <p:cNvPr id="27" name="任意多边形 26"/>
            <p:cNvSpPr>
              <a:spLocks noChangeAspect="1"/>
            </p:cNvSpPr>
            <p:nvPr/>
          </p:nvSpPr>
          <p:spPr>
            <a:xfrm>
              <a:off x="528" y="0"/>
              <a:ext cx="1231" cy="2268"/>
            </a:xfrm>
            <a:custGeom>
              <a:avLst/>
              <a:gdLst>
                <a:gd name="connsiteX0" fmla="*/ 0 w 2136"/>
                <a:gd name="connsiteY0" fmla="*/ 0 h 3935"/>
                <a:gd name="connsiteX1" fmla="*/ 2136 w 2136"/>
                <a:gd name="connsiteY1" fmla="*/ 0 h 3935"/>
                <a:gd name="connsiteX2" fmla="*/ 2136 w 2136"/>
                <a:gd name="connsiteY2" fmla="*/ 3935 h 3935"/>
                <a:gd name="connsiteX3" fmla="*/ 1080 w 2136"/>
                <a:gd name="connsiteY3" fmla="*/ 3046 h 3935"/>
                <a:gd name="connsiteX4" fmla="*/ 0 w 2136"/>
                <a:gd name="connsiteY4" fmla="*/ 3935 h 3935"/>
                <a:gd name="connsiteX5" fmla="*/ 0 w 2136"/>
                <a:gd name="connsiteY5" fmla="*/ 0 h 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6" h="3935">
                  <a:moveTo>
                    <a:pt x="0" y="0"/>
                  </a:moveTo>
                  <a:lnTo>
                    <a:pt x="2136" y="0"/>
                  </a:lnTo>
                  <a:lnTo>
                    <a:pt x="2136" y="3935"/>
                  </a:lnTo>
                  <a:lnTo>
                    <a:pt x="1080" y="3046"/>
                  </a:lnTo>
                  <a:lnTo>
                    <a:pt x="0" y="3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B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8" y="529"/>
              <a:ext cx="1223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196975" y="306844"/>
            <a:ext cx="776922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0960" tIns="30480" rIns="60960" bIns="30480" anchor="ctr">
            <a:spAutoFit/>
          </a:bodyPr>
          <a:lstStyle/>
          <a:p>
            <a:pPr defTabSz="1087755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普通商户进件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244600" y="746760"/>
            <a:ext cx="7376160" cy="1524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0500360" y="5501640"/>
            <a:ext cx="1440000" cy="1440000"/>
            <a:chOff x="7416" y="2832"/>
            <a:chExt cx="3402" cy="3402"/>
          </a:xfrm>
        </p:grpSpPr>
        <p:pic>
          <p:nvPicPr>
            <p:cNvPr id="2" name="图片 1" descr="iconfont-yunpingtai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16" y="2832"/>
              <a:ext cx="3402" cy="3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677" name="swiftpass_白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63" y="4629"/>
              <a:ext cx="2484" cy="58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1405965" y="81915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普通商户指单门店商户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975" y="125551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配置商户支付类型。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7200" y="4961721"/>
            <a:ext cx="92031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注</a:t>
            </a:r>
            <a:r>
              <a:rPr lang="zh-CN" altLang="en-US" dirty="0" smtClean="0"/>
              <a:t>：系统选中商户后页面右方新增支付类型。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/>
              <a:t>支付通道选择：微信</a:t>
            </a:r>
            <a:r>
              <a:rPr lang="zh-CN" altLang="en-US" dirty="0" smtClean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光大深圳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微信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通道；</a:t>
            </a:r>
            <a:r>
              <a:rPr lang="en-US" altLang="zh-CN" dirty="0" smtClean="0"/>
              <a:t>QQ</a:t>
            </a:r>
            <a:r>
              <a:rPr lang="zh-CN" altLang="en-US" dirty="0"/>
              <a:t>钱包：</a:t>
            </a:r>
            <a:r>
              <a:rPr lang="zh-CN" altLang="en-US" dirty="0">
                <a:solidFill>
                  <a:srgbClr val="FF0000"/>
                </a:solidFill>
              </a:rPr>
              <a:t>光大深圳</a:t>
            </a:r>
            <a:r>
              <a:rPr lang="en-US" altLang="zh-CN" dirty="0">
                <a:solidFill>
                  <a:srgbClr val="FF0000"/>
                </a:solidFill>
              </a:rPr>
              <a:t>-QQ</a:t>
            </a:r>
            <a:r>
              <a:rPr lang="zh-CN" altLang="en-US" dirty="0">
                <a:solidFill>
                  <a:srgbClr val="FF0000"/>
                </a:solidFill>
              </a:rPr>
              <a:t>钱包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通道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</a:t>
            </a:r>
            <a:r>
              <a:rPr lang="zh-CN" altLang="en-US" dirty="0"/>
              <a:t>支付宝</a:t>
            </a:r>
            <a:r>
              <a:rPr lang="zh-CN" altLang="en-US" dirty="0" smtClean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光大深圳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支付宝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通道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            </a:t>
            </a:r>
            <a:r>
              <a:rPr lang="zh-CN" altLang="en-US" dirty="0" smtClean="0"/>
              <a:t>京东</a:t>
            </a:r>
            <a:r>
              <a:rPr lang="zh-CN" altLang="en-US" dirty="0"/>
              <a:t>钱包：</a:t>
            </a:r>
            <a:r>
              <a:rPr lang="zh-CN" altLang="en-US" dirty="0">
                <a:solidFill>
                  <a:srgbClr val="FF0000"/>
                </a:solidFill>
              </a:rPr>
              <a:t>光大深圳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京东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通道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扫码支付、光大深圳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京东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通道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小额支付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分别添加支付类型，每次新增只能选择一种支付类型。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商户需使用几种支付类型则新增几次。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85" y="1738606"/>
            <a:ext cx="9294813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0500360" y="5501640"/>
            <a:ext cx="1440000" cy="1440000"/>
            <a:chOff x="7416" y="2832"/>
            <a:chExt cx="3402" cy="3402"/>
          </a:xfrm>
        </p:grpSpPr>
        <p:pic>
          <p:nvPicPr>
            <p:cNvPr id="5" name="图片 4" descr="iconfont-yunpingtai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16" y="2832"/>
              <a:ext cx="3402" cy="3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677" name="swiftpass_白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63" y="4629"/>
              <a:ext cx="2484" cy="58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26" name="Shape 41"/>
          <p:cNvSpPr/>
          <p:nvPr/>
        </p:nvSpPr>
        <p:spPr>
          <a:xfrm>
            <a:off x="3390733" y="1451863"/>
            <a:ext cx="5140296" cy="41036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01.</a:t>
            </a:r>
            <a:r>
              <a:rPr lang="zh-CN" altLang="en-US" sz="2000" dirty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普通商户进件</a:t>
            </a:r>
            <a:endParaRPr lang="zh-CN" altLang="en-US" sz="2000" dirty="0">
              <a:solidFill>
                <a:srgbClr val="CECFD4"/>
              </a:solidFill>
              <a:latin typeface="方正兰亭黑简体" charset="0"/>
              <a:ea typeface="方正兰亭黑简体" charset="0"/>
              <a:sym typeface="微软雅黑" panose="020B0503020204020204" charset="-122"/>
            </a:endParaRPr>
          </a:p>
        </p:txBody>
      </p:sp>
      <p:sp>
        <p:nvSpPr>
          <p:cNvPr id="27" name="Shape 42"/>
          <p:cNvSpPr/>
          <p:nvPr/>
        </p:nvSpPr>
        <p:spPr>
          <a:xfrm>
            <a:off x="3390733" y="2152790"/>
            <a:ext cx="5140296" cy="41036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02.</a:t>
            </a:r>
            <a:r>
              <a:rPr lang="zh-CN" altLang="en-US" sz="2000" dirty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大商户进件</a:t>
            </a:r>
            <a:endParaRPr lang="zh-CN" altLang="en-US" sz="2000" dirty="0">
              <a:solidFill>
                <a:srgbClr val="CECFD4"/>
              </a:solidFill>
              <a:latin typeface="方正兰亭黑简体" charset="0"/>
              <a:ea typeface="方正兰亭黑简体" charset="0"/>
              <a:sym typeface="微软雅黑" panose="020B0503020204020204" charset="-122"/>
            </a:endParaRPr>
          </a:p>
        </p:txBody>
      </p:sp>
      <p:sp>
        <p:nvSpPr>
          <p:cNvPr id="28" name="Shape 43"/>
          <p:cNvSpPr/>
          <p:nvPr/>
        </p:nvSpPr>
        <p:spPr>
          <a:xfrm>
            <a:off x="3390733" y="2722132"/>
            <a:ext cx="5140296" cy="5950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lang="en-US" altLang="zh-CN" sz="3200" dirty="0">
                <a:solidFill>
                  <a:srgbClr val="55B037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03.</a:t>
            </a:r>
            <a:r>
              <a:rPr lang="zh-CN" altLang="en-US" sz="3200" dirty="0">
                <a:solidFill>
                  <a:srgbClr val="55B037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大商户门店新增</a:t>
            </a:r>
            <a:endParaRPr lang="zh-CN" altLang="en-US" sz="3200" dirty="0">
              <a:solidFill>
                <a:srgbClr val="55B037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9" name="Shape 45"/>
          <p:cNvSpPr/>
          <p:nvPr/>
        </p:nvSpPr>
        <p:spPr>
          <a:xfrm flipV="1">
            <a:off x="5960881" y="877499"/>
            <a:ext cx="0" cy="524621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none" w="med" len="med"/>
            <a:tailEnd type="oval" w="med" len="med"/>
          </a:ln>
        </p:spPr>
        <p:txBody>
          <a:bodyPr wrap="square" lIns="0" tIns="0" rIns="0" bIns="0" anchor="ctr"/>
          <a:lstStyle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0" name="Shape 46"/>
          <p:cNvSpPr/>
          <p:nvPr/>
        </p:nvSpPr>
        <p:spPr>
          <a:xfrm flipV="1">
            <a:off x="5960881" y="1951414"/>
            <a:ext cx="0" cy="235841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none" w="med" len="med"/>
            <a:tailEnd type="none" w="med" len="med"/>
          </a:ln>
        </p:spPr>
        <p:txBody>
          <a:bodyPr wrap="square" lIns="0" tIns="0" rIns="0" bIns="0" anchor="ctr"/>
          <a:lstStyle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1" name="Shape 47"/>
          <p:cNvSpPr/>
          <p:nvPr/>
        </p:nvSpPr>
        <p:spPr>
          <a:xfrm flipV="1">
            <a:off x="5960881" y="3823556"/>
            <a:ext cx="0" cy="235842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none" w="med" len="med"/>
            <a:tailEnd type="none" w="med" len="med"/>
          </a:ln>
        </p:spPr>
        <p:txBody>
          <a:bodyPr wrap="square" lIns="0" tIns="0" rIns="0" bIns="0" anchor="ctr"/>
          <a:lstStyle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2" name="Shape 49"/>
          <p:cNvSpPr/>
          <p:nvPr/>
        </p:nvSpPr>
        <p:spPr>
          <a:xfrm flipV="1">
            <a:off x="5960881" y="4473257"/>
            <a:ext cx="0" cy="524622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oval" w="med" len="med"/>
            <a:tailEnd type="none" w="med" len="med"/>
          </a:ln>
        </p:spPr>
        <p:txBody>
          <a:bodyPr wrap="square" lIns="0" tIns="0" rIns="0" bIns="0" anchor="ctr"/>
          <a:lstStyle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" name="Shape 47"/>
          <p:cNvSpPr/>
          <p:nvPr/>
        </p:nvSpPr>
        <p:spPr>
          <a:xfrm flipV="1">
            <a:off x="5965364" y="2617809"/>
            <a:ext cx="0" cy="235842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none" w="med" len="med"/>
            <a:tailEnd type="none" w="med" len="med"/>
          </a:ln>
        </p:spPr>
        <p:txBody>
          <a:bodyPr wrap="square" lIns="0" tIns="0" rIns="0" bIns="0" anchor="ctr"/>
          <a:lstStyle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Shape 47"/>
          <p:cNvSpPr/>
          <p:nvPr/>
        </p:nvSpPr>
        <p:spPr>
          <a:xfrm flipV="1">
            <a:off x="5969847" y="3240854"/>
            <a:ext cx="0" cy="235842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none" w="med" len="med"/>
            <a:tailEnd type="none" w="med" len="med"/>
          </a:ln>
        </p:spPr>
        <p:txBody>
          <a:bodyPr wrap="square" lIns="0" tIns="0" rIns="0" bIns="0" anchor="ctr"/>
          <a:lstStyle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" name="Shape 43"/>
          <p:cNvSpPr/>
          <p:nvPr/>
        </p:nvSpPr>
        <p:spPr>
          <a:xfrm>
            <a:off x="3493828" y="4035648"/>
            <a:ext cx="5140296" cy="406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lvl="0" algn="ctr"/>
            <a:r>
              <a:rPr lang="en-US" altLang="zh-CN" sz="2000" dirty="0" smtClean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05.</a:t>
            </a:r>
            <a:r>
              <a:rPr lang="zh-CN" altLang="en-US" sz="2000" dirty="0" smtClean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公众号内支付配置</a:t>
            </a:r>
            <a:endParaRPr lang="zh-CN" altLang="en-US" sz="2000" dirty="0">
              <a:solidFill>
                <a:srgbClr val="CECFD4"/>
              </a:solidFill>
              <a:latin typeface="方正兰亭黑简体" charset="0"/>
              <a:ea typeface="方正兰亭黑简体" charset="0"/>
              <a:sym typeface="微软雅黑" panose="020B0503020204020204" charset="-122"/>
            </a:endParaRPr>
          </a:p>
        </p:txBody>
      </p:sp>
      <p:sp>
        <p:nvSpPr>
          <p:cNvPr id="2" name="Shape 43"/>
          <p:cNvSpPr/>
          <p:nvPr/>
        </p:nvSpPr>
        <p:spPr>
          <a:xfrm>
            <a:off x="3395216" y="3479838"/>
            <a:ext cx="5140296" cy="406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800" tIns="50800" rIns="50800" bIns="50800" anchor="ctr">
            <a:spAutoFit/>
          </a:bodyPr>
          <a:p>
            <a:pPr lvl="0" algn="ctr"/>
            <a:r>
              <a:rPr lang="en-US" altLang="zh-CN" sz="2000" dirty="0" smtClean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04.</a:t>
            </a:r>
            <a:r>
              <a:rPr lang="zh-CN" altLang="en-US" sz="2000" dirty="0" smtClean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申请交易识别码</a:t>
            </a:r>
            <a:endParaRPr lang="zh-CN" altLang="en-US" sz="2000" dirty="0">
              <a:solidFill>
                <a:srgbClr val="CECFD4"/>
              </a:solidFill>
              <a:latin typeface="方正兰亭黑简体" charset="0"/>
              <a:ea typeface="方正兰亭黑简体" charset="0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35280" y="0"/>
            <a:ext cx="781685" cy="1440180"/>
            <a:chOff x="528" y="0"/>
            <a:chExt cx="1231" cy="2268"/>
          </a:xfrm>
        </p:grpSpPr>
        <p:sp>
          <p:nvSpPr>
            <p:cNvPr id="48" name="任意多边形 47"/>
            <p:cNvSpPr>
              <a:spLocks noChangeAspect="1"/>
            </p:cNvSpPr>
            <p:nvPr/>
          </p:nvSpPr>
          <p:spPr>
            <a:xfrm>
              <a:off x="528" y="0"/>
              <a:ext cx="1231" cy="2268"/>
            </a:xfrm>
            <a:custGeom>
              <a:avLst/>
              <a:gdLst>
                <a:gd name="connsiteX0" fmla="*/ 0 w 2136"/>
                <a:gd name="connsiteY0" fmla="*/ 0 h 3935"/>
                <a:gd name="connsiteX1" fmla="*/ 2136 w 2136"/>
                <a:gd name="connsiteY1" fmla="*/ 0 h 3935"/>
                <a:gd name="connsiteX2" fmla="*/ 2136 w 2136"/>
                <a:gd name="connsiteY2" fmla="*/ 3935 h 3935"/>
                <a:gd name="connsiteX3" fmla="*/ 1080 w 2136"/>
                <a:gd name="connsiteY3" fmla="*/ 3046 h 3935"/>
                <a:gd name="connsiteX4" fmla="*/ 0 w 2136"/>
                <a:gd name="connsiteY4" fmla="*/ 3935 h 3935"/>
                <a:gd name="connsiteX5" fmla="*/ 0 w 2136"/>
                <a:gd name="connsiteY5" fmla="*/ 0 h 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6" h="3935">
                  <a:moveTo>
                    <a:pt x="0" y="0"/>
                  </a:moveTo>
                  <a:lnTo>
                    <a:pt x="2136" y="0"/>
                  </a:lnTo>
                  <a:lnTo>
                    <a:pt x="2136" y="3935"/>
                  </a:lnTo>
                  <a:lnTo>
                    <a:pt x="1080" y="3046"/>
                  </a:lnTo>
                  <a:lnTo>
                    <a:pt x="0" y="3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B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28" y="529"/>
              <a:ext cx="1223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227455" y="306844"/>
            <a:ext cx="776922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0960" tIns="30480" rIns="60960" bIns="30480" anchor="ctr">
            <a:spAutoFit/>
          </a:bodyPr>
          <a:lstStyle/>
          <a:p>
            <a:pPr algn="l" defTabSz="1087755"/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大商户门店新增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244600" y="746760"/>
            <a:ext cx="7376160" cy="1524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1981200" y="480060"/>
            <a:ext cx="75565" cy="755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10514330" y="5488305"/>
            <a:ext cx="1440000" cy="1440000"/>
            <a:chOff x="7416" y="2832"/>
            <a:chExt cx="3402" cy="3402"/>
          </a:xfrm>
        </p:grpSpPr>
        <p:pic>
          <p:nvPicPr>
            <p:cNvPr id="11" name="图片 10" descr="iconfont-yunpingtai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16" y="2832"/>
              <a:ext cx="3402" cy="3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677" name="swiftpass_白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63" y="4629"/>
              <a:ext cx="2484" cy="58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1107440" y="879923"/>
            <a:ext cx="756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登录渠道平台：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http://epay.cib.com.cn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，商户管理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门店管理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新增。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04" y="1368940"/>
            <a:ext cx="9251596" cy="411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72845" y="5666142"/>
            <a:ext cx="7498080" cy="840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注</a:t>
            </a:r>
            <a:r>
              <a:rPr lang="zh-CN" altLang="en-US" dirty="0" smtClean="0"/>
              <a:t>：父商户：大商户名称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统一结算</a:t>
            </a:r>
            <a:r>
              <a:rPr lang="zh-CN" altLang="en-US" dirty="0" smtClean="0"/>
              <a:t>的门店类型选择“直营商户”，</a:t>
            </a:r>
            <a:r>
              <a:rPr lang="zh-CN" altLang="en-US" dirty="0" smtClean="0">
                <a:solidFill>
                  <a:srgbClr val="FF0000"/>
                </a:solidFill>
              </a:rPr>
              <a:t>独立结算</a:t>
            </a:r>
            <a:r>
              <a:rPr lang="zh-CN" altLang="en-US" dirty="0" smtClean="0"/>
              <a:t>的门店类型选择“加盟商户”。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0500360" y="5501640"/>
            <a:ext cx="1440000" cy="1440000"/>
            <a:chOff x="7416" y="2832"/>
            <a:chExt cx="3402" cy="3402"/>
          </a:xfrm>
        </p:grpSpPr>
        <p:pic>
          <p:nvPicPr>
            <p:cNvPr id="5" name="图片 4" descr="iconfont-yunpingtai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16" y="2832"/>
              <a:ext cx="3402" cy="3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677" name="swiftpass_白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63" y="4629"/>
              <a:ext cx="2484" cy="58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2" name="Shape 41"/>
          <p:cNvSpPr/>
          <p:nvPr/>
        </p:nvSpPr>
        <p:spPr>
          <a:xfrm>
            <a:off x="3390733" y="1345263"/>
            <a:ext cx="5140296" cy="6235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800" tIns="50800" rIns="50800" bIns="50800" anchor="ctr">
            <a:spAutoFit/>
          </a:bodyPr>
          <a:p>
            <a:pPr lvl="0" algn="ctr"/>
            <a:r>
              <a:rPr lang="en-US" altLang="zh-CN" sz="3200" dirty="0">
                <a:solidFill>
                  <a:srgbClr val="55B037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01.普通商户进件</a:t>
            </a:r>
            <a:endParaRPr lang="en-US" altLang="zh-CN" sz="3200" dirty="0">
              <a:solidFill>
                <a:srgbClr val="55B037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Shape 42"/>
          <p:cNvSpPr/>
          <p:nvPr/>
        </p:nvSpPr>
        <p:spPr>
          <a:xfrm>
            <a:off x="3390733" y="2152790"/>
            <a:ext cx="5140296" cy="41036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800" tIns="50800" rIns="50800" bIns="50800" anchor="ctr">
            <a:spAutoFit/>
          </a:bodyPr>
          <a:p>
            <a:pPr algn="ctr"/>
            <a:r>
              <a:rPr lang="en-US" altLang="zh-CN" sz="2000" dirty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02.</a:t>
            </a:r>
            <a:r>
              <a:rPr lang="zh-CN" altLang="en-US" sz="2000" dirty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大商户进件</a:t>
            </a:r>
            <a:endParaRPr lang="zh-CN" altLang="en-US" sz="2000" dirty="0">
              <a:solidFill>
                <a:srgbClr val="CECFD4"/>
              </a:solidFill>
              <a:latin typeface="方正兰亭黑简体" charset="0"/>
              <a:ea typeface="方正兰亭黑简体" charset="0"/>
              <a:sym typeface="微软雅黑" panose="020B0503020204020204" charset="-122"/>
            </a:endParaRPr>
          </a:p>
        </p:txBody>
      </p:sp>
      <p:sp>
        <p:nvSpPr>
          <p:cNvPr id="4" name="Shape 43"/>
          <p:cNvSpPr/>
          <p:nvPr/>
        </p:nvSpPr>
        <p:spPr>
          <a:xfrm>
            <a:off x="3390733" y="2776108"/>
            <a:ext cx="5140296" cy="406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800" tIns="50800" rIns="50800" bIns="50800" anchor="ctr">
            <a:spAutoFit/>
          </a:bodyPr>
          <a:p>
            <a:pPr lvl="0" algn="ctr"/>
            <a:r>
              <a:rPr lang="en-US" altLang="zh-CN" sz="2000" dirty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03</a:t>
            </a:r>
            <a:r>
              <a:rPr lang="en-US" altLang="zh-CN" sz="2000" dirty="0" smtClean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.</a:t>
            </a:r>
            <a:r>
              <a:rPr lang="zh-CN" altLang="en-US" sz="2000" dirty="0" smtClean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大商户门店新增</a:t>
            </a:r>
            <a:endParaRPr lang="zh-CN" altLang="en-US" sz="2000" dirty="0">
              <a:solidFill>
                <a:srgbClr val="CECFD4"/>
              </a:solidFill>
              <a:latin typeface="方正兰亭黑简体" charset="0"/>
              <a:ea typeface="方正兰亭黑简体" charset="0"/>
              <a:sym typeface="微软雅黑" panose="020B0503020204020204" charset="-122"/>
            </a:endParaRPr>
          </a:p>
        </p:txBody>
      </p:sp>
      <p:sp>
        <p:nvSpPr>
          <p:cNvPr id="6" name="Shape 45"/>
          <p:cNvSpPr/>
          <p:nvPr/>
        </p:nvSpPr>
        <p:spPr>
          <a:xfrm flipV="1">
            <a:off x="5960881" y="877499"/>
            <a:ext cx="0" cy="524621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none" w="med" len="med"/>
            <a:tailEnd type="oval" w="med" len="med"/>
          </a:ln>
        </p:spPr>
        <p:txBody>
          <a:bodyPr wrap="square" lIns="0" tIns="0" rIns="0" bIns="0" anchor="ctr"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Shape 46"/>
          <p:cNvSpPr/>
          <p:nvPr/>
        </p:nvSpPr>
        <p:spPr>
          <a:xfrm flipV="1">
            <a:off x="5960881" y="1951414"/>
            <a:ext cx="0" cy="235841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none" w="med" len="med"/>
            <a:tailEnd type="none" w="med" len="med"/>
          </a:ln>
        </p:spPr>
        <p:txBody>
          <a:bodyPr wrap="square" lIns="0" tIns="0" rIns="0" bIns="0" anchor="ctr"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Shape 47"/>
          <p:cNvSpPr/>
          <p:nvPr/>
        </p:nvSpPr>
        <p:spPr>
          <a:xfrm flipV="1">
            <a:off x="5960881" y="3823556"/>
            <a:ext cx="0" cy="235842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none" w="med" len="med"/>
            <a:tailEnd type="none" w="med" len="med"/>
          </a:ln>
        </p:spPr>
        <p:txBody>
          <a:bodyPr wrap="square" lIns="0" tIns="0" rIns="0" bIns="0" anchor="ctr"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Shape 49"/>
          <p:cNvSpPr/>
          <p:nvPr/>
        </p:nvSpPr>
        <p:spPr>
          <a:xfrm flipV="1">
            <a:off x="5960881" y="4473257"/>
            <a:ext cx="0" cy="524622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oval" w="med" len="med"/>
            <a:tailEnd type="none" w="med" len="med"/>
          </a:ln>
        </p:spPr>
        <p:txBody>
          <a:bodyPr wrap="square" lIns="0" tIns="0" rIns="0" bIns="0" anchor="ctr"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Shape 43"/>
          <p:cNvSpPr/>
          <p:nvPr/>
        </p:nvSpPr>
        <p:spPr>
          <a:xfrm>
            <a:off x="3395216" y="3479838"/>
            <a:ext cx="5140296" cy="406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800" tIns="50800" rIns="50800" bIns="50800" anchor="ctr">
            <a:spAutoFit/>
          </a:bodyPr>
          <a:p>
            <a:pPr lvl="0" algn="ctr"/>
            <a:r>
              <a:rPr lang="en-US" altLang="zh-CN" sz="2000" dirty="0" smtClean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04.</a:t>
            </a:r>
            <a:r>
              <a:rPr lang="zh-CN" altLang="en-US" sz="2000" dirty="0" smtClean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申请交易识别码</a:t>
            </a:r>
            <a:endParaRPr lang="zh-CN" altLang="en-US" sz="2000" dirty="0">
              <a:solidFill>
                <a:srgbClr val="CECFD4"/>
              </a:solidFill>
              <a:latin typeface="方正兰亭黑简体" charset="0"/>
              <a:ea typeface="方正兰亭黑简体" charset="0"/>
              <a:sym typeface="微软雅黑" panose="020B0503020204020204" charset="-122"/>
            </a:endParaRPr>
          </a:p>
        </p:txBody>
      </p:sp>
      <p:sp>
        <p:nvSpPr>
          <p:cNvPr id="12" name="Shape 47"/>
          <p:cNvSpPr/>
          <p:nvPr/>
        </p:nvSpPr>
        <p:spPr>
          <a:xfrm flipV="1">
            <a:off x="5965364" y="2617809"/>
            <a:ext cx="0" cy="235842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none" w="med" len="med"/>
            <a:tailEnd type="none" w="med" len="med"/>
          </a:ln>
        </p:spPr>
        <p:txBody>
          <a:bodyPr wrap="square" lIns="0" tIns="0" rIns="0" bIns="0" anchor="ctr"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Shape 47"/>
          <p:cNvSpPr/>
          <p:nvPr/>
        </p:nvSpPr>
        <p:spPr>
          <a:xfrm flipV="1">
            <a:off x="5969847" y="3240854"/>
            <a:ext cx="0" cy="235842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none" w="med" len="med"/>
            <a:tailEnd type="none" w="med" len="med"/>
          </a:ln>
        </p:spPr>
        <p:txBody>
          <a:bodyPr wrap="square" lIns="0" tIns="0" rIns="0" bIns="0" anchor="ctr"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Shape 43"/>
          <p:cNvSpPr/>
          <p:nvPr/>
        </p:nvSpPr>
        <p:spPr>
          <a:xfrm>
            <a:off x="3493828" y="4035649"/>
            <a:ext cx="5140296" cy="406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800" tIns="50800" rIns="50800" bIns="50800" anchor="ctr">
            <a:spAutoFit/>
          </a:bodyPr>
          <a:p>
            <a:pPr lvl="0" algn="ctr"/>
            <a:r>
              <a:rPr lang="en-US" altLang="zh-CN" sz="2000" dirty="0" smtClean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05.公众号内支付配置</a:t>
            </a:r>
            <a:endParaRPr lang="en-US" altLang="zh-CN" sz="2000" dirty="0" smtClean="0">
              <a:solidFill>
                <a:srgbClr val="CECFD4"/>
              </a:solidFill>
              <a:latin typeface="方正兰亭黑简体" charset="0"/>
              <a:ea typeface="方正兰亭黑简体" charset="0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35280" y="0"/>
            <a:ext cx="781685" cy="1440180"/>
            <a:chOff x="528" y="0"/>
            <a:chExt cx="1231" cy="2268"/>
          </a:xfrm>
        </p:grpSpPr>
        <p:sp>
          <p:nvSpPr>
            <p:cNvPr id="27" name="任意多边形 26"/>
            <p:cNvSpPr>
              <a:spLocks noChangeAspect="1"/>
            </p:cNvSpPr>
            <p:nvPr/>
          </p:nvSpPr>
          <p:spPr>
            <a:xfrm>
              <a:off x="528" y="0"/>
              <a:ext cx="1231" cy="2268"/>
            </a:xfrm>
            <a:custGeom>
              <a:avLst/>
              <a:gdLst>
                <a:gd name="connsiteX0" fmla="*/ 0 w 2136"/>
                <a:gd name="connsiteY0" fmla="*/ 0 h 3935"/>
                <a:gd name="connsiteX1" fmla="*/ 2136 w 2136"/>
                <a:gd name="connsiteY1" fmla="*/ 0 h 3935"/>
                <a:gd name="connsiteX2" fmla="*/ 2136 w 2136"/>
                <a:gd name="connsiteY2" fmla="*/ 3935 h 3935"/>
                <a:gd name="connsiteX3" fmla="*/ 1080 w 2136"/>
                <a:gd name="connsiteY3" fmla="*/ 3046 h 3935"/>
                <a:gd name="connsiteX4" fmla="*/ 0 w 2136"/>
                <a:gd name="connsiteY4" fmla="*/ 3935 h 3935"/>
                <a:gd name="connsiteX5" fmla="*/ 0 w 2136"/>
                <a:gd name="connsiteY5" fmla="*/ 0 h 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6" h="3935">
                  <a:moveTo>
                    <a:pt x="0" y="0"/>
                  </a:moveTo>
                  <a:lnTo>
                    <a:pt x="2136" y="0"/>
                  </a:lnTo>
                  <a:lnTo>
                    <a:pt x="2136" y="3935"/>
                  </a:lnTo>
                  <a:lnTo>
                    <a:pt x="1080" y="3046"/>
                  </a:lnTo>
                  <a:lnTo>
                    <a:pt x="0" y="3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B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8" y="529"/>
              <a:ext cx="1223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196975" y="306844"/>
            <a:ext cx="776922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0960" tIns="30480" rIns="60960" bIns="30480" anchor="ctr">
            <a:spAutoFit/>
          </a:bodyPr>
          <a:lstStyle/>
          <a:p>
            <a:pPr defTabSz="1087755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大商户进件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244600" y="746760"/>
            <a:ext cx="7376160" cy="1524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0500360" y="5501640"/>
            <a:ext cx="1440000" cy="1440000"/>
            <a:chOff x="7416" y="2832"/>
            <a:chExt cx="3402" cy="3402"/>
          </a:xfrm>
        </p:grpSpPr>
        <p:pic>
          <p:nvPicPr>
            <p:cNvPr id="2" name="图片 1" descr="iconfont-yunpingtai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16" y="2832"/>
              <a:ext cx="3402" cy="3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677" name="swiftpass_白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63" y="4629"/>
              <a:ext cx="2484" cy="58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1196975" y="1126840"/>
            <a:ext cx="78759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>
                <a:latin typeface="Arial" panose="020B0604020202020204" pitchFamily="34" charset="0"/>
              </a:rPr>
              <a:t>●直营门店：门店信息及结算信息同步大商户，统一结算至大商户结算账号。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05965" y="819150"/>
            <a:ext cx="6109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大商户指两个门店及两个门店以上商户，需要总账号查看所有门店总流水。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835" y="1557655"/>
            <a:ext cx="4655185" cy="1890395"/>
          </a:xfrm>
          <a:prstGeom prst="rect">
            <a:avLst/>
          </a:prstGeom>
        </p:spPr>
      </p:pic>
      <p:sp>
        <p:nvSpPr>
          <p:cNvPr id="5" name="TextBox 11"/>
          <p:cNvSpPr txBox="1"/>
          <p:nvPr/>
        </p:nvSpPr>
        <p:spPr>
          <a:xfrm>
            <a:off x="1160780" y="3448050"/>
            <a:ext cx="7841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>
                <a:latin typeface="Arial" panose="020B0604020202020204" pitchFamily="34" charset="0"/>
              </a:rPr>
              <a:t>●加盟门店：门店信息及结算信息不同步大商户，为独立结算。进件时，门店资质需作为附件与核查表一起发邮件。后台添加门店时，须选择添加独立结算卡，并填好门店相关结算信息。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860" y="4158615"/>
            <a:ext cx="3398520" cy="256159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35280" y="0"/>
            <a:ext cx="781685" cy="1440180"/>
            <a:chOff x="528" y="0"/>
            <a:chExt cx="1231" cy="2268"/>
          </a:xfrm>
        </p:grpSpPr>
        <p:sp>
          <p:nvSpPr>
            <p:cNvPr id="27" name="任意多边形 26"/>
            <p:cNvSpPr>
              <a:spLocks noChangeAspect="1"/>
            </p:cNvSpPr>
            <p:nvPr/>
          </p:nvSpPr>
          <p:spPr>
            <a:xfrm>
              <a:off x="528" y="0"/>
              <a:ext cx="1231" cy="2268"/>
            </a:xfrm>
            <a:custGeom>
              <a:avLst/>
              <a:gdLst>
                <a:gd name="connsiteX0" fmla="*/ 0 w 2136"/>
                <a:gd name="connsiteY0" fmla="*/ 0 h 3935"/>
                <a:gd name="connsiteX1" fmla="*/ 2136 w 2136"/>
                <a:gd name="connsiteY1" fmla="*/ 0 h 3935"/>
                <a:gd name="connsiteX2" fmla="*/ 2136 w 2136"/>
                <a:gd name="connsiteY2" fmla="*/ 3935 h 3935"/>
                <a:gd name="connsiteX3" fmla="*/ 1080 w 2136"/>
                <a:gd name="connsiteY3" fmla="*/ 3046 h 3935"/>
                <a:gd name="connsiteX4" fmla="*/ 0 w 2136"/>
                <a:gd name="connsiteY4" fmla="*/ 3935 h 3935"/>
                <a:gd name="connsiteX5" fmla="*/ 0 w 2136"/>
                <a:gd name="connsiteY5" fmla="*/ 0 h 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6" h="3935">
                  <a:moveTo>
                    <a:pt x="0" y="0"/>
                  </a:moveTo>
                  <a:lnTo>
                    <a:pt x="2136" y="0"/>
                  </a:lnTo>
                  <a:lnTo>
                    <a:pt x="2136" y="3935"/>
                  </a:lnTo>
                  <a:lnTo>
                    <a:pt x="1080" y="3046"/>
                  </a:lnTo>
                  <a:lnTo>
                    <a:pt x="0" y="3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B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8" y="529"/>
              <a:ext cx="1223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196975" y="306844"/>
            <a:ext cx="776922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0960" tIns="30480" rIns="60960" bIns="30480" anchor="ctr">
            <a:spAutoFit/>
          </a:bodyPr>
          <a:lstStyle/>
          <a:p>
            <a:pPr defTabSz="1087755"/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个人商户进件说明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244600" y="746760"/>
            <a:ext cx="7376160" cy="1524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0500360" y="5501640"/>
            <a:ext cx="1440000" cy="1440000"/>
            <a:chOff x="7416" y="2832"/>
            <a:chExt cx="3402" cy="3402"/>
          </a:xfrm>
        </p:grpSpPr>
        <p:pic>
          <p:nvPicPr>
            <p:cNvPr id="2" name="图片 1" descr="iconfont-yunpingtai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16" y="2832"/>
              <a:ext cx="3402" cy="3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677" name="swiftpass_白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63" y="4629"/>
              <a:ext cx="2484" cy="58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1405965" y="81915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无营业执照商户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Picture 2" descr="C:\Users\Administrator\AppData\Roaming\Foxmail7\Temp-14204-20161115091845\Catch(11-04-18-3(11-15-09-49-56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3756660"/>
            <a:ext cx="7639050" cy="204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597660" y="1417320"/>
            <a:ext cx="790956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266700"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个人对个人：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复印件（签字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手印）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266700" algn="l"/>
            <a:endParaRPr lang="zh-CN" altLang="en-US" b="1" u="none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266700"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身份证复印件（签字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手印）一份  </a:t>
            </a:r>
            <a:endParaRPr lang="zh-CN" altLang="en-US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银行卡复印件（签字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手印）一份 </a:t>
            </a:r>
            <a:endParaRPr lang="zh-CN" altLang="en-US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经营场所租赁合同（签字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手印）一份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租赁协议必须盖市场方公章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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经营场所照片      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单笔交易限额设置在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000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元以内。（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额度由渠道在后台设置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b="0" u="none">
              <a:solidFill>
                <a:srgbClr val="000000"/>
              </a:solidFill>
              <a:highlight>
                <a:srgbClr val="FFFF99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l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0500360" y="5501640"/>
            <a:ext cx="1440000" cy="1440000"/>
            <a:chOff x="7416" y="2832"/>
            <a:chExt cx="3402" cy="3402"/>
          </a:xfrm>
        </p:grpSpPr>
        <p:pic>
          <p:nvPicPr>
            <p:cNvPr id="5" name="图片 4" descr="iconfont-yunpingtai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16" y="2832"/>
              <a:ext cx="3402" cy="3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677" name="swiftpass_白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63" y="4629"/>
              <a:ext cx="2484" cy="58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2" name="Shape 41"/>
          <p:cNvSpPr/>
          <p:nvPr/>
        </p:nvSpPr>
        <p:spPr>
          <a:xfrm>
            <a:off x="3390733" y="1451863"/>
            <a:ext cx="5140296" cy="41036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800" tIns="50800" rIns="50800" bIns="50800" anchor="ctr">
            <a:spAutoFit/>
          </a:bodyPr>
          <a:p>
            <a:pPr algn="ctr"/>
            <a:r>
              <a:rPr lang="en-US" altLang="zh-CN" sz="2000" dirty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01.</a:t>
            </a:r>
            <a:r>
              <a:rPr lang="zh-CN" altLang="en-US" sz="2000" dirty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普通商户进件</a:t>
            </a:r>
            <a:endParaRPr lang="zh-CN" altLang="en-US" sz="2000" dirty="0">
              <a:solidFill>
                <a:srgbClr val="CECFD4"/>
              </a:solidFill>
              <a:latin typeface="方正兰亭黑简体" charset="0"/>
              <a:ea typeface="方正兰亭黑简体" charset="0"/>
              <a:sym typeface="微软雅黑" panose="020B0503020204020204" charset="-122"/>
            </a:endParaRPr>
          </a:p>
        </p:txBody>
      </p:sp>
      <p:sp>
        <p:nvSpPr>
          <p:cNvPr id="3" name="Shape 42"/>
          <p:cNvSpPr/>
          <p:nvPr/>
        </p:nvSpPr>
        <p:spPr>
          <a:xfrm>
            <a:off x="3390733" y="2152790"/>
            <a:ext cx="5140296" cy="41036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800" tIns="50800" rIns="50800" bIns="50800" anchor="ctr">
            <a:spAutoFit/>
          </a:bodyPr>
          <a:p>
            <a:pPr algn="ctr"/>
            <a:r>
              <a:rPr lang="en-US" altLang="zh-CN" sz="2000" dirty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02.</a:t>
            </a:r>
            <a:r>
              <a:rPr lang="zh-CN" altLang="en-US" sz="2000" dirty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大商户进件</a:t>
            </a:r>
            <a:endParaRPr lang="zh-CN" altLang="en-US" sz="2000" dirty="0">
              <a:solidFill>
                <a:srgbClr val="CECFD4"/>
              </a:solidFill>
              <a:latin typeface="方正兰亭黑简体" charset="0"/>
              <a:ea typeface="方正兰亭黑简体" charset="0"/>
              <a:sym typeface="微软雅黑" panose="020B0503020204020204" charset="-122"/>
            </a:endParaRPr>
          </a:p>
        </p:txBody>
      </p:sp>
      <p:sp>
        <p:nvSpPr>
          <p:cNvPr id="4" name="Shape 43"/>
          <p:cNvSpPr/>
          <p:nvPr/>
        </p:nvSpPr>
        <p:spPr>
          <a:xfrm>
            <a:off x="3390733" y="2776108"/>
            <a:ext cx="5140296" cy="406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800" tIns="50800" rIns="50800" bIns="50800" anchor="ctr">
            <a:spAutoFit/>
          </a:bodyPr>
          <a:p>
            <a:pPr lvl="0" algn="ctr"/>
            <a:r>
              <a:rPr lang="en-US" altLang="zh-CN" sz="2000" dirty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03</a:t>
            </a:r>
            <a:r>
              <a:rPr lang="en-US" altLang="zh-CN" sz="2000" dirty="0" smtClean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.</a:t>
            </a:r>
            <a:r>
              <a:rPr lang="zh-CN" altLang="en-US" sz="2000" dirty="0" smtClean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大商户门店新增</a:t>
            </a:r>
            <a:endParaRPr lang="zh-CN" altLang="en-US" sz="2000" dirty="0">
              <a:solidFill>
                <a:srgbClr val="CECFD4"/>
              </a:solidFill>
              <a:latin typeface="方正兰亭黑简体" charset="0"/>
              <a:ea typeface="方正兰亭黑简体" charset="0"/>
              <a:sym typeface="微软雅黑" panose="020B0503020204020204" charset="-122"/>
            </a:endParaRPr>
          </a:p>
        </p:txBody>
      </p:sp>
      <p:sp>
        <p:nvSpPr>
          <p:cNvPr id="6" name="Shape 45"/>
          <p:cNvSpPr/>
          <p:nvPr/>
        </p:nvSpPr>
        <p:spPr>
          <a:xfrm flipV="1">
            <a:off x="5960881" y="877499"/>
            <a:ext cx="0" cy="524621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none" w="med" len="med"/>
            <a:tailEnd type="oval" w="med" len="med"/>
          </a:ln>
        </p:spPr>
        <p:txBody>
          <a:bodyPr wrap="square" lIns="0" tIns="0" rIns="0" bIns="0" anchor="ctr"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Shape 46"/>
          <p:cNvSpPr/>
          <p:nvPr/>
        </p:nvSpPr>
        <p:spPr>
          <a:xfrm flipV="1">
            <a:off x="5960881" y="1951414"/>
            <a:ext cx="0" cy="235841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none" w="med" len="med"/>
            <a:tailEnd type="none" w="med" len="med"/>
          </a:ln>
        </p:spPr>
        <p:txBody>
          <a:bodyPr wrap="square" lIns="0" tIns="0" rIns="0" bIns="0" anchor="ctr"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Shape 47"/>
          <p:cNvSpPr/>
          <p:nvPr/>
        </p:nvSpPr>
        <p:spPr>
          <a:xfrm flipV="1">
            <a:off x="5960881" y="3823556"/>
            <a:ext cx="0" cy="235842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none" w="med" len="med"/>
            <a:tailEnd type="none" w="med" len="med"/>
          </a:ln>
        </p:spPr>
        <p:txBody>
          <a:bodyPr wrap="square" lIns="0" tIns="0" rIns="0" bIns="0" anchor="ctr"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Shape 49"/>
          <p:cNvSpPr/>
          <p:nvPr/>
        </p:nvSpPr>
        <p:spPr>
          <a:xfrm flipV="1">
            <a:off x="5960881" y="4473257"/>
            <a:ext cx="0" cy="524622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oval" w="med" len="med"/>
            <a:tailEnd type="none" w="med" len="med"/>
          </a:ln>
        </p:spPr>
        <p:txBody>
          <a:bodyPr wrap="square" lIns="0" tIns="0" rIns="0" bIns="0" anchor="ctr"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Shape 43"/>
          <p:cNvSpPr/>
          <p:nvPr/>
        </p:nvSpPr>
        <p:spPr>
          <a:xfrm>
            <a:off x="3395216" y="3371253"/>
            <a:ext cx="5140296" cy="6235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800" tIns="50800" rIns="50800" bIns="50800" anchor="ctr">
            <a:spAutoFit/>
          </a:bodyPr>
          <a:p>
            <a:pPr lvl="0" algn="ctr"/>
            <a:r>
              <a:rPr lang="en-US" altLang="zh-CN" sz="3200" dirty="0">
                <a:solidFill>
                  <a:srgbClr val="55B037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04.申请交易识别码</a:t>
            </a:r>
            <a:endParaRPr lang="en-US" altLang="zh-CN" sz="3200" dirty="0">
              <a:solidFill>
                <a:srgbClr val="55B037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Shape 47"/>
          <p:cNvSpPr/>
          <p:nvPr/>
        </p:nvSpPr>
        <p:spPr>
          <a:xfrm flipV="1">
            <a:off x="5965364" y="2617809"/>
            <a:ext cx="0" cy="235842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none" w="med" len="med"/>
            <a:tailEnd type="none" w="med" len="med"/>
          </a:ln>
        </p:spPr>
        <p:txBody>
          <a:bodyPr wrap="square" lIns="0" tIns="0" rIns="0" bIns="0" anchor="ctr"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Shape 47"/>
          <p:cNvSpPr/>
          <p:nvPr/>
        </p:nvSpPr>
        <p:spPr>
          <a:xfrm flipV="1">
            <a:off x="5969847" y="3240854"/>
            <a:ext cx="0" cy="235842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none" w="med" len="med"/>
            <a:tailEnd type="none" w="med" len="med"/>
          </a:ln>
        </p:spPr>
        <p:txBody>
          <a:bodyPr wrap="square" lIns="0" tIns="0" rIns="0" bIns="0" anchor="ctr"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Shape 43"/>
          <p:cNvSpPr/>
          <p:nvPr/>
        </p:nvSpPr>
        <p:spPr>
          <a:xfrm>
            <a:off x="3493828" y="4035649"/>
            <a:ext cx="5140296" cy="406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800" tIns="50800" rIns="50800" bIns="50800" anchor="ctr">
            <a:spAutoFit/>
          </a:bodyPr>
          <a:p>
            <a:pPr lvl="0" algn="ctr"/>
            <a:r>
              <a:rPr lang="en-US" altLang="zh-CN" sz="2000" dirty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05.公众号内支付配置</a:t>
            </a:r>
            <a:endParaRPr lang="en-US" altLang="zh-CN" sz="2000" dirty="0">
              <a:solidFill>
                <a:srgbClr val="CECFD4"/>
              </a:solidFill>
              <a:latin typeface="方正兰亭黑简体" charset="0"/>
              <a:ea typeface="方正兰亭黑简体" charset="0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组合 44"/>
          <p:cNvGrpSpPr/>
          <p:nvPr/>
        </p:nvGrpSpPr>
        <p:grpSpPr>
          <a:xfrm>
            <a:off x="335280" y="0"/>
            <a:ext cx="781685" cy="1440180"/>
            <a:chOff x="528" y="0"/>
            <a:chExt cx="1231" cy="2268"/>
          </a:xfrm>
        </p:grpSpPr>
        <p:sp>
          <p:nvSpPr>
            <p:cNvPr id="48" name="任意多边形 47"/>
            <p:cNvSpPr>
              <a:spLocks noChangeAspect="1"/>
            </p:cNvSpPr>
            <p:nvPr/>
          </p:nvSpPr>
          <p:spPr>
            <a:xfrm>
              <a:off x="528" y="0"/>
              <a:ext cx="1231" cy="2268"/>
            </a:xfrm>
            <a:custGeom>
              <a:avLst/>
              <a:gdLst>
                <a:gd name="connsiteX0" fmla="*/ 0 w 2136"/>
                <a:gd name="connsiteY0" fmla="*/ 0 h 3935"/>
                <a:gd name="connsiteX1" fmla="*/ 2136 w 2136"/>
                <a:gd name="connsiteY1" fmla="*/ 0 h 3935"/>
                <a:gd name="connsiteX2" fmla="*/ 2136 w 2136"/>
                <a:gd name="connsiteY2" fmla="*/ 3935 h 3935"/>
                <a:gd name="connsiteX3" fmla="*/ 1080 w 2136"/>
                <a:gd name="connsiteY3" fmla="*/ 3046 h 3935"/>
                <a:gd name="connsiteX4" fmla="*/ 0 w 2136"/>
                <a:gd name="connsiteY4" fmla="*/ 3935 h 3935"/>
                <a:gd name="connsiteX5" fmla="*/ 0 w 2136"/>
                <a:gd name="connsiteY5" fmla="*/ 0 h 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6" h="3935">
                  <a:moveTo>
                    <a:pt x="0" y="0"/>
                  </a:moveTo>
                  <a:lnTo>
                    <a:pt x="2136" y="0"/>
                  </a:lnTo>
                  <a:lnTo>
                    <a:pt x="2136" y="3935"/>
                  </a:lnTo>
                  <a:lnTo>
                    <a:pt x="1080" y="3046"/>
                  </a:lnTo>
                  <a:lnTo>
                    <a:pt x="0" y="3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B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28" y="529"/>
              <a:ext cx="1223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227455" y="295910"/>
            <a:ext cx="7769225" cy="452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0960" tIns="30480" rIns="60960" bIns="30480" anchor="ctr">
            <a:spAutoFit/>
          </a:bodyPr>
          <a:p>
            <a:pPr algn="l" defTabSz="1087755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交易识别码介绍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244600" y="746760"/>
            <a:ext cx="7376160" cy="1524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1981200" y="480060"/>
            <a:ext cx="75565" cy="755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15390" y="1160145"/>
            <a:ext cx="10404475" cy="1313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当商户</a:t>
            </a:r>
            <a:r>
              <a:rPr lang="zh-CN" altLang="en-US" sz="2000" b="1">
                <a:solidFill>
                  <a:schemeClr val="accent5">
                    <a:lumMod val="75000"/>
                  </a:schemeClr>
                </a:solidFill>
              </a:rPr>
              <a:t>主体名称不一致</a:t>
            </a:r>
            <a:r>
              <a:rPr lang="zh-CN" altLang="en-US" sz="2000"/>
              <a:t>（</a:t>
            </a:r>
            <a:r>
              <a:rPr lang="en-US" altLang="zh-CN" sz="2000"/>
              <a:t>A</a:t>
            </a:r>
            <a:r>
              <a:rPr lang="zh-CN" altLang="en-US" sz="2000"/>
              <a:t>商户关注</a:t>
            </a:r>
            <a:r>
              <a:rPr lang="en-US" altLang="zh-CN" sz="2000"/>
              <a:t>B</a:t>
            </a:r>
            <a:r>
              <a:rPr lang="zh-CN" altLang="en-US" sz="2000"/>
              <a:t>渠道的公众号），认证过的服务号。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例如：收钱吧模式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7750" y="1940560"/>
            <a:ext cx="3315335" cy="4386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8630" y="2451735"/>
            <a:ext cx="6819900" cy="1615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2000">
                <a:sym typeface="+mn-ea"/>
              </a:rPr>
              <a:t>可实现：</a:t>
            </a:r>
            <a:endParaRPr lang="zh-CN" altLang="en-US" sz="2000">
              <a:sym typeface="+mn-ea"/>
            </a:endParaRPr>
          </a:p>
          <a:p>
            <a:pPr lvl="0" algn="l"/>
            <a:r>
              <a:rPr lang="zh-CN" altLang="en-US" sz="2000">
                <a:sym typeface="+mn-ea"/>
              </a:rPr>
              <a:t>      交易资金结算到A商户，关注B渠道的公众号。（这里讲到的交易识别码只具有配置公众号APPID与配置支付目录的作用）</a:t>
            </a:r>
            <a:endParaRPr lang="zh-CN" altLang="en-US" sz="2000">
              <a:sym typeface="+mn-ea"/>
            </a:endParaRPr>
          </a:p>
          <a:p>
            <a:pPr lvl="0" algn="l"/>
            <a:endParaRPr lang="zh-CN" altLang="en-US" sz="2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组合 44"/>
          <p:cNvGrpSpPr/>
          <p:nvPr/>
        </p:nvGrpSpPr>
        <p:grpSpPr>
          <a:xfrm>
            <a:off x="335280" y="0"/>
            <a:ext cx="781685" cy="1440180"/>
            <a:chOff x="528" y="0"/>
            <a:chExt cx="1231" cy="2268"/>
          </a:xfrm>
        </p:grpSpPr>
        <p:sp>
          <p:nvSpPr>
            <p:cNvPr id="48" name="任意多边形 47"/>
            <p:cNvSpPr>
              <a:spLocks noChangeAspect="1"/>
            </p:cNvSpPr>
            <p:nvPr/>
          </p:nvSpPr>
          <p:spPr>
            <a:xfrm>
              <a:off x="528" y="0"/>
              <a:ext cx="1231" cy="2268"/>
            </a:xfrm>
            <a:custGeom>
              <a:avLst/>
              <a:gdLst>
                <a:gd name="connsiteX0" fmla="*/ 0 w 2136"/>
                <a:gd name="connsiteY0" fmla="*/ 0 h 3935"/>
                <a:gd name="connsiteX1" fmla="*/ 2136 w 2136"/>
                <a:gd name="connsiteY1" fmla="*/ 0 h 3935"/>
                <a:gd name="connsiteX2" fmla="*/ 2136 w 2136"/>
                <a:gd name="connsiteY2" fmla="*/ 3935 h 3935"/>
                <a:gd name="connsiteX3" fmla="*/ 1080 w 2136"/>
                <a:gd name="connsiteY3" fmla="*/ 3046 h 3935"/>
                <a:gd name="connsiteX4" fmla="*/ 0 w 2136"/>
                <a:gd name="connsiteY4" fmla="*/ 3935 h 3935"/>
                <a:gd name="connsiteX5" fmla="*/ 0 w 2136"/>
                <a:gd name="connsiteY5" fmla="*/ 0 h 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6" h="3935">
                  <a:moveTo>
                    <a:pt x="0" y="0"/>
                  </a:moveTo>
                  <a:lnTo>
                    <a:pt x="2136" y="0"/>
                  </a:lnTo>
                  <a:lnTo>
                    <a:pt x="2136" y="3935"/>
                  </a:lnTo>
                  <a:lnTo>
                    <a:pt x="1080" y="3046"/>
                  </a:lnTo>
                  <a:lnTo>
                    <a:pt x="0" y="3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B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28" y="529"/>
              <a:ext cx="1223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227455" y="295910"/>
            <a:ext cx="7769225" cy="452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0960" tIns="30480" rIns="60960" bIns="30480" anchor="ctr">
            <a:spAutoFit/>
          </a:bodyPr>
          <a:p>
            <a:pPr algn="l" defTabSz="1087755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交易识别码申请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244600" y="746760"/>
            <a:ext cx="7376160" cy="1524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1981200" y="480060"/>
            <a:ext cx="75565" cy="755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7910" y="1083945"/>
            <a:ext cx="10404475" cy="2837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/>
              <a:t>交易申请表填写好后，发邮件：</a:t>
            </a:r>
            <a:r>
              <a:rPr lang="en-US" altLang="zh-CN" sz="2000"/>
              <a:t>yiwen.xie</a:t>
            </a:r>
            <a:r>
              <a:rPr lang="zh-CN" sz="2000"/>
              <a:t>@swiftpass.cn  </a:t>
            </a:r>
            <a:endParaRPr lang="zh-CN" sz="2000"/>
          </a:p>
          <a:p>
            <a:endParaRPr lang="zh-CN" sz="2000"/>
          </a:p>
          <a:p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6</a:t>
            </a:r>
            <a:r>
              <a:rPr lang="zh-CN" altLang="en-US" sz="2000">
                <a:sym typeface="+mn-ea"/>
              </a:rPr>
              <a:t>点前发送处理邮件，当天可出交易识别码，周六周天不处理）</a:t>
            </a:r>
            <a:r>
              <a:rPr lang="zh-CN" sz="2000"/>
              <a:t> </a:t>
            </a:r>
            <a:endParaRPr lang="zh-CN" sz="2000"/>
          </a:p>
          <a:p>
            <a:endParaRPr lang="zh-CN" sz="2000"/>
          </a:p>
          <a:p>
            <a:r>
              <a:rPr lang="zh-CN" sz="2000"/>
              <a:t>邮件主题：</a:t>
            </a:r>
            <a:r>
              <a:rPr lang="en-US" altLang="zh-CN" sz="2000"/>
              <a:t>XX</a:t>
            </a:r>
            <a:r>
              <a:rPr lang="zh-CN" altLang="en-US" sz="2000"/>
              <a:t>银行</a:t>
            </a:r>
            <a:r>
              <a:rPr lang="en-US" altLang="zh-CN" sz="2000"/>
              <a:t>+</a:t>
            </a:r>
            <a:r>
              <a:rPr lang="zh-CN" altLang="en-US" sz="2000"/>
              <a:t>交易识别码申请</a:t>
            </a:r>
            <a:r>
              <a:rPr lang="en-US" altLang="zh-CN" sz="2000"/>
              <a:t>+XX</a:t>
            </a:r>
            <a:r>
              <a:rPr lang="zh-CN" altLang="en-US" sz="2000"/>
              <a:t>渠道</a:t>
            </a:r>
            <a:endParaRPr lang="zh-CN" altLang="en-US" sz="2000"/>
          </a:p>
          <a:p>
            <a:r>
              <a:rPr lang="zh-CN" altLang="en-US" sz="2000"/>
              <a:t>邮件主体：</a:t>
            </a:r>
            <a:endParaRPr lang="zh-CN" altLang="en-US" sz="2000"/>
          </a:p>
          <a:p>
            <a:r>
              <a:rPr lang="zh-CN" altLang="en-US" sz="2000"/>
              <a:t>       公众号名称：</a:t>
            </a:r>
            <a:endParaRPr lang="zh-CN" altLang="en-US" sz="2000"/>
          </a:p>
          <a:p>
            <a:r>
              <a:rPr lang="zh-CN" altLang="en-US" sz="2000"/>
              <a:t>       简称：</a:t>
            </a:r>
            <a:endParaRPr lang="zh-CN" altLang="en-US" sz="2000"/>
          </a:p>
          <a:p>
            <a:r>
              <a:rPr lang="zh-CN" altLang="en-US" sz="2000"/>
              <a:t>        </a:t>
            </a:r>
            <a:r>
              <a:rPr lang="en-US" altLang="zh-CN" sz="2000"/>
              <a:t>APPID</a:t>
            </a:r>
            <a:r>
              <a:rPr lang="zh-CN" altLang="en-US" sz="2000"/>
              <a:t>：</a:t>
            </a: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1600" y="2179955"/>
            <a:ext cx="5325745" cy="4219575"/>
          </a:xfrm>
          <a:prstGeom prst="rect">
            <a:avLst/>
          </a:prstGeom>
        </p:spPr>
      </p:pic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27275" y="4149090"/>
          <a:ext cx="202628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2" imgW="971550" imgH="666750" progId="Word.Document.12">
                  <p:embed/>
                </p:oleObj>
              </mc:Choice>
              <mc:Fallback>
                <p:oleObj name="" showAsIcon="1" r:id="rId2" imgW="971550" imgH="666750" progId="Word.Document.12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27275" y="4149090"/>
                        <a:ext cx="2026285" cy="139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9915" y="3512820"/>
            <a:ext cx="8850630" cy="2974975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335280" y="0"/>
            <a:ext cx="781685" cy="1440180"/>
            <a:chOff x="528" y="0"/>
            <a:chExt cx="1231" cy="2268"/>
          </a:xfrm>
        </p:grpSpPr>
        <p:sp>
          <p:nvSpPr>
            <p:cNvPr id="48" name="任意多边形 47"/>
            <p:cNvSpPr>
              <a:spLocks noChangeAspect="1"/>
            </p:cNvSpPr>
            <p:nvPr/>
          </p:nvSpPr>
          <p:spPr>
            <a:xfrm>
              <a:off x="528" y="0"/>
              <a:ext cx="1231" cy="2268"/>
            </a:xfrm>
            <a:custGeom>
              <a:avLst/>
              <a:gdLst>
                <a:gd name="connsiteX0" fmla="*/ 0 w 2136"/>
                <a:gd name="connsiteY0" fmla="*/ 0 h 3935"/>
                <a:gd name="connsiteX1" fmla="*/ 2136 w 2136"/>
                <a:gd name="connsiteY1" fmla="*/ 0 h 3935"/>
                <a:gd name="connsiteX2" fmla="*/ 2136 w 2136"/>
                <a:gd name="connsiteY2" fmla="*/ 3935 h 3935"/>
                <a:gd name="connsiteX3" fmla="*/ 1080 w 2136"/>
                <a:gd name="connsiteY3" fmla="*/ 3046 h 3935"/>
                <a:gd name="connsiteX4" fmla="*/ 0 w 2136"/>
                <a:gd name="connsiteY4" fmla="*/ 3935 h 3935"/>
                <a:gd name="connsiteX5" fmla="*/ 0 w 2136"/>
                <a:gd name="connsiteY5" fmla="*/ 0 h 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6" h="3935">
                  <a:moveTo>
                    <a:pt x="0" y="0"/>
                  </a:moveTo>
                  <a:lnTo>
                    <a:pt x="2136" y="0"/>
                  </a:lnTo>
                  <a:lnTo>
                    <a:pt x="2136" y="3935"/>
                  </a:lnTo>
                  <a:lnTo>
                    <a:pt x="1080" y="3046"/>
                  </a:lnTo>
                  <a:lnTo>
                    <a:pt x="0" y="3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B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28" y="529"/>
              <a:ext cx="1223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227455" y="295910"/>
            <a:ext cx="7769225" cy="452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0960" tIns="30480" rIns="60960" bIns="30480" anchor="ctr">
            <a:spAutoFit/>
          </a:bodyPr>
          <a:p>
            <a:pPr algn="l" defTabSz="1087755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交易识别码配置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244600" y="746760"/>
            <a:ext cx="7376160" cy="1524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1981200" y="480060"/>
            <a:ext cx="75565" cy="755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55" y="955675"/>
            <a:ext cx="8054340" cy="30283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6365" y="4460240"/>
            <a:ext cx="2794635" cy="2225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/>
            <a:r>
              <a:rPr lang="zh-CN" altLang="en-US" sz="2000">
                <a:sym typeface="+mn-ea"/>
              </a:rPr>
              <a:t>注：</a:t>
            </a:r>
            <a:endParaRPr lang="zh-CN" altLang="en-US" sz="2000">
              <a:sym typeface="+mn-ea"/>
            </a:endParaRPr>
          </a:p>
          <a:p>
            <a:pPr lvl="0" algn="l"/>
            <a:r>
              <a:rPr lang="zh-CN" altLang="en-US" sz="2000">
                <a:sym typeface="+mn-ea"/>
              </a:rPr>
              <a:t>     交易识别码只对应于微信的支付类型进行配置。</a:t>
            </a:r>
            <a:endParaRPr lang="zh-CN" altLang="en-US" sz="2000">
              <a:sym typeface="+mn-ea"/>
            </a:endParaRPr>
          </a:p>
          <a:p>
            <a:pPr lvl="0" algn="l"/>
            <a:r>
              <a:rPr lang="zh-CN" altLang="en-US" sz="2000" b="1">
                <a:solidFill>
                  <a:srgbClr val="FF0000"/>
                </a:solidFill>
                <a:sym typeface="+mn-ea"/>
              </a:rPr>
              <a:t>请不要填入支付宝支付类型内</a:t>
            </a:r>
            <a:r>
              <a:rPr lang="zh-CN" altLang="en-US" sz="2000">
                <a:sym typeface="+mn-ea"/>
              </a:rPr>
              <a:t>！</a:t>
            </a:r>
            <a:endParaRPr lang="zh-CN" altLang="en-US" sz="2000">
              <a:sym typeface="+mn-ea"/>
            </a:endParaRPr>
          </a:p>
          <a:p>
            <a:pPr lvl="0" algn="l"/>
            <a:endParaRPr lang="zh-CN" altLang="en-US" sz="2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0500360" y="5501640"/>
            <a:ext cx="1440000" cy="1440000"/>
            <a:chOff x="7416" y="2832"/>
            <a:chExt cx="3402" cy="3402"/>
          </a:xfrm>
        </p:grpSpPr>
        <p:pic>
          <p:nvPicPr>
            <p:cNvPr id="5" name="图片 4" descr="iconfont-yunpingtai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16" y="2832"/>
              <a:ext cx="3402" cy="3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677" name="swiftpass_白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63" y="4629"/>
              <a:ext cx="2484" cy="58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26" name="Shape 41"/>
          <p:cNvSpPr/>
          <p:nvPr/>
        </p:nvSpPr>
        <p:spPr>
          <a:xfrm>
            <a:off x="3390733" y="1451863"/>
            <a:ext cx="5140296" cy="41036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01.</a:t>
            </a:r>
            <a:r>
              <a:rPr lang="zh-CN" altLang="en-US" sz="2000" dirty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普通商户进件</a:t>
            </a:r>
            <a:endParaRPr lang="zh-CN" altLang="en-US" sz="2000" dirty="0">
              <a:solidFill>
                <a:srgbClr val="CECFD4"/>
              </a:solidFill>
              <a:latin typeface="方正兰亭黑简体" charset="0"/>
              <a:ea typeface="方正兰亭黑简体" charset="0"/>
              <a:sym typeface="微软雅黑" panose="020B0503020204020204" charset="-122"/>
            </a:endParaRPr>
          </a:p>
        </p:txBody>
      </p:sp>
      <p:sp>
        <p:nvSpPr>
          <p:cNvPr id="27" name="Shape 42"/>
          <p:cNvSpPr/>
          <p:nvPr/>
        </p:nvSpPr>
        <p:spPr>
          <a:xfrm>
            <a:off x="3390733" y="2152790"/>
            <a:ext cx="5140296" cy="41036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02.</a:t>
            </a:r>
            <a:r>
              <a:rPr lang="zh-CN" altLang="en-US" sz="2000" dirty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大商户进件</a:t>
            </a:r>
            <a:endParaRPr lang="zh-CN" altLang="en-US" sz="2000" dirty="0">
              <a:solidFill>
                <a:srgbClr val="CECFD4"/>
              </a:solidFill>
              <a:latin typeface="方正兰亭黑简体" charset="0"/>
              <a:ea typeface="方正兰亭黑简体" charset="0"/>
              <a:sym typeface="微软雅黑" panose="020B0503020204020204" charset="-122"/>
            </a:endParaRPr>
          </a:p>
        </p:txBody>
      </p:sp>
      <p:sp>
        <p:nvSpPr>
          <p:cNvPr id="28" name="Shape 43"/>
          <p:cNvSpPr/>
          <p:nvPr/>
        </p:nvSpPr>
        <p:spPr>
          <a:xfrm>
            <a:off x="3390733" y="2776108"/>
            <a:ext cx="5140296" cy="406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lvl="0" algn="ctr"/>
            <a:r>
              <a:rPr lang="en-US" altLang="zh-CN" sz="2000" dirty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03</a:t>
            </a:r>
            <a:r>
              <a:rPr lang="en-US" altLang="zh-CN" sz="2000" dirty="0" smtClean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.</a:t>
            </a:r>
            <a:r>
              <a:rPr lang="zh-CN" altLang="en-US" sz="2000" dirty="0" smtClean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大商户门店新增</a:t>
            </a:r>
            <a:endParaRPr lang="zh-CN" altLang="en-US" sz="2000" dirty="0">
              <a:solidFill>
                <a:srgbClr val="CECFD4"/>
              </a:solidFill>
              <a:latin typeface="方正兰亭黑简体" charset="0"/>
              <a:ea typeface="方正兰亭黑简体" charset="0"/>
              <a:sym typeface="微软雅黑" panose="020B0503020204020204" charset="-122"/>
            </a:endParaRPr>
          </a:p>
        </p:txBody>
      </p:sp>
      <p:sp>
        <p:nvSpPr>
          <p:cNvPr id="29" name="Shape 45"/>
          <p:cNvSpPr/>
          <p:nvPr/>
        </p:nvSpPr>
        <p:spPr>
          <a:xfrm flipV="1">
            <a:off x="5960881" y="877499"/>
            <a:ext cx="0" cy="524621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none" w="med" len="med"/>
            <a:tailEnd type="oval" w="med" len="med"/>
          </a:ln>
        </p:spPr>
        <p:txBody>
          <a:bodyPr wrap="square" lIns="0" tIns="0" rIns="0" bIns="0" anchor="ctr"/>
          <a:lstStyle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0" name="Shape 46"/>
          <p:cNvSpPr/>
          <p:nvPr/>
        </p:nvSpPr>
        <p:spPr>
          <a:xfrm flipV="1">
            <a:off x="5960881" y="1951414"/>
            <a:ext cx="0" cy="235841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none" w="med" len="med"/>
            <a:tailEnd type="none" w="med" len="med"/>
          </a:ln>
        </p:spPr>
        <p:txBody>
          <a:bodyPr wrap="square" lIns="0" tIns="0" rIns="0" bIns="0" anchor="ctr"/>
          <a:lstStyle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1" name="Shape 47"/>
          <p:cNvSpPr/>
          <p:nvPr/>
        </p:nvSpPr>
        <p:spPr>
          <a:xfrm flipV="1">
            <a:off x="5960881" y="3823556"/>
            <a:ext cx="0" cy="235842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none" w="med" len="med"/>
            <a:tailEnd type="none" w="med" len="med"/>
          </a:ln>
        </p:spPr>
        <p:txBody>
          <a:bodyPr wrap="square" lIns="0" tIns="0" rIns="0" bIns="0" anchor="ctr"/>
          <a:lstStyle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2" name="Shape 49"/>
          <p:cNvSpPr/>
          <p:nvPr/>
        </p:nvSpPr>
        <p:spPr>
          <a:xfrm flipV="1">
            <a:off x="5960881" y="4473257"/>
            <a:ext cx="0" cy="524622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oval" w="med" len="med"/>
            <a:tailEnd type="none" w="med" len="med"/>
          </a:ln>
        </p:spPr>
        <p:txBody>
          <a:bodyPr wrap="square" lIns="0" tIns="0" rIns="0" bIns="0" anchor="ctr"/>
          <a:lstStyle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Shape 43"/>
          <p:cNvSpPr/>
          <p:nvPr/>
        </p:nvSpPr>
        <p:spPr>
          <a:xfrm>
            <a:off x="3395216" y="3479838"/>
            <a:ext cx="5140296" cy="406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lvl="0" algn="ctr"/>
            <a:r>
              <a:rPr lang="en-US" altLang="zh-CN" sz="2000" dirty="0" smtClean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04.</a:t>
            </a:r>
            <a:r>
              <a:rPr lang="zh-CN" altLang="en-US" sz="2000" dirty="0" smtClean="0">
                <a:solidFill>
                  <a:srgbClr val="CECFD4"/>
                </a:solidFill>
                <a:latin typeface="方正兰亭黑简体" charset="0"/>
                <a:ea typeface="方正兰亭黑简体" charset="0"/>
                <a:sym typeface="微软雅黑" panose="020B0503020204020204" charset="-122"/>
              </a:rPr>
              <a:t>申请交易识别码</a:t>
            </a:r>
            <a:endParaRPr lang="zh-CN" altLang="en-US" sz="2000" dirty="0">
              <a:solidFill>
                <a:srgbClr val="CECFD4"/>
              </a:solidFill>
              <a:latin typeface="方正兰亭黑简体" charset="0"/>
              <a:ea typeface="方正兰亭黑简体" charset="0"/>
              <a:sym typeface="微软雅黑" panose="020B0503020204020204" charset="-122"/>
            </a:endParaRPr>
          </a:p>
        </p:txBody>
      </p:sp>
      <p:sp>
        <p:nvSpPr>
          <p:cNvPr id="15" name="Shape 47"/>
          <p:cNvSpPr/>
          <p:nvPr/>
        </p:nvSpPr>
        <p:spPr>
          <a:xfrm flipV="1">
            <a:off x="5965364" y="2617809"/>
            <a:ext cx="0" cy="235842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none" w="med" len="med"/>
            <a:tailEnd type="none" w="med" len="med"/>
          </a:ln>
        </p:spPr>
        <p:txBody>
          <a:bodyPr wrap="square" lIns="0" tIns="0" rIns="0" bIns="0" anchor="ctr"/>
          <a:lstStyle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Shape 47"/>
          <p:cNvSpPr/>
          <p:nvPr/>
        </p:nvSpPr>
        <p:spPr>
          <a:xfrm flipV="1">
            <a:off x="5969847" y="3240854"/>
            <a:ext cx="0" cy="235842"/>
          </a:xfrm>
          <a:prstGeom prst="line">
            <a:avLst/>
          </a:prstGeom>
          <a:ln w="25400" cap="flat" cmpd="sng">
            <a:solidFill>
              <a:srgbClr val="CECFD4"/>
            </a:solidFill>
            <a:prstDash val="solid"/>
            <a:headEnd type="none" w="med" len="med"/>
            <a:tailEnd type="none" w="med" len="med"/>
          </a:ln>
        </p:spPr>
        <p:txBody>
          <a:bodyPr wrap="square" lIns="0" tIns="0" rIns="0" bIns="0" anchor="ctr"/>
          <a:lstStyle/>
          <a:p>
            <a:pPr lvl="0"/>
            <a:endParaRPr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" name="Shape 43"/>
          <p:cNvSpPr/>
          <p:nvPr/>
        </p:nvSpPr>
        <p:spPr>
          <a:xfrm>
            <a:off x="3493828" y="3941331"/>
            <a:ext cx="5140296" cy="5950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lang="en-US" altLang="zh-CN" sz="3200" dirty="0">
                <a:solidFill>
                  <a:srgbClr val="55B037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05.</a:t>
            </a:r>
            <a:r>
              <a:rPr lang="zh-CN" altLang="en-US" sz="3200" dirty="0">
                <a:solidFill>
                  <a:srgbClr val="55B037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公众号内支付配置</a:t>
            </a:r>
            <a:endParaRPr lang="zh-CN" altLang="en-US" sz="3200" dirty="0">
              <a:solidFill>
                <a:srgbClr val="55B037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35280" y="0"/>
            <a:ext cx="781685" cy="1440180"/>
            <a:chOff x="528" y="0"/>
            <a:chExt cx="1231" cy="2268"/>
          </a:xfrm>
        </p:grpSpPr>
        <p:sp>
          <p:nvSpPr>
            <p:cNvPr id="27" name="任意多边形 26"/>
            <p:cNvSpPr>
              <a:spLocks noChangeAspect="1"/>
            </p:cNvSpPr>
            <p:nvPr/>
          </p:nvSpPr>
          <p:spPr>
            <a:xfrm>
              <a:off x="528" y="0"/>
              <a:ext cx="1231" cy="2268"/>
            </a:xfrm>
            <a:custGeom>
              <a:avLst/>
              <a:gdLst>
                <a:gd name="connsiteX0" fmla="*/ 0 w 2136"/>
                <a:gd name="connsiteY0" fmla="*/ 0 h 3935"/>
                <a:gd name="connsiteX1" fmla="*/ 2136 w 2136"/>
                <a:gd name="connsiteY1" fmla="*/ 0 h 3935"/>
                <a:gd name="connsiteX2" fmla="*/ 2136 w 2136"/>
                <a:gd name="connsiteY2" fmla="*/ 3935 h 3935"/>
                <a:gd name="connsiteX3" fmla="*/ 1080 w 2136"/>
                <a:gd name="connsiteY3" fmla="*/ 3046 h 3935"/>
                <a:gd name="connsiteX4" fmla="*/ 0 w 2136"/>
                <a:gd name="connsiteY4" fmla="*/ 3935 h 3935"/>
                <a:gd name="connsiteX5" fmla="*/ 0 w 2136"/>
                <a:gd name="connsiteY5" fmla="*/ 0 h 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6" h="3935">
                  <a:moveTo>
                    <a:pt x="0" y="0"/>
                  </a:moveTo>
                  <a:lnTo>
                    <a:pt x="2136" y="0"/>
                  </a:lnTo>
                  <a:lnTo>
                    <a:pt x="2136" y="3935"/>
                  </a:lnTo>
                  <a:lnTo>
                    <a:pt x="1080" y="3046"/>
                  </a:lnTo>
                  <a:lnTo>
                    <a:pt x="0" y="3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B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8" y="529"/>
              <a:ext cx="1223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05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196975" y="306844"/>
            <a:ext cx="776922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0960" tIns="30480" rIns="60960" bIns="30480" anchor="ctr">
            <a:spAutoFit/>
          </a:bodyPr>
          <a:lstStyle/>
          <a:p>
            <a:pPr defTabSz="1087755"/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公众号内支付配置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244600" y="746760"/>
            <a:ext cx="7376160" cy="1524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0500360" y="5501640"/>
            <a:ext cx="1440000" cy="1440000"/>
            <a:chOff x="7416" y="2832"/>
            <a:chExt cx="3402" cy="3402"/>
          </a:xfrm>
        </p:grpSpPr>
        <p:pic>
          <p:nvPicPr>
            <p:cNvPr id="2" name="图片 1" descr="iconfont-yunpingtai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16" y="2832"/>
              <a:ext cx="3402" cy="3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677" name="swiftpass_白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63" y="4629"/>
              <a:ext cx="2484" cy="58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3" name="矩形 2"/>
          <p:cNvSpPr/>
          <p:nvPr/>
        </p:nvSpPr>
        <p:spPr>
          <a:xfrm>
            <a:off x="549910" y="1229995"/>
            <a:ext cx="11091545" cy="2922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          </a:t>
            </a:r>
            <a:r>
              <a:rPr lang="zh-CN" altLang="en-US" sz="2400" dirty="0" smtClean="0"/>
              <a:t>使用公众号内支付需要</a:t>
            </a:r>
            <a:r>
              <a:rPr lang="zh-CN" altLang="en-US" sz="2400" dirty="0"/>
              <a:t>配置的，</a:t>
            </a:r>
            <a:r>
              <a:rPr lang="zh-CN" altLang="en-US" sz="2400" dirty="0" smtClean="0"/>
              <a:t>分两种情况</a:t>
            </a:r>
            <a:r>
              <a:rPr lang="zh-CN" altLang="en-US" b="1" dirty="0" smtClean="0">
                <a:solidFill>
                  <a:srgbClr val="FF0000"/>
                </a:solidFill>
              </a:rPr>
              <a:t>（前提为商户必须有认证过的服务号）</a:t>
            </a:r>
            <a:r>
              <a:rPr lang="zh-CN" altLang="en-US" sz="2800" dirty="0" smtClean="0"/>
              <a:t>。</a:t>
            </a:r>
            <a:endParaRPr lang="zh-CN" altLang="en-US" sz="2800" dirty="0" smtClean="0"/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Arial" panose="020B0604020202020204" pitchFamily="34" charset="0"/>
              </a:rPr>
              <a:t>●</a:t>
            </a:r>
            <a:r>
              <a:rPr lang="zh-CN" altLang="en-US" sz="2400" dirty="0" smtClean="0"/>
              <a:t>系统进件商户名称与商户公众</a:t>
            </a:r>
            <a:r>
              <a:rPr lang="zh-CN" altLang="en-US" sz="2400" dirty="0"/>
              <a:t>号认证主体一致，</a:t>
            </a:r>
            <a:r>
              <a:rPr lang="zh-CN" altLang="en-US" sz="2400" dirty="0" smtClean="0"/>
              <a:t>可于商户平台自行配置。</a:t>
            </a:r>
            <a:r>
              <a:rPr lang="zh-CN" altLang="en-US" b="1" dirty="0" smtClean="0">
                <a:solidFill>
                  <a:srgbClr val="FF0000"/>
                </a:solidFill>
              </a:rPr>
              <a:t>（目前只适用于首次配置，无修改及删除权限。如需操作，需填写公众号授权目录配置申请表发至业管邮箱申请。）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b="1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ym typeface="+mn-ea"/>
              </a:rPr>
              <a:t>系统进件商户名称与商户公众号认证主体不一致，填写并发送“</a:t>
            </a:r>
            <a:r>
              <a:rPr lang="zh-CN" altLang="en-US" sz="2400" dirty="0">
                <a:sym typeface="+mn-ea"/>
              </a:rPr>
              <a:t>公众号授权目录配置申请表</a:t>
            </a:r>
            <a:r>
              <a:rPr lang="en-US" altLang="zh-CN" sz="2400" dirty="0">
                <a:sym typeface="+mn-ea"/>
              </a:rPr>
              <a:t>V1</a:t>
            </a:r>
            <a:r>
              <a:rPr lang="zh-CN" altLang="en-US" sz="2400" dirty="0" smtClean="0">
                <a:sym typeface="+mn-ea"/>
              </a:rPr>
              <a:t>”，“交易识别码报备”至</a:t>
            </a:r>
            <a:endParaRPr lang="zh-CN" altLang="en-US" sz="2800" dirty="0" smtClean="0"/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2400" dirty="0" smtClean="0"/>
              <a:t>刘玉婷&lt;yuting.liu@swiftpass.cn&gt;陈曦&lt;xichen@swiftpass.cn&gt;</a:t>
            </a:r>
            <a:endParaRPr lang="zh-CN" altLang="en-US" sz="2400" dirty="0" smtClean="0"/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2400" dirty="0" smtClean="0"/>
              <a:t>抄送对接商务经理。</a:t>
            </a:r>
            <a:endParaRPr lang="zh-CN" altLang="en-US" sz="2400" dirty="0" smtClean="0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5155" y="4787265"/>
          <a:ext cx="1624330" cy="1115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showAsIcon="1" r:id="rId3" imgW="971550" imgH="666750" progId="Excel.Sheet.8">
                  <p:embed/>
                </p:oleObj>
              </mc:Choice>
              <mc:Fallback>
                <p:oleObj name="" showAsIcon="1" r:id="rId3" imgW="971550" imgH="666750" progId="Excel.Sheet.8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5155" y="4787265"/>
                        <a:ext cx="1624330" cy="1115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0970" y="4778375"/>
          <a:ext cx="163766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showAsIcon="1" r:id="rId5" imgW="971550" imgH="666750" progId="Word.Document.12">
                  <p:embed/>
                </p:oleObj>
              </mc:Choice>
              <mc:Fallback>
                <p:oleObj name="" showAsIcon="1" r:id="rId5" imgW="971550" imgH="666750" progId="Word.Document.12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0970" y="4778375"/>
                        <a:ext cx="1637665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11040" y="3497580"/>
            <a:ext cx="3383280" cy="9550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5400" b="1">
                <a:solidFill>
                  <a:srgbClr val="55B037"/>
                </a:solidFill>
                <a:latin typeface="Meiryo UI" panose="020B0604030504040204" charset="-128"/>
                <a:ea typeface="Meiryo UI" panose="020B0604030504040204" charset="-128"/>
              </a:rPr>
              <a:t>Thanks</a:t>
            </a:r>
            <a:endParaRPr lang="en-US" altLang="zh-CN" sz="5400" b="1">
              <a:solidFill>
                <a:srgbClr val="55B037"/>
              </a:solidFill>
              <a:latin typeface="Meiryo UI" panose="020B0604030504040204" charset="-128"/>
              <a:ea typeface="Meiryo UI" panose="020B0604030504040204" charset="-128"/>
            </a:endParaRPr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0500360" y="5501640"/>
            <a:ext cx="1440000" cy="1440000"/>
            <a:chOff x="7416" y="2832"/>
            <a:chExt cx="3402" cy="3402"/>
          </a:xfrm>
        </p:grpSpPr>
        <p:pic>
          <p:nvPicPr>
            <p:cNvPr id="5" name="图片 4" descr="iconfont-yunpingtai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16" y="2832"/>
              <a:ext cx="3402" cy="3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677" name="swiftpass_白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63" y="4629"/>
              <a:ext cx="2484" cy="58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195490" y="306844"/>
            <a:ext cx="776922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0960" tIns="30480" rIns="60960" bIns="30480" anchor="ctr">
            <a:spAutoFit/>
          </a:bodyPr>
          <a:lstStyle/>
          <a:p>
            <a:pPr defTabSz="1087755"/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普通商户进件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244600" y="746760"/>
            <a:ext cx="7376160" cy="1524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335280" y="0"/>
            <a:ext cx="781050" cy="1440180"/>
            <a:chOff x="528" y="0"/>
            <a:chExt cx="1230" cy="2268"/>
          </a:xfrm>
        </p:grpSpPr>
        <p:sp>
          <p:nvSpPr>
            <p:cNvPr id="27" name="任意多边形 26"/>
            <p:cNvSpPr>
              <a:spLocks noChangeAspect="1"/>
            </p:cNvSpPr>
            <p:nvPr/>
          </p:nvSpPr>
          <p:spPr>
            <a:xfrm>
              <a:off x="528" y="0"/>
              <a:ext cx="1231" cy="2268"/>
            </a:xfrm>
            <a:custGeom>
              <a:avLst/>
              <a:gdLst>
                <a:gd name="connsiteX0" fmla="*/ 0 w 2136"/>
                <a:gd name="connsiteY0" fmla="*/ 0 h 3935"/>
                <a:gd name="connsiteX1" fmla="*/ 2136 w 2136"/>
                <a:gd name="connsiteY1" fmla="*/ 0 h 3935"/>
                <a:gd name="connsiteX2" fmla="*/ 2136 w 2136"/>
                <a:gd name="connsiteY2" fmla="*/ 3935 h 3935"/>
                <a:gd name="connsiteX3" fmla="*/ 1080 w 2136"/>
                <a:gd name="connsiteY3" fmla="*/ 3046 h 3935"/>
                <a:gd name="connsiteX4" fmla="*/ 0 w 2136"/>
                <a:gd name="connsiteY4" fmla="*/ 3935 h 3935"/>
                <a:gd name="connsiteX5" fmla="*/ 0 w 2136"/>
                <a:gd name="connsiteY5" fmla="*/ 0 h 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6" h="3935">
                  <a:moveTo>
                    <a:pt x="0" y="0"/>
                  </a:moveTo>
                  <a:lnTo>
                    <a:pt x="2136" y="0"/>
                  </a:lnTo>
                  <a:lnTo>
                    <a:pt x="2136" y="3935"/>
                  </a:lnTo>
                  <a:lnTo>
                    <a:pt x="1080" y="3046"/>
                  </a:lnTo>
                  <a:lnTo>
                    <a:pt x="0" y="3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B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8" y="529"/>
              <a:ext cx="1223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05965" y="81915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普通商户指单门店商户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4600" y="1653988"/>
            <a:ext cx="802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登录渠道平台：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http://epay.cib.com.cn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，渠道管理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商户进件管理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新增。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10500360" y="5501640"/>
            <a:ext cx="1440000" cy="1440000"/>
            <a:chOff x="7416" y="2832"/>
            <a:chExt cx="3402" cy="3402"/>
          </a:xfrm>
        </p:grpSpPr>
        <p:pic>
          <p:nvPicPr>
            <p:cNvPr id="12" name="图片 11" descr="iconfont-yunpingtai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16" y="2832"/>
              <a:ext cx="3402" cy="3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677" name="swiftpass_白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63" y="4629"/>
              <a:ext cx="2484" cy="58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" y="2329553"/>
            <a:ext cx="10905565" cy="356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620" y="2065655"/>
            <a:ext cx="11285220" cy="4408805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335280" y="0"/>
            <a:ext cx="781050" cy="1440180"/>
            <a:chOff x="528" y="0"/>
            <a:chExt cx="1230" cy="2268"/>
          </a:xfrm>
        </p:grpSpPr>
        <p:sp>
          <p:nvSpPr>
            <p:cNvPr id="27" name="任意多边形 26"/>
            <p:cNvSpPr>
              <a:spLocks noChangeAspect="1"/>
            </p:cNvSpPr>
            <p:nvPr/>
          </p:nvSpPr>
          <p:spPr>
            <a:xfrm>
              <a:off x="528" y="0"/>
              <a:ext cx="1231" cy="2268"/>
            </a:xfrm>
            <a:custGeom>
              <a:avLst/>
              <a:gdLst>
                <a:gd name="connsiteX0" fmla="*/ 0 w 2136"/>
                <a:gd name="connsiteY0" fmla="*/ 0 h 3935"/>
                <a:gd name="connsiteX1" fmla="*/ 2136 w 2136"/>
                <a:gd name="connsiteY1" fmla="*/ 0 h 3935"/>
                <a:gd name="connsiteX2" fmla="*/ 2136 w 2136"/>
                <a:gd name="connsiteY2" fmla="*/ 3935 h 3935"/>
                <a:gd name="connsiteX3" fmla="*/ 1080 w 2136"/>
                <a:gd name="connsiteY3" fmla="*/ 3046 h 3935"/>
                <a:gd name="connsiteX4" fmla="*/ 0 w 2136"/>
                <a:gd name="connsiteY4" fmla="*/ 3935 h 3935"/>
                <a:gd name="connsiteX5" fmla="*/ 0 w 2136"/>
                <a:gd name="connsiteY5" fmla="*/ 0 h 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6" h="3935">
                  <a:moveTo>
                    <a:pt x="0" y="0"/>
                  </a:moveTo>
                  <a:lnTo>
                    <a:pt x="2136" y="0"/>
                  </a:lnTo>
                  <a:lnTo>
                    <a:pt x="2136" y="3935"/>
                  </a:lnTo>
                  <a:lnTo>
                    <a:pt x="1080" y="3046"/>
                  </a:lnTo>
                  <a:lnTo>
                    <a:pt x="0" y="3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B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8" y="529"/>
              <a:ext cx="1223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64" name="直接连接符 63"/>
          <p:cNvCxnSpPr/>
          <p:nvPr/>
        </p:nvCxnSpPr>
        <p:spPr>
          <a:xfrm>
            <a:off x="1244600" y="746760"/>
            <a:ext cx="7376160" cy="1524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167391" y="306844"/>
            <a:ext cx="776922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0960" tIns="30480" rIns="60960" bIns="30480" anchor="ctr">
            <a:spAutoFit/>
          </a:bodyPr>
          <a:lstStyle/>
          <a:p>
            <a:pPr defTabSz="1087755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普通商户进件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0500360" y="5501640"/>
            <a:ext cx="1440000" cy="1440000"/>
            <a:chOff x="7416" y="2832"/>
            <a:chExt cx="3402" cy="3402"/>
          </a:xfrm>
        </p:grpSpPr>
        <p:pic>
          <p:nvPicPr>
            <p:cNvPr id="5" name="图片 4" descr="iconfont-yunpingtai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6" y="2832"/>
              <a:ext cx="3402" cy="3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677" name="swiftpass_白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863" y="4629"/>
              <a:ext cx="2484" cy="58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1405965" y="81915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普通商户指单门店商户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4600" y="1501490"/>
            <a:ext cx="5008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2000" dirty="0"/>
              <a:t>基础资料：</a:t>
            </a:r>
            <a:r>
              <a:rPr lang="zh-CN" altLang="en-US" sz="2000" b="1" dirty="0">
                <a:solidFill>
                  <a:srgbClr val="FF0000"/>
                </a:solidFill>
              </a:rPr>
              <a:t>带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星号及红</a:t>
            </a:r>
            <a:r>
              <a:rPr lang="zh-CN" altLang="en-US" sz="2000" b="1" dirty="0">
                <a:solidFill>
                  <a:srgbClr val="FF0000"/>
                </a:solidFill>
              </a:rPr>
              <a:t>框处资料均需填写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815340" y="1434465"/>
            <a:ext cx="7388225" cy="365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商户简称：支付后，微信返回的支付凭条显示的名称</a:t>
            </a:r>
            <a:endParaRPr lang="zh-CN" altLang="en-US" b="1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35280" y="0"/>
            <a:ext cx="781050" cy="1440180"/>
            <a:chOff x="528" y="0"/>
            <a:chExt cx="1230" cy="2268"/>
          </a:xfrm>
        </p:grpSpPr>
        <p:sp>
          <p:nvSpPr>
            <p:cNvPr id="27" name="任意多边形 26"/>
            <p:cNvSpPr>
              <a:spLocks noChangeAspect="1"/>
            </p:cNvSpPr>
            <p:nvPr/>
          </p:nvSpPr>
          <p:spPr>
            <a:xfrm>
              <a:off x="528" y="0"/>
              <a:ext cx="1231" cy="2268"/>
            </a:xfrm>
            <a:custGeom>
              <a:avLst/>
              <a:gdLst>
                <a:gd name="connsiteX0" fmla="*/ 0 w 2136"/>
                <a:gd name="connsiteY0" fmla="*/ 0 h 3935"/>
                <a:gd name="connsiteX1" fmla="*/ 2136 w 2136"/>
                <a:gd name="connsiteY1" fmla="*/ 0 h 3935"/>
                <a:gd name="connsiteX2" fmla="*/ 2136 w 2136"/>
                <a:gd name="connsiteY2" fmla="*/ 3935 h 3935"/>
                <a:gd name="connsiteX3" fmla="*/ 1080 w 2136"/>
                <a:gd name="connsiteY3" fmla="*/ 3046 h 3935"/>
                <a:gd name="connsiteX4" fmla="*/ 0 w 2136"/>
                <a:gd name="connsiteY4" fmla="*/ 3935 h 3935"/>
                <a:gd name="connsiteX5" fmla="*/ 0 w 2136"/>
                <a:gd name="connsiteY5" fmla="*/ 0 h 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6" h="3935">
                  <a:moveTo>
                    <a:pt x="0" y="0"/>
                  </a:moveTo>
                  <a:lnTo>
                    <a:pt x="2136" y="0"/>
                  </a:lnTo>
                  <a:lnTo>
                    <a:pt x="2136" y="3935"/>
                  </a:lnTo>
                  <a:lnTo>
                    <a:pt x="1080" y="3046"/>
                  </a:lnTo>
                  <a:lnTo>
                    <a:pt x="0" y="3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B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8" y="529"/>
              <a:ext cx="1223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64" name="直接连接符 63"/>
          <p:cNvCxnSpPr/>
          <p:nvPr/>
        </p:nvCxnSpPr>
        <p:spPr>
          <a:xfrm>
            <a:off x="1244600" y="746760"/>
            <a:ext cx="7376160" cy="1524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167391" y="306844"/>
            <a:ext cx="776922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0960" tIns="30480" rIns="60960" bIns="30480" anchor="ctr">
            <a:spAutoFit/>
          </a:bodyPr>
          <a:p>
            <a:pPr defTabSz="1087755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普通商户进件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5965" y="81915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普通商户指单门店商户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5855" y="1127125"/>
            <a:ext cx="2853690" cy="50526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2013585"/>
            <a:ext cx="7770495" cy="3105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6415" y="5814060"/>
            <a:ext cx="7388225" cy="365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zh-CN" altLang="en-US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商户简称可以写：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en-US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银行特约商户</a:t>
            </a:r>
            <a:r>
              <a:rPr lang="en-US" altLang="zh-CN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字样，但是不可显示</a:t>
            </a:r>
            <a:r>
              <a:rPr lang="en-US" altLang="zh-CN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兴业</a:t>
            </a:r>
            <a:r>
              <a:rPr lang="en-US" altLang="zh-CN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名称</a:t>
            </a:r>
            <a:endParaRPr lang="zh-CN" altLang="en-US" b="1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485" y="1188720"/>
            <a:ext cx="7117080" cy="148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组合 29"/>
          <p:cNvGrpSpPr/>
          <p:nvPr/>
        </p:nvGrpSpPr>
        <p:grpSpPr>
          <a:xfrm>
            <a:off x="335280" y="0"/>
            <a:ext cx="781050" cy="1440180"/>
            <a:chOff x="528" y="0"/>
            <a:chExt cx="1230" cy="2268"/>
          </a:xfrm>
        </p:grpSpPr>
        <p:sp>
          <p:nvSpPr>
            <p:cNvPr id="27" name="任意多边形 26"/>
            <p:cNvSpPr>
              <a:spLocks noChangeAspect="1"/>
            </p:cNvSpPr>
            <p:nvPr/>
          </p:nvSpPr>
          <p:spPr>
            <a:xfrm>
              <a:off x="528" y="0"/>
              <a:ext cx="1231" cy="2268"/>
            </a:xfrm>
            <a:custGeom>
              <a:avLst/>
              <a:gdLst>
                <a:gd name="connsiteX0" fmla="*/ 0 w 2136"/>
                <a:gd name="connsiteY0" fmla="*/ 0 h 3935"/>
                <a:gd name="connsiteX1" fmla="*/ 2136 w 2136"/>
                <a:gd name="connsiteY1" fmla="*/ 0 h 3935"/>
                <a:gd name="connsiteX2" fmla="*/ 2136 w 2136"/>
                <a:gd name="connsiteY2" fmla="*/ 3935 h 3935"/>
                <a:gd name="connsiteX3" fmla="*/ 1080 w 2136"/>
                <a:gd name="connsiteY3" fmla="*/ 3046 h 3935"/>
                <a:gd name="connsiteX4" fmla="*/ 0 w 2136"/>
                <a:gd name="connsiteY4" fmla="*/ 3935 h 3935"/>
                <a:gd name="connsiteX5" fmla="*/ 0 w 2136"/>
                <a:gd name="connsiteY5" fmla="*/ 0 h 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6" h="3935">
                  <a:moveTo>
                    <a:pt x="0" y="0"/>
                  </a:moveTo>
                  <a:lnTo>
                    <a:pt x="2136" y="0"/>
                  </a:lnTo>
                  <a:lnTo>
                    <a:pt x="2136" y="3935"/>
                  </a:lnTo>
                  <a:lnTo>
                    <a:pt x="1080" y="3046"/>
                  </a:lnTo>
                  <a:lnTo>
                    <a:pt x="0" y="3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B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8" y="529"/>
              <a:ext cx="1223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196975" y="306844"/>
            <a:ext cx="776922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0960" tIns="30480" rIns="60960" bIns="30480" anchor="ctr">
            <a:spAutoFit/>
          </a:bodyPr>
          <a:lstStyle/>
          <a:p>
            <a:pPr defTabSz="1087755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普通商户进件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244600" y="746760"/>
            <a:ext cx="7376160" cy="1524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0500360" y="5501640"/>
            <a:ext cx="1440000" cy="1440000"/>
            <a:chOff x="7416" y="2832"/>
            <a:chExt cx="3402" cy="3402"/>
          </a:xfrm>
        </p:grpSpPr>
        <p:pic>
          <p:nvPicPr>
            <p:cNvPr id="2" name="图片 1" descr="iconfont-yunpingtai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6" y="2832"/>
              <a:ext cx="3402" cy="3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677" name="swiftpass_白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863" y="4629"/>
              <a:ext cx="2484" cy="58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1405965" y="81915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普通商户指单门店商户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60240" y="818865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证件上传：营业执照、商户负责人身份证、组织机构代码证必须上传。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718185" y="2677160"/>
            <a:ext cx="7792085" cy="4276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l"/>
            <a:r>
              <a:rPr lang="en-US" altLang="zh-CN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）企业对公：</a:t>
            </a:r>
            <a:endParaRPr lang="zh-CN" altLang="en-US" sz="1600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l"/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lang="en-US" altLang="zh-CN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有效营业执照复印件              </a:t>
            </a:r>
            <a:r>
              <a:rPr lang="en-US" altLang="zh-CN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有效税务登记证复印件              </a:t>
            </a:r>
            <a:r>
              <a:rPr lang="en-US" altLang="zh-CN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有效组织机构代码证复印件                                  </a:t>
            </a:r>
            <a:r>
              <a:rPr lang="en-US" altLang="zh-CN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1.4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有效法人身份证复印件</a:t>
            </a:r>
            <a:endParaRPr lang="zh-CN" altLang="en-US" sz="1600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l"/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）个体工商户（法人对私）：              </a:t>
            </a:r>
            <a:r>
              <a:rPr lang="en-US" altLang="zh-CN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有效营业执照复印件              </a:t>
            </a:r>
            <a:r>
              <a:rPr lang="en-US" altLang="zh-CN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有效法人身份证复印件（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正反面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              </a:t>
            </a:r>
            <a:r>
              <a:rPr lang="en-US" altLang="zh-CN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法人银行卡复印件（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正反面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1600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l"/>
            <a:r>
              <a:rPr lang="zh-CN" altLang="en-US" sz="1600" b="0" u="none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以上可提供原件或复印件（加盖红章，个体户没有公章的可法人签字</a:t>
            </a:r>
            <a:r>
              <a:rPr lang="en-US" altLang="zh-CN" sz="1600" b="0" u="none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1600" b="0" u="none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手印）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  </a:t>
            </a:r>
            <a:r>
              <a:rPr lang="en-US" altLang="zh-CN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）个人对个人：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复印件（签字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手印）</a:t>
            </a:r>
            <a:endParaRPr lang="zh-CN" altLang="en-US" sz="1600" b="1" u="none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266700" algn="l"/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</a:t>
            </a:r>
            <a:r>
              <a:rPr lang="en-US" altLang="zh-CN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身份证复印件（签字</a:t>
            </a:r>
            <a:r>
              <a:rPr lang="en-US" altLang="zh-CN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手印）一份  </a:t>
            </a:r>
            <a:endParaRPr lang="zh-CN" altLang="en-US" sz="1600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l"/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lang="en-US" altLang="zh-CN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3.2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银行卡复印件（签字</a:t>
            </a:r>
            <a:r>
              <a:rPr lang="en-US" altLang="zh-CN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手印）一份 </a:t>
            </a:r>
            <a:endParaRPr lang="zh-CN" altLang="en-US" sz="1600" b="0" u="none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l"/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lang="en-US" altLang="zh-CN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3.3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经营场所租赁合同（签字</a:t>
            </a:r>
            <a:r>
              <a:rPr lang="en-US" altLang="zh-CN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手印）一份               </a:t>
            </a:r>
            <a:r>
              <a:rPr lang="en-US" altLang="zh-CN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3.4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经营场所照片              </a:t>
            </a:r>
            <a:r>
              <a:rPr lang="en-US" altLang="zh-CN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3.5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交易限额设置在</a:t>
            </a:r>
            <a:r>
              <a:rPr lang="en-US" altLang="zh-CN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元以内。（</a:t>
            </a:r>
            <a:r>
              <a:rPr lang="zh-CN" altLang="en-US" sz="1600" b="0" u="none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额度由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渠道在后台设置</a:t>
            </a:r>
            <a:r>
              <a:rPr lang="zh-CN" altLang="en-US" sz="1600" b="0" u="none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b="0" u="none">
              <a:solidFill>
                <a:srgbClr val="000000"/>
              </a:solidFill>
              <a:highlight>
                <a:srgbClr val="FFFF99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266700" algn="l"/>
            <a:r>
              <a:rPr lang="zh-CN" altLang="en-US" sz="1600" b="0" u="none">
                <a:solidFill>
                  <a:srgbClr val="000000"/>
                </a:solidFill>
                <a:highlight>
                  <a:srgbClr val="FFFF99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注：进件要求必须资质齐全。</a:t>
            </a:r>
            <a:endParaRPr lang="zh-CN" sz="1600" b="0" u="none">
              <a:solidFill>
                <a:srgbClr val="000000"/>
              </a:solidFill>
              <a:highlight>
                <a:srgbClr val="FFFF99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7772400" y="2787015"/>
            <a:ext cx="3685540" cy="2853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组织结构代码证</a:t>
            </a:r>
            <a:r>
              <a:rPr lang="zh-CN" altLang="en-US" dirty="0" smtClean="0"/>
              <a:t>：三证合一的营业执照再传一次营业执照。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商户协议</a:t>
            </a:r>
            <a:r>
              <a:rPr lang="zh-CN" altLang="en-US" dirty="0" smtClean="0"/>
              <a:t>：不必上传，个人在上传</a:t>
            </a:r>
            <a:r>
              <a:rPr lang="zh-CN" altLang="en-US">
                <a:cs typeface="微软雅黑" panose="020B0503020204020204" charset="-122"/>
                <a:sym typeface="+mn-ea"/>
              </a:rPr>
              <a:t>经营场所租赁合同、第三方结算授权函时可以上传在这个位置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若商户结算至第三方账号，需在商户协议处上传结算授权书。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个人商户在商户协议处上传银行卡、租赁合同、租赁场所照片。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35280" y="0"/>
            <a:ext cx="781050" cy="1440180"/>
            <a:chOff x="528" y="0"/>
            <a:chExt cx="1230" cy="2268"/>
          </a:xfrm>
        </p:grpSpPr>
        <p:sp>
          <p:nvSpPr>
            <p:cNvPr id="27" name="任意多边形 26"/>
            <p:cNvSpPr>
              <a:spLocks noChangeAspect="1"/>
            </p:cNvSpPr>
            <p:nvPr/>
          </p:nvSpPr>
          <p:spPr>
            <a:xfrm>
              <a:off x="528" y="0"/>
              <a:ext cx="1231" cy="2268"/>
            </a:xfrm>
            <a:custGeom>
              <a:avLst/>
              <a:gdLst>
                <a:gd name="connsiteX0" fmla="*/ 0 w 2136"/>
                <a:gd name="connsiteY0" fmla="*/ 0 h 3935"/>
                <a:gd name="connsiteX1" fmla="*/ 2136 w 2136"/>
                <a:gd name="connsiteY1" fmla="*/ 0 h 3935"/>
                <a:gd name="connsiteX2" fmla="*/ 2136 w 2136"/>
                <a:gd name="connsiteY2" fmla="*/ 3935 h 3935"/>
                <a:gd name="connsiteX3" fmla="*/ 1080 w 2136"/>
                <a:gd name="connsiteY3" fmla="*/ 3046 h 3935"/>
                <a:gd name="connsiteX4" fmla="*/ 0 w 2136"/>
                <a:gd name="connsiteY4" fmla="*/ 3935 h 3935"/>
                <a:gd name="connsiteX5" fmla="*/ 0 w 2136"/>
                <a:gd name="connsiteY5" fmla="*/ 0 h 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6" h="3935">
                  <a:moveTo>
                    <a:pt x="0" y="0"/>
                  </a:moveTo>
                  <a:lnTo>
                    <a:pt x="2136" y="0"/>
                  </a:lnTo>
                  <a:lnTo>
                    <a:pt x="2136" y="3935"/>
                  </a:lnTo>
                  <a:lnTo>
                    <a:pt x="1080" y="3046"/>
                  </a:lnTo>
                  <a:lnTo>
                    <a:pt x="0" y="3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B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8" y="529"/>
              <a:ext cx="1223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196975" y="306844"/>
            <a:ext cx="776922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0960" tIns="30480" rIns="60960" bIns="30480" anchor="ctr">
            <a:spAutoFit/>
          </a:bodyPr>
          <a:lstStyle/>
          <a:p>
            <a:pPr defTabSz="1087755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普通商户进件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244600" y="746760"/>
            <a:ext cx="7376160" cy="1524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0500360" y="5501640"/>
            <a:ext cx="1440000" cy="1440000"/>
            <a:chOff x="7416" y="2832"/>
            <a:chExt cx="3402" cy="3402"/>
          </a:xfrm>
        </p:grpSpPr>
        <p:pic>
          <p:nvPicPr>
            <p:cNvPr id="2" name="图片 1" descr="iconfont-yunpingtai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16" y="2832"/>
              <a:ext cx="3402" cy="3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677" name="swiftpass_白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63" y="4629"/>
              <a:ext cx="2484" cy="58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1405965" y="81915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普通商户指单门店商户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4600" y="1701515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录入结算账号：必须勾选之后才能填写账号信息。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5965" y="5332363"/>
            <a:ext cx="8514080" cy="1271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/>
            <a:r>
              <a:rPr lang="zh-CN" altLang="en-US" sz="1800" dirty="0"/>
              <a:t>注</a:t>
            </a:r>
            <a:r>
              <a:rPr lang="zh-CN" altLang="en-US" sz="1800" dirty="0" smtClean="0"/>
              <a:t>：</a:t>
            </a:r>
            <a:r>
              <a:rPr lang="zh-CN" altLang="en-US" sz="2000" dirty="0" smtClean="0">
                <a:solidFill>
                  <a:srgbClr val="FF0000"/>
                </a:solidFill>
              </a:rPr>
              <a:t>结算账号进件时必须录入后再保存，信息保存后将无法修改结算账号。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800" dirty="0" smtClean="0"/>
              <a:t>       以上</a:t>
            </a:r>
            <a:r>
              <a:rPr lang="zh-CN" altLang="en-US" sz="1800" dirty="0"/>
              <a:t>信息全部填写完整之后，点击保存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pPr algn="l"/>
            <a:r>
              <a:rPr lang="en-US" altLang="zh-CN" sz="1800" dirty="0"/>
              <a:t> </a:t>
            </a:r>
            <a:r>
              <a:rPr lang="en-US" altLang="zh-CN" sz="1800" dirty="0" smtClean="0"/>
              <a:t>      </a:t>
            </a:r>
            <a:r>
              <a:rPr lang="zh-CN" altLang="en-US" sz="1800" dirty="0" smtClean="0"/>
              <a:t>系统选中商户后页面右方新增支付类型。（分别添加，共六种支付类型）</a:t>
            </a:r>
            <a:endParaRPr lang="zh-CN" altLang="en-US" sz="1800" dirty="0" smtClean="0"/>
          </a:p>
          <a:p>
            <a:pPr algn="l"/>
            <a:r>
              <a:rPr lang="zh-CN" altLang="en-US" sz="1800" dirty="0" smtClean="0"/>
              <a:t>联行号查询网址：http://www.yhwdt.com/</a:t>
            </a:r>
            <a:endParaRPr lang="zh-CN" altLang="en-US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10" y="2070847"/>
            <a:ext cx="10152063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8310" y="4413250"/>
            <a:ext cx="6509385" cy="1504950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335280" y="0"/>
            <a:ext cx="781050" cy="1440180"/>
            <a:chOff x="528" y="0"/>
            <a:chExt cx="1230" cy="2268"/>
          </a:xfrm>
        </p:grpSpPr>
        <p:sp>
          <p:nvSpPr>
            <p:cNvPr id="27" name="任意多边形 26"/>
            <p:cNvSpPr>
              <a:spLocks noChangeAspect="1"/>
            </p:cNvSpPr>
            <p:nvPr/>
          </p:nvSpPr>
          <p:spPr>
            <a:xfrm>
              <a:off x="528" y="0"/>
              <a:ext cx="1231" cy="2268"/>
            </a:xfrm>
            <a:custGeom>
              <a:avLst/>
              <a:gdLst>
                <a:gd name="connsiteX0" fmla="*/ 0 w 2136"/>
                <a:gd name="connsiteY0" fmla="*/ 0 h 3935"/>
                <a:gd name="connsiteX1" fmla="*/ 2136 w 2136"/>
                <a:gd name="connsiteY1" fmla="*/ 0 h 3935"/>
                <a:gd name="connsiteX2" fmla="*/ 2136 w 2136"/>
                <a:gd name="connsiteY2" fmla="*/ 3935 h 3935"/>
                <a:gd name="connsiteX3" fmla="*/ 1080 w 2136"/>
                <a:gd name="connsiteY3" fmla="*/ 3046 h 3935"/>
                <a:gd name="connsiteX4" fmla="*/ 0 w 2136"/>
                <a:gd name="connsiteY4" fmla="*/ 3935 h 3935"/>
                <a:gd name="connsiteX5" fmla="*/ 0 w 2136"/>
                <a:gd name="connsiteY5" fmla="*/ 0 h 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6" h="3935">
                  <a:moveTo>
                    <a:pt x="0" y="0"/>
                  </a:moveTo>
                  <a:lnTo>
                    <a:pt x="2136" y="0"/>
                  </a:lnTo>
                  <a:lnTo>
                    <a:pt x="2136" y="3935"/>
                  </a:lnTo>
                  <a:lnTo>
                    <a:pt x="1080" y="3046"/>
                  </a:lnTo>
                  <a:lnTo>
                    <a:pt x="0" y="3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B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8" y="529"/>
              <a:ext cx="1223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196975" y="306844"/>
            <a:ext cx="776922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0960" tIns="30480" rIns="60960" bIns="30480" anchor="ctr">
            <a:spAutoFit/>
          </a:bodyPr>
          <a:lstStyle/>
          <a:p>
            <a:pPr defTabSz="1087755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普通商户进件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244600" y="746760"/>
            <a:ext cx="7376160" cy="1524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0500360" y="5501640"/>
            <a:ext cx="1440000" cy="1440000"/>
            <a:chOff x="7416" y="2832"/>
            <a:chExt cx="3402" cy="3402"/>
          </a:xfrm>
        </p:grpSpPr>
        <p:pic>
          <p:nvPicPr>
            <p:cNvPr id="2" name="图片 1" descr="iconfont-yunpingtai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6" y="2832"/>
              <a:ext cx="3402" cy="3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677" name="swiftpass_白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863" y="4629"/>
              <a:ext cx="2484" cy="58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1405965" y="81915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普通商户指单门店商户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4600" y="170151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配置商户支付类型。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7645" y="4518660"/>
            <a:ext cx="8865235" cy="230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/>
            <a:r>
              <a:rPr lang="zh-CN" altLang="en-US" dirty="0"/>
              <a:t>注</a:t>
            </a:r>
            <a:r>
              <a:rPr lang="zh-CN" altLang="en-US" dirty="0" smtClean="0"/>
              <a:t>：系统选中商户后页面右方新增支付类型。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/>
              <a:t>支付通道选择：</a:t>
            </a:r>
            <a:r>
              <a:rPr lang="zh-CN" altLang="en-US" b="1" dirty="0">
                <a:solidFill>
                  <a:srgbClr val="FF0000"/>
                </a:solidFill>
              </a:rPr>
              <a:t>微信：</a:t>
            </a:r>
            <a:r>
              <a:rPr b="1" dirty="0">
                <a:solidFill>
                  <a:srgbClr val="FF0000"/>
                </a:solidFill>
              </a:rPr>
              <a:t>兴业银行-微信2.0通道（新）</a:t>
            </a:r>
            <a:endParaRPr b="1" dirty="0">
              <a:solidFill>
                <a:srgbClr val="FF0000"/>
              </a:solidFill>
            </a:endParaRPr>
          </a:p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             </a:t>
            </a:r>
            <a:r>
              <a:rPr lang="zh-CN" altLang="en-US" b="1" dirty="0">
                <a:solidFill>
                  <a:srgbClr val="FF0000"/>
                </a:solidFill>
              </a:rPr>
              <a:t>支付宝：兴业总行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支付宝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通道。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                    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手</a:t>
            </a:r>
            <a:r>
              <a:rPr lang="en-US" altLang="zh-CN" b="1" dirty="0" smtClean="0">
                <a:solidFill>
                  <a:srgbClr val="FF0000"/>
                </a:solidFill>
              </a:rPr>
              <a:t>Q:</a:t>
            </a:r>
            <a:r>
              <a:rPr lang="zh-CN" altLang="en-US" b="1" dirty="0" smtClean="0">
                <a:solidFill>
                  <a:srgbClr val="FF0000"/>
                </a:solidFill>
              </a:rPr>
              <a:t>兴业银行-QQ钱包3.5通道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每次新增一种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支付类型，需要多次操作新增。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分别添加支付类型，微信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种支付类型，支付宝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种支付类型</a:t>
            </a:r>
            <a:endParaRPr lang="zh-CN" altLang="en-US" dirty="0" smtClean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支付宝-js支付、支付宝-小额支付、支付宝-扫码支付三种支付类型，支付宝PID：2088421403433879，需填写上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99" y="1127275"/>
            <a:ext cx="9294813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0500360" y="5501640"/>
            <a:ext cx="1440000" cy="1440000"/>
            <a:chOff x="7416" y="2832"/>
            <a:chExt cx="3402" cy="3402"/>
          </a:xfrm>
        </p:grpSpPr>
        <p:pic>
          <p:nvPicPr>
            <p:cNvPr id="4" name="图片 3" descr="iconfont-yunpingtai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16" y="2832"/>
              <a:ext cx="3402" cy="3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677" name="swiftpass_白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63" y="4629"/>
              <a:ext cx="2484" cy="581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948690" y="5036820"/>
            <a:ext cx="92506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2000" dirty="0">
                <a:sym typeface="+mn-ea"/>
              </a:rPr>
              <a:t>审核激活后系统将</a:t>
            </a:r>
            <a:r>
              <a:rPr lang="zh-CN" altLang="en-US" sz="2000" dirty="0" smtClean="0">
                <a:sym typeface="+mn-ea"/>
              </a:rPr>
              <a:t>在同步之后发送</a:t>
            </a:r>
            <a:r>
              <a:rPr lang="zh-CN" altLang="en-US" sz="2000" dirty="0">
                <a:sym typeface="+mn-ea"/>
              </a:rPr>
              <a:t>商户编号、密码、密钥信息至联系人手机及邮箱（秘钥只有邮件内可以查看）</a:t>
            </a:r>
            <a:endParaRPr lang="zh-CN" altLang="en-US" sz="2000" dirty="0"/>
          </a:p>
          <a:p>
            <a:r>
              <a:rPr lang="zh-CN" altLang="en-US" sz="2000" dirty="0" smtClean="0"/>
              <a:t>商户</a:t>
            </a:r>
            <a:r>
              <a:rPr lang="zh-CN" altLang="en-US" sz="2000" dirty="0" smtClean="0">
                <a:sym typeface="+mn-ea"/>
              </a:rPr>
              <a:t>激活后</a:t>
            </a:r>
            <a:r>
              <a:rPr lang="zh-CN" altLang="en-US" sz="2000" dirty="0" smtClean="0"/>
              <a:t>没有收到账号密码邮件的请确认邮箱是否有误，并及时反馈至商务经理。</a:t>
            </a:r>
            <a:endParaRPr lang="zh-CN" altLang="en-US" sz="20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215390" y="1160145"/>
            <a:ext cx="883285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商户激活邮件发送：opt_wft@swiftpass.cn  ，并抄送：</a:t>
            </a:r>
            <a:r>
              <a:rPr lang="en-US" altLang="zh-CN" sz="2000"/>
              <a:t>yiwen.xie</a:t>
            </a:r>
            <a:r>
              <a:rPr lang="zh-CN" altLang="en-US" sz="2000"/>
              <a:t>@swiftpass.cn </a:t>
            </a:r>
            <a:endParaRPr sz="2000"/>
          </a:p>
          <a:p>
            <a:r>
              <a:rPr lang="en-US" altLang="zh-CN" sz="2000" dirty="0">
                <a:sym typeface="+mn-ea"/>
              </a:rPr>
              <a:t>OPT_wft@swiftpass.cn</a:t>
            </a:r>
            <a:r>
              <a:rPr lang="en-US" altLang="zh-CN" sz="2000" dirty="0" smtClean="0">
                <a:sym typeface="+mn-ea"/>
              </a:rPr>
              <a:t> </a:t>
            </a:r>
            <a:r>
              <a:rPr lang="zh-CN" altLang="en-US" sz="2000" dirty="0" smtClean="0">
                <a:sym typeface="+mn-ea"/>
              </a:rPr>
              <a:t>是</a:t>
            </a:r>
            <a:r>
              <a:rPr lang="zh-CN" altLang="en-US" sz="2000" dirty="0">
                <a:sym typeface="+mn-ea"/>
              </a:rPr>
              <a:t>公共邮箱，邮件杂而多。尤其注意：邮件主题务必包含 关键字</a:t>
            </a:r>
            <a:r>
              <a:rPr lang="zh-CN" altLang="en-US" sz="2000" dirty="0" smtClean="0">
                <a:sym typeface="+mn-ea"/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光大深圳</a:t>
            </a:r>
            <a:r>
              <a:rPr lang="en-US" altLang="zh-CN" sz="2000" b="1" dirty="0" smtClean="0">
                <a:solidFill>
                  <a:srgbClr val="FF0000"/>
                </a:solidFill>
                <a:sym typeface="+mn-ea"/>
              </a:rPr>
              <a:t>+</a:t>
            </a:r>
            <a:r>
              <a:rPr lang="zh-CN" altLang="en-US" sz="2000" b="1" dirty="0" smtClean="0">
                <a:solidFill>
                  <a:srgbClr val="FF0000"/>
                </a:solidFill>
                <a:sym typeface="+mn-ea"/>
              </a:rPr>
              <a:t>商户核查</a:t>
            </a:r>
            <a:r>
              <a:rPr lang="en-US" altLang="zh-CN" sz="2000" b="1" dirty="0" smtClean="0">
                <a:solidFill>
                  <a:srgbClr val="FF0000"/>
                </a:solidFill>
                <a:sym typeface="+mn-ea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渠道名称</a:t>
            </a:r>
            <a:r>
              <a:rPr lang="zh-CN" altLang="en-US" sz="2000" dirty="0">
                <a:sym typeface="+mn-ea"/>
              </a:rPr>
              <a:t>”，否则邮件不会发送到专门设定邮箱，请知悉。</a:t>
            </a:r>
            <a:endParaRPr lang="en-US" altLang="zh-CN" sz="2000" dirty="0" smtClean="0"/>
          </a:p>
          <a:p>
            <a:r>
              <a:rPr lang="zh-CN" altLang="en-US" sz="2000" dirty="0" smtClean="0">
                <a:sym typeface="+mn-ea"/>
              </a:rPr>
              <a:t>周</a:t>
            </a:r>
            <a:r>
              <a:rPr lang="zh-CN" altLang="en-US" sz="2000" dirty="0">
                <a:sym typeface="+mn-ea"/>
              </a:rPr>
              <a:t>末节假日邮件也不予处理</a:t>
            </a:r>
            <a:endParaRPr lang="zh-CN" altLang="en-US" sz="2000" dirty="0"/>
          </a:p>
          <a:p>
            <a:r>
              <a:rPr lang="en-US" altLang="zh-CN" sz="2000"/>
              <a:t>P.S </a:t>
            </a:r>
            <a:r>
              <a:rPr lang="zh-CN" altLang="en-US" sz="2000"/>
              <a:t>由于兴业银行需要亲审商户资料，待我司核查通过后再递交给银行审核</a:t>
            </a:r>
            <a:endParaRPr lang="zh-CN" altLang="en-US" sz="2000"/>
          </a:p>
          <a:p>
            <a:endParaRPr lang="zh-CN" altLang="en-US" sz="2000"/>
          </a:p>
        </p:txBody>
      </p:sp>
      <p:grpSp>
        <p:nvGrpSpPr>
          <p:cNvPr id="30" name="组合 29"/>
          <p:cNvGrpSpPr/>
          <p:nvPr/>
        </p:nvGrpSpPr>
        <p:grpSpPr>
          <a:xfrm>
            <a:off x="335280" y="0"/>
            <a:ext cx="781050" cy="1440180"/>
            <a:chOff x="528" y="0"/>
            <a:chExt cx="1230" cy="2268"/>
          </a:xfrm>
        </p:grpSpPr>
        <p:sp>
          <p:nvSpPr>
            <p:cNvPr id="27" name="任意多边形 26"/>
            <p:cNvSpPr>
              <a:spLocks noChangeAspect="1"/>
            </p:cNvSpPr>
            <p:nvPr/>
          </p:nvSpPr>
          <p:spPr>
            <a:xfrm>
              <a:off x="528" y="0"/>
              <a:ext cx="1231" cy="2268"/>
            </a:xfrm>
            <a:custGeom>
              <a:avLst/>
              <a:gdLst>
                <a:gd name="connsiteX0" fmla="*/ 0 w 2136"/>
                <a:gd name="connsiteY0" fmla="*/ 0 h 3935"/>
                <a:gd name="connsiteX1" fmla="*/ 2136 w 2136"/>
                <a:gd name="connsiteY1" fmla="*/ 0 h 3935"/>
                <a:gd name="connsiteX2" fmla="*/ 2136 w 2136"/>
                <a:gd name="connsiteY2" fmla="*/ 3935 h 3935"/>
                <a:gd name="connsiteX3" fmla="*/ 1080 w 2136"/>
                <a:gd name="connsiteY3" fmla="*/ 3046 h 3935"/>
                <a:gd name="connsiteX4" fmla="*/ 0 w 2136"/>
                <a:gd name="connsiteY4" fmla="*/ 3935 h 3935"/>
                <a:gd name="connsiteX5" fmla="*/ 0 w 2136"/>
                <a:gd name="connsiteY5" fmla="*/ 0 h 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6" h="3935">
                  <a:moveTo>
                    <a:pt x="0" y="0"/>
                  </a:moveTo>
                  <a:lnTo>
                    <a:pt x="2136" y="0"/>
                  </a:lnTo>
                  <a:lnTo>
                    <a:pt x="2136" y="3935"/>
                  </a:lnTo>
                  <a:lnTo>
                    <a:pt x="1080" y="3046"/>
                  </a:lnTo>
                  <a:lnTo>
                    <a:pt x="0" y="3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B0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8" y="529"/>
              <a:ext cx="1223" cy="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196975" y="306844"/>
            <a:ext cx="776922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60960" tIns="30480" rIns="60960" bIns="30480" anchor="ctr">
            <a:spAutoFit/>
          </a:bodyPr>
          <a:p>
            <a:pPr defTabSz="1087755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普通商户进件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244600" y="746760"/>
            <a:ext cx="7376160" cy="1524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5965" y="81915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普通商户指单门店商户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" y="3702685"/>
            <a:ext cx="11866880" cy="133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3844</Words>
  <Application>WPS 演示</Application>
  <PresentationFormat>自定义</PresentationFormat>
  <Paragraphs>319</Paragraphs>
  <Slides>28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Meiryo UI</vt:lpstr>
      <vt:lpstr>方正兰亭黑简体</vt:lpstr>
      <vt:lpstr>Calibri Light</vt:lpstr>
      <vt:lpstr>Calibri</vt:lpstr>
      <vt:lpstr>Yu Gothic UI</vt:lpstr>
      <vt:lpstr>Arial Unicode MS</vt:lpstr>
      <vt:lpstr>黑体</vt:lpstr>
      <vt:lpstr>Office 主题</vt:lpstr>
      <vt:lpstr>Word.Document.12</vt:lpstr>
      <vt:lpstr>Word.Document.12</vt:lpstr>
      <vt:lpstr>Excel.Sheet.8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184</cp:revision>
  <dcterms:created xsi:type="dcterms:W3CDTF">2016-01-05T08:02:00Z</dcterms:created>
  <dcterms:modified xsi:type="dcterms:W3CDTF">2017-11-08T11:29:03Z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