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3"/>
  </p:notesMasterIdLst>
  <p:handoutMasterIdLst>
    <p:handoutMasterId r:id="rId14"/>
  </p:handoutMasterIdLst>
  <p:sldIdLst>
    <p:sldId id="256" r:id="rId5"/>
    <p:sldId id="487" r:id="rId6"/>
    <p:sldId id="447" r:id="rId7"/>
    <p:sldId id="480" r:id="rId8"/>
    <p:sldId id="444" r:id="rId9"/>
    <p:sldId id="481" r:id="rId10"/>
    <p:sldId id="488" r:id="rId11"/>
    <p:sldId id="459" r:id="rId12"/>
  </p:sldIdLst>
  <p:sldSz cx="9144000" cy="5143500" type="screen16x9"/>
  <p:notesSz cx="6858000" cy="9144000"/>
  <p:defaultTextStyle>
    <a:defPPr>
      <a:defRPr lang="en-US"/>
    </a:defPPr>
    <a:lvl1pPr marL="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F0000"/>
    <a:srgbClr val="EA5420"/>
    <a:srgbClr val="B33C3D"/>
    <a:srgbClr val="E12728"/>
    <a:srgbClr val="E02F27"/>
    <a:srgbClr val="595959"/>
    <a:srgbClr val="FEFBF9"/>
    <a:srgbClr val="444444"/>
    <a:srgbClr val="EE4530"/>
    <a:srgbClr val="118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0650" autoAdjust="0"/>
  </p:normalViewPr>
  <p:slideViewPr>
    <p:cSldViewPr snapToGrid="0" snapToObjects="1">
      <p:cViewPr varScale="1">
        <p:scale>
          <a:sx n="99" d="100"/>
          <a:sy n="99" d="100"/>
        </p:scale>
        <p:origin x="58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6F67E-7E01-6E4A-A691-B26D3AA73E43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E3946-ADB2-F240-896C-C51FF265C3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1121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779A6-EF66-6A4D-B6CC-FEB65EB86943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6B932-DFC9-AA42-BB88-A7A959C3C4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337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6B932-DFC9-AA42-BB88-A7A959C3C49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92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F2D6D-1765-4EB8-9557-5972FB805D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64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F2D6D-1765-4EB8-9557-5972FB805D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72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6B932-DFC9-AA42-BB88-A7A959C3C49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96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6B932-DFC9-AA42-BB88-A7A959C3C49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16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12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4474726" y="3608917"/>
            <a:ext cx="192435" cy="176972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05063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85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1" indent="0">
              <a:buNone/>
              <a:defRPr sz="1600" b="1"/>
            </a:lvl5pPr>
            <a:lvl6pPr marL="2285715" indent="0">
              <a:buNone/>
              <a:defRPr sz="1600" b="1"/>
            </a:lvl6pPr>
            <a:lvl7pPr marL="2742856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85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1" indent="0">
              <a:buNone/>
              <a:defRPr sz="1600" b="1"/>
            </a:lvl5pPr>
            <a:lvl6pPr marL="2285715" indent="0">
              <a:buNone/>
              <a:defRPr sz="1600" b="1"/>
            </a:lvl6pPr>
            <a:lvl7pPr marL="2742856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85" indent="0">
              <a:buNone/>
              <a:defRPr sz="1000"/>
            </a:lvl3pPr>
            <a:lvl4pPr marL="1371430" indent="0">
              <a:buNone/>
              <a:defRPr sz="900"/>
            </a:lvl4pPr>
            <a:lvl5pPr marL="1828571" indent="0">
              <a:buNone/>
              <a:defRPr sz="900"/>
            </a:lvl5pPr>
            <a:lvl6pPr marL="2285715" indent="0">
              <a:buNone/>
              <a:defRPr sz="900"/>
            </a:lvl6pPr>
            <a:lvl7pPr marL="2742856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85" indent="0">
              <a:buNone/>
              <a:defRPr sz="2400"/>
            </a:lvl3pPr>
            <a:lvl4pPr marL="1371430" indent="0">
              <a:buNone/>
              <a:defRPr sz="2000"/>
            </a:lvl4pPr>
            <a:lvl5pPr marL="1828571" indent="0">
              <a:buNone/>
              <a:defRPr sz="2000"/>
            </a:lvl5pPr>
            <a:lvl6pPr marL="2285715" indent="0">
              <a:buNone/>
              <a:defRPr sz="2000"/>
            </a:lvl6pPr>
            <a:lvl7pPr marL="2742856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85" indent="0">
              <a:buNone/>
              <a:defRPr sz="1000"/>
            </a:lvl3pPr>
            <a:lvl4pPr marL="1371430" indent="0">
              <a:buNone/>
              <a:defRPr sz="900"/>
            </a:lvl4pPr>
            <a:lvl5pPr marL="1828571" indent="0">
              <a:buNone/>
              <a:defRPr sz="900"/>
            </a:lvl5pPr>
            <a:lvl6pPr marL="2285715" indent="0">
              <a:buNone/>
              <a:defRPr sz="900"/>
            </a:lvl6pPr>
            <a:lvl7pPr marL="2742856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  <p:sldLayoutId id="2147493467" r:id="rId12"/>
  </p:sldLayoutIdLst>
  <p:txStyles>
    <p:titleStyle>
      <a:lvl1pPr algn="ctr" defTabSz="45714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6" indent="-342856" algn="l" defTabSz="45714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9" indent="-285715" algn="l" defTabSz="457145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8" indent="-228570" algn="l" defTabSz="45714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0" indent="-228570" algn="l" defTabSz="45714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4" indent="-228570" algn="l" defTabSz="457145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5" indent="-228570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0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0" indent="-228570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0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1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6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tif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22895" y="1405785"/>
            <a:ext cx="5466541" cy="1938982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20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—— 2017 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——</a:t>
            </a:r>
          </a:p>
          <a:p>
            <a:pPr algn="ctr">
              <a:lnSpc>
                <a:spcPct val="120000"/>
              </a:lnSpc>
            </a:pPr>
            <a:endParaRPr kumimoji="1" lang="en-US" altLang="zh-CN" sz="20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>
              <a:lnSpc>
                <a:spcPct val="120000"/>
              </a:lnSpc>
            </a:pPr>
            <a:endParaRPr kumimoji="1" lang="en-US" altLang="zh-CN" sz="20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4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桔牛 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手艺人门店管理员</a:t>
            </a:r>
            <a:endParaRPr kumimoji="1" lang="zh-CN" altLang="en-US" sz="40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41" y="11894004"/>
            <a:ext cx="3321050" cy="1400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541" y="12046404"/>
            <a:ext cx="3321050" cy="14004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941" y="12198804"/>
            <a:ext cx="3321050" cy="14004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341" y="12351204"/>
            <a:ext cx="3321050" cy="1400443"/>
          </a:xfrm>
          <a:prstGeom prst="rect">
            <a:avLst/>
          </a:prstGeom>
        </p:spPr>
      </p:pic>
      <p:pic>
        <p:nvPicPr>
          <p:cNvPr id="1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7791" y="12655550"/>
            <a:ext cx="2748261" cy="1096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741" y="12503604"/>
            <a:ext cx="3321050" cy="14004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1" y="1377069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98"/>
          <p:cNvSpPr txBox="1">
            <a:spLocks/>
          </p:cNvSpPr>
          <p:nvPr/>
        </p:nvSpPr>
        <p:spPr>
          <a:xfrm>
            <a:off x="961648" y="258532"/>
            <a:ext cx="5717398" cy="498465"/>
          </a:xfrm>
          <a:prstGeom prst="rect">
            <a:avLst/>
          </a:prstGeom>
          <a:noFill/>
          <a:ln>
            <a:noFill/>
          </a:ln>
        </p:spPr>
        <p:txBody>
          <a:bodyPr lIns="91368" tIns="91368" rIns="91368" bIns="9136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门店管理员激活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83" name="组合 12"/>
          <p:cNvGrpSpPr/>
          <p:nvPr/>
        </p:nvGrpSpPr>
        <p:grpSpPr>
          <a:xfrm>
            <a:off x="-3784" y="324997"/>
            <a:ext cx="826546" cy="432000"/>
            <a:chOff x="603008" y="285734"/>
            <a:chExt cx="826546" cy="432000"/>
          </a:xfrm>
        </p:grpSpPr>
        <p:cxnSp>
          <p:nvCxnSpPr>
            <p:cNvPr id="90" name="直接连接符 6"/>
            <p:cNvCxnSpPr/>
            <p:nvPr/>
          </p:nvCxnSpPr>
          <p:spPr>
            <a:xfrm rot="10800000" flipH="1" flipV="1">
              <a:off x="603008" y="491756"/>
              <a:ext cx="540000" cy="158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椭圆 90"/>
            <p:cNvSpPr>
              <a:spLocks noChangeAspect="1"/>
            </p:cNvSpPr>
            <p:nvPr/>
          </p:nvSpPr>
          <p:spPr>
            <a:xfrm rot="5400000">
              <a:off x="997554" y="285734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6"/>
              <a:endParaRPr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93" name="标题 1"/>
            <p:cNvSpPr txBox="1">
              <a:spLocks/>
            </p:cNvSpPr>
            <p:nvPr/>
          </p:nvSpPr>
          <p:spPr>
            <a:xfrm>
              <a:off x="1030262" y="342541"/>
              <a:ext cx="357190" cy="2857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 defTabSz="457156">
                <a:spcBef>
                  <a:spcPct val="0"/>
                </a:spcBef>
                <a:defRPr/>
              </a:pPr>
              <a:r>
                <a:rPr lang="en-US" altLang="zh-CN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18191" y="12045950"/>
            <a:ext cx="2748261" cy="1096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41" y="11894004"/>
            <a:ext cx="3321050" cy="1400443"/>
          </a:xfrm>
          <a:prstGeom prst="rect">
            <a:avLst/>
          </a:prstGeom>
        </p:spPr>
      </p:pic>
      <p:pic>
        <p:nvPicPr>
          <p:cNvPr id="22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94341" y="57438"/>
            <a:ext cx="1030598" cy="411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47" y="459"/>
            <a:ext cx="1245394" cy="52516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3" y="1371599"/>
            <a:ext cx="2120892" cy="37723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336" y="1371598"/>
            <a:ext cx="2120634" cy="37719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1" y="1371599"/>
            <a:ext cx="2120634" cy="3771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605" y="1371597"/>
            <a:ext cx="2120893" cy="377236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454717" y="4670800"/>
            <a:ext cx="536215" cy="472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820693" y="4254285"/>
            <a:ext cx="883402" cy="289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882340" y="1836549"/>
            <a:ext cx="1045762" cy="281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115" y="867355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目的：门店的手艺人管理员激活</a:t>
            </a:r>
            <a:endParaRPr kumimoji="1" lang="zh-CN" altLang="en-US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7051" y="830676"/>
            <a:ext cx="412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通过总部分发的账号完成以下操作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7882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8"/>
          <p:cNvSpPr txBox="1">
            <a:spLocks/>
          </p:cNvSpPr>
          <p:nvPr/>
        </p:nvSpPr>
        <p:spPr>
          <a:xfrm>
            <a:off x="100520" y="90187"/>
            <a:ext cx="4395364" cy="479514"/>
          </a:xfrm>
          <a:prstGeom prst="rect">
            <a:avLst/>
          </a:prstGeom>
          <a:noFill/>
          <a:ln>
            <a:noFill/>
          </a:ln>
        </p:spPr>
        <p:txBody>
          <a:bodyPr lIns="91370" tIns="91370" rIns="91370" bIns="9137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细节补充说明</a:t>
            </a:r>
            <a:endParaRPr lang="zh-CN" altLang="zh-CN" sz="2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6" name="Shape 98"/>
          <p:cNvSpPr txBox="1">
            <a:spLocks/>
          </p:cNvSpPr>
          <p:nvPr/>
        </p:nvSpPr>
        <p:spPr>
          <a:xfrm>
            <a:off x="108626" y="78116"/>
            <a:ext cx="6185136" cy="498465"/>
          </a:xfrm>
          <a:prstGeom prst="rect">
            <a:avLst/>
          </a:prstGeom>
          <a:noFill/>
          <a:ln>
            <a:noFill/>
          </a:ln>
        </p:spPr>
        <p:txBody>
          <a:bodyPr lIns="91366" tIns="91366" rIns="91366" bIns="9136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反向圈商品规则说明</a:t>
            </a:r>
            <a:r>
              <a:rPr lang="en-US" altLang="zh-CN" sz="2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泛行业</a:t>
            </a:r>
            <a:endParaRPr lang="zh-CN" altLang="zh-CN" sz="2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Shape 98"/>
          <p:cNvSpPr txBox="1">
            <a:spLocks/>
          </p:cNvSpPr>
          <p:nvPr/>
        </p:nvSpPr>
        <p:spPr>
          <a:xfrm>
            <a:off x="954448" y="270344"/>
            <a:ext cx="5717398" cy="498465"/>
          </a:xfrm>
          <a:prstGeom prst="rect">
            <a:avLst/>
          </a:prstGeom>
          <a:noFill/>
          <a:ln>
            <a:noFill/>
          </a:ln>
        </p:spPr>
        <p:txBody>
          <a:bodyPr lIns="91368" tIns="91368" rIns="91368" bIns="9136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PC-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进入 桔牛手艺人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方式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A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8" name="组合 12"/>
          <p:cNvGrpSpPr/>
          <p:nvPr/>
        </p:nvGrpSpPr>
        <p:grpSpPr>
          <a:xfrm>
            <a:off x="-3784" y="324997"/>
            <a:ext cx="826546" cy="432000"/>
            <a:chOff x="603008" y="285734"/>
            <a:chExt cx="826546" cy="432000"/>
          </a:xfrm>
        </p:grpSpPr>
        <p:cxnSp>
          <p:nvCxnSpPr>
            <p:cNvPr id="9" name="直接连接符 6"/>
            <p:cNvCxnSpPr/>
            <p:nvPr/>
          </p:nvCxnSpPr>
          <p:spPr>
            <a:xfrm rot="10800000" flipH="1" flipV="1">
              <a:off x="603008" y="491756"/>
              <a:ext cx="540000" cy="158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997554" y="285734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6"/>
              <a:r>
                <a:rPr lang="en-US" altLang="zh-CN" dirty="0">
                  <a:solidFill>
                    <a:prstClr val="white"/>
                  </a:solidFill>
                  <a:latin typeface="Calibri"/>
                  <a:ea typeface="宋体"/>
                </a:rPr>
                <a:t>4</a:t>
              </a:r>
              <a:endParaRPr lang="zh-CN" altLang="en-US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3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94341" y="57438"/>
            <a:ext cx="1030598" cy="411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47" y="459"/>
            <a:ext cx="1245394" cy="52516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06263" y="2086743"/>
            <a:ext cx="1800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方式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A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：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从大家熟悉的</a:t>
            </a:r>
            <a:endParaRPr kumimoji="1" lang="en-US" altLang="zh-CN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泛行业商品管理</a:t>
            </a:r>
            <a:endParaRPr kumimoji="1" lang="en-US" altLang="zh-CN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【</a:t>
            </a:r>
            <a:r>
              <a:rPr kumimoji="1" lang="zh-CN" altLang="en-US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桔牛商品</a:t>
            </a:r>
            <a:r>
              <a:rPr kumimoji="1" lang="en-US" altLang="zh-CN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】</a:t>
            </a:r>
          </a:p>
          <a:p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进入即可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07" y="948966"/>
            <a:ext cx="5702300" cy="41222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8700" y="1390238"/>
            <a:ext cx="2159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https://e.alipay.com/</a:t>
            </a:r>
          </a:p>
        </p:txBody>
      </p:sp>
    </p:spTree>
    <p:extLst>
      <p:ext uri="{BB962C8B-B14F-4D97-AF65-F5344CB8AC3E}">
        <p14:creationId xmlns:p14="http://schemas.microsoft.com/office/powerpoint/2010/main" val="154298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8"/>
          <p:cNvSpPr txBox="1">
            <a:spLocks/>
          </p:cNvSpPr>
          <p:nvPr/>
        </p:nvSpPr>
        <p:spPr>
          <a:xfrm>
            <a:off x="100520" y="90187"/>
            <a:ext cx="4395364" cy="479514"/>
          </a:xfrm>
          <a:prstGeom prst="rect">
            <a:avLst/>
          </a:prstGeom>
          <a:noFill/>
          <a:ln>
            <a:noFill/>
          </a:ln>
        </p:spPr>
        <p:txBody>
          <a:bodyPr lIns="91370" tIns="91370" rIns="91370" bIns="9137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细节补充说明</a:t>
            </a:r>
            <a:endParaRPr lang="zh-CN" altLang="zh-CN" sz="2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6" name="Shape 98"/>
          <p:cNvSpPr txBox="1">
            <a:spLocks/>
          </p:cNvSpPr>
          <p:nvPr/>
        </p:nvSpPr>
        <p:spPr>
          <a:xfrm>
            <a:off x="108626" y="78116"/>
            <a:ext cx="6185136" cy="498465"/>
          </a:xfrm>
          <a:prstGeom prst="rect">
            <a:avLst/>
          </a:prstGeom>
          <a:noFill/>
          <a:ln>
            <a:noFill/>
          </a:ln>
        </p:spPr>
        <p:txBody>
          <a:bodyPr lIns="91366" tIns="91366" rIns="91366" bIns="9136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反向圈商品规则说明</a:t>
            </a:r>
            <a:r>
              <a:rPr lang="en-US" altLang="zh-CN" sz="2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泛行业</a:t>
            </a:r>
            <a:endParaRPr lang="zh-CN" altLang="zh-CN" sz="2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Shape 98"/>
          <p:cNvSpPr txBox="1">
            <a:spLocks/>
          </p:cNvSpPr>
          <p:nvPr/>
        </p:nvSpPr>
        <p:spPr>
          <a:xfrm>
            <a:off x="954448" y="270344"/>
            <a:ext cx="5717398" cy="498465"/>
          </a:xfrm>
          <a:prstGeom prst="rect">
            <a:avLst/>
          </a:prstGeom>
          <a:noFill/>
          <a:ln>
            <a:noFill/>
          </a:ln>
        </p:spPr>
        <p:txBody>
          <a:bodyPr lIns="91368" tIns="91368" rIns="91368" bIns="9136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PC-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进入 桔牛手艺人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方式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B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8" name="组合 12"/>
          <p:cNvGrpSpPr/>
          <p:nvPr/>
        </p:nvGrpSpPr>
        <p:grpSpPr>
          <a:xfrm>
            <a:off x="-3784" y="324997"/>
            <a:ext cx="826546" cy="432000"/>
            <a:chOff x="603008" y="285734"/>
            <a:chExt cx="826546" cy="432000"/>
          </a:xfrm>
        </p:grpSpPr>
        <p:cxnSp>
          <p:nvCxnSpPr>
            <p:cNvPr id="9" name="直接连接符 6"/>
            <p:cNvCxnSpPr/>
            <p:nvPr/>
          </p:nvCxnSpPr>
          <p:spPr>
            <a:xfrm rot="10800000" flipH="1" flipV="1">
              <a:off x="603008" y="491756"/>
              <a:ext cx="540000" cy="158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997554" y="285734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6"/>
              <a:r>
                <a:rPr lang="en-US" altLang="zh-CN" dirty="0">
                  <a:solidFill>
                    <a:prstClr val="white"/>
                  </a:solidFill>
                  <a:latin typeface="Calibri"/>
                  <a:ea typeface="宋体"/>
                </a:rPr>
                <a:t>5</a:t>
              </a:r>
              <a:endParaRPr lang="zh-CN" altLang="en-US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pic>
        <p:nvPicPr>
          <p:cNvPr id="13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94341" y="57438"/>
            <a:ext cx="1030598" cy="411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47" y="459"/>
            <a:ext cx="1245394" cy="52516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06263" y="2086743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方式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B</a:t>
            </a:r>
          </a:p>
          <a:p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从服务市场</a:t>
            </a:r>
            <a:endParaRPr kumimoji="1" lang="en-US" altLang="zh-CN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【</a:t>
            </a:r>
            <a:r>
              <a:rPr kumimoji="1" lang="zh-CN" altLang="en-US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桔牛手艺人</a:t>
            </a:r>
            <a:r>
              <a:rPr kumimoji="1" lang="en-US" altLang="zh-CN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】</a:t>
            </a:r>
          </a:p>
          <a:p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也同样可以进入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1" y="1055226"/>
            <a:ext cx="4454037" cy="40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98"/>
          <p:cNvSpPr txBox="1">
            <a:spLocks/>
          </p:cNvSpPr>
          <p:nvPr/>
        </p:nvSpPr>
        <p:spPr>
          <a:xfrm>
            <a:off x="948687" y="265996"/>
            <a:ext cx="5586928" cy="498465"/>
          </a:xfrm>
          <a:prstGeom prst="rect">
            <a:avLst/>
          </a:prstGeom>
          <a:noFill/>
          <a:ln>
            <a:noFill/>
          </a:ln>
        </p:spPr>
        <p:txBody>
          <a:bodyPr lIns="91368" tIns="91368" rIns="91368" bIns="9136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设置 桔牛手艺人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4" name="直接连接符 6"/>
          <p:cNvCxnSpPr/>
          <p:nvPr/>
        </p:nvCxnSpPr>
        <p:spPr>
          <a:xfrm rot="10800000" flipH="1" flipV="1">
            <a:off x="-3784" y="534835"/>
            <a:ext cx="540000" cy="15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>
            <a:spLocks noChangeAspect="1"/>
          </p:cNvSpPr>
          <p:nvPr/>
        </p:nvSpPr>
        <p:spPr>
          <a:xfrm rot="5400000">
            <a:off x="390762" y="32499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6"/>
            <a:endParaRPr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423470" y="381804"/>
            <a:ext cx="357190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156">
              <a:spcBef>
                <a:spcPct val="0"/>
              </a:spcBef>
              <a:defRPr/>
            </a:pPr>
            <a:r>
              <a:rPr lang="en-US" altLang="zh-CN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94341" y="57438"/>
            <a:ext cx="1030598" cy="411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47" y="459"/>
            <a:ext cx="1245394" cy="52516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6216" y="97611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添加手艺人信息 （ 服务商可以代操作）</a:t>
            </a:r>
            <a:endParaRPr kumimoji="1" lang="zh-CN" altLang="en-US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5" y="1557097"/>
            <a:ext cx="7549763" cy="335866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75866" y="667556"/>
            <a:ext cx="4328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命名规则：需要“门店简称</a:t>
            </a:r>
            <a:r>
              <a:rPr lang="en-US" altLang="zh-CN" sz="1600" b="1" dirty="0" smtClean="0"/>
              <a:t>+</a:t>
            </a:r>
            <a:r>
              <a:rPr lang="zh-CN" altLang="en-US" sz="1600" b="1" dirty="0" smtClean="0"/>
              <a:t>手艺人代号”，如“京世支付宝账号</a:t>
            </a:r>
            <a:r>
              <a:rPr lang="en-US" altLang="zh-CN" sz="1600" b="1" dirty="0" smtClean="0"/>
              <a:t>#chengshan001</a:t>
            </a:r>
            <a:r>
              <a:rPr lang="zh-CN" altLang="en-US" sz="1600" b="1" dirty="0" smtClean="0"/>
              <a:t>”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0103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98"/>
          <p:cNvSpPr txBox="1">
            <a:spLocks/>
          </p:cNvSpPr>
          <p:nvPr/>
        </p:nvSpPr>
        <p:spPr>
          <a:xfrm>
            <a:off x="948687" y="265996"/>
            <a:ext cx="5586928" cy="498465"/>
          </a:xfrm>
          <a:prstGeom prst="rect">
            <a:avLst/>
          </a:prstGeom>
          <a:noFill/>
          <a:ln>
            <a:noFill/>
          </a:ln>
        </p:spPr>
        <p:txBody>
          <a:bodyPr lIns="91368" tIns="91368" rIns="91368" bIns="9136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设置 桔牛手艺人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4" name="直接连接符 6"/>
          <p:cNvCxnSpPr/>
          <p:nvPr/>
        </p:nvCxnSpPr>
        <p:spPr>
          <a:xfrm rot="10800000" flipH="1" flipV="1">
            <a:off x="-3784" y="534835"/>
            <a:ext cx="540000" cy="15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>
            <a:spLocks noChangeAspect="1"/>
          </p:cNvSpPr>
          <p:nvPr/>
        </p:nvSpPr>
        <p:spPr>
          <a:xfrm rot="5400000">
            <a:off x="390762" y="32499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6"/>
            <a:endParaRPr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423470" y="381804"/>
            <a:ext cx="357190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156">
              <a:spcBef>
                <a:spcPct val="0"/>
              </a:spcBef>
              <a:defRPr/>
            </a:pPr>
            <a:r>
              <a:rPr lang="en-US" altLang="zh-CN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94341" y="57438"/>
            <a:ext cx="1030598" cy="411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47" y="459"/>
            <a:ext cx="1245394" cy="52516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0762" y="87739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手艺人排班（排版后才会在对应时间在门店显示）</a:t>
            </a:r>
            <a:endParaRPr kumimoji="1" lang="zh-CN" altLang="en-US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97" y="1367123"/>
            <a:ext cx="6503063" cy="354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9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>
            <a:spLocks noChangeAspect="1"/>
          </p:cNvSpPr>
          <p:nvPr/>
        </p:nvSpPr>
        <p:spPr>
          <a:xfrm rot="5400000">
            <a:off x="390762" y="32499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6"/>
            <a:endParaRPr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423470" y="381804"/>
            <a:ext cx="357190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156"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6"/>
          <p:cNvCxnSpPr/>
          <p:nvPr/>
        </p:nvCxnSpPr>
        <p:spPr>
          <a:xfrm rot="10800000" flipH="1" flipV="1">
            <a:off x="-3784" y="534835"/>
            <a:ext cx="540000" cy="15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4341" y="57438"/>
            <a:ext cx="1030598" cy="411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47" y="459"/>
            <a:ext cx="1245394" cy="525166"/>
          </a:xfrm>
          <a:prstGeom prst="rect">
            <a:avLst/>
          </a:prstGeom>
        </p:spPr>
      </p:pic>
      <p:sp>
        <p:nvSpPr>
          <p:cNvPr id="46" name="Shape 98"/>
          <p:cNvSpPr txBox="1">
            <a:spLocks/>
          </p:cNvSpPr>
          <p:nvPr/>
        </p:nvSpPr>
        <p:spPr>
          <a:xfrm>
            <a:off x="961648" y="284744"/>
            <a:ext cx="5717398" cy="498465"/>
          </a:xfrm>
          <a:prstGeom prst="rect">
            <a:avLst/>
          </a:prstGeom>
          <a:noFill/>
          <a:ln>
            <a:noFill/>
          </a:ln>
        </p:spPr>
        <p:txBody>
          <a:bodyPr lIns="91368" tIns="91368" rIns="91368" bIns="9136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桔牛 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24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  客服技术全程支持 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7145" y="2701637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客服电话： </a:t>
            </a:r>
            <a:r>
              <a:rPr lang="is-IS" altLang="zh-CN" b="1" dirty="0" smtClean="0"/>
              <a:t>010-8044 </a:t>
            </a:r>
            <a:r>
              <a:rPr lang="is-IS" altLang="zh-CN" b="1" dirty="0"/>
              <a:t>1899</a:t>
            </a:r>
            <a:endParaRPr kumimoji="1"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50818" y="1435985"/>
            <a:ext cx="1217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    </a:t>
            </a:r>
            <a:r>
              <a:rPr kumimoji="1" lang="zh-CN" altLang="en-US" sz="3200" b="1" dirty="0" smtClean="0">
                <a:solidFill>
                  <a:srgbClr val="FF0000"/>
                </a:solidFill>
              </a:rPr>
              <a:t>钉钉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648" y="2020760"/>
            <a:ext cx="2229252" cy="22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2097" y="959005"/>
            <a:ext cx="75905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HanziPen SC" charset="-122"/>
                <a:ea typeface="HanziPen SC" charset="-122"/>
                <a:cs typeface="HanziPen SC" charset="-122"/>
              </a:rPr>
              <a:t>桔牛携手服务商</a:t>
            </a:r>
            <a:endParaRPr kumimoji="1" lang="en-US" altLang="zh-CN" sz="2800" dirty="0" smtClean="0">
              <a:solidFill>
                <a:schemeClr val="bg1"/>
              </a:solidFill>
              <a:latin typeface="HanziPen SC" charset="-122"/>
              <a:ea typeface="HanziPen SC" charset="-122"/>
              <a:cs typeface="HanziPen SC" charset="-122"/>
            </a:endParaRPr>
          </a:p>
          <a:p>
            <a:endParaRPr kumimoji="1" lang="en-US" altLang="zh-CN" sz="2800" dirty="0">
              <a:solidFill>
                <a:schemeClr val="bg1"/>
              </a:solidFill>
              <a:latin typeface="HanziPen SC" charset="-122"/>
              <a:ea typeface="HanziPen SC" charset="-122"/>
              <a:cs typeface="HanziPen SC" charset="-122"/>
            </a:endParaRPr>
          </a:p>
          <a:p>
            <a:r>
              <a:rPr kumimoji="1" lang="zh-CN" altLang="en-US" sz="2800" dirty="0" smtClean="0">
                <a:solidFill>
                  <a:schemeClr val="bg1"/>
                </a:solidFill>
                <a:latin typeface="HanziPen SC" charset="-122"/>
                <a:ea typeface="HanziPen SC" charset="-122"/>
                <a:cs typeface="HanziPen SC" charset="-122"/>
              </a:rPr>
              <a:t>我们共同为商家创造价值，为自己创造利润！</a:t>
            </a:r>
            <a:endParaRPr kumimoji="1" lang="en-US" altLang="zh-CN" sz="2800" dirty="0" smtClean="0">
              <a:solidFill>
                <a:schemeClr val="bg1"/>
              </a:solidFill>
              <a:latin typeface="HanziPen SC" charset="-122"/>
              <a:ea typeface="HanziPen SC" charset="-122"/>
              <a:cs typeface="HanziPen SC" charset="-122"/>
            </a:endParaRPr>
          </a:p>
          <a:p>
            <a:endParaRPr kumimoji="1" lang="en-US" altLang="zh-CN" sz="2800" dirty="0">
              <a:solidFill>
                <a:schemeClr val="bg1"/>
              </a:solidFill>
              <a:latin typeface="HanziPen SC" charset="-122"/>
              <a:ea typeface="HanziPen SC" charset="-122"/>
              <a:cs typeface="HanziPen SC" charset="-122"/>
            </a:endParaRPr>
          </a:p>
          <a:p>
            <a:r>
              <a:rPr kumimoji="1" lang="zh-CN" altLang="en-US" sz="2800" dirty="0" smtClean="0">
                <a:solidFill>
                  <a:schemeClr val="bg1"/>
                </a:solidFill>
                <a:latin typeface="HanziPen SC" charset="-122"/>
                <a:ea typeface="HanziPen SC" charset="-122"/>
                <a:cs typeface="HanziPen SC" charset="-122"/>
              </a:rPr>
              <a:t>用桔牛，生意牛！</a:t>
            </a:r>
            <a:endParaRPr kumimoji="1" lang="zh-CN" altLang="en-US" sz="2800" dirty="0">
              <a:solidFill>
                <a:schemeClr val="bg1"/>
              </a:solidFill>
              <a:latin typeface="HanziPen SC" charset="-122"/>
              <a:ea typeface="HanziPen SC" charset="-122"/>
              <a:cs typeface="HanziPen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sharepoint/v3/field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42351</TotalTime>
  <Words>218</Words>
  <Application>Microsoft Office PowerPoint</Application>
  <PresentationFormat>全屏显示(16:9)</PresentationFormat>
  <Paragraphs>49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HanziPen SC</vt:lpstr>
      <vt:lpstr>Titillium Web</vt:lpstr>
      <vt:lpstr>SimHei</vt:lpstr>
      <vt:lpstr>宋体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杰歌</cp:lastModifiedBy>
  <cp:revision>1226</cp:revision>
  <cp:lastPrinted>2017-01-24T07:14:52Z</cp:lastPrinted>
  <dcterms:created xsi:type="dcterms:W3CDTF">2010-04-12T23:12:02Z</dcterms:created>
  <dcterms:modified xsi:type="dcterms:W3CDTF">2018-01-10T07:25:24Z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