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331" r:id="rId2"/>
    <p:sldId id="332" r:id="rId3"/>
    <p:sldId id="333" r:id="rId4"/>
    <p:sldId id="334" r:id="rId5"/>
    <p:sldId id="336" r:id="rId6"/>
    <p:sldId id="335" r:id="rId7"/>
    <p:sldId id="337" r:id="rId8"/>
    <p:sldId id="338" r:id="rId9"/>
    <p:sldId id="339" r:id="rId10"/>
    <p:sldId id="340" r:id="rId11"/>
    <p:sldId id="341" r:id="rId12"/>
    <p:sldId id="34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A5A6707-C878-4A45-A41A-34866B740EB6}">
          <p14:sldIdLst>
            <p14:sldId id="331"/>
            <p14:sldId id="332"/>
            <p14:sldId id="333"/>
            <p14:sldId id="334"/>
            <p14:sldId id="336"/>
            <p14:sldId id="335"/>
            <p14:sldId id="337"/>
            <p14:sldId id="338"/>
            <p14:sldId id="339"/>
            <p14:sldId id="340"/>
            <p14:sldId id="341"/>
          </p14:sldIdLst>
        </p14:section>
        <p14:section name="无标题节" id="{7695375A-B509-45CA-848C-47A401029C94}">
          <p14:sldIdLst>
            <p14:sldId id="3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3D18"/>
    <a:srgbClr val="E53815"/>
    <a:srgbClr val="EE6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 autoAdjust="0"/>
    <p:restoredTop sz="95833"/>
  </p:normalViewPr>
  <p:slideViewPr>
    <p:cSldViewPr snapToGrid="0">
      <p:cViewPr varScale="1">
        <p:scale>
          <a:sx n="82" d="100"/>
          <a:sy n="82" d="100"/>
        </p:scale>
        <p:origin x="677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98B41-9452-4980-B161-1F4D3E6250B0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06A5D-44B2-4105-9F18-B52D270BA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20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8"/>
          <p:cNvSpPr/>
          <p:nvPr userDrawn="1"/>
        </p:nvSpPr>
        <p:spPr>
          <a:xfrm flipV="1">
            <a:off x="0" y="-2"/>
            <a:ext cx="12192000" cy="892743"/>
          </a:xfrm>
          <a:prstGeom prst="rect">
            <a:avLst/>
          </a:prstGeom>
          <a:solidFill>
            <a:srgbClr val="E23D1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200">
              <a:solidFill>
                <a:srgbClr val="FFFFFF"/>
              </a:solidFill>
            </a:endParaRPr>
          </a:p>
        </p:txBody>
      </p:sp>
      <p:pic>
        <p:nvPicPr>
          <p:cNvPr id="5" name="pasted-image.tiff"/>
          <p:cNvPicPr>
            <a:picLocks noChangeAspect="1"/>
          </p:cNvPicPr>
          <p:nvPr userDrawn="1"/>
        </p:nvPicPr>
        <p:blipFill>
          <a:blip r:embed="rId13">
            <a:clrChange>
              <a:clrFrom>
                <a:srgbClr val="EA541F"/>
              </a:clrFrom>
              <a:clrTo>
                <a:srgbClr val="EA541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91899" y="9443"/>
            <a:ext cx="1438510" cy="88329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648" y="5618836"/>
            <a:ext cx="12194931" cy="74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31" y="0"/>
            <a:ext cx="12192000" cy="5020408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1875819" y="1175469"/>
            <a:ext cx="8446223" cy="1897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12000">
                <a:solidFill>
                  <a:srgbClr val="FFFFFF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pPr algn="ctr"/>
            <a:r>
              <a:rPr lang="zh-CN" altLang="en-US" sz="6000" b="1" dirty="0">
                <a:latin typeface="微软雅黑"/>
                <a:ea typeface="微软雅黑"/>
                <a:cs typeface="微软雅黑"/>
              </a:rPr>
              <a:t>口碑结婚</a:t>
            </a:r>
            <a:r>
              <a:rPr lang="en-US" altLang="zh-CN" sz="6000" b="1" dirty="0">
                <a:latin typeface="微软雅黑"/>
                <a:ea typeface="微软雅黑"/>
                <a:cs typeface="微软雅黑"/>
              </a:rPr>
              <a:t>&amp;</a:t>
            </a:r>
            <a:r>
              <a:rPr lang="zh-CN" altLang="en-US" sz="6000" b="1" dirty="0">
                <a:latin typeface="微软雅黑"/>
                <a:ea typeface="微软雅黑"/>
                <a:cs typeface="微软雅黑"/>
              </a:rPr>
              <a:t>摄影客资</a:t>
            </a:r>
            <a:r>
              <a:rPr lang="zh-CN" altLang="en-US" sz="6000" b="1" dirty="0" smtClean="0">
                <a:latin typeface="微软雅黑"/>
                <a:ea typeface="微软雅黑"/>
                <a:cs typeface="微软雅黑"/>
              </a:rPr>
              <a:t>预约</a:t>
            </a:r>
            <a:endParaRPr lang="en-US" altLang="zh-CN" sz="6000" b="1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6000" b="1" dirty="0" smtClean="0">
                <a:latin typeface="微软雅黑"/>
                <a:ea typeface="微软雅黑"/>
                <a:cs typeface="微软雅黑"/>
              </a:rPr>
              <a:t>产品</a:t>
            </a:r>
            <a:r>
              <a:rPr lang="zh-CN" altLang="en-US" sz="6000" b="1" dirty="0">
                <a:latin typeface="微软雅黑"/>
                <a:ea typeface="微软雅黑"/>
                <a:cs typeface="微软雅黑"/>
              </a:rPr>
              <a:t>介绍</a:t>
            </a:r>
            <a:endParaRPr sz="60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Shape 120"/>
          <p:cNvSpPr/>
          <p:nvPr/>
        </p:nvSpPr>
        <p:spPr>
          <a:xfrm>
            <a:off x="8322188" y="3853078"/>
            <a:ext cx="51361" cy="559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12000">
                <a:solidFill>
                  <a:srgbClr val="FFFFFF"/>
                </a:solidFill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endParaRPr sz="33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64532" y="5729008"/>
            <a:ext cx="83660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长按图片，点击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查看大图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更清楚哦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55905" y="3671852"/>
            <a:ext cx="2992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产品经理：清晏</a:t>
            </a:r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发布日期：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20170821</a:t>
            </a:r>
            <a:endParaRPr kumimoji="1" lang="zh-CN" altLang="en-US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4969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00" y="2159000"/>
            <a:ext cx="2654300" cy="4699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200" y="2184400"/>
            <a:ext cx="2628900" cy="4673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500" y="2260600"/>
            <a:ext cx="2590800" cy="4597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2080" y="0"/>
            <a:ext cx="10556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、商户端使用流程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5630" y="920098"/>
            <a:ext cx="105754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5.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筛选订单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通过切换订单状态筛选订单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订单状态：待跟进、待到店、已到店、无意向和黑名单，可直接筛选待跟进、待到店、已到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店的订单</a:t>
            </a:r>
            <a:endParaRPr lang="en-US" altLang="zh-CN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41500" y="2641600"/>
            <a:ext cx="660400" cy="4318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549401" y="1714791"/>
            <a:ext cx="210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选择订单状态</a:t>
            </a:r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tab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可筛选该状态下的订单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椭圆形标注 10"/>
          <p:cNvSpPr/>
          <p:nvPr/>
        </p:nvSpPr>
        <p:spPr>
          <a:xfrm>
            <a:off x="6794500" y="2857500"/>
            <a:ext cx="1422400" cy="901700"/>
          </a:xfrm>
          <a:prstGeom prst="wedgeEllipseCallout">
            <a:avLst>
              <a:gd name="adj1" fmla="val -83566"/>
              <a:gd name="adj2" fmla="val -49144"/>
            </a:avLst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当有今日待到店订单，展示今日待到店订单数量</a:t>
            </a:r>
            <a:endParaRPr kumimoji="1" lang="zh-CN" altLang="en-US" sz="10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15000" y="2590800"/>
            <a:ext cx="660400" cy="4318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0833100" y="2565400"/>
            <a:ext cx="660400" cy="4318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797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700" y="2374900"/>
            <a:ext cx="2527300" cy="4483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200" y="2425700"/>
            <a:ext cx="2514600" cy="4432300"/>
          </a:xfrm>
          <a:prstGeom prst="rect">
            <a:avLst/>
          </a:prstGeom>
        </p:spPr>
      </p:pic>
      <p:pic>
        <p:nvPicPr>
          <p:cNvPr id="2" name="图片 1" descr="拨打电话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1" y="2400300"/>
            <a:ext cx="2507457" cy="44577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2080" y="0"/>
            <a:ext cx="10556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、商户端使用流程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5630" y="920098"/>
            <a:ext cx="105754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处理订单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商户可对每个预约订单进行处理，直接拨打用户电话，根据联系结果改变订单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90601" y="1829091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点击电话图标可直接拨打电话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37001" y="1829091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点击处理订单可以改变订单状态</a:t>
            </a:r>
          </a:p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待到店</a:t>
            </a:r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6" name="椭圆形标注 15"/>
          <p:cNvSpPr/>
          <p:nvPr/>
        </p:nvSpPr>
        <p:spPr>
          <a:xfrm>
            <a:off x="6210300" y="4775200"/>
            <a:ext cx="1168400" cy="520700"/>
          </a:xfrm>
          <a:prstGeom prst="wedgeEllipseCallout">
            <a:avLst>
              <a:gd name="adj1" fmla="val -80305"/>
              <a:gd name="adj2" fmla="val 19149"/>
            </a:avLst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可以选择到店时间</a:t>
            </a:r>
            <a:endParaRPr kumimoji="1" lang="en-US" altLang="zh-CN" sz="10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椭圆形标注 18"/>
          <p:cNvSpPr/>
          <p:nvPr/>
        </p:nvSpPr>
        <p:spPr>
          <a:xfrm flipH="1">
            <a:off x="3314700" y="5308600"/>
            <a:ext cx="736600" cy="952500"/>
          </a:xfrm>
          <a:prstGeom prst="wedgeEllipseCallout">
            <a:avLst>
              <a:gd name="adj1" fmla="val -80305"/>
              <a:gd name="adj2" fmla="val -23073"/>
            </a:avLst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可以修改用户姓名</a:t>
            </a:r>
            <a:endParaRPr kumimoji="1" lang="en-US" altLang="zh-CN" sz="10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0" name="椭圆形标注 19"/>
          <p:cNvSpPr/>
          <p:nvPr/>
        </p:nvSpPr>
        <p:spPr>
          <a:xfrm>
            <a:off x="6134100" y="5803900"/>
            <a:ext cx="1168400" cy="520700"/>
          </a:xfrm>
          <a:prstGeom prst="wedgeEllipseCallout">
            <a:avLst>
              <a:gd name="adj1" fmla="val -72696"/>
              <a:gd name="adj2" fmla="val -12558"/>
            </a:avLst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可以留备注</a:t>
            </a:r>
            <a:endParaRPr kumimoji="1" lang="en-US" altLang="zh-CN" sz="10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089901" y="1829091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订单状态待到店，改为已到店时可以修改实际到店时间</a:t>
            </a:r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587500" y="3962400"/>
            <a:ext cx="660400" cy="4318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588500" y="4927600"/>
            <a:ext cx="1257300" cy="4318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137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5180" y="2273300"/>
            <a:ext cx="105562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请使用口碑掌柜</a:t>
            </a: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以上版本</a:t>
            </a:r>
            <a:endParaRPr lang="en-US" altLang="zh-CN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预约送礼功能即将上线，敬请期待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325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​​ 4"/>
          <p:cNvSpPr/>
          <p:nvPr/>
        </p:nvSpPr>
        <p:spPr>
          <a:xfrm>
            <a:off x="4897856" y="205707"/>
            <a:ext cx="3109595" cy="539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104" tIns="95052" rIns="190104" bIns="95052" anchor="ctr"/>
          <a:lstStyle/>
          <a:p>
            <a:pPr algn="l" defTabSz="1828800" hangingPunct="1">
              <a:defRPr/>
            </a:pPr>
            <a:endParaRPr lang="zh-CN" altLang="en-US" sz="40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2080" y="0"/>
            <a:ext cx="10556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一、产品背景及价值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5407" y="1046006"/>
            <a:ext cx="10355581" cy="5606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产品价值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婚、摄影、亲子行业因为具有高额低频、重决策的行业特性，很难通过商品或作品等内容就达成线上交易，因此行业内通行的做法是提供在线咨询、在线预约和用户到店的礼品展示，帮助用户快速联系到商户，预约到店时间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预约到店是口碑泛行业客资预约一期产品功能，为口碑泛行业商户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用户预约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到店功能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获取宝贵的用户联系方式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客资预约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预约到店：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端提供用户预留手机号功能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端提供预约订单管理功能，可以联系用户，标记预约订单状态。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使用群体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端：口碑用户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端：口碑结婚、摄影、亲子（早教中心、少儿外语、少儿才艺）开通预约管理功能的商户。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842435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2080" y="0"/>
            <a:ext cx="10556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、用户端使用流程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000" y="920098"/>
            <a:ext cx="1224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端展示：结婚、摄影行业预约到店，亲子（早教中心、少儿外语、少儿才艺）预约试听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95383" y="1498891"/>
            <a:ext cx="290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预约入口店铺底层去买单插件区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62264" y="1422453"/>
            <a:ext cx="3062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弹框输入用户手机号</a:t>
            </a:r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用户在一个商户一天最多可预约</a:t>
            </a:r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5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次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349987" y="1483318"/>
            <a:ext cx="2006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确认预约提示预约成功等待商户电话联系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3" name="图片 12" descr="输入手机号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01" y="1978761"/>
            <a:ext cx="2743200" cy="4879239"/>
          </a:xfrm>
          <a:prstGeom prst="rect">
            <a:avLst/>
          </a:prstGeom>
        </p:spPr>
      </p:pic>
      <p:pic>
        <p:nvPicPr>
          <p:cNvPr id="14" name="图片 13" descr="预约成功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607" y="1993900"/>
            <a:ext cx="2734689" cy="4864100"/>
          </a:xfrm>
          <a:prstGeom prst="rect">
            <a:avLst/>
          </a:prstGeom>
        </p:spPr>
      </p:pic>
      <p:pic>
        <p:nvPicPr>
          <p:cNvPr id="15" name="图片 14" descr="亲子预约入口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197100"/>
            <a:ext cx="2300287" cy="4089400"/>
          </a:xfrm>
          <a:prstGeom prst="rect">
            <a:avLst/>
          </a:prstGeom>
        </p:spPr>
      </p:pic>
      <p:pic>
        <p:nvPicPr>
          <p:cNvPr id="16" name="图片 15" descr="结婚预约入口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2184400"/>
            <a:ext cx="2307431" cy="41021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048000" y="5816600"/>
            <a:ext cx="1841500" cy="571500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55600" y="5816600"/>
            <a:ext cx="1841500" cy="571500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475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2080" y="0"/>
            <a:ext cx="10556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、商户端使用流程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5630" y="920098"/>
            <a:ext cx="99241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开通流程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商户主账号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IMG_534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2227240"/>
            <a:ext cx="2603500" cy="4630759"/>
          </a:xfrm>
          <a:prstGeom prst="rect">
            <a:avLst/>
          </a:prstGeom>
        </p:spPr>
      </p:pic>
      <p:pic>
        <p:nvPicPr>
          <p:cNvPr id="5" name="图片 4" descr="IMG_534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2222500"/>
            <a:ext cx="2606165" cy="4635500"/>
          </a:xfrm>
          <a:prstGeom prst="rect">
            <a:avLst/>
          </a:prstGeom>
        </p:spPr>
      </p:pic>
      <p:pic>
        <p:nvPicPr>
          <p:cNvPr id="14" name="图片 13" descr="IMG_533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2222500"/>
            <a:ext cx="2606166" cy="46355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054100" y="3949700"/>
            <a:ext cx="571500" cy="6604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82583" y="1714791"/>
            <a:ext cx="290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主账号登陆口碑掌柜点击“更多”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68683" y="1702091"/>
            <a:ext cx="290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在经营推广分类中点击预约管理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08600" y="5740400"/>
            <a:ext cx="571500" cy="6604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049983" y="1702091"/>
            <a:ext cx="290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点击立即开通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0" name="图片 19" descr="IMG_533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908" y="2197100"/>
            <a:ext cx="2620446" cy="46609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9072583" y="1727491"/>
            <a:ext cx="290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选择要开通的门店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464300" y="266700"/>
            <a:ext cx="367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图示中所有客户姓名均遮盖处理</a:t>
            </a:r>
            <a:endParaRPr kumimoji="1" lang="en-US" altLang="zh-CN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2726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IMG_535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01" y="2044700"/>
            <a:ext cx="2706128" cy="4813300"/>
          </a:xfrm>
          <a:prstGeom prst="rect">
            <a:avLst/>
          </a:prstGeom>
        </p:spPr>
      </p:pic>
      <p:pic>
        <p:nvPicPr>
          <p:cNvPr id="8" name="图片 7" descr="IMG_535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2044700"/>
            <a:ext cx="2706128" cy="48133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2080" y="0"/>
            <a:ext cx="10556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、商户端使用流程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2430" y="920098"/>
            <a:ext cx="117438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开通流程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操作员账号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谁有权限管理预约订单：有运营工具权限的操作员（店长、区域经理、运营）都可以管理预约订单，不需新建角色</a:t>
            </a:r>
            <a:endParaRPr lang="en-US" altLang="zh-CN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63800" y="3949700"/>
            <a:ext cx="571500" cy="6604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46183" y="1714791"/>
            <a:ext cx="290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操作员登陆口碑掌柜点击“更多”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32283" y="1702091"/>
            <a:ext cx="290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在经营推广分类中点击预约管理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99200" y="5080000"/>
            <a:ext cx="571500" cy="6604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180283" y="1727491"/>
            <a:ext cx="3170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操作员无开通权限，需主账号开通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" name="图片 2" descr="IMG_5329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472" y="2235200"/>
            <a:ext cx="2599025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2080" y="0"/>
            <a:ext cx="10556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、商户端使用流程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5630" y="920098"/>
            <a:ext cx="1142637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预约订单通知渠道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口碑掌柜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PUSH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、消息盒子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商户名下没有操作员则主账号接收消息、有操作员则给操作员（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个）发消息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IMG_534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2227240"/>
            <a:ext cx="2603500" cy="463075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30200" y="2273300"/>
            <a:ext cx="330200" cy="444500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20683" y="1600491"/>
            <a:ext cx="2906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口碑掌柜消息盒子</a:t>
            </a:r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点击左上角消息盒子进入待办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888183" y="1714791"/>
            <a:ext cx="290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找到预约订单联系用户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13183" y="1727491"/>
            <a:ext cx="290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点击立即处理进入该门店预约订单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901" y="2272419"/>
            <a:ext cx="2578100" cy="4585581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4851400" y="4229100"/>
            <a:ext cx="647700" cy="2921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100" y="2209800"/>
            <a:ext cx="2628900" cy="466090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7086600" y="3340100"/>
            <a:ext cx="2590800" cy="11049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771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36800"/>
            <a:ext cx="2540000" cy="4521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2080" y="0"/>
            <a:ext cx="10556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、商户端使用流程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5630" y="920098"/>
            <a:ext cx="99241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预约</a:t>
            </a:r>
            <a:r>
              <a:rPr lang="en-US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门店管理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78200" y="2374900"/>
            <a:ext cx="330200" cy="4445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319983" y="1714791"/>
            <a:ext cx="290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可批量管理门店开通和取消预约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85883" y="1702091"/>
            <a:ext cx="290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点击预约订单列表页右上角小轮子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 descr="IMG_5349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1" y="2340186"/>
            <a:ext cx="2540000" cy="4517814"/>
          </a:xfrm>
          <a:prstGeom prst="rect">
            <a:avLst/>
          </a:prstGeom>
        </p:spPr>
      </p:pic>
      <p:pic>
        <p:nvPicPr>
          <p:cNvPr id="6" name="图片 5" descr="IMG_5350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814" y="2311400"/>
            <a:ext cx="2556185" cy="45466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132283" y="1689391"/>
            <a:ext cx="2906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选择未开通的门店开通预约或</a:t>
            </a:r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选择已开通的门店取消预约功能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296400" y="2438400"/>
            <a:ext cx="812800" cy="2921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327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36800"/>
            <a:ext cx="2540000" cy="4521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2080" y="0"/>
            <a:ext cx="10556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、商户端使用流程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5630" y="920098"/>
            <a:ext cx="99241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搜索订单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19500" y="2374900"/>
            <a:ext cx="330200" cy="4445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319983" y="1714791"/>
            <a:ext cx="3144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或通过用户预约提交的手机号搜订单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65200" y="1702091"/>
            <a:ext cx="3202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点击预约订单列表页右上角搜索放大镜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32283" y="1689391"/>
            <a:ext cx="290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可以通过用户名称搜索订单</a:t>
            </a:r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2349500"/>
            <a:ext cx="2540000" cy="4521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800" y="2349500"/>
            <a:ext cx="25400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6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2324100"/>
            <a:ext cx="2552700" cy="4533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2080" y="0"/>
            <a:ext cx="10556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、商户端使用流程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5630" y="920098"/>
            <a:ext cx="11070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5.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筛选订单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通过切换门店筛选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22500" y="2374900"/>
            <a:ext cx="762000" cy="4445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726383" y="1702091"/>
            <a:ext cx="3144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根据选择的门店展示该门店的订单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65200" y="1702091"/>
            <a:ext cx="3202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选择门店可切换门店筛选订单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32283" y="1689391"/>
            <a:ext cx="2906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选择门店</a:t>
            </a:r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图片 5" descr="选择门店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1" y="2295008"/>
            <a:ext cx="2565400" cy="456299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6400" y="2235200"/>
            <a:ext cx="25908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7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5437</TotalTime>
  <Words>746</Words>
  <Application>Microsoft Office PowerPoint</Application>
  <PresentationFormat>宽屏</PresentationFormat>
  <Paragraphs>75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Lantinghei SC Heavy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ouyang</dc:creator>
  <cp:lastModifiedBy>秉光</cp:lastModifiedBy>
  <cp:revision>204</cp:revision>
  <dcterms:created xsi:type="dcterms:W3CDTF">2015-05-05T08:02:00Z</dcterms:created>
  <dcterms:modified xsi:type="dcterms:W3CDTF">2017-08-21T03:42:03Z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