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6" r:id="rId5"/>
    <p:sldId id="268" r:id="rId6"/>
    <p:sldId id="267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083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3"/>
    <p:restoredTop sz="94576"/>
  </p:normalViewPr>
  <p:slideViewPr>
    <p:cSldViewPr snapToGrid="0" snapToObjects="1">
      <p:cViewPr varScale="1">
        <p:scale>
          <a:sx n="70" d="100"/>
          <a:sy n="70" d="100"/>
        </p:scale>
        <p:origin x="1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EFAD4-011C-AB40-BE72-7AD1AACB18EB}" type="datetimeFigureOut">
              <a:rPr kumimoji="1" lang="zh-CN" altLang="en-US" smtClean="0"/>
              <a:t>2018/8/26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5E1EE-1F8E-A24E-853C-02FD900B6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922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5E1EE-1F8E-A24E-853C-02FD900B64A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07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5E1EE-1F8E-A24E-853C-02FD900B64A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1488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5E1EE-1F8E-A24E-853C-02FD900B64A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42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285CF-EB8C-6142-9F05-8E11BBA7C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11E1B9-5B56-1F4B-A393-5D03C5F45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22ECA-82E8-3549-8FA2-49927FD1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0A49-56DF-B541-94F3-5E3C1FAFD9C7}" type="datetimeFigureOut">
              <a:rPr kumimoji="1" lang="zh-CN" altLang="en-US" smtClean="0"/>
              <a:t>2018/8/26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E54C2-DA10-BC46-81EC-8A0342C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5F4B0-E8A9-8049-941C-95E90F35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3963-1809-5E4E-8E0E-208F3316E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592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355BD-034C-4144-84A9-A986E249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8CFC5F-94E7-E247-B228-2AA80A222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5F8B3-CD67-9D4E-A893-DE31E1F0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0A49-56DF-B541-94F3-5E3C1FAFD9C7}" type="datetimeFigureOut">
              <a:rPr kumimoji="1" lang="zh-CN" altLang="en-US" smtClean="0"/>
              <a:t>2018/8/26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95C6FE-98A5-0B48-977C-5F6EDB11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709F7-ABB0-D948-821E-E8EF1525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3963-1809-5E4E-8E0E-208F3316E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550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0F08A1-7FFD-C44A-BDFE-B9121372D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CCCC4-13C8-DE48-9EAC-FA0774974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161AF-9860-684F-A037-2AA55313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0A49-56DF-B541-94F3-5E3C1FAFD9C7}" type="datetimeFigureOut">
              <a:rPr kumimoji="1" lang="zh-CN" altLang="en-US" smtClean="0"/>
              <a:t>2018/8/26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23149-6594-194D-957F-F3442423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89605-CD23-0342-87B1-4499A39E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3963-1809-5E4E-8E0E-208F3316E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165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9574D-44FF-2C46-BF24-ABEF43F6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C35D6-B38E-2949-87DA-69512248F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B19B56-B0CC-B249-9F64-759C33C5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0A49-56DF-B541-94F3-5E3C1FAFD9C7}" type="datetimeFigureOut">
              <a:rPr kumimoji="1" lang="zh-CN" altLang="en-US" smtClean="0"/>
              <a:t>2018/8/26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9E423C-C767-7B49-9BBD-45B094D6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9B1C7-9721-A14F-B57B-E0182289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3963-1809-5E4E-8E0E-208F3316E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089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DACF1-0648-4E4C-8712-AFE74E72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933D77-F6CF-6B46-9A39-5DA9C1306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263A3-1AB6-CC40-8D81-DD5B28E9F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0A49-56DF-B541-94F3-5E3C1FAFD9C7}" type="datetimeFigureOut">
              <a:rPr kumimoji="1" lang="zh-CN" altLang="en-US" smtClean="0"/>
              <a:t>2018/8/26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E67D22-0956-9242-B639-0945521C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5267E-E0AE-FD40-B9A3-348AECCC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3963-1809-5E4E-8E0E-208F3316E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293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CEBA9-B979-2941-9FA9-05531B33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06DC2-1D88-8A45-8584-0FF895F82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FF5E81-D072-C04A-B02C-74EA8CCA1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56338E-8A46-CD4E-B3AD-EDA5BF6B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0A49-56DF-B541-94F3-5E3C1FAFD9C7}" type="datetimeFigureOut">
              <a:rPr kumimoji="1" lang="zh-CN" altLang="en-US" smtClean="0"/>
              <a:t>2018/8/26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A18B78-E847-BE4B-986E-C4E030F9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F1034D-5DBF-F243-A7C9-BF491141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3963-1809-5E4E-8E0E-208F3316E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253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A320C-BBC6-1441-92B7-DB4FF87F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6A5447-1309-514C-A5AF-DA526FBA5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A0304A-DAF8-3C40-B724-AEDBFD04C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F4904D-0C26-DC4A-A354-3B3B56338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1DB9A3-1A76-4B4A-87C5-24FA4CDA9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9BBE29-10B1-F746-A4F2-7AD5E7F6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0A49-56DF-B541-94F3-5E3C1FAFD9C7}" type="datetimeFigureOut">
              <a:rPr kumimoji="1" lang="zh-CN" altLang="en-US" smtClean="0"/>
              <a:t>2018/8/26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E8E182-B5AC-F949-AABE-C9B281F2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9020BC-08F7-D54D-8238-861DAD57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3963-1809-5E4E-8E0E-208F3316E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61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6C61D-B64A-1640-943A-11EE744C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EFA355-D5D6-2845-8195-2D2CFB9C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0A49-56DF-B541-94F3-5E3C1FAFD9C7}" type="datetimeFigureOut">
              <a:rPr kumimoji="1" lang="zh-CN" altLang="en-US" smtClean="0"/>
              <a:t>2018/8/26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FD8C04-5AF1-BD40-ADE5-1948F97C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8DC302-C406-6B46-9C8C-20D42ED8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3963-1809-5E4E-8E0E-208F3316E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67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A5DFEF-D560-0142-ADAE-D3AC0C12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0A49-56DF-B541-94F3-5E3C1FAFD9C7}" type="datetimeFigureOut">
              <a:rPr kumimoji="1" lang="zh-CN" altLang="en-US" smtClean="0"/>
              <a:t>2018/8/26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434A3C-61B7-9E45-87A7-7B715C1E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EBAE1A-1401-6B49-ABB3-9A6A5872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3963-1809-5E4E-8E0E-208F3316E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897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77A5C-61AE-844D-A0CA-5AD8481C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E677C-7D06-1546-9AAF-B123A527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0A9404-4F0E-334A-B524-2DAA80C32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8E7613-ABE7-244F-A87B-8FD45F9D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0A49-56DF-B541-94F3-5E3C1FAFD9C7}" type="datetimeFigureOut">
              <a:rPr kumimoji="1" lang="zh-CN" altLang="en-US" smtClean="0"/>
              <a:t>2018/8/26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A0F297-ED96-9545-A34E-DA6484CA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73D4CF-C6FC-554C-B78F-AA0932DE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3963-1809-5E4E-8E0E-208F3316E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81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AF100-0CC1-EF41-A320-31129911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F2EAE7-BE32-364C-80ED-3379DEF92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19CD9D-2602-4C4A-A289-5E8E2D0AA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8D339A-5C9D-9840-9F19-5A311E99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0A49-56DF-B541-94F3-5E3C1FAFD9C7}" type="datetimeFigureOut">
              <a:rPr kumimoji="1" lang="zh-CN" altLang="en-US" smtClean="0"/>
              <a:t>2018/8/26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B2EED1-5CD1-694F-A26A-E7CC37CD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A864C0-27F9-5849-B996-F845BEB6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3963-1809-5E4E-8E0E-208F3316E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85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836C01-30AD-884D-AABF-CB44950B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AAB412-969D-AE4E-8809-16831819E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02DC9B-BE68-3E40-BE3B-0626DCE9E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E0A49-56DF-B541-94F3-5E3C1FAFD9C7}" type="datetimeFigureOut">
              <a:rPr kumimoji="1" lang="zh-CN" altLang="en-US" smtClean="0"/>
              <a:t>2018/8/26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FEC02-81AD-744C-9947-009A85B1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D6E46-A020-454E-A1DB-A8FDE79F7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23963-1809-5E4E-8E0E-208F3316E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91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2CF44F0-1292-FD49-A871-9FA47502E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1959" y="2309266"/>
            <a:ext cx="9144000" cy="1655762"/>
          </a:xfrm>
        </p:spPr>
        <p:txBody>
          <a:bodyPr>
            <a:normAutofit/>
          </a:bodyPr>
          <a:lstStyle/>
          <a:p>
            <a:r>
              <a:rPr kumimoji="1" lang="zh-CN" altLang="en-US" sz="6000" b="1" dirty="0"/>
              <a:t>产品需求文档</a:t>
            </a:r>
            <a:endParaRPr kumimoji="1" lang="en-US" altLang="zh-CN" sz="6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3722F4-55C4-244F-B3A4-6A7513887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5"/>
            <a:ext cx="3416300" cy="19216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129AF37-0A4B-A64A-A082-176514A1D750}"/>
              </a:ext>
            </a:extLst>
          </p:cNvPr>
          <p:cNvSpPr txBox="1"/>
          <p:nvPr/>
        </p:nvSpPr>
        <p:spPr>
          <a:xfrm>
            <a:off x="9537700" y="618205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制作人：张小帆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400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AC7D40-07B5-8F4E-B0B2-67646E0BA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3416300" cy="1921669"/>
          </a:xfrm>
          <a:prstGeom prst="rect">
            <a:avLst/>
          </a:prstGeom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5E29A15D-BF7C-FA4D-88A1-E6ACF32410B2}"/>
              </a:ext>
            </a:extLst>
          </p:cNvPr>
          <p:cNvSpPr/>
          <p:nvPr/>
        </p:nvSpPr>
        <p:spPr>
          <a:xfrm>
            <a:off x="0" y="1564359"/>
            <a:ext cx="12166600" cy="5043705"/>
          </a:xfrm>
          <a:prstGeom prst="roundRect">
            <a:avLst/>
          </a:prstGeom>
          <a:solidFill>
            <a:srgbClr val="F5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AEC0B55-66D2-934F-B4F8-4F15E9C1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2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主页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21ED858-39E4-9348-A58E-85D345051365}"/>
              </a:ext>
            </a:extLst>
          </p:cNvPr>
          <p:cNvGrpSpPr/>
          <p:nvPr/>
        </p:nvGrpSpPr>
        <p:grpSpPr>
          <a:xfrm>
            <a:off x="10323473" y="5635884"/>
            <a:ext cx="1621536" cy="451104"/>
            <a:chOff x="9119616" y="5839968"/>
            <a:chExt cx="1621536" cy="451104"/>
          </a:xfrm>
          <a:effectLst>
            <a:outerShdw dist="50800" dir="5400000" sx="89000" sy="89000" algn="ctr" rotWithShape="0">
              <a:srgbClr val="000000"/>
            </a:outerShdw>
          </a:effectLst>
        </p:grpSpPr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41179361-5E44-E946-8B42-63BB62868AD6}"/>
                </a:ext>
              </a:extLst>
            </p:cNvPr>
            <p:cNvSpPr/>
            <p:nvPr/>
          </p:nvSpPr>
          <p:spPr>
            <a:xfrm>
              <a:off x="9119616" y="5839968"/>
              <a:ext cx="1621536" cy="451104"/>
            </a:xfrm>
            <a:prstGeom prst="round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6293797-F668-BB4F-B0D1-624F2618B526}"/>
                </a:ext>
              </a:extLst>
            </p:cNvPr>
            <p:cNvSpPr/>
            <p:nvPr/>
          </p:nvSpPr>
          <p:spPr>
            <a:xfrm>
              <a:off x="9260970" y="5902105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dirty="0"/>
                <a:t>功能与需求</a:t>
              </a:r>
            </a:p>
          </p:txBody>
        </p:sp>
      </p:grp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EE3A9F6-4D55-034B-B278-1DCE9AA9C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594336"/>
              </p:ext>
            </p:extLst>
          </p:nvPr>
        </p:nvGraphicFramePr>
        <p:xfrm>
          <a:off x="5324124" y="1757077"/>
          <a:ext cx="5550698" cy="3915121"/>
        </p:xfrm>
        <a:graphic>
          <a:graphicData uri="http://schemas.openxmlformats.org/drawingml/2006/table">
            <a:tbl>
              <a:tblPr firstRow="1" bandRow="1">
                <a:effectLst>
                  <a:outerShdw blurRad="419100" dist="50800" dir="5400000" sx="98000" sy="98000" algn="ctr" rotWithShape="0">
                    <a:schemeClr val="tx1"/>
                  </a:outerShdw>
                </a:effectLst>
                <a:tableStyleId>{5C22544A-7EE6-4342-B048-85BDC9FD1C3A}</a:tableStyleId>
              </a:tblPr>
              <a:tblGrid>
                <a:gridCol w="1527387">
                  <a:extLst>
                    <a:ext uri="{9D8B030D-6E8A-4147-A177-3AD203B41FA5}">
                      <a16:colId xmlns:a16="http://schemas.microsoft.com/office/drawing/2014/main" val="3529984256"/>
                    </a:ext>
                  </a:extLst>
                </a:gridCol>
                <a:gridCol w="4023311">
                  <a:extLst>
                    <a:ext uri="{9D8B030D-6E8A-4147-A177-3AD203B41FA5}">
                      <a16:colId xmlns:a16="http://schemas.microsoft.com/office/drawing/2014/main" val="220653669"/>
                    </a:ext>
                  </a:extLst>
                </a:gridCol>
              </a:tblGrid>
              <a:tr h="5210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功能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需求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816165"/>
                  </a:ext>
                </a:extLst>
              </a:tr>
              <a:tr h="6423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个人信息展示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“微信名；头像；加密处理的电话号；领取的红包总金额”；未绑定显示“未绑定”，已绑定不提示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519826"/>
                  </a:ext>
                </a:extLst>
              </a:tr>
              <a:tr h="5210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起名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点击命名框或者加号跳转到起名页面，点击“我的起名”跳转到起名页面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969813"/>
                  </a:ext>
                </a:extLst>
              </a:tr>
              <a:tr h="11314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投票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点击名字后面加号投票，一个账号一天可以投一张，直到活动结束。</a:t>
                      </a:r>
                      <a:endParaRPr lang="en-US" altLang="zh-CN" sz="12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algn="ctr"/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按照票数多少列，显示“当前名次、序号、名称、微信头像、票数”</a:t>
                      </a:r>
                      <a:endParaRPr lang="en-US" altLang="zh-CN" sz="12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algn="ctr"/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点击投票跳转到抽奖页面</a:t>
                      </a:r>
                      <a:endParaRPr lang="en-US" altLang="zh-CN" sz="12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algn="ctr"/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搜索框，可以按照“序号、名称”进行搜索</a:t>
                      </a:r>
                      <a:endParaRPr lang="en-US" altLang="zh-CN" sz="12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169748"/>
                  </a:ext>
                </a:extLst>
              </a:tr>
              <a:tr h="5210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活动规则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跳转到活动规页面，后期出规则文档，直接贴上去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187897"/>
                  </a:ext>
                </a:extLst>
              </a:tr>
              <a:tr h="5210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底部栏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触控无响应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861290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57EC0F1A-0836-F641-8EED-1038DE575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50" y="1634989"/>
            <a:ext cx="2558353" cy="492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0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80E2EEA-660B-9945-9786-C3A5597A2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0"/>
            <a:ext cx="3416300" cy="1921669"/>
          </a:xfrm>
          <a:prstGeom prst="rect">
            <a:avLst/>
          </a:prstGeom>
        </p:spPr>
      </p:pic>
      <p:sp>
        <p:nvSpPr>
          <p:cNvPr id="12" name="圆角矩形 11">
            <a:extLst>
              <a:ext uri="{FF2B5EF4-FFF2-40B4-BE49-F238E27FC236}">
                <a16:creationId xmlns:a16="http://schemas.microsoft.com/office/drawing/2014/main" id="{229349F7-D30D-E643-94E8-2EE7ABB002CE}"/>
              </a:ext>
            </a:extLst>
          </p:cNvPr>
          <p:cNvSpPr/>
          <p:nvPr/>
        </p:nvSpPr>
        <p:spPr>
          <a:xfrm>
            <a:off x="0" y="1690688"/>
            <a:ext cx="12166600" cy="4856416"/>
          </a:xfrm>
          <a:prstGeom prst="roundRect">
            <a:avLst/>
          </a:prstGeom>
          <a:solidFill>
            <a:srgbClr val="F5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D785A23-AAF8-D544-B247-8B254099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2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起名页面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959DF66-5CC3-B743-A474-6152C4240889}"/>
              </a:ext>
            </a:extLst>
          </p:cNvPr>
          <p:cNvGrpSpPr/>
          <p:nvPr/>
        </p:nvGrpSpPr>
        <p:grpSpPr>
          <a:xfrm>
            <a:off x="10304790" y="5663296"/>
            <a:ext cx="1621536" cy="451104"/>
            <a:chOff x="9119616" y="5839968"/>
            <a:chExt cx="1621536" cy="451104"/>
          </a:xfrm>
          <a:effectLst>
            <a:outerShdw dist="50800" dir="5400000" sx="89000" sy="89000" algn="ctr" rotWithShape="0">
              <a:srgbClr val="000000"/>
            </a:outerShdw>
          </a:effectLst>
        </p:grpSpPr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2602B9B0-B051-6444-AB27-A4DD14A44C09}"/>
                </a:ext>
              </a:extLst>
            </p:cNvPr>
            <p:cNvSpPr/>
            <p:nvPr/>
          </p:nvSpPr>
          <p:spPr>
            <a:xfrm>
              <a:off x="9119616" y="5839968"/>
              <a:ext cx="1621536" cy="451104"/>
            </a:xfrm>
            <a:prstGeom prst="round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7A13CE1-579B-0B46-A272-12F56B0982F5}"/>
                </a:ext>
              </a:extLst>
            </p:cNvPr>
            <p:cNvSpPr/>
            <p:nvPr/>
          </p:nvSpPr>
          <p:spPr>
            <a:xfrm>
              <a:off x="9260970" y="5902105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dirty="0"/>
                <a:t>功能与需求</a:t>
              </a:r>
            </a:p>
          </p:txBody>
        </p:sp>
      </p:grp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540F799-998A-5B43-85C9-A732440A1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369431"/>
              </p:ext>
            </p:extLst>
          </p:nvPr>
        </p:nvGraphicFramePr>
        <p:xfrm>
          <a:off x="5803102" y="2070273"/>
          <a:ext cx="5550698" cy="3611424"/>
        </p:xfrm>
        <a:graphic>
          <a:graphicData uri="http://schemas.openxmlformats.org/drawingml/2006/table">
            <a:tbl>
              <a:tblPr firstRow="1" bandRow="1">
                <a:effectLst>
                  <a:outerShdw blurRad="419100" dist="50800" dir="5400000" sx="98000" sy="98000" algn="ctr" rotWithShape="0">
                    <a:schemeClr val="tx1"/>
                  </a:outerShdw>
                </a:effectLst>
                <a:tableStyleId>{5C22544A-7EE6-4342-B048-85BDC9FD1C3A}</a:tableStyleId>
              </a:tblPr>
              <a:tblGrid>
                <a:gridCol w="1527387">
                  <a:extLst>
                    <a:ext uri="{9D8B030D-6E8A-4147-A177-3AD203B41FA5}">
                      <a16:colId xmlns:a16="http://schemas.microsoft.com/office/drawing/2014/main" val="3529984256"/>
                    </a:ext>
                  </a:extLst>
                </a:gridCol>
                <a:gridCol w="4023311">
                  <a:extLst>
                    <a:ext uri="{9D8B030D-6E8A-4147-A177-3AD203B41FA5}">
                      <a16:colId xmlns:a16="http://schemas.microsoft.com/office/drawing/2014/main" val="220653669"/>
                    </a:ext>
                  </a:extLst>
                </a:gridCol>
              </a:tblGrid>
              <a:tr h="3929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功能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需求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816165"/>
                  </a:ext>
                </a:extLst>
              </a:tr>
              <a:tr h="4844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个人信息展示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“微信名；头像；加密处理的电话号；领取的红包总金额”；未绑定显示“未绑定”，已绑定不提示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519826"/>
                  </a:ext>
                </a:extLst>
              </a:tr>
              <a:tr h="6070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我的起名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位置：在起名框的上部，显示“名字、票数”，</a:t>
                      </a:r>
                      <a:endParaRPr lang="en-US" altLang="zh-CN" sz="12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algn="ctr"/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点击加号给自己投票，和给别人投票规则相同</a:t>
                      </a:r>
                      <a:endParaRPr lang="en-US" altLang="zh-CN" sz="12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969813"/>
                  </a:ext>
                </a:extLst>
              </a:tr>
              <a:tr h="7805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起名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输入名称，起名框后面加号起更多的名称，一个人最多可以起</a:t>
                      </a:r>
                      <a:r>
                        <a:rPr lang="en-US" altLang="zh-CN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3</a:t>
                      </a:r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个</a:t>
                      </a:r>
                      <a:endParaRPr lang="en-US" altLang="zh-CN" sz="12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algn="ctr"/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起名后有一段审核时期，最长</a:t>
                      </a:r>
                      <a:r>
                        <a:rPr lang="en-US" altLang="zh-CN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24</a:t>
                      </a:r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小时，如果起名重复或者色情，不予通过，将以微信公众号的形式通知</a:t>
                      </a:r>
                      <a:endParaRPr lang="en-US" altLang="zh-CN" sz="12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779570"/>
                  </a:ext>
                </a:extLst>
              </a:tr>
              <a:tr h="3929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绑定手机号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此页面不做强制要求</a:t>
                      </a:r>
                      <a:endParaRPr lang="en-US" altLang="zh-CN" sz="12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878330"/>
                  </a:ext>
                </a:extLst>
              </a:tr>
              <a:tr h="4914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热度排行榜和我要投票</a:t>
                      </a:r>
                      <a:endParaRPr lang="en-US" altLang="zh-CN" sz="14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和主页的排行榜类似。点击我要投票进入投票页面</a:t>
                      </a:r>
                      <a:endParaRPr lang="en-US" altLang="zh-CN" sz="12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060015"/>
                  </a:ext>
                </a:extLst>
              </a:tr>
              <a:tr h="3929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底部栏</a:t>
                      </a:r>
                      <a:endParaRPr lang="en-US" altLang="zh-CN" sz="14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只能回退到主页</a:t>
                      </a:r>
                      <a:endParaRPr lang="en-US" altLang="zh-CN" sz="12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391308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2DDF01AE-7B36-3A41-8E08-FAEB02454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27264"/>
            <a:ext cx="2471189" cy="481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1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08E6FE-E32D-414A-866E-4326B554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152400"/>
            <a:ext cx="3416300" cy="1921669"/>
          </a:xfrm>
          <a:prstGeom prst="rect">
            <a:avLst/>
          </a:prstGeom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A84CAE78-DCEF-E347-9555-5EB66221250E}"/>
              </a:ext>
            </a:extLst>
          </p:cNvPr>
          <p:cNvSpPr/>
          <p:nvPr/>
        </p:nvSpPr>
        <p:spPr>
          <a:xfrm>
            <a:off x="0" y="1843088"/>
            <a:ext cx="12166600" cy="4874704"/>
          </a:xfrm>
          <a:prstGeom prst="roundRect">
            <a:avLst/>
          </a:prstGeom>
          <a:solidFill>
            <a:srgbClr val="F5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253E630-EE1E-3A4C-AD1B-857B1679EB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32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抽奖页面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3BC0E21-C633-4047-A626-4081E8CE6FD4}"/>
              </a:ext>
            </a:extLst>
          </p:cNvPr>
          <p:cNvGrpSpPr/>
          <p:nvPr/>
        </p:nvGrpSpPr>
        <p:grpSpPr>
          <a:xfrm>
            <a:off x="10445393" y="5111628"/>
            <a:ext cx="1621536" cy="451104"/>
            <a:chOff x="9119616" y="5839968"/>
            <a:chExt cx="1621536" cy="451104"/>
          </a:xfrm>
          <a:effectLst>
            <a:outerShdw dist="50800" dir="5400000" sx="89000" sy="89000" algn="ctr" rotWithShape="0">
              <a:srgbClr val="000000"/>
            </a:outerShdw>
          </a:effectLst>
        </p:grpSpPr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352C9470-CC5E-9948-9CD6-03E252192D76}"/>
                </a:ext>
              </a:extLst>
            </p:cNvPr>
            <p:cNvSpPr/>
            <p:nvPr/>
          </p:nvSpPr>
          <p:spPr>
            <a:xfrm>
              <a:off x="9119616" y="5839968"/>
              <a:ext cx="1621536" cy="451104"/>
            </a:xfrm>
            <a:prstGeom prst="round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A792AE9-BC65-C644-ACF5-D19D698C22E9}"/>
                </a:ext>
              </a:extLst>
            </p:cNvPr>
            <p:cNvSpPr/>
            <p:nvPr/>
          </p:nvSpPr>
          <p:spPr>
            <a:xfrm>
              <a:off x="9260970" y="5902105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dirty="0"/>
                <a:t>功能与需求</a:t>
              </a:r>
            </a:p>
          </p:txBody>
        </p:sp>
      </p:grp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B356B594-FF89-4043-9A55-8B8B19AB7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68795"/>
              </p:ext>
            </p:extLst>
          </p:nvPr>
        </p:nvGraphicFramePr>
        <p:xfrm>
          <a:off x="5512448" y="3395639"/>
          <a:ext cx="5550698" cy="1769602"/>
        </p:xfrm>
        <a:graphic>
          <a:graphicData uri="http://schemas.openxmlformats.org/drawingml/2006/table">
            <a:tbl>
              <a:tblPr firstRow="1" bandRow="1">
                <a:effectLst>
                  <a:outerShdw blurRad="419100" dist="50800" dir="5400000" sx="98000" sy="98000" algn="ctr" rotWithShape="0">
                    <a:schemeClr val="tx1"/>
                  </a:outerShdw>
                </a:effectLst>
                <a:tableStyleId>{5C22544A-7EE6-4342-B048-85BDC9FD1C3A}</a:tableStyleId>
              </a:tblPr>
              <a:tblGrid>
                <a:gridCol w="1527387">
                  <a:extLst>
                    <a:ext uri="{9D8B030D-6E8A-4147-A177-3AD203B41FA5}">
                      <a16:colId xmlns:a16="http://schemas.microsoft.com/office/drawing/2014/main" val="3529984256"/>
                    </a:ext>
                  </a:extLst>
                </a:gridCol>
                <a:gridCol w="4023311">
                  <a:extLst>
                    <a:ext uri="{9D8B030D-6E8A-4147-A177-3AD203B41FA5}">
                      <a16:colId xmlns:a16="http://schemas.microsoft.com/office/drawing/2014/main" val="220653669"/>
                    </a:ext>
                  </a:extLst>
                </a:gridCol>
              </a:tblGrid>
              <a:tr h="5473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功能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需求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816165"/>
                  </a:ext>
                </a:extLst>
              </a:tr>
              <a:tr h="6748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抽奖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起名成功或者投票成功后进入抽奖页面</a:t>
                      </a:r>
                      <a:endParaRPr lang="en-US" altLang="zh-CN" sz="12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algn="ctr"/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点击选中红包，每个人最多可以抽</a:t>
                      </a:r>
                      <a:r>
                        <a:rPr lang="en-US" altLang="zh-CN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3</a:t>
                      </a:r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次奖</a:t>
                      </a:r>
                      <a:r>
                        <a:rPr lang="en-US" altLang="zh-CN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(</a:t>
                      </a:r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起名</a:t>
                      </a:r>
                      <a:r>
                        <a:rPr lang="en-US" altLang="zh-CN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+</a:t>
                      </a:r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投票</a:t>
                      </a:r>
                      <a:r>
                        <a:rPr lang="en-US" altLang="zh-CN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)</a:t>
                      </a:r>
                    </a:p>
                    <a:p>
                      <a:pPr algn="ctr"/>
                      <a:endParaRPr lang="zh-CN" altLang="en-US" sz="12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519826"/>
                  </a:ext>
                </a:extLst>
              </a:tr>
              <a:tr h="5473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提现排行榜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微信头像、“把微信名称换成加密处理的手机号”；累计抽到的红包；按照金额大小排列，前</a:t>
                      </a:r>
                      <a:r>
                        <a:rPr lang="en-US" altLang="zh-CN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50</a:t>
                      </a:r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人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969813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9E0E61DA-D8E6-8240-8A55-5A042148A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327" y="1935576"/>
            <a:ext cx="2288370" cy="470863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C4B4391-40FD-EC4D-9104-9ECEAC5B5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316840" y="4058817"/>
            <a:ext cx="1112820" cy="221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9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B17C212-6E13-7840-8F9F-5CB28BC87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0"/>
            <a:ext cx="3416300" cy="1921669"/>
          </a:xfrm>
          <a:prstGeom prst="rect">
            <a:avLst/>
          </a:prstGeom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06CE2D29-3F53-8B42-BB48-18CD05DA2C93}"/>
              </a:ext>
            </a:extLst>
          </p:cNvPr>
          <p:cNvSpPr/>
          <p:nvPr/>
        </p:nvSpPr>
        <p:spPr>
          <a:xfrm>
            <a:off x="0" y="1690688"/>
            <a:ext cx="12166600" cy="4892992"/>
          </a:xfrm>
          <a:prstGeom prst="roundRect">
            <a:avLst/>
          </a:prstGeom>
          <a:solidFill>
            <a:srgbClr val="F5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F42A0C6-333A-8941-B761-8DC54454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2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红包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A7A171-E1AD-B645-AB48-691A06552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43" y="1810431"/>
            <a:ext cx="2297050" cy="46535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9D7E632-0FAF-D94A-9024-CEFCA505C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7246" y="3016251"/>
            <a:ext cx="1645641" cy="3372137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65705424-81E8-824E-BCEC-177106D67095}"/>
              </a:ext>
            </a:extLst>
          </p:cNvPr>
          <p:cNvGrpSpPr/>
          <p:nvPr/>
        </p:nvGrpSpPr>
        <p:grpSpPr>
          <a:xfrm>
            <a:off x="10381538" y="5471818"/>
            <a:ext cx="1621536" cy="451104"/>
            <a:chOff x="9119616" y="5839968"/>
            <a:chExt cx="1621536" cy="451104"/>
          </a:xfrm>
          <a:effectLst>
            <a:outerShdw dist="50800" dir="5400000" sx="89000" sy="89000" algn="ctr" rotWithShape="0">
              <a:srgbClr val="000000"/>
            </a:outerShdw>
          </a:effectLst>
        </p:grpSpPr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3263A5C5-3818-4948-A5D6-5C3F035A0424}"/>
                </a:ext>
              </a:extLst>
            </p:cNvPr>
            <p:cNvSpPr/>
            <p:nvPr/>
          </p:nvSpPr>
          <p:spPr>
            <a:xfrm>
              <a:off x="9119616" y="5839968"/>
              <a:ext cx="1621536" cy="451104"/>
            </a:xfrm>
            <a:prstGeom prst="round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F4FBB35-1870-1B48-B364-94AA35FE9014}"/>
                </a:ext>
              </a:extLst>
            </p:cNvPr>
            <p:cNvSpPr/>
            <p:nvPr/>
          </p:nvSpPr>
          <p:spPr>
            <a:xfrm>
              <a:off x="9260970" y="5902105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dirty="0"/>
                <a:t>功能与需求</a:t>
              </a:r>
            </a:p>
          </p:txBody>
        </p:sp>
      </p:grp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0D7E6073-7855-4D43-A9AF-D2BB99768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40021"/>
              </p:ext>
            </p:extLst>
          </p:nvPr>
        </p:nvGraphicFramePr>
        <p:xfrm>
          <a:off x="6083300" y="2122222"/>
          <a:ext cx="5270500" cy="3411733"/>
        </p:xfrm>
        <a:graphic>
          <a:graphicData uri="http://schemas.openxmlformats.org/drawingml/2006/table">
            <a:tbl>
              <a:tblPr firstRow="1" bandRow="1">
                <a:effectLst>
                  <a:outerShdw blurRad="419100" dist="50800" dir="5400000" sx="98000" sy="98000" algn="ctr" rotWithShape="0">
                    <a:schemeClr val="tx1"/>
                  </a:outerShdw>
                </a:effectLst>
                <a:tableStyleId>{5C22544A-7EE6-4342-B048-85BDC9FD1C3A}</a:tableStyleId>
              </a:tblPr>
              <a:tblGrid>
                <a:gridCol w="1450285">
                  <a:extLst>
                    <a:ext uri="{9D8B030D-6E8A-4147-A177-3AD203B41FA5}">
                      <a16:colId xmlns:a16="http://schemas.microsoft.com/office/drawing/2014/main" val="3529984256"/>
                    </a:ext>
                  </a:extLst>
                </a:gridCol>
                <a:gridCol w="3820215">
                  <a:extLst>
                    <a:ext uri="{9D8B030D-6E8A-4147-A177-3AD203B41FA5}">
                      <a16:colId xmlns:a16="http://schemas.microsoft.com/office/drawing/2014/main" val="220653669"/>
                    </a:ext>
                  </a:extLst>
                </a:gridCol>
              </a:tblGrid>
              <a:tr h="5473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功能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需求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816165"/>
                  </a:ext>
                </a:extLst>
              </a:tr>
              <a:tr h="6748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红包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红包金额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519826"/>
                  </a:ext>
                </a:extLst>
              </a:tr>
              <a:tr h="5473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绑定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未绑定的绑定、已绑定不显示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969813"/>
                  </a:ext>
                </a:extLst>
              </a:tr>
              <a:tr h="5473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提现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提现到微信钱包，成功通知；</a:t>
                      </a:r>
                      <a:r>
                        <a:rPr lang="en-US" altLang="zh-CN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24</a:t>
                      </a:r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小时不提现自动退回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169748"/>
                  </a:ext>
                </a:extLst>
              </a:tr>
              <a:tr h="5473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红包排行榜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微信头像、“把微信名称换成加密处理的手机号”；累计抽到的红包；按照金额大小排列，前</a:t>
                      </a:r>
                      <a:r>
                        <a:rPr lang="en-US" altLang="zh-CN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50</a:t>
                      </a:r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人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187897"/>
                  </a:ext>
                </a:extLst>
              </a:tr>
              <a:tr h="5473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分享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提现成功后通知，点击“分享”进入分享界面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25592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6FC2D13F-466E-3E4F-8F60-897331021E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4241" y="3810228"/>
            <a:ext cx="1227622" cy="249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5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2C4558D-7069-064E-A61A-2375DD13C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3416300" cy="1921669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9A036AD5-2AF8-314D-A9B4-FF168D3A514A}"/>
              </a:ext>
            </a:extLst>
          </p:cNvPr>
          <p:cNvSpPr/>
          <p:nvPr/>
        </p:nvSpPr>
        <p:spPr>
          <a:xfrm>
            <a:off x="0" y="1690688"/>
            <a:ext cx="12166600" cy="4892992"/>
          </a:xfrm>
          <a:prstGeom prst="roundRect">
            <a:avLst/>
          </a:prstGeom>
          <a:solidFill>
            <a:srgbClr val="F5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D024F2E-B059-5243-AB03-3799894F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2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分享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4B53108-3DD3-D242-ADF4-178D7DA1A6B3}"/>
              </a:ext>
            </a:extLst>
          </p:cNvPr>
          <p:cNvGrpSpPr/>
          <p:nvPr/>
        </p:nvGrpSpPr>
        <p:grpSpPr>
          <a:xfrm>
            <a:off x="9829800" y="5126176"/>
            <a:ext cx="1621536" cy="451104"/>
            <a:chOff x="9119616" y="5839968"/>
            <a:chExt cx="1621536" cy="451104"/>
          </a:xfrm>
          <a:effectLst>
            <a:outerShdw dist="50800" dir="5400000" sx="89000" sy="89000" algn="ctr" rotWithShape="0">
              <a:srgbClr val="000000"/>
            </a:outerShdw>
          </a:effectLst>
        </p:grpSpPr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BD264BD7-419E-F94F-8891-080CE5458DB0}"/>
                </a:ext>
              </a:extLst>
            </p:cNvPr>
            <p:cNvSpPr/>
            <p:nvPr/>
          </p:nvSpPr>
          <p:spPr>
            <a:xfrm>
              <a:off x="9119616" y="5839968"/>
              <a:ext cx="1621536" cy="451104"/>
            </a:xfrm>
            <a:prstGeom prst="round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FC21571-EE57-D94B-98C5-C920CDFF9B04}"/>
                </a:ext>
              </a:extLst>
            </p:cNvPr>
            <p:cNvSpPr/>
            <p:nvPr/>
          </p:nvSpPr>
          <p:spPr>
            <a:xfrm>
              <a:off x="9260970" y="5902105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dirty="0"/>
                <a:t>功能与需求</a:t>
              </a:r>
            </a:p>
          </p:txBody>
        </p:sp>
      </p:grp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CCA054B-99AA-5F43-ACD0-CACFE6DFC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402152"/>
              </p:ext>
            </p:extLst>
          </p:nvPr>
        </p:nvGraphicFramePr>
        <p:xfrm>
          <a:off x="5089870" y="3315002"/>
          <a:ext cx="5550698" cy="1769602"/>
        </p:xfrm>
        <a:graphic>
          <a:graphicData uri="http://schemas.openxmlformats.org/drawingml/2006/table">
            <a:tbl>
              <a:tblPr firstRow="1" bandRow="1">
                <a:effectLst>
                  <a:outerShdw blurRad="419100" dist="50800" dir="5400000" sx="98000" sy="98000" algn="ctr" rotWithShape="0">
                    <a:schemeClr val="tx1"/>
                  </a:outerShdw>
                </a:effectLst>
                <a:tableStyleId>{5C22544A-7EE6-4342-B048-85BDC9FD1C3A}</a:tableStyleId>
              </a:tblPr>
              <a:tblGrid>
                <a:gridCol w="1527387">
                  <a:extLst>
                    <a:ext uri="{9D8B030D-6E8A-4147-A177-3AD203B41FA5}">
                      <a16:colId xmlns:a16="http://schemas.microsoft.com/office/drawing/2014/main" val="3529984256"/>
                    </a:ext>
                  </a:extLst>
                </a:gridCol>
                <a:gridCol w="4023311">
                  <a:extLst>
                    <a:ext uri="{9D8B030D-6E8A-4147-A177-3AD203B41FA5}">
                      <a16:colId xmlns:a16="http://schemas.microsoft.com/office/drawing/2014/main" val="220653669"/>
                    </a:ext>
                  </a:extLst>
                </a:gridCol>
              </a:tblGrid>
              <a:tr h="5473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功能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需求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816165"/>
                  </a:ext>
                </a:extLst>
              </a:tr>
              <a:tr h="6748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荣誉证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生成荣誉证、微信名、头像、日期、分享，二维码。</a:t>
                      </a:r>
                      <a:endParaRPr lang="en-US" altLang="zh-CN" sz="12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algn="ctr"/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其他用户扫描二维码直接进入投票页给用户投票</a:t>
                      </a:r>
                      <a:endParaRPr lang="en-US" altLang="zh-CN" sz="12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519826"/>
                  </a:ext>
                </a:extLst>
              </a:tr>
              <a:tr h="5473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分享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分享到微信，微信好友或者朋友圈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969813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668B6A2D-1154-FF4D-9B9B-6FD770DD9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150" y="1829821"/>
            <a:ext cx="2326357" cy="475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2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FA993E-4DF0-2A42-B78C-786B57BE9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221" y="25933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6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THANKS</a:t>
            </a:r>
            <a:endParaRPr kumimoji="1" lang="zh-CN" altLang="en-US" sz="6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AF9E09-B669-BB4F-9EF9-CBF2FD78F3A8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微信头像、“把微信名称换成加密处理的手机号”；累计抽到的红包；按照金额大小排列，前</a:t>
            </a:r>
            <a:r>
              <a:rPr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50</a:t>
            </a:r>
            <a:r>
              <a:rPr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人</a:t>
            </a:r>
          </a:p>
        </p:txBody>
      </p:sp>
    </p:spTree>
    <p:extLst>
      <p:ext uri="{BB962C8B-B14F-4D97-AF65-F5344CB8AC3E}">
        <p14:creationId xmlns:p14="http://schemas.microsoft.com/office/powerpoint/2010/main" val="323681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3405</TotalTime>
  <Words>530</Words>
  <Application>Microsoft Macintosh PowerPoint</Application>
  <PresentationFormat>宽屏</PresentationFormat>
  <Paragraphs>74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Hiragino Sans GB W3</vt:lpstr>
      <vt:lpstr>Songti SC</vt:lpstr>
      <vt:lpstr>Arial</vt:lpstr>
      <vt:lpstr>Office 主题​​</vt:lpstr>
      <vt:lpstr>PowerPoint 演示文稿</vt:lpstr>
      <vt:lpstr>主页</vt:lpstr>
      <vt:lpstr>起名页面</vt:lpstr>
      <vt:lpstr>PowerPoint 演示文稿</vt:lpstr>
      <vt:lpstr>红包</vt:lpstr>
      <vt:lpstr>分享</vt:lpstr>
      <vt:lpstr>THANKS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甘肃电信微信公众号征名活动</dc:title>
  <dc:creator>Microsoft Office 用户</dc:creator>
  <cp:lastModifiedBy>Microsoft Office 用户</cp:lastModifiedBy>
  <cp:revision>48</cp:revision>
  <cp:lastPrinted>2018-08-20T08:27:06Z</cp:lastPrinted>
  <dcterms:created xsi:type="dcterms:W3CDTF">2018-08-18T07:34:39Z</dcterms:created>
  <dcterms:modified xsi:type="dcterms:W3CDTF">2018-08-26T05:56:09Z</dcterms:modified>
</cp:coreProperties>
</file>