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0" r:id="rId2"/>
    <p:sldId id="308" r:id="rId3"/>
    <p:sldId id="291" r:id="rId4"/>
    <p:sldId id="331" r:id="rId5"/>
    <p:sldId id="332" r:id="rId6"/>
    <p:sldId id="333" r:id="rId7"/>
    <p:sldId id="335" r:id="rId8"/>
    <p:sldId id="334" r:id="rId9"/>
    <p:sldId id="309" r:id="rId10"/>
    <p:sldId id="310" r:id="rId11"/>
    <p:sldId id="311" r:id="rId12"/>
    <p:sldId id="312" r:id="rId13"/>
    <p:sldId id="313" r:id="rId14"/>
    <p:sldId id="314" r:id="rId15"/>
    <p:sldId id="29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0" autoAdjust="0"/>
    <p:restoredTop sz="94224"/>
  </p:normalViewPr>
  <p:slideViewPr>
    <p:cSldViewPr snapToGrid="0">
      <p:cViewPr>
        <p:scale>
          <a:sx n="100" d="100"/>
          <a:sy n="100" d="100"/>
        </p:scale>
        <p:origin x="7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1004-A312-694E-ACCB-A3A494369F0B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963E-688D-214D-BEC0-1F44A2D55F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node.js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EJS</a:t>
            </a:r>
            <a:r>
              <a:rPr lang="zh-CN" altLang="en-US" sz="2800" dirty="0">
                <a:solidFill>
                  <a:schemeClr val="bg1"/>
                </a:solidFill>
              </a:rPr>
              <a:t>的特点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4031853" y="2231605"/>
            <a:ext cx="4128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5636" indent="-415636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快速编译和渲染</a:t>
            </a:r>
          </a:p>
          <a:p>
            <a:pPr marL="415636" indent="-415636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简单的模板标签</a:t>
            </a:r>
          </a:p>
          <a:p>
            <a:pPr marL="415636" indent="-415636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自定义标记分隔符</a:t>
            </a:r>
          </a:p>
          <a:p>
            <a:pPr marL="415636" indent="-415636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支持文本包含</a:t>
            </a:r>
          </a:p>
          <a:p>
            <a:pPr marL="415636" indent="-415636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支持浏览器端和服务器端</a:t>
            </a:r>
          </a:p>
          <a:p>
            <a:pPr marL="415636" indent="-415636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模板静态缓存</a:t>
            </a:r>
          </a:p>
          <a:p>
            <a:pPr marL="415636" indent="-415636" defTabSz="457200"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000" dirty="0"/>
              <a:t>支持</a:t>
            </a:r>
            <a:r>
              <a:rPr lang="en-US" altLang="zh-CN" sz="2000" dirty="0"/>
              <a:t>express</a:t>
            </a:r>
            <a:r>
              <a:rPr lang="zh-CN" altLang="en-US" sz="2000" dirty="0"/>
              <a:t>视图系统</a:t>
            </a:r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EJS</a:t>
            </a:r>
            <a:r>
              <a:rPr lang="zh-CN" altLang="en-US" sz="2800" dirty="0">
                <a:solidFill>
                  <a:schemeClr val="bg1"/>
                </a:solidFill>
              </a:rPr>
              <a:t>的常用标签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145506" y="2006273"/>
            <a:ext cx="77223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5636" indent="-415636" defTabSz="457200">
              <a:lnSpc>
                <a:spcPct val="150000"/>
              </a:lnSpc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/>
              <a:t>&lt;% %&gt;</a:t>
            </a:r>
            <a:r>
              <a:rPr lang="zh-CN" altLang="en-US" sz="2000" dirty="0"/>
              <a:t>流程控制标签</a:t>
            </a:r>
          </a:p>
          <a:p>
            <a:pPr marL="415636" indent="-415636" defTabSz="457200">
              <a:lnSpc>
                <a:spcPct val="150000"/>
              </a:lnSpc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/>
              <a:t>&lt;%= %&gt;</a:t>
            </a:r>
            <a:r>
              <a:rPr lang="zh-CN" altLang="en-US" sz="2000" dirty="0"/>
              <a:t>输出内容标签（原文输出</a:t>
            </a:r>
            <a:r>
              <a:rPr lang="en-US" altLang="zh-CN" sz="2000" dirty="0"/>
              <a:t>HTML</a:t>
            </a:r>
            <a:r>
              <a:rPr lang="zh-CN" altLang="en-US" sz="2000" dirty="0"/>
              <a:t>标签）</a:t>
            </a:r>
          </a:p>
          <a:p>
            <a:pPr marL="415636" indent="-415636" defTabSz="457200">
              <a:lnSpc>
                <a:spcPct val="150000"/>
              </a:lnSpc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/>
              <a:t>&lt;%- %&gt;</a:t>
            </a:r>
            <a:r>
              <a:rPr lang="zh-CN" altLang="en-US" sz="2000" dirty="0"/>
              <a:t>输出标签（</a:t>
            </a:r>
            <a:r>
              <a:rPr lang="en-US" altLang="zh-CN" sz="2000" dirty="0"/>
              <a:t>HTML</a:t>
            </a:r>
            <a:r>
              <a:rPr lang="zh-CN" altLang="en-US" sz="2000" dirty="0"/>
              <a:t>会被浏览器解析）</a:t>
            </a:r>
          </a:p>
          <a:p>
            <a:pPr marL="415636" indent="-415636" defTabSz="457200">
              <a:lnSpc>
                <a:spcPct val="150000"/>
              </a:lnSpc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/>
              <a:t>&lt;%# %&gt;</a:t>
            </a:r>
            <a:r>
              <a:rPr lang="zh-CN" altLang="en-US" sz="2000" dirty="0"/>
              <a:t>注释标签</a:t>
            </a:r>
          </a:p>
          <a:p>
            <a:pPr marL="415636" indent="-415636" defTabSz="457200">
              <a:lnSpc>
                <a:spcPct val="150000"/>
              </a:lnSpc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/>
              <a:t>% </a:t>
            </a:r>
            <a:r>
              <a:rPr lang="zh-CN" altLang="en-US" sz="2000" dirty="0"/>
              <a:t>对标记进行转义</a:t>
            </a:r>
          </a:p>
          <a:p>
            <a:pPr marL="415636" indent="-415636" defTabSz="457200">
              <a:lnSpc>
                <a:spcPct val="150000"/>
              </a:lnSpc>
              <a:buSzPct val="100000"/>
              <a:buAutoNum type="arabicParenBoth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>
                <a:sym typeface="Helvetica"/>
              </a:rPr>
              <a:t>&lt;%- include(path) %&gt; </a:t>
            </a:r>
            <a:r>
              <a:rPr lang="zh-CN" altLang="en-US" sz="2000" dirty="0">
                <a:sym typeface="Helvetica"/>
              </a:rPr>
              <a:t>引入  </a:t>
            </a:r>
            <a:r>
              <a:rPr lang="en-US" altLang="zh-CN" sz="2000" dirty="0">
                <a:sym typeface="Helvetica"/>
              </a:rPr>
              <a:t>path </a:t>
            </a:r>
            <a:r>
              <a:rPr lang="zh-CN" altLang="en-US" sz="2000" dirty="0">
                <a:sym typeface="Helvetica"/>
              </a:rPr>
              <a:t>代表你引入其他模板的路径</a:t>
            </a:r>
          </a:p>
          <a:p>
            <a:pPr defTabSz="457200">
              <a:lnSpc>
                <a:spcPct val="150000"/>
              </a:lnSpc>
              <a:buSzPct val="100000"/>
              <a:defRPr sz="3300">
                <a:solidFill>
                  <a:schemeClr val="accent1">
                    <a:hueOff val="378192"/>
                    <a:satOff val="30564"/>
                    <a:lumOff val="2490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 dirty="0" err="1">
                <a:sym typeface="Helvetica"/>
              </a:rPr>
              <a:t>Eg</a:t>
            </a:r>
            <a:r>
              <a:rPr lang="zh-CN" altLang="en-US" sz="2000" dirty="0">
                <a:sym typeface="Helvetica"/>
              </a:rPr>
              <a:t>：</a:t>
            </a:r>
            <a:r>
              <a:rPr lang="en-US" altLang="zh-CN" sz="2000" dirty="0">
                <a:sym typeface="Helvetica"/>
              </a:rPr>
              <a:t>&lt;%- include('</a:t>
            </a:r>
            <a:r>
              <a:rPr lang="en-US" altLang="zh-CN" sz="2000" dirty="0" err="1">
                <a:sym typeface="Helvetica"/>
              </a:rPr>
              <a:t>head.ejs</a:t>
            </a:r>
            <a:r>
              <a:rPr lang="en-US" altLang="zh-CN" sz="2000" dirty="0">
                <a:sym typeface="Helvetica"/>
              </a:rPr>
              <a:t>') %&gt;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express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4266406" y="2889649"/>
            <a:ext cx="384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Express </a:t>
            </a:r>
            <a:r>
              <a:rPr lang="zh-CN" altLang="en-US" sz="3200" dirty="0">
                <a:solidFill>
                  <a:schemeClr val="bg1"/>
                </a:solidFill>
              </a:rPr>
              <a:t>项目实战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0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MongoDB</a:t>
            </a:r>
            <a:r>
              <a:rPr lang="zh-CN" altLang="en-US" sz="2800" dirty="0" smtClean="0">
                <a:solidFill>
                  <a:schemeClr val="bg1"/>
                </a:solidFill>
              </a:rPr>
              <a:t>＋注册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1333500" y="3138376"/>
            <a:ext cx="10138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//快速启动mongo服务</a:t>
            </a:r>
            <a:endParaRPr lang="en-US" altLang="zh-CN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var mongodb=require('mongodb').MongoClient;</a:t>
            </a:r>
            <a:endParaRPr lang="en-US" altLang="zh-CN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var db_str='mongodb://localhost:27017/music'</a:t>
            </a:r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express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00"/>
              </a:spcBef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800" y="1774405"/>
            <a:ext cx="660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//获取表单数据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var user=req.body['表单的name值'];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//插入函数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var insertdata=function(db,callback){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//获取指定关联的集合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var conn=db.collection('集合名字')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//插入一条数据（文档）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var data=[{user:user}]		</a:t>
            </a:r>
            <a:endParaRPr lang="zh-CN" altLang="en-US" dirty="0" smtClean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conn.insert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(data,function(err,result){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if(err){	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console.log(err)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}else{	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callback(result)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}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})	}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700" y="1549400"/>
            <a:ext cx="5740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//链接数据库</a:t>
            </a:r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connect(数据库地址,回调)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mongodb.connect(db_str,function(err,db){		</a:t>
            </a:r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if(err){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console.log(err)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}else{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console.log('success')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//插入数据			</a:t>
            </a:r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      </a:t>
            </a:r>
            <a:r>
              <a:rPr lang="zh-CN" altLang="en-US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insertdata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(db,function(result){				</a:t>
            </a:r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   </a:t>
            </a:r>
            <a:r>
              <a:rPr lang="en-US" altLang="zh-CN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		console.log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(result)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})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res.send('注册成功')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//数据库关闭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db.close()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}			</a:t>
            </a:r>
            <a:endParaRPr lang="en-US" altLang="zh-CN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})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b="1" cap="all" dirty="0" smtClean="0"/>
              <a:t>express</a:t>
            </a:r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17525" y="1549856"/>
            <a:ext cx="10729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http://</a:t>
            </a:r>
            <a:r>
              <a:rPr lang="en-US" altLang="zh-CN" sz="2400" b="1" dirty="0" err="1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www.expressjs.com.cn</a:t>
            </a:r>
            <a:r>
              <a:rPr lang="en-US" altLang="zh-CN" sz="2400" b="1" dirty="0">
                <a:solidFill>
                  <a:schemeClr val="bg1"/>
                </a:solidFill>
                <a:latin typeface="Songti SC" charset="-122"/>
                <a:ea typeface="Songti SC" charset="-122"/>
                <a:cs typeface="Songti SC" charset="-122"/>
              </a:rPr>
              <a:t>/</a:t>
            </a:r>
            <a:endParaRPr lang="zh-CN" altLang="en-US" sz="2400" b="1" dirty="0">
              <a:solidFill>
                <a:schemeClr val="bg1"/>
              </a:solidFill>
              <a:latin typeface="Songti SC" charset="-122"/>
              <a:ea typeface="Songti SC" charset="-122"/>
              <a:cs typeface="Songti SC" charset="-122"/>
              <a:sym typeface="Chalkduster"/>
            </a:endParaRPr>
          </a:p>
          <a:p>
            <a:pPr>
              <a:lnSpc>
                <a:spcPct val="150000"/>
              </a:lnSpc>
            </a:pP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500" y="2278271"/>
            <a:ext cx="11217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TSong" charset="-122"/>
                <a:ea typeface="STSong" charset="-122"/>
                <a:cs typeface="STSong" charset="-122"/>
              </a:rPr>
              <a:t>express 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TSong" charset="-122"/>
                <a:ea typeface="STSong" charset="-122"/>
                <a:cs typeface="STSong" charset="-122"/>
              </a:rPr>
              <a:t>基于</a:t>
            </a:r>
            <a:r>
              <a:rPr lang="en-US" altLang="zh-CN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TSong" charset="-122"/>
                <a:ea typeface="STSong" charset="-122"/>
                <a:cs typeface="STSong" charset="-122"/>
              </a:rPr>
              <a:t>node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TSong" charset="-122"/>
                <a:ea typeface="STSong" charset="-122"/>
                <a:cs typeface="STSong" charset="-122"/>
              </a:rPr>
              <a:t>平台 开发的一个极其轻量的框架 帮助你快速开发</a:t>
            </a:r>
            <a:r>
              <a:rPr lang="en-US" altLang="zh-CN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TSong" charset="-122"/>
                <a:ea typeface="STSong" charset="-122"/>
                <a:cs typeface="STSong" charset="-122"/>
              </a:rPr>
              <a:t>web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TSong" charset="-122"/>
                <a:ea typeface="STSong" charset="-122"/>
                <a:cs typeface="STSong" charset="-122"/>
              </a:rPr>
              <a:t>以及移动端</a:t>
            </a:r>
            <a:r>
              <a:rPr lang="zh-CN" alt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TSong" charset="-122"/>
                <a:ea typeface="STSong" charset="-122"/>
                <a:cs typeface="STSong" charset="-122"/>
              </a:rPr>
              <a:t>应用</a:t>
            </a:r>
            <a:endParaRPr lang="zh-CN" altLang="en-US" sz="2800" b="1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express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不对</a:t>
            </a:r>
            <a:r>
              <a:rPr lang="en-US" altLang="zh-CN" sz="28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node.js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本身的特性进行二次抽象 而是在基本功能上进行扩充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express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完全是由路由和中间件构成的框架 从本质上来说一个</a:t>
            </a:r>
            <a:r>
              <a:rPr lang="en-US" altLang="zh-CN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express</a:t>
            </a:r>
            <a:r>
              <a:rPr lang="zh-CN" altLang="en-US" sz="28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应用就是为了调用各种中间件</a:t>
            </a:r>
          </a:p>
          <a:p>
            <a:pPr>
              <a:lnSpc>
                <a:spcPct val="150000"/>
              </a:lnSpc>
            </a:pPr>
            <a:endParaRPr kumimoji="1"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kumimoji="1"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中间件</a:t>
            </a:r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(middleware) 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是一个函数 </a:t>
            </a:r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他可以访问</a:t>
            </a:r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request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对象，响应对象</a:t>
            </a:r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(res)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以及处于请求</a:t>
            </a:r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--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响应流程中的中间件，</a:t>
            </a:r>
            <a:r>
              <a:rPr lang="zh-CN" altLang="en-US" sz="2000" dirty="0">
                <a:solidFill>
                  <a:schemeClr val="bg1"/>
                </a:solidFill>
              </a:rPr>
              <a:t>一般被命名为 </a:t>
            </a:r>
            <a:r>
              <a:rPr lang="en-US" altLang="zh-CN" sz="2000" dirty="0">
                <a:solidFill>
                  <a:schemeClr val="bg1"/>
                </a:solidFill>
              </a:rPr>
              <a:t>next</a:t>
            </a:r>
            <a:r>
              <a:rPr lang="zh-CN" altLang="en-US" sz="2000" dirty="0">
                <a:solidFill>
                  <a:schemeClr val="bg1"/>
                </a:solidFill>
              </a:rPr>
              <a:t> 的变量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</a:p>
          <a:p>
            <a:endParaRPr lang="zh-CN" altLang="en-US" sz="2000" dirty="0">
              <a:solidFill>
                <a:schemeClr val="bg1"/>
              </a:solidFill>
              <a:latin typeface="PingFang SC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中间件的功能</a:t>
            </a:r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:</a:t>
            </a:r>
            <a:endParaRPr lang="zh-CN" altLang="en-US" sz="2000" dirty="0">
              <a:solidFill>
                <a:schemeClr val="bg1"/>
              </a:solidFill>
              <a:latin typeface="PingFang SC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1/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可以执行任何代码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2/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可以修改请求和响应对象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3/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可以结束请求</a:t>
            </a:r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响应循环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PingFang SC" charset="-122"/>
              </a:rPr>
              <a:t>4/</a:t>
            </a:r>
            <a:r>
              <a:rPr lang="zh-CN" altLang="en-US" sz="2000" dirty="0">
                <a:solidFill>
                  <a:schemeClr val="bg1"/>
                </a:solidFill>
                <a:latin typeface="PingFang SC" charset="-122"/>
              </a:rPr>
              <a:t>可以调用堆栈中的下一个</a:t>
            </a:r>
            <a:r>
              <a:rPr lang="zh-CN" altLang="en-US" sz="2000" dirty="0" smtClean="0">
                <a:solidFill>
                  <a:schemeClr val="bg1"/>
                </a:solidFill>
                <a:latin typeface="PingFang SC" charset="-122"/>
              </a:rPr>
              <a:t>中间件</a:t>
            </a:r>
            <a:endParaRPr lang="en-US" altLang="zh-CN" sz="2000" dirty="0">
              <a:solidFill>
                <a:schemeClr val="bg1"/>
              </a:solidFill>
              <a:latin typeface="PingFang SC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PingFang SC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如果中间件没有执行结束请求</a:t>
            </a:r>
            <a:r>
              <a:rPr lang="en-US" altLang="zh-CN" sz="2000" b="1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响应流程 他需要通过</a:t>
            </a:r>
            <a:r>
              <a:rPr lang="en-US" altLang="zh-CN" sz="2000" b="1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next() </a:t>
            </a:r>
            <a:r>
              <a:rPr lang="zh-CN" altLang="en-US" sz="2000" b="1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将控制权传递给下一个中间件函数</a:t>
            </a:r>
            <a:endParaRPr lang="en-US" altLang="zh-CN" sz="2000" b="1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Tips: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我们把结束请求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-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响应流程的方法 称为是句柄函数</a:t>
            </a:r>
          </a:p>
          <a:p>
            <a:endParaRPr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818606" y="3165188"/>
            <a:ext cx="1178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安装和创建基于</a:t>
            </a:r>
            <a:r>
              <a:rPr lang="en-US" altLang="zh-CN" sz="3200" dirty="0">
                <a:solidFill>
                  <a:schemeClr val="bg1"/>
                </a:solidFill>
              </a:rPr>
              <a:t>Express</a:t>
            </a:r>
            <a:r>
              <a:rPr lang="zh-CN" altLang="en-US" sz="3200" dirty="0">
                <a:solidFill>
                  <a:schemeClr val="bg1"/>
                </a:solidFill>
              </a:rPr>
              <a:t>的项目</a:t>
            </a:r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202406" y="1774405"/>
            <a:ext cx="117871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1/</a:t>
            </a:r>
            <a:r>
              <a:rPr kumimoji="1"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全局安装环境 </a:t>
            </a:r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npm install express –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g///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创建的工具</a:t>
            </a:r>
            <a:endParaRPr kumimoji="1"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kumimoji="1"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2/</a:t>
            </a:r>
            <a:r>
              <a:rPr kumimoji="1"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测试安装成功与否  </a:t>
            </a:r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express –h</a:t>
            </a:r>
          </a:p>
          <a:p>
            <a:endParaRPr kumimoji="1"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3/</a:t>
            </a:r>
            <a:r>
              <a:rPr kumimoji="1"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安装</a:t>
            </a:r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npm install express-generator –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g//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搭建项目的</a:t>
            </a:r>
            <a:endParaRPr kumimoji="1"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kumimoji="1"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4/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脚手架创建项目 </a:t>
            </a:r>
            <a:r>
              <a:rPr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express  -e  </a:t>
            </a:r>
            <a:r>
              <a:rPr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project_name</a:t>
            </a:r>
            <a:r>
              <a:rPr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（项目名字）</a:t>
            </a:r>
            <a:endParaRPr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kumimoji="1"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5/</a:t>
            </a:r>
            <a:r>
              <a:rPr kumimoji="1"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安装</a:t>
            </a:r>
            <a:r>
              <a:rPr kumimoji="1"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package.json</a:t>
            </a:r>
            <a:r>
              <a:rPr kumimoji="1"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中的依赖，进入目录</a:t>
            </a:r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cd express</a:t>
            </a:r>
            <a:r>
              <a:rPr kumimoji="1"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，安装依赖</a:t>
            </a:r>
            <a:r>
              <a:rPr kumimoji="1"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npm</a:t>
            </a:r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I</a:t>
            </a:r>
          </a:p>
          <a:p>
            <a:endParaRPr kumimoji="1"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6/</a:t>
            </a:r>
            <a:r>
              <a:rPr kumimoji="1"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启动</a:t>
            </a:r>
            <a:r>
              <a:rPr kumimoji="1" lang="en-US" altLang="zh-CN" sz="2000" dirty="0" err="1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npm</a:t>
            </a:r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 start  </a:t>
            </a:r>
            <a:r>
              <a:rPr kumimoji="1"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浏览器输入</a:t>
            </a:r>
            <a:r>
              <a:rPr kumimoji="1" lang="en-US" altLang="zh-CN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localhost:3000 </a:t>
            </a:r>
            <a:r>
              <a:rPr kumimoji="1" lang="zh-CN" altLang="en-US" sz="2000" dirty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查看</a:t>
            </a:r>
            <a:endParaRPr kumimoji="1"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kumimoji="1" lang="en-US" altLang="zh-CN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  <a:p>
            <a:endParaRPr kumimoji="1" lang="zh-CN" altLang="en-US" sz="20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Express </a:t>
            </a:r>
            <a:r>
              <a:rPr lang="zh-CN" altLang="en-US" sz="3200" dirty="0">
                <a:solidFill>
                  <a:schemeClr val="bg1"/>
                </a:solidFill>
              </a:rPr>
              <a:t>路</a:t>
            </a:r>
            <a:r>
              <a:rPr lang="zh-CN" altLang="en-US" sz="3200" dirty="0" smtClean="0">
                <a:solidFill>
                  <a:schemeClr val="bg1"/>
                </a:solidFill>
              </a:rPr>
              <a:t>由</a:t>
            </a:r>
            <a:r>
              <a:rPr lang="en-US" altLang="zh-CN" sz="3200" dirty="0" smtClean="0">
                <a:solidFill>
                  <a:schemeClr val="bg1"/>
                </a:solidFill>
              </a:rPr>
              <a:t>—</a:t>
            </a:r>
            <a:r>
              <a:rPr lang="zh-CN" altLang="en-US" sz="3200" dirty="0" smtClean="0">
                <a:solidFill>
                  <a:schemeClr val="bg1"/>
                </a:solidFill>
              </a:rPr>
              <a:t>应用，路由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519037" y="4255351"/>
            <a:ext cx="3585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Express </a:t>
            </a:r>
            <a:r>
              <a:rPr lang="zh-CN" altLang="en-US" sz="3200" dirty="0">
                <a:solidFill>
                  <a:schemeClr val="bg1"/>
                </a:solidFill>
              </a:rPr>
              <a:t>脚手架项目</a:t>
            </a:r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000" b="0" dirty="0"/>
              <a:t>路</a:t>
            </a:r>
            <a:r>
              <a:rPr lang="zh-CN" altLang="en-US" sz="2000" b="0" dirty="0" smtClean="0"/>
              <a:t>由级别</a:t>
            </a:r>
            <a:r>
              <a:rPr lang="en-US" altLang="zh-CN" sz="2000" b="0" dirty="0" smtClean="0"/>
              <a:t/>
            </a:r>
            <a:br>
              <a:rPr lang="en-US" altLang="zh-CN" sz="2000" b="0" dirty="0" smtClean="0"/>
            </a:br>
            <a:r>
              <a:rPr lang="en-US" altLang="zh-CN" sz="2000" b="0" dirty="0" smtClean="0"/>
              <a:t>express=require</a:t>
            </a:r>
            <a:r>
              <a:rPr lang="en-US" altLang="zh-CN" sz="2000" b="0" dirty="0"/>
              <a:t>('express');</a:t>
            </a:r>
            <a:br>
              <a:rPr lang="en-US" altLang="zh-CN" sz="2000" b="0" dirty="0"/>
            </a:br>
            <a:r>
              <a:rPr lang="en-US" altLang="zh-CN" sz="2000" b="0" dirty="0"/>
              <a:t>const app=express();</a:t>
            </a:r>
            <a:br>
              <a:rPr lang="en-US" altLang="zh-CN" sz="2000" b="0" dirty="0"/>
            </a:br>
            <a:r>
              <a:rPr lang="en-US" altLang="zh-CN" sz="2000" b="0" dirty="0"/>
              <a:t>const router=express.Router()</a:t>
            </a:r>
            <a:br>
              <a:rPr lang="en-US" altLang="zh-CN" sz="2000" b="0" dirty="0"/>
            </a:br>
            <a:r>
              <a:rPr lang="en-US" altLang="zh-CN" sz="2000" b="0" dirty="0"/>
              <a:t>router.get('/',(req,res</a:t>
            </a:r>
            <a:r>
              <a:rPr lang="en-US" altLang="zh-CN" sz="2000" b="0" dirty="0" smtClean="0"/>
              <a:t>)=&gt;{</a:t>
            </a:r>
            <a:r>
              <a:rPr lang="zh-CN" altLang="en-US" sz="2000" b="0" dirty="0"/>
              <a:t/>
            </a:r>
            <a:br>
              <a:rPr lang="zh-CN" altLang="en-US" sz="2000" b="0" dirty="0"/>
            </a:br>
            <a:r>
              <a:rPr lang="en-US" altLang="zh-CN" sz="2000" b="0" dirty="0"/>
              <a:t>res.send('asdfsadfsa');</a:t>
            </a:r>
            <a:br>
              <a:rPr lang="en-US" altLang="zh-CN" sz="2000" b="0" dirty="0"/>
            </a:br>
            <a:r>
              <a:rPr lang="en-US" altLang="zh-CN" sz="2000" b="0" dirty="0"/>
              <a:t>})</a:t>
            </a:r>
            <a:endParaRPr lang="zh-CN" altLang="en-US" sz="20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5619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应用级路由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1725" y="1314450"/>
            <a:ext cx="32549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const express=require('express');</a:t>
            </a:r>
          </a:p>
          <a:p>
            <a:r>
              <a:rPr lang="en-US" altLang="zh-CN" dirty="0"/>
              <a:t>const app=express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app.get('/home',(req,res)=&gt;{</a:t>
            </a:r>
          </a:p>
          <a:p>
            <a:r>
              <a:rPr lang="en-US" altLang="zh-CN" dirty="0"/>
              <a:t>res.send('coming home');</a:t>
            </a:r>
          </a:p>
          <a:p>
            <a:r>
              <a:rPr lang="en-US" altLang="zh-CN" dirty="0"/>
              <a:t>})*/</a:t>
            </a:r>
          </a:p>
          <a:p>
            <a:r>
              <a:rPr lang="en-US" altLang="zh-CN" dirty="0"/>
              <a:t>app.use('/',router);</a:t>
            </a:r>
          </a:p>
          <a:p>
            <a:r>
              <a:rPr lang="en-US" altLang="zh-CN" dirty="0"/>
              <a:t>app.listen(1000);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25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6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cap="all" dirty="0">
                <a:solidFill>
                  <a:schemeClr val="bg1"/>
                </a:solidFill>
              </a:rPr>
              <a:t>express</a:t>
            </a:r>
            <a:endParaRPr lang="zh-CN" altLang="zh-CN" sz="2800" b="1" cap="all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1155700" y="1920152"/>
            <a:ext cx="10147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PingFang SC" charset="-122"/>
              </a:rPr>
              <a:t>Package.json</a:t>
            </a:r>
            <a:r>
              <a:rPr lang="zh-CN" altLang="en-US" dirty="0" smtClean="0">
                <a:solidFill>
                  <a:schemeClr val="bg1"/>
                </a:solidFill>
                <a:latin typeface="PingFang SC" charset="-122"/>
              </a:rPr>
              <a:t>依赖解释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  <a:latin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PingFang SC" charset="-122"/>
              </a:rPr>
              <a:t>body-parser 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对</a:t>
            </a: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请求体进行解析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cookie-parser 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对</a:t>
            </a: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cookie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进行解析的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debug 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输出</a:t>
            </a: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debug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信息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PingFang SC" charset="-122"/>
              </a:rPr>
              <a:t>ejs</a:t>
            </a: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PingFang SC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模板引擎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PingFang SC" charset="-122"/>
              </a:rPr>
              <a:t>morgan</a:t>
            </a: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在控制台上显示</a:t>
            </a: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request </a:t>
            </a:r>
            <a:r>
              <a:rPr lang="en-US" altLang="zh-CN" dirty="0" err="1">
                <a:solidFill>
                  <a:schemeClr val="bg1"/>
                </a:solidFill>
                <a:latin typeface="PingFang SC" charset="-122"/>
              </a:rPr>
              <a:t>url</a:t>
            </a: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信息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PingFang SC" charset="-122"/>
              </a:rPr>
              <a:t>serve-favicon: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 解决默认请求</a:t>
            </a:r>
            <a:r>
              <a:rPr lang="en-US" altLang="zh-CN" dirty="0" err="1">
                <a:solidFill>
                  <a:schemeClr val="bg1"/>
                </a:solidFill>
                <a:latin typeface="PingFang SC" charset="-122"/>
              </a:rPr>
              <a:t>favicon.ico</a:t>
            </a:r>
            <a:r>
              <a:rPr lang="zh-CN" altLang="en-US" dirty="0">
                <a:solidFill>
                  <a:schemeClr val="bg1"/>
                </a:solidFill>
                <a:latin typeface="PingFang SC" charset="-122"/>
              </a:rPr>
              <a:t>问题</a:t>
            </a:r>
            <a:endParaRPr lang="en-US" altLang="zh-CN" dirty="0">
              <a:solidFill>
                <a:schemeClr val="bg1"/>
              </a:solidFill>
              <a:latin typeface="PingFang SC" charset="-122"/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92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模板引擎</a:t>
            </a:r>
            <a:r>
              <a:rPr lang="en-US" altLang="zh-CN" sz="2800" dirty="0">
                <a:solidFill>
                  <a:schemeClr val="bg1"/>
                </a:solidFill>
              </a:rPr>
              <a:t>EJS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2045311" y="2566482"/>
            <a:ext cx="85210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EJS</a:t>
            </a:r>
            <a:r>
              <a:rPr lang="zh-CN" altLang="en-US" sz="2800" dirty="0">
                <a:solidFill>
                  <a:schemeClr val="bg1"/>
                </a:solidFill>
              </a:rPr>
              <a:t>是一个简单高效的模板语言，通过数据和模板，可以生成</a:t>
            </a:r>
            <a:r>
              <a:rPr lang="en-US" altLang="zh-CN" sz="2800" dirty="0">
                <a:solidFill>
                  <a:schemeClr val="bg1"/>
                </a:solidFill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</a:rPr>
              <a:t>标记文本。可以说</a:t>
            </a:r>
            <a:r>
              <a:rPr lang="en-US" altLang="zh-CN" sz="2800" dirty="0">
                <a:solidFill>
                  <a:schemeClr val="bg1"/>
                </a:solidFill>
              </a:rPr>
              <a:t>EJS</a:t>
            </a:r>
            <a:r>
              <a:rPr lang="zh-CN" altLang="en-US" sz="2800" dirty="0">
                <a:solidFill>
                  <a:schemeClr val="bg1"/>
                </a:solidFill>
              </a:rPr>
              <a:t>是一个</a:t>
            </a:r>
            <a:r>
              <a:rPr lang="en-US" altLang="zh-CN" sz="2800" dirty="0">
                <a:solidFill>
                  <a:schemeClr val="bg1"/>
                </a:solidFill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</a:rPr>
              <a:t>库，</a:t>
            </a:r>
            <a:r>
              <a:rPr lang="en-US" altLang="zh-CN" sz="2800" dirty="0">
                <a:solidFill>
                  <a:schemeClr val="bg1"/>
                </a:solidFill>
              </a:rPr>
              <a:t>EJS</a:t>
            </a:r>
            <a:r>
              <a:rPr lang="zh-CN" altLang="en-US" sz="2800" dirty="0">
                <a:solidFill>
                  <a:schemeClr val="bg1"/>
                </a:solidFill>
              </a:rPr>
              <a:t>可以同时运行在客户端和服务器端，客户端安装直接引入文件即可，服务器端用</a:t>
            </a:r>
            <a:r>
              <a:rPr lang="en-US" altLang="zh-CN" sz="2800" dirty="0" err="1">
                <a:solidFill>
                  <a:schemeClr val="bg1"/>
                </a:solidFill>
              </a:rPr>
              <a:t>npm</a:t>
            </a:r>
            <a:r>
              <a:rPr lang="zh-CN" altLang="en-US" sz="2800" dirty="0">
                <a:solidFill>
                  <a:schemeClr val="bg1"/>
                </a:solidFill>
              </a:rPr>
              <a:t>包安装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685</Words>
  <Application>Microsoft Office PowerPoint</Application>
  <PresentationFormat>自定义</PresentationFormat>
  <Paragraphs>121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路由级别 express=require('express'); const app=express(); const router=express.Router() router.get('/',(req,res)=&gt;{ res.send('asdfsadfsa'); })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风轻无痕</cp:lastModifiedBy>
  <cp:revision>196</cp:revision>
  <dcterms:created xsi:type="dcterms:W3CDTF">2015-08-05T01:47:03Z</dcterms:created>
  <dcterms:modified xsi:type="dcterms:W3CDTF">2018-03-17T09:15:25Z</dcterms:modified>
</cp:coreProperties>
</file>