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0" r:id="rId2"/>
    <p:sldId id="308" r:id="rId3"/>
    <p:sldId id="291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29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3" autoAdjust="0"/>
    <p:restoredTop sz="92633"/>
  </p:normalViewPr>
  <p:slideViewPr>
    <p:cSldViewPr snapToGrid="0">
      <p:cViewPr>
        <p:scale>
          <a:sx n="89" d="100"/>
          <a:sy n="89" d="100"/>
        </p:scale>
        <p:origin x="124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F1004-A312-694E-ACCB-A3A494369F0B}" type="datetimeFigureOut">
              <a:rPr kumimoji="1" lang="zh-CN" altLang="en-US" smtClean="0"/>
              <a:t>18/1/7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3963E-688D-214D-BEC0-1F44A2D55F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ownloads" TargetMode="Externa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</a:rPr>
              <a:t>node.js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5986463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bg1"/>
                </a:solidFill>
              </a:rPr>
              <a:t>Miranda.Mao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MongoDB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9" name="想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163" y="2224386"/>
            <a:ext cx="10896600" cy="3581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MongoDB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dirty="0"/>
              <a:t>一个</a:t>
            </a:r>
            <a:r>
              <a:rPr lang="en-US" altLang="zh-CN" sz="2000" dirty="0" err="1"/>
              <a:t>mongodb</a:t>
            </a:r>
            <a:r>
              <a:rPr lang="zh-CN" altLang="en-US" sz="2000" dirty="0"/>
              <a:t>中可以建立多个数据库。</a:t>
            </a:r>
          </a:p>
          <a:p>
            <a:pPr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sz="2000" dirty="0" err="1"/>
              <a:t>MongoDB</a:t>
            </a:r>
            <a:r>
              <a:rPr lang="zh-CN" altLang="en-US" sz="2000" dirty="0"/>
              <a:t>的默认数据库为</a:t>
            </a:r>
            <a:r>
              <a:rPr lang="en-US" altLang="zh-CN" sz="2000" dirty="0"/>
              <a:t>"</a:t>
            </a:r>
            <a:r>
              <a:rPr lang="en-US" altLang="zh-CN" sz="2000" dirty="0" err="1"/>
              <a:t>db</a:t>
            </a:r>
            <a:r>
              <a:rPr lang="en-US" altLang="zh-CN" sz="2000" dirty="0"/>
              <a:t>"</a:t>
            </a:r>
            <a:r>
              <a:rPr lang="zh-CN" altLang="en-US" sz="2000" dirty="0"/>
              <a:t>，该数据库存储在</a:t>
            </a:r>
            <a:r>
              <a:rPr lang="en-US" altLang="zh-CN" sz="2000" dirty="0"/>
              <a:t>data</a:t>
            </a:r>
            <a:r>
              <a:rPr lang="zh-CN" altLang="en-US" sz="2000" dirty="0"/>
              <a:t>目录中。</a:t>
            </a:r>
          </a:p>
          <a:p>
            <a:pPr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sz="2000" dirty="0" err="1"/>
              <a:t>MongoDB</a:t>
            </a:r>
            <a:r>
              <a:rPr lang="zh-CN" altLang="en-US" sz="2000" dirty="0"/>
              <a:t>的单个实例可以容纳多个独立的数据库，每一个都有自己的集合和权限，不同的数据库也放置在不同的文件中。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9562" y="4997094"/>
            <a:ext cx="9030520" cy="9028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0320" tIns="20320" rIns="20320" bIns="20320" numCol="1" spcCol="38100" rtlCol="0" anchor="ctr">
            <a:spAutoFit/>
          </a:bodyPr>
          <a:lstStyle/>
          <a:p>
            <a:pPr marL="0" marR="0" indent="0" algn="ctr" defTabSz="46058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数据库命名：通过标识符，一般是</a:t>
            </a: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utf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－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8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字符串，不能为空，不能用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local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／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admin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／</a:t>
            </a: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config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这三个</a:t>
            </a:r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MongoDB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PingFang SC" charset="-122"/>
              </a:rPr>
              <a:t>mongo</a:t>
            </a:r>
            <a:r>
              <a:rPr lang="zh-CN" altLang="en-US" sz="2400" dirty="0">
                <a:solidFill>
                  <a:schemeClr val="bg1"/>
                </a:solidFill>
                <a:latin typeface="PingFang SC" charset="-122"/>
              </a:rPr>
              <a:t>的基础指令</a:t>
            </a:r>
            <a:endParaRPr lang="en-US" altLang="zh-CN" sz="2400" dirty="0">
              <a:solidFill>
                <a:schemeClr val="bg1"/>
              </a:solidFill>
              <a:latin typeface="PingFang SC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PingFang SC" charset="-122"/>
            </a:endParaRPr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show </a:t>
            </a:r>
            <a:r>
              <a:rPr lang="en-US" altLang="zh-CN" sz="2400" dirty="0" err="1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dbs</a:t>
            </a:r>
            <a:r>
              <a:rPr lang="en-US" altLang="zh-CN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获取你当前所有的数据库</a:t>
            </a:r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use </a:t>
            </a:r>
            <a:r>
              <a:rPr lang="en-US" altLang="zh-CN" sz="2400" dirty="0" err="1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dataBase_name</a:t>
            </a:r>
            <a:r>
              <a:rPr lang="en-US" altLang="zh-CN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创建数据库</a:t>
            </a:r>
            <a:r>
              <a:rPr lang="en-US" altLang="zh-CN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没有－创建／存在－使用</a:t>
            </a:r>
            <a:r>
              <a:rPr lang="en-US" altLang="zh-CN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Helvetica"/>
              <a:ea typeface="Helvetica"/>
              <a:cs typeface="Helvetica"/>
            </a:endParaRPr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400" dirty="0" err="1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db</a:t>
            </a:r>
            <a:r>
              <a:rPr lang="en-US" altLang="zh-CN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指查询你当前的数据库</a:t>
            </a:r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400" dirty="0" err="1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db.stats</a:t>
            </a:r>
            <a:r>
              <a:rPr lang="en-US" altLang="zh-CN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() </a:t>
            </a:r>
            <a:r>
              <a:rPr lang="zh-CN" altLang="en-US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查询你当前数据库的状态</a:t>
            </a:r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400" dirty="0" err="1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db.dropDatabase</a:t>
            </a:r>
            <a:r>
              <a:rPr lang="en-US" altLang="zh-CN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() </a:t>
            </a:r>
            <a:r>
              <a:rPr lang="zh-CN" altLang="en-US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删除你当前的数据库</a:t>
            </a:r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400" dirty="0" err="1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db.help</a:t>
            </a:r>
            <a:r>
              <a:rPr lang="en-US" altLang="zh-CN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() </a:t>
            </a:r>
            <a:r>
              <a:rPr lang="zh-CN" altLang="en-US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查询帮助</a:t>
            </a:r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400" dirty="0" err="1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db.version</a:t>
            </a:r>
            <a:r>
              <a:rPr lang="en-US" altLang="zh-CN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() </a:t>
            </a:r>
            <a:r>
              <a:rPr lang="zh-CN" altLang="en-US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获取你当前数据库的版本</a:t>
            </a:r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400" dirty="0" err="1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db.database_name.help</a:t>
            </a:r>
            <a:r>
              <a:rPr lang="en-US" altLang="zh-CN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() </a:t>
            </a:r>
            <a:r>
              <a:rPr lang="zh-CN" altLang="en-US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查询任意数据库的帮助</a:t>
            </a:r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400" dirty="0" err="1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db.collection_name.find</a:t>
            </a:r>
            <a:r>
              <a:rPr lang="en-US" altLang="zh-CN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() </a:t>
            </a:r>
            <a:r>
              <a:rPr lang="zh-CN" altLang="en-US" sz="24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查询你当前集合内的信息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/>
            </a:r>
            <a:br>
              <a:rPr lang="zh-CN" altLang="en-US" sz="2400" dirty="0">
                <a:solidFill>
                  <a:schemeClr val="bg1"/>
                </a:solidFill>
              </a:rPr>
            </a:br>
            <a:endParaRPr lang="zh-CN" altLang="en-US" sz="2400" dirty="0">
              <a:solidFill>
                <a:schemeClr val="bg1"/>
              </a:solidFill>
            </a:endParaRPr>
          </a:p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2864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MongoDB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0586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创建数据库之后查看没有出现</a:t>
            </a:r>
            <a:r>
              <a:rPr lang="en-US" altLang="zh-CN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music</a:t>
            </a:r>
            <a:r>
              <a:rPr lang="zh-CN" altLang="en-US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，</a:t>
            </a:r>
            <a:endParaRPr lang="en-US" altLang="zh-CN" sz="2400" dirty="0">
              <a:solidFill>
                <a:srgbClr val="FFFFFF"/>
              </a:solidFill>
              <a:latin typeface="Songti SC" charset="-122"/>
              <a:ea typeface="Songti SC" charset="-122"/>
              <a:cs typeface="Songti SC" charset="-122"/>
              <a:sym typeface="Chalkduster"/>
            </a:endParaRPr>
          </a:p>
          <a:p>
            <a:pPr defTabSz="460586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需要写入一个文档集合</a:t>
            </a:r>
            <a:r>
              <a:rPr lang="en-US" altLang="zh-CN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album;  </a:t>
            </a:r>
          </a:p>
          <a:p>
            <a:pPr defTabSz="460586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insert</a:t>
            </a:r>
            <a:r>
              <a:rPr lang="zh-CN" altLang="en-US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插入 </a:t>
            </a:r>
            <a:r>
              <a:rPr lang="en-US" altLang="zh-CN" sz="2400" dirty="0" err="1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db.album.insertOne</a:t>
            </a:r>
            <a:r>
              <a:rPr lang="en-US" altLang="zh-CN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({‘title’:’</a:t>
            </a:r>
            <a:r>
              <a:rPr lang="en-US" altLang="zh-CN" sz="2400" dirty="0" err="1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xxxx</a:t>
            </a:r>
            <a:r>
              <a:rPr lang="en-US" altLang="zh-CN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’})</a:t>
            </a:r>
            <a:r>
              <a:rPr lang="zh-CN" altLang="en-US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，</a:t>
            </a:r>
            <a:endParaRPr lang="en-US" altLang="zh-CN" sz="2400" dirty="0">
              <a:solidFill>
                <a:srgbClr val="FFFFFF"/>
              </a:solidFill>
              <a:latin typeface="Songti SC" charset="-122"/>
              <a:ea typeface="Songti SC" charset="-122"/>
              <a:cs typeface="Songti SC" charset="-122"/>
              <a:sym typeface="Chalkduster"/>
            </a:endParaRPr>
          </a:p>
          <a:p>
            <a:pPr defTabSz="460586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查看采用</a:t>
            </a:r>
            <a:r>
              <a:rPr lang="en-US" altLang="zh-CN" sz="2400" dirty="0" err="1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db.album.find</a:t>
            </a:r>
            <a:r>
              <a:rPr lang="en-US" altLang="zh-CN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()</a:t>
            </a:r>
            <a:r>
              <a:rPr lang="zh-CN" altLang="en-US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；</a:t>
            </a:r>
            <a:endParaRPr lang="en-US" altLang="zh-CN" sz="2400" dirty="0">
              <a:solidFill>
                <a:srgbClr val="FFFFFF"/>
              </a:solidFill>
              <a:latin typeface="Songti SC" charset="-122"/>
              <a:ea typeface="Songti SC" charset="-122"/>
              <a:cs typeface="Songti SC" charset="-122"/>
              <a:sym typeface="Chalkduster"/>
            </a:endParaRPr>
          </a:p>
          <a:p>
            <a:pPr defTabSz="460586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插入多条数据</a:t>
            </a:r>
            <a:r>
              <a:rPr lang="en-US" altLang="zh-CN" sz="2400" dirty="0" err="1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insertMany</a:t>
            </a:r>
            <a:r>
              <a:rPr lang="en-US" altLang="zh-CN" sz="2400" dirty="0">
                <a:solidFill>
                  <a:srgbClr val="FFFFFF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([{},{},{}])/insert</a:t>
            </a:r>
            <a:endParaRPr lang="zh-CN" altLang="en-US" sz="2400" dirty="0">
              <a:solidFill>
                <a:srgbClr val="FFFFFF"/>
              </a:solidFill>
              <a:latin typeface="Songti SC" charset="-122"/>
              <a:ea typeface="Songti SC" charset="-122"/>
              <a:cs typeface="Songti SC" charset="-122"/>
              <a:sym typeface="Chalkduster"/>
            </a:endParaRPr>
          </a:p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MongoDB</a:t>
            </a:r>
            <a:r>
              <a:rPr lang="zh-CN" altLang="en-US" sz="2800" dirty="0" smtClean="0">
                <a:solidFill>
                  <a:schemeClr val="bg1"/>
                </a:solidFill>
              </a:rPr>
              <a:t>－文档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400" dirty="0"/>
              <a:t>文档是一个键值</a:t>
            </a:r>
            <a:r>
              <a:rPr lang="en-US" altLang="zh-CN" sz="2400" dirty="0"/>
              <a:t>(key-value)</a:t>
            </a:r>
            <a:r>
              <a:rPr lang="zh-CN" altLang="en-US" sz="2400" dirty="0"/>
              <a:t>对</a:t>
            </a:r>
            <a:r>
              <a:rPr lang="en-US" altLang="zh-CN" sz="2400" dirty="0"/>
              <a:t>(</a:t>
            </a:r>
            <a:r>
              <a:rPr lang="zh-CN" altLang="en-US" sz="2400" dirty="0"/>
              <a:t>即</a:t>
            </a:r>
            <a:r>
              <a:rPr lang="en-US" altLang="zh-CN" sz="2400" dirty="0"/>
              <a:t>BSON)</a:t>
            </a:r>
            <a:r>
              <a:rPr lang="zh-CN" altLang="en-US" sz="2400" dirty="0"/>
              <a:t>。</a:t>
            </a:r>
            <a:r>
              <a:rPr lang="en-US" altLang="zh-CN" sz="2400" dirty="0" err="1"/>
              <a:t>MongoDB</a:t>
            </a:r>
            <a:r>
              <a:rPr lang="en-US" altLang="zh-CN" sz="2400" dirty="0"/>
              <a:t> </a:t>
            </a:r>
            <a:r>
              <a:rPr lang="zh-CN" altLang="en-US" sz="2400" dirty="0"/>
              <a:t>的文档不需要设置相同的字段，并且相同的字段不需要相同的数据类型，这与关系型数据库有很大的区别，也是 </a:t>
            </a:r>
            <a:r>
              <a:rPr lang="en-US" altLang="zh-CN" sz="2400" dirty="0" err="1"/>
              <a:t>MongoDB</a:t>
            </a:r>
            <a:r>
              <a:rPr lang="en-US" altLang="zh-CN" sz="2400" dirty="0"/>
              <a:t> </a:t>
            </a:r>
            <a:r>
              <a:rPr lang="zh-CN" altLang="en-US" sz="2400" dirty="0"/>
              <a:t>非常突出的特点。</a:t>
            </a:r>
          </a:p>
          <a:p>
            <a:pPr>
              <a:spcBef>
                <a:spcPts val="13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400" dirty="0"/>
              <a:t>一个简单的文档例子如下：</a:t>
            </a:r>
          </a:p>
          <a:p>
            <a:pPr>
              <a:spcBef>
                <a:spcPts val="1300"/>
              </a:spcBef>
              <a:defRPr sz="2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/>
              <a:t>{"genres": ["</a:t>
            </a:r>
            <a:r>
              <a:rPr lang="zh-CN" altLang="en-US" dirty="0"/>
              <a:t>犯罪</a:t>
            </a:r>
            <a:r>
              <a:rPr lang="en-US" altLang="zh-CN" dirty="0"/>
              <a:t>","</a:t>
            </a:r>
            <a:r>
              <a:rPr lang="zh-CN" altLang="en-US" dirty="0"/>
              <a:t>剧情</a:t>
            </a:r>
            <a:r>
              <a:rPr lang="en-US" altLang="zh-CN" dirty="0"/>
              <a:t>" ],"title": "</a:t>
            </a:r>
            <a:r>
              <a:rPr lang="zh-CN" altLang="en-US" dirty="0"/>
              <a:t>肖申克的救赎</a:t>
            </a:r>
            <a:r>
              <a:rPr lang="en-US" altLang="zh-CN" dirty="0"/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MongoDB</a:t>
            </a:r>
            <a:r>
              <a:rPr lang="zh-CN" altLang="en-US" sz="2800" dirty="0" smtClean="0">
                <a:solidFill>
                  <a:schemeClr val="bg1"/>
                </a:solidFill>
              </a:rPr>
              <a:t>－集合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198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400" dirty="0"/>
              <a:t>集合就是 </a:t>
            </a:r>
            <a:r>
              <a:rPr lang="en-US" altLang="zh-CN" sz="2400" dirty="0" err="1"/>
              <a:t>MongoDB</a:t>
            </a:r>
            <a:r>
              <a:rPr lang="en-US" altLang="zh-CN" sz="2400" dirty="0"/>
              <a:t> </a:t>
            </a:r>
            <a:r>
              <a:rPr lang="zh-CN" altLang="en-US" sz="2400" dirty="0"/>
              <a:t>文档组，类似于 </a:t>
            </a:r>
            <a:r>
              <a:rPr lang="en-US" altLang="zh-CN" sz="2400" dirty="0"/>
              <a:t>RDBMS </a:t>
            </a:r>
            <a:r>
              <a:rPr lang="zh-CN" altLang="en-US" sz="2400" dirty="0"/>
              <a:t>（关系数据库管理系统：</a:t>
            </a:r>
            <a:r>
              <a:rPr lang="en-US" altLang="zh-CN" sz="2400" dirty="0"/>
              <a:t>Relational Database Management System)</a:t>
            </a:r>
            <a:r>
              <a:rPr lang="zh-CN" altLang="en-US" sz="2400" dirty="0"/>
              <a:t>中的表格。</a:t>
            </a:r>
          </a:p>
          <a:p>
            <a:pPr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400" dirty="0"/>
              <a:t>集合存在于数据库中，集合没有固定的结构，这意味着你在对集合可以插入不同格式和类型的数据，但通常情况下我们插入集合的数据都会有一定的关联性。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7367" y="4749087"/>
            <a:ext cx="10263674" cy="9028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0320" tIns="20320" rIns="20320" bIns="20320" numCol="1" spcCol="38100" rtlCol="0" anchor="ctr">
            <a:spAutoFit/>
          </a:bodyPr>
          <a:lstStyle/>
          <a:p>
            <a:pPr marL="0" marR="0" indent="0" algn="ctr" defTabSz="46058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集合的命名不能是空字符串，也不能出现－，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0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等，不能以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system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$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TSong" charset="-122"/>
                <a:ea typeface="STSong" charset="-122"/>
                <a:cs typeface="STSong" charset="-122"/>
                <a:sym typeface="Chalkduster"/>
              </a:rPr>
              <a:t>开头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TSong" charset="-122"/>
              <a:ea typeface="STSong" charset="-122"/>
              <a:cs typeface="STSong" charset="-122"/>
              <a:sym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MongoDB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39" y="1632858"/>
            <a:ext cx="9898602" cy="443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MongoDB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1" y="1210147"/>
            <a:ext cx="103505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solidFill>
                  <a:schemeClr val="bg1"/>
                </a:solidFill>
              </a:rPr>
              <a:t>Collection</a:t>
            </a:r>
            <a:r>
              <a:rPr lang="zh-CN" altLang="fr-FR" sz="2800" dirty="0">
                <a:solidFill>
                  <a:schemeClr val="bg1"/>
                </a:solidFill>
              </a:rPr>
              <a:t>聚集集合操作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Shape 462"/>
          <p:cNvSpPr/>
          <p:nvPr/>
        </p:nvSpPr>
        <p:spPr>
          <a:xfrm>
            <a:off x="343238" y="1866529"/>
            <a:ext cx="10086637" cy="45550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0320" tIns="20320" rIns="20320" bIns="20320" anchor="ctr">
            <a:spAutoFit/>
          </a:bodyPr>
          <a:lstStyle/>
          <a:p>
            <a:pPr marL="415636" indent="-415636" algn="l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创建一个聚集集合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db.createCollection("collName", {size: 20, capped: true, max: 100</a:t>
            </a:r>
            <a:r>
              <a:rPr sz="2000" dirty="0" smtClean="0"/>
              <a:t>});</a:t>
            </a:r>
            <a:endParaRPr sz="2000" dirty="0">
              <a:solidFill>
                <a:srgbClr val="00B050"/>
              </a:solidFill>
            </a:endParaRP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db.collName.isCapped(); //判断集合是否为定容量</a:t>
            </a:r>
          </a:p>
          <a:p>
            <a:pPr marL="415636" indent="-415636" algn="l" defTabSz="457200">
              <a:spcBef>
                <a:spcPts val="1600"/>
              </a:spcBef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得到指定名称的聚集集合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db.getCollection("account");</a:t>
            </a:r>
          </a:p>
          <a:p>
            <a:pPr marL="415636" indent="-415636" algn="l" defTabSz="457200">
              <a:spcBef>
                <a:spcPts val="1600"/>
              </a:spcBef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得到当前db的所有聚集集合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db.getCollectionNames();</a:t>
            </a:r>
          </a:p>
          <a:p>
            <a:pPr marL="415636" indent="-415636" algn="l" defTabSz="457200">
              <a:spcBef>
                <a:spcPts val="1600"/>
              </a:spcBef>
              <a:buSzPct val="100000"/>
              <a:buAutoNum type="arabicParenBoth" startAt="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显示当前db所有聚集的状态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db.printCollectionStats</a:t>
            </a:r>
            <a:r>
              <a:rPr sz="2000" dirty="0" smtClean="0"/>
              <a:t>();</a:t>
            </a:r>
            <a:endParaRPr lang="en-US" sz="2000" dirty="0" smtClean="0"/>
          </a:p>
          <a:p>
            <a:pPr marL="415636" indent="-415636" algn="l" defTabSz="457200">
              <a:spcBef>
                <a:spcPts val="1600"/>
              </a:spcBef>
              <a:buSzPct val="100000"/>
              <a:buAutoNum type="arabicParenBoth" startAt="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 smtClean="0"/>
              <a:t>删除集合</a:t>
            </a:r>
            <a:endParaRPr lang="zh-CN" altLang="en-US" sz="2000" dirty="0"/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 err="1" smtClean="0"/>
              <a:t>db.collectionname.drop</a:t>
            </a:r>
            <a:r>
              <a:rPr lang="en-US" altLang="zh-CN" sz="2000" dirty="0" smtClean="0"/>
              <a:t>();</a:t>
            </a:r>
            <a:endParaRPr lang="en-US" altLang="zh-CN" sz="2000" dirty="0"/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solidFill>
                  <a:schemeClr val="bg1"/>
                </a:solidFill>
              </a:rPr>
              <a:t>Collection</a:t>
            </a:r>
            <a:r>
              <a:rPr lang="zh-CN" altLang="fr-FR" sz="2800" dirty="0">
                <a:solidFill>
                  <a:schemeClr val="bg1"/>
                </a:solidFill>
              </a:rPr>
              <a:t>聚集集合操作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Shape 462"/>
          <p:cNvSpPr/>
          <p:nvPr/>
        </p:nvSpPr>
        <p:spPr>
          <a:xfrm>
            <a:off x="343238" y="1610049"/>
            <a:ext cx="12229423" cy="50680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0320" tIns="20320" rIns="20320" bIns="20320" anchor="ctr">
            <a:spAutoFit/>
          </a:bodyPr>
          <a:lstStyle/>
          <a:p>
            <a:pPr marL="415636" indent="-415636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 smtClean="0"/>
              <a:t>添加</a:t>
            </a:r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 err="1" smtClean="0"/>
              <a:t>db.users.save</a:t>
            </a:r>
            <a:r>
              <a:rPr lang="en-US" altLang="zh-CN" sz="2000" dirty="0" smtClean="0"/>
              <a:t>({name: ‘</a:t>
            </a:r>
            <a:r>
              <a:rPr lang="en-US" altLang="zh-CN" sz="2000" dirty="0" err="1" smtClean="0"/>
              <a:t>zhangsan</a:t>
            </a:r>
            <a:r>
              <a:rPr lang="en-US" altLang="zh-CN" sz="2000" dirty="0" smtClean="0"/>
              <a:t>', age: 25, sex: true});</a:t>
            </a:r>
          </a:p>
          <a:p>
            <a:pPr marL="415636" indent="-415636" defTabSz="457200">
              <a:spcBef>
                <a:spcPts val="1600"/>
              </a:spcBef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 smtClean="0"/>
              <a:t>修改</a:t>
            </a:r>
            <a:endParaRPr lang="en-US" altLang="zh-CN" sz="2000" dirty="0"/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/>
              <a:t>所有数据都添加一个</a:t>
            </a:r>
            <a:r>
              <a:rPr lang="en-US" altLang="zh-CN" sz="2000" dirty="0"/>
              <a:t>artist</a:t>
            </a:r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 err="1"/>
              <a:t>db.albums.updateMany</a:t>
            </a:r>
            <a:r>
              <a:rPr lang="en-US" altLang="zh-CN" sz="2000" dirty="0"/>
              <a:t>({},{$set:{artist:‘</a:t>
            </a:r>
            <a:r>
              <a:rPr lang="zh-CN" altLang="en-US" sz="2000" dirty="0"/>
              <a:t>哈哈</a:t>
            </a:r>
            <a:r>
              <a:rPr lang="en-US" altLang="zh-CN" sz="2000" dirty="0" smtClean="0"/>
              <a:t>’}})</a:t>
            </a:r>
            <a:endParaRPr lang="en-US" altLang="zh-CN" sz="2000" dirty="0"/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 err="1"/>
              <a:t>db.users.update</a:t>
            </a:r>
            <a:r>
              <a:rPr lang="en-US" altLang="zh-CN" sz="2000" dirty="0"/>
              <a:t>({age: 25}, {$set: {name: '</a:t>
            </a:r>
            <a:r>
              <a:rPr lang="en-US" altLang="zh-CN" sz="2000" dirty="0" err="1"/>
              <a:t>changeName</a:t>
            </a:r>
            <a:r>
              <a:rPr lang="en-US" altLang="zh-CN" sz="2000" dirty="0"/>
              <a:t>'}}, false, true);</a:t>
            </a:r>
          </a:p>
          <a:p>
            <a:pPr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/>
              <a:t>相当于：</a:t>
            </a:r>
            <a:r>
              <a:rPr lang="en-US" altLang="zh-CN" sz="2000" dirty="0"/>
              <a:t>update users set name = ‘</a:t>
            </a:r>
            <a:r>
              <a:rPr lang="en-US" altLang="zh-CN" sz="2000" dirty="0" err="1"/>
              <a:t>changeName</a:t>
            </a:r>
            <a:r>
              <a:rPr lang="en-US" altLang="zh-CN" sz="2000" dirty="0"/>
              <a:t>' where age = 25;</a:t>
            </a:r>
          </a:p>
          <a:p>
            <a:pPr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/>
              <a:t>1/</a:t>
            </a:r>
            <a:r>
              <a:rPr lang="zh-CN" altLang="en-US" sz="2000" dirty="0"/>
              <a:t>修改的数据不存在</a:t>
            </a:r>
            <a:r>
              <a:rPr lang="en-US" altLang="zh-CN" sz="2000" dirty="0"/>
              <a:t>---</a:t>
            </a:r>
            <a:r>
              <a:rPr lang="zh-CN" altLang="en-US" sz="2000" dirty="0"/>
              <a:t>第一个参数</a:t>
            </a:r>
            <a:r>
              <a:rPr lang="en-US" altLang="zh-CN" sz="2000" dirty="0"/>
              <a:t>false(</a:t>
            </a:r>
            <a:r>
              <a:rPr lang="zh-CN" altLang="en-US" sz="2000" dirty="0"/>
              <a:t>不添加</a:t>
            </a:r>
            <a:r>
              <a:rPr lang="en-US" altLang="zh-CN" sz="2000" dirty="0"/>
              <a:t>)true</a:t>
            </a:r>
            <a:r>
              <a:rPr lang="zh-CN" altLang="en-US" sz="2000" dirty="0"/>
              <a:t>（添加）  </a:t>
            </a:r>
            <a:endParaRPr lang="en-US" altLang="zh-CN" sz="2000" dirty="0"/>
          </a:p>
          <a:p>
            <a:pPr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/>
              <a:t>2/</a:t>
            </a:r>
            <a:r>
              <a:rPr lang="zh-CN" altLang="en-US" sz="2000" dirty="0"/>
              <a:t>数据有重复的－－－第二个参数</a:t>
            </a:r>
            <a:r>
              <a:rPr lang="en-US" altLang="zh-CN" sz="2000" dirty="0"/>
              <a:t>true</a:t>
            </a:r>
            <a:r>
              <a:rPr lang="zh-CN" altLang="en-US" sz="2000" dirty="0"/>
              <a:t>符合条件的数据均修改，</a:t>
            </a:r>
            <a:r>
              <a:rPr lang="en-US" altLang="zh-CN" sz="2000" dirty="0"/>
              <a:t>false</a:t>
            </a:r>
            <a:r>
              <a:rPr lang="zh-CN" altLang="en-US" sz="2000" dirty="0"/>
              <a:t>默认修改第一条数据</a:t>
            </a:r>
            <a:endParaRPr lang="en-US" altLang="zh-CN" sz="2000" dirty="0"/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 err="1"/>
              <a:t>db.users.update</a:t>
            </a:r>
            <a:r>
              <a:rPr lang="en-US" altLang="zh-CN" sz="2000" dirty="0"/>
              <a:t>({name: '</a:t>
            </a:r>
            <a:r>
              <a:rPr lang="en-US" altLang="zh-CN" sz="2000" dirty="0" err="1"/>
              <a:t>Lisi</a:t>
            </a:r>
            <a:r>
              <a:rPr lang="en-US" altLang="zh-CN" sz="2000" dirty="0"/>
              <a:t>'}, {$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: {age: 50}}, false, true);</a:t>
            </a:r>
          </a:p>
          <a:p>
            <a:pPr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/>
              <a:t>相当于：</a:t>
            </a:r>
            <a:r>
              <a:rPr lang="en-US" altLang="zh-CN" sz="2000" dirty="0"/>
              <a:t>update users set age = age + 50 where name = ‘</a:t>
            </a:r>
            <a:r>
              <a:rPr lang="en-US" altLang="zh-CN" sz="2000" dirty="0" err="1"/>
              <a:t>Lisi</a:t>
            </a:r>
            <a:r>
              <a:rPr lang="en-US" altLang="zh-CN" sz="2000" dirty="0"/>
              <a:t>';</a:t>
            </a:r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 err="1"/>
              <a:t>db.users.update</a:t>
            </a:r>
            <a:r>
              <a:rPr lang="en-US" altLang="zh-CN" sz="2000" dirty="0"/>
              <a:t>({name: '</a:t>
            </a:r>
            <a:r>
              <a:rPr lang="en-US" altLang="zh-CN" sz="2000" dirty="0" err="1"/>
              <a:t>Lisi</a:t>
            </a:r>
            <a:r>
              <a:rPr lang="en-US" altLang="zh-CN" sz="2000" dirty="0"/>
              <a:t>'}, {$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: {age: 50}, $set: {name: '</a:t>
            </a:r>
            <a:r>
              <a:rPr lang="en-US" altLang="zh-CN" sz="2000" dirty="0" err="1"/>
              <a:t>hoho</a:t>
            </a:r>
            <a:r>
              <a:rPr lang="en-US" altLang="zh-CN" sz="2000" dirty="0"/>
              <a:t>'}}, false, true);</a:t>
            </a:r>
          </a:p>
          <a:p>
            <a:pPr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/>
              <a:t>相当于：</a:t>
            </a:r>
            <a:r>
              <a:rPr lang="en-US" altLang="zh-CN" sz="2000" dirty="0"/>
              <a:t>update users set age = age + 50, name = ‘</a:t>
            </a:r>
            <a:r>
              <a:rPr lang="en-US" altLang="zh-CN" sz="2000" dirty="0" err="1"/>
              <a:t>hoho</a:t>
            </a:r>
            <a:r>
              <a:rPr lang="en-US" altLang="zh-CN" sz="2000" dirty="0"/>
              <a:t>' where name = ‘</a:t>
            </a:r>
            <a:r>
              <a:rPr lang="en-US" altLang="zh-CN" sz="2000" dirty="0" err="1"/>
              <a:t>Lisi</a:t>
            </a:r>
            <a:r>
              <a:rPr lang="en-US" altLang="zh-CN" sz="2000" dirty="0"/>
              <a:t>';</a:t>
            </a:r>
          </a:p>
          <a:p>
            <a:pPr marL="415636" indent="-415636" defTabSz="457200">
              <a:spcBef>
                <a:spcPts val="1600"/>
              </a:spcBef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/>
              <a:t>删除</a:t>
            </a:r>
          </a:p>
          <a:p>
            <a:pPr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 err="1"/>
              <a:t>db.users.remove</a:t>
            </a:r>
            <a:r>
              <a:rPr lang="en-US" altLang="zh-CN" sz="2000" dirty="0"/>
              <a:t>({age: 132});</a:t>
            </a:r>
          </a:p>
        </p:txBody>
      </p:sp>
    </p:spTree>
    <p:extLst>
      <p:ext uri="{BB962C8B-B14F-4D97-AF65-F5344CB8AC3E}">
        <p14:creationId xmlns:p14="http://schemas.microsoft.com/office/powerpoint/2010/main" val="10653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4288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b="1" cap="all" dirty="0" err="1" smtClean="0"/>
              <a:t>mongodb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542925" y="1997839"/>
            <a:ext cx="1072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zh-CN" sz="2400" dirty="0">
              <a:solidFill>
                <a:schemeClr val="bg1"/>
              </a:solidFill>
            </a:endParaRPr>
          </a:p>
        </p:txBody>
      </p:sp>
      <p:pic>
        <p:nvPicPr>
          <p:cNvPr id="8" name="timg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44952" y="1881611"/>
            <a:ext cx="6725858" cy="30662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solidFill>
                  <a:schemeClr val="bg1"/>
                </a:solidFill>
              </a:rPr>
              <a:t>Collection</a:t>
            </a:r>
            <a:r>
              <a:rPr lang="zh-CN" altLang="fr-FR" sz="2800" dirty="0">
                <a:solidFill>
                  <a:schemeClr val="bg1"/>
                </a:solidFill>
              </a:rPr>
              <a:t>聚集集合操作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Shape 462"/>
          <p:cNvSpPr/>
          <p:nvPr/>
        </p:nvSpPr>
        <p:spPr>
          <a:xfrm>
            <a:off x="343238" y="3969669"/>
            <a:ext cx="12229423" cy="348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0320" tIns="20320" rIns="20320" bIns="20320" anchor="ctr">
            <a:spAutoFit/>
          </a:bodyPr>
          <a:lstStyle/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82" y="2043913"/>
            <a:ext cx="9689675" cy="37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solidFill>
                  <a:schemeClr val="bg1"/>
                </a:solidFill>
              </a:rPr>
              <a:t>Collection</a:t>
            </a:r>
            <a:r>
              <a:rPr lang="zh-CN" altLang="fr-FR" sz="2800" dirty="0">
                <a:solidFill>
                  <a:schemeClr val="bg1"/>
                </a:solidFill>
              </a:rPr>
              <a:t>聚集集合操作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Shape 462"/>
          <p:cNvSpPr/>
          <p:nvPr/>
        </p:nvSpPr>
        <p:spPr>
          <a:xfrm>
            <a:off x="343238" y="3969669"/>
            <a:ext cx="12229423" cy="348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0320" tIns="20320" rIns="20320" bIns="20320" anchor="ctr">
            <a:spAutoFit/>
          </a:bodyPr>
          <a:lstStyle/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 dirty="0"/>
          </a:p>
        </p:txBody>
      </p:sp>
      <p:sp>
        <p:nvSpPr>
          <p:cNvPr id="9" name="Shape 484"/>
          <p:cNvSpPr/>
          <p:nvPr/>
        </p:nvSpPr>
        <p:spPr>
          <a:xfrm>
            <a:off x="320997" y="1774405"/>
            <a:ext cx="5468805" cy="46576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marL="415636" indent="-415636" algn="l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查询所有记录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db.userInfo.find();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相当于：select* from userInfo;</a:t>
            </a:r>
          </a:p>
          <a:p>
            <a:pPr marL="415636" indent="-415636" algn="l" defTabSz="457200"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查询去重后数据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db.userInfo.distinct("name");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相当于：select distict name from userInfo;</a:t>
            </a:r>
          </a:p>
          <a:p>
            <a:pPr marL="415636" indent="-415636" algn="l" defTabSz="457200"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查询age = 22的记录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db.userInfo.find({"age": 22});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相当于： select * from userInfo where age = 22;</a:t>
            </a:r>
          </a:p>
          <a:p>
            <a:pPr marL="415636" indent="-415636" algn="l" defTabSz="457200">
              <a:buSzPct val="100000"/>
              <a:buAutoNum type="arabicParenBoth" startAt="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查询age &gt; 22的记录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db.userInfo.find({age: {$gt: 22}});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相当于：select * from userInfo where age &gt;22;</a:t>
            </a:r>
          </a:p>
          <a:p>
            <a:pPr marL="415636" indent="-415636" algn="l" defTabSz="457200">
              <a:buSzPct val="100000"/>
              <a:buAutoNum type="arabicParenBoth" startAt="5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查询age &lt; 22的记录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db.userInfo.find({age: {$lt: 22}});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 smtClean="0"/>
              <a:t>相当于：select * from userInfo where age &lt;22;</a:t>
            </a:r>
            <a:endParaRPr sz="2000" dirty="0"/>
          </a:p>
        </p:txBody>
      </p:sp>
      <p:sp>
        <p:nvSpPr>
          <p:cNvPr id="10" name="Shape 485"/>
          <p:cNvSpPr/>
          <p:nvPr/>
        </p:nvSpPr>
        <p:spPr>
          <a:xfrm>
            <a:off x="5943698" y="1421502"/>
            <a:ext cx="5891998" cy="46576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 dirty="0"/>
          </a:p>
          <a:p>
            <a:pPr marL="415636" indent="-415636" algn="l" defTabSz="457200">
              <a:buSzPct val="100000"/>
              <a:buAutoNum type="arabicParenBoth" startAt="6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查询age &gt;= 25的记录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db.userInfo.find({age: {$gte: 25}});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相当于：select * from userInfo where age &gt;= 25;</a:t>
            </a:r>
          </a:p>
          <a:p>
            <a:pPr marL="415636" indent="-415636" algn="l" defTabSz="457200">
              <a:buSzPct val="100000"/>
              <a:buAutoNum type="arabicParenBoth" startAt="7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查询age &lt;= 25的记录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db.userInfo.find({age: {$lte: 25}});</a:t>
            </a:r>
          </a:p>
          <a:p>
            <a:pPr marL="415636" indent="-415636" algn="l" defTabSz="457200">
              <a:buSzPct val="100000"/>
              <a:buAutoNum type="arabicParenBoth" startAt="8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查询age &gt;= 23 并且 age &lt;= 26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db.userInfo.find({age: {$gte: 23, $lte: 26}});</a:t>
            </a:r>
          </a:p>
          <a:p>
            <a:pPr marL="415636" indent="-415636" algn="l" defTabSz="457200">
              <a:buSzPct val="100000"/>
              <a:buAutoNum type="arabicParenBoth" startAt="9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查询name中包含 mongo的数据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db.userInfo.find({name: /mongo/});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//相当于%%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select * from userInfo where name like ‘%mongo%’;</a:t>
            </a:r>
          </a:p>
          <a:p>
            <a:pPr marL="415636" indent="-415636" algn="l" defTabSz="457200">
              <a:buSzPct val="100000"/>
              <a:buAutoNum type="arabicParenBoth" startAt="10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查询name中以mongo开头的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db.userInfo.find({name: /^mongo/});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select * from userInfo where name like ‘mongo%’;</a:t>
            </a:r>
          </a:p>
        </p:txBody>
      </p:sp>
    </p:spTree>
    <p:extLst>
      <p:ext uri="{BB962C8B-B14F-4D97-AF65-F5344CB8AC3E}">
        <p14:creationId xmlns:p14="http://schemas.microsoft.com/office/powerpoint/2010/main" val="13075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solidFill>
                  <a:schemeClr val="bg1"/>
                </a:solidFill>
              </a:rPr>
              <a:t>Collection</a:t>
            </a:r>
            <a:r>
              <a:rPr lang="zh-CN" altLang="fr-FR" sz="2800" dirty="0">
                <a:solidFill>
                  <a:schemeClr val="bg1"/>
                </a:solidFill>
              </a:rPr>
              <a:t>聚集集合操作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Shape 462"/>
          <p:cNvSpPr/>
          <p:nvPr/>
        </p:nvSpPr>
        <p:spPr>
          <a:xfrm>
            <a:off x="343238" y="3969669"/>
            <a:ext cx="12229423" cy="348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0320" tIns="20320" rIns="20320" bIns="20320" anchor="ctr">
            <a:spAutoFit/>
          </a:bodyPr>
          <a:lstStyle/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 dirty="0"/>
          </a:p>
        </p:txBody>
      </p:sp>
      <p:sp>
        <p:nvSpPr>
          <p:cNvPr id="9" name="Shape 492"/>
          <p:cNvSpPr/>
          <p:nvPr/>
        </p:nvSpPr>
        <p:spPr>
          <a:xfrm>
            <a:off x="2084678" y="1486938"/>
            <a:ext cx="8225970" cy="49654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 dirty="0"/>
          </a:p>
          <a:p>
            <a:pPr marL="415636" indent="-415636" algn="l" defTabSz="457200">
              <a:buSzPct val="100000"/>
              <a:buAutoNum type="arabicParenBoth" startAt="11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查询指定列name、age数据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db.userInfo.find({}, {name: 1, age: 1});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相当于：select name, age from userInfo;</a:t>
            </a:r>
          </a:p>
          <a:p>
            <a:pPr marL="415636" indent="-415636" algn="l" defTabSz="457200">
              <a:buSzPct val="100000"/>
              <a:buAutoNum type="arabicParenBoth" startAt="1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查询指定列name、age数据, age &gt; 25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db.userInfo.find({age: {$gt: 25}}, {name: 1, age: 1});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相当于：select name, age from userInfo where age &gt;25;</a:t>
            </a:r>
          </a:p>
          <a:p>
            <a:pPr marL="415636" indent="-415636" algn="l" defTabSz="457200">
              <a:buSzPct val="100000"/>
              <a:buAutoNum type="arabicParenBoth" startAt="1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按照年龄排序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升序：db.userInfo.find().sort({age: 1});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降序：db.userInfo.find().sort({age: -1});</a:t>
            </a:r>
          </a:p>
          <a:p>
            <a:pPr marL="415636" indent="-415636" algn="l" defTabSz="457200">
              <a:buSzPct val="100000"/>
              <a:buAutoNum type="arabicParenBoth" startAt="1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查询name = zhangsan, age = 22的数据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db.userInfo.find({name: 'zhangsan', age: 22});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相当于：select * from userInfo where name = ‘zhangsan' and age = ’22';</a:t>
            </a:r>
          </a:p>
          <a:p>
            <a:pPr marL="415636" indent="-415636" algn="l" defTabSz="457200">
              <a:buSzPct val="100000"/>
              <a:buAutoNum type="arabicParenBoth" startAt="15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查询前5条数据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db.userInfo.find().limit(5);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相当于：select top 5 * from userInfo;</a:t>
            </a:r>
          </a:p>
        </p:txBody>
      </p:sp>
    </p:spTree>
    <p:extLst>
      <p:ext uri="{BB962C8B-B14F-4D97-AF65-F5344CB8AC3E}">
        <p14:creationId xmlns:p14="http://schemas.microsoft.com/office/powerpoint/2010/main" val="3247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solidFill>
                  <a:schemeClr val="bg1"/>
                </a:solidFill>
              </a:rPr>
              <a:t>Collection</a:t>
            </a:r>
            <a:r>
              <a:rPr lang="zh-CN" altLang="fr-FR" sz="2800" dirty="0">
                <a:solidFill>
                  <a:schemeClr val="bg1"/>
                </a:solidFill>
              </a:rPr>
              <a:t>聚集集合操作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Shape 462"/>
          <p:cNvSpPr/>
          <p:nvPr/>
        </p:nvSpPr>
        <p:spPr>
          <a:xfrm>
            <a:off x="343238" y="3969669"/>
            <a:ext cx="12229423" cy="348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0320" tIns="20320" rIns="20320" bIns="20320" anchor="ctr">
            <a:spAutoFit/>
          </a:bodyPr>
          <a:lstStyle/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 dirty="0"/>
          </a:p>
        </p:txBody>
      </p:sp>
      <p:sp>
        <p:nvSpPr>
          <p:cNvPr id="9" name="Shape 499"/>
          <p:cNvSpPr/>
          <p:nvPr/>
        </p:nvSpPr>
        <p:spPr>
          <a:xfrm>
            <a:off x="646382" y="1507456"/>
            <a:ext cx="6770443" cy="52732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marL="415636" indent="-415636" algn="l" defTabSz="457200">
              <a:buSzPct val="100000"/>
              <a:buAutoNum type="arabicParenBoth" startAt="16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查询10条以后的数据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db.userInfo.find().skip(10);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相当于：select * from userInfo where id not in (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   select top 10 * from userInfo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);</a:t>
            </a:r>
          </a:p>
          <a:p>
            <a:pPr marL="415636" indent="-415636" algn="l" defTabSz="457200">
              <a:buSzPct val="100000"/>
              <a:buAutoNum type="arabicParenBoth" startAt="17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 smtClean="0"/>
              <a:t>限制数据量／几条数据后</a:t>
            </a:r>
            <a:endParaRPr sz="2000" dirty="0"/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db.userInfo.find().limit(10).skip(5);</a:t>
            </a:r>
          </a:p>
          <a:p>
            <a:pPr marL="415636" indent="-415636" algn="l" defTabSz="457200">
              <a:buSzPct val="100000"/>
              <a:buAutoNum type="arabicParenBoth" startAt="18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or与 查询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db.userInfo.find({$or: [{age: 22}, {age: 25}]});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相当于：select * from userInfo where age = 22 or age = 25;</a:t>
            </a:r>
          </a:p>
          <a:p>
            <a:pPr marL="415636" indent="-415636" algn="l" defTabSz="457200">
              <a:buSzPct val="100000"/>
              <a:buAutoNum type="arabicParenBoth" startAt="19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查询第一条数据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db.userInfo.findOne();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相当于：selecttop 1 * from userInfo;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db.userInfo.find().limit(1);</a:t>
            </a:r>
          </a:p>
          <a:p>
            <a:pPr marL="415636" indent="-415636" algn="l" defTabSz="457200">
              <a:buSzPct val="100000"/>
              <a:buAutoNum type="arabicParenBoth" startAt="20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查询某个结果集的记录条数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db.userInfo.find({age: {$gte: 25}}).count();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相当于：select count(*) from userInfo where age &gt;= 20;</a:t>
            </a:r>
          </a:p>
        </p:txBody>
      </p:sp>
      <p:sp>
        <p:nvSpPr>
          <p:cNvPr id="10" name="Shape 500"/>
          <p:cNvSpPr/>
          <p:nvPr/>
        </p:nvSpPr>
        <p:spPr>
          <a:xfrm>
            <a:off x="6572250" y="1568263"/>
            <a:ext cx="5173852" cy="12721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 dirty="0"/>
          </a:p>
          <a:p>
            <a:pPr marL="415636" indent="-415636" algn="l" defTabSz="457200">
              <a:buSzPct val="100000"/>
              <a:buAutoNum type="arabicParenBoth" startAt="21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 smtClean="0"/>
              <a:t>查询某一项的记录数目</a:t>
            </a:r>
            <a:endParaRPr sz="2000" dirty="0"/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db.userInfo.find({sex: {$exists: true}}).count();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/>
              <a:t>相当于：select count(sex) from userInfo;</a:t>
            </a:r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mongodb</a:t>
            </a:r>
            <a:endParaRPr lang="zh-CN" altLang="fr-FR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Shape 462"/>
          <p:cNvSpPr/>
          <p:nvPr/>
        </p:nvSpPr>
        <p:spPr>
          <a:xfrm>
            <a:off x="343238" y="3969669"/>
            <a:ext cx="12229423" cy="348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0320" tIns="20320" rIns="20320" bIns="20320" anchor="ctr">
            <a:spAutoFit/>
          </a:bodyPr>
          <a:lstStyle/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 dirty="0"/>
          </a:p>
        </p:txBody>
      </p:sp>
      <p:sp>
        <p:nvSpPr>
          <p:cNvPr id="13" name="Shape 506"/>
          <p:cNvSpPr/>
          <p:nvPr/>
        </p:nvSpPr>
        <p:spPr>
          <a:xfrm>
            <a:off x="1363400" y="2573762"/>
            <a:ext cx="9016251" cy="11182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NodeJS连接MongoDB</a:t>
            </a:r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</a:rPr>
              <a:t>Mongodb</a:t>
            </a:r>
            <a:endParaRPr lang="zh-CN" altLang="fr-FR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Shape 462"/>
          <p:cNvSpPr/>
          <p:nvPr/>
        </p:nvSpPr>
        <p:spPr>
          <a:xfrm>
            <a:off x="343238" y="3969669"/>
            <a:ext cx="12229423" cy="348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0320" tIns="20320" rIns="20320" bIns="20320" anchor="ctr">
            <a:spAutoFit/>
          </a:bodyPr>
          <a:lstStyle/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 dirty="0"/>
          </a:p>
        </p:txBody>
      </p:sp>
      <p:sp>
        <p:nvSpPr>
          <p:cNvPr id="13" name="Shape 506"/>
          <p:cNvSpPr/>
          <p:nvPr/>
        </p:nvSpPr>
        <p:spPr>
          <a:xfrm>
            <a:off x="1289289" y="1632858"/>
            <a:ext cx="4640053" cy="52116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60586" hangingPunct="0"/>
            <a:r>
              <a:rPr lang="en-US" altLang="zh-CN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1/</a:t>
            </a:r>
            <a:r>
              <a:rPr lang="zh-CN" altLang="en-US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引入</a:t>
            </a:r>
            <a:r>
              <a:rPr lang="en-US" altLang="zh-CN" sz="2800" dirty="0" err="1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mongodb</a:t>
            </a:r>
            <a:r>
              <a:rPr lang="zh-CN" altLang="en-US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依赖在项目中</a:t>
            </a:r>
          </a:p>
          <a:p>
            <a:pPr defTabSz="460586" hangingPunct="0"/>
            <a:endParaRPr lang="zh-CN" altLang="en-US" sz="2800" dirty="0">
              <a:solidFill>
                <a:schemeClr val="bg1"/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pPr defTabSz="460586" hangingPunct="0"/>
            <a:r>
              <a:rPr lang="en-US" altLang="zh-CN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2/</a:t>
            </a:r>
            <a:r>
              <a:rPr lang="zh-CN" altLang="en-US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创建数据库连接服务</a:t>
            </a:r>
          </a:p>
          <a:p>
            <a:pPr defTabSz="460586" hangingPunct="0"/>
            <a:r>
              <a:rPr lang="en-US" altLang="zh-CN" sz="2800" dirty="0" err="1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m</a:t>
            </a:r>
            <a:r>
              <a:rPr lang="en-US" altLang="zh-CN" sz="2800" dirty="0" err="1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ongodb</a:t>
            </a:r>
            <a:r>
              <a:rPr lang="en-US" altLang="zh-CN" sz="2800" dirty="0" err="1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.Server</a:t>
            </a:r>
            <a:r>
              <a:rPr lang="en-US" altLang="zh-CN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()</a:t>
            </a:r>
          </a:p>
          <a:p>
            <a:pPr defTabSz="460586" hangingPunct="0"/>
            <a:endParaRPr lang="en-US" altLang="zh-CN" sz="2800" dirty="0">
              <a:solidFill>
                <a:schemeClr val="bg1"/>
              </a:solidFill>
              <a:latin typeface="Songti SC" charset="-122"/>
              <a:ea typeface="Songti SC" charset="-122"/>
              <a:cs typeface="Songti SC" charset="-122"/>
              <a:sym typeface="Chalkduster"/>
            </a:endParaRPr>
          </a:p>
          <a:p>
            <a:pPr defTabSz="460586" hangingPunct="0"/>
            <a:r>
              <a:rPr lang="en-US" altLang="zh-CN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3/</a:t>
            </a:r>
            <a:r>
              <a:rPr lang="zh-CN" altLang="en-US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数据库连接</a:t>
            </a:r>
          </a:p>
          <a:p>
            <a:pPr defTabSz="460586" hangingPunct="0"/>
            <a:r>
              <a:rPr lang="en-US" altLang="zh-CN" sz="2800" dirty="0" err="1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Var</a:t>
            </a:r>
            <a:r>
              <a:rPr lang="en-US" altLang="zh-CN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db</a:t>
            </a:r>
            <a:r>
              <a:rPr lang="en-US" altLang="zh-CN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=</a:t>
            </a:r>
            <a:r>
              <a:rPr lang="en-US" altLang="zh-CN" sz="2800" dirty="0" err="1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m</a:t>
            </a:r>
            <a:r>
              <a:rPr lang="en-US" altLang="zh-CN" sz="2800" dirty="0" err="1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ongodb.Db</a:t>
            </a:r>
            <a:r>
              <a:rPr lang="en-US" altLang="zh-CN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()</a:t>
            </a:r>
          </a:p>
          <a:p>
            <a:pPr defTabSz="460586" hangingPunct="0"/>
            <a:endParaRPr lang="en-US" altLang="zh-CN" sz="2800" dirty="0">
              <a:solidFill>
                <a:schemeClr val="bg1"/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pPr defTabSz="460586" hangingPunct="0"/>
            <a:r>
              <a:rPr lang="en-US" altLang="zh-CN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4/</a:t>
            </a:r>
            <a:r>
              <a:rPr lang="zh-CN" altLang="en-US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  <a:sym typeface="Chalkduster"/>
              </a:rPr>
              <a:t>测试链接</a:t>
            </a:r>
            <a:endParaRPr lang="en-US" altLang="zh-CN" sz="2800" dirty="0">
              <a:solidFill>
                <a:schemeClr val="bg1"/>
              </a:solidFill>
              <a:latin typeface="Songti SC" charset="-122"/>
              <a:ea typeface="Songti SC" charset="-122"/>
              <a:cs typeface="Songti SC" charset="-122"/>
              <a:sym typeface="Chalkduster"/>
            </a:endParaRPr>
          </a:p>
          <a:p>
            <a:pPr defTabSz="460586" hangingPunct="0"/>
            <a:r>
              <a:rPr lang="en-US" altLang="zh-CN" sz="2800" dirty="0" err="1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db.open</a:t>
            </a:r>
            <a:r>
              <a:rPr lang="en-US" altLang="zh-CN" sz="28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()</a:t>
            </a:r>
            <a:endParaRPr lang="zh-CN" altLang="en-US" sz="2800" dirty="0">
              <a:solidFill>
                <a:schemeClr val="bg1"/>
              </a:solidFill>
              <a:latin typeface="Songti SC" charset="-122"/>
              <a:ea typeface="Songti SC" charset="-122"/>
              <a:cs typeface="Songti SC" charset="-122"/>
              <a:sym typeface="Chalkduster"/>
            </a:endParaRPr>
          </a:p>
          <a:p>
            <a:pPr defTabSz="460586" hangingPunct="0"/>
            <a:endParaRPr lang="zh-CN" altLang="en-US" sz="2800" dirty="0">
              <a:solidFill>
                <a:schemeClr val="bg1"/>
              </a:solidFill>
              <a:latin typeface="Songti SC" charset="-122"/>
              <a:ea typeface="Songti SC" charset="-122"/>
              <a:cs typeface="Songti SC" charset="-122"/>
              <a:sym typeface="Chalkduster"/>
            </a:endParaRPr>
          </a:p>
          <a:p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06" y="1582355"/>
            <a:ext cx="5895608" cy="509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MongoDB</a:t>
            </a:r>
            <a:r>
              <a:rPr lang="zh-CN" altLang="en-US" sz="2800" dirty="0">
                <a:solidFill>
                  <a:schemeClr val="bg1"/>
                </a:solidFill>
              </a:rPr>
              <a:t>安装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solidFill>
                  <a:schemeClr val="bg1"/>
                </a:solidFill>
              </a:rPr>
              <a:t>Windows </a:t>
            </a:r>
            <a:r>
              <a:rPr lang="zh-CN" altLang="en-US" dirty="0">
                <a:solidFill>
                  <a:schemeClr val="bg1"/>
                </a:solidFill>
              </a:rPr>
              <a:t>系统上安装</a:t>
            </a:r>
          </a:p>
          <a:p>
            <a:pPr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800" dirty="0"/>
              <a:t>一、下载</a:t>
            </a:r>
          </a:p>
          <a:p>
            <a:pPr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u="sng" dirty="0">
                <a:hlinkClick r:id="rId3"/>
              </a:rPr>
              <a:t>http://www.mongodb.org/downloads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mongodb-download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49" y="3231223"/>
            <a:ext cx="10616679" cy="3349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MongoDB</a:t>
            </a:r>
            <a:r>
              <a:rPr lang="zh-CN" altLang="en-US" sz="2800" dirty="0">
                <a:solidFill>
                  <a:schemeClr val="bg1"/>
                </a:solidFill>
              </a:rPr>
              <a:t>安装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9" name="win-install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353" y="2000779"/>
            <a:ext cx="4855043" cy="3771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win-install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9367" y="2128973"/>
            <a:ext cx="4821674" cy="377179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/>
          <p:cNvSpPr/>
          <p:nvPr/>
        </p:nvSpPr>
        <p:spPr>
          <a:xfrm>
            <a:off x="3948791" y="6209005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创建数据目录：</a:t>
            </a:r>
            <a:r>
              <a:rPr lang="en-US" altLang="zh-CN" dirty="0" smtClean="0">
                <a:solidFill>
                  <a:schemeClr val="bg1"/>
                </a:solidFill>
              </a:rPr>
              <a:t>d:\data\</a:t>
            </a:r>
            <a:r>
              <a:rPr lang="en-US" altLang="zh-CN" dirty="0" err="1" smtClean="0">
                <a:solidFill>
                  <a:schemeClr val="bg1"/>
                </a:solidFill>
              </a:rPr>
              <a:t>db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MongoDB</a:t>
            </a:r>
            <a:r>
              <a:rPr lang="zh-CN" altLang="en-US" sz="2800" dirty="0">
                <a:solidFill>
                  <a:schemeClr val="bg1"/>
                </a:solidFill>
              </a:rPr>
              <a:t>安装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1/</a:t>
            </a:r>
            <a:r>
              <a:rPr lang="zh-CN" altLang="en-US" sz="2000" dirty="0">
                <a:solidFill>
                  <a:schemeClr val="bg1"/>
                </a:solidFill>
              </a:rPr>
              <a:t>把</a:t>
            </a:r>
            <a:r>
              <a:rPr lang="en-US" altLang="zh-CN" sz="2000" dirty="0" err="1">
                <a:solidFill>
                  <a:schemeClr val="bg1"/>
                </a:solidFill>
              </a:rPr>
              <a:t>mongodb</a:t>
            </a:r>
            <a:r>
              <a:rPr lang="zh-CN" altLang="en-US" sz="2000" dirty="0">
                <a:solidFill>
                  <a:schemeClr val="bg1"/>
                </a:solidFill>
              </a:rPr>
              <a:t>安装到某一个盘符</a:t>
            </a:r>
            <a:r>
              <a:rPr lang="zh-CN" altLang="en-US" sz="2000" dirty="0" smtClean="0">
                <a:solidFill>
                  <a:schemeClr val="bg1"/>
                </a:solidFill>
              </a:rPr>
              <a:t>下（</a:t>
            </a:r>
            <a:r>
              <a:rPr lang="en-US" altLang="zh-CN" sz="2000" dirty="0" smtClean="0">
                <a:solidFill>
                  <a:schemeClr val="bg1"/>
                </a:solidFill>
              </a:rPr>
              <a:t>D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2/</a:t>
            </a:r>
            <a:r>
              <a:rPr lang="zh-CN" altLang="en-US" sz="2000" dirty="0">
                <a:solidFill>
                  <a:schemeClr val="bg1"/>
                </a:solidFill>
              </a:rPr>
              <a:t>创建数据目录 </a:t>
            </a:r>
            <a:r>
              <a:rPr lang="en-US" altLang="zh-CN" sz="2000" dirty="0">
                <a:solidFill>
                  <a:schemeClr val="bg1"/>
                </a:solidFill>
              </a:rPr>
              <a:t>D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data/</a:t>
            </a:r>
            <a:r>
              <a:rPr lang="en-US" altLang="zh-CN" sz="2000" dirty="0" err="1">
                <a:solidFill>
                  <a:schemeClr val="bg1"/>
                </a:solidFill>
              </a:rPr>
              <a:t>db</a:t>
            </a:r>
            <a:r>
              <a:rPr lang="zh-CN" altLang="en-US" sz="2000" dirty="0">
                <a:solidFill>
                  <a:schemeClr val="bg1"/>
                </a:solidFill>
              </a:rPr>
              <a:t>文件夹</a:t>
            </a:r>
          </a:p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3/</a:t>
            </a:r>
            <a:r>
              <a:rPr lang="zh-CN" altLang="en-US" sz="2000" dirty="0">
                <a:solidFill>
                  <a:schemeClr val="bg1"/>
                </a:solidFill>
              </a:rPr>
              <a:t>找到</a:t>
            </a:r>
            <a:r>
              <a:rPr lang="en-US" altLang="zh-CN" sz="2000" dirty="0" err="1">
                <a:solidFill>
                  <a:schemeClr val="bg1"/>
                </a:solidFill>
              </a:rPr>
              <a:t>mongodb</a:t>
            </a:r>
            <a:r>
              <a:rPr lang="zh-CN" altLang="en-US" sz="2000" dirty="0">
                <a:solidFill>
                  <a:schemeClr val="bg1"/>
                </a:solidFill>
              </a:rPr>
              <a:t>文件夹下的</a:t>
            </a:r>
            <a:r>
              <a:rPr lang="en-US" altLang="zh-CN" sz="2000" dirty="0">
                <a:solidFill>
                  <a:schemeClr val="bg1"/>
                </a:solidFill>
              </a:rPr>
              <a:t>bin</a:t>
            </a:r>
            <a:r>
              <a:rPr lang="zh-CN" altLang="en-US" sz="2000" dirty="0">
                <a:solidFill>
                  <a:schemeClr val="bg1"/>
                </a:solidFill>
              </a:rPr>
              <a:t>文件夹打开</a:t>
            </a:r>
            <a:r>
              <a:rPr lang="en-US" altLang="zh-CN" sz="2000" dirty="0" err="1">
                <a:solidFill>
                  <a:schemeClr val="bg1"/>
                </a:solidFill>
              </a:rPr>
              <a:t>mongod.exe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4/</a:t>
            </a:r>
            <a:r>
              <a:rPr lang="zh-CN" altLang="en-US" sz="2000" dirty="0">
                <a:solidFill>
                  <a:schemeClr val="bg1"/>
                </a:solidFill>
              </a:rPr>
              <a:t>双击打开</a:t>
            </a:r>
            <a:r>
              <a:rPr lang="en-US" altLang="zh-CN" sz="2000" dirty="0" err="1">
                <a:solidFill>
                  <a:schemeClr val="bg1"/>
                </a:solidFill>
              </a:rPr>
              <a:t>mongo.exe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5/</a:t>
            </a:r>
            <a:r>
              <a:rPr lang="zh-CN" altLang="en-US" sz="2000" dirty="0">
                <a:solidFill>
                  <a:schemeClr val="bg1"/>
                </a:solidFill>
              </a:rPr>
              <a:t>浏览器输入</a:t>
            </a:r>
            <a:r>
              <a:rPr lang="en-US" altLang="zh-CN" sz="2000" dirty="0">
                <a:solidFill>
                  <a:schemeClr val="bg1"/>
                </a:solidFill>
              </a:rPr>
              <a:t>127.0.0.1:27017</a:t>
            </a:r>
            <a:r>
              <a:rPr lang="zh-CN" altLang="en-US" sz="2000" dirty="0">
                <a:solidFill>
                  <a:schemeClr val="bg1"/>
                </a:solidFill>
              </a:rPr>
              <a:t>测试安装成功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MongoDB</a:t>
            </a:r>
            <a:r>
              <a:rPr lang="zh-CN" altLang="en-US" sz="2800" dirty="0">
                <a:solidFill>
                  <a:schemeClr val="bg1"/>
                </a:solidFill>
              </a:rPr>
              <a:t>安装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Mac </a:t>
            </a:r>
            <a:r>
              <a:rPr lang="zh-CN" altLang="en-US" sz="2000" dirty="0">
                <a:solidFill>
                  <a:schemeClr val="bg1"/>
                </a:solidFill>
              </a:rPr>
              <a:t>系统上安装</a:t>
            </a:r>
          </a:p>
          <a:p>
            <a:pPr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dirty="0">
                <a:solidFill>
                  <a:schemeClr val="bg1"/>
                </a:solidFill>
              </a:rPr>
              <a:t>一、安装</a:t>
            </a:r>
          </a:p>
          <a:p>
            <a:pPr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Mac OS</a:t>
            </a:r>
            <a:r>
              <a:rPr lang="zh-CN" altLang="en-US" sz="2000" dirty="0">
                <a:solidFill>
                  <a:schemeClr val="bg1"/>
                </a:solidFill>
              </a:rPr>
              <a:t>上面安装</a:t>
            </a:r>
            <a:r>
              <a:rPr lang="en-US" altLang="zh-CN" sz="2000" dirty="0" err="1">
                <a:solidFill>
                  <a:schemeClr val="bg1"/>
                </a:solidFill>
              </a:rPr>
              <a:t>MongoDB</a:t>
            </a:r>
            <a:r>
              <a:rPr lang="zh-CN" altLang="en-US" sz="2000" dirty="0">
                <a:solidFill>
                  <a:schemeClr val="bg1"/>
                </a:solidFill>
              </a:rPr>
              <a:t>，你可以通过编译源代码来安装 ，也可以在</a:t>
            </a:r>
            <a:r>
              <a:rPr lang="en-US" altLang="zh-CN" sz="2000" dirty="0">
                <a:solidFill>
                  <a:schemeClr val="bg1"/>
                </a:solidFill>
              </a:rPr>
              <a:t>Mac OS</a:t>
            </a:r>
            <a:r>
              <a:rPr lang="zh-CN" altLang="en-US" sz="2000" dirty="0">
                <a:solidFill>
                  <a:schemeClr val="bg1"/>
                </a:solidFill>
              </a:rPr>
              <a:t>上使用</a:t>
            </a:r>
            <a:r>
              <a:rPr lang="en-US" altLang="zh-CN" sz="2000" dirty="0">
                <a:solidFill>
                  <a:schemeClr val="bg1"/>
                </a:solidFill>
              </a:rPr>
              <a:t>Homebrew</a:t>
            </a:r>
            <a:r>
              <a:rPr lang="zh-CN" altLang="en-US" sz="2000" dirty="0">
                <a:solidFill>
                  <a:schemeClr val="bg1"/>
                </a:solidFill>
              </a:rPr>
              <a:t>安装。</a:t>
            </a:r>
          </a:p>
          <a:p>
            <a:pPr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dirty="0">
                <a:solidFill>
                  <a:schemeClr val="bg1"/>
                </a:solidFill>
              </a:rPr>
              <a:t>这里介绍使用</a:t>
            </a:r>
            <a:r>
              <a:rPr lang="en-US" altLang="zh-CN" sz="2000" dirty="0">
                <a:solidFill>
                  <a:schemeClr val="bg1"/>
                </a:solidFill>
              </a:rPr>
              <a:t>Homebrew</a:t>
            </a:r>
            <a:r>
              <a:rPr lang="zh-CN" altLang="en-US" sz="2000" dirty="0">
                <a:solidFill>
                  <a:schemeClr val="bg1"/>
                </a:solidFill>
              </a:rPr>
              <a:t>安装</a:t>
            </a:r>
            <a:r>
              <a:rPr lang="en-US" altLang="zh-CN" sz="2000" dirty="0" err="1">
                <a:solidFill>
                  <a:schemeClr val="bg1"/>
                </a:solidFill>
              </a:rPr>
              <a:t>MongoDB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</a:p>
          <a:p>
            <a:pPr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dirty="0">
                <a:solidFill>
                  <a:schemeClr val="bg1"/>
                </a:solidFill>
              </a:rPr>
              <a:t>首先更新</a:t>
            </a:r>
            <a:r>
              <a:rPr lang="en-US" altLang="zh-CN" sz="2000" dirty="0">
                <a:solidFill>
                  <a:schemeClr val="bg1"/>
                </a:solidFill>
              </a:rPr>
              <a:t>Homebrew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package</a:t>
            </a:r>
            <a:r>
              <a:rPr lang="zh-CN" altLang="en-US" sz="2000" dirty="0">
                <a:solidFill>
                  <a:schemeClr val="bg1"/>
                </a:solidFill>
              </a:rPr>
              <a:t>数据库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</a:p>
          <a:p>
            <a:pPr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$ brew update</a:t>
            </a:r>
          </a:p>
          <a:p>
            <a:pPr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$ brew install </a:t>
            </a:r>
            <a:r>
              <a:rPr lang="en-US" altLang="zh-CN" sz="2000" dirty="0" err="1">
                <a:solidFill>
                  <a:schemeClr val="bg1"/>
                </a:solidFill>
              </a:rPr>
              <a:t>mongodb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dirty="0">
                <a:solidFill>
                  <a:schemeClr val="bg1"/>
                </a:solidFill>
              </a:rPr>
              <a:t>二、启动</a:t>
            </a:r>
            <a:r>
              <a:rPr lang="en-US" altLang="zh-CN" sz="2000" dirty="0" err="1">
                <a:solidFill>
                  <a:schemeClr val="bg1"/>
                </a:solidFill>
              </a:rPr>
              <a:t>MongoDB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mongod</a:t>
            </a:r>
            <a:r>
              <a:rPr lang="en-US" altLang="zh-CN" sz="2000" dirty="0">
                <a:solidFill>
                  <a:schemeClr val="bg1"/>
                </a:solidFill>
              </a:rPr>
              <a:t> --</a:t>
            </a:r>
            <a:r>
              <a:rPr lang="en-US" altLang="zh-CN" sz="2000" dirty="0" err="1">
                <a:solidFill>
                  <a:schemeClr val="bg1"/>
                </a:solidFill>
              </a:rPr>
              <a:t>config</a:t>
            </a:r>
            <a:r>
              <a:rPr lang="en-US" altLang="zh-CN" sz="2000" dirty="0">
                <a:solidFill>
                  <a:schemeClr val="bg1"/>
                </a:solidFill>
              </a:rPr>
              <a:t>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mongod.conf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dirty="0">
                <a:solidFill>
                  <a:schemeClr val="bg1"/>
                </a:solidFill>
              </a:rPr>
              <a:t>三、使用</a:t>
            </a:r>
            <a:r>
              <a:rPr lang="en-US" altLang="zh-CN" sz="2000" dirty="0" err="1">
                <a:solidFill>
                  <a:schemeClr val="bg1"/>
                </a:solidFill>
              </a:rPr>
              <a:t>MongoDB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$ mongo</a:t>
            </a:r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MongoDB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354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MongoDB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是一个基于分布式文件存储的数据库。由</a:t>
            </a: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C++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语言编写。旨在为</a:t>
            </a: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WEB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应用提供可扩展的高性能数据存储解决方案。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是世界上目前用的最广泛的</a:t>
            </a:r>
            <a:r>
              <a:rPr lang="en-US" altLang="zh-CN" sz="28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nosql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数据库</a:t>
            </a:r>
          </a:p>
          <a:p>
            <a:endParaRPr lang="zh-CN" altLang="en-US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sz="28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noSql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翻译过来 </a:t>
            </a: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not only </a:t>
            </a:r>
            <a:r>
              <a:rPr lang="en-US" altLang="zh-CN" sz="28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sql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不仅仅是</a:t>
            </a:r>
            <a:r>
              <a:rPr lang="en-US" altLang="zh-CN" sz="28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sql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他就是一个非关系型数据库</a:t>
            </a:r>
          </a:p>
          <a:p>
            <a:pPr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zh-CN" altLang="en-US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它的特点</a:t>
            </a: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: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高性能、易部署、易使用，存储数据非常方便。</a:t>
            </a: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MongoDB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52125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PingFang SC" charset="-122"/>
              </a:rPr>
              <a:t>mongodb</a:t>
            </a:r>
            <a:r>
              <a:rPr lang="zh-CN" altLang="en-US" sz="2800" dirty="0">
                <a:solidFill>
                  <a:schemeClr val="bg1"/>
                </a:solidFill>
                <a:latin typeface="PingFang SC" charset="-122"/>
              </a:rPr>
              <a:t>的优点</a:t>
            </a:r>
            <a:endParaRPr lang="en-US" altLang="zh-CN" sz="2800" dirty="0">
              <a:solidFill>
                <a:schemeClr val="bg1"/>
              </a:solidFill>
              <a:latin typeface="PingFang SC" charset="-122"/>
            </a:endParaRPr>
          </a:p>
          <a:p>
            <a:endParaRPr lang="zh-CN" altLang="en-US" sz="2800" dirty="0">
              <a:solidFill>
                <a:schemeClr val="bg1"/>
              </a:solidFill>
              <a:latin typeface="PingFang SC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PingFang SC" charset="-122"/>
              </a:rPr>
              <a:t>1/</a:t>
            </a:r>
            <a:r>
              <a:rPr lang="zh-CN" altLang="en-US" sz="2800" dirty="0">
                <a:solidFill>
                  <a:schemeClr val="bg1"/>
                </a:solidFill>
                <a:latin typeface="PingFang SC" charset="-122"/>
              </a:rPr>
              <a:t>面向文档储存的数据库（</a:t>
            </a:r>
            <a:r>
              <a:rPr lang="en-US" altLang="zh-CN" sz="2800" dirty="0">
                <a:solidFill>
                  <a:schemeClr val="bg1"/>
                </a:solidFill>
                <a:latin typeface="PingFang SC" charset="-122"/>
              </a:rPr>
              <a:t>BSON</a:t>
            </a:r>
            <a:r>
              <a:rPr lang="zh-CN" altLang="en-US" sz="2800" dirty="0">
                <a:solidFill>
                  <a:schemeClr val="bg1"/>
                </a:solidFill>
                <a:latin typeface="PingFang SC" charset="-122"/>
              </a:rPr>
              <a:t>格式存储）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PingFang SC" charset="-122"/>
              </a:rPr>
              <a:t>2/</a:t>
            </a:r>
            <a:r>
              <a:rPr lang="zh-CN" altLang="en-US" sz="2800" dirty="0">
                <a:solidFill>
                  <a:schemeClr val="bg1"/>
                </a:solidFill>
                <a:latin typeface="PingFang SC" charset="-122"/>
              </a:rPr>
              <a:t>具有丰富的查询指令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PingFang SC" charset="-122"/>
              </a:rPr>
              <a:t>3/</a:t>
            </a:r>
            <a:r>
              <a:rPr lang="zh-CN" altLang="en-US" sz="2800" dirty="0">
                <a:solidFill>
                  <a:schemeClr val="bg1"/>
                </a:solidFill>
                <a:latin typeface="PingFang SC" charset="-122"/>
              </a:rPr>
              <a:t>支持索引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PingFang SC" charset="-122"/>
              </a:rPr>
              <a:t>4/</a:t>
            </a:r>
            <a:r>
              <a:rPr lang="zh-CN" altLang="en-US" sz="2800" dirty="0">
                <a:solidFill>
                  <a:schemeClr val="bg1"/>
                </a:solidFill>
                <a:latin typeface="PingFang SC" charset="-122"/>
              </a:rPr>
              <a:t>具有分片系统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PingFang SC" charset="-122"/>
              </a:rPr>
              <a:t>5/</a:t>
            </a:r>
            <a:r>
              <a:rPr lang="zh-CN" altLang="en-US" sz="2800" dirty="0">
                <a:solidFill>
                  <a:schemeClr val="bg1"/>
                </a:solidFill>
                <a:latin typeface="PingFang SC" charset="-122"/>
              </a:rPr>
              <a:t>无模式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/>
            </a:r>
            <a:br>
              <a:rPr lang="zh-CN" altLang="en-US" sz="2800" dirty="0">
                <a:solidFill>
                  <a:schemeClr val="bg1"/>
                </a:solidFill>
              </a:rPr>
            </a:b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29313" y="1774405"/>
            <a:ext cx="5161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PingFang SC" charset="-122"/>
              </a:rPr>
              <a:t>mongodb</a:t>
            </a:r>
            <a:r>
              <a:rPr lang="zh-CN" altLang="en-US" sz="2800" dirty="0">
                <a:solidFill>
                  <a:schemeClr val="bg1"/>
                </a:solidFill>
                <a:latin typeface="PingFang SC" charset="-122"/>
              </a:rPr>
              <a:t>的缺点</a:t>
            </a:r>
            <a:endParaRPr lang="en-US" altLang="zh-CN" sz="2800" dirty="0">
              <a:solidFill>
                <a:schemeClr val="bg1"/>
              </a:solidFill>
              <a:latin typeface="PingFang SC" charset="-122"/>
            </a:endParaRPr>
          </a:p>
          <a:p>
            <a:endParaRPr lang="zh-CN" altLang="en-US" sz="2800" dirty="0">
              <a:solidFill>
                <a:schemeClr val="bg1"/>
              </a:solidFill>
              <a:latin typeface="PingFang SC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PingFang SC" charset="-122"/>
              </a:rPr>
              <a:t>1/</a:t>
            </a:r>
            <a:r>
              <a:rPr lang="zh-CN" altLang="en-US" sz="2800" dirty="0">
                <a:solidFill>
                  <a:schemeClr val="bg1"/>
                </a:solidFill>
                <a:latin typeface="PingFang SC" charset="-122"/>
              </a:rPr>
              <a:t>占用空间非常大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PingFang SC" charset="-122"/>
              </a:rPr>
              <a:t>2/</a:t>
            </a:r>
            <a:r>
              <a:rPr lang="zh-CN" altLang="en-US" sz="2800" dirty="0">
                <a:solidFill>
                  <a:schemeClr val="bg1"/>
                </a:solidFill>
                <a:latin typeface="PingFang SC" charset="-122"/>
              </a:rPr>
              <a:t>不支持事务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PingFang SC" charset="-122"/>
              </a:rPr>
              <a:t>3/</a:t>
            </a:r>
            <a:r>
              <a:rPr lang="zh-CN" altLang="en-US" sz="2800" dirty="0">
                <a:solidFill>
                  <a:schemeClr val="bg1"/>
                </a:solidFill>
                <a:latin typeface="PingFang SC" charset="-122"/>
              </a:rPr>
              <a:t>目前已经不维护</a:t>
            </a:r>
            <a:r>
              <a:rPr lang="en-US" altLang="zh-CN" sz="2800" dirty="0">
                <a:solidFill>
                  <a:schemeClr val="bg1"/>
                </a:solidFill>
                <a:latin typeface="PingFang SC" charset="-122"/>
              </a:rPr>
              <a:t>32</a:t>
            </a:r>
            <a:r>
              <a:rPr lang="zh-CN" altLang="en-US" sz="2800" dirty="0">
                <a:solidFill>
                  <a:schemeClr val="bg1"/>
                </a:solidFill>
                <a:latin typeface="PingFang SC" charset="-122"/>
              </a:rPr>
              <a:t>位的系统的了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/>
            </a:r>
            <a:br>
              <a:rPr lang="zh-CN" altLang="en-US" sz="2800" dirty="0">
                <a:solidFill>
                  <a:schemeClr val="bg1"/>
                </a:solidFill>
              </a:rPr>
            </a:br>
            <a:endParaRPr lang="zh-CN" altLang="en-US" sz="2800" dirty="0">
              <a:solidFill>
                <a:schemeClr val="bg1"/>
              </a:solidFill>
            </a:endParaRPr>
          </a:p>
          <a:p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MongoDB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41" y="1724294"/>
            <a:ext cx="88011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1473</Words>
  <Application>Microsoft Macintosh PowerPoint</Application>
  <PresentationFormat>宽屏</PresentationFormat>
  <Paragraphs>222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Calibri</vt:lpstr>
      <vt:lpstr>Calibri Light</vt:lpstr>
      <vt:lpstr>Chalkduster</vt:lpstr>
      <vt:lpstr>Courier</vt:lpstr>
      <vt:lpstr>Helvetica</vt:lpstr>
      <vt:lpstr>PingFang SC</vt:lpstr>
      <vt:lpstr>Songti SC</vt:lpstr>
      <vt:lpstr>STSong</vt:lpstr>
      <vt:lpstr>冬青黑体简体中文 W3</vt:lpstr>
      <vt:lpstr>宋体</vt:lpstr>
      <vt:lpstr>微软雅黑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iranda m</cp:lastModifiedBy>
  <cp:revision>177</cp:revision>
  <dcterms:created xsi:type="dcterms:W3CDTF">2015-08-05T01:47:03Z</dcterms:created>
  <dcterms:modified xsi:type="dcterms:W3CDTF">2018-01-07T15:12:00Z</dcterms:modified>
</cp:coreProperties>
</file>