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91" r:id="rId3"/>
    <p:sldId id="294" r:id="rId4"/>
    <p:sldId id="295" r:id="rId5"/>
    <p:sldId id="296" r:id="rId6"/>
    <p:sldId id="297" r:id="rId7"/>
    <p:sldId id="300" r:id="rId8"/>
    <p:sldId id="301" r:id="rId9"/>
    <p:sldId id="293" r:id="rId10"/>
    <p:sldId id="303" r:id="rId11"/>
    <p:sldId id="306" r:id="rId12"/>
    <p:sldId id="304" r:id="rId13"/>
    <p:sldId id="305" r:id="rId14"/>
    <p:sldId id="307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5153"/>
  </p:normalViewPr>
  <p:slideViewPr>
    <p:cSldViewPr snapToGrid="0">
      <p:cViewPr>
        <p:scale>
          <a:sx n="64" d="100"/>
          <a:sy n="64" d="100"/>
        </p:scale>
        <p:origin x="-612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02E75-0993-7B47-9DC6-3628E673E206}" type="datetimeFigureOut">
              <a:rPr kumimoji="1" lang="zh-CN" altLang="en-US" smtClean="0"/>
              <a:t>2018/3/5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009E2-6908-B746-AEB5-DAFC5E1D55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800" b="1" cap="all" dirty="0" smtClean="0"/>
              <a:t>热更新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657350" y="2644170"/>
            <a:ext cx="7129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安装 　</a:t>
            </a:r>
            <a:r>
              <a:rPr lang="en-GB" altLang="zh-CN" sz="2800" dirty="0" err="1">
                <a:solidFill>
                  <a:schemeClr val="bg1"/>
                </a:solidFill>
              </a:rPr>
              <a:t>npm</a:t>
            </a:r>
            <a:r>
              <a:rPr lang="en-GB" altLang="zh-CN" sz="2800" dirty="0">
                <a:solidFill>
                  <a:schemeClr val="bg1"/>
                </a:solidFill>
              </a:rPr>
              <a:t> install supervisor -g  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启动</a:t>
            </a:r>
            <a:r>
              <a:rPr lang="en-GB" altLang="zh-CN" sz="2800" dirty="0">
                <a:solidFill>
                  <a:schemeClr val="bg1"/>
                </a:solidFill>
              </a:rPr>
              <a:t>     supervisor </a:t>
            </a:r>
            <a:r>
              <a:rPr lang="en-US" altLang="zh-CN" sz="2800" dirty="0" err="1">
                <a:solidFill>
                  <a:schemeClr val="bg1"/>
                </a:solidFill>
              </a:rPr>
              <a:t>xxxx</a:t>
            </a:r>
            <a:r>
              <a:rPr lang="en-GB" altLang="zh-CN" sz="2800" dirty="0">
                <a:solidFill>
                  <a:schemeClr val="bg1"/>
                </a:solidFill>
              </a:rPr>
              <a:t>.</a:t>
            </a:r>
            <a:r>
              <a:rPr lang="en-GB" altLang="zh-CN" sz="2800" dirty="0" err="1">
                <a:solidFill>
                  <a:schemeClr val="bg1"/>
                </a:solidFill>
              </a:rPr>
              <a:t>js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可以不用执行</a:t>
            </a:r>
            <a:r>
              <a:rPr lang="en-US" altLang="zh-CN" sz="2800" dirty="0">
                <a:solidFill>
                  <a:schemeClr val="bg1"/>
                </a:solidFill>
              </a:rPr>
              <a:t>node</a:t>
            </a:r>
            <a:r>
              <a:rPr lang="zh-CN" altLang="en-US" sz="2800" dirty="0">
                <a:solidFill>
                  <a:schemeClr val="bg1"/>
                </a:solidFill>
              </a:rPr>
              <a:t>，自动更新（</a:t>
            </a:r>
            <a:r>
              <a:rPr lang="en-US" altLang="zh-CN" sz="2800" dirty="0">
                <a:solidFill>
                  <a:schemeClr val="bg1"/>
                </a:solidFill>
              </a:rPr>
              <a:t>supervisor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zh-CN" altLang="zh-CN" sz="2800" dirty="0">
              <a:solidFill>
                <a:schemeClr val="bg1"/>
              </a:solidFill>
            </a:endParaRP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altLang="zh-CN" sz="2800" b="1" cap="all" dirty="0" err="1" smtClean="0"/>
              <a:t>Nodejs-api</a:t>
            </a:r>
            <a:r>
              <a:rPr lang="en-GB" altLang="zh-CN" sz="2800" b="1" cap="all" dirty="0" smtClean="0"/>
              <a:t>    </a:t>
            </a:r>
            <a:r>
              <a:rPr lang="en-GB" altLang="zh-CN" sz="2800" b="1" cap="all" dirty="0" err="1" smtClean="0"/>
              <a:t>url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71253" y="1821866"/>
            <a:ext cx="10729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操作</a:t>
            </a:r>
            <a:r>
              <a:rPr lang="zh-CN" altLang="zh-CN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--require(‘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2400" dirty="0" smtClean="0">
                <a:solidFill>
                  <a:schemeClr val="bg1"/>
                </a:solidFill>
              </a:rPr>
              <a:t>’)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altLang="zh-CN" sz="2400" dirty="0">
                <a:solidFill>
                  <a:schemeClr val="bg1"/>
                </a:solidFill>
              </a:rPr>
              <a:t>node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altLang="zh-CN" sz="2400" dirty="0" err="1">
                <a:solidFill>
                  <a:schemeClr val="bg1"/>
                </a:solidFill>
              </a:rPr>
              <a:t>url</a:t>
            </a:r>
            <a:r>
              <a:rPr lang="zh-CN" altLang="zh-CN" sz="2400" dirty="0">
                <a:solidFill>
                  <a:schemeClr val="bg1"/>
                </a:solidFill>
              </a:rPr>
              <a:t>——提供很多方法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url.parse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urlString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>
                <a:solidFill>
                  <a:schemeClr val="bg1"/>
                </a:solidFill>
              </a:rPr>
              <a:t>查询</a:t>
            </a:r>
            <a:r>
              <a:rPr lang="en-US" altLang="zh-CN" sz="2400" dirty="0" err="1">
                <a:solidFill>
                  <a:schemeClr val="bg1"/>
                </a:solidFill>
              </a:rPr>
              <a:t>url</a:t>
            </a:r>
            <a:r>
              <a:rPr lang="zh-CN" altLang="zh-CN" sz="2400" dirty="0">
                <a:solidFill>
                  <a:schemeClr val="bg1"/>
                </a:solidFill>
              </a:rPr>
              <a:t>信息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url.format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urlObject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>
                <a:solidFill>
                  <a:schemeClr val="bg1"/>
                </a:solidFill>
              </a:rPr>
              <a:t>将信息解析成正常的</a:t>
            </a:r>
            <a:r>
              <a:rPr lang="en-US" altLang="zh-CN" sz="2400" dirty="0" err="1">
                <a:solidFill>
                  <a:schemeClr val="bg1"/>
                </a:solidFill>
              </a:rPr>
              <a:t>url</a:t>
            </a:r>
            <a:r>
              <a:rPr lang="zh-CN" altLang="zh-CN" sz="2400" dirty="0">
                <a:solidFill>
                  <a:schemeClr val="bg1"/>
                </a:solidFill>
              </a:rPr>
              <a:t>地址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url.resolve</a:t>
            </a:r>
            <a:r>
              <a:rPr lang="en-US" altLang="zh-CN" sz="2400" dirty="0">
                <a:solidFill>
                  <a:schemeClr val="bg1"/>
                </a:solidFill>
              </a:rPr>
              <a:t>(from, to)</a:t>
            </a:r>
            <a:r>
              <a:rPr lang="zh-CN" altLang="zh-CN" sz="2400" dirty="0">
                <a:solidFill>
                  <a:schemeClr val="bg1"/>
                </a:solidFill>
              </a:rPr>
              <a:t>将两个</a:t>
            </a:r>
            <a:r>
              <a:rPr lang="en-US" altLang="zh-CN" sz="2400" dirty="0" err="1">
                <a:solidFill>
                  <a:schemeClr val="bg1"/>
                </a:solidFill>
              </a:rPr>
              <a:t>url</a:t>
            </a:r>
            <a:r>
              <a:rPr lang="zh-CN" altLang="zh-CN" sz="2400" dirty="0">
                <a:solidFill>
                  <a:schemeClr val="bg1"/>
                </a:solidFill>
              </a:rPr>
              <a:t>解析成一个完整的</a:t>
            </a:r>
            <a:r>
              <a:rPr lang="en-US" altLang="zh-CN" sz="2400" dirty="0" err="1">
                <a:solidFill>
                  <a:schemeClr val="bg1"/>
                </a:solidFill>
              </a:rPr>
              <a:t>url</a:t>
            </a:r>
            <a:r>
              <a:rPr lang="en-US" altLang="zh-CN" sz="2400" dirty="0">
                <a:solidFill>
                  <a:schemeClr val="bg1"/>
                </a:solidFill>
              </a:rPr>
              <a:t>    from</a:t>
            </a:r>
            <a:r>
              <a:rPr lang="zh-CN" altLang="zh-CN" sz="2400" dirty="0">
                <a:solidFill>
                  <a:schemeClr val="bg1"/>
                </a:solidFill>
              </a:rPr>
              <a:t>通常根</a:t>
            </a:r>
            <a:r>
              <a:rPr lang="en-US" altLang="zh-CN" sz="2400" dirty="0" err="1">
                <a:solidFill>
                  <a:schemeClr val="bg1"/>
                </a:solidFill>
              </a:rPr>
              <a:t>url</a:t>
            </a:r>
            <a:r>
              <a:rPr lang="zh-CN" altLang="zh-CN" sz="2400" dirty="0">
                <a:solidFill>
                  <a:schemeClr val="bg1"/>
                </a:solidFill>
              </a:rPr>
              <a:t>前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zh-CN" sz="2400" dirty="0">
                <a:solidFill>
                  <a:schemeClr val="bg1"/>
                </a:solidFill>
              </a:rPr>
              <a:t>通常跟</a:t>
            </a:r>
            <a:r>
              <a:rPr lang="en-US" altLang="zh-CN" sz="2400" dirty="0">
                <a:solidFill>
                  <a:schemeClr val="bg1"/>
                </a:solidFill>
              </a:rPr>
              <a:t>path</a:t>
            </a:r>
            <a:r>
              <a:rPr lang="zh-CN" altLang="zh-CN" sz="2400" dirty="0">
                <a:solidFill>
                  <a:schemeClr val="bg1"/>
                </a:solidFill>
              </a:rPr>
              <a:t>路径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cap="all" dirty="0"/>
              <a:t>Query String</a:t>
            </a:r>
            <a:endParaRPr lang="zh-CN" altLang="zh-CN" sz="2800" b="1" cap="all" dirty="0"/>
          </a:p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42925" y="1997839"/>
            <a:ext cx="10729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用于解析与格式化</a:t>
            </a:r>
            <a:r>
              <a:rPr lang="en-US" altLang="zh-CN" sz="2400" dirty="0">
                <a:solidFill>
                  <a:schemeClr val="bg1"/>
                </a:solidFill>
              </a:rPr>
              <a:t> URL </a:t>
            </a:r>
            <a:r>
              <a:rPr lang="zh-CN" altLang="zh-CN" sz="2400" dirty="0">
                <a:solidFill>
                  <a:schemeClr val="bg1"/>
                </a:solidFill>
              </a:rPr>
              <a:t>查询字</a:t>
            </a:r>
            <a:r>
              <a:rPr lang="zh-CN" altLang="zh-CN" sz="2400" dirty="0" smtClean="0">
                <a:solidFill>
                  <a:schemeClr val="bg1"/>
                </a:solidFill>
              </a:rPr>
              <a:t>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-require(‘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querystring</a:t>
            </a:r>
            <a:r>
              <a:rPr lang="en-US" altLang="zh-CN" sz="2400" dirty="0" smtClean="0">
                <a:solidFill>
                  <a:schemeClr val="bg1"/>
                </a:solidFill>
              </a:rPr>
              <a:t>’)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querystring.escape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str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>
                <a:solidFill>
                  <a:schemeClr val="bg1"/>
                </a:solidFill>
              </a:rPr>
              <a:t>解析对象，字符串（汉字）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querystring.parse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str</a:t>
            </a:r>
            <a:r>
              <a:rPr lang="en-US" altLang="zh-CN" sz="2400" dirty="0">
                <a:solidFill>
                  <a:schemeClr val="bg1"/>
                </a:solidFill>
              </a:rPr>
              <a:t>[, </a:t>
            </a:r>
            <a:r>
              <a:rPr lang="en-US" altLang="zh-CN" sz="2400" dirty="0" err="1">
                <a:solidFill>
                  <a:schemeClr val="bg1"/>
                </a:solidFill>
              </a:rPr>
              <a:t>sep</a:t>
            </a:r>
            <a:r>
              <a:rPr lang="en-US" altLang="zh-CN" sz="2400" dirty="0">
                <a:solidFill>
                  <a:schemeClr val="bg1"/>
                </a:solidFill>
              </a:rPr>
              <a:t>[, </a:t>
            </a:r>
            <a:r>
              <a:rPr lang="en-US" altLang="zh-CN" sz="2400" dirty="0" err="1">
                <a:solidFill>
                  <a:schemeClr val="bg1"/>
                </a:solidFill>
              </a:rPr>
              <a:t>eq</a:t>
            </a:r>
            <a:r>
              <a:rPr lang="en-US" altLang="zh-CN" sz="2400" dirty="0">
                <a:solidFill>
                  <a:schemeClr val="bg1"/>
                </a:solidFill>
              </a:rPr>
              <a:t>[, options]]])</a:t>
            </a:r>
            <a:r>
              <a:rPr lang="zh-CN" altLang="zh-CN" sz="2400" dirty="0">
                <a:solidFill>
                  <a:schemeClr val="bg1"/>
                </a:solidFill>
              </a:rPr>
              <a:t>转换成对象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querystring.stringify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obj</a:t>
            </a:r>
            <a:r>
              <a:rPr lang="en-US" altLang="zh-CN" sz="2400" dirty="0">
                <a:solidFill>
                  <a:schemeClr val="bg1"/>
                </a:solidFill>
              </a:rPr>
              <a:t>[, </a:t>
            </a:r>
            <a:r>
              <a:rPr lang="en-US" altLang="zh-CN" sz="2400" dirty="0" err="1">
                <a:solidFill>
                  <a:schemeClr val="bg1"/>
                </a:solidFill>
              </a:rPr>
              <a:t>sep</a:t>
            </a:r>
            <a:r>
              <a:rPr lang="en-US" altLang="zh-CN" sz="2400" dirty="0">
                <a:solidFill>
                  <a:schemeClr val="bg1"/>
                </a:solidFill>
              </a:rPr>
              <a:t>[, </a:t>
            </a:r>
            <a:r>
              <a:rPr lang="en-US" altLang="zh-CN" sz="2400" dirty="0" err="1">
                <a:solidFill>
                  <a:schemeClr val="bg1"/>
                </a:solidFill>
              </a:rPr>
              <a:t>eq</a:t>
            </a:r>
            <a:r>
              <a:rPr lang="en-US" altLang="zh-CN" sz="2400" dirty="0">
                <a:solidFill>
                  <a:schemeClr val="bg1"/>
                </a:solidFill>
              </a:rPr>
              <a:t>[, options]]])</a:t>
            </a:r>
            <a:r>
              <a:rPr lang="zh-CN" altLang="zh-CN" sz="2400" dirty="0">
                <a:solidFill>
                  <a:schemeClr val="bg1"/>
                </a:solidFill>
              </a:rPr>
              <a:t>转换成字符串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querystring.unescape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str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>
                <a:solidFill>
                  <a:schemeClr val="bg1"/>
                </a:solidFill>
              </a:rPr>
              <a:t>解析</a:t>
            </a:r>
            <a:r>
              <a:rPr lang="en-US" altLang="zh-CN" sz="2400" dirty="0">
                <a:solidFill>
                  <a:schemeClr val="bg1"/>
                </a:solidFill>
              </a:rPr>
              <a:t>escape</a:t>
            </a:r>
            <a:r>
              <a:rPr lang="zh-CN" altLang="zh-CN" sz="2400" dirty="0">
                <a:solidFill>
                  <a:schemeClr val="bg1"/>
                </a:solidFill>
              </a:rPr>
              <a:t>转换的编码，解析成汉字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cap="all" dirty="0" smtClean="0"/>
              <a:t>事件－</a:t>
            </a:r>
            <a:r>
              <a:rPr lang="en-US" altLang="zh-CN" sz="2800" b="1" cap="all" dirty="0" smtClean="0"/>
              <a:t>events</a:t>
            </a:r>
            <a:endParaRPr lang="zh-CN" altLang="zh-CN" sz="2800" b="1" cap="all" dirty="0"/>
          </a:p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42925" y="1997839"/>
            <a:ext cx="1072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07881" y="1680401"/>
            <a:ext cx="6043611" cy="41878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8600" y="2143125"/>
            <a:ext cx="5438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events </a:t>
            </a:r>
            <a:r>
              <a:rPr lang="zh-CN" altLang="en-US" sz="2000" b="1" dirty="0">
                <a:solidFill>
                  <a:schemeClr val="bg1"/>
                </a:solidFill>
              </a:rPr>
              <a:t>对事件进行处理的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方法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—require(‘events’)</a:t>
            </a:r>
            <a:endParaRPr lang="zh-CN" altLang="en-US" sz="2000" b="1" dirty="0" smtClean="0">
              <a:solidFill>
                <a:schemeClr val="bg1"/>
              </a:solidFill>
            </a:endParaRPr>
          </a:p>
          <a:p>
            <a:endParaRPr kumimoji="1" lang="zh-CN" altLang="en-US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emit </a:t>
            </a:r>
            <a:r>
              <a:rPr lang="zh-CN" altLang="en-US" sz="2000" b="1" dirty="0">
                <a:solidFill>
                  <a:schemeClr val="bg1"/>
                </a:solidFill>
              </a:rPr>
              <a:t>推送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</a:rPr>
              <a:t>往往和播放一块使用</a:t>
            </a:r>
            <a:r>
              <a:rPr lang="en-US" altLang="zh-CN" sz="2000" b="1" dirty="0">
                <a:solidFill>
                  <a:schemeClr val="bg1"/>
                </a:solidFill>
              </a:rPr>
              <a:t>)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/>
              <a:t>File System</a:t>
            </a:r>
            <a:r>
              <a:rPr lang="zh-CN" altLang="zh-CN" sz="2800" b="1" cap="all" dirty="0"/>
              <a:t>－</a:t>
            </a:r>
            <a:r>
              <a:rPr lang="en-US" altLang="zh-CN" sz="2800" b="1" cap="all" dirty="0"/>
              <a:t>node</a:t>
            </a:r>
            <a:r>
              <a:rPr lang="zh-CN" altLang="zh-CN" sz="2800" b="1" cap="all" dirty="0"/>
              <a:t>操作文件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42925" y="1997839"/>
            <a:ext cx="1072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3062" y="1292915"/>
            <a:ext cx="72866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2400" dirty="0">
                <a:solidFill>
                  <a:schemeClr val="bg1"/>
                </a:solidFill>
              </a:rPr>
              <a:t>fs</a:t>
            </a:r>
            <a:r>
              <a:rPr lang="zh-CN" altLang="da-DK" sz="2400" dirty="0">
                <a:solidFill>
                  <a:schemeClr val="bg1"/>
                </a:solidFill>
              </a:rPr>
              <a:t>（</a:t>
            </a:r>
            <a:r>
              <a:rPr lang="da-DK" altLang="zh-CN" sz="2400" dirty="0">
                <a:solidFill>
                  <a:schemeClr val="bg1"/>
                </a:solidFill>
              </a:rPr>
              <a:t>file system</a:t>
            </a:r>
            <a:r>
              <a:rPr lang="zh-CN" altLang="da-DK" sz="2400" dirty="0">
                <a:solidFill>
                  <a:schemeClr val="bg1"/>
                </a:solidFill>
              </a:rPr>
              <a:t>）跟文件相关的</a:t>
            </a:r>
            <a:r>
              <a:rPr lang="zh-CN" altLang="da-DK" sz="2400" dirty="0" smtClean="0">
                <a:solidFill>
                  <a:schemeClr val="bg1"/>
                </a:solidFill>
              </a:rPr>
              <a:t>方法</a:t>
            </a:r>
            <a:r>
              <a:rPr lang="en-US" altLang="zh-CN" sz="2400" dirty="0" smtClean="0">
                <a:solidFill>
                  <a:schemeClr val="bg1"/>
                </a:solidFill>
              </a:rPr>
              <a:t>—require(‘fs’)</a:t>
            </a:r>
            <a:endParaRPr lang="zh-CN" altLang="da-DK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zh-CN" sz="2400" dirty="0" smtClean="0">
                <a:solidFill>
                  <a:schemeClr val="bg1"/>
                </a:solidFill>
              </a:rPr>
              <a:t>1)stat</a:t>
            </a:r>
            <a:r>
              <a:rPr lang="da-DK" altLang="zh-CN" sz="2400" dirty="0">
                <a:solidFill>
                  <a:schemeClr val="bg1"/>
                </a:solidFill>
              </a:rPr>
              <a:t>() </a:t>
            </a:r>
            <a:r>
              <a:rPr lang="zh-CN" altLang="da-DK" sz="2400" dirty="0">
                <a:solidFill>
                  <a:schemeClr val="bg1"/>
                </a:solidFill>
              </a:rPr>
              <a:t>获取文件的一些</a:t>
            </a:r>
            <a:r>
              <a:rPr lang="zh-CN" altLang="da-DK" sz="2400" dirty="0" smtClean="0">
                <a:solidFill>
                  <a:schemeClr val="bg1"/>
                </a:solidFill>
              </a:rPr>
              <a:t>信息</a:t>
            </a:r>
            <a:r>
              <a:rPr lang="da-DK" altLang="zh-CN" sz="2400" dirty="0" smtClean="0">
                <a:solidFill>
                  <a:schemeClr val="bg1"/>
                </a:solidFill>
              </a:rPr>
              <a:t>  </a:t>
            </a:r>
            <a:r>
              <a:rPr lang="da-DK" altLang="zh-CN" sz="2400" dirty="0" err="1" smtClean="0">
                <a:solidFill>
                  <a:schemeClr val="bg1"/>
                </a:solidFill>
              </a:rPr>
              <a:t>isFile</a:t>
            </a:r>
            <a:r>
              <a:rPr lang="da-DK" altLang="zh-CN" sz="2400" dirty="0" smtClean="0">
                <a:solidFill>
                  <a:schemeClr val="bg1"/>
                </a:solidFill>
              </a:rPr>
              <a:t>()</a:t>
            </a:r>
            <a:endParaRPr lang="zh-CN" altLang="da-DK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zh-CN" sz="2400" dirty="0" smtClean="0">
                <a:solidFill>
                  <a:schemeClr val="bg1"/>
                </a:solidFill>
              </a:rPr>
              <a:t>2)</a:t>
            </a:r>
            <a:r>
              <a:rPr lang="da-DK" altLang="zh-CN" sz="2400" dirty="0" err="1" smtClean="0">
                <a:solidFill>
                  <a:schemeClr val="bg1"/>
                </a:solidFill>
              </a:rPr>
              <a:t>mkdir</a:t>
            </a:r>
            <a:r>
              <a:rPr lang="da-DK" altLang="zh-CN" sz="2400" dirty="0">
                <a:solidFill>
                  <a:schemeClr val="bg1"/>
                </a:solidFill>
              </a:rPr>
              <a:t>() </a:t>
            </a:r>
            <a:r>
              <a:rPr lang="zh-CN" altLang="da-DK" sz="2400" dirty="0">
                <a:solidFill>
                  <a:schemeClr val="bg1"/>
                </a:solidFill>
              </a:rPr>
              <a:t>新增目录的</a:t>
            </a:r>
          </a:p>
          <a:p>
            <a:pPr>
              <a:lnSpc>
                <a:spcPct val="150000"/>
              </a:lnSpc>
            </a:pPr>
            <a:r>
              <a:rPr lang="da-DK" altLang="zh-CN" sz="2400" dirty="0" smtClean="0">
                <a:solidFill>
                  <a:schemeClr val="bg1"/>
                </a:solidFill>
              </a:rPr>
              <a:t>3)</a:t>
            </a:r>
            <a:r>
              <a:rPr lang="da-DK" altLang="zh-CN" sz="2400" dirty="0" err="1" smtClean="0">
                <a:solidFill>
                  <a:schemeClr val="bg1"/>
                </a:solidFill>
              </a:rPr>
              <a:t>writeFile</a:t>
            </a:r>
            <a:r>
              <a:rPr lang="da-DK" altLang="zh-CN" sz="2400" dirty="0" smtClean="0">
                <a:solidFill>
                  <a:schemeClr val="bg1"/>
                </a:solidFill>
              </a:rPr>
              <a:t>(</a:t>
            </a:r>
            <a:r>
              <a:rPr lang="da-DK" altLang="zh-CN" sz="2400" dirty="0" err="1" smtClean="0">
                <a:solidFill>
                  <a:schemeClr val="bg1"/>
                </a:solidFill>
              </a:rPr>
              <a:t>url,con,fc</a:t>
            </a:r>
            <a:r>
              <a:rPr lang="da-DK" altLang="zh-CN" sz="2400" dirty="0">
                <a:solidFill>
                  <a:schemeClr val="bg1"/>
                </a:solidFill>
              </a:rPr>
              <a:t>) </a:t>
            </a:r>
            <a:r>
              <a:rPr lang="zh-CN" altLang="da-DK" sz="2400" dirty="0">
                <a:solidFill>
                  <a:schemeClr val="bg1"/>
                </a:solidFill>
              </a:rPr>
              <a:t>书写文件</a:t>
            </a:r>
          </a:p>
          <a:p>
            <a:pPr>
              <a:lnSpc>
                <a:spcPct val="150000"/>
              </a:lnSpc>
            </a:pPr>
            <a:r>
              <a:rPr lang="da-DK" altLang="zh-CN" sz="2400" dirty="0" smtClean="0">
                <a:solidFill>
                  <a:schemeClr val="bg1"/>
                </a:solidFill>
              </a:rPr>
              <a:t>4)</a:t>
            </a:r>
            <a:r>
              <a:rPr lang="da-DK" altLang="zh-CN" sz="2400" dirty="0" err="1" smtClean="0">
                <a:solidFill>
                  <a:schemeClr val="bg1"/>
                </a:solidFill>
              </a:rPr>
              <a:t>appendFile</a:t>
            </a:r>
            <a:r>
              <a:rPr lang="da-DK" altLang="zh-CN" sz="2400" dirty="0" smtClean="0">
                <a:solidFill>
                  <a:schemeClr val="bg1"/>
                </a:solidFill>
              </a:rPr>
              <a:t>(</a:t>
            </a:r>
            <a:r>
              <a:rPr lang="da-DK" altLang="zh-CN" sz="2400" dirty="0" err="1" smtClean="0">
                <a:solidFill>
                  <a:schemeClr val="bg1"/>
                </a:solidFill>
              </a:rPr>
              <a:t>url,con,fc</a:t>
            </a:r>
            <a:r>
              <a:rPr lang="da-DK" altLang="zh-CN" sz="2400" dirty="0">
                <a:solidFill>
                  <a:schemeClr val="bg1"/>
                </a:solidFill>
              </a:rPr>
              <a:t>) </a:t>
            </a:r>
            <a:r>
              <a:rPr lang="zh-CN" altLang="da-DK" sz="2400" dirty="0">
                <a:solidFill>
                  <a:schemeClr val="bg1"/>
                </a:solidFill>
              </a:rPr>
              <a:t>追加文件</a:t>
            </a:r>
            <a:r>
              <a:rPr lang="zh-CN" altLang="da-DK" sz="2400" dirty="0" smtClean="0">
                <a:solidFill>
                  <a:schemeClr val="bg1"/>
                </a:solidFill>
              </a:rPr>
              <a:t>内容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5)</a:t>
            </a:r>
            <a:r>
              <a:rPr lang="zh-CN" altLang="zh-CN" sz="2400" dirty="0" smtClean="0">
                <a:solidFill>
                  <a:schemeClr val="bg1"/>
                </a:solidFill>
              </a:rPr>
              <a:t>读取</a:t>
            </a:r>
            <a:r>
              <a:rPr lang="zh-CN" altLang="zh-CN" sz="2400" dirty="0">
                <a:solidFill>
                  <a:schemeClr val="bg1"/>
                </a:solidFill>
              </a:rPr>
              <a:t>文件的内容：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readFile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url,fc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6)</a:t>
            </a:r>
            <a:r>
              <a:rPr lang="zh-CN" altLang="zh-CN" sz="2400" dirty="0" smtClean="0">
                <a:solidFill>
                  <a:schemeClr val="bg1"/>
                </a:solidFill>
              </a:rPr>
              <a:t>列出</a:t>
            </a:r>
            <a:r>
              <a:rPr lang="zh-CN" altLang="zh-CN" sz="2400" dirty="0">
                <a:solidFill>
                  <a:schemeClr val="bg1"/>
                </a:solidFill>
              </a:rPr>
              <a:t>目录的东西：</a:t>
            </a:r>
            <a:r>
              <a:rPr lang="en-US" altLang="zh-CN" sz="2400" dirty="0" err="1">
                <a:solidFill>
                  <a:schemeClr val="bg1"/>
                </a:solidFill>
              </a:rPr>
              <a:t>readdir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7)</a:t>
            </a:r>
            <a:r>
              <a:rPr lang="zh-CN" altLang="zh-CN" sz="2400" dirty="0" smtClean="0">
                <a:solidFill>
                  <a:schemeClr val="bg1"/>
                </a:solidFill>
              </a:rPr>
              <a:t>重命</a:t>
            </a:r>
            <a:r>
              <a:rPr lang="zh-CN" altLang="zh-CN" sz="2400" dirty="0">
                <a:solidFill>
                  <a:schemeClr val="bg1"/>
                </a:solidFill>
              </a:rPr>
              <a:t>名目录或文件：</a:t>
            </a:r>
            <a:r>
              <a:rPr lang="en-US" altLang="zh-CN" sz="2400" dirty="0">
                <a:solidFill>
                  <a:schemeClr val="bg1"/>
                </a:solidFill>
              </a:rPr>
              <a:t>rename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8)</a:t>
            </a:r>
            <a:r>
              <a:rPr lang="zh-CN" altLang="zh-CN" sz="2400" dirty="0" smtClean="0">
                <a:solidFill>
                  <a:schemeClr val="bg1"/>
                </a:solidFill>
              </a:rPr>
              <a:t>删除</a:t>
            </a:r>
            <a:r>
              <a:rPr lang="zh-CN" altLang="zh-CN" sz="2400" dirty="0">
                <a:solidFill>
                  <a:schemeClr val="bg1"/>
                </a:solidFill>
              </a:rPr>
              <a:t>目录与文件：</a:t>
            </a:r>
            <a:r>
              <a:rPr lang="en-US" altLang="zh-CN" sz="2400" dirty="0" err="1">
                <a:solidFill>
                  <a:schemeClr val="bg1"/>
                </a:solidFill>
              </a:rPr>
              <a:t>rmdir</a:t>
            </a:r>
            <a:r>
              <a:rPr lang="zh-CN" altLang="zh-CN" sz="2400" dirty="0">
                <a:solidFill>
                  <a:schemeClr val="bg1"/>
                </a:solidFill>
              </a:rPr>
              <a:t>（目录）</a:t>
            </a:r>
            <a:r>
              <a:rPr lang="en-US" altLang="zh-CN" sz="2400" dirty="0">
                <a:solidFill>
                  <a:schemeClr val="bg1"/>
                </a:solidFill>
              </a:rPr>
              <a:t>,unlink</a:t>
            </a:r>
            <a:r>
              <a:rPr lang="zh-CN" altLang="zh-CN" sz="2400" dirty="0">
                <a:solidFill>
                  <a:schemeClr val="bg1"/>
                </a:solidFill>
              </a:rPr>
              <a:t>（文件</a:t>
            </a:r>
            <a:r>
              <a:rPr lang="zh-CN" altLang="zh-CN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readdirSync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</a:rPr>
              <a:t>) </a:t>
            </a:r>
            <a:r>
              <a:rPr lang="zh-CN" altLang="en-US" sz="2400" dirty="0">
                <a:solidFill>
                  <a:schemeClr val="bg1"/>
                </a:solidFill>
              </a:rPr>
              <a:t>同步读取目录信息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da-DK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b="1" cap="all" dirty="0">
                <a:solidFill>
                  <a:schemeClr val="bg1"/>
                </a:solidFill>
              </a:rPr>
              <a:t>什么是</a:t>
            </a:r>
            <a:r>
              <a:rPr lang="en-US" altLang="zh-CN" sz="2800" b="1" cap="all" dirty="0" err="1">
                <a:solidFill>
                  <a:schemeClr val="bg1"/>
                </a:solidFill>
              </a:rPr>
              <a:t>node.js</a:t>
            </a:r>
            <a:endParaRPr lang="zh-CN" altLang="zh-CN" sz="2800" b="1" cap="all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800" dirty="0" err="1">
                <a:solidFill>
                  <a:schemeClr val="bg1"/>
                </a:solidFill>
              </a:rPr>
              <a:t>node.js</a:t>
            </a:r>
            <a:r>
              <a:rPr lang="zh-CN" altLang="zh-CN" sz="2800" dirty="0">
                <a:solidFill>
                  <a:schemeClr val="bg1"/>
                </a:solidFill>
              </a:rPr>
              <a:t>是一个基于</a:t>
            </a:r>
            <a:r>
              <a:rPr lang="en-GB" altLang="zh-CN" sz="2800" dirty="0">
                <a:solidFill>
                  <a:schemeClr val="bg1"/>
                </a:solidFill>
              </a:rPr>
              <a:t>Chrome v8</a:t>
            </a:r>
            <a:r>
              <a:rPr lang="zh-CN" altLang="zh-CN" sz="2800" dirty="0">
                <a:solidFill>
                  <a:schemeClr val="bg1"/>
                </a:solidFill>
              </a:rPr>
              <a:t>引擎的</a:t>
            </a:r>
            <a:r>
              <a:rPr lang="en-GB" altLang="zh-CN" sz="2800" dirty="0" err="1">
                <a:solidFill>
                  <a:schemeClr val="bg1"/>
                </a:solidFill>
              </a:rPr>
              <a:t>javascript</a:t>
            </a:r>
            <a:r>
              <a:rPr lang="en-GB" altLang="zh-CN" sz="2800" dirty="0">
                <a:solidFill>
                  <a:schemeClr val="bg1"/>
                </a:solidFill>
              </a:rPr>
              <a:t> </a:t>
            </a:r>
            <a:r>
              <a:rPr lang="zh-CN" altLang="zh-CN" sz="2800" dirty="0">
                <a:solidFill>
                  <a:schemeClr val="bg1"/>
                </a:solidFill>
              </a:rPr>
              <a:t>运行环境。</a:t>
            </a:r>
            <a:r>
              <a:rPr lang="en-GB" altLang="zh-CN" sz="2800" dirty="0">
                <a:solidFill>
                  <a:schemeClr val="bg1"/>
                </a:solidFill>
              </a:rPr>
              <a:t>Node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zh-CN" altLang="zh-CN" sz="2800" dirty="0">
                <a:solidFill>
                  <a:schemeClr val="bg1"/>
                </a:solidFill>
              </a:rPr>
              <a:t>使用了一个事件驱</a:t>
            </a:r>
            <a:r>
              <a:rPr lang="zh-CN" altLang="zh-CN" sz="2800" dirty="0" smtClean="0">
                <a:solidFill>
                  <a:schemeClr val="bg1"/>
                </a:solidFill>
              </a:rPr>
              <a:t>动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执</a:t>
            </a:r>
            <a:r>
              <a:rPr lang="zh-CN" altLang="en-US" sz="2800" dirty="0" smtClean="0">
                <a:solidFill>
                  <a:schemeClr val="bg1"/>
                </a:solidFill>
              </a:rPr>
              <a:t>行事件决策的策略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zh-CN" sz="2800" dirty="0" smtClean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</a:rPr>
              <a:t>非阻塞式</a:t>
            </a:r>
            <a:r>
              <a:rPr lang="en-US" altLang="zh-CN" sz="2800" dirty="0">
                <a:solidFill>
                  <a:srgbClr val="FF0000"/>
                </a:solidFill>
              </a:rPr>
              <a:t> I/O</a:t>
            </a:r>
            <a:r>
              <a:rPr lang="zh-CN" altLang="zh-CN" sz="2800" dirty="0">
                <a:solidFill>
                  <a:srgbClr val="FF0000"/>
                </a:solidFill>
              </a:rPr>
              <a:t>的模型，使其轻量又高效。（由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zh-CN" sz="2800" dirty="0">
                <a:solidFill>
                  <a:srgbClr val="FF0000"/>
                </a:solidFill>
              </a:rPr>
              <a:t>＋＋语言编写的）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Node.js</a:t>
            </a:r>
            <a:r>
              <a:rPr lang="zh-CN" altLang="zh-CN" sz="2800" dirty="0">
                <a:solidFill>
                  <a:schemeClr val="bg1"/>
                </a:solidFill>
              </a:rPr>
              <a:t>的包管理器</a:t>
            </a:r>
            <a:r>
              <a:rPr lang="en-US" altLang="zh-CN" sz="2800" dirty="0" err="1">
                <a:solidFill>
                  <a:schemeClr val="bg1"/>
                </a:solidFill>
              </a:rPr>
              <a:t>npm</a:t>
            </a:r>
            <a:r>
              <a:rPr lang="zh-CN" altLang="zh-CN" sz="2800" dirty="0">
                <a:solidFill>
                  <a:schemeClr val="bg1"/>
                </a:solidFill>
              </a:rPr>
              <a:t>，成为世界上最大的开放源代码的生态系统。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简单说：编写高性能网络服务器的</a:t>
            </a:r>
            <a:r>
              <a:rPr lang="en-US" altLang="zh-CN" sz="2800" dirty="0" err="1">
                <a:solidFill>
                  <a:schemeClr val="bg1"/>
                </a:solidFill>
              </a:rPr>
              <a:t>javascipt</a:t>
            </a:r>
            <a:r>
              <a:rPr lang="zh-CN" altLang="zh-CN" sz="2800" dirty="0">
                <a:solidFill>
                  <a:schemeClr val="bg1"/>
                </a:solidFill>
              </a:rPr>
              <a:t>工具包（用于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zh-CN" altLang="zh-CN" sz="2800" dirty="0">
                <a:solidFill>
                  <a:schemeClr val="bg1"/>
                </a:solidFill>
              </a:rPr>
              <a:t>开发服务端程序）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单线程、异步、事件驱动。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的特点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36826" y="2003493"/>
            <a:ext cx="9115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快、耗内存多——－网上一个百万级并发测试，未优化的情况下</a:t>
            </a:r>
            <a:r>
              <a:rPr lang="en-GB" altLang="zh-CN" sz="2800" dirty="0">
                <a:solidFill>
                  <a:schemeClr val="bg1"/>
                </a:solidFill>
              </a:rPr>
              <a:t>1M</a:t>
            </a:r>
            <a:r>
              <a:rPr lang="zh-CN" altLang="zh-CN" sz="2800" dirty="0">
                <a:solidFill>
                  <a:schemeClr val="bg1"/>
                </a:solidFill>
              </a:rPr>
              <a:t>的链接消耗了</a:t>
            </a:r>
            <a:r>
              <a:rPr lang="en-GB" altLang="zh-CN" sz="2800" dirty="0">
                <a:solidFill>
                  <a:schemeClr val="bg1"/>
                </a:solidFill>
              </a:rPr>
              <a:t>16G</a:t>
            </a:r>
            <a:r>
              <a:rPr lang="zh-CN" altLang="zh-CN" sz="2800" dirty="0">
                <a:solidFill>
                  <a:schemeClr val="bg1"/>
                </a:solidFill>
              </a:rPr>
              <a:t>内存</a:t>
            </a:r>
          </a:p>
          <a:p>
            <a:pPr>
              <a:lnSpc>
                <a:spcPct val="150000"/>
              </a:lnSpc>
            </a:pP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15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可以做什么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46382" y="2274838"/>
            <a:ext cx="10729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400" dirty="0" err="1">
                <a:solidFill>
                  <a:schemeClr val="bg1"/>
                </a:solidFill>
              </a:rPr>
              <a:t>node.js</a:t>
            </a:r>
            <a:r>
              <a:rPr lang="zh-CN" altLang="zh-CN" sz="2400" dirty="0">
                <a:solidFill>
                  <a:schemeClr val="bg1"/>
                </a:solidFill>
              </a:rPr>
              <a:t>可以解析</a:t>
            </a:r>
            <a:r>
              <a:rPr lang="en-GB" altLang="zh-CN" sz="2400" dirty="0" err="1">
                <a:solidFill>
                  <a:schemeClr val="bg1"/>
                </a:solidFill>
              </a:rPr>
              <a:t>js</a:t>
            </a:r>
            <a:r>
              <a:rPr lang="zh-CN" altLang="zh-CN" sz="2400" dirty="0">
                <a:solidFill>
                  <a:schemeClr val="bg1"/>
                </a:solidFill>
              </a:rPr>
              <a:t>代码（没有浏览器安全级别的限制），提供很多系统级别的</a:t>
            </a:r>
            <a:r>
              <a:rPr lang="en-GB" altLang="zh-CN" sz="2400" dirty="0" err="1">
                <a:solidFill>
                  <a:schemeClr val="bg1"/>
                </a:solidFill>
              </a:rPr>
              <a:t>api</a:t>
            </a:r>
            <a:r>
              <a:rPr lang="zh-CN" altLang="zh-CN" sz="2400" dirty="0">
                <a:solidFill>
                  <a:schemeClr val="bg1"/>
                </a:solidFill>
              </a:rPr>
              <a:t>，如：文件的读写、进程的管理、网络通信。。。。</a:t>
            </a: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23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为什么要学习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nodejs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400" dirty="0">
                <a:solidFill>
                  <a:schemeClr val="bg1"/>
                </a:solidFill>
              </a:rPr>
              <a:t>node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en-US" altLang="zh-CN" sz="2400" dirty="0" err="1">
                <a:solidFill>
                  <a:schemeClr val="bg1"/>
                </a:solidFill>
              </a:rPr>
              <a:t>webkit</a:t>
            </a:r>
            <a:r>
              <a:rPr lang="zh-CN" altLang="zh-CN" sz="2400" dirty="0">
                <a:solidFill>
                  <a:schemeClr val="bg1"/>
                </a:solidFill>
              </a:rPr>
              <a:t>／内核</a:t>
            </a: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nodeos</a:t>
            </a:r>
            <a:r>
              <a:rPr lang="zh-CN" altLang="zh-CN" sz="2400" dirty="0">
                <a:solidFill>
                  <a:schemeClr val="bg1"/>
                </a:solidFill>
              </a:rPr>
              <a:t>／系统</a:t>
            </a:r>
            <a:r>
              <a:rPr lang="en-US" altLang="zh-CN" sz="2400" dirty="0">
                <a:solidFill>
                  <a:schemeClr val="bg1"/>
                </a:solidFill>
              </a:rPr>
              <a:t>		express</a:t>
            </a:r>
            <a:r>
              <a:rPr lang="zh-CN" altLang="zh-CN" sz="2400" dirty="0">
                <a:solidFill>
                  <a:schemeClr val="bg1"/>
                </a:solidFill>
              </a:rPr>
              <a:t>／框架</a:t>
            </a:r>
          </a:p>
          <a:p>
            <a:pPr>
              <a:lnSpc>
                <a:spcPct val="150000"/>
              </a:lnSpc>
            </a:pPr>
            <a:r>
              <a:rPr lang="en-GB" altLang="zh-CN" sz="2400" dirty="0">
                <a:solidFill>
                  <a:schemeClr val="bg1"/>
                </a:solidFill>
              </a:rPr>
              <a:t>jade     EJS   </a:t>
            </a:r>
            <a:r>
              <a:rPr lang="zh-CN" altLang="zh-CN" sz="2400" dirty="0">
                <a:solidFill>
                  <a:schemeClr val="bg1"/>
                </a:solidFill>
              </a:rPr>
              <a:t>／模版</a:t>
            </a:r>
            <a:r>
              <a:rPr lang="en-GB" altLang="zh-CN" sz="2400" dirty="0">
                <a:solidFill>
                  <a:schemeClr val="bg1"/>
                </a:solidFill>
              </a:rPr>
              <a:t>		forever   PM2  </a:t>
            </a:r>
            <a:r>
              <a:rPr lang="zh-CN" altLang="zh-CN" sz="2400" dirty="0">
                <a:solidFill>
                  <a:schemeClr val="bg1"/>
                </a:solidFill>
              </a:rPr>
              <a:t>／实现负载均衡</a:t>
            </a:r>
            <a:r>
              <a:rPr lang="en-GB" altLang="zh-CN" sz="2400" dirty="0">
                <a:solidFill>
                  <a:schemeClr val="bg1"/>
                </a:solidFill>
              </a:rPr>
              <a:t>	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altLang="zh-CN" sz="2400" dirty="0">
                <a:solidFill>
                  <a:schemeClr val="bg1"/>
                </a:solidFill>
              </a:rPr>
              <a:t>log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en-US" altLang="zh-CN" sz="2400" dirty="0" err="1">
                <a:solidFill>
                  <a:schemeClr val="bg1"/>
                </a:solidFill>
              </a:rPr>
              <a:t>io</a:t>
            </a:r>
            <a:r>
              <a:rPr lang="zh-CN" altLang="zh-CN" sz="2400" dirty="0">
                <a:solidFill>
                  <a:schemeClr val="bg1"/>
                </a:solidFill>
              </a:rPr>
              <a:t>／在浏览器打印各种输出的日志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grunt</a:t>
            </a:r>
            <a:r>
              <a:rPr lang="zh-CN" altLang="zh-CN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gulp</a:t>
            </a:r>
            <a:r>
              <a:rPr lang="zh-CN" altLang="zh-CN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</a:rPr>
              <a:t>webpack</a:t>
            </a:r>
            <a:r>
              <a:rPr lang="zh-CN" altLang="zh-CN" sz="2400" dirty="0">
                <a:solidFill>
                  <a:schemeClr val="bg1"/>
                </a:solidFill>
              </a:rPr>
              <a:t>／自动化构建工具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mocha </a:t>
            </a:r>
            <a:r>
              <a:rPr lang="zh-CN" altLang="zh-CN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karma  </a:t>
            </a:r>
            <a:r>
              <a:rPr lang="zh-CN" altLang="zh-CN" sz="2400" dirty="0">
                <a:solidFill>
                  <a:schemeClr val="bg1"/>
                </a:solidFill>
              </a:rPr>
              <a:t>／测试</a:t>
            </a:r>
            <a:r>
              <a:rPr lang="zh-CN" altLang="zh-CN" sz="2400" dirty="0" smtClean="0">
                <a:solidFill>
                  <a:schemeClr val="bg1"/>
                </a:solidFill>
              </a:rPr>
              <a:t>工具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rgbClr val="FFFF00"/>
                </a:solidFill>
              </a:rPr>
              <a:t>可以辅助前端开发，代替后台开发</a:t>
            </a: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Node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vs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   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php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优点：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性能</a:t>
            </a:r>
            <a:r>
              <a:rPr lang="zh-CN" altLang="zh-CN" sz="2400" dirty="0" smtClean="0">
                <a:solidFill>
                  <a:schemeClr val="bg1"/>
                </a:solidFill>
              </a:rPr>
              <a:t>高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bg1"/>
                </a:solidFill>
              </a:rPr>
              <a:t>开发</a:t>
            </a:r>
            <a:r>
              <a:rPr lang="zh-CN" altLang="zh-CN" sz="2400" dirty="0">
                <a:solidFill>
                  <a:schemeClr val="bg1"/>
                </a:solidFill>
              </a:rPr>
              <a:t>效率</a:t>
            </a:r>
            <a:r>
              <a:rPr lang="zh-CN" altLang="zh-CN" sz="2400" dirty="0" smtClean="0">
                <a:solidFill>
                  <a:schemeClr val="bg1"/>
                </a:solidFill>
              </a:rPr>
              <a:t>高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bg1"/>
                </a:solidFill>
              </a:rPr>
              <a:t>应用</a:t>
            </a:r>
            <a:r>
              <a:rPr lang="zh-CN" altLang="zh-CN" sz="2400" dirty="0">
                <a:solidFill>
                  <a:schemeClr val="bg1"/>
                </a:solidFill>
              </a:rPr>
              <a:t>范围</a:t>
            </a:r>
            <a:r>
              <a:rPr lang="zh-CN" altLang="zh-CN" sz="2400" dirty="0" smtClean="0">
                <a:solidFill>
                  <a:schemeClr val="bg1"/>
                </a:solidFill>
              </a:rPr>
              <a:t>广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bg1"/>
                </a:solidFill>
              </a:rPr>
              <a:t>缺点：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bg1"/>
                </a:solidFill>
              </a:rPr>
              <a:t>新</a:t>
            </a:r>
            <a:r>
              <a:rPr lang="zh-CN" altLang="zh-CN" sz="2400" dirty="0">
                <a:solidFill>
                  <a:schemeClr val="bg1"/>
                </a:solidFill>
              </a:rPr>
              <a:t>、会的人少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中间件</a:t>
            </a:r>
            <a:r>
              <a:rPr lang="zh-CN" altLang="zh-CN" sz="2400" dirty="0" smtClean="0">
                <a:solidFill>
                  <a:schemeClr val="bg1"/>
                </a:solidFill>
              </a:rPr>
              <a:t>少</a:t>
            </a:r>
            <a:r>
              <a:rPr lang="zh-CN" altLang="en-US" sz="2400" dirty="0" smtClean="0">
                <a:solidFill>
                  <a:schemeClr val="bg1"/>
                </a:solidFill>
              </a:rPr>
              <a:t>（函数）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IDE</a:t>
            </a:r>
            <a:r>
              <a:rPr lang="zh-CN" altLang="zh-CN" sz="2400" dirty="0">
                <a:solidFill>
                  <a:schemeClr val="bg1"/>
                </a:solidFill>
              </a:rPr>
              <a:t>不完</a:t>
            </a:r>
            <a:r>
              <a:rPr lang="zh-CN" altLang="zh-CN" sz="2400" dirty="0" smtClean="0">
                <a:solidFill>
                  <a:schemeClr val="bg1"/>
                </a:solidFill>
              </a:rPr>
              <a:t>善</a:t>
            </a:r>
            <a:r>
              <a:rPr lang="zh-CN" altLang="en-US" sz="2400" dirty="0" smtClean="0">
                <a:solidFill>
                  <a:schemeClr val="bg1"/>
                </a:solidFill>
              </a:rPr>
              <a:t>（开发工具）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81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cap="all" dirty="0" smtClean="0">
                <a:solidFill>
                  <a:schemeClr val="bg1"/>
                </a:solidFill>
              </a:rPr>
              <a:t>框架的选择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42925" y="1997839"/>
            <a:ext cx="10729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比较热门的包括：</a:t>
            </a:r>
            <a:r>
              <a:rPr lang="en-US" altLang="zh-CN" sz="2400" dirty="0">
                <a:solidFill>
                  <a:schemeClr val="bg1"/>
                </a:solidFill>
              </a:rPr>
              <a:t>Express</a:t>
            </a:r>
            <a:r>
              <a:rPr lang="zh-CN" altLang="zh-CN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Sails</a:t>
            </a:r>
            <a:r>
              <a:rPr lang="zh-CN" altLang="zh-CN" sz="2400" dirty="0">
                <a:solidFill>
                  <a:schemeClr val="bg1"/>
                </a:solidFill>
              </a:rPr>
              <a:t>），</a:t>
            </a:r>
            <a:r>
              <a:rPr lang="en-US" altLang="zh-CN" sz="2400" dirty="0" err="1">
                <a:solidFill>
                  <a:schemeClr val="bg1"/>
                </a:solidFill>
              </a:rPr>
              <a:t>koa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Hapi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Express</a:t>
            </a:r>
            <a:r>
              <a:rPr lang="zh-CN" altLang="zh-CN" sz="2400" dirty="0">
                <a:solidFill>
                  <a:schemeClr val="bg1"/>
                </a:solidFill>
              </a:rPr>
              <a:t>：完善、稳定、文档全、社区大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koa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zh-CN" sz="2400" dirty="0">
                <a:solidFill>
                  <a:schemeClr val="bg1"/>
                </a:solidFill>
              </a:rPr>
              <a:t>：超前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Hapi</a:t>
            </a:r>
            <a:r>
              <a:rPr lang="zh-CN" altLang="zh-CN" sz="2400" dirty="0">
                <a:solidFill>
                  <a:schemeClr val="bg1"/>
                </a:solidFill>
              </a:rPr>
              <a:t>：复杂（一个简单的</a:t>
            </a:r>
            <a:r>
              <a:rPr lang="en-US" altLang="zh-CN" sz="2400" dirty="0" err="1">
                <a:solidFill>
                  <a:schemeClr val="bg1"/>
                </a:solidFill>
              </a:rPr>
              <a:t>helloworld</a:t>
            </a:r>
            <a:r>
              <a:rPr lang="zh-CN" altLang="zh-CN" sz="2400" dirty="0">
                <a:solidFill>
                  <a:schemeClr val="bg1"/>
                </a:solidFill>
              </a:rPr>
              <a:t>都要做很多堆砌），适合复杂的大型项目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altLang="zh-CN" sz="2800" b="1" cap="all" dirty="0"/>
              <a:t>node</a:t>
            </a:r>
            <a:r>
              <a:rPr lang="en-US" altLang="zh-CN" sz="2800" b="1" cap="all" dirty="0"/>
              <a:t>.</a:t>
            </a:r>
            <a:r>
              <a:rPr lang="en-US" altLang="zh-CN" sz="2800" b="1" cap="all" dirty="0" err="1"/>
              <a:t>js</a:t>
            </a:r>
            <a:r>
              <a:rPr lang="zh-CN" altLang="zh-CN" sz="2800" b="1" cap="all" dirty="0"/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81050" y="1997839"/>
            <a:ext cx="10729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Mac</a:t>
            </a:r>
            <a:r>
              <a:rPr lang="zh-CN" altLang="zh-CN" sz="2400" dirty="0">
                <a:solidFill>
                  <a:schemeClr val="bg1"/>
                </a:solidFill>
              </a:rPr>
              <a:t>系统安装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Node.js</a:t>
            </a:r>
            <a:r>
              <a:rPr lang="zh-CN" altLang="zh-CN" sz="2400" dirty="0">
                <a:solidFill>
                  <a:schemeClr val="bg1"/>
                </a:solidFill>
              </a:rPr>
              <a:t>版本：</a:t>
            </a:r>
          </a:p>
          <a:p>
            <a:pPr>
              <a:lnSpc>
                <a:spcPct val="150000"/>
              </a:lnSpc>
            </a:pPr>
            <a:r>
              <a:rPr lang="en-GB" altLang="zh-CN" sz="2400" dirty="0">
                <a:solidFill>
                  <a:schemeClr val="bg1"/>
                </a:solidFill>
              </a:rPr>
              <a:t>v6.9.4 LTS</a:t>
            </a:r>
            <a:r>
              <a:rPr lang="zh-CN" altLang="zh-CN" sz="2400" dirty="0">
                <a:solidFill>
                  <a:schemeClr val="bg1"/>
                </a:solidFill>
              </a:rPr>
              <a:t>（长时间支持版本——－推荐）</a:t>
            </a:r>
            <a:r>
              <a:rPr lang="en-GB" altLang="zh-CN" sz="2400" dirty="0">
                <a:solidFill>
                  <a:schemeClr val="bg1"/>
                </a:solidFill>
              </a:rPr>
              <a:t>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V</a:t>
            </a:r>
            <a:r>
              <a:rPr lang="en-GB" altLang="zh-CN" sz="2400" dirty="0" smtClean="0">
                <a:solidFill>
                  <a:schemeClr val="bg1"/>
                </a:solidFill>
              </a:rPr>
              <a:t>7.6.0 </a:t>
            </a:r>
            <a:r>
              <a:rPr lang="en-GB" altLang="zh-CN" sz="2400" dirty="0">
                <a:solidFill>
                  <a:schemeClr val="bg1"/>
                </a:solidFill>
              </a:rPr>
              <a:t>Current</a:t>
            </a:r>
            <a:r>
              <a:rPr lang="zh-CN" altLang="zh-CN" sz="2400" dirty="0">
                <a:solidFill>
                  <a:schemeClr val="bg1"/>
                </a:solidFill>
              </a:rPr>
              <a:t>（最新版本，有些</a:t>
            </a:r>
            <a:r>
              <a:rPr lang="en-GB" altLang="zh-CN" sz="2400" dirty="0" err="1">
                <a:solidFill>
                  <a:schemeClr val="bg1"/>
                </a:solidFill>
              </a:rPr>
              <a:t>api</a:t>
            </a:r>
            <a:r>
              <a:rPr lang="zh-CN" altLang="zh-CN" sz="2400" dirty="0">
                <a:solidFill>
                  <a:schemeClr val="bg1"/>
                </a:solidFill>
              </a:rPr>
              <a:t>会有变动）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偶数位为稳定版本：</a:t>
            </a:r>
            <a:r>
              <a:rPr lang="en-US" altLang="zh-CN" sz="2400" dirty="0">
                <a:solidFill>
                  <a:schemeClr val="bg1"/>
                </a:solidFill>
              </a:rPr>
              <a:t>v6.8.x   v6.6.x   v6.4.x</a:t>
            </a:r>
            <a:r>
              <a:rPr lang="zh-CN" altLang="zh-CN" sz="2400" dirty="0">
                <a:solidFill>
                  <a:schemeClr val="bg1"/>
                </a:solidFill>
              </a:rPr>
              <a:t>——推荐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zh-CN" altLang="zh-CN" sz="2400" dirty="0">
                <a:solidFill>
                  <a:schemeClr val="bg1"/>
                </a:solidFill>
              </a:rPr>
              <a:t>基数位为非稳定版本：</a:t>
            </a:r>
            <a:r>
              <a:rPr lang="en-US" altLang="zh-CN" sz="2400" dirty="0">
                <a:solidFill>
                  <a:schemeClr val="bg1"/>
                </a:solidFill>
              </a:rPr>
              <a:t>v6.9.x   v6.7.x   v6.5.x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6726" y="2316745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9050" y="2490947"/>
            <a:ext cx="4443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232A34"/>
                </a:solidFill>
              </a:rPr>
              <a:t>搭建</a:t>
            </a:r>
            <a:r>
              <a:rPr lang="zh-CN" altLang="en-US" sz="4000" b="1" smtClean="0">
                <a:solidFill>
                  <a:srgbClr val="232A34"/>
                </a:solidFill>
              </a:rPr>
              <a:t>第一个服务器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755</Words>
  <Application>Microsoft Office PowerPoint</Application>
  <PresentationFormat>自定义</PresentationFormat>
  <Paragraphs>82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风轻无痕</cp:lastModifiedBy>
  <cp:revision>130</cp:revision>
  <dcterms:created xsi:type="dcterms:W3CDTF">2015-08-05T01:47:03Z</dcterms:created>
  <dcterms:modified xsi:type="dcterms:W3CDTF">2018-03-05T12:22:46Z</dcterms:modified>
</cp:coreProperties>
</file>