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0" r:id="rId2"/>
    <p:sldId id="308" r:id="rId3"/>
    <p:sldId id="291" r:id="rId4"/>
    <p:sldId id="331" r:id="rId5"/>
    <p:sldId id="332" r:id="rId6"/>
    <p:sldId id="333" r:id="rId7"/>
    <p:sldId id="2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95153"/>
  </p:normalViewPr>
  <p:slideViewPr>
    <p:cSldViewPr snapToGrid="0">
      <p:cViewPr>
        <p:scale>
          <a:sx n="100" d="100"/>
          <a:sy n="100" d="100"/>
        </p:scale>
        <p:origin x="8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17/11/26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smtClean="0"/>
              <a:t>socket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1778000" y="2381816"/>
            <a:ext cx="8418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bg1"/>
                </a:solidFill>
              </a:rPr>
              <a:t>网络上的两个程序通过一个双向的通信链接实现数据的交换，这个链接的一端称为一个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socket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。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/>
                </a:solidFill>
              </a:rPr>
              <a:t>socket</a:t>
            </a:r>
            <a:r>
              <a:rPr lang="zh-CN" altLang="en-US" sz="2800" dirty="0" smtClean="0">
                <a:solidFill>
                  <a:schemeClr val="bg1"/>
                </a:solidFill>
              </a:rPr>
              <a:t>通信流程</a:t>
            </a:r>
            <a:r>
              <a:rPr lang="zh-CN" altLang="zh-CN" sz="2800" dirty="0" smtClean="0">
                <a:solidFill>
                  <a:schemeClr val="bg1"/>
                </a:solidFill>
              </a:rPr>
              <a:t> 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2327522"/>
            <a:ext cx="6426200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/>
                </a:solidFill>
              </a:rPr>
              <a:t>socket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3847441" y="2421341"/>
            <a:ext cx="4497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基于</a:t>
            </a:r>
            <a:r>
              <a:rPr lang="en-US" altLang="zh-CN" sz="3200" dirty="0" smtClean="0">
                <a:solidFill>
                  <a:schemeClr val="bg1"/>
                </a:solidFill>
              </a:rPr>
              <a:t>net</a:t>
            </a:r>
            <a:r>
              <a:rPr lang="zh-CN" altLang="en-US" sz="3200" dirty="0" smtClean="0">
                <a:solidFill>
                  <a:schemeClr val="bg1"/>
                </a:solidFill>
              </a:rPr>
              <a:t>模块实现通信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600" y="4067511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Node.js</a:t>
            </a:r>
            <a:r>
              <a:rPr lang="en-US" altLang="zh-CN" dirty="0">
                <a:solidFill>
                  <a:srgbClr val="FFFF00"/>
                </a:solidFill>
              </a:rPr>
              <a:t> Net </a:t>
            </a:r>
            <a:r>
              <a:rPr lang="zh-CN" altLang="en-US" dirty="0">
                <a:solidFill>
                  <a:srgbClr val="FFFF00"/>
                </a:solidFill>
              </a:rPr>
              <a:t>模块提供了一些用于底层的网络通信的小工具，包含了创建服务器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客户端的方法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 err="1" smtClean="0">
                <a:solidFill>
                  <a:schemeClr val="bg1"/>
                </a:solidFill>
              </a:rPr>
              <a:t>websocket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152900" y="2650580"/>
            <a:ext cx="388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websocket</a:t>
            </a:r>
            <a:endParaRPr kumimoji="1" lang="zh-CN" alt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0500" y="4254500"/>
            <a:ext cx="920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WebSocket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r>
              <a:rPr lang="zh-CN" altLang="en-US" dirty="0">
                <a:solidFill>
                  <a:schemeClr val="bg1"/>
                </a:solidFill>
              </a:rPr>
              <a:t>新增加的</a:t>
            </a:r>
            <a:r>
              <a:rPr lang="zh-CN" altLang="en-US">
                <a:solidFill>
                  <a:schemeClr val="bg1"/>
                </a:solidFill>
              </a:rPr>
              <a:t>一</a:t>
            </a:r>
            <a:r>
              <a:rPr lang="zh-CN" altLang="en-US" smtClean="0">
                <a:solidFill>
                  <a:schemeClr val="bg1"/>
                </a:solidFill>
              </a:rPr>
              <a:t>种</a:t>
            </a:r>
            <a:r>
              <a:rPr lang="zh-CN" altLang="en-US" smtClean="0">
                <a:solidFill>
                  <a:schemeClr val="bg1"/>
                </a:solidFill>
              </a:rPr>
              <a:t>双工</a:t>
            </a:r>
            <a:r>
              <a:rPr lang="zh-CN" altLang="en-US" smtClean="0">
                <a:solidFill>
                  <a:schemeClr val="bg1"/>
                </a:solidFill>
              </a:rPr>
              <a:t>通信</a:t>
            </a:r>
            <a:r>
              <a:rPr lang="zh-CN" altLang="en-US" dirty="0">
                <a:solidFill>
                  <a:schemeClr val="bg1"/>
                </a:solidFill>
              </a:rPr>
              <a:t>协议，目前流行的浏览器都支持这个</a:t>
            </a:r>
            <a:r>
              <a:rPr lang="zh-CN" altLang="en-US" dirty="0" smtClean="0">
                <a:solidFill>
                  <a:schemeClr val="bg1"/>
                </a:solidFill>
              </a:rPr>
              <a:t>协议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8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 err="1" smtClean="0">
                <a:solidFill>
                  <a:schemeClr val="bg1"/>
                </a:solidFill>
              </a:rPr>
              <a:t>websocket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81858" y="1641034"/>
            <a:ext cx="10828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new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WebSocket</a:t>
            </a:r>
            <a:r>
              <a:rPr lang="en-US" altLang="zh-CN" sz="2000" dirty="0" smtClean="0">
                <a:solidFill>
                  <a:schemeClr val="bg1"/>
                </a:solidFill>
              </a:rPr>
              <a:t>(“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ws</a:t>
            </a:r>
            <a:r>
              <a:rPr lang="en-US" altLang="zh-CN" sz="2000" dirty="0" smtClean="0">
                <a:solidFill>
                  <a:schemeClr val="bg1"/>
                </a:solidFill>
              </a:rPr>
              <a:t>://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echo.websocket.org</a:t>
            </a:r>
            <a:r>
              <a:rPr lang="en-US" altLang="zh-CN" sz="2000" dirty="0" smtClean="0">
                <a:solidFill>
                  <a:schemeClr val="bg1"/>
                </a:solidFill>
              </a:rPr>
              <a:t>”);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申请一个</a:t>
            </a:r>
            <a:r>
              <a:rPr lang="en-US" altLang="zh-CN" sz="2000" dirty="0" err="1">
                <a:solidFill>
                  <a:schemeClr val="bg1"/>
                </a:solidFill>
              </a:rPr>
              <a:t>WebSocket</a:t>
            </a:r>
            <a:r>
              <a:rPr lang="zh-CN" altLang="en-US" sz="2000" dirty="0">
                <a:solidFill>
                  <a:schemeClr val="bg1"/>
                </a:solidFill>
              </a:rPr>
              <a:t>对象，参数是需要连接的服务器端的</a:t>
            </a:r>
            <a:r>
              <a:rPr lang="zh-CN" altLang="en-US" sz="2000" dirty="0" smtClean="0">
                <a:solidFill>
                  <a:schemeClr val="bg1"/>
                </a:solidFill>
              </a:rPr>
              <a:t>地址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WebSocket</a:t>
            </a:r>
            <a:r>
              <a:rPr lang="zh-CN" altLang="en-US" sz="2000" dirty="0">
                <a:solidFill>
                  <a:schemeClr val="bg1"/>
                </a:solidFill>
              </a:rPr>
              <a:t>对象一共支持四个消息 </a:t>
            </a:r>
            <a:r>
              <a:rPr lang="en-US" altLang="zh-CN" sz="2000" dirty="0" err="1">
                <a:solidFill>
                  <a:schemeClr val="bg1"/>
                </a:solidFill>
              </a:rPr>
              <a:t>onopen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onmessage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onclose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onerror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Browser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</a:rPr>
              <a:t>WebSocketServer</a:t>
            </a:r>
            <a:r>
              <a:rPr lang="zh-CN" altLang="en-US" sz="2000" dirty="0">
                <a:solidFill>
                  <a:schemeClr val="bg1"/>
                </a:solidFill>
              </a:rPr>
              <a:t>连接成功后，会触发</a:t>
            </a:r>
            <a:r>
              <a:rPr lang="en-US" altLang="zh-CN" sz="2000" dirty="0" err="1">
                <a:solidFill>
                  <a:schemeClr val="bg1"/>
                </a:solidFill>
              </a:rPr>
              <a:t>onopen</a:t>
            </a:r>
            <a:r>
              <a:rPr lang="zh-CN" altLang="en-US" sz="2000" dirty="0">
                <a:solidFill>
                  <a:schemeClr val="bg1"/>
                </a:solidFill>
              </a:rPr>
              <a:t>消息；如果连接失败，发送、接收数据失败或者处理数据出现错误，</a:t>
            </a:r>
            <a:r>
              <a:rPr lang="en-US" altLang="zh-CN" sz="2000" dirty="0">
                <a:solidFill>
                  <a:schemeClr val="bg1"/>
                </a:solidFill>
              </a:rPr>
              <a:t>browser</a:t>
            </a:r>
            <a:r>
              <a:rPr lang="zh-CN" altLang="en-US" sz="2000" dirty="0">
                <a:solidFill>
                  <a:schemeClr val="bg1"/>
                </a:solidFill>
              </a:rPr>
              <a:t>会触发</a:t>
            </a:r>
            <a:r>
              <a:rPr lang="en-US" altLang="zh-CN" sz="2000" dirty="0" err="1">
                <a:solidFill>
                  <a:schemeClr val="bg1"/>
                </a:solidFill>
              </a:rPr>
              <a:t>onerror</a:t>
            </a:r>
            <a:r>
              <a:rPr lang="zh-CN" altLang="en-US" sz="2000" dirty="0">
                <a:solidFill>
                  <a:schemeClr val="bg1"/>
                </a:solidFill>
              </a:rPr>
              <a:t>消息；当</a:t>
            </a:r>
            <a:r>
              <a:rPr lang="en-US" altLang="zh-CN" sz="2000" dirty="0">
                <a:solidFill>
                  <a:schemeClr val="bg1"/>
                </a:solidFill>
              </a:rPr>
              <a:t>Browser</a:t>
            </a:r>
            <a:r>
              <a:rPr lang="zh-CN" altLang="en-US" sz="2000" dirty="0">
                <a:solidFill>
                  <a:schemeClr val="bg1"/>
                </a:solidFill>
              </a:rPr>
              <a:t>接收到</a:t>
            </a:r>
            <a:r>
              <a:rPr lang="en-US" altLang="zh-CN" sz="2000" dirty="0" err="1">
                <a:solidFill>
                  <a:schemeClr val="bg1"/>
                </a:solidFill>
              </a:rPr>
              <a:t>WebSocketServer</a:t>
            </a:r>
            <a:r>
              <a:rPr lang="zh-CN" altLang="en-US" sz="2000" dirty="0">
                <a:solidFill>
                  <a:schemeClr val="bg1"/>
                </a:solidFill>
              </a:rPr>
              <a:t>发送过来的数据时，就会触发</a:t>
            </a:r>
            <a:r>
              <a:rPr lang="en-US" altLang="zh-CN" sz="2000" dirty="0" err="1">
                <a:solidFill>
                  <a:schemeClr val="bg1"/>
                </a:solidFill>
              </a:rPr>
              <a:t>onmessage</a:t>
            </a:r>
            <a:r>
              <a:rPr lang="zh-CN" altLang="en-US" sz="2000" dirty="0">
                <a:solidFill>
                  <a:schemeClr val="bg1"/>
                </a:solidFill>
              </a:rPr>
              <a:t>消息，参数</a:t>
            </a:r>
            <a:r>
              <a:rPr lang="en-US" altLang="zh-CN" sz="2000" dirty="0" err="1">
                <a:solidFill>
                  <a:schemeClr val="bg1"/>
                </a:solidFill>
              </a:rPr>
              <a:t>evt</a:t>
            </a:r>
            <a:r>
              <a:rPr lang="zh-CN" altLang="en-US" sz="2000" dirty="0">
                <a:solidFill>
                  <a:schemeClr val="bg1"/>
                </a:solidFill>
              </a:rPr>
              <a:t>中包含</a:t>
            </a:r>
            <a:r>
              <a:rPr lang="en-US" altLang="zh-CN" sz="2000" dirty="0">
                <a:solidFill>
                  <a:schemeClr val="bg1"/>
                </a:solidFill>
              </a:rPr>
              <a:t>server</a:t>
            </a:r>
            <a:r>
              <a:rPr lang="zh-CN" altLang="en-US" sz="2000" dirty="0">
                <a:solidFill>
                  <a:schemeClr val="bg1"/>
                </a:solidFill>
              </a:rPr>
              <a:t>传输过来的数据；当</a:t>
            </a:r>
            <a:r>
              <a:rPr lang="en-US" altLang="zh-CN" sz="2000" dirty="0">
                <a:solidFill>
                  <a:schemeClr val="bg1"/>
                </a:solidFill>
              </a:rPr>
              <a:t>Browser</a:t>
            </a:r>
            <a:r>
              <a:rPr lang="zh-CN" altLang="en-US" sz="2000" dirty="0">
                <a:solidFill>
                  <a:schemeClr val="bg1"/>
                </a:solidFill>
              </a:rPr>
              <a:t>接收到</a:t>
            </a:r>
            <a:r>
              <a:rPr lang="en-US" altLang="zh-CN" sz="2000" dirty="0" err="1">
                <a:solidFill>
                  <a:schemeClr val="bg1"/>
                </a:solidFill>
              </a:rPr>
              <a:t>WebSocketServer</a:t>
            </a:r>
            <a:r>
              <a:rPr lang="zh-CN" altLang="en-US" sz="2000" dirty="0">
                <a:solidFill>
                  <a:schemeClr val="bg1"/>
                </a:solidFill>
              </a:rPr>
              <a:t>端发送的关闭连接请求时，就会触发</a:t>
            </a:r>
            <a:r>
              <a:rPr lang="en-US" altLang="zh-CN" sz="2000" dirty="0" err="1">
                <a:solidFill>
                  <a:schemeClr val="bg1"/>
                </a:solidFill>
              </a:rPr>
              <a:t>onclose</a:t>
            </a:r>
            <a:r>
              <a:rPr lang="zh-CN" altLang="en-US" sz="2000" dirty="0">
                <a:solidFill>
                  <a:schemeClr val="bg1"/>
                </a:solidFill>
              </a:rPr>
              <a:t>消息。我们可以看出所有的操作都是采用消息的方式触发的，这样就不会阻塞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en-US" sz="2000" dirty="0">
                <a:solidFill>
                  <a:schemeClr val="bg1"/>
                </a:solidFill>
              </a:rPr>
              <a:t>，使得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en-US" sz="2000" dirty="0">
                <a:solidFill>
                  <a:schemeClr val="bg1"/>
                </a:solidFill>
              </a:rPr>
              <a:t>有更快的响应时间，得到更好的用户体验。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249</Words>
  <Application>Microsoft Macintosh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STSong</vt:lpstr>
      <vt:lpstr>宋体</vt:lpstr>
      <vt:lpstr>微软雅黑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214</cp:revision>
  <dcterms:created xsi:type="dcterms:W3CDTF">2015-08-05T01:47:03Z</dcterms:created>
  <dcterms:modified xsi:type="dcterms:W3CDTF">2017-11-26T04:08:08Z</dcterms:modified>
</cp:coreProperties>
</file>