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30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9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9" autoAdjust="0"/>
    <p:restoredTop sz="95545"/>
  </p:normalViewPr>
  <p:slideViewPr>
    <p:cSldViewPr snapToGrid="0">
      <p:cViewPr>
        <p:scale>
          <a:sx n="100" d="100"/>
          <a:sy n="100" d="100"/>
        </p:scale>
        <p:origin x="768" y="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0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4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17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4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41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4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0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22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0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1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ebpack.js.org/configuratio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8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63484" y="1576807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</a:rPr>
              <a:t>webpack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webpack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20700" y="1905000"/>
            <a:ext cx="11350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 smtClean="0">
                <a:solidFill>
                  <a:schemeClr val="bg1"/>
                </a:solidFill>
              </a:rPr>
              <a:t>Zepto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／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jquery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依赖  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npm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 n-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zepto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–D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      ／／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npm</a:t>
            </a:r>
            <a:r>
              <a:rPr kumimoji="1" lang="en-US" altLang="zh-CN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2000" dirty="0">
                <a:solidFill>
                  <a:schemeClr val="bg1"/>
                </a:solidFill>
              </a:rPr>
              <a:t> 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jquery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–D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chemeClr val="bg1"/>
                </a:solidFill>
              </a:rPr>
              <a:t>Import $ from ‘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jquery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’;</a:t>
            </a: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webpack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90600" y="1478023"/>
            <a:ext cx="99441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FF00"/>
                </a:solidFill>
              </a:rPr>
              <a:t>webpack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zh-CN" altLang="en-US" sz="2800" dirty="0">
                <a:solidFill>
                  <a:srgbClr val="FFFF00"/>
                </a:solidFill>
              </a:rPr>
              <a:t>是一个针对 </a:t>
            </a:r>
            <a:r>
              <a:rPr lang="en-US" altLang="zh-CN" sz="2800" dirty="0">
                <a:solidFill>
                  <a:srgbClr val="FFFF00"/>
                </a:solidFill>
              </a:rPr>
              <a:t>JavaScript </a:t>
            </a:r>
            <a:r>
              <a:rPr lang="zh-CN" altLang="en-US" sz="2800" dirty="0">
                <a:solidFill>
                  <a:srgbClr val="FFFF00"/>
                </a:solidFill>
              </a:rPr>
              <a:t>代码的模块打包</a:t>
            </a:r>
            <a:r>
              <a:rPr lang="zh-CN" altLang="en-US" sz="2800" dirty="0" smtClean="0">
                <a:solidFill>
                  <a:srgbClr val="FFFF00"/>
                </a:solidFill>
              </a:rPr>
              <a:t>工具</a:t>
            </a:r>
          </a:p>
          <a:p>
            <a:endParaRPr kumimoji="1" lang="zh-CN" altLang="en-US" sz="2800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老的任务运行方式：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都是分离的。您必须单独管理，并且还要确保所有东西正确地部署到生产环境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Webpack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处理方式：如果是 </a:t>
            </a:r>
            <a:r>
              <a:rPr lang="en-US" altLang="zh-CN" dirty="0" err="1">
                <a:solidFill>
                  <a:schemeClr val="bg1"/>
                </a:solidFill>
              </a:rPr>
              <a:t>webpack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知道的代码，那么它就只会打包</a:t>
            </a:r>
            <a:r>
              <a:rPr lang="zh-CN" altLang="en-US" i="1" dirty="0">
                <a:solidFill>
                  <a:schemeClr val="bg1"/>
                </a:solidFill>
              </a:rPr>
              <a:t>实际</a:t>
            </a:r>
            <a:r>
              <a:rPr lang="zh-CN" altLang="en-US" dirty="0">
                <a:solidFill>
                  <a:schemeClr val="bg1"/>
                </a:solidFill>
              </a:rPr>
              <a:t>在生产环境当中使用的部分。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52" y="4023449"/>
            <a:ext cx="3975100" cy="26826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701" y="3981999"/>
            <a:ext cx="3917950" cy="2724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webpack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88950" y="1395204"/>
            <a:ext cx="11214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如果</a:t>
            </a:r>
            <a:r>
              <a:rPr lang="zh-CN" altLang="en-US" sz="2000" dirty="0">
                <a:solidFill>
                  <a:schemeClr val="bg1"/>
                </a:solidFill>
              </a:rPr>
              <a:t>你曾经遇到过以下任何一种情况：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载入有问题的依赖项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意外引入一些你不需要在生产中用上的 </a:t>
            </a:r>
            <a:r>
              <a:rPr lang="en-US" altLang="zh-CN" sz="2000" dirty="0">
                <a:solidFill>
                  <a:schemeClr val="bg1"/>
                </a:solidFill>
              </a:rPr>
              <a:t>CSS </a:t>
            </a:r>
            <a:r>
              <a:rPr lang="zh-CN" altLang="en-US" sz="2000" dirty="0">
                <a:solidFill>
                  <a:schemeClr val="bg1"/>
                </a:solidFill>
              </a:rPr>
              <a:t>样式表和 </a:t>
            </a:r>
            <a:r>
              <a:rPr lang="en-US" altLang="zh-CN" sz="2000" dirty="0">
                <a:solidFill>
                  <a:schemeClr val="bg1"/>
                </a:solidFill>
              </a:rPr>
              <a:t>JS </a:t>
            </a:r>
            <a:r>
              <a:rPr lang="zh-CN" altLang="en-US" sz="2000" dirty="0">
                <a:solidFill>
                  <a:schemeClr val="bg1"/>
                </a:solidFill>
              </a:rPr>
              <a:t>库，使项目膨胀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意外的两次载入（或三次）库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遇到作用域的问题 </a:t>
            </a:r>
            <a:r>
              <a:rPr lang="en-US" altLang="zh-CN" sz="2000" dirty="0">
                <a:solidFill>
                  <a:schemeClr val="bg1"/>
                </a:solidFill>
              </a:rPr>
              <a:t>—— CSS </a:t>
            </a:r>
            <a:r>
              <a:rPr lang="zh-CN" altLang="en-US" sz="2000" dirty="0">
                <a:solidFill>
                  <a:schemeClr val="bg1"/>
                </a:solidFill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</a:rPr>
              <a:t>JavaScript </a:t>
            </a:r>
            <a:r>
              <a:rPr lang="zh-CN" altLang="en-US" sz="2000" dirty="0">
                <a:solidFill>
                  <a:schemeClr val="bg1"/>
                </a:solidFill>
              </a:rPr>
              <a:t>都会有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寻找一个让你在 </a:t>
            </a:r>
            <a:r>
              <a:rPr lang="en-US" altLang="zh-CN" sz="2000" dirty="0">
                <a:solidFill>
                  <a:schemeClr val="bg1"/>
                </a:solidFill>
              </a:rPr>
              <a:t>JavaScript </a:t>
            </a:r>
            <a:r>
              <a:rPr lang="zh-CN" altLang="en-US" sz="2000" dirty="0">
                <a:solidFill>
                  <a:schemeClr val="bg1"/>
                </a:solidFill>
              </a:rPr>
              <a:t>中使用 </a:t>
            </a:r>
            <a:r>
              <a:rPr lang="en-US" altLang="zh-CN" sz="2000" dirty="0">
                <a:solidFill>
                  <a:schemeClr val="bg1"/>
                </a:solidFill>
              </a:rPr>
              <a:t>Node/Bower </a:t>
            </a:r>
            <a:r>
              <a:rPr lang="zh-CN" altLang="en-US" sz="2000" dirty="0">
                <a:solidFill>
                  <a:schemeClr val="bg1"/>
                </a:solidFill>
              </a:rPr>
              <a:t>模块的构建系统，要么就得依靠一个令人发狂的后端配置才能正确地使用这些模块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需要优化资产</a:t>
            </a:r>
            <a:r>
              <a:rPr lang="en-US" altLang="zh-CN" sz="2000" dirty="0">
                <a:solidFill>
                  <a:schemeClr val="bg1"/>
                </a:solidFill>
              </a:rPr>
              <a:t>asset</a:t>
            </a:r>
            <a:r>
              <a:rPr lang="zh-CN" altLang="en-US" sz="2000" dirty="0">
                <a:solidFill>
                  <a:schemeClr val="bg1"/>
                </a:solidFill>
              </a:rPr>
              <a:t>交付，但你担心会弄坏一些</a:t>
            </a:r>
            <a:r>
              <a:rPr lang="zh-CN" altLang="en-US" sz="2000" dirty="0" smtClean="0">
                <a:solidFill>
                  <a:schemeClr val="bg1"/>
                </a:solidFill>
              </a:rPr>
              <a:t>东西   等等</a:t>
            </a:r>
            <a:r>
              <a:rPr lang="en-US" altLang="zh-CN" sz="2000" dirty="0">
                <a:solidFill>
                  <a:schemeClr val="bg1"/>
                </a:solidFill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那么你可以从 </a:t>
            </a:r>
            <a:r>
              <a:rPr lang="en-US" altLang="zh-CN" sz="2000" dirty="0" err="1">
                <a:solidFill>
                  <a:schemeClr val="bg1"/>
                </a:solidFill>
              </a:rPr>
              <a:t>Webpack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中收益了。它通过让 </a:t>
            </a:r>
            <a:r>
              <a:rPr lang="en-US" altLang="zh-CN" sz="2000" dirty="0">
                <a:solidFill>
                  <a:schemeClr val="bg1"/>
                </a:solidFill>
              </a:rPr>
              <a:t>JavaScript </a:t>
            </a:r>
            <a:r>
              <a:rPr lang="zh-CN" altLang="en-US" sz="2000" dirty="0">
                <a:solidFill>
                  <a:schemeClr val="bg1"/>
                </a:solidFill>
              </a:rPr>
              <a:t>轻松处理你的依赖关系和加载顺序，而不是通过开发者的大脑。最好的部分是，</a:t>
            </a:r>
            <a:r>
              <a:rPr lang="en-US" altLang="zh-CN" sz="2000" dirty="0" err="1">
                <a:solidFill>
                  <a:schemeClr val="bg1"/>
                </a:solidFill>
              </a:rPr>
              <a:t>Webpack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甚至可以纯粹在服务器端运行，这意味着你还可以使用 </a:t>
            </a:r>
            <a:r>
              <a:rPr lang="en-US" altLang="zh-CN" sz="2000" dirty="0" err="1">
                <a:solidFill>
                  <a:schemeClr val="bg1"/>
                </a:solidFill>
              </a:rPr>
              <a:t>Webpack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构建渐进增强式网站</a:t>
            </a: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webpack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812800" y="1930400"/>
            <a:ext cx="1003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2000" i="1" dirty="0" err="1">
                <a:solidFill>
                  <a:schemeClr val="bg1"/>
                </a:solidFill>
              </a:rPr>
              <a:t>webpack</a:t>
            </a:r>
            <a:r>
              <a:rPr lang="zh-CN" altLang="en-US" sz="2000" dirty="0">
                <a:solidFill>
                  <a:schemeClr val="bg1"/>
                </a:solidFill>
              </a:rPr>
              <a:t>是用于现代</a:t>
            </a:r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应用程序的</a:t>
            </a:r>
            <a:r>
              <a:rPr lang="zh-CN" altLang="en-US" sz="2000" i="1" dirty="0">
                <a:solidFill>
                  <a:schemeClr val="bg1"/>
                </a:solidFill>
              </a:rPr>
              <a:t>模块绑定</a:t>
            </a:r>
            <a:r>
              <a:rPr lang="zh-CN" altLang="en-US" sz="2000" dirty="0">
                <a:solidFill>
                  <a:schemeClr val="bg1"/>
                </a:solidFill>
              </a:rPr>
              <a:t>器。当</a:t>
            </a:r>
            <a:r>
              <a:rPr lang="en-US" altLang="zh-CN" sz="2000" dirty="0" err="1">
                <a:solidFill>
                  <a:schemeClr val="bg1"/>
                </a:solidFill>
              </a:rPr>
              <a:t>Webpack</a:t>
            </a:r>
            <a:r>
              <a:rPr lang="zh-CN" altLang="en-US" sz="2000" dirty="0">
                <a:solidFill>
                  <a:schemeClr val="bg1"/>
                </a:solidFill>
              </a:rPr>
              <a:t>处理您的应用程序时，它递归地构建一个包含应用程序所需的每个模块的</a:t>
            </a:r>
            <a:r>
              <a:rPr lang="zh-CN" altLang="en-US" sz="2000" i="1" dirty="0">
                <a:solidFill>
                  <a:schemeClr val="bg1"/>
                </a:solidFill>
              </a:rPr>
              <a:t>依赖关系图</a:t>
            </a:r>
            <a:r>
              <a:rPr lang="zh-CN" altLang="en-US" sz="2000" dirty="0">
                <a:solidFill>
                  <a:schemeClr val="bg1"/>
                </a:solidFill>
              </a:rPr>
              <a:t>，然后将所有这些模块</a:t>
            </a:r>
            <a:r>
              <a:rPr lang="zh-CN" altLang="en-US" sz="2000" i="1" dirty="0">
                <a:solidFill>
                  <a:schemeClr val="bg1"/>
                </a:solidFill>
              </a:rPr>
              <a:t>打包</a:t>
            </a:r>
            <a:r>
              <a:rPr lang="zh-CN" altLang="en-US" sz="2000" dirty="0">
                <a:solidFill>
                  <a:schemeClr val="bg1"/>
                </a:solidFill>
              </a:rPr>
              <a:t>到少量的</a:t>
            </a:r>
            <a:r>
              <a:rPr lang="zh-CN" altLang="en-US" sz="2000" i="1" dirty="0">
                <a:solidFill>
                  <a:schemeClr val="bg1"/>
                </a:solidFill>
              </a:rPr>
              <a:t>捆绑</a:t>
            </a:r>
            <a:r>
              <a:rPr lang="zh-CN" altLang="en-US" sz="2000" dirty="0">
                <a:solidFill>
                  <a:schemeClr val="bg1"/>
                </a:solidFill>
              </a:rPr>
              <a:t>（通常只有一个），由浏览器加载。</a:t>
            </a:r>
          </a:p>
          <a:p>
            <a:pPr fontAlgn="base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这是</a:t>
            </a:r>
            <a:r>
              <a:rPr lang="zh-CN" altLang="en-US" sz="2000" dirty="0">
                <a:solidFill>
                  <a:schemeClr val="bg1"/>
                </a:solidFill>
                <a:hlinkClick r:id="rId4"/>
              </a:rPr>
              <a:t>非常可配置的</a:t>
            </a:r>
            <a:r>
              <a:rPr lang="zh-CN" altLang="en-US" sz="2000" dirty="0">
                <a:solidFill>
                  <a:schemeClr val="bg1"/>
                </a:solidFill>
              </a:rPr>
              <a:t>，但要开始，您只需要了解</a:t>
            </a:r>
            <a:r>
              <a:rPr lang="zh-CN" altLang="en-US" sz="2000" b="1" dirty="0">
                <a:solidFill>
                  <a:schemeClr val="bg1"/>
                </a:solidFill>
              </a:rPr>
              <a:t>四核心概念</a:t>
            </a:r>
            <a:r>
              <a:rPr lang="zh-CN" altLang="en-US" sz="2000" dirty="0">
                <a:solidFill>
                  <a:schemeClr val="bg1"/>
                </a:solidFill>
              </a:rPr>
              <a:t>：输入，输出，加载程序和</a:t>
            </a:r>
            <a:r>
              <a:rPr lang="zh-CN" altLang="en-US" sz="2000" dirty="0" smtClean="0">
                <a:solidFill>
                  <a:schemeClr val="bg1"/>
                </a:solidFill>
              </a:rPr>
              <a:t>插件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全局安装：</a:t>
            </a:r>
          </a:p>
          <a:p>
            <a:pPr fontAlgn="base"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</a:rPr>
              <a:t>npm</a:t>
            </a:r>
            <a:r>
              <a:rPr lang="en-US" altLang="zh-CN" sz="2000" dirty="0" smtClean="0">
                <a:solidFill>
                  <a:schemeClr val="bg1"/>
                </a:solidFill>
              </a:rPr>
              <a:t>  install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webpack</a:t>
            </a:r>
            <a:r>
              <a:rPr lang="en-US" altLang="zh-CN" sz="2000" dirty="0" smtClean="0">
                <a:solidFill>
                  <a:schemeClr val="bg1"/>
                </a:solidFill>
              </a:rPr>
              <a:t> –g</a:t>
            </a:r>
          </a:p>
          <a:p>
            <a:pPr fontAlgn="base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依赖安装：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</a:rPr>
              <a:t>Npm</a:t>
            </a:r>
            <a:r>
              <a:rPr lang="en-US" altLang="zh-CN" sz="2000" dirty="0" smtClean="0">
                <a:solidFill>
                  <a:schemeClr val="bg1"/>
                </a:solidFill>
              </a:rPr>
              <a:t>  install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webpack</a:t>
            </a:r>
            <a:r>
              <a:rPr lang="en-US" altLang="zh-CN" sz="2000" dirty="0" smtClean="0">
                <a:solidFill>
                  <a:schemeClr val="bg1"/>
                </a:solidFill>
              </a:rPr>
              <a:t>  --save-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dev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webpack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647700" y="1790700"/>
            <a:ext cx="1094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>
                <a:solidFill>
                  <a:schemeClr val="bg1"/>
                </a:solidFill>
              </a:rPr>
              <a:t>Js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模块创建，模块化开发－模块接收暴露</a:t>
            </a:r>
            <a:endParaRPr kumimoji="1" lang="en-US" altLang="zh-CN" sz="2000" dirty="0" smtClean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 err="1" smtClean="0">
                <a:solidFill>
                  <a:schemeClr val="bg1"/>
                </a:solidFill>
              </a:rPr>
              <a:t>a.Js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暴露模块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 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module.exports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=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obj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;    ||   export default 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obj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;</a:t>
            </a:r>
            <a:endParaRPr kumimoji="1" lang="zh-CN" altLang="en-US" sz="2000" dirty="0" smtClean="0">
              <a:solidFill>
                <a:schemeClr val="bg1"/>
              </a:solidFill>
            </a:endParaRPr>
          </a:p>
          <a:p>
            <a:r>
              <a:rPr kumimoji="1" lang="en-US" altLang="zh-CN" sz="2000" dirty="0" err="1" smtClean="0">
                <a:solidFill>
                  <a:schemeClr val="bg1"/>
                </a:solidFill>
              </a:rPr>
              <a:t>b.Js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   接收模块，设置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html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需要功能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  require(‘./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xx.js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)    ||   import  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obj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 from  ‘./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xx.js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’</a:t>
            </a:r>
            <a:endParaRPr kumimoji="1" lang="zh-CN" altLang="en-US" sz="2000" dirty="0" smtClean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 smtClean="0">
                <a:solidFill>
                  <a:schemeClr val="bg1"/>
                </a:solidFill>
              </a:rPr>
              <a:t>打包输出文件 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webpack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a.js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output.js</a:t>
            </a:r>
            <a:endParaRPr kumimoji="1" lang="en-US" altLang="zh-CN" sz="2000" dirty="0" smtClean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</a:rPr>
              <a:t>Html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引入输出的文件</a:t>
            </a:r>
            <a:r>
              <a:rPr kumimoji="1" lang="en-US" altLang="zh-CN" sz="2000" dirty="0" err="1" smtClean="0">
                <a:solidFill>
                  <a:schemeClr val="bg1"/>
                </a:solidFill>
              </a:rPr>
              <a:t>output.js</a:t>
            </a:r>
            <a:endParaRPr kumimoji="1" lang="zh-CN" altLang="en-US" sz="2000" dirty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28019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>
                <a:solidFill>
                  <a:srgbClr val="FFFF00"/>
                </a:solidFill>
              </a:rPr>
              <a:t>webpack.config.js</a:t>
            </a:r>
            <a:r>
              <a:rPr kumimoji="1" lang="zh-CN" altLang="en-US" sz="2800" dirty="0">
                <a:solidFill>
                  <a:srgbClr val="FFFF00"/>
                </a:solidFill>
              </a:rPr>
              <a:t>配置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69041" y="1009963"/>
            <a:ext cx="1074420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HtmlWebpackPlugin</a:t>
            </a:r>
            <a:r>
              <a:rPr lang="en-US" altLang="zh-CN" sz="2000" dirty="0">
                <a:solidFill>
                  <a:srgbClr val="FFFF00"/>
                </a:solidFill>
              </a:rPr>
              <a:t> = require('html-</a:t>
            </a:r>
            <a:r>
              <a:rPr lang="en-US" altLang="zh-CN" sz="2000" dirty="0" err="1">
                <a:solidFill>
                  <a:srgbClr val="FFFF00"/>
                </a:solidFill>
              </a:rPr>
              <a:t>webpack</a:t>
            </a:r>
            <a:r>
              <a:rPr lang="en-US" altLang="zh-CN" sz="2000" dirty="0">
                <a:solidFill>
                  <a:srgbClr val="FFFF00"/>
                </a:solidFill>
              </a:rPr>
              <a:t>-plugin'); </a:t>
            </a:r>
          </a:p>
          <a:p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webpack</a:t>
            </a:r>
            <a:r>
              <a:rPr lang="en-US" altLang="zh-CN" sz="2000" dirty="0">
                <a:solidFill>
                  <a:srgbClr val="FFFF00"/>
                </a:solidFill>
              </a:rPr>
              <a:t> = require('</a:t>
            </a:r>
            <a:r>
              <a:rPr lang="en-US" altLang="zh-CN" sz="2000" dirty="0" err="1">
                <a:solidFill>
                  <a:srgbClr val="FFFF00"/>
                </a:solidFill>
              </a:rPr>
              <a:t>webpack</a:t>
            </a:r>
            <a:r>
              <a:rPr lang="en-US" altLang="zh-CN" sz="2000" dirty="0">
                <a:solidFill>
                  <a:srgbClr val="FFFF00"/>
                </a:solidFill>
              </a:rPr>
              <a:t>'); </a:t>
            </a:r>
          </a:p>
          <a:p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path = require('path'); </a:t>
            </a:r>
          </a:p>
          <a:p>
            <a:r>
              <a:rPr lang="en-US" altLang="zh-CN" sz="2000" dirty="0" err="1">
                <a:solidFill>
                  <a:srgbClr val="FFFF00"/>
                </a:solidFill>
              </a:rPr>
              <a:t>const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config</a:t>
            </a:r>
            <a:r>
              <a:rPr lang="en-US" altLang="zh-CN" sz="2000" dirty="0">
                <a:solidFill>
                  <a:srgbClr val="FFFF00"/>
                </a:solidFill>
              </a:rPr>
              <a:t> = { 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entry: './</a:t>
            </a:r>
            <a:r>
              <a:rPr lang="en-US" altLang="zh-CN" sz="2000" dirty="0" err="1">
                <a:solidFill>
                  <a:srgbClr val="FFFF00"/>
                </a:solidFill>
              </a:rPr>
              <a:t>head.js</a:t>
            </a:r>
            <a:r>
              <a:rPr lang="en-US" altLang="zh-CN" sz="2000" dirty="0">
                <a:solidFill>
                  <a:srgbClr val="FFFF00"/>
                </a:solidFill>
              </a:rPr>
              <a:t>',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 output: { 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		path: </a:t>
            </a:r>
            <a:r>
              <a:rPr lang="en-US" altLang="zh-CN" sz="2000" dirty="0" err="1">
                <a:solidFill>
                  <a:srgbClr val="FFFF00"/>
                </a:solidFill>
              </a:rPr>
              <a:t>path.resolve</a:t>
            </a:r>
            <a:r>
              <a:rPr lang="en-US" altLang="zh-CN" sz="2000" dirty="0">
                <a:solidFill>
                  <a:srgbClr val="FFFF00"/>
                </a:solidFill>
              </a:rPr>
              <a:t>(__</a:t>
            </a:r>
            <a:r>
              <a:rPr lang="en-US" altLang="zh-CN" sz="2000" dirty="0" err="1">
                <a:solidFill>
                  <a:srgbClr val="FFFF00"/>
                </a:solidFill>
              </a:rPr>
              <a:t>dirname</a:t>
            </a:r>
            <a:r>
              <a:rPr lang="en-US" altLang="zh-CN" sz="2000" dirty="0">
                <a:solidFill>
                  <a:srgbClr val="FFFF00"/>
                </a:solidFill>
              </a:rPr>
              <a:t>, '</a:t>
            </a:r>
            <a:r>
              <a:rPr lang="en-US" altLang="zh-CN" sz="2000" dirty="0" err="1">
                <a:solidFill>
                  <a:srgbClr val="FFFF00"/>
                </a:solidFill>
              </a:rPr>
              <a:t>dist</a:t>
            </a:r>
            <a:r>
              <a:rPr lang="en-US" altLang="zh-CN" sz="2000" dirty="0">
                <a:solidFill>
                  <a:srgbClr val="FFFF00"/>
                </a:solidFill>
              </a:rPr>
              <a:t>'), 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		filename: '</a:t>
            </a:r>
            <a:r>
              <a:rPr lang="en-US" altLang="zh-CN" sz="2000" dirty="0" err="1">
                <a:solidFill>
                  <a:srgbClr val="FFFF00"/>
                </a:solidFill>
              </a:rPr>
              <a:t>output.boundle.js</a:t>
            </a:r>
            <a:r>
              <a:rPr lang="en-US" altLang="zh-CN" sz="2000" dirty="0">
                <a:solidFill>
                  <a:srgbClr val="FFFF00"/>
                </a:solidFill>
              </a:rPr>
              <a:t>'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		},</a:t>
            </a:r>
          </a:p>
          <a:p>
            <a:r>
              <a:rPr lang="ro-RO" altLang="zh-CN" sz="2000" dirty="0">
                <a:solidFill>
                  <a:srgbClr val="FFFF00"/>
                </a:solidFill>
              </a:rPr>
              <a:t> 	module: { 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	rules: [ 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			{ test: /\.txt$/, use: 'raw-loader' }</a:t>
            </a:r>
          </a:p>
          <a:p>
            <a:r>
              <a:rPr lang="pt-BR" altLang="zh-CN" sz="2000" dirty="0">
                <a:solidFill>
                  <a:srgbClr val="FFFF00"/>
                </a:solidFill>
              </a:rPr>
              <a:t>			 ]</a:t>
            </a:r>
          </a:p>
          <a:p>
            <a:r>
              <a:rPr lang="pt-BR" altLang="zh-CN" sz="2000" dirty="0">
                <a:solidFill>
                  <a:srgbClr val="FFFF00"/>
                </a:solidFill>
              </a:rPr>
              <a:t>		 }, </a:t>
            </a:r>
          </a:p>
          <a:p>
            <a:r>
              <a:rPr lang="pt-BR" altLang="zh-CN" sz="2000" dirty="0">
                <a:solidFill>
                  <a:srgbClr val="FFFF00"/>
                </a:solidFill>
              </a:rPr>
              <a:t>	</a:t>
            </a:r>
            <a:r>
              <a:rPr lang="pt-BR" altLang="zh-CN" sz="2000" dirty="0" err="1">
                <a:solidFill>
                  <a:srgbClr val="FFFF00"/>
                </a:solidFill>
              </a:rPr>
              <a:t>plugins</a:t>
            </a:r>
            <a:r>
              <a:rPr lang="pt-BR" altLang="zh-CN" sz="2000" dirty="0">
                <a:solidFill>
                  <a:srgbClr val="FFFF00"/>
                </a:solidFill>
              </a:rPr>
              <a:t>: [</a:t>
            </a:r>
          </a:p>
          <a:p>
            <a:r>
              <a:rPr lang="pt-BR" altLang="zh-CN" sz="2000" dirty="0">
                <a:solidFill>
                  <a:srgbClr val="FFFF00"/>
                </a:solidFill>
              </a:rPr>
              <a:t>        </a:t>
            </a:r>
            <a:r>
              <a:rPr lang="en-US" altLang="pt-BR" sz="2000" dirty="0">
                <a:solidFill>
                  <a:srgbClr val="FFFF00"/>
                </a:solidFill>
              </a:rPr>
              <a:t>			</a:t>
            </a:r>
            <a:r>
              <a:rPr lang="en-US" altLang="pt-BR" sz="2000" dirty="0" smtClean="0">
                <a:solidFill>
                  <a:srgbClr val="FFFF00"/>
                </a:solidFill>
              </a:rPr>
              <a:t>new </a:t>
            </a:r>
            <a:r>
              <a:rPr lang="pt-BR" altLang="zh-CN" sz="2000" dirty="0" err="1" smtClean="0">
                <a:solidFill>
                  <a:srgbClr val="FFFF00"/>
                </a:solidFill>
              </a:rPr>
              <a:t>HtmlWebpackPlugin</a:t>
            </a:r>
            <a:r>
              <a:rPr lang="pt-BR" altLang="zh-CN" sz="2000" dirty="0">
                <a:solidFill>
                  <a:srgbClr val="FFFF00"/>
                </a:solidFill>
              </a:rPr>
              <a:t>({ </a:t>
            </a:r>
            <a:r>
              <a:rPr lang="pt-BR" altLang="zh-CN" sz="2000" dirty="0" err="1">
                <a:solidFill>
                  <a:srgbClr val="FFFF00"/>
                </a:solidFill>
              </a:rPr>
              <a:t>template</a:t>
            </a:r>
            <a:r>
              <a:rPr lang="pt-BR" altLang="zh-CN" sz="2000" dirty="0">
                <a:solidFill>
                  <a:srgbClr val="FFFF00"/>
                </a:solidFill>
              </a:rPr>
              <a:t>: './</a:t>
            </a:r>
            <a:r>
              <a:rPr lang="pt-BR" altLang="zh-CN" sz="2000" dirty="0" err="1">
                <a:solidFill>
                  <a:srgbClr val="FFFF00"/>
                </a:solidFill>
              </a:rPr>
              <a:t>index.html</a:t>
            </a:r>
            <a:r>
              <a:rPr lang="pt-BR" altLang="zh-CN" sz="2000" dirty="0">
                <a:solidFill>
                  <a:srgbClr val="FFFF00"/>
                </a:solidFill>
              </a:rPr>
              <a:t>' }),</a:t>
            </a:r>
          </a:p>
          <a:p>
            <a:r>
              <a:rPr lang="pt-BR" altLang="zh-CN" sz="2000" dirty="0">
                <a:solidFill>
                  <a:srgbClr val="FFFF00"/>
                </a:solidFill>
              </a:rPr>
              <a:t>       </a:t>
            </a:r>
            <a:r>
              <a:rPr lang="en-US" altLang="pt-BR" sz="2000" dirty="0">
                <a:solidFill>
                  <a:srgbClr val="FFFF00"/>
                </a:solidFill>
              </a:rPr>
              <a:t>			</a:t>
            </a:r>
            <a:r>
              <a:rPr lang="pt-BR" altLang="zh-CN" sz="2000" dirty="0">
                <a:solidFill>
                  <a:srgbClr val="FFFF00"/>
                </a:solidFill>
              </a:rPr>
              <a:t> new </a:t>
            </a:r>
            <a:r>
              <a:rPr lang="pt-BR" altLang="zh-CN" sz="2000" dirty="0" err="1">
                <a:solidFill>
                  <a:srgbClr val="FFFF00"/>
                </a:solidFill>
              </a:rPr>
              <a:t>webpack.HotModuleReplacementPlugin</a:t>
            </a:r>
            <a:r>
              <a:rPr lang="pt-BR" altLang="zh-CN" sz="2000" dirty="0">
                <a:solidFill>
                  <a:srgbClr val="FFFF00"/>
                </a:solidFill>
              </a:rPr>
              <a:t>()</a:t>
            </a:r>
          </a:p>
          <a:p>
            <a:r>
              <a:rPr lang="pt-BR" altLang="zh-CN" sz="2000" dirty="0">
                <a:solidFill>
                  <a:srgbClr val="FFFF00"/>
                </a:solidFill>
              </a:rPr>
              <a:t>  </a:t>
            </a:r>
            <a:r>
              <a:rPr lang="en-US" altLang="pt-BR" sz="2000" dirty="0">
                <a:solidFill>
                  <a:srgbClr val="FFFF00"/>
                </a:solidFill>
              </a:rPr>
              <a:t>		</a:t>
            </a:r>
            <a:r>
              <a:rPr lang="pt-BR" altLang="zh-CN" sz="2000" dirty="0">
                <a:solidFill>
                  <a:srgbClr val="FFFF00"/>
                </a:solidFill>
              </a:rPr>
              <a:t>  ]</a:t>
            </a:r>
          </a:p>
          <a:p>
            <a:r>
              <a:rPr lang="pt-BR" altLang="zh-CN" sz="2000" dirty="0" err="1">
                <a:solidFill>
                  <a:srgbClr val="FFFF00"/>
                </a:solidFill>
              </a:rPr>
              <a:t>module.exports</a:t>
            </a:r>
            <a:r>
              <a:rPr lang="pt-BR" altLang="zh-CN" sz="2000" dirty="0">
                <a:solidFill>
                  <a:srgbClr val="FFFF00"/>
                </a:solidFill>
              </a:rPr>
              <a:t> = </a:t>
            </a:r>
            <a:r>
              <a:rPr lang="pt-BR" altLang="zh-CN" sz="2000" dirty="0" err="1">
                <a:solidFill>
                  <a:srgbClr val="FFFF00"/>
                </a:solidFill>
              </a:rPr>
              <a:t>config</a:t>
            </a:r>
            <a:r>
              <a:rPr lang="pt-BR" altLang="zh-CN" sz="2000"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webpack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409700" y="1739900"/>
            <a:ext cx="1024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css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打包 加载器安装   </a:t>
            </a:r>
            <a:r>
              <a:rPr lang="en-US" altLang="zh-CN" sz="2400" dirty="0" err="1">
                <a:solidFill>
                  <a:schemeClr val="bg1"/>
                </a:solidFill>
              </a:rPr>
              <a:t>npm</a:t>
            </a:r>
            <a:r>
              <a:rPr lang="en-US" altLang="zh-CN" sz="2400" dirty="0">
                <a:solidFill>
                  <a:schemeClr val="bg1"/>
                </a:solidFill>
              </a:rPr>
              <a:t> install --save-</a:t>
            </a:r>
            <a:r>
              <a:rPr lang="en-US" altLang="zh-CN" sz="2400" dirty="0" err="1">
                <a:solidFill>
                  <a:schemeClr val="bg1"/>
                </a:solidFill>
              </a:rPr>
              <a:t>dev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css</a:t>
            </a:r>
            <a:r>
              <a:rPr lang="en-US" altLang="zh-CN" sz="2400" dirty="0">
                <a:solidFill>
                  <a:schemeClr val="bg1"/>
                </a:solidFill>
              </a:rPr>
              <a:t>-loader </a:t>
            </a:r>
            <a:r>
              <a:rPr lang="en-US" altLang="zh-CN" sz="2400" dirty="0" smtClean="0">
                <a:solidFill>
                  <a:schemeClr val="bg1"/>
                </a:solidFill>
              </a:rPr>
              <a:t>style-loader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官网查看配置</a:t>
            </a:r>
          </a:p>
          <a:p>
            <a:endParaRPr kumimoji="1" lang="zh-CN" altLang="en-US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Js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内部引入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css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  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require(‘./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style.css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’)   ||  import ‘./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style.css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’</a:t>
            </a:r>
            <a:endParaRPr kumimoji="1" lang="zh-CN" altLang="en-US" sz="2400" dirty="0" smtClean="0">
              <a:solidFill>
                <a:schemeClr val="bg1"/>
              </a:solidFill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webpack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96900" y="1968500"/>
            <a:ext cx="1148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</a:rPr>
              <a:t>js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模块如果使用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es6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语言编写 安装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babel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依赖</a:t>
            </a:r>
          </a:p>
          <a:p>
            <a:r>
              <a:rPr lang="en-US" altLang="zh-CN" sz="2800" dirty="0" err="1">
                <a:solidFill>
                  <a:schemeClr val="bg1"/>
                </a:solidFill>
              </a:rPr>
              <a:t>npm</a:t>
            </a:r>
            <a:r>
              <a:rPr lang="en-US" altLang="zh-CN" sz="2800" dirty="0">
                <a:solidFill>
                  <a:schemeClr val="bg1"/>
                </a:solidFill>
              </a:rPr>
              <a:t> install babel-loader babel-core babel-preset-es2015 </a:t>
            </a:r>
            <a:r>
              <a:rPr lang="en-US" altLang="zh-CN" sz="2800" dirty="0" err="1">
                <a:solidFill>
                  <a:schemeClr val="bg1"/>
                </a:solidFill>
              </a:rPr>
              <a:t>webpack</a:t>
            </a:r>
            <a:r>
              <a:rPr lang="en-US" altLang="zh-CN" sz="2800" dirty="0">
                <a:solidFill>
                  <a:schemeClr val="bg1"/>
                </a:solidFill>
              </a:rPr>
              <a:t> --</a:t>
            </a:r>
            <a:r>
              <a:rPr lang="en-US" altLang="zh-CN" sz="2800" dirty="0" smtClean="0">
                <a:solidFill>
                  <a:schemeClr val="bg1"/>
                </a:solidFill>
              </a:rPr>
              <a:t>save-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dev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endParaRPr kumimoji="1" lang="zh-CN" altLang="en-US" sz="2800" dirty="0">
              <a:solidFill>
                <a:schemeClr val="bg1"/>
              </a:solidFill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官网 修改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webpack.config.js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err="1" smtClean="0"/>
              <a:t>webpack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20700" y="1905000"/>
            <a:ext cx="11350734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全局安装：</a:t>
            </a:r>
            <a:r>
              <a:rPr lang="en-US" altLang="zh-CN" sz="2000" dirty="0" err="1">
                <a:solidFill>
                  <a:schemeClr val="bg1"/>
                </a:solidFill>
              </a:rPr>
              <a:t>npm</a:t>
            </a:r>
            <a:r>
              <a:rPr lang="en-US" altLang="zh-CN" sz="2000" dirty="0">
                <a:solidFill>
                  <a:schemeClr val="bg1"/>
                </a:solidFill>
              </a:rPr>
              <a:t> install </a:t>
            </a:r>
            <a:r>
              <a:rPr lang="en-US" altLang="zh-CN" sz="2000" dirty="0" err="1">
                <a:solidFill>
                  <a:schemeClr val="bg1"/>
                </a:solidFill>
              </a:rPr>
              <a:t>webpack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</a:rPr>
              <a:t>dev</a:t>
            </a:r>
            <a:r>
              <a:rPr lang="en-US" altLang="zh-CN" sz="2000" dirty="0">
                <a:solidFill>
                  <a:schemeClr val="bg1"/>
                </a:solidFill>
              </a:rPr>
              <a:t>-server </a:t>
            </a:r>
            <a:r>
              <a:rPr lang="en-US" altLang="zh-CN" sz="2000" dirty="0" smtClean="0">
                <a:solidFill>
                  <a:schemeClr val="bg1"/>
                </a:solidFill>
              </a:rPr>
              <a:t>–g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在项目中安装并将依赖写在</a:t>
            </a:r>
            <a:r>
              <a:rPr lang="en-US" altLang="zh-CN" sz="2000" dirty="0" err="1">
                <a:solidFill>
                  <a:schemeClr val="bg1"/>
                </a:solidFill>
              </a:rPr>
              <a:t>package.json</a:t>
            </a:r>
            <a:r>
              <a:rPr lang="zh-CN" altLang="en-US" sz="2000" dirty="0">
                <a:solidFill>
                  <a:schemeClr val="bg1"/>
                </a:solidFill>
              </a:rPr>
              <a:t>文件中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en-US" altLang="zh-CN" sz="2000" dirty="0" err="1">
                <a:solidFill>
                  <a:schemeClr val="bg1"/>
                </a:solidFill>
              </a:rPr>
              <a:t>npm</a:t>
            </a:r>
            <a:r>
              <a:rPr lang="en-US" altLang="zh-CN" sz="2000" dirty="0">
                <a:solidFill>
                  <a:schemeClr val="bg1"/>
                </a:solidFill>
              </a:rPr>
              <a:t> install </a:t>
            </a:r>
            <a:r>
              <a:rPr lang="en-US" altLang="zh-CN" sz="2000" dirty="0" err="1">
                <a:solidFill>
                  <a:schemeClr val="bg1"/>
                </a:solidFill>
              </a:rPr>
              <a:t>webpack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</a:rPr>
              <a:t>dev</a:t>
            </a:r>
            <a:r>
              <a:rPr lang="en-US" altLang="zh-CN" sz="2000" dirty="0">
                <a:solidFill>
                  <a:schemeClr val="bg1"/>
                </a:solidFill>
              </a:rPr>
              <a:t>-server --</a:t>
            </a:r>
            <a:r>
              <a:rPr lang="en-US" altLang="zh-CN" sz="2000" dirty="0" smtClean="0">
                <a:solidFill>
                  <a:schemeClr val="bg1"/>
                </a:solidFill>
              </a:rPr>
              <a:t>save-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dev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使用命令</a:t>
            </a:r>
            <a:r>
              <a:rPr lang="en-US" altLang="zh-CN" sz="2000" dirty="0" err="1">
                <a:solidFill>
                  <a:schemeClr val="bg1"/>
                </a:solidFill>
              </a:rPr>
              <a:t>webpack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</a:rPr>
              <a:t>dev</a:t>
            </a:r>
            <a:r>
              <a:rPr lang="en-US" altLang="zh-CN" sz="2000" dirty="0">
                <a:solidFill>
                  <a:schemeClr val="bg1"/>
                </a:solidFill>
              </a:rPr>
              <a:t>-server --hot --inline</a:t>
            </a:r>
            <a:r>
              <a:rPr lang="zh-CN" altLang="en-US" sz="2000" dirty="0">
                <a:solidFill>
                  <a:schemeClr val="bg1"/>
                </a:solidFill>
              </a:rPr>
              <a:t>完成自动刷</a:t>
            </a:r>
            <a:r>
              <a:rPr lang="zh-CN" altLang="en-US" sz="2000" dirty="0" smtClean="0">
                <a:solidFill>
                  <a:schemeClr val="bg1"/>
                </a:solidFill>
              </a:rPr>
              <a:t>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默认的端口号是</a:t>
            </a:r>
            <a:r>
              <a:rPr lang="en-US" altLang="zh-CN" sz="2000" dirty="0">
                <a:solidFill>
                  <a:schemeClr val="bg1"/>
                </a:solidFill>
              </a:rPr>
              <a:t>8080</a:t>
            </a:r>
            <a:r>
              <a:rPr lang="zh-CN" altLang="en-US" sz="2000" dirty="0">
                <a:solidFill>
                  <a:schemeClr val="bg1"/>
                </a:solidFill>
              </a:rPr>
              <a:t>，如果需要</a:t>
            </a:r>
            <a:r>
              <a:rPr lang="en-US" altLang="zh-CN" sz="2000" dirty="0">
                <a:solidFill>
                  <a:schemeClr val="bg1"/>
                </a:solidFill>
              </a:rPr>
              <a:t>8080</a:t>
            </a:r>
            <a:r>
              <a:rPr lang="zh-CN" altLang="en-US" sz="2000" dirty="0">
                <a:solidFill>
                  <a:schemeClr val="bg1"/>
                </a:solidFill>
              </a:rPr>
              <a:t>端口被占用，就需要改端口，</a:t>
            </a:r>
            <a:r>
              <a:rPr lang="en-US" altLang="zh-CN" sz="2000" dirty="0" err="1">
                <a:solidFill>
                  <a:schemeClr val="bg1"/>
                </a:solidFill>
              </a:rPr>
              <a:t>webpack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</a:rPr>
              <a:t>dev</a:t>
            </a:r>
            <a:r>
              <a:rPr lang="en-US" altLang="zh-CN" sz="2000" dirty="0">
                <a:solidFill>
                  <a:schemeClr val="bg1"/>
                </a:solidFill>
              </a:rPr>
              <a:t>-server --port 3000(</a:t>
            </a:r>
            <a:r>
              <a:rPr lang="zh-CN" altLang="en-US" sz="2000" dirty="0">
                <a:solidFill>
                  <a:schemeClr val="bg1"/>
                </a:solidFill>
              </a:rPr>
              <a:t>将端口号改为</a:t>
            </a:r>
            <a:r>
              <a:rPr lang="en-US" altLang="zh-CN" sz="2000" dirty="0">
                <a:solidFill>
                  <a:schemeClr val="bg1"/>
                </a:solidFill>
              </a:rPr>
              <a:t>3000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Scripts</a:t>
            </a:r>
            <a:r>
              <a:rPr lang="zh-CN" altLang="en-US" sz="2000" dirty="0" smtClean="0">
                <a:solidFill>
                  <a:schemeClr val="bg1"/>
                </a:solidFill>
              </a:rPr>
              <a:t>中添加配置 执行指令 webpack-dev-server --devtool eval --progress --colors --content-base build 启动热更新替换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A34"/>
        </a:solidFill>
      </a:spPr>
      <a:bodyPr rtlCol="0" anchor="ctr"/>
      <a:lstStyle>
        <a:defPPr algn="ctr">
          <a:defRPr dirty="0">
            <a:solidFill>
              <a:srgbClr val="232A34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Macintosh PowerPoint</Application>
  <PresentationFormat>宽屏</PresentationFormat>
  <Paragraphs>84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宋体</vt:lpstr>
      <vt:lpstr>微软雅黑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Microsoft Office 用户</cp:lastModifiedBy>
  <cp:revision>298</cp:revision>
  <dcterms:created xsi:type="dcterms:W3CDTF">2015-08-05T01:47:00Z</dcterms:created>
  <dcterms:modified xsi:type="dcterms:W3CDTF">2017-12-07T04:14:36Z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