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90" r:id="rId2"/>
    <p:sldId id="308" r:id="rId3"/>
    <p:sldId id="309" r:id="rId4"/>
    <p:sldId id="310" r:id="rId5"/>
    <p:sldId id="311" r:id="rId6"/>
    <p:sldId id="312" r:id="rId7"/>
    <p:sldId id="313" r:id="rId8"/>
    <p:sldId id="314" r:id="rId9"/>
    <p:sldId id="315" r:id="rId10"/>
    <p:sldId id="316" r:id="rId11"/>
    <p:sldId id="317" r:id="rId12"/>
    <p:sldId id="318" r:id="rId13"/>
    <p:sldId id="321" r:id="rId14"/>
    <p:sldId id="319" r:id="rId15"/>
    <p:sldId id="320" r:id="rId16"/>
    <p:sldId id="323" r:id="rId17"/>
    <p:sldId id="322" r:id="rId18"/>
    <p:sldId id="324" r:id="rId19"/>
    <p:sldId id="325" r:id="rId20"/>
    <p:sldId id="326" r:id="rId21"/>
    <p:sldId id="29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5519"/>
    <a:srgbClr val="E73A1C"/>
    <a:srgbClr val="232A34"/>
    <a:srgbClr val="F60A73"/>
    <a:srgbClr val="053D20"/>
    <a:srgbClr val="003300"/>
    <a:srgbClr val="00B050"/>
    <a:srgbClr val="00DE64"/>
    <a:srgbClr val="007A37"/>
    <a:srgbClr val="2FF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25" autoAdjust="0"/>
    <p:restoredTop sz="95768"/>
  </p:normalViewPr>
  <p:slideViewPr>
    <p:cSldViewPr snapToGrid="0">
      <p:cViewPr>
        <p:scale>
          <a:sx n="100" d="100"/>
          <a:sy n="100" d="100"/>
        </p:scale>
        <p:origin x="760" y="3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30" d="100"/>
        <a:sy n="130" d="100"/>
      </p:scale>
      <p:origin x="0" y="4008"/>
    </p:cViewPr>
  </p:sorterViewPr>
  <p:notesViewPr>
    <p:cSldViewPr snapToGrid="0">
      <p:cViewPr varScale="1">
        <p:scale>
          <a:sx n="83" d="100"/>
          <a:sy n="83" d="100"/>
        </p:scale>
        <p:origin x="3352" y="2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9F1004-A312-694E-ACCB-A3A494369F0B}" type="datetimeFigureOut">
              <a:rPr kumimoji="1" lang="zh-CN" altLang="en-US" smtClean="0"/>
              <a:t>17/10/8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E3963E-688D-214D-BEC0-1F44A2D55FFB}" type="slidenum">
              <a:rPr kumimoji="1" lang="zh-CN" altLang="en-US" smtClean="0"/>
              <a:t>‹#›</a:t>
            </a:fld>
            <a:endParaRPr kumimoji="1" lang="zh-CN" altLang="en-US"/>
          </a:p>
        </p:txBody>
      </p:sp>
    </p:spTree>
    <p:extLst>
      <p:ext uri="{BB962C8B-B14F-4D97-AF65-F5344CB8AC3E}">
        <p14:creationId xmlns:p14="http://schemas.microsoft.com/office/powerpoint/2010/main" val="1889947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2</a:t>
            </a:fld>
            <a:endParaRPr kumimoji="1" lang="zh-CN" altLang="en-US"/>
          </a:p>
        </p:txBody>
      </p:sp>
    </p:spTree>
    <p:extLst>
      <p:ext uri="{BB962C8B-B14F-4D97-AF65-F5344CB8AC3E}">
        <p14:creationId xmlns:p14="http://schemas.microsoft.com/office/powerpoint/2010/main" val="709393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11</a:t>
            </a:fld>
            <a:endParaRPr kumimoji="1" lang="zh-CN" altLang="en-US"/>
          </a:p>
        </p:txBody>
      </p:sp>
    </p:spTree>
    <p:extLst>
      <p:ext uri="{BB962C8B-B14F-4D97-AF65-F5344CB8AC3E}">
        <p14:creationId xmlns:p14="http://schemas.microsoft.com/office/powerpoint/2010/main" val="1275373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12</a:t>
            </a:fld>
            <a:endParaRPr kumimoji="1" lang="zh-CN" altLang="en-US"/>
          </a:p>
        </p:txBody>
      </p:sp>
    </p:spTree>
    <p:extLst>
      <p:ext uri="{BB962C8B-B14F-4D97-AF65-F5344CB8AC3E}">
        <p14:creationId xmlns:p14="http://schemas.microsoft.com/office/powerpoint/2010/main" val="1057418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13</a:t>
            </a:fld>
            <a:endParaRPr kumimoji="1" lang="zh-CN" altLang="en-US"/>
          </a:p>
        </p:txBody>
      </p:sp>
    </p:spTree>
    <p:extLst>
      <p:ext uri="{BB962C8B-B14F-4D97-AF65-F5344CB8AC3E}">
        <p14:creationId xmlns:p14="http://schemas.microsoft.com/office/powerpoint/2010/main" val="1469262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14</a:t>
            </a:fld>
            <a:endParaRPr kumimoji="1" lang="zh-CN" altLang="en-US"/>
          </a:p>
        </p:txBody>
      </p:sp>
    </p:spTree>
    <p:extLst>
      <p:ext uri="{BB962C8B-B14F-4D97-AF65-F5344CB8AC3E}">
        <p14:creationId xmlns:p14="http://schemas.microsoft.com/office/powerpoint/2010/main" val="1823089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15</a:t>
            </a:fld>
            <a:endParaRPr kumimoji="1" lang="zh-CN" altLang="en-US"/>
          </a:p>
        </p:txBody>
      </p:sp>
    </p:spTree>
    <p:extLst>
      <p:ext uri="{BB962C8B-B14F-4D97-AF65-F5344CB8AC3E}">
        <p14:creationId xmlns:p14="http://schemas.microsoft.com/office/powerpoint/2010/main" val="625032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16</a:t>
            </a:fld>
            <a:endParaRPr kumimoji="1" lang="zh-CN" altLang="en-US"/>
          </a:p>
        </p:txBody>
      </p:sp>
    </p:spTree>
    <p:extLst>
      <p:ext uri="{BB962C8B-B14F-4D97-AF65-F5344CB8AC3E}">
        <p14:creationId xmlns:p14="http://schemas.microsoft.com/office/powerpoint/2010/main" val="1057467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17</a:t>
            </a:fld>
            <a:endParaRPr kumimoji="1" lang="zh-CN" altLang="en-US"/>
          </a:p>
        </p:txBody>
      </p:sp>
    </p:spTree>
    <p:extLst>
      <p:ext uri="{BB962C8B-B14F-4D97-AF65-F5344CB8AC3E}">
        <p14:creationId xmlns:p14="http://schemas.microsoft.com/office/powerpoint/2010/main" val="298625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18</a:t>
            </a:fld>
            <a:endParaRPr kumimoji="1" lang="zh-CN" altLang="en-US"/>
          </a:p>
        </p:txBody>
      </p:sp>
    </p:spTree>
    <p:extLst>
      <p:ext uri="{BB962C8B-B14F-4D97-AF65-F5344CB8AC3E}">
        <p14:creationId xmlns:p14="http://schemas.microsoft.com/office/powerpoint/2010/main" val="1555319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19</a:t>
            </a:fld>
            <a:endParaRPr kumimoji="1" lang="zh-CN" altLang="en-US"/>
          </a:p>
        </p:txBody>
      </p:sp>
    </p:spTree>
    <p:extLst>
      <p:ext uri="{BB962C8B-B14F-4D97-AF65-F5344CB8AC3E}">
        <p14:creationId xmlns:p14="http://schemas.microsoft.com/office/powerpoint/2010/main" val="1001089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20</a:t>
            </a:fld>
            <a:endParaRPr kumimoji="1" lang="zh-CN" altLang="en-US"/>
          </a:p>
        </p:txBody>
      </p:sp>
    </p:spTree>
    <p:extLst>
      <p:ext uri="{BB962C8B-B14F-4D97-AF65-F5344CB8AC3E}">
        <p14:creationId xmlns:p14="http://schemas.microsoft.com/office/powerpoint/2010/main" val="394633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3</a:t>
            </a:fld>
            <a:endParaRPr kumimoji="1" lang="zh-CN" altLang="en-US"/>
          </a:p>
        </p:txBody>
      </p:sp>
    </p:spTree>
    <p:extLst>
      <p:ext uri="{BB962C8B-B14F-4D97-AF65-F5344CB8AC3E}">
        <p14:creationId xmlns:p14="http://schemas.microsoft.com/office/powerpoint/2010/main" val="1373226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4</a:t>
            </a:fld>
            <a:endParaRPr kumimoji="1" lang="zh-CN" altLang="en-US"/>
          </a:p>
        </p:txBody>
      </p:sp>
    </p:spTree>
    <p:extLst>
      <p:ext uri="{BB962C8B-B14F-4D97-AF65-F5344CB8AC3E}">
        <p14:creationId xmlns:p14="http://schemas.microsoft.com/office/powerpoint/2010/main" val="1231192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5</a:t>
            </a:fld>
            <a:endParaRPr kumimoji="1" lang="zh-CN" altLang="en-US"/>
          </a:p>
        </p:txBody>
      </p:sp>
    </p:spTree>
    <p:extLst>
      <p:ext uri="{BB962C8B-B14F-4D97-AF65-F5344CB8AC3E}">
        <p14:creationId xmlns:p14="http://schemas.microsoft.com/office/powerpoint/2010/main" val="111537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6</a:t>
            </a:fld>
            <a:endParaRPr kumimoji="1" lang="zh-CN" altLang="en-US"/>
          </a:p>
        </p:txBody>
      </p:sp>
    </p:spTree>
    <p:extLst>
      <p:ext uri="{BB962C8B-B14F-4D97-AF65-F5344CB8AC3E}">
        <p14:creationId xmlns:p14="http://schemas.microsoft.com/office/powerpoint/2010/main" val="2147469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7</a:t>
            </a:fld>
            <a:endParaRPr kumimoji="1" lang="zh-CN" altLang="en-US"/>
          </a:p>
        </p:txBody>
      </p:sp>
    </p:spTree>
    <p:extLst>
      <p:ext uri="{BB962C8B-B14F-4D97-AF65-F5344CB8AC3E}">
        <p14:creationId xmlns:p14="http://schemas.microsoft.com/office/powerpoint/2010/main" val="1911165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8</a:t>
            </a:fld>
            <a:endParaRPr kumimoji="1" lang="zh-CN" altLang="en-US"/>
          </a:p>
        </p:txBody>
      </p:sp>
    </p:spTree>
    <p:extLst>
      <p:ext uri="{BB962C8B-B14F-4D97-AF65-F5344CB8AC3E}">
        <p14:creationId xmlns:p14="http://schemas.microsoft.com/office/powerpoint/2010/main" val="2142757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9</a:t>
            </a:fld>
            <a:endParaRPr kumimoji="1" lang="zh-CN" altLang="en-US"/>
          </a:p>
        </p:txBody>
      </p:sp>
    </p:spTree>
    <p:extLst>
      <p:ext uri="{BB962C8B-B14F-4D97-AF65-F5344CB8AC3E}">
        <p14:creationId xmlns:p14="http://schemas.microsoft.com/office/powerpoint/2010/main" val="1869470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9E009E2-6908-B746-AEB5-DAFC5E1D55B7}" type="slidenum">
              <a:rPr kumimoji="1" lang="zh-CN" altLang="en-US" smtClean="0"/>
              <a:t>10</a:t>
            </a:fld>
            <a:endParaRPr kumimoji="1" lang="zh-CN" altLang="en-US"/>
          </a:p>
        </p:txBody>
      </p:sp>
    </p:spTree>
    <p:extLst>
      <p:ext uri="{BB962C8B-B14F-4D97-AF65-F5344CB8AC3E}">
        <p14:creationId xmlns:p14="http://schemas.microsoft.com/office/powerpoint/2010/main" val="8936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pattFill prst="pct5">
          <a:fgClr>
            <a:schemeClr val="accent1"/>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4237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9568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053D20"/>
        </a:solidFill>
        <a:effectLst/>
      </p:bgPr>
    </p:bg>
    <p:spTree>
      <p:nvGrpSpPr>
        <p:cNvPr id="1" name=""/>
        <p:cNvGrpSpPr/>
        <p:nvPr/>
      </p:nvGrpSpPr>
      <p:grpSpPr>
        <a:xfrm>
          <a:off x="0" y="0"/>
          <a:ext cx="0" cy="0"/>
          <a:chOff x="0" y="0"/>
          <a:chExt cx="0" cy="0"/>
        </a:xfrm>
      </p:grpSpPr>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p14="http://schemas.microsoft.com/office/powerpoint/2010/main" val="10778053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485775" cy="1190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85775" y="543840"/>
            <a:ext cx="37197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extLst>
      <p:ext uri="{BB962C8B-B14F-4D97-AF65-F5344CB8AC3E}">
        <p14:creationId xmlns:p14="http://schemas.microsoft.com/office/powerpoint/2010/main" val="6796734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8" name="椭圆 7"/>
          <p:cNvSpPr/>
          <p:nvPr/>
        </p:nvSpPr>
        <p:spPr>
          <a:xfrm>
            <a:off x="7421798" y="2425848"/>
            <a:ext cx="1758553" cy="1758553"/>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03970" y="3191897"/>
            <a:ext cx="1306286" cy="1306286"/>
          </a:xfrm>
          <a:prstGeom prst="ellipse">
            <a:avLst/>
          </a:prstGeom>
          <a:solidFill>
            <a:srgbClr val="007A3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67327" y="3330383"/>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flipH="1">
            <a:off x="2803231" y="2511771"/>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flipH="1">
            <a:off x="2573326" y="3277820"/>
            <a:ext cx="1306286" cy="1306286"/>
          </a:xfrm>
          <a:prstGeom prst="ellipse">
            <a:avLst/>
          </a:prstGeom>
          <a:solidFill>
            <a:srgbClr val="007A37">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flipH="1">
            <a:off x="1962237" y="3416306"/>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
        <p:nvSpPr>
          <p:cNvPr id="21" name="椭圆 20"/>
          <p:cNvSpPr/>
          <p:nvPr userDrawn="1"/>
        </p:nvSpPr>
        <p:spPr>
          <a:xfrm flipH="1">
            <a:off x="3840150" y="1160785"/>
            <a:ext cx="4258939" cy="4258939"/>
          </a:xfrm>
          <a:prstGeom prst="ellipse">
            <a:avLst/>
          </a:prstGeom>
          <a:solidFill>
            <a:srgbClr val="007A3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8441104" y="355238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2910460" y="361495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161230" y="948020"/>
            <a:ext cx="433105" cy="433105"/>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185619" y="4278092"/>
            <a:ext cx="436783" cy="436783"/>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12795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矩形 3"/>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2793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8044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69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7" r:id="rId4"/>
    <p:sldLayoutId id="2147483651" r:id="rId5"/>
    <p:sldLayoutId id="2147483652" r:id="rId6"/>
    <p:sldLayoutId id="2147483653"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2 拷贝.jpg"/>
          <p:cNvPicPr>
            <a:picLocks noChangeAspect="1" noChangeArrowheads="1"/>
          </p:cNvPicPr>
          <p:nvPr/>
        </p:nvPicPr>
        <p:blipFill>
          <a:blip r:embed="rId2" cstate="print"/>
          <a:srcRect/>
          <a:stretch>
            <a:fillRect/>
          </a:stretch>
        </p:blipFill>
        <p:spPr bwMode="auto">
          <a:xfrm>
            <a:off x="0" y="0"/>
            <a:ext cx="12192000" cy="6858001"/>
          </a:xfrm>
          <a:prstGeom prst="rect">
            <a:avLst/>
          </a:prstGeom>
          <a:noFill/>
        </p:spPr>
      </p:pic>
      <p:sp>
        <p:nvSpPr>
          <p:cNvPr id="4" name="TextBox 3"/>
          <p:cNvSpPr txBox="1"/>
          <p:nvPr/>
        </p:nvSpPr>
        <p:spPr>
          <a:xfrm>
            <a:off x="10395284" y="1564107"/>
            <a:ext cx="1157433" cy="646331"/>
          </a:xfrm>
          <a:prstGeom prst="rect">
            <a:avLst/>
          </a:prstGeom>
          <a:noFill/>
        </p:spPr>
        <p:txBody>
          <a:bodyPr wrap="none" rtlCol="0">
            <a:spAutoFit/>
          </a:bodyPr>
          <a:lstStyle/>
          <a:p>
            <a:r>
              <a:rPr lang="en-US" altLang="zh-CN" sz="3600" b="1" dirty="0" smtClean="0">
                <a:solidFill>
                  <a:schemeClr val="bg1"/>
                </a:solidFill>
              </a:rPr>
              <a:t>react</a:t>
            </a:r>
            <a:endParaRPr lang="zh-CN" altLang="en-US" sz="3600" b="1" dirty="0">
              <a:solidFill>
                <a:schemeClr val="bg1"/>
              </a:solidFill>
            </a:endParaRPr>
          </a:p>
        </p:txBody>
      </p:sp>
      <p:sp>
        <p:nvSpPr>
          <p:cNvPr id="3" name="文本框 2"/>
          <p:cNvSpPr txBox="1"/>
          <p:nvPr/>
        </p:nvSpPr>
        <p:spPr>
          <a:xfrm>
            <a:off x="2000250" y="5986463"/>
            <a:ext cx="2657475" cy="523220"/>
          </a:xfrm>
          <a:prstGeom prst="rect">
            <a:avLst/>
          </a:prstGeom>
          <a:noFill/>
        </p:spPr>
        <p:txBody>
          <a:bodyPr wrap="square" rtlCol="0">
            <a:spAutoFit/>
          </a:bodyPr>
          <a:lstStyle/>
          <a:p>
            <a:r>
              <a:rPr kumimoji="1" lang="en-US" altLang="zh-CN" sz="2800" b="1" dirty="0" err="1" smtClean="0">
                <a:solidFill>
                  <a:schemeClr val="bg1"/>
                </a:solidFill>
              </a:rPr>
              <a:t>Miranda.Mao</a:t>
            </a:r>
            <a:endParaRPr kumimoji="1" lang="zh-CN" altLang="en-US" sz="28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2225"/>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166813" y="624686"/>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zh-CN" altLang="en-US" sz="2800" b="1">
                  <a:solidFill>
                    <a:schemeClr val="bg1"/>
                  </a:solidFill>
                  <a:latin typeface="微软雅黑" charset="0"/>
                  <a:ea typeface="微软雅黑" charset="0"/>
                </a:rPr>
                <a:t>函数式编程</a:t>
              </a:r>
              <a:endParaRPr lang="en-US" altLang="zh-CN" sz="2800" b="1">
                <a:solidFill>
                  <a:schemeClr val="bg1"/>
                </a:solidFill>
                <a:latin typeface="微软雅黑" charset="0"/>
                <a:ea typeface="微软雅黑" charset="0"/>
              </a:endParaRPr>
            </a:p>
          </p:txBody>
        </p:sp>
      </p:grpSp>
      <p:sp>
        <p:nvSpPr>
          <p:cNvPr id="9" name="TextBox 15"/>
          <p:cNvSpPr txBox="1">
            <a:spLocks noChangeArrowheads="1"/>
          </p:cNvSpPr>
          <p:nvPr/>
        </p:nvSpPr>
        <p:spPr bwMode="auto">
          <a:xfrm>
            <a:off x="682625" y="1989138"/>
            <a:ext cx="7650163"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nSpc>
                <a:spcPct val="150000"/>
              </a:lnSpc>
            </a:pPr>
            <a:r>
              <a:rPr lang="zh-CN" altLang="en-US" dirty="0">
                <a:solidFill>
                  <a:schemeClr val="bg1"/>
                </a:solidFill>
              </a:rPr>
              <a:t>在过去，工业界的编程方式一直以命令式编程为主。命令式编程解决的是做什么的问题。</a:t>
            </a:r>
            <a:endParaRPr lang="en-US" altLang="zh-CN" dirty="0">
              <a:solidFill>
                <a:schemeClr val="bg1"/>
              </a:solidFill>
            </a:endParaRPr>
          </a:p>
          <a:p>
            <a:pPr>
              <a:lnSpc>
                <a:spcPct val="150000"/>
              </a:lnSpc>
            </a:pPr>
            <a:r>
              <a:rPr lang="zh-CN" altLang="en-US" dirty="0">
                <a:solidFill>
                  <a:schemeClr val="bg1"/>
                </a:solidFill>
              </a:rPr>
              <a:t>而函数式编程，对应的是声明式编程，它是人类模仿自己逻辑思考方式发明出来的。声明式编程的本质是 </a:t>
            </a:r>
            <a:r>
              <a:rPr lang="en-US" altLang="zh-CN" dirty="0">
                <a:solidFill>
                  <a:schemeClr val="bg1"/>
                </a:solidFill>
              </a:rPr>
              <a:t>lambda</a:t>
            </a:r>
            <a:r>
              <a:rPr lang="zh-CN" altLang="en-US" dirty="0">
                <a:solidFill>
                  <a:schemeClr val="bg1"/>
                </a:solidFill>
              </a:rPr>
              <a:t>（</a:t>
            </a:r>
            <a:r>
              <a:rPr lang="el-GR" altLang="zh-CN" dirty="0">
                <a:solidFill>
                  <a:schemeClr val="bg1"/>
                </a:solidFill>
              </a:rPr>
              <a:t>λ</a:t>
            </a:r>
            <a:r>
              <a:rPr lang="zh-CN" altLang="en-US" dirty="0">
                <a:solidFill>
                  <a:schemeClr val="bg1"/>
                </a:solidFill>
              </a:rPr>
              <a:t>）</a:t>
            </a:r>
            <a:r>
              <a:rPr lang="en-US" altLang="zh-CN" dirty="0">
                <a:solidFill>
                  <a:schemeClr val="bg1"/>
                </a:solidFill>
              </a:rPr>
              <a:t> </a:t>
            </a:r>
            <a:r>
              <a:rPr lang="zh-CN" altLang="en-US" dirty="0">
                <a:solidFill>
                  <a:schemeClr val="bg1"/>
                </a:solidFill>
              </a:rPr>
              <a:t>演算 。</a:t>
            </a:r>
            <a:endParaRPr lang="en-US" altLang="zh-CN" dirty="0">
              <a:solidFill>
                <a:schemeClr val="bg1"/>
              </a:solidFill>
            </a:endParaRPr>
          </a:p>
          <a:p>
            <a:pPr>
              <a:lnSpc>
                <a:spcPct val="150000"/>
              </a:lnSpc>
            </a:pPr>
            <a:endParaRPr lang="en-US" altLang="zh-CN" dirty="0">
              <a:solidFill>
                <a:schemeClr val="bg1"/>
              </a:solidFill>
            </a:endParaRPr>
          </a:p>
          <a:p>
            <a:pPr>
              <a:lnSpc>
                <a:spcPct val="150000"/>
              </a:lnSpc>
            </a:pPr>
            <a:r>
              <a:rPr lang="en-US" altLang="zh-CN" dirty="0">
                <a:solidFill>
                  <a:schemeClr val="bg1"/>
                </a:solidFill>
              </a:rPr>
              <a:t>React </a:t>
            </a:r>
            <a:r>
              <a:rPr lang="zh-CN" altLang="en-US" dirty="0">
                <a:solidFill>
                  <a:schemeClr val="bg1"/>
                </a:solidFill>
              </a:rPr>
              <a:t>把过去不断重复构建 </a:t>
            </a:r>
            <a:r>
              <a:rPr lang="en-US" altLang="zh-CN" dirty="0">
                <a:solidFill>
                  <a:schemeClr val="bg1"/>
                </a:solidFill>
              </a:rPr>
              <a:t>UI </a:t>
            </a:r>
            <a:r>
              <a:rPr lang="zh-CN" altLang="en-US" dirty="0">
                <a:solidFill>
                  <a:schemeClr val="bg1"/>
                </a:solidFill>
              </a:rPr>
              <a:t>的过程抽象成了组件，且在给定参数的情况下约定渲染对应的 </a:t>
            </a:r>
            <a:r>
              <a:rPr lang="en-US" altLang="zh-CN" dirty="0">
                <a:solidFill>
                  <a:schemeClr val="bg1"/>
                </a:solidFill>
              </a:rPr>
              <a:t>UI </a:t>
            </a:r>
            <a:r>
              <a:rPr lang="zh-CN" altLang="en-US" dirty="0">
                <a:solidFill>
                  <a:schemeClr val="bg1"/>
                </a:solidFill>
              </a:rPr>
              <a:t>界面。</a:t>
            </a:r>
            <a:r>
              <a:rPr lang="en-US" altLang="zh-CN" dirty="0">
                <a:solidFill>
                  <a:schemeClr val="bg1"/>
                </a:solidFill>
              </a:rPr>
              <a:t>React </a:t>
            </a:r>
            <a:r>
              <a:rPr lang="zh-CN" altLang="en-US" dirty="0">
                <a:solidFill>
                  <a:schemeClr val="bg1"/>
                </a:solidFill>
              </a:rPr>
              <a:t>能充分利用很多函数式方法去减少冗余代码。此外，由于它本身就是简单函数，所以易于测试。可以说，函数式编程才是 </a:t>
            </a:r>
            <a:r>
              <a:rPr lang="en-US" altLang="zh-CN" dirty="0">
                <a:solidFill>
                  <a:schemeClr val="bg1"/>
                </a:solidFill>
              </a:rPr>
              <a:t>React </a:t>
            </a:r>
            <a:r>
              <a:rPr lang="zh-CN" altLang="en-US" dirty="0">
                <a:solidFill>
                  <a:schemeClr val="bg1"/>
                </a:solidFill>
              </a:rPr>
              <a:t>的精髓。</a:t>
            </a:r>
          </a:p>
        </p:txBody>
      </p:sp>
    </p:spTree>
    <p:extLst>
      <p:ext uri="{BB962C8B-B14F-4D97-AF65-F5344CB8AC3E}">
        <p14:creationId xmlns:p14="http://schemas.microsoft.com/office/powerpoint/2010/main" val="155324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217613" y="657472"/>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en-US" altLang="zh-CN" sz="2800" b="1">
                  <a:solidFill>
                    <a:schemeClr val="bg1"/>
                  </a:solidFill>
                  <a:latin typeface="微软雅黑" charset="0"/>
                  <a:ea typeface="微软雅黑" charset="0"/>
                </a:rPr>
                <a:t>JSX</a:t>
              </a:r>
              <a:r>
                <a:rPr lang="zh-CN" altLang="en-US" sz="2800" b="1">
                  <a:solidFill>
                    <a:schemeClr val="bg1"/>
                  </a:solidFill>
                  <a:latin typeface="微软雅黑" charset="0"/>
                  <a:ea typeface="微软雅黑" charset="0"/>
                </a:rPr>
                <a:t>语法的由来</a:t>
              </a:r>
              <a:endParaRPr lang="en-US" altLang="zh-CN" sz="2800" b="1">
                <a:solidFill>
                  <a:schemeClr val="bg1"/>
                </a:solidFill>
                <a:latin typeface="微软雅黑" charset="0"/>
                <a:ea typeface="微软雅黑" charset="0"/>
              </a:endParaRPr>
            </a:p>
          </p:txBody>
        </p:sp>
      </p:grpSp>
      <p:sp>
        <p:nvSpPr>
          <p:cNvPr id="9" name="TextBox 15"/>
          <p:cNvSpPr txBox="1">
            <a:spLocks noChangeArrowheads="1"/>
          </p:cNvSpPr>
          <p:nvPr/>
        </p:nvSpPr>
        <p:spPr bwMode="auto">
          <a:xfrm>
            <a:off x="1216025" y="1449635"/>
            <a:ext cx="7650163"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nSpc>
                <a:spcPct val="150000"/>
              </a:lnSpc>
            </a:pPr>
            <a:r>
              <a:rPr lang="en-US" altLang="zh-CN">
                <a:solidFill>
                  <a:schemeClr val="bg1"/>
                </a:solidFill>
              </a:rPr>
              <a:t>React </a:t>
            </a:r>
            <a:r>
              <a:rPr lang="zh-CN" altLang="en-US">
                <a:solidFill>
                  <a:schemeClr val="bg1"/>
                </a:solidFill>
              </a:rPr>
              <a:t>为方便 </a:t>
            </a:r>
            <a:r>
              <a:rPr lang="en-US" altLang="zh-CN">
                <a:solidFill>
                  <a:schemeClr val="bg1"/>
                </a:solidFill>
              </a:rPr>
              <a:t>View </a:t>
            </a:r>
            <a:r>
              <a:rPr lang="zh-CN" altLang="en-US">
                <a:solidFill>
                  <a:schemeClr val="bg1"/>
                </a:solidFill>
              </a:rPr>
              <a:t>层组件化，承载了构建 </a:t>
            </a:r>
            <a:r>
              <a:rPr lang="en-US" altLang="zh-CN">
                <a:solidFill>
                  <a:schemeClr val="bg1"/>
                </a:solidFill>
              </a:rPr>
              <a:t>HTML </a:t>
            </a:r>
            <a:r>
              <a:rPr lang="zh-CN" altLang="en-US">
                <a:solidFill>
                  <a:schemeClr val="bg1"/>
                </a:solidFill>
              </a:rPr>
              <a:t>结构化页面的职责。从这点上来看，</a:t>
            </a:r>
            <a:r>
              <a:rPr lang="en-US" altLang="zh-CN">
                <a:solidFill>
                  <a:schemeClr val="bg1"/>
                </a:solidFill>
              </a:rPr>
              <a:t>React </a:t>
            </a:r>
            <a:r>
              <a:rPr lang="zh-CN" altLang="en-US">
                <a:solidFill>
                  <a:schemeClr val="bg1"/>
                </a:solidFill>
              </a:rPr>
              <a:t>与其他 </a:t>
            </a:r>
            <a:r>
              <a:rPr lang="en-US" altLang="zh-CN">
                <a:solidFill>
                  <a:schemeClr val="bg1"/>
                </a:solidFill>
              </a:rPr>
              <a:t>JavaScript </a:t>
            </a:r>
            <a:r>
              <a:rPr lang="zh-CN" altLang="en-US">
                <a:solidFill>
                  <a:schemeClr val="bg1"/>
                </a:solidFill>
              </a:rPr>
              <a:t>模板语言有着许多异曲同工之处，但不同之处在于 </a:t>
            </a:r>
            <a:r>
              <a:rPr lang="en-US" altLang="zh-CN">
                <a:solidFill>
                  <a:schemeClr val="bg1"/>
                </a:solidFill>
              </a:rPr>
              <a:t>React </a:t>
            </a:r>
            <a:r>
              <a:rPr lang="zh-CN" altLang="en-US">
                <a:solidFill>
                  <a:schemeClr val="bg1"/>
                </a:solidFill>
              </a:rPr>
              <a:t>是通过创建与更新虚拟元素（</a:t>
            </a:r>
            <a:r>
              <a:rPr lang="en-US" altLang="zh-CN">
                <a:solidFill>
                  <a:schemeClr val="bg1"/>
                </a:solidFill>
              </a:rPr>
              <a:t>virtual element</a:t>
            </a:r>
            <a:r>
              <a:rPr lang="zh-CN" altLang="en-US">
                <a:solidFill>
                  <a:schemeClr val="bg1"/>
                </a:solidFill>
              </a:rPr>
              <a:t>）来管理整个 </a:t>
            </a:r>
            <a:r>
              <a:rPr lang="en-US" altLang="zh-CN">
                <a:solidFill>
                  <a:schemeClr val="bg1"/>
                </a:solidFill>
              </a:rPr>
              <a:t>Virtual DOM </a:t>
            </a:r>
            <a:r>
              <a:rPr lang="zh-CN" altLang="en-US">
                <a:solidFill>
                  <a:schemeClr val="bg1"/>
                </a:solidFill>
              </a:rPr>
              <a:t>的。</a:t>
            </a:r>
            <a:endParaRPr lang="en-US" altLang="zh-CN">
              <a:solidFill>
                <a:schemeClr val="bg1"/>
              </a:solidFill>
            </a:endParaRPr>
          </a:p>
          <a:p>
            <a:pPr>
              <a:lnSpc>
                <a:spcPct val="150000"/>
              </a:lnSpc>
            </a:pPr>
            <a:endParaRPr lang="en-US" altLang="zh-CN">
              <a:solidFill>
                <a:schemeClr val="bg1"/>
              </a:solidFill>
            </a:endParaRPr>
          </a:p>
          <a:p>
            <a:pPr>
              <a:lnSpc>
                <a:spcPct val="150000"/>
              </a:lnSpc>
            </a:pPr>
            <a:r>
              <a:rPr lang="en-US" altLang="zh-CN">
                <a:solidFill>
                  <a:schemeClr val="bg1"/>
                </a:solidFill>
              </a:rPr>
              <a:t>JSX </a:t>
            </a:r>
            <a:r>
              <a:rPr lang="zh-CN" altLang="en-US">
                <a:solidFill>
                  <a:schemeClr val="bg1"/>
                </a:solidFill>
              </a:rPr>
              <a:t>将 </a:t>
            </a:r>
            <a:r>
              <a:rPr lang="en-US" altLang="zh-CN">
                <a:solidFill>
                  <a:schemeClr val="bg1"/>
                </a:solidFill>
              </a:rPr>
              <a:t>HTML </a:t>
            </a:r>
            <a:r>
              <a:rPr lang="zh-CN" altLang="en-US">
                <a:solidFill>
                  <a:schemeClr val="bg1"/>
                </a:solidFill>
              </a:rPr>
              <a:t>语法直接加入到 </a:t>
            </a:r>
            <a:r>
              <a:rPr lang="en-US" altLang="zh-CN">
                <a:solidFill>
                  <a:schemeClr val="bg1"/>
                </a:solidFill>
              </a:rPr>
              <a:t>JavaScript </a:t>
            </a:r>
            <a:r>
              <a:rPr lang="zh-CN" altLang="en-US">
                <a:solidFill>
                  <a:schemeClr val="bg1"/>
                </a:solidFill>
              </a:rPr>
              <a:t>代码中，再通过翻译器转换到纯 </a:t>
            </a:r>
            <a:r>
              <a:rPr lang="en-US" altLang="zh-CN">
                <a:solidFill>
                  <a:schemeClr val="bg1"/>
                </a:solidFill>
              </a:rPr>
              <a:t>JavaScript </a:t>
            </a:r>
            <a:r>
              <a:rPr lang="zh-CN" altLang="en-US">
                <a:solidFill>
                  <a:schemeClr val="bg1"/>
                </a:solidFill>
              </a:rPr>
              <a:t>后由浏览器执行。在实际开发中，</a:t>
            </a:r>
            <a:r>
              <a:rPr lang="en-US" altLang="zh-CN">
                <a:solidFill>
                  <a:schemeClr val="bg1"/>
                </a:solidFill>
              </a:rPr>
              <a:t>JSX </a:t>
            </a:r>
            <a:r>
              <a:rPr lang="zh-CN" altLang="en-US">
                <a:solidFill>
                  <a:schemeClr val="bg1"/>
                </a:solidFill>
              </a:rPr>
              <a:t>在产品打包阶段都已经编译成纯 </a:t>
            </a:r>
            <a:r>
              <a:rPr lang="en-US" altLang="zh-CN">
                <a:solidFill>
                  <a:schemeClr val="bg1"/>
                </a:solidFill>
              </a:rPr>
              <a:t>JavaScript</a:t>
            </a:r>
            <a:r>
              <a:rPr lang="zh-CN" altLang="en-US">
                <a:solidFill>
                  <a:schemeClr val="bg1"/>
                </a:solidFill>
              </a:rPr>
              <a:t>，不会带来任何副作用，反而会让代码更加直观并易于维护。</a:t>
            </a:r>
            <a:endParaRPr lang="en-US" altLang="zh-CN">
              <a:solidFill>
                <a:schemeClr val="bg1"/>
              </a:solidFill>
            </a:endParaRPr>
          </a:p>
          <a:p>
            <a:pPr>
              <a:lnSpc>
                <a:spcPct val="150000"/>
              </a:lnSpc>
            </a:pPr>
            <a:endParaRPr lang="en-US" altLang="zh-CN">
              <a:solidFill>
                <a:schemeClr val="bg1"/>
              </a:solidFill>
            </a:endParaRPr>
          </a:p>
          <a:p>
            <a:pPr>
              <a:lnSpc>
                <a:spcPct val="150000"/>
              </a:lnSpc>
            </a:pPr>
            <a:r>
              <a:rPr lang="zh-CN" altLang="en-US">
                <a:solidFill>
                  <a:schemeClr val="bg1"/>
                </a:solidFill>
              </a:rPr>
              <a:t>编译过程由</a:t>
            </a:r>
            <a:r>
              <a:rPr lang="en-US" altLang="zh-CN">
                <a:solidFill>
                  <a:schemeClr val="bg1"/>
                </a:solidFill>
              </a:rPr>
              <a:t>Babel </a:t>
            </a:r>
            <a:r>
              <a:rPr lang="zh-CN" altLang="en-US">
                <a:solidFill>
                  <a:schemeClr val="bg1"/>
                </a:solidFill>
              </a:rPr>
              <a:t>的 </a:t>
            </a:r>
            <a:r>
              <a:rPr lang="en-US" altLang="zh-CN">
                <a:solidFill>
                  <a:schemeClr val="bg1"/>
                </a:solidFill>
              </a:rPr>
              <a:t>JSX </a:t>
            </a:r>
            <a:r>
              <a:rPr lang="zh-CN" altLang="en-US">
                <a:solidFill>
                  <a:schemeClr val="bg1"/>
                </a:solidFill>
              </a:rPr>
              <a:t>编译器实现。</a:t>
            </a:r>
          </a:p>
        </p:txBody>
      </p:sp>
    </p:spTree>
    <p:extLst>
      <p:ext uri="{BB962C8B-B14F-4D97-AF65-F5344CB8AC3E}">
        <p14:creationId xmlns:p14="http://schemas.microsoft.com/office/powerpoint/2010/main" val="1982275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268413" y="600075"/>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en-US" altLang="zh-CN" sz="2800" b="1">
                  <a:solidFill>
                    <a:schemeClr val="bg1"/>
                  </a:solidFill>
                  <a:latin typeface="微软雅黑" charset="0"/>
                  <a:ea typeface="微软雅黑" charset="0"/>
                </a:rPr>
                <a:t>JSX</a:t>
              </a:r>
              <a:r>
                <a:rPr lang="zh-CN" altLang="en-US" sz="2800" b="1">
                  <a:solidFill>
                    <a:schemeClr val="bg1"/>
                  </a:solidFill>
                  <a:latin typeface="微软雅黑" charset="0"/>
                  <a:ea typeface="微软雅黑" charset="0"/>
                </a:rPr>
                <a:t>基本语法</a:t>
              </a:r>
              <a:endParaRPr lang="en-US" altLang="zh-CN" sz="2800" b="1">
                <a:solidFill>
                  <a:schemeClr val="bg1"/>
                </a:solidFill>
                <a:latin typeface="微软雅黑" charset="0"/>
                <a:ea typeface="微软雅黑" charset="0"/>
              </a:endParaRPr>
            </a:p>
          </p:txBody>
        </p:sp>
      </p:grpSp>
      <p:sp>
        <p:nvSpPr>
          <p:cNvPr id="9" name="TextBox 15"/>
          <p:cNvSpPr txBox="1">
            <a:spLocks noChangeArrowheads="1"/>
          </p:cNvSpPr>
          <p:nvPr/>
        </p:nvSpPr>
        <p:spPr bwMode="auto">
          <a:xfrm>
            <a:off x="1266825" y="1392238"/>
            <a:ext cx="10506075"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nSpc>
                <a:spcPct val="150000"/>
              </a:lnSpc>
            </a:pPr>
            <a:r>
              <a:rPr lang="en-US" altLang="zh-CN" dirty="0">
                <a:solidFill>
                  <a:schemeClr val="bg1"/>
                </a:solidFill>
              </a:rPr>
              <a:t>JSX </a:t>
            </a:r>
            <a:r>
              <a:rPr lang="zh-CN" altLang="en-US" dirty="0">
                <a:solidFill>
                  <a:schemeClr val="bg1"/>
                </a:solidFill>
              </a:rPr>
              <a:t>的官方定义是类 </a:t>
            </a:r>
            <a:r>
              <a:rPr lang="en-US" altLang="zh-CN" dirty="0">
                <a:solidFill>
                  <a:schemeClr val="bg1"/>
                </a:solidFill>
              </a:rPr>
              <a:t>XML </a:t>
            </a:r>
            <a:r>
              <a:rPr lang="zh-CN" altLang="en-US" dirty="0">
                <a:solidFill>
                  <a:schemeClr val="bg1"/>
                </a:solidFill>
              </a:rPr>
              <a:t>语法的 </a:t>
            </a:r>
            <a:r>
              <a:rPr lang="en-US" altLang="zh-CN" dirty="0">
                <a:solidFill>
                  <a:schemeClr val="bg1"/>
                </a:solidFill>
              </a:rPr>
              <a:t>ECMAScript </a:t>
            </a:r>
            <a:r>
              <a:rPr lang="zh-CN" altLang="en-US" dirty="0">
                <a:solidFill>
                  <a:schemeClr val="bg1"/>
                </a:solidFill>
              </a:rPr>
              <a:t>扩展。它完美地利用了 </a:t>
            </a:r>
            <a:r>
              <a:rPr lang="en-US" altLang="zh-CN" dirty="0">
                <a:solidFill>
                  <a:schemeClr val="bg1"/>
                </a:solidFill>
              </a:rPr>
              <a:t>JavaScript </a:t>
            </a:r>
            <a:r>
              <a:rPr lang="zh-CN" altLang="en-US" dirty="0">
                <a:solidFill>
                  <a:schemeClr val="bg1"/>
                </a:solidFill>
              </a:rPr>
              <a:t>自带的语法和特性，并使用大家熟悉的 </a:t>
            </a:r>
            <a:r>
              <a:rPr lang="en-US" altLang="zh-CN" dirty="0">
                <a:solidFill>
                  <a:schemeClr val="bg1"/>
                </a:solidFill>
              </a:rPr>
              <a:t>HTML </a:t>
            </a:r>
            <a:r>
              <a:rPr lang="zh-CN" altLang="en-US" dirty="0">
                <a:solidFill>
                  <a:schemeClr val="bg1"/>
                </a:solidFill>
              </a:rPr>
              <a:t>语法来创建虚拟元素</a:t>
            </a:r>
            <a:r>
              <a:rPr lang="zh-CN" altLang="en-US" dirty="0" smtClean="0">
                <a:solidFill>
                  <a:schemeClr val="bg1"/>
                </a:solidFill>
              </a:rPr>
              <a:t>。</a:t>
            </a:r>
          </a:p>
          <a:p>
            <a:pPr>
              <a:lnSpc>
                <a:spcPct val="150000"/>
              </a:lnSpc>
            </a:pPr>
            <a:endParaRPr lang="zh-CN" altLang="en-US" dirty="0">
              <a:solidFill>
                <a:schemeClr val="bg1"/>
              </a:solidFill>
            </a:endParaRPr>
          </a:p>
          <a:p>
            <a:pPr>
              <a:lnSpc>
                <a:spcPct val="150000"/>
              </a:lnSpc>
            </a:pPr>
            <a:r>
              <a:rPr lang="zh-CN" altLang="en-US" dirty="0">
                <a:solidFill>
                  <a:schemeClr val="bg1"/>
                </a:solidFill>
              </a:rPr>
              <a:t>组件是一个集合体，就是把</a:t>
            </a:r>
            <a:r>
              <a:rPr lang="en-US" altLang="zh-CN" dirty="0">
                <a:solidFill>
                  <a:schemeClr val="bg1"/>
                </a:solidFill>
              </a:rPr>
              <a:t>html</a:t>
            </a:r>
            <a:r>
              <a:rPr lang="zh-CN" altLang="en-US" dirty="0">
                <a:solidFill>
                  <a:schemeClr val="bg1"/>
                </a:solidFill>
              </a:rPr>
              <a:t>，</a:t>
            </a:r>
            <a:r>
              <a:rPr lang="en-US" altLang="zh-CN" dirty="0" err="1">
                <a:solidFill>
                  <a:schemeClr val="bg1"/>
                </a:solidFill>
              </a:rPr>
              <a:t>js</a:t>
            </a:r>
            <a:r>
              <a:rPr lang="zh-CN" altLang="en-US" dirty="0">
                <a:solidFill>
                  <a:schemeClr val="bg1"/>
                </a:solidFill>
              </a:rPr>
              <a:t>，</a:t>
            </a:r>
            <a:r>
              <a:rPr lang="en-US" altLang="zh-CN" dirty="0" err="1">
                <a:solidFill>
                  <a:schemeClr val="bg1"/>
                </a:solidFill>
              </a:rPr>
              <a:t>css</a:t>
            </a:r>
            <a:r>
              <a:rPr lang="zh-CN" altLang="en-US" dirty="0">
                <a:solidFill>
                  <a:schemeClr val="bg1"/>
                </a:solidFill>
              </a:rPr>
              <a:t>放在一起形成一个</a:t>
            </a:r>
            <a:r>
              <a:rPr lang="zh-CN" altLang="en-US" dirty="0" smtClean="0">
                <a:solidFill>
                  <a:schemeClr val="bg1"/>
                </a:solidFill>
              </a:rPr>
              <a:t>组件，组件的写法就是</a:t>
            </a:r>
            <a:r>
              <a:rPr lang="en-US" altLang="zh-CN" dirty="0" err="1" smtClean="0">
                <a:solidFill>
                  <a:schemeClr val="bg1"/>
                </a:solidFill>
              </a:rPr>
              <a:t>jsx</a:t>
            </a:r>
            <a:r>
              <a:rPr lang="zh-CN" altLang="en-US" dirty="0" smtClean="0">
                <a:solidFill>
                  <a:schemeClr val="bg1"/>
                </a:solidFill>
              </a:rPr>
              <a:t>语法编写</a:t>
            </a:r>
            <a:endParaRPr lang="en-US" altLang="zh-CN" dirty="0" smtClean="0">
              <a:solidFill>
                <a:schemeClr val="bg1"/>
              </a:solidFill>
            </a:endParaRPr>
          </a:p>
          <a:p>
            <a:pPr eaLnBrk="1" hangingPunct="1">
              <a:buFont typeface="Arial" charset="0"/>
              <a:buNone/>
            </a:pPr>
            <a:r>
              <a:rPr lang="zh-CN" altLang="en-US" dirty="0">
                <a:solidFill>
                  <a:schemeClr val="bg1"/>
                </a:solidFill>
              </a:rPr>
              <a:t>创建</a:t>
            </a:r>
            <a:r>
              <a:rPr lang="en-US" altLang="zh-CN" dirty="0">
                <a:solidFill>
                  <a:schemeClr val="bg1"/>
                </a:solidFill>
              </a:rPr>
              <a:t>react</a:t>
            </a:r>
            <a:r>
              <a:rPr lang="zh-CN" altLang="en-US" dirty="0">
                <a:solidFill>
                  <a:schemeClr val="bg1"/>
                </a:solidFill>
              </a:rPr>
              <a:t>的一个组件</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1</a:t>
            </a:r>
            <a:r>
              <a:rPr lang="zh-CN" altLang="en-US" dirty="0">
                <a:solidFill>
                  <a:schemeClr val="bg1"/>
                </a:solidFill>
              </a:rPr>
              <a:t>、下载</a:t>
            </a:r>
            <a:r>
              <a:rPr lang="en-US" altLang="zh-CN" dirty="0">
                <a:solidFill>
                  <a:schemeClr val="bg1"/>
                </a:solidFill>
              </a:rPr>
              <a:t>react  lib</a:t>
            </a:r>
            <a:r>
              <a:rPr lang="zh-CN" altLang="en-US" dirty="0">
                <a:solidFill>
                  <a:schemeClr val="bg1"/>
                </a:solidFill>
              </a:rPr>
              <a:t>文件</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2</a:t>
            </a:r>
            <a:r>
              <a:rPr lang="zh-CN" altLang="en-US" dirty="0">
                <a:solidFill>
                  <a:schemeClr val="bg1"/>
                </a:solidFill>
              </a:rPr>
              <a:t>、导入各个文件</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smtClean="0">
                <a:solidFill>
                  <a:schemeClr val="bg1"/>
                </a:solidFill>
              </a:rPr>
              <a:t>	3</a:t>
            </a:r>
            <a:r>
              <a:rPr lang="zh-CN" altLang="en-US" dirty="0" smtClean="0">
                <a:solidFill>
                  <a:schemeClr val="bg1"/>
                </a:solidFill>
              </a:rPr>
              <a:t>、创建组件</a:t>
            </a:r>
            <a:r>
              <a:rPr lang="en-US" altLang="zh-CN" dirty="0" smtClean="0">
                <a:solidFill>
                  <a:schemeClr val="bg1"/>
                </a:solidFill>
              </a:rPr>
              <a:t> </a:t>
            </a:r>
            <a:r>
              <a:rPr lang="en-US" altLang="zh-CN" dirty="0" err="1" smtClean="0">
                <a:solidFill>
                  <a:schemeClr val="bg1"/>
                </a:solidFill>
              </a:rPr>
              <a:t>createClass</a:t>
            </a:r>
            <a:endParaRPr lang="en-US" altLang="zh-CN" dirty="0" smtClean="0">
              <a:solidFill>
                <a:schemeClr val="bg1"/>
              </a:solidFill>
            </a:endParaRPr>
          </a:p>
          <a:p>
            <a:pPr eaLnBrk="1" hangingPunct="1">
              <a:buFont typeface="Arial" charset="0"/>
              <a:buNone/>
            </a:pPr>
            <a:endParaRPr lang="en-US" altLang="zh-CN" dirty="0" smtClean="0">
              <a:solidFill>
                <a:schemeClr val="bg1"/>
              </a:solidFill>
            </a:endParaRPr>
          </a:p>
          <a:p>
            <a:pPr eaLnBrk="1" hangingPunct="1">
              <a:buFont typeface="Arial" charset="0"/>
              <a:buNone/>
            </a:pPr>
            <a:r>
              <a:rPr lang="en-US" altLang="zh-CN" dirty="0">
                <a:solidFill>
                  <a:schemeClr val="bg1"/>
                </a:solidFill>
              </a:rPr>
              <a:t>	4</a:t>
            </a:r>
            <a:r>
              <a:rPr lang="zh-CN" altLang="en-US" dirty="0">
                <a:solidFill>
                  <a:schemeClr val="bg1"/>
                </a:solidFill>
              </a:rPr>
              <a:t>、</a:t>
            </a:r>
            <a:r>
              <a:rPr lang="zh-CN" altLang="en-US" dirty="0" smtClean="0">
                <a:solidFill>
                  <a:schemeClr val="bg1"/>
                </a:solidFill>
              </a:rPr>
              <a:t>渲染</a:t>
            </a:r>
            <a:r>
              <a:rPr lang="en-US" altLang="zh-CN" dirty="0" smtClean="0">
                <a:solidFill>
                  <a:schemeClr val="bg1"/>
                </a:solidFill>
              </a:rPr>
              <a:t> render</a:t>
            </a:r>
            <a:endParaRPr lang="en-US" altLang="zh-CN" dirty="0">
              <a:solidFill>
                <a:schemeClr val="bg1"/>
              </a:solidFill>
            </a:endParaRPr>
          </a:p>
          <a:p>
            <a:pPr>
              <a:lnSpc>
                <a:spcPct val="150000"/>
              </a:lnSpc>
            </a:pPr>
            <a:endParaRPr lang="en-US" altLang="zh-CN" dirty="0">
              <a:solidFill>
                <a:schemeClr val="bg1"/>
              </a:solidFill>
            </a:endParaRPr>
          </a:p>
        </p:txBody>
      </p:sp>
    </p:spTree>
    <p:extLst>
      <p:ext uri="{BB962C8B-B14F-4D97-AF65-F5344CB8AC3E}">
        <p14:creationId xmlns:p14="http://schemas.microsoft.com/office/powerpoint/2010/main" val="1856669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sp>
        <p:nvSpPr>
          <p:cNvPr id="2" name="矩形 1"/>
          <p:cNvSpPr/>
          <p:nvPr/>
        </p:nvSpPr>
        <p:spPr>
          <a:xfrm>
            <a:off x="3048000" y="1928590"/>
            <a:ext cx="6096000" cy="4247317"/>
          </a:xfrm>
          <a:prstGeom prst="rect">
            <a:avLst/>
          </a:prstGeom>
        </p:spPr>
        <p:txBody>
          <a:bodyPr>
            <a:spAutoFit/>
          </a:bodyPr>
          <a:lstStyle/>
          <a:p>
            <a:pPr>
              <a:lnSpc>
                <a:spcPct val="150000"/>
              </a:lnSpc>
            </a:pPr>
            <a:r>
              <a:rPr lang="en-US" altLang="zh-CN" dirty="0">
                <a:solidFill>
                  <a:schemeClr val="bg1"/>
                </a:solidFill>
              </a:rPr>
              <a:t>1 . XML </a:t>
            </a:r>
            <a:r>
              <a:rPr lang="zh-CN" altLang="en-US" dirty="0">
                <a:solidFill>
                  <a:schemeClr val="bg1"/>
                </a:solidFill>
              </a:rPr>
              <a:t>基本</a:t>
            </a:r>
            <a:r>
              <a:rPr lang="zh-CN" altLang="en-US" dirty="0" smtClean="0">
                <a:solidFill>
                  <a:schemeClr val="bg1"/>
                </a:solidFill>
              </a:rPr>
              <a:t>语法</a:t>
            </a:r>
            <a:endParaRPr lang="en-US" altLang="zh-CN" dirty="0" smtClean="0">
              <a:solidFill>
                <a:schemeClr val="bg1"/>
              </a:solidFill>
            </a:endParaRPr>
          </a:p>
          <a:p>
            <a:pPr>
              <a:lnSpc>
                <a:spcPct val="150000"/>
              </a:lnSpc>
            </a:pPr>
            <a:endParaRPr lang="en-US" altLang="zh-CN" dirty="0">
              <a:solidFill>
                <a:schemeClr val="bg1"/>
              </a:solidFill>
            </a:endParaRPr>
          </a:p>
          <a:p>
            <a:pPr>
              <a:lnSpc>
                <a:spcPct val="150000"/>
              </a:lnSpc>
            </a:pPr>
            <a:r>
              <a:rPr lang="zh-CN" altLang="en-US" b="1" dirty="0">
                <a:solidFill>
                  <a:schemeClr val="bg1"/>
                </a:solidFill>
              </a:rPr>
              <a:t>定义标签时，只允许被一个标签包裹。</a:t>
            </a:r>
            <a:endParaRPr lang="en-US" altLang="zh-CN" b="1" dirty="0">
              <a:solidFill>
                <a:schemeClr val="bg1"/>
              </a:solidFill>
            </a:endParaRPr>
          </a:p>
          <a:p>
            <a:pPr>
              <a:lnSpc>
                <a:spcPct val="150000"/>
              </a:lnSpc>
            </a:pPr>
            <a:r>
              <a:rPr lang="zh-CN" altLang="en-US" b="1" dirty="0">
                <a:solidFill>
                  <a:schemeClr val="bg1"/>
                </a:solidFill>
              </a:rPr>
              <a:t>标签一定要闭合</a:t>
            </a:r>
            <a:r>
              <a:rPr lang="zh-CN" altLang="en-US" b="1" dirty="0" smtClean="0">
                <a:solidFill>
                  <a:schemeClr val="bg1"/>
                </a:solidFill>
              </a:rPr>
              <a:t>。</a:t>
            </a:r>
            <a:endParaRPr lang="en-US" altLang="zh-CN" b="1" dirty="0" smtClean="0">
              <a:solidFill>
                <a:schemeClr val="bg1"/>
              </a:solidFill>
            </a:endParaRPr>
          </a:p>
          <a:p>
            <a:pPr>
              <a:lnSpc>
                <a:spcPct val="150000"/>
              </a:lnSpc>
            </a:pPr>
            <a:endParaRPr lang="en-US" altLang="zh-CN" b="1" dirty="0">
              <a:solidFill>
                <a:schemeClr val="bg1"/>
              </a:solidFill>
            </a:endParaRPr>
          </a:p>
          <a:p>
            <a:pPr>
              <a:lnSpc>
                <a:spcPct val="150000"/>
              </a:lnSpc>
            </a:pPr>
            <a:r>
              <a:rPr lang="en-US" altLang="zh-CN" dirty="0">
                <a:solidFill>
                  <a:schemeClr val="bg1"/>
                </a:solidFill>
              </a:rPr>
              <a:t>2 . </a:t>
            </a:r>
            <a:r>
              <a:rPr lang="zh-CN" altLang="en-US" dirty="0">
                <a:solidFill>
                  <a:schemeClr val="bg1"/>
                </a:solidFill>
              </a:rPr>
              <a:t>元素</a:t>
            </a:r>
            <a:r>
              <a:rPr lang="zh-CN" altLang="en-US" dirty="0" smtClean="0">
                <a:solidFill>
                  <a:schemeClr val="bg1"/>
                </a:solidFill>
              </a:rPr>
              <a:t>类型</a:t>
            </a:r>
            <a:endParaRPr lang="en-US" altLang="zh-CN" dirty="0" smtClean="0">
              <a:solidFill>
                <a:schemeClr val="bg1"/>
              </a:solidFill>
            </a:endParaRPr>
          </a:p>
          <a:p>
            <a:pPr>
              <a:lnSpc>
                <a:spcPct val="150000"/>
              </a:lnSpc>
            </a:pPr>
            <a:endParaRPr lang="en-US" altLang="zh-CN" dirty="0">
              <a:solidFill>
                <a:schemeClr val="bg1"/>
              </a:solidFill>
            </a:endParaRPr>
          </a:p>
          <a:p>
            <a:pPr>
              <a:lnSpc>
                <a:spcPct val="150000"/>
              </a:lnSpc>
            </a:pPr>
            <a:r>
              <a:rPr lang="zh-CN" altLang="en-US" dirty="0">
                <a:solidFill>
                  <a:schemeClr val="bg1"/>
                </a:solidFill>
              </a:rPr>
              <a:t>小写首字母对应 </a:t>
            </a:r>
            <a:r>
              <a:rPr lang="en-US" altLang="zh-CN" dirty="0">
                <a:solidFill>
                  <a:schemeClr val="bg1"/>
                </a:solidFill>
              </a:rPr>
              <a:t>DOM </a:t>
            </a:r>
            <a:r>
              <a:rPr lang="zh-CN" altLang="en-US" dirty="0">
                <a:solidFill>
                  <a:schemeClr val="bg1"/>
                </a:solidFill>
              </a:rPr>
              <a:t>元素</a:t>
            </a:r>
            <a:endParaRPr lang="en-US" altLang="zh-CN" dirty="0">
              <a:solidFill>
                <a:schemeClr val="bg1"/>
              </a:solidFill>
            </a:endParaRPr>
          </a:p>
          <a:p>
            <a:pPr>
              <a:lnSpc>
                <a:spcPct val="150000"/>
              </a:lnSpc>
            </a:pPr>
            <a:r>
              <a:rPr lang="zh-CN" altLang="en-US" dirty="0">
                <a:solidFill>
                  <a:schemeClr val="bg1"/>
                </a:solidFill>
              </a:rPr>
              <a:t>大写首字母对应组件元素自然</a:t>
            </a:r>
            <a:endParaRPr lang="en-US" altLang="zh-CN" dirty="0">
              <a:solidFill>
                <a:schemeClr val="bg1"/>
              </a:solidFill>
            </a:endParaRPr>
          </a:p>
          <a:p>
            <a:pPr>
              <a:lnSpc>
                <a:spcPct val="150000"/>
              </a:lnSpc>
            </a:pPr>
            <a:endParaRPr lang="en-US" altLang="zh-CN" dirty="0">
              <a:solidFill>
                <a:schemeClr val="bg1"/>
              </a:solidFill>
            </a:endParaRPr>
          </a:p>
        </p:txBody>
      </p:sp>
      <p:sp>
        <p:nvSpPr>
          <p:cNvPr id="7" name="矩形 5"/>
          <p:cNvSpPr>
            <a:spLocks noChangeArrowheads="1"/>
          </p:cNvSpPr>
          <p:nvPr/>
        </p:nvSpPr>
        <p:spPr bwMode="auto">
          <a:xfrm>
            <a:off x="1344613" y="600075"/>
            <a:ext cx="7648575" cy="647700"/>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3080544" y="668338"/>
            <a:ext cx="4176712" cy="52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en-US" altLang="zh-CN" sz="2800" b="1" dirty="0">
                <a:solidFill>
                  <a:schemeClr val="bg1"/>
                </a:solidFill>
                <a:latin typeface="微软雅黑" charset="0"/>
                <a:ea typeface="微软雅黑" charset="0"/>
              </a:rPr>
              <a:t>JSX</a:t>
            </a:r>
            <a:r>
              <a:rPr lang="zh-CN" altLang="en-US" sz="2800" b="1" dirty="0">
                <a:solidFill>
                  <a:schemeClr val="bg1"/>
                </a:solidFill>
                <a:latin typeface="微软雅黑" charset="0"/>
                <a:ea typeface="微软雅黑" charset="0"/>
              </a:rPr>
              <a:t>基本语法</a:t>
            </a:r>
            <a:endParaRPr lang="en-US" altLang="zh-CN" sz="2800" b="1" dirty="0">
              <a:solidFill>
                <a:schemeClr val="bg1"/>
              </a:solidFill>
              <a:latin typeface="微软雅黑" charset="0"/>
              <a:ea typeface="微软雅黑" charset="0"/>
            </a:endParaRPr>
          </a:p>
        </p:txBody>
      </p:sp>
    </p:spTree>
    <p:extLst>
      <p:ext uri="{BB962C8B-B14F-4D97-AF65-F5344CB8AC3E}">
        <p14:creationId xmlns:p14="http://schemas.microsoft.com/office/powerpoint/2010/main" val="387451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268413" y="600075"/>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en-US" altLang="zh-CN" sz="2800" b="1">
                  <a:solidFill>
                    <a:schemeClr val="bg1"/>
                  </a:solidFill>
                  <a:latin typeface="微软雅黑" charset="0"/>
                  <a:ea typeface="微软雅黑" charset="0"/>
                </a:rPr>
                <a:t>JSX</a:t>
              </a:r>
              <a:r>
                <a:rPr lang="zh-CN" altLang="en-US" sz="2800" b="1">
                  <a:solidFill>
                    <a:schemeClr val="bg1"/>
                  </a:solidFill>
                  <a:latin typeface="微软雅黑" charset="0"/>
                  <a:ea typeface="微软雅黑" charset="0"/>
                </a:rPr>
                <a:t>基本语法</a:t>
              </a:r>
              <a:endParaRPr lang="en-US" altLang="zh-CN" sz="2800" b="1">
                <a:solidFill>
                  <a:schemeClr val="bg1"/>
                </a:solidFill>
                <a:latin typeface="微软雅黑" charset="0"/>
                <a:ea typeface="微软雅黑" charset="0"/>
              </a:endParaRPr>
            </a:p>
          </p:txBody>
        </p:sp>
      </p:grpSp>
      <p:sp>
        <p:nvSpPr>
          <p:cNvPr id="9" name="TextBox 1"/>
          <p:cNvSpPr txBox="1">
            <a:spLocks noChangeArrowheads="1"/>
          </p:cNvSpPr>
          <p:nvPr/>
        </p:nvSpPr>
        <p:spPr bwMode="auto">
          <a:xfrm>
            <a:off x="900113" y="1844675"/>
            <a:ext cx="755967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buFont typeface="Arial" charset="0"/>
              <a:buNone/>
            </a:pPr>
            <a:r>
              <a:rPr lang="en-US" altLang="zh-CN" dirty="0" smtClean="0">
                <a:solidFill>
                  <a:schemeClr val="bg1"/>
                </a:solidFill>
              </a:rPr>
              <a:t>3</a:t>
            </a:r>
            <a:r>
              <a:rPr lang="zh-CN" altLang="en-US" dirty="0" smtClean="0">
                <a:solidFill>
                  <a:schemeClr val="bg1"/>
                </a:solidFill>
              </a:rPr>
              <a:t>、</a:t>
            </a:r>
            <a:r>
              <a:rPr lang="en-US" altLang="zh-CN" dirty="0">
                <a:solidFill>
                  <a:schemeClr val="bg1"/>
                </a:solidFill>
              </a:rPr>
              <a:t>react</a:t>
            </a:r>
            <a:r>
              <a:rPr lang="zh-CN" altLang="en-US" dirty="0">
                <a:solidFill>
                  <a:schemeClr val="bg1"/>
                </a:solidFill>
              </a:rPr>
              <a:t>中如何去写</a:t>
            </a:r>
            <a:r>
              <a:rPr lang="en-US" altLang="zh-CN" dirty="0" err="1">
                <a:solidFill>
                  <a:schemeClr val="bg1"/>
                </a:solidFill>
              </a:rPr>
              <a:t>css</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1</a:t>
            </a:r>
            <a:r>
              <a:rPr lang="zh-CN" altLang="en-US" dirty="0">
                <a:solidFill>
                  <a:schemeClr val="bg1"/>
                </a:solidFill>
              </a:rPr>
              <a:t>、基于</a:t>
            </a:r>
            <a:r>
              <a:rPr lang="en-US" altLang="zh-CN" dirty="0">
                <a:solidFill>
                  <a:schemeClr val="bg1"/>
                </a:solidFill>
              </a:rPr>
              <a:t>class          --</a:t>
            </a:r>
            <a:r>
              <a:rPr lang="zh-CN" altLang="en-US" dirty="0">
                <a:solidFill>
                  <a:schemeClr val="bg1"/>
                </a:solidFill>
              </a:rPr>
              <a:t>（</a:t>
            </a:r>
            <a:r>
              <a:rPr lang="en-US" altLang="zh-CN" dirty="0" err="1">
                <a:solidFill>
                  <a:schemeClr val="bg1"/>
                </a:solidFill>
              </a:rPr>
              <a:t>className</a:t>
            </a:r>
            <a:r>
              <a:rPr lang="zh-CN" altLang="en-US" dirty="0" smtClean="0">
                <a:solidFill>
                  <a:schemeClr val="bg1"/>
                </a:solidFill>
              </a:rPr>
              <a:t>）</a:t>
            </a:r>
            <a:endParaRPr lang="en-US" altLang="zh-CN" dirty="0">
              <a:solidFill>
                <a:schemeClr val="bg1"/>
              </a:solidFill>
            </a:endParaRPr>
          </a:p>
          <a:p>
            <a:pPr eaLnBrk="1" hangingPunct="1">
              <a:buFont typeface="Arial" charset="0"/>
              <a:buNone/>
            </a:pPr>
            <a:r>
              <a:rPr lang="en-US" altLang="zh-CN" dirty="0">
                <a:solidFill>
                  <a:schemeClr val="bg1"/>
                </a:solidFill>
              </a:rPr>
              <a:t>	2</a:t>
            </a:r>
            <a:r>
              <a:rPr lang="zh-CN" altLang="en-US" dirty="0">
                <a:solidFill>
                  <a:schemeClr val="bg1"/>
                </a:solidFill>
              </a:rPr>
              <a:t>、基于</a:t>
            </a:r>
            <a:r>
              <a:rPr lang="en-US" altLang="zh-CN" dirty="0">
                <a:solidFill>
                  <a:schemeClr val="bg1"/>
                </a:solidFill>
              </a:rPr>
              <a:t>inner </a:t>
            </a:r>
            <a:r>
              <a:rPr lang="en-US" altLang="zh-CN" dirty="0" err="1">
                <a:solidFill>
                  <a:schemeClr val="bg1"/>
                </a:solidFill>
              </a:rPr>
              <a:t>css</a:t>
            </a:r>
            <a:r>
              <a:rPr lang="en-US" altLang="zh-CN" dirty="0">
                <a:solidFill>
                  <a:schemeClr val="bg1"/>
                </a:solidFill>
              </a:rPr>
              <a:t>  </a:t>
            </a:r>
            <a:r>
              <a:rPr lang="zh-CN" altLang="en-US" dirty="0">
                <a:solidFill>
                  <a:schemeClr val="bg1"/>
                </a:solidFill>
              </a:rPr>
              <a:t>（</a:t>
            </a:r>
            <a:r>
              <a:rPr lang="en-US" altLang="zh-CN" dirty="0" err="1">
                <a:solidFill>
                  <a:schemeClr val="bg1"/>
                </a:solidFill>
              </a:rPr>
              <a:t>facebook</a:t>
            </a:r>
            <a:r>
              <a:rPr lang="en-US" altLang="zh-CN" dirty="0">
                <a:solidFill>
                  <a:schemeClr val="bg1"/>
                </a:solidFill>
              </a:rPr>
              <a:t> </a:t>
            </a:r>
            <a:r>
              <a:rPr lang="zh-CN" altLang="en-US" dirty="0">
                <a:solidFill>
                  <a:schemeClr val="bg1"/>
                </a:solidFill>
              </a:rPr>
              <a:t>主张的方式）  行间样式</a:t>
            </a:r>
            <a:r>
              <a:rPr lang="en-US" altLang="zh-CN" dirty="0">
                <a:solidFill>
                  <a:schemeClr val="bg1"/>
                </a:solidFill>
              </a:rPr>
              <a:t>(</a:t>
            </a:r>
            <a:r>
              <a:rPr lang="en-US" altLang="zh-CN" dirty="0" err="1" smtClean="0">
                <a:solidFill>
                  <a:schemeClr val="bg1"/>
                </a:solidFill>
              </a:rPr>
              <a:t>json</a:t>
            </a:r>
            <a:r>
              <a:rPr lang="en-US" altLang="zh-CN" dirty="0" smtClean="0">
                <a:solidFill>
                  <a:schemeClr val="bg1"/>
                </a:solidFill>
              </a:rPr>
              <a:t>)</a:t>
            </a:r>
            <a:endParaRPr lang="en-US" altLang="zh-CN" dirty="0">
              <a:solidFill>
                <a:schemeClr val="bg1"/>
              </a:solidFill>
            </a:endParaRPr>
          </a:p>
          <a:p>
            <a:pPr eaLnBrk="1" hangingPunct="1">
              <a:buFont typeface="Arial" charset="0"/>
              <a:buNone/>
            </a:pPr>
            <a:r>
              <a:rPr lang="en-US" altLang="zh-CN" dirty="0">
                <a:solidFill>
                  <a:schemeClr val="bg1"/>
                </a:solidFill>
              </a:rPr>
              <a:t>	3</a:t>
            </a:r>
            <a:r>
              <a:rPr lang="zh-CN" altLang="en-US" dirty="0">
                <a:solidFill>
                  <a:schemeClr val="bg1"/>
                </a:solidFill>
              </a:rPr>
              <a:t>、原型链和全局变量</a:t>
            </a:r>
          </a:p>
        </p:txBody>
      </p:sp>
      <p:sp>
        <p:nvSpPr>
          <p:cNvPr id="10" name="TextBox 1"/>
          <p:cNvSpPr txBox="1">
            <a:spLocks noChangeArrowheads="1"/>
          </p:cNvSpPr>
          <p:nvPr/>
        </p:nvSpPr>
        <p:spPr bwMode="auto">
          <a:xfrm>
            <a:off x="772318" y="3381851"/>
            <a:ext cx="783828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buFont typeface="Arial" charset="0"/>
              <a:buNone/>
            </a:pPr>
            <a:r>
              <a:rPr lang="en-US" altLang="zh-CN" dirty="0" smtClean="0">
                <a:solidFill>
                  <a:schemeClr val="bg1"/>
                </a:solidFill>
              </a:rPr>
              <a:t>4</a:t>
            </a:r>
            <a:r>
              <a:rPr lang="zh-CN" altLang="en-US" dirty="0" smtClean="0">
                <a:solidFill>
                  <a:schemeClr val="bg1"/>
                </a:solidFill>
              </a:rPr>
              <a:t>、</a:t>
            </a:r>
            <a:r>
              <a:rPr lang="en-US" altLang="zh-CN" dirty="0">
                <a:solidFill>
                  <a:schemeClr val="bg1"/>
                </a:solidFill>
              </a:rPr>
              <a:t>react</a:t>
            </a:r>
            <a:r>
              <a:rPr lang="zh-CN" altLang="en-US" dirty="0">
                <a:solidFill>
                  <a:schemeClr val="bg1"/>
                </a:solidFill>
              </a:rPr>
              <a:t>中事件机制</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react</a:t>
            </a:r>
            <a:r>
              <a:rPr lang="zh-CN" altLang="en-US" dirty="0">
                <a:solidFill>
                  <a:schemeClr val="bg1"/>
                </a:solidFill>
              </a:rPr>
              <a:t>自定义了一套符合</a:t>
            </a:r>
            <a:r>
              <a:rPr lang="en-US" altLang="zh-CN" dirty="0">
                <a:solidFill>
                  <a:schemeClr val="bg1"/>
                </a:solidFill>
              </a:rPr>
              <a:t>w3c</a:t>
            </a:r>
            <a:r>
              <a:rPr lang="zh-CN" altLang="en-US" dirty="0">
                <a:solidFill>
                  <a:schemeClr val="bg1"/>
                </a:solidFill>
              </a:rPr>
              <a:t>标准的事件机制</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a:t>
            </a:r>
            <a:r>
              <a:rPr lang="en-US" altLang="zh-CN" dirty="0" err="1">
                <a:solidFill>
                  <a:schemeClr val="bg1"/>
                </a:solidFill>
              </a:rPr>
              <a:t>eg</a:t>
            </a:r>
            <a:r>
              <a:rPr lang="zh-CN" altLang="en-US" dirty="0">
                <a:solidFill>
                  <a:schemeClr val="bg1"/>
                </a:solidFill>
              </a:rPr>
              <a:t>：</a:t>
            </a:r>
            <a:endParaRPr lang="en-US" altLang="zh-CN" dirty="0">
              <a:solidFill>
                <a:schemeClr val="bg1"/>
              </a:solidFill>
            </a:endParaRPr>
          </a:p>
          <a:p>
            <a:pPr eaLnBrk="1" hangingPunct="1">
              <a:buFont typeface="Arial" charset="0"/>
              <a:buNone/>
            </a:pPr>
            <a:r>
              <a:rPr lang="en-US" altLang="zh-CN" dirty="0">
                <a:solidFill>
                  <a:schemeClr val="bg1"/>
                </a:solidFill>
              </a:rPr>
              <a:t>	</a:t>
            </a:r>
          </a:p>
          <a:p>
            <a:pPr eaLnBrk="1" hangingPunct="1">
              <a:buFont typeface="Arial" charset="0"/>
              <a:buNone/>
            </a:pPr>
            <a:r>
              <a:rPr lang="en-US" altLang="zh-CN" dirty="0">
                <a:solidFill>
                  <a:schemeClr val="bg1"/>
                </a:solidFill>
              </a:rPr>
              <a:t>	</a:t>
            </a:r>
            <a:r>
              <a:rPr lang="zh-CN" altLang="en-US" dirty="0">
                <a:solidFill>
                  <a:schemeClr val="bg1"/>
                </a:solidFill>
              </a:rPr>
              <a:t>点击：   </a:t>
            </a:r>
            <a:r>
              <a:rPr lang="en-US" altLang="zh-CN" dirty="0" err="1" smtClean="0">
                <a:solidFill>
                  <a:schemeClr val="bg1"/>
                </a:solidFill>
              </a:rPr>
              <a:t>onClick</a:t>
            </a:r>
            <a:endParaRPr lang="en-US" altLang="zh-CN" dirty="0">
              <a:solidFill>
                <a:schemeClr val="bg1"/>
              </a:solidFill>
            </a:endParaRPr>
          </a:p>
          <a:p>
            <a:pPr eaLnBrk="1" hangingPunct="1">
              <a:buFont typeface="Arial" charset="0"/>
              <a:buNone/>
            </a:pPr>
            <a:r>
              <a:rPr lang="en-US" altLang="zh-CN" dirty="0">
                <a:solidFill>
                  <a:schemeClr val="bg1"/>
                </a:solidFill>
              </a:rPr>
              <a:t>	</a:t>
            </a:r>
            <a:r>
              <a:rPr lang="zh-CN" altLang="en-US" dirty="0">
                <a:solidFill>
                  <a:schemeClr val="bg1"/>
                </a:solidFill>
              </a:rPr>
              <a:t>触摸结束：  </a:t>
            </a:r>
            <a:r>
              <a:rPr lang="en-US" altLang="zh-CN" dirty="0" err="1">
                <a:solidFill>
                  <a:schemeClr val="bg1"/>
                </a:solidFill>
              </a:rPr>
              <a:t>onTouchEnd</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zh-CN" altLang="en-US" dirty="0">
                <a:solidFill>
                  <a:schemeClr val="bg1"/>
                </a:solidFill>
              </a:rPr>
              <a:t>更多事件机制可以参考官方</a:t>
            </a:r>
            <a:r>
              <a:rPr lang="en-US" altLang="zh-CN" dirty="0" err="1">
                <a:solidFill>
                  <a:schemeClr val="bg1"/>
                </a:solidFill>
              </a:rPr>
              <a:t>api</a:t>
            </a:r>
            <a:endParaRPr lang="zh-CN" altLang="en-US" dirty="0">
              <a:solidFill>
                <a:schemeClr val="bg1"/>
              </a:solidFill>
            </a:endParaRPr>
          </a:p>
        </p:txBody>
      </p:sp>
    </p:spTree>
    <p:extLst>
      <p:ext uri="{BB962C8B-B14F-4D97-AF65-F5344CB8AC3E}">
        <p14:creationId xmlns:p14="http://schemas.microsoft.com/office/powerpoint/2010/main" val="995706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344613" y="600075"/>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en-US" altLang="zh-CN" sz="2800" b="1" dirty="0">
                  <a:solidFill>
                    <a:schemeClr val="bg1"/>
                  </a:solidFill>
                  <a:latin typeface="微软雅黑" charset="0"/>
                  <a:ea typeface="微软雅黑" charset="0"/>
                </a:rPr>
                <a:t>JSX</a:t>
              </a:r>
              <a:r>
                <a:rPr lang="zh-CN" altLang="en-US" sz="2800" b="1" dirty="0">
                  <a:solidFill>
                    <a:schemeClr val="bg1"/>
                  </a:solidFill>
                  <a:latin typeface="微软雅黑" charset="0"/>
                  <a:ea typeface="微软雅黑" charset="0"/>
                </a:rPr>
                <a:t>基本语法</a:t>
              </a:r>
              <a:endParaRPr lang="en-US" altLang="zh-CN" sz="2800" b="1" dirty="0">
                <a:solidFill>
                  <a:schemeClr val="bg1"/>
                </a:solidFill>
                <a:latin typeface="微软雅黑" charset="0"/>
                <a:ea typeface="微软雅黑" charset="0"/>
              </a:endParaRPr>
            </a:p>
          </p:txBody>
        </p:sp>
      </p:grpSp>
      <p:sp>
        <p:nvSpPr>
          <p:cNvPr id="9" name="TextBox 15"/>
          <p:cNvSpPr txBox="1">
            <a:spLocks noChangeArrowheads="1"/>
          </p:cNvSpPr>
          <p:nvPr/>
        </p:nvSpPr>
        <p:spPr bwMode="auto">
          <a:xfrm>
            <a:off x="1343025" y="1392238"/>
            <a:ext cx="7921625"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nSpc>
                <a:spcPct val="150000"/>
              </a:lnSpc>
            </a:pPr>
            <a:r>
              <a:rPr lang="en-US" altLang="zh-CN" dirty="0">
                <a:solidFill>
                  <a:schemeClr val="bg1"/>
                </a:solidFill>
              </a:rPr>
              <a:t>5. HTML </a:t>
            </a:r>
            <a:r>
              <a:rPr lang="zh-CN" altLang="en-US" dirty="0">
                <a:solidFill>
                  <a:schemeClr val="bg1"/>
                </a:solidFill>
              </a:rPr>
              <a:t>转义</a:t>
            </a:r>
            <a:endParaRPr lang="en-US" altLang="zh-CN" dirty="0">
              <a:solidFill>
                <a:schemeClr val="bg1"/>
              </a:solidFill>
            </a:endParaRPr>
          </a:p>
          <a:p>
            <a:pPr>
              <a:lnSpc>
                <a:spcPct val="150000"/>
              </a:lnSpc>
            </a:pPr>
            <a:r>
              <a:rPr lang="en-US" altLang="zh-CN" dirty="0">
                <a:solidFill>
                  <a:schemeClr val="bg1"/>
                </a:solidFill>
              </a:rPr>
              <a:t>React </a:t>
            </a:r>
            <a:r>
              <a:rPr lang="zh-CN" altLang="en-US" dirty="0">
                <a:solidFill>
                  <a:schemeClr val="bg1"/>
                </a:solidFill>
              </a:rPr>
              <a:t>会将所有要显示到 </a:t>
            </a:r>
            <a:r>
              <a:rPr lang="en-US" altLang="zh-CN" dirty="0">
                <a:solidFill>
                  <a:schemeClr val="bg1"/>
                </a:solidFill>
              </a:rPr>
              <a:t>DOM </a:t>
            </a:r>
            <a:r>
              <a:rPr lang="zh-CN" altLang="en-US" dirty="0">
                <a:solidFill>
                  <a:schemeClr val="bg1"/>
                </a:solidFill>
              </a:rPr>
              <a:t>的字符串转义，防止 </a:t>
            </a:r>
            <a:r>
              <a:rPr lang="en-US" altLang="zh-CN" dirty="0">
                <a:solidFill>
                  <a:schemeClr val="bg1"/>
                </a:solidFill>
              </a:rPr>
              <a:t>XSS</a:t>
            </a:r>
            <a:r>
              <a:rPr lang="zh-CN" altLang="en-US" dirty="0">
                <a:solidFill>
                  <a:schemeClr val="bg1"/>
                </a:solidFill>
              </a:rPr>
              <a:t>。</a:t>
            </a:r>
            <a:endParaRPr lang="en-US" altLang="zh-CN" dirty="0">
              <a:solidFill>
                <a:schemeClr val="bg1"/>
              </a:solidFill>
            </a:endParaRPr>
          </a:p>
          <a:p>
            <a:pPr>
              <a:lnSpc>
                <a:spcPct val="150000"/>
              </a:lnSpc>
            </a:pPr>
            <a:r>
              <a:rPr lang="zh-CN" altLang="en-US" dirty="0">
                <a:solidFill>
                  <a:schemeClr val="bg1"/>
                </a:solidFill>
              </a:rPr>
              <a:t>后台传过来的数据带页面标签的是不能直接转义的，具体转义的写法如下：</a:t>
            </a:r>
            <a:endParaRPr lang="en-US" altLang="zh-CN" dirty="0">
              <a:solidFill>
                <a:schemeClr val="bg1"/>
              </a:solidFill>
            </a:endParaRPr>
          </a:p>
          <a:p>
            <a:pPr>
              <a:lnSpc>
                <a:spcPct val="150000"/>
              </a:lnSpc>
            </a:pPr>
            <a:r>
              <a:rPr lang="en-US" altLang="zh-CN" dirty="0" err="1">
                <a:solidFill>
                  <a:schemeClr val="bg1"/>
                </a:solidFill>
              </a:rPr>
              <a:t>var</a:t>
            </a:r>
            <a:r>
              <a:rPr lang="en-US" altLang="zh-CN" dirty="0">
                <a:solidFill>
                  <a:schemeClr val="bg1"/>
                </a:solidFill>
              </a:rPr>
              <a:t> content='&lt;strong&gt;content&lt;/strong&gt;';   </a:t>
            </a:r>
          </a:p>
          <a:p>
            <a:pPr>
              <a:lnSpc>
                <a:spcPct val="150000"/>
              </a:lnSpc>
            </a:pPr>
            <a:r>
              <a:rPr lang="en-US" altLang="zh-CN" dirty="0">
                <a:solidFill>
                  <a:schemeClr val="bg1"/>
                </a:solidFill>
              </a:rPr>
              <a:t> </a:t>
            </a:r>
          </a:p>
          <a:p>
            <a:pPr>
              <a:lnSpc>
                <a:spcPct val="150000"/>
              </a:lnSpc>
            </a:pPr>
            <a:r>
              <a:rPr lang="en-US" altLang="zh-CN" dirty="0" err="1">
                <a:solidFill>
                  <a:schemeClr val="bg1"/>
                </a:solidFill>
              </a:rPr>
              <a:t>React.render</a:t>
            </a:r>
            <a:r>
              <a:rPr lang="en-US" altLang="zh-CN" dirty="0">
                <a:solidFill>
                  <a:schemeClr val="bg1"/>
                </a:solidFill>
              </a:rPr>
              <a:t>(</a:t>
            </a:r>
          </a:p>
          <a:p>
            <a:pPr>
              <a:lnSpc>
                <a:spcPct val="150000"/>
              </a:lnSpc>
            </a:pPr>
            <a:r>
              <a:rPr lang="en-US" altLang="zh-CN" dirty="0">
                <a:solidFill>
                  <a:schemeClr val="bg1"/>
                </a:solidFill>
              </a:rPr>
              <a:t>    &lt;div </a:t>
            </a:r>
            <a:r>
              <a:rPr lang="en-US" altLang="zh-CN" dirty="0" err="1">
                <a:solidFill>
                  <a:schemeClr val="bg1"/>
                </a:solidFill>
              </a:rPr>
              <a:t>dangerouslySetInnerHTML</a:t>
            </a:r>
            <a:r>
              <a:rPr lang="en-US" altLang="zh-CN" dirty="0">
                <a:solidFill>
                  <a:schemeClr val="bg1"/>
                </a:solidFill>
              </a:rPr>
              <a:t>={{__html: content}}&gt;&lt;/div&gt;,</a:t>
            </a:r>
          </a:p>
          <a:p>
            <a:pPr>
              <a:lnSpc>
                <a:spcPct val="150000"/>
              </a:lnSpc>
            </a:pPr>
            <a:r>
              <a:rPr lang="en-US" altLang="zh-CN" dirty="0">
                <a:solidFill>
                  <a:schemeClr val="bg1"/>
                </a:solidFill>
              </a:rPr>
              <a:t>    </a:t>
            </a:r>
            <a:r>
              <a:rPr lang="en-US" altLang="zh-CN" dirty="0" err="1">
                <a:solidFill>
                  <a:schemeClr val="bg1"/>
                </a:solidFill>
              </a:rPr>
              <a:t>document.body</a:t>
            </a:r>
            <a:endParaRPr lang="en-US" altLang="zh-CN" dirty="0">
              <a:solidFill>
                <a:schemeClr val="bg1"/>
              </a:solidFill>
            </a:endParaRPr>
          </a:p>
          <a:p>
            <a:pPr>
              <a:lnSpc>
                <a:spcPct val="150000"/>
              </a:lnSpc>
            </a:pPr>
            <a:r>
              <a:rPr lang="en-US" altLang="zh-CN" dirty="0">
                <a:solidFill>
                  <a:schemeClr val="bg1"/>
                </a:solidFill>
              </a:rPr>
              <a:t>);</a:t>
            </a:r>
          </a:p>
        </p:txBody>
      </p:sp>
    </p:spTree>
    <p:extLst>
      <p:ext uri="{BB962C8B-B14F-4D97-AF65-F5344CB8AC3E}">
        <p14:creationId xmlns:p14="http://schemas.microsoft.com/office/powerpoint/2010/main" val="1065103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200692"/>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800"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sp>
        <p:nvSpPr>
          <p:cNvPr id="5" name="TextBox 1"/>
          <p:cNvSpPr txBox="1">
            <a:spLocks noChangeArrowheads="1"/>
          </p:cNvSpPr>
          <p:nvPr/>
        </p:nvSpPr>
        <p:spPr bwMode="auto">
          <a:xfrm>
            <a:off x="261145" y="308992"/>
            <a:ext cx="6635968"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buFont typeface="Arial" charset="0"/>
              <a:buNone/>
            </a:pPr>
            <a:r>
              <a:rPr lang="zh-CN" altLang="en-US" dirty="0">
                <a:solidFill>
                  <a:schemeClr val="bg1"/>
                </a:solidFill>
              </a:rPr>
              <a:t>补充内容：</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zh-CN" altLang="en-US" dirty="0">
                <a:solidFill>
                  <a:schemeClr val="bg1"/>
                </a:solidFill>
              </a:rPr>
              <a:t>使用步骤 </a:t>
            </a:r>
            <a:r>
              <a:rPr lang="en-US" altLang="zh-CN" dirty="0">
                <a:solidFill>
                  <a:schemeClr val="bg1"/>
                </a:solidFill>
              </a:rPr>
              <a:t>1</a:t>
            </a:r>
            <a:r>
              <a:rPr lang="zh-CN" altLang="en-US" dirty="0">
                <a:solidFill>
                  <a:schemeClr val="bg1"/>
                </a:solidFill>
              </a:rPr>
              <a:t>、</a:t>
            </a:r>
            <a:r>
              <a:rPr lang="en-US" altLang="zh-CN" dirty="0" err="1">
                <a:solidFill>
                  <a:schemeClr val="bg1"/>
                </a:solidFill>
              </a:rPr>
              <a:t>react.creatClass</a:t>
            </a:r>
            <a:r>
              <a:rPr lang="en-US" altLang="zh-CN" dirty="0">
                <a:solidFill>
                  <a:schemeClr val="bg1"/>
                </a:solidFill>
              </a:rPr>
              <a:t>()</a:t>
            </a:r>
            <a:r>
              <a:rPr lang="zh-CN" altLang="en-US" dirty="0">
                <a:solidFill>
                  <a:schemeClr val="bg1"/>
                </a:solidFill>
              </a:rPr>
              <a:t>创建组件</a:t>
            </a:r>
          </a:p>
          <a:p>
            <a:pPr eaLnBrk="1" hangingPunct="1">
              <a:buFont typeface="Arial" charset="0"/>
              <a:buNone/>
            </a:pPr>
            <a:r>
              <a:rPr lang="en-US" altLang="zh-CN" dirty="0" smtClean="0">
                <a:solidFill>
                  <a:schemeClr val="bg1"/>
                </a:solidFill>
              </a:rPr>
              <a:t>2</a:t>
            </a:r>
            <a:r>
              <a:rPr lang="zh-CN" altLang="en-US" dirty="0">
                <a:solidFill>
                  <a:schemeClr val="bg1"/>
                </a:solidFill>
              </a:rPr>
              <a:t>、要去实现组件中</a:t>
            </a:r>
            <a:r>
              <a:rPr lang="en-US" altLang="zh-CN" dirty="0">
                <a:solidFill>
                  <a:schemeClr val="bg1"/>
                </a:solidFill>
              </a:rPr>
              <a:t>render</a:t>
            </a:r>
            <a:r>
              <a:rPr lang="zh-CN" altLang="en-US" dirty="0">
                <a:solidFill>
                  <a:schemeClr val="bg1"/>
                </a:solidFill>
              </a:rPr>
              <a:t>方法</a:t>
            </a:r>
          </a:p>
          <a:p>
            <a:pPr eaLnBrk="1" hangingPunct="1">
              <a:buFont typeface="Arial" charset="0"/>
              <a:buNone/>
            </a:pPr>
            <a:r>
              <a:rPr lang="en-US" altLang="zh-CN" dirty="0" smtClean="0">
                <a:solidFill>
                  <a:schemeClr val="bg1"/>
                </a:solidFill>
              </a:rPr>
              <a:t>3</a:t>
            </a:r>
            <a:r>
              <a:rPr lang="zh-CN" altLang="en-US" dirty="0">
                <a:solidFill>
                  <a:schemeClr val="bg1"/>
                </a:solidFill>
              </a:rPr>
              <a:t>、在</a:t>
            </a:r>
            <a:r>
              <a:rPr lang="en-US" altLang="zh-CN" dirty="0">
                <a:solidFill>
                  <a:schemeClr val="bg1"/>
                </a:solidFill>
              </a:rPr>
              <a:t>render</a:t>
            </a:r>
            <a:r>
              <a:rPr lang="zh-CN" altLang="en-US" dirty="0">
                <a:solidFill>
                  <a:schemeClr val="bg1"/>
                </a:solidFill>
              </a:rPr>
              <a:t>方法中  通过</a:t>
            </a:r>
            <a:r>
              <a:rPr lang="en-US" altLang="zh-CN" dirty="0">
                <a:solidFill>
                  <a:schemeClr val="bg1"/>
                </a:solidFill>
              </a:rPr>
              <a:t>return</a:t>
            </a:r>
            <a:r>
              <a:rPr lang="zh-CN" altLang="en-US" dirty="0">
                <a:solidFill>
                  <a:schemeClr val="bg1"/>
                </a:solidFill>
              </a:rPr>
              <a:t>返回</a:t>
            </a:r>
            <a:r>
              <a:rPr lang="en-US" altLang="zh-CN" dirty="0" err="1">
                <a:solidFill>
                  <a:schemeClr val="bg1"/>
                </a:solidFill>
              </a:rPr>
              <a:t>jsx</a:t>
            </a:r>
            <a:r>
              <a:rPr lang="zh-CN" altLang="en-US" dirty="0">
                <a:solidFill>
                  <a:schemeClr val="bg1"/>
                </a:solidFill>
              </a:rPr>
              <a:t>生成页面中的</a:t>
            </a:r>
            <a:r>
              <a:rPr lang="en-US" altLang="zh-CN" dirty="0">
                <a:solidFill>
                  <a:schemeClr val="bg1"/>
                </a:solidFill>
              </a:rPr>
              <a:t>html</a:t>
            </a:r>
            <a:r>
              <a:rPr lang="zh-CN" altLang="en-US" dirty="0">
                <a:solidFill>
                  <a:schemeClr val="bg1"/>
                </a:solidFill>
              </a:rPr>
              <a:t>内容</a:t>
            </a:r>
          </a:p>
          <a:p>
            <a:pPr eaLnBrk="1" hangingPunct="1">
              <a:buFont typeface="Arial" charset="0"/>
              <a:buNone/>
            </a:pPr>
            <a:endParaRPr lang="zh-CN" altLang="en-US" dirty="0">
              <a:solidFill>
                <a:schemeClr val="bg1"/>
              </a:solidFill>
            </a:endParaRPr>
          </a:p>
          <a:p>
            <a:pPr eaLnBrk="1" hangingPunct="1">
              <a:buFont typeface="Arial" charset="0"/>
              <a:buNone/>
            </a:pPr>
            <a:r>
              <a:rPr lang="zh-CN" altLang="en-US" dirty="0">
                <a:solidFill>
                  <a:schemeClr val="bg1"/>
                </a:solidFill>
              </a:rPr>
              <a:t>注意：</a:t>
            </a:r>
            <a:r>
              <a:rPr lang="en-US" altLang="zh-CN" dirty="0">
                <a:solidFill>
                  <a:schemeClr val="bg1"/>
                </a:solidFill>
              </a:rPr>
              <a:t>1</a:t>
            </a:r>
            <a:r>
              <a:rPr lang="zh-CN" altLang="en-US" dirty="0">
                <a:solidFill>
                  <a:schemeClr val="bg1"/>
                </a:solidFill>
              </a:rPr>
              <a:t>、组件命名，首字母大写</a:t>
            </a:r>
          </a:p>
          <a:p>
            <a:pPr eaLnBrk="1" hangingPunct="1">
              <a:buFont typeface="Arial" charset="0"/>
              <a:buNone/>
            </a:pPr>
            <a:r>
              <a:rPr lang="en-US" altLang="zh-CN" dirty="0" smtClean="0">
                <a:solidFill>
                  <a:schemeClr val="bg1"/>
                </a:solidFill>
              </a:rPr>
              <a:t>2</a:t>
            </a:r>
            <a:r>
              <a:rPr lang="zh-CN" altLang="en-US" dirty="0">
                <a:solidFill>
                  <a:schemeClr val="bg1"/>
                </a:solidFill>
              </a:rPr>
              <a:t>、</a:t>
            </a:r>
            <a:r>
              <a:rPr lang="en-US" altLang="zh-CN" dirty="0">
                <a:solidFill>
                  <a:schemeClr val="bg1"/>
                </a:solidFill>
              </a:rPr>
              <a:t>render</a:t>
            </a:r>
            <a:r>
              <a:rPr lang="zh-CN" altLang="en-US" dirty="0">
                <a:solidFill>
                  <a:schemeClr val="bg1"/>
                </a:solidFill>
              </a:rPr>
              <a:t>方法  </a:t>
            </a:r>
            <a:r>
              <a:rPr lang="en-US" altLang="zh-CN" dirty="0" err="1">
                <a:solidFill>
                  <a:schemeClr val="bg1"/>
                </a:solidFill>
              </a:rPr>
              <a:t>ReactDOM.render</a:t>
            </a:r>
            <a:r>
              <a:rPr lang="en-US" altLang="zh-CN" dirty="0">
                <a:solidFill>
                  <a:schemeClr val="bg1"/>
                </a:solidFill>
              </a:rPr>
              <a:t>(&lt;</a:t>
            </a:r>
            <a:r>
              <a:rPr lang="zh-CN" altLang="en-US" dirty="0">
                <a:solidFill>
                  <a:schemeClr val="bg1"/>
                </a:solidFill>
              </a:rPr>
              <a:t>组件</a:t>
            </a:r>
            <a:r>
              <a:rPr lang="en-US" altLang="zh-CN" dirty="0">
                <a:solidFill>
                  <a:schemeClr val="bg1"/>
                </a:solidFill>
              </a:rPr>
              <a:t>/&gt;,node</a:t>
            </a:r>
            <a:r>
              <a:rPr lang="zh-CN" altLang="en-US" dirty="0">
                <a:solidFill>
                  <a:schemeClr val="bg1"/>
                </a:solidFill>
              </a:rPr>
              <a:t>节点</a:t>
            </a:r>
            <a:r>
              <a:rPr lang="en-US" altLang="zh-CN" dirty="0">
                <a:solidFill>
                  <a:schemeClr val="bg1"/>
                </a:solidFill>
              </a:rPr>
              <a:t>)</a:t>
            </a: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react</a:t>
            </a:r>
            <a:r>
              <a:rPr lang="zh-CN" altLang="en-US" dirty="0">
                <a:solidFill>
                  <a:schemeClr val="bg1"/>
                </a:solidFill>
              </a:rPr>
              <a:t>中写入</a:t>
            </a:r>
            <a:r>
              <a:rPr lang="en-US" altLang="zh-CN" dirty="0" err="1">
                <a:solidFill>
                  <a:schemeClr val="bg1"/>
                </a:solidFill>
              </a:rPr>
              <a:t>css</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smtClean="0">
                <a:solidFill>
                  <a:schemeClr val="bg1"/>
                </a:solidFill>
              </a:rPr>
              <a:t>1</a:t>
            </a:r>
            <a:r>
              <a:rPr lang="zh-CN" altLang="en-US" dirty="0">
                <a:solidFill>
                  <a:schemeClr val="bg1"/>
                </a:solidFill>
              </a:rPr>
              <a:t>、</a:t>
            </a:r>
            <a:r>
              <a:rPr lang="en-US" altLang="zh-CN" dirty="0">
                <a:solidFill>
                  <a:schemeClr val="bg1"/>
                </a:solidFill>
              </a:rPr>
              <a:t>base class---</a:t>
            </a:r>
            <a:r>
              <a:rPr lang="zh-CN" altLang="en-US" dirty="0">
                <a:solidFill>
                  <a:schemeClr val="bg1"/>
                </a:solidFill>
              </a:rPr>
              <a:t>需要将</a:t>
            </a:r>
            <a:r>
              <a:rPr lang="en-US" altLang="zh-CN" dirty="0">
                <a:solidFill>
                  <a:schemeClr val="bg1"/>
                </a:solidFill>
              </a:rPr>
              <a:t>react</a:t>
            </a:r>
            <a:r>
              <a:rPr lang="zh-CN" altLang="en-US" dirty="0">
                <a:solidFill>
                  <a:schemeClr val="bg1"/>
                </a:solidFill>
              </a:rPr>
              <a:t>写</a:t>
            </a:r>
            <a:r>
              <a:rPr lang="en-US" altLang="zh-CN" dirty="0">
                <a:solidFill>
                  <a:schemeClr val="bg1"/>
                </a:solidFill>
              </a:rPr>
              <a:t>class--</a:t>
            </a:r>
            <a:r>
              <a:rPr lang="zh-CN" altLang="en-US" dirty="0">
                <a:solidFill>
                  <a:schemeClr val="bg1"/>
                </a:solidFill>
              </a:rPr>
              <a:t>用</a:t>
            </a:r>
            <a:r>
              <a:rPr lang="en-US" altLang="zh-CN" dirty="0" err="1">
                <a:solidFill>
                  <a:schemeClr val="bg1"/>
                </a:solidFill>
              </a:rPr>
              <a:t>className</a:t>
            </a:r>
            <a:r>
              <a:rPr lang="zh-CN" altLang="en-US" dirty="0">
                <a:solidFill>
                  <a:schemeClr val="bg1"/>
                </a:solidFill>
              </a:rPr>
              <a:t>代替</a:t>
            </a:r>
            <a:r>
              <a:rPr lang="en-US" altLang="zh-CN" dirty="0">
                <a:solidFill>
                  <a:schemeClr val="bg1"/>
                </a:solidFill>
              </a:rPr>
              <a:t>class</a:t>
            </a: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smtClean="0">
                <a:solidFill>
                  <a:schemeClr val="bg1"/>
                </a:solidFill>
              </a:rPr>
              <a:t>2</a:t>
            </a:r>
            <a:r>
              <a:rPr lang="zh-CN" altLang="en-US" dirty="0">
                <a:solidFill>
                  <a:schemeClr val="bg1"/>
                </a:solidFill>
              </a:rPr>
              <a:t>、每个组件都具有自己的属性和功能   </a:t>
            </a:r>
            <a:r>
              <a:rPr lang="en-US" altLang="zh-CN" dirty="0">
                <a:solidFill>
                  <a:schemeClr val="bg1"/>
                </a:solidFill>
              </a:rPr>
              <a:t>inner </a:t>
            </a:r>
            <a:r>
              <a:rPr lang="en-US" altLang="zh-CN" dirty="0" err="1">
                <a:solidFill>
                  <a:schemeClr val="bg1"/>
                </a:solidFill>
              </a:rPr>
              <a:t>css</a:t>
            </a:r>
            <a:r>
              <a:rPr lang="en-US" altLang="zh-CN" dirty="0">
                <a:solidFill>
                  <a:schemeClr val="bg1"/>
                </a:solidFill>
              </a:rPr>
              <a:t>     </a:t>
            </a:r>
            <a:r>
              <a:rPr lang="en-US" altLang="zh-CN" dirty="0" err="1">
                <a:solidFill>
                  <a:schemeClr val="bg1"/>
                </a:solidFill>
              </a:rPr>
              <a:t>reactjs</a:t>
            </a:r>
            <a:r>
              <a:rPr lang="en-US" altLang="zh-CN" dirty="0">
                <a:solidFill>
                  <a:schemeClr val="bg1"/>
                </a:solidFill>
              </a:rPr>
              <a:t> </a:t>
            </a:r>
            <a:r>
              <a:rPr lang="zh-CN" altLang="en-US" dirty="0">
                <a:solidFill>
                  <a:schemeClr val="bg1"/>
                </a:solidFill>
              </a:rPr>
              <a:t>行内       样式均是以</a:t>
            </a:r>
            <a:r>
              <a:rPr lang="en-US" altLang="zh-CN" dirty="0" err="1">
                <a:solidFill>
                  <a:schemeClr val="bg1"/>
                </a:solidFill>
              </a:rPr>
              <a:t>json</a:t>
            </a:r>
            <a:r>
              <a:rPr lang="zh-CN" altLang="en-US" dirty="0">
                <a:solidFill>
                  <a:schemeClr val="bg1"/>
                </a:solidFill>
              </a:rPr>
              <a:t>形式存在</a:t>
            </a:r>
            <a:r>
              <a:rPr lang="en-US" altLang="zh-CN" dirty="0">
                <a:solidFill>
                  <a:schemeClr val="bg1"/>
                </a:solidFill>
              </a:rPr>
              <a:t>{color</a:t>
            </a:r>
            <a:r>
              <a:rPr lang="zh-CN" altLang="en-US" dirty="0">
                <a:solidFill>
                  <a:schemeClr val="bg1"/>
                </a:solidFill>
              </a:rPr>
              <a:t>：</a:t>
            </a:r>
            <a:r>
              <a:rPr lang="en-US" altLang="zh-CN" dirty="0">
                <a:solidFill>
                  <a:schemeClr val="bg1"/>
                </a:solidFill>
              </a:rPr>
              <a:t>'red'},react</a:t>
            </a:r>
            <a:r>
              <a:rPr lang="zh-CN" altLang="en-US" dirty="0">
                <a:solidFill>
                  <a:schemeClr val="bg1"/>
                </a:solidFill>
              </a:rPr>
              <a:t>将变量嵌套</a:t>
            </a:r>
            <a:r>
              <a:rPr lang="en-US" altLang="zh-CN" dirty="0" err="1">
                <a:solidFill>
                  <a:schemeClr val="bg1"/>
                </a:solidFill>
              </a:rPr>
              <a:t>jsx</a:t>
            </a:r>
            <a:r>
              <a:rPr lang="zh-CN" altLang="en-US" dirty="0">
                <a:solidFill>
                  <a:schemeClr val="bg1"/>
                </a:solidFill>
              </a:rPr>
              <a:t>中，</a:t>
            </a:r>
            <a:r>
              <a:rPr lang="en-US" altLang="zh-CN" dirty="0">
                <a:solidFill>
                  <a:schemeClr val="bg1"/>
                </a:solidFill>
              </a:rPr>
              <a:t>style={</a:t>
            </a:r>
            <a:r>
              <a:rPr lang="zh-CN" altLang="en-US" dirty="0">
                <a:solidFill>
                  <a:schemeClr val="bg1"/>
                </a:solidFill>
              </a:rPr>
              <a:t>变量名称</a:t>
            </a:r>
            <a:r>
              <a:rPr lang="en-US" altLang="zh-CN" dirty="0">
                <a:solidFill>
                  <a:schemeClr val="bg1"/>
                </a:solidFill>
              </a:rPr>
              <a:t>}</a:t>
            </a: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smtClean="0">
                <a:solidFill>
                  <a:schemeClr val="bg1"/>
                </a:solidFill>
              </a:rPr>
              <a:t>3</a:t>
            </a:r>
            <a:r>
              <a:rPr lang="zh-CN" altLang="en-US" dirty="0">
                <a:solidFill>
                  <a:schemeClr val="bg1"/>
                </a:solidFill>
              </a:rPr>
              <a:t>、基于全局变量  也就是将</a:t>
            </a:r>
            <a:r>
              <a:rPr lang="en-US" altLang="zh-CN" dirty="0" err="1">
                <a:solidFill>
                  <a:schemeClr val="bg1"/>
                </a:solidFill>
              </a:rPr>
              <a:t>css</a:t>
            </a:r>
            <a:r>
              <a:rPr lang="zh-CN" altLang="en-US" dirty="0">
                <a:solidFill>
                  <a:schemeClr val="bg1"/>
                </a:solidFill>
              </a:rPr>
              <a:t>抽取变成全局变量   或者在组件原型链上面进行挂载</a:t>
            </a:r>
          </a:p>
        </p:txBody>
      </p:sp>
      <p:sp>
        <p:nvSpPr>
          <p:cNvPr id="7" name="TextBox 1"/>
          <p:cNvSpPr txBox="1">
            <a:spLocks noChangeArrowheads="1"/>
          </p:cNvSpPr>
          <p:nvPr/>
        </p:nvSpPr>
        <p:spPr bwMode="auto">
          <a:xfrm>
            <a:off x="6897113" y="673657"/>
            <a:ext cx="4303712"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buFont typeface="Arial" charset="0"/>
              <a:buNone/>
            </a:pPr>
            <a:r>
              <a:rPr lang="zh-CN" altLang="en-US" dirty="0">
                <a:solidFill>
                  <a:schemeClr val="bg1"/>
                </a:solidFill>
              </a:rPr>
              <a:t>事件机制   </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zh-CN" altLang="en-US" dirty="0">
                <a:solidFill>
                  <a:schemeClr val="bg1"/>
                </a:solidFill>
              </a:rPr>
              <a:t>（函数声明需要与</a:t>
            </a:r>
            <a:r>
              <a:rPr lang="en-US" altLang="zh-CN" dirty="0">
                <a:solidFill>
                  <a:schemeClr val="bg1"/>
                </a:solidFill>
              </a:rPr>
              <a:t>render</a:t>
            </a:r>
            <a:r>
              <a:rPr lang="zh-CN" altLang="en-US" dirty="0">
                <a:solidFill>
                  <a:schemeClr val="bg1"/>
                </a:solidFill>
              </a:rPr>
              <a:t>同级，因为在</a:t>
            </a:r>
            <a:r>
              <a:rPr lang="en-US" altLang="zh-CN" dirty="0" err="1">
                <a:solidFill>
                  <a:schemeClr val="bg1"/>
                </a:solidFill>
              </a:rPr>
              <a:t>reacr.creatClass</a:t>
            </a:r>
            <a:r>
              <a:rPr lang="zh-CN" altLang="en-US" dirty="0">
                <a:solidFill>
                  <a:schemeClr val="bg1"/>
                </a:solidFill>
              </a:rPr>
              <a:t>传入的是对象，声明的函数也是其中的一个对象，是</a:t>
            </a:r>
            <a:r>
              <a:rPr lang="en-US" altLang="zh-CN" dirty="0">
                <a:solidFill>
                  <a:schemeClr val="bg1"/>
                </a:solidFill>
              </a:rPr>
              <a:t>react</a:t>
            </a:r>
            <a:r>
              <a:rPr lang="zh-CN" altLang="en-US" dirty="0">
                <a:solidFill>
                  <a:schemeClr val="bg1"/>
                </a:solidFill>
              </a:rPr>
              <a:t>对象对外暴漏的原型链</a:t>
            </a:r>
            <a:r>
              <a:rPr lang="en-US" altLang="zh-CN" dirty="0">
                <a:solidFill>
                  <a:schemeClr val="bg1"/>
                </a:solidFill>
              </a:rPr>
              <a:t>,render</a:t>
            </a:r>
            <a:r>
              <a:rPr lang="zh-CN" altLang="en-US" dirty="0">
                <a:solidFill>
                  <a:schemeClr val="bg1"/>
                </a:solidFill>
              </a:rPr>
              <a:t>会计算</a:t>
            </a:r>
            <a:r>
              <a:rPr lang="en-US" altLang="zh-CN" dirty="0">
                <a:solidFill>
                  <a:schemeClr val="bg1"/>
                </a:solidFill>
              </a:rPr>
              <a:t>return</a:t>
            </a:r>
            <a:r>
              <a:rPr lang="zh-CN" altLang="en-US" dirty="0">
                <a:solidFill>
                  <a:schemeClr val="bg1"/>
                </a:solidFill>
              </a:rPr>
              <a:t>的方法，同样计算同级的方法）</a:t>
            </a:r>
          </a:p>
          <a:p>
            <a:pPr eaLnBrk="1" hangingPunct="1">
              <a:buFont typeface="Arial" charset="0"/>
              <a:buNone/>
            </a:pPr>
            <a:endParaRPr lang="zh-CN" altLang="en-US" dirty="0">
              <a:solidFill>
                <a:schemeClr val="bg1"/>
              </a:solidFill>
            </a:endParaRPr>
          </a:p>
          <a:p>
            <a:pPr eaLnBrk="1" hangingPunct="1">
              <a:buFont typeface="Arial" charset="0"/>
              <a:buNone/>
            </a:pPr>
            <a:r>
              <a:rPr lang="en-US" altLang="zh-CN" dirty="0" smtClean="0">
                <a:solidFill>
                  <a:schemeClr val="bg1"/>
                </a:solidFill>
              </a:rPr>
              <a:t>1</a:t>
            </a:r>
            <a:r>
              <a:rPr lang="zh-CN" altLang="en-US" dirty="0">
                <a:solidFill>
                  <a:schemeClr val="bg1"/>
                </a:solidFill>
              </a:rPr>
              <a:t>、直接写事件机制</a:t>
            </a:r>
            <a:r>
              <a:rPr lang="en-US" altLang="zh-CN" dirty="0" err="1">
                <a:solidFill>
                  <a:schemeClr val="bg1"/>
                </a:solidFill>
              </a:rPr>
              <a:t>onClick</a:t>
            </a:r>
            <a:r>
              <a:rPr lang="en-US" altLang="zh-CN" dirty="0">
                <a:solidFill>
                  <a:schemeClr val="bg1"/>
                </a:solidFill>
              </a:rPr>
              <a:t>={this.</a:t>
            </a:r>
            <a:r>
              <a:rPr lang="zh-CN" altLang="en-US" dirty="0">
                <a:solidFill>
                  <a:schemeClr val="bg1"/>
                </a:solidFill>
              </a:rPr>
              <a:t>函数名</a:t>
            </a:r>
            <a:r>
              <a:rPr lang="en-US" altLang="zh-CN" dirty="0">
                <a:solidFill>
                  <a:schemeClr val="bg1"/>
                </a:solidFill>
              </a:rPr>
              <a:t>}</a:t>
            </a: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smtClean="0">
                <a:solidFill>
                  <a:schemeClr val="bg1"/>
                </a:solidFill>
              </a:rPr>
              <a:t>2</a:t>
            </a:r>
            <a:r>
              <a:rPr lang="zh-CN" altLang="en-US" dirty="0">
                <a:solidFill>
                  <a:schemeClr val="bg1"/>
                </a:solidFill>
              </a:rPr>
              <a:t>、将所有函数变量封装到全局变量中</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smtClean="0">
                <a:solidFill>
                  <a:schemeClr val="bg1"/>
                </a:solidFill>
              </a:rPr>
              <a:t>3</a:t>
            </a:r>
            <a:r>
              <a:rPr lang="zh-CN" altLang="en-US" dirty="0">
                <a:solidFill>
                  <a:schemeClr val="bg1"/>
                </a:solidFill>
              </a:rPr>
              <a:t>、原型链写法</a:t>
            </a:r>
          </a:p>
        </p:txBody>
      </p:sp>
      <p:sp>
        <p:nvSpPr>
          <p:cNvPr id="8" name="TextBox 1"/>
          <p:cNvSpPr txBox="1">
            <a:spLocks noChangeArrowheads="1"/>
          </p:cNvSpPr>
          <p:nvPr/>
        </p:nvSpPr>
        <p:spPr bwMode="auto">
          <a:xfrm>
            <a:off x="6845123" y="4365391"/>
            <a:ext cx="467655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buFont typeface="Arial" charset="0"/>
              <a:buNone/>
            </a:pPr>
            <a:r>
              <a:rPr lang="zh-CN" altLang="en-US">
                <a:solidFill>
                  <a:schemeClr val="bg1"/>
                </a:solidFill>
              </a:rPr>
              <a:t>在</a:t>
            </a:r>
            <a:r>
              <a:rPr lang="en-US" altLang="zh-CN" dirty="0" err="1">
                <a:solidFill>
                  <a:schemeClr val="bg1"/>
                </a:solidFill>
              </a:rPr>
              <a:t>jsx</a:t>
            </a:r>
            <a:r>
              <a:rPr lang="zh-CN" altLang="en-US" dirty="0">
                <a:solidFill>
                  <a:schemeClr val="bg1"/>
                </a:solidFill>
              </a:rPr>
              <a:t>中写逻辑   </a:t>
            </a:r>
            <a:r>
              <a:rPr lang="en-US" altLang="zh-CN" dirty="0">
                <a:solidFill>
                  <a:schemeClr val="bg1"/>
                </a:solidFill>
              </a:rPr>
              <a:t>--</a:t>
            </a:r>
            <a:r>
              <a:rPr lang="zh-CN" altLang="en-US" dirty="0">
                <a:solidFill>
                  <a:schemeClr val="bg1"/>
                </a:solidFill>
              </a:rPr>
              <a:t>要写在</a:t>
            </a:r>
            <a:r>
              <a:rPr lang="en-US" altLang="zh-CN" dirty="0">
                <a:solidFill>
                  <a:schemeClr val="bg1"/>
                </a:solidFill>
              </a:rPr>
              <a:t>render</a:t>
            </a:r>
            <a:r>
              <a:rPr lang="zh-CN" altLang="en-US" dirty="0">
                <a:solidFill>
                  <a:schemeClr val="bg1"/>
                </a:solidFill>
              </a:rPr>
              <a:t>和</a:t>
            </a:r>
            <a:r>
              <a:rPr lang="en-US" altLang="zh-CN" dirty="0">
                <a:solidFill>
                  <a:schemeClr val="bg1"/>
                </a:solidFill>
              </a:rPr>
              <a:t>return</a:t>
            </a:r>
            <a:r>
              <a:rPr lang="zh-CN" altLang="en-US" dirty="0">
                <a:solidFill>
                  <a:schemeClr val="bg1"/>
                </a:solidFill>
              </a:rPr>
              <a:t>之间</a:t>
            </a:r>
            <a:endParaRPr lang="en-US" altLang="zh-CN" dirty="0">
              <a:solidFill>
                <a:schemeClr val="bg1"/>
              </a:solidFill>
            </a:endParaRPr>
          </a:p>
          <a:p>
            <a:pPr eaLnBrk="1" hangingPunct="1">
              <a:buFont typeface="Arial" charset="0"/>
              <a:buNone/>
            </a:pPr>
            <a:endParaRPr lang="zh-CN" altLang="en-US" dirty="0">
              <a:solidFill>
                <a:schemeClr val="bg1"/>
              </a:solidFill>
            </a:endParaRPr>
          </a:p>
          <a:p>
            <a:pPr eaLnBrk="1" hangingPunct="1">
              <a:buFont typeface="Arial" charset="0"/>
              <a:buNone/>
            </a:pPr>
            <a:r>
              <a:rPr lang="zh-CN" altLang="en-US" dirty="0">
                <a:solidFill>
                  <a:schemeClr val="bg1"/>
                </a:solidFill>
              </a:rPr>
              <a:t>注释标签的方法</a:t>
            </a:r>
            <a:r>
              <a:rPr lang="en-US" altLang="zh-CN" dirty="0">
                <a:solidFill>
                  <a:schemeClr val="bg1"/>
                </a:solidFill>
              </a:rPr>
              <a:t>{/**</a:t>
            </a:r>
            <a:r>
              <a:rPr lang="zh-CN" altLang="en-US" dirty="0">
                <a:solidFill>
                  <a:schemeClr val="bg1"/>
                </a:solidFill>
              </a:rPr>
              <a:t>标签**</a:t>
            </a:r>
            <a:r>
              <a:rPr lang="en-US" altLang="zh-CN" dirty="0">
                <a:solidFill>
                  <a:schemeClr val="bg1"/>
                </a:solidFill>
              </a:rPr>
              <a:t>/}</a:t>
            </a:r>
          </a:p>
          <a:p>
            <a:pPr eaLnBrk="1" hangingPunct="1">
              <a:buFont typeface="Arial" charset="0"/>
              <a:buNone/>
            </a:pPr>
            <a:endParaRPr lang="en-US" altLang="zh-CN" dirty="0">
              <a:solidFill>
                <a:schemeClr val="bg1"/>
              </a:solidFill>
            </a:endParaRPr>
          </a:p>
          <a:p>
            <a:pPr eaLnBrk="1" hangingPunct="1">
              <a:buFont typeface="Arial" charset="0"/>
              <a:buNone/>
            </a:pPr>
            <a:r>
              <a:rPr lang="zh-CN" altLang="en-US" dirty="0">
                <a:solidFill>
                  <a:schemeClr val="bg1"/>
                </a:solidFill>
              </a:rPr>
              <a:t>组件嵌套   不能多个节点渲染，否则最后一个组件覆盖前面的</a:t>
            </a:r>
          </a:p>
        </p:txBody>
      </p:sp>
    </p:spTree>
    <p:extLst>
      <p:ext uri="{BB962C8B-B14F-4D97-AF65-F5344CB8AC3E}">
        <p14:creationId xmlns:p14="http://schemas.microsoft.com/office/powerpoint/2010/main" val="1295166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243013" y="624686"/>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en-US" altLang="zh-CN" sz="2800" b="1" dirty="0">
                  <a:solidFill>
                    <a:schemeClr val="bg1"/>
                  </a:solidFill>
                  <a:latin typeface="微软雅黑" charset="0"/>
                  <a:ea typeface="微软雅黑" charset="0"/>
                </a:rPr>
                <a:t>React </a:t>
              </a:r>
              <a:r>
                <a:rPr lang="en-US" altLang="zh-CN" sz="2800" b="1" dirty="0" err="1" smtClean="0">
                  <a:solidFill>
                    <a:schemeClr val="bg1"/>
                  </a:solidFill>
                  <a:latin typeface="微软雅黑" charset="0"/>
                  <a:ea typeface="微软雅黑" charset="0"/>
                </a:rPr>
                <a:t>webpack</a:t>
              </a:r>
              <a:r>
                <a:rPr lang="zh-CN" altLang="en-US" sz="2800" b="1" dirty="0" smtClean="0">
                  <a:solidFill>
                    <a:schemeClr val="bg1"/>
                  </a:solidFill>
                  <a:latin typeface="微软雅黑" charset="0"/>
                  <a:ea typeface="微软雅黑" charset="0"/>
                </a:rPr>
                <a:t>的</a:t>
              </a:r>
              <a:r>
                <a:rPr lang="zh-CN" altLang="en-US" sz="2800" b="1" dirty="0">
                  <a:solidFill>
                    <a:schemeClr val="bg1"/>
                  </a:solidFill>
                  <a:latin typeface="微软雅黑" charset="0"/>
                  <a:ea typeface="微软雅黑" charset="0"/>
                </a:rPr>
                <a:t>写法</a:t>
              </a:r>
              <a:endParaRPr lang="en-US" altLang="zh-CN" sz="2800" b="1" dirty="0">
                <a:solidFill>
                  <a:schemeClr val="bg1"/>
                </a:solidFill>
                <a:latin typeface="微软雅黑" charset="0"/>
                <a:ea typeface="微软雅黑" charset="0"/>
              </a:endParaRPr>
            </a:p>
          </p:txBody>
        </p:sp>
      </p:grpSp>
      <p:sp>
        <p:nvSpPr>
          <p:cNvPr id="9" name="文本占位符 4097"/>
          <p:cNvSpPr txBox="1">
            <a:spLocks noChangeArrowheads="1"/>
          </p:cNvSpPr>
          <p:nvPr/>
        </p:nvSpPr>
        <p:spPr bwMode="auto">
          <a:xfrm>
            <a:off x="457200" y="1600200"/>
            <a:ext cx="82296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charset="0"/>
              <a:buNone/>
            </a:pPr>
            <a:r>
              <a:rPr lang="en-US" altLang="zh-CN" sz="1900" dirty="0" smtClean="0">
                <a:solidFill>
                  <a:schemeClr val="bg1"/>
                </a:solidFill>
              </a:rPr>
              <a:t>1</a:t>
            </a:r>
            <a:r>
              <a:rPr lang="zh-CN" altLang="en-US" sz="1900" dirty="0" smtClean="0">
                <a:solidFill>
                  <a:schemeClr val="bg1"/>
                </a:solidFill>
              </a:rPr>
              <a:t>、目前我们写的</a:t>
            </a:r>
            <a:r>
              <a:rPr lang="en-US" altLang="zh-CN" sz="1900" dirty="0" smtClean="0">
                <a:solidFill>
                  <a:schemeClr val="bg1"/>
                </a:solidFill>
              </a:rPr>
              <a:t>react</a:t>
            </a:r>
            <a:r>
              <a:rPr lang="zh-CN" altLang="en-US" sz="1900" dirty="0" smtClean="0">
                <a:solidFill>
                  <a:schemeClr val="bg1"/>
                </a:solidFill>
              </a:rPr>
              <a:t>组件的特点</a:t>
            </a:r>
            <a:endParaRPr lang="en-US" altLang="zh-CN" sz="1900" dirty="0" smtClean="0">
              <a:solidFill>
                <a:schemeClr val="bg1"/>
              </a:solidFill>
            </a:endParaRPr>
          </a:p>
          <a:p>
            <a:pPr>
              <a:buFont typeface="Arial" charset="0"/>
              <a:buNone/>
            </a:pPr>
            <a:endParaRPr lang="en-US" altLang="zh-CN" sz="1900" dirty="0" smtClean="0">
              <a:solidFill>
                <a:schemeClr val="bg1"/>
              </a:solidFill>
            </a:endParaRPr>
          </a:p>
          <a:p>
            <a:pPr>
              <a:buFont typeface="Arial" charset="0"/>
              <a:buNone/>
            </a:pPr>
            <a:r>
              <a:rPr lang="en-US" altLang="zh-CN" sz="1900" dirty="0" smtClean="0">
                <a:solidFill>
                  <a:schemeClr val="bg1"/>
                </a:solidFill>
              </a:rPr>
              <a:t>	1</a:t>
            </a:r>
            <a:r>
              <a:rPr lang="zh-CN" altLang="en-US" sz="1900" dirty="0" smtClean="0">
                <a:solidFill>
                  <a:schemeClr val="bg1"/>
                </a:solidFill>
              </a:rPr>
              <a:t>、所有组件都写在一个</a:t>
            </a:r>
            <a:r>
              <a:rPr lang="en-US" altLang="zh-CN" sz="1900" dirty="0" err="1" smtClean="0">
                <a:solidFill>
                  <a:schemeClr val="bg1"/>
                </a:solidFill>
              </a:rPr>
              <a:t>js</a:t>
            </a:r>
            <a:r>
              <a:rPr lang="zh-CN" altLang="en-US" sz="1900" dirty="0" smtClean="0">
                <a:solidFill>
                  <a:schemeClr val="bg1"/>
                </a:solidFill>
              </a:rPr>
              <a:t>文件里面  不好维护  写多个</a:t>
            </a:r>
            <a:r>
              <a:rPr lang="en-US" altLang="zh-CN" sz="1900" dirty="0" err="1" smtClean="0">
                <a:solidFill>
                  <a:schemeClr val="bg1"/>
                </a:solidFill>
              </a:rPr>
              <a:t>js</a:t>
            </a:r>
            <a:r>
              <a:rPr lang="zh-CN" altLang="en-US" sz="1900" dirty="0" smtClean="0">
                <a:solidFill>
                  <a:schemeClr val="bg1"/>
                </a:solidFill>
              </a:rPr>
              <a:t>去引入也无法识别</a:t>
            </a:r>
            <a:endParaRPr lang="en-US" altLang="zh-CN" sz="1900" dirty="0" smtClean="0">
              <a:solidFill>
                <a:schemeClr val="bg1"/>
              </a:solidFill>
            </a:endParaRPr>
          </a:p>
          <a:p>
            <a:pPr>
              <a:buFont typeface="Arial" charset="0"/>
              <a:buNone/>
            </a:pPr>
            <a:r>
              <a:rPr lang="en-US" altLang="zh-CN" sz="1900" dirty="0" smtClean="0">
                <a:solidFill>
                  <a:schemeClr val="bg1"/>
                </a:solidFill>
              </a:rPr>
              <a:t>	2</a:t>
            </a:r>
            <a:r>
              <a:rPr lang="zh-CN" altLang="en-US" sz="1900" dirty="0" smtClean="0">
                <a:solidFill>
                  <a:schemeClr val="bg1"/>
                </a:solidFill>
              </a:rPr>
              <a:t>、通过</a:t>
            </a:r>
            <a:r>
              <a:rPr lang="en-US" altLang="zh-CN" sz="1900" dirty="0" err="1" smtClean="0">
                <a:solidFill>
                  <a:schemeClr val="bg1"/>
                </a:solidFill>
              </a:rPr>
              <a:t>browser.js</a:t>
            </a:r>
            <a:r>
              <a:rPr lang="zh-CN" altLang="en-US" sz="1900" dirty="0" smtClean="0">
                <a:solidFill>
                  <a:schemeClr val="bg1"/>
                </a:solidFill>
              </a:rPr>
              <a:t>讲</a:t>
            </a:r>
            <a:r>
              <a:rPr lang="en-US" altLang="zh-CN" sz="1900" dirty="0" err="1" smtClean="0">
                <a:solidFill>
                  <a:schemeClr val="bg1"/>
                </a:solidFill>
              </a:rPr>
              <a:t>jsx</a:t>
            </a:r>
            <a:r>
              <a:rPr lang="zh-CN" altLang="en-US" sz="1900" dirty="0" smtClean="0">
                <a:solidFill>
                  <a:schemeClr val="bg1"/>
                </a:solidFill>
              </a:rPr>
              <a:t>转换成</a:t>
            </a:r>
            <a:r>
              <a:rPr lang="en-US" altLang="zh-CN" sz="1900" dirty="0" err="1" smtClean="0">
                <a:solidFill>
                  <a:schemeClr val="bg1"/>
                </a:solidFill>
              </a:rPr>
              <a:t>js</a:t>
            </a:r>
            <a:r>
              <a:rPr lang="en-US" altLang="zh-CN" sz="1900" dirty="0" smtClean="0">
                <a:solidFill>
                  <a:schemeClr val="bg1"/>
                </a:solidFill>
              </a:rPr>
              <a:t> </a:t>
            </a:r>
            <a:r>
              <a:rPr lang="zh-CN" altLang="en-US" sz="1900" dirty="0" smtClean="0">
                <a:solidFill>
                  <a:schemeClr val="bg1"/>
                </a:solidFill>
              </a:rPr>
              <a:t>性能慢</a:t>
            </a:r>
            <a:endParaRPr lang="en-US" altLang="zh-CN" sz="1900" dirty="0" smtClean="0">
              <a:solidFill>
                <a:schemeClr val="bg1"/>
              </a:solidFill>
            </a:endParaRPr>
          </a:p>
          <a:p>
            <a:pPr>
              <a:buFont typeface="Arial" charset="0"/>
              <a:buNone/>
            </a:pPr>
            <a:endParaRPr lang="en-US" altLang="zh-CN" sz="1900" dirty="0" smtClean="0">
              <a:solidFill>
                <a:schemeClr val="bg1"/>
              </a:solidFill>
            </a:endParaRPr>
          </a:p>
          <a:p>
            <a:pPr>
              <a:buFont typeface="Arial" charset="0"/>
              <a:buNone/>
            </a:pPr>
            <a:r>
              <a:rPr lang="en-US" altLang="zh-CN" sz="1900" dirty="0" smtClean="0">
                <a:solidFill>
                  <a:schemeClr val="bg1"/>
                </a:solidFill>
              </a:rPr>
              <a:t>			</a:t>
            </a:r>
            <a:endParaRPr lang="en-US" altLang="zh-CN" sz="1900" dirty="0">
              <a:solidFill>
                <a:schemeClr val="bg1"/>
              </a:solidFill>
            </a:endParaRPr>
          </a:p>
        </p:txBody>
      </p:sp>
      <p:sp>
        <p:nvSpPr>
          <p:cNvPr id="10" name="TextBox 1"/>
          <p:cNvSpPr txBox="1">
            <a:spLocks noChangeArrowheads="1"/>
          </p:cNvSpPr>
          <p:nvPr/>
        </p:nvSpPr>
        <p:spPr bwMode="auto">
          <a:xfrm>
            <a:off x="136634" y="3474083"/>
            <a:ext cx="7812087"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buFont typeface="Arial" charset="0"/>
              <a:buNone/>
            </a:pPr>
            <a:r>
              <a:rPr lang="en-US" altLang="zh-CN" dirty="0">
                <a:solidFill>
                  <a:schemeClr val="bg1"/>
                </a:solidFill>
              </a:rPr>
              <a:t>2</a:t>
            </a:r>
            <a:r>
              <a:rPr lang="zh-CN" altLang="en-US" dirty="0">
                <a:solidFill>
                  <a:schemeClr val="bg1"/>
                </a:solidFill>
              </a:rPr>
              <a:t>、如何</a:t>
            </a:r>
            <a:r>
              <a:rPr lang="zh-CN" altLang="en-US" dirty="0" smtClean="0">
                <a:solidFill>
                  <a:schemeClr val="bg1"/>
                </a:solidFill>
              </a:rPr>
              <a:t>解决</a:t>
            </a:r>
            <a:r>
              <a:rPr lang="en-US" altLang="zh-CN" dirty="0" smtClean="0">
                <a:solidFill>
                  <a:schemeClr val="bg1"/>
                </a:solidFill>
              </a:rPr>
              <a:t>      </a:t>
            </a:r>
            <a:r>
              <a:rPr lang="zh-CN" altLang="en-US" dirty="0" smtClean="0">
                <a:solidFill>
                  <a:schemeClr val="bg1"/>
                </a:solidFill>
              </a:rPr>
              <a:t>借助</a:t>
            </a:r>
            <a:r>
              <a:rPr lang="zh-CN" altLang="en-US" dirty="0">
                <a:solidFill>
                  <a:schemeClr val="bg1"/>
                </a:solidFill>
              </a:rPr>
              <a:t>前段构建工具</a:t>
            </a:r>
            <a:r>
              <a:rPr lang="en-US" altLang="zh-CN" dirty="0" err="1">
                <a:solidFill>
                  <a:schemeClr val="bg1"/>
                </a:solidFill>
              </a:rPr>
              <a:t>webpack</a:t>
            </a:r>
            <a:endParaRPr lang="en-US" altLang="zh-CN" dirty="0">
              <a:solidFill>
                <a:schemeClr val="bg1"/>
              </a:solidFill>
            </a:endParaRPr>
          </a:p>
          <a:p>
            <a:pPr eaLnBrk="1" hangingPunct="1">
              <a:buFont typeface="Arial" charset="0"/>
              <a:buNone/>
            </a:pPr>
            <a:r>
              <a:rPr lang="en-US" altLang="zh-CN" dirty="0">
                <a:solidFill>
                  <a:schemeClr val="bg1"/>
                </a:solidFill>
              </a:rPr>
              <a:t>      </a:t>
            </a:r>
          </a:p>
          <a:p>
            <a:pPr eaLnBrk="1" hangingPunct="1">
              <a:buFont typeface="Arial" charset="0"/>
              <a:buNone/>
            </a:pPr>
            <a:r>
              <a:rPr lang="en-US" altLang="zh-CN" dirty="0">
                <a:solidFill>
                  <a:schemeClr val="bg1"/>
                </a:solidFill>
              </a:rPr>
              <a:t>      1</a:t>
            </a:r>
            <a:r>
              <a:rPr lang="zh-CN" altLang="en-US" dirty="0">
                <a:solidFill>
                  <a:schemeClr val="bg1"/>
                </a:solidFill>
              </a:rPr>
              <a:t>、</a:t>
            </a:r>
            <a:r>
              <a:rPr lang="en-US" altLang="zh-CN" dirty="0" err="1">
                <a:solidFill>
                  <a:schemeClr val="bg1"/>
                </a:solidFill>
              </a:rPr>
              <a:t>webpack</a:t>
            </a:r>
            <a:r>
              <a:rPr lang="zh-CN" altLang="en-US" dirty="0">
                <a:solidFill>
                  <a:schemeClr val="bg1"/>
                </a:solidFill>
              </a:rPr>
              <a:t>是</a:t>
            </a:r>
            <a:r>
              <a:rPr lang="en-US" altLang="zh-CN" dirty="0" err="1">
                <a:solidFill>
                  <a:schemeClr val="bg1"/>
                </a:solidFill>
              </a:rPr>
              <a:t>facebook</a:t>
            </a:r>
            <a:r>
              <a:rPr lang="zh-CN" altLang="en-US" dirty="0">
                <a:solidFill>
                  <a:schemeClr val="bg1"/>
                </a:solidFill>
              </a:rPr>
              <a:t>为</a:t>
            </a:r>
            <a:r>
              <a:rPr lang="en-US" altLang="zh-CN" dirty="0">
                <a:solidFill>
                  <a:schemeClr val="bg1"/>
                </a:solidFill>
              </a:rPr>
              <a:t>react</a:t>
            </a:r>
            <a:r>
              <a:rPr lang="zh-CN" altLang="en-US" dirty="0">
                <a:solidFill>
                  <a:schemeClr val="bg1"/>
                </a:solidFill>
              </a:rPr>
              <a:t>量身打造的构建工具</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a:t>
            </a:r>
            <a:r>
              <a:rPr lang="en-US" altLang="zh-CN" dirty="0" smtClean="0">
                <a:solidFill>
                  <a:schemeClr val="bg1"/>
                </a:solidFill>
              </a:rPr>
              <a:t>2</a:t>
            </a:r>
            <a:r>
              <a:rPr lang="zh-CN" altLang="en-US" dirty="0">
                <a:solidFill>
                  <a:schemeClr val="bg1"/>
                </a:solidFill>
              </a:rPr>
              <a:t>、主要作用是实现模块化，代码整合，代码分割的作用</a:t>
            </a:r>
            <a:endParaRPr lang="en-US" altLang="zh-CN" dirty="0">
              <a:solidFill>
                <a:schemeClr val="bg1"/>
              </a:solidFill>
            </a:endParaRPr>
          </a:p>
          <a:p>
            <a:pPr eaLnBrk="1" hangingPunct="1">
              <a:buFont typeface="Arial" charset="0"/>
              <a:buNone/>
            </a:pPr>
            <a:r>
              <a:rPr lang="en-US" altLang="zh-CN" dirty="0">
                <a:solidFill>
                  <a:schemeClr val="bg1"/>
                </a:solidFill>
              </a:rPr>
              <a:t>	</a:t>
            </a:r>
          </a:p>
          <a:p>
            <a:pPr eaLnBrk="1" hangingPunct="1">
              <a:buFont typeface="Arial" charset="0"/>
              <a:buNone/>
            </a:pPr>
            <a:r>
              <a:rPr lang="en-US" altLang="zh-CN" dirty="0">
                <a:solidFill>
                  <a:schemeClr val="bg1"/>
                </a:solidFill>
              </a:rPr>
              <a:t>      </a:t>
            </a:r>
            <a:r>
              <a:rPr lang="en-US" altLang="zh-CN" dirty="0" smtClean="0">
                <a:solidFill>
                  <a:schemeClr val="bg1"/>
                </a:solidFill>
              </a:rPr>
              <a:t>3</a:t>
            </a:r>
            <a:r>
              <a:rPr lang="zh-CN" altLang="en-US" dirty="0">
                <a:solidFill>
                  <a:schemeClr val="bg1"/>
                </a:solidFill>
              </a:rPr>
              <a:t>、使用</a:t>
            </a:r>
            <a:r>
              <a:rPr lang="en-US" altLang="zh-CN" dirty="0" err="1">
                <a:solidFill>
                  <a:schemeClr val="bg1"/>
                </a:solidFill>
              </a:rPr>
              <a:t>webpack</a:t>
            </a:r>
            <a:r>
              <a:rPr lang="zh-CN" altLang="en-US" dirty="0">
                <a:solidFill>
                  <a:schemeClr val="bg1"/>
                </a:solidFill>
              </a:rPr>
              <a:t>整合以后  也不需要使用</a:t>
            </a:r>
            <a:r>
              <a:rPr lang="en-US" altLang="zh-CN" dirty="0">
                <a:solidFill>
                  <a:schemeClr val="bg1"/>
                </a:solidFill>
              </a:rPr>
              <a:t>browser</a:t>
            </a:r>
            <a:r>
              <a:rPr lang="zh-CN" altLang="en-US" dirty="0">
                <a:solidFill>
                  <a:schemeClr val="bg1"/>
                </a:solidFill>
              </a:rPr>
              <a:t>进行将</a:t>
            </a:r>
            <a:r>
              <a:rPr lang="en-US" altLang="zh-CN" dirty="0" err="1">
                <a:solidFill>
                  <a:schemeClr val="bg1"/>
                </a:solidFill>
              </a:rPr>
              <a:t>jsx</a:t>
            </a:r>
            <a:r>
              <a:rPr lang="zh-CN" altLang="en-US" dirty="0">
                <a:solidFill>
                  <a:schemeClr val="bg1"/>
                </a:solidFill>
              </a:rPr>
              <a:t>转成</a:t>
            </a:r>
            <a:r>
              <a:rPr lang="en-US" altLang="zh-CN" dirty="0" err="1">
                <a:solidFill>
                  <a:schemeClr val="bg1"/>
                </a:solidFill>
              </a:rPr>
              <a:t>js</a:t>
            </a:r>
            <a:r>
              <a:rPr lang="zh-CN" altLang="en-US" dirty="0">
                <a:solidFill>
                  <a:schemeClr val="bg1"/>
                </a:solidFill>
              </a:rPr>
              <a:t>了</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a:t>
            </a:r>
            <a:endParaRPr lang="zh-CN" altLang="en-US" dirty="0">
              <a:solidFill>
                <a:schemeClr val="bg1"/>
              </a:solidFill>
            </a:endParaRPr>
          </a:p>
        </p:txBody>
      </p:sp>
    </p:spTree>
    <p:extLst>
      <p:ext uri="{BB962C8B-B14F-4D97-AF65-F5344CB8AC3E}">
        <p14:creationId xmlns:p14="http://schemas.microsoft.com/office/powerpoint/2010/main" val="1562402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sp>
        <p:nvSpPr>
          <p:cNvPr id="5" name="TextBox 1"/>
          <p:cNvSpPr txBox="1">
            <a:spLocks noChangeArrowheads="1"/>
          </p:cNvSpPr>
          <p:nvPr/>
        </p:nvSpPr>
        <p:spPr bwMode="auto">
          <a:xfrm>
            <a:off x="611188" y="1484313"/>
            <a:ext cx="7848600"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buFont typeface="Arial" charset="0"/>
              <a:buNone/>
            </a:pPr>
            <a:r>
              <a:rPr lang="en-US" altLang="zh-CN" dirty="0">
                <a:solidFill>
                  <a:schemeClr val="bg1"/>
                </a:solidFill>
              </a:rPr>
              <a:t>3</a:t>
            </a:r>
            <a:r>
              <a:rPr lang="zh-CN" altLang="en-US" dirty="0">
                <a:solidFill>
                  <a:schemeClr val="bg1"/>
                </a:solidFill>
              </a:rPr>
              <a:t>、也就是使用</a:t>
            </a:r>
            <a:r>
              <a:rPr lang="en-US" altLang="zh-CN" dirty="0" err="1">
                <a:solidFill>
                  <a:schemeClr val="bg1"/>
                </a:solidFill>
              </a:rPr>
              <a:t>webpack</a:t>
            </a:r>
            <a:r>
              <a:rPr lang="zh-CN" altLang="en-US" dirty="0">
                <a:solidFill>
                  <a:schemeClr val="bg1"/>
                </a:solidFill>
              </a:rPr>
              <a:t>实现模块化</a:t>
            </a:r>
            <a:r>
              <a:rPr lang="en-US" altLang="zh-CN" dirty="0">
                <a:solidFill>
                  <a:schemeClr val="bg1"/>
                </a:solidFill>
              </a:rPr>
              <a:t>---</a:t>
            </a:r>
            <a:r>
              <a:rPr lang="zh-CN" altLang="en-US" dirty="0">
                <a:solidFill>
                  <a:schemeClr val="bg1"/>
                </a:solidFill>
              </a:rPr>
              <a:t>什么是模块化</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1</a:t>
            </a:r>
            <a:r>
              <a:rPr lang="zh-CN" altLang="en-US" dirty="0">
                <a:solidFill>
                  <a:schemeClr val="bg1"/>
                </a:solidFill>
              </a:rPr>
              <a:t>、模块指的是一组具有同等属性和功能的集合叫做模块和类的概念相似</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2</a:t>
            </a:r>
            <a:r>
              <a:rPr lang="zh-CN" altLang="en-US" dirty="0">
                <a:solidFill>
                  <a:schemeClr val="bg1"/>
                </a:solidFill>
              </a:rPr>
              <a:t>、</a:t>
            </a:r>
            <a:r>
              <a:rPr lang="en-US" altLang="zh-CN" dirty="0">
                <a:solidFill>
                  <a:schemeClr val="bg1"/>
                </a:solidFill>
              </a:rPr>
              <a:t>react</a:t>
            </a:r>
            <a:r>
              <a:rPr lang="zh-CN" altLang="en-US" dirty="0">
                <a:solidFill>
                  <a:schemeClr val="bg1"/>
                </a:solidFill>
              </a:rPr>
              <a:t>模块化指的是一个</a:t>
            </a:r>
            <a:r>
              <a:rPr lang="en-US" altLang="zh-CN" dirty="0" err="1">
                <a:solidFill>
                  <a:schemeClr val="bg1"/>
                </a:solidFill>
              </a:rPr>
              <a:t>js</a:t>
            </a:r>
            <a:r>
              <a:rPr lang="zh-CN" altLang="en-US" dirty="0">
                <a:solidFill>
                  <a:schemeClr val="bg1"/>
                </a:solidFill>
              </a:rPr>
              <a:t>中存放一个或多个组件，这些组件通过</a:t>
            </a:r>
            <a:r>
              <a:rPr lang="en-US" altLang="zh-CN" dirty="0" err="1">
                <a:solidFill>
                  <a:schemeClr val="bg1"/>
                </a:solidFill>
              </a:rPr>
              <a:t>commonjs</a:t>
            </a:r>
            <a:r>
              <a:rPr lang="zh-CN" altLang="en-US" dirty="0">
                <a:solidFill>
                  <a:schemeClr val="bg1"/>
                </a:solidFill>
              </a:rPr>
              <a:t>规范对外提供接口</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3</a:t>
            </a:r>
            <a:r>
              <a:rPr lang="zh-CN" altLang="en-US" dirty="0">
                <a:solidFill>
                  <a:schemeClr val="bg1"/>
                </a:solidFill>
              </a:rPr>
              <a:t>、在其他组件当中可以调用这些对外提供成接口的组件</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a:t>
            </a:r>
            <a:endParaRPr lang="zh-CN" altLang="en-US" dirty="0">
              <a:solidFill>
                <a:schemeClr val="bg1"/>
              </a:solidFill>
            </a:endParaRPr>
          </a:p>
        </p:txBody>
      </p:sp>
      <p:grpSp>
        <p:nvGrpSpPr>
          <p:cNvPr id="7" name="组合 3"/>
          <p:cNvGrpSpPr>
            <a:grpSpLocks/>
          </p:cNvGrpSpPr>
          <p:nvPr/>
        </p:nvGrpSpPr>
        <p:grpSpPr bwMode="auto">
          <a:xfrm>
            <a:off x="1243013" y="624686"/>
            <a:ext cx="7648575" cy="647700"/>
            <a:chOff x="0" y="0"/>
            <a:chExt cx="7648027" cy="648072"/>
          </a:xfrm>
        </p:grpSpPr>
        <p:sp>
          <p:nvSpPr>
            <p:cNvPr id="8"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9"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en-US" altLang="zh-CN" sz="2800" b="1" dirty="0">
                  <a:solidFill>
                    <a:schemeClr val="bg1"/>
                  </a:solidFill>
                  <a:latin typeface="微软雅黑" charset="0"/>
                  <a:ea typeface="微软雅黑" charset="0"/>
                </a:rPr>
                <a:t>React </a:t>
              </a:r>
              <a:r>
                <a:rPr lang="en-US" altLang="zh-CN" sz="2800" b="1" dirty="0" err="1" smtClean="0">
                  <a:solidFill>
                    <a:schemeClr val="bg1"/>
                  </a:solidFill>
                  <a:latin typeface="微软雅黑" charset="0"/>
                  <a:ea typeface="微软雅黑" charset="0"/>
                </a:rPr>
                <a:t>webpack</a:t>
              </a:r>
              <a:r>
                <a:rPr lang="zh-CN" altLang="en-US" sz="2800" b="1" dirty="0" smtClean="0">
                  <a:solidFill>
                    <a:schemeClr val="bg1"/>
                  </a:solidFill>
                  <a:latin typeface="微软雅黑" charset="0"/>
                  <a:ea typeface="微软雅黑" charset="0"/>
                </a:rPr>
                <a:t>的</a:t>
              </a:r>
              <a:r>
                <a:rPr lang="zh-CN" altLang="en-US" sz="2800" b="1" dirty="0">
                  <a:solidFill>
                    <a:schemeClr val="bg1"/>
                  </a:solidFill>
                  <a:latin typeface="微软雅黑" charset="0"/>
                  <a:ea typeface="微软雅黑" charset="0"/>
                </a:rPr>
                <a:t>写法</a:t>
              </a:r>
              <a:endParaRPr lang="en-US" altLang="zh-CN" sz="2800" b="1" dirty="0">
                <a:solidFill>
                  <a:schemeClr val="bg1"/>
                </a:solidFill>
                <a:latin typeface="微软雅黑" charset="0"/>
                <a:ea typeface="微软雅黑" charset="0"/>
              </a:endParaRPr>
            </a:p>
          </p:txBody>
        </p:sp>
      </p:grpSp>
    </p:spTree>
    <p:extLst>
      <p:ext uri="{BB962C8B-B14F-4D97-AF65-F5344CB8AC3E}">
        <p14:creationId xmlns:p14="http://schemas.microsoft.com/office/powerpoint/2010/main" val="17998782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sp>
        <p:nvSpPr>
          <p:cNvPr id="7" name="TextBox 1"/>
          <p:cNvSpPr txBox="1">
            <a:spLocks noChangeArrowheads="1"/>
          </p:cNvSpPr>
          <p:nvPr/>
        </p:nvSpPr>
        <p:spPr bwMode="auto">
          <a:xfrm>
            <a:off x="866884" y="1489765"/>
            <a:ext cx="1100455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buFont typeface="Arial" charset="0"/>
              <a:buNone/>
            </a:pPr>
            <a:r>
              <a:rPr lang="zh-CN" altLang="en-US" dirty="0" smtClean="0">
                <a:solidFill>
                  <a:schemeClr val="bg1"/>
                </a:solidFill>
              </a:rPr>
              <a:t>如何</a:t>
            </a:r>
            <a:r>
              <a:rPr lang="zh-CN" altLang="en-US" dirty="0">
                <a:solidFill>
                  <a:schemeClr val="bg1"/>
                </a:solidFill>
              </a:rPr>
              <a:t>使用</a:t>
            </a:r>
            <a:r>
              <a:rPr lang="en-US" altLang="zh-CN" dirty="0" err="1">
                <a:solidFill>
                  <a:schemeClr val="bg1"/>
                </a:solidFill>
              </a:rPr>
              <a:t>webpack</a:t>
            </a:r>
            <a:endParaRPr lang="en-US" altLang="zh-CN" dirty="0">
              <a:solidFill>
                <a:schemeClr val="bg1"/>
              </a:solidFill>
            </a:endParaRPr>
          </a:p>
          <a:p>
            <a:pPr eaLnBrk="1" hangingPunct="1">
              <a:buFont typeface="Arial" charset="0"/>
              <a:buNone/>
            </a:pPr>
            <a:endParaRPr lang="en-US" altLang="zh-CN" dirty="0">
              <a:solidFill>
                <a:schemeClr val="bg1"/>
              </a:solidFill>
            </a:endParaRPr>
          </a:p>
          <a:p>
            <a:pPr eaLnBrk="1" hangingPunct="1">
              <a:buFont typeface="Arial" charset="0"/>
              <a:buNone/>
            </a:pPr>
            <a:r>
              <a:rPr lang="en-US" altLang="zh-CN" dirty="0">
                <a:solidFill>
                  <a:schemeClr val="bg1"/>
                </a:solidFill>
              </a:rPr>
              <a:t>	1</a:t>
            </a:r>
            <a:r>
              <a:rPr lang="zh-CN" altLang="en-US" dirty="0">
                <a:solidFill>
                  <a:schemeClr val="bg1"/>
                </a:solidFill>
              </a:rPr>
              <a:t>、全局</a:t>
            </a:r>
            <a:r>
              <a:rPr lang="zh-CN" altLang="en-US" dirty="0" smtClean="0">
                <a:solidFill>
                  <a:schemeClr val="bg1"/>
                </a:solidFill>
              </a:rPr>
              <a:t>安装</a:t>
            </a:r>
            <a:r>
              <a:rPr lang="en-US" altLang="zh-CN" dirty="0" smtClean="0">
                <a:solidFill>
                  <a:schemeClr val="bg1"/>
                </a:solidFill>
              </a:rPr>
              <a:t> </a:t>
            </a:r>
            <a:r>
              <a:rPr lang="en-US" altLang="zh-CN" dirty="0" err="1" smtClean="0">
                <a:solidFill>
                  <a:schemeClr val="bg1"/>
                </a:solidFill>
              </a:rPr>
              <a:t>webpack</a:t>
            </a:r>
            <a:endParaRPr lang="en-US" altLang="zh-CN" dirty="0">
              <a:solidFill>
                <a:schemeClr val="bg1"/>
              </a:solidFill>
            </a:endParaRPr>
          </a:p>
          <a:p>
            <a:pPr eaLnBrk="1" hangingPunct="1">
              <a:buFont typeface="Arial" charset="0"/>
              <a:buNone/>
            </a:pPr>
            <a:r>
              <a:rPr lang="en-US" altLang="zh-CN" dirty="0">
                <a:solidFill>
                  <a:schemeClr val="bg1"/>
                </a:solidFill>
              </a:rPr>
              <a:t>	</a:t>
            </a:r>
          </a:p>
          <a:p>
            <a:pPr eaLnBrk="1" hangingPunct="1">
              <a:buFont typeface="Arial" charset="0"/>
              <a:buNone/>
            </a:pPr>
            <a:r>
              <a:rPr lang="en-US" altLang="zh-CN" dirty="0">
                <a:solidFill>
                  <a:schemeClr val="bg1"/>
                </a:solidFill>
              </a:rPr>
              <a:t>	2</a:t>
            </a:r>
            <a:r>
              <a:rPr lang="zh-CN" altLang="en-US" dirty="0">
                <a:solidFill>
                  <a:schemeClr val="bg1"/>
                </a:solidFill>
              </a:rPr>
              <a:t>、项目中安装</a:t>
            </a:r>
            <a:r>
              <a:rPr lang="zh-CN" altLang="en-US" dirty="0" smtClean="0">
                <a:solidFill>
                  <a:schemeClr val="bg1"/>
                </a:solidFill>
              </a:rPr>
              <a:t>依赖</a:t>
            </a:r>
            <a:r>
              <a:rPr lang="en-US" altLang="zh-CN" dirty="0" smtClean="0">
                <a:solidFill>
                  <a:schemeClr val="bg1"/>
                </a:solidFill>
              </a:rPr>
              <a:t> </a:t>
            </a:r>
            <a:r>
              <a:rPr lang="en-US" altLang="zh-CN" dirty="0" err="1" smtClean="0">
                <a:solidFill>
                  <a:schemeClr val="bg1"/>
                </a:solidFill>
              </a:rPr>
              <a:t>webpack</a:t>
            </a:r>
            <a:r>
              <a:rPr lang="en-US" altLang="zh-CN" dirty="0" smtClean="0">
                <a:solidFill>
                  <a:schemeClr val="bg1"/>
                </a:solidFill>
              </a:rPr>
              <a:t> –D</a:t>
            </a:r>
          </a:p>
          <a:p>
            <a:pPr eaLnBrk="1" hangingPunct="1">
              <a:buFont typeface="Arial" charset="0"/>
              <a:buNone/>
            </a:pPr>
            <a:endParaRPr lang="en-US" altLang="zh-CN" dirty="0">
              <a:solidFill>
                <a:schemeClr val="bg1"/>
              </a:solidFill>
            </a:endParaRPr>
          </a:p>
          <a:p>
            <a:r>
              <a:rPr lang="en-US" altLang="zh-CN" dirty="0" smtClean="0">
                <a:solidFill>
                  <a:schemeClr val="bg1"/>
                </a:solidFill>
              </a:rPr>
              <a:t>	3</a:t>
            </a:r>
            <a:r>
              <a:rPr lang="zh-CN" altLang="en-US" dirty="0" smtClean="0">
                <a:solidFill>
                  <a:schemeClr val="bg1"/>
                </a:solidFill>
              </a:rPr>
              <a:t>、</a:t>
            </a:r>
            <a:r>
              <a:rPr lang="zh-CN" altLang="en-US" dirty="0">
                <a:solidFill>
                  <a:schemeClr val="bg1"/>
                </a:solidFill>
              </a:rPr>
              <a:t>安装</a:t>
            </a:r>
            <a:r>
              <a:rPr lang="en-US" altLang="zh-CN" dirty="0" err="1">
                <a:solidFill>
                  <a:schemeClr val="bg1"/>
                </a:solidFill>
              </a:rPr>
              <a:t>webpack</a:t>
            </a:r>
            <a:r>
              <a:rPr lang="zh-CN" altLang="en-US" dirty="0">
                <a:solidFill>
                  <a:schemeClr val="bg1"/>
                </a:solidFill>
              </a:rPr>
              <a:t>支持</a:t>
            </a:r>
            <a:r>
              <a:rPr lang="en-US" altLang="zh-CN" dirty="0">
                <a:solidFill>
                  <a:schemeClr val="bg1"/>
                </a:solidFill>
              </a:rPr>
              <a:t>react</a:t>
            </a:r>
            <a:r>
              <a:rPr lang="zh-CN" altLang="en-US" dirty="0">
                <a:solidFill>
                  <a:schemeClr val="bg1"/>
                </a:solidFill>
              </a:rPr>
              <a:t>的核心工具</a:t>
            </a:r>
            <a:r>
              <a:rPr lang="en-US" altLang="zh-CN" dirty="0" err="1">
                <a:solidFill>
                  <a:schemeClr val="bg1"/>
                </a:solidFill>
              </a:rPr>
              <a:t>jsx</a:t>
            </a:r>
            <a:r>
              <a:rPr lang="en-US" altLang="zh-CN" dirty="0">
                <a:solidFill>
                  <a:schemeClr val="bg1"/>
                </a:solidFill>
              </a:rPr>
              <a:t>-loader</a:t>
            </a:r>
          </a:p>
          <a:p>
            <a:pPr eaLnBrk="1" hangingPunct="1">
              <a:buFont typeface="Arial" charset="0"/>
              <a:buNone/>
            </a:pPr>
            <a:r>
              <a:rPr lang="zh-CN" altLang="en-US" dirty="0" smtClean="0">
                <a:solidFill>
                  <a:schemeClr val="bg1"/>
                </a:solidFill>
              </a:rPr>
              <a:t>	</a:t>
            </a:r>
          </a:p>
          <a:p>
            <a:pPr eaLnBrk="1" hangingPunct="1">
              <a:buFont typeface="Arial" charset="0"/>
              <a:buNone/>
            </a:pPr>
            <a:r>
              <a:rPr lang="zh-CN" altLang="en-US" dirty="0">
                <a:solidFill>
                  <a:schemeClr val="bg1"/>
                </a:solidFill>
              </a:rPr>
              <a:t>	</a:t>
            </a:r>
            <a:r>
              <a:rPr lang="en-US" altLang="zh-CN" dirty="0" smtClean="0">
                <a:solidFill>
                  <a:schemeClr val="bg1"/>
                </a:solidFill>
              </a:rPr>
              <a:t>4</a:t>
            </a:r>
            <a:r>
              <a:rPr lang="zh-CN" altLang="en-US" dirty="0" smtClean="0">
                <a:solidFill>
                  <a:schemeClr val="bg1"/>
                </a:solidFill>
              </a:rPr>
              <a:t>、安装</a:t>
            </a:r>
            <a:r>
              <a:rPr lang="en-US" altLang="zh-CN" dirty="0" smtClean="0">
                <a:solidFill>
                  <a:schemeClr val="bg1"/>
                </a:solidFill>
              </a:rPr>
              <a:t>react</a:t>
            </a:r>
            <a:r>
              <a:rPr lang="zh-CN" altLang="en-US" dirty="0" smtClean="0">
                <a:solidFill>
                  <a:schemeClr val="bg1"/>
                </a:solidFill>
              </a:rPr>
              <a:t> </a:t>
            </a:r>
            <a:r>
              <a:rPr lang="en-US" altLang="zh-CN" dirty="0" smtClean="0">
                <a:solidFill>
                  <a:schemeClr val="bg1"/>
                </a:solidFill>
              </a:rPr>
              <a:t> react-</a:t>
            </a:r>
            <a:r>
              <a:rPr lang="en-US" altLang="zh-CN" dirty="0" err="1" smtClean="0">
                <a:solidFill>
                  <a:schemeClr val="bg1"/>
                </a:solidFill>
              </a:rPr>
              <a:t>dom</a:t>
            </a:r>
            <a:r>
              <a:rPr lang="zh-CN" altLang="en-US" dirty="0" smtClean="0">
                <a:solidFill>
                  <a:schemeClr val="bg1"/>
                </a:solidFill>
              </a:rPr>
              <a:t> </a:t>
            </a:r>
            <a:r>
              <a:rPr lang="zh-CN" altLang="en-US" dirty="0" smtClean="0">
                <a:solidFill>
                  <a:schemeClr val="bg1"/>
                </a:solidFill>
              </a:rPr>
              <a:t>依赖</a:t>
            </a:r>
            <a:r>
              <a:rPr lang="en-US" altLang="zh-CN" dirty="0" smtClean="0">
                <a:solidFill>
                  <a:schemeClr val="bg1"/>
                </a:solidFill>
              </a:rPr>
              <a:t>(2017.9.27</a:t>
            </a:r>
            <a:r>
              <a:rPr lang="zh-CN" altLang="en-US" dirty="0" smtClean="0">
                <a:solidFill>
                  <a:schemeClr val="bg1"/>
                </a:solidFill>
              </a:rPr>
              <a:t>最新版本  弃用</a:t>
            </a:r>
            <a:r>
              <a:rPr lang="en-US" altLang="zh-CN" dirty="0" err="1" smtClean="0">
                <a:solidFill>
                  <a:schemeClr val="bg1"/>
                </a:solidFill>
              </a:rPr>
              <a:t>createClass</a:t>
            </a:r>
            <a:r>
              <a:rPr lang="en-US" altLang="zh-CN" dirty="0" smtClean="0">
                <a:solidFill>
                  <a:schemeClr val="bg1"/>
                </a:solidFill>
              </a:rPr>
              <a:t>)</a:t>
            </a:r>
          </a:p>
          <a:p>
            <a:pPr eaLnBrk="1" hangingPunct="1">
              <a:buFont typeface="Arial" charset="0"/>
              <a:buNone/>
            </a:pPr>
            <a:r>
              <a:rPr lang="en-US" altLang="zh-CN" dirty="0">
                <a:solidFill>
                  <a:schemeClr val="bg1"/>
                </a:solidFill>
              </a:rPr>
              <a:t>	</a:t>
            </a:r>
            <a:endParaRPr lang="en-US" altLang="zh-CN" dirty="0" smtClean="0">
              <a:solidFill>
                <a:schemeClr val="bg1"/>
              </a:solidFill>
            </a:endParaRPr>
          </a:p>
          <a:p>
            <a:r>
              <a:rPr lang="en-US" altLang="zh-CN" dirty="0">
                <a:solidFill>
                  <a:schemeClr val="bg1"/>
                </a:solidFill>
              </a:rPr>
              <a:t>	</a:t>
            </a:r>
            <a:r>
              <a:rPr lang="en-US" altLang="zh-CN" dirty="0" smtClean="0">
                <a:solidFill>
                  <a:schemeClr val="bg1"/>
                </a:solidFill>
              </a:rPr>
              <a:t>5</a:t>
            </a:r>
            <a:r>
              <a:rPr lang="zh-CN" altLang="en-US" dirty="0" smtClean="0">
                <a:solidFill>
                  <a:schemeClr val="bg1"/>
                </a:solidFill>
              </a:rPr>
              <a:t>、</a:t>
            </a:r>
            <a:r>
              <a:rPr lang="zh-CN" altLang="en-US" dirty="0" smtClean="0">
                <a:solidFill>
                  <a:schemeClr val="bg1"/>
                </a:solidFill>
              </a:rPr>
              <a:t>安装</a:t>
            </a:r>
            <a:r>
              <a:rPr lang="en-US" altLang="zh-CN" dirty="0" err="1">
                <a:solidFill>
                  <a:schemeClr val="bg1"/>
                </a:solidFill>
              </a:rPr>
              <a:t>npm</a:t>
            </a:r>
            <a:r>
              <a:rPr lang="en-US" altLang="zh-CN" dirty="0">
                <a:solidFill>
                  <a:schemeClr val="bg1"/>
                </a:solidFill>
              </a:rPr>
              <a:t> </a:t>
            </a:r>
            <a:r>
              <a:rPr lang="en-US" altLang="zh-CN" dirty="0">
                <a:solidFill>
                  <a:schemeClr val="bg1"/>
                </a:solidFill>
              </a:rPr>
              <a:t>install</a:t>
            </a:r>
            <a:r>
              <a:rPr lang="en-US" altLang="zh-CN" dirty="0">
                <a:solidFill>
                  <a:schemeClr val="bg1"/>
                </a:solidFill>
              </a:rPr>
              <a:t> babel-loader babel-core babel-preset-es2015 </a:t>
            </a:r>
            <a:r>
              <a:rPr lang="en-US" altLang="zh-CN" dirty="0" smtClean="0">
                <a:solidFill>
                  <a:srgbClr val="FFFF00"/>
                </a:solidFill>
              </a:rPr>
              <a:t>babel-preset-react</a:t>
            </a:r>
            <a:r>
              <a:rPr lang="en-US" altLang="zh-CN" dirty="0" smtClean="0">
                <a:solidFill>
                  <a:schemeClr val="bg1"/>
                </a:solidFill>
              </a:rPr>
              <a:t> </a:t>
            </a:r>
            <a:r>
              <a:rPr lang="en-US" altLang="zh-CN" dirty="0">
                <a:solidFill>
                  <a:schemeClr val="bg1"/>
                </a:solidFill>
              </a:rPr>
              <a:t>--save-</a:t>
            </a:r>
            <a:r>
              <a:rPr lang="en-US" altLang="zh-CN" dirty="0" err="1">
                <a:solidFill>
                  <a:schemeClr val="bg1"/>
                </a:solidFill>
              </a:rPr>
              <a:t>dev</a:t>
            </a:r>
            <a:endParaRPr lang="zh-CN" altLang="en-US" dirty="0" smtClean="0">
              <a:solidFill>
                <a:schemeClr val="bg1"/>
              </a:solidFill>
            </a:endParaRPr>
          </a:p>
          <a:p>
            <a:pPr eaLnBrk="1" hangingPunct="1">
              <a:buFont typeface="Arial" charset="0"/>
              <a:buNone/>
            </a:pPr>
            <a:r>
              <a:rPr lang="zh-CN" altLang="en-US" dirty="0">
                <a:solidFill>
                  <a:schemeClr val="bg1"/>
                </a:solidFill>
              </a:rPr>
              <a:t>	</a:t>
            </a:r>
            <a:endParaRPr lang="zh-CN" altLang="en-US" dirty="0" smtClean="0">
              <a:solidFill>
                <a:schemeClr val="bg1"/>
              </a:solidFill>
            </a:endParaRPr>
          </a:p>
          <a:p>
            <a:r>
              <a:rPr lang="zh-CN" altLang="en-US" dirty="0">
                <a:solidFill>
                  <a:schemeClr val="bg1"/>
                </a:solidFill>
              </a:rPr>
              <a:t>	</a:t>
            </a:r>
            <a:r>
              <a:rPr lang="en-US" altLang="zh-CN" dirty="0" smtClean="0">
                <a:solidFill>
                  <a:schemeClr val="bg1"/>
                </a:solidFill>
              </a:rPr>
              <a:t>5</a:t>
            </a:r>
            <a:r>
              <a:rPr lang="zh-CN" altLang="en-US" dirty="0" smtClean="0">
                <a:solidFill>
                  <a:schemeClr val="bg1"/>
                </a:solidFill>
              </a:rPr>
              <a:t>、配置文件  打包</a:t>
            </a:r>
            <a:r>
              <a:rPr lang="zh-CN" altLang="en-US" dirty="0" smtClean="0">
                <a:solidFill>
                  <a:schemeClr val="bg1"/>
                </a:solidFill>
              </a:rPr>
              <a:t>输出</a:t>
            </a:r>
            <a:endParaRPr lang="en-US" altLang="zh-CN" dirty="0" smtClean="0">
              <a:solidFill>
                <a:schemeClr val="bg1"/>
              </a:solidFill>
            </a:endParaRPr>
          </a:p>
          <a:p>
            <a:r>
              <a:rPr lang="en-US" altLang="zh-CN" dirty="0" smtClean="0">
                <a:solidFill>
                  <a:schemeClr val="bg1"/>
                </a:solidFill>
              </a:rPr>
              <a:t> </a:t>
            </a:r>
            <a:r>
              <a:rPr lang="en-US" altLang="zh-CN" dirty="0">
                <a:solidFill>
                  <a:srgbClr val="FFFF00"/>
                </a:solidFill>
              </a:rPr>
              <a:t>loaders: </a:t>
            </a:r>
            <a:r>
              <a:rPr lang="en-US" altLang="zh-CN" dirty="0" smtClean="0">
                <a:solidFill>
                  <a:srgbClr val="FFFF00"/>
                </a:solidFill>
              </a:rPr>
              <a:t>[</a:t>
            </a:r>
            <a:r>
              <a:rPr lang="de-DE" altLang="zh-CN" dirty="0" smtClean="0">
                <a:solidFill>
                  <a:srgbClr val="FFFF00"/>
                </a:solidFill>
              </a:rPr>
              <a:t>{</a:t>
            </a:r>
            <a:r>
              <a:rPr lang="de-DE" altLang="zh-CN" dirty="0" err="1" smtClean="0">
                <a:solidFill>
                  <a:srgbClr val="FFFF00"/>
                </a:solidFill>
              </a:rPr>
              <a:t>test</a:t>
            </a:r>
            <a:r>
              <a:rPr lang="de-DE" altLang="zh-CN" dirty="0">
                <a:solidFill>
                  <a:srgbClr val="FFFF00"/>
                </a:solidFill>
              </a:rPr>
              <a:t>: /\.</a:t>
            </a:r>
            <a:r>
              <a:rPr lang="de-DE" altLang="zh-CN" dirty="0" err="1">
                <a:solidFill>
                  <a:srgbClr val="FFFF00"/>
                </a:solidFill>
              </a:rPr>
              <a:t>js</a:t>
            </a:r>
            <a:r>
              <a:rPr lang="de-DE" altLang="zh-CN" dirty="0">
                <a:solidFill>
                  <a:srgbClr val="FFFF00"/>
                </a:solidFill>
              </a:rPr>
              <a:t>$/,</a:t>
            </a:r>
          </a:p>
          <a:p>
            <a:r>
              <a:rPr lang="de-DE" altLang="zh-CN" dirty="0">
                <a:solidFill>
                  <a:srgbClr val="FFFF00"/>
                </a:solidFill>
              </a:rPr>
              <a:t>      </a:t>
            </a:r>
            <a:r>
              <a:rPr lang="de-DE" altLang="zh-CN" dirty="0" err="1">
                <a:solidFill>
                  <a:srgbClr val="FFFF00"/>
                </a:solidFill>
              </a:rPr>
              <a:t>exclude</a:t>
            </a:r>
            <a:r>
              <a:rPr lang="de-DE" altLang="zh-CN" dirty="0">
                <a:solidFill>
                  <a:srgbClr val="FFFF00"/>
                </a:solidFill>
              </a:rPr>
              <a:t>: /(</a:t>
            </a:r>
            <a:r>
              <a:rPr lang="de-DE" altLang="zh-CN" dirty="0" err="1">
                <a:solidFill>
                  <a:srgbClr val="FFFF00"/>
                </a:solidFill>
              </a:rPr>
              <a:t>node_modules|bower_components</a:t>
            </a:r>
            <a:r>
              <a:rPr lang="de-DE" altLang="zh-CN" dirty="0">
                <a:solidFill>
                  <a:srgbClr val="FFFF00"/>
                </a:solidFill>
              </a:rPr>
              <a:t>)/,</a:t>
            </a:r>
          </a:p>
          <a:p>
            <a:r>
              <a:rPr lang="de-DE" altLang="zh-CN" dirty="0">
                <a:solidFill>
                  <a:srgbClr val="FFFF00"/>
                </a:solidFill>
              </a:rPr>
              <a:t>      </a:t>
            </a:r>
            <a:r>
              <a:rPr lang="de-DE" altLang="zh-CN" dirty="0" err="1">
                <a:solidFill>
                  <a:srgbClr val="FFFF00"/>
                </a:solidFill>
              </a:rPr>
              <a:t>loader</a:t>
            </a:r>
            <a:r>
              <a:rPr lang="de-DE" altLang="zh-CN" dirty="0">
                <a:solidFill>
                  <a:srgbClr val="FFFF00"/>
                </a:solidFill>
              </a:rPr>
              <a:t>: '</a:t>
            </a:r>
            <a:r>
              <a:rPr lang="de-DE" altLang="zh-CN" dirty="0" err="1">
                <a:solidFill>
                  <a:srgbClr val="FFFF00"/>
                </a:solidFill>
              </a:rPr>
              <a:t>babel-loader</a:t>
            </a:r>
            <a:r>
              <a:rPr lang="de-DE" altLang="zh-CN" dirty="0">
                <a:solidFill>
                  <a:srgbClr val="FFFF00"/>
                </a:solidFill>
              </a:rPr>
              <a:t>',</a:t>
            </a:r>
          </a:p>
          <a:p>
            <a:r>
              <a:rPr lang="it-IT" altLang="zh-CN" dirty="0">
                <a:solidFill>
                  <a:srgbClr val="FFFF00"/>
                </a:solidFill>
              </a:rPr>
              <a:t>      </a:t>
            </a:r>
            <a:r>
              <a:rPr lang="it-IT" altLang="zh-CN" dirty="0" err="1">
                <a:solidFill>
                  <a:srgbClr val="FFFF00"/>
                </a:solidFill>
              </a:rPr>
              <a:t>query</a:t>
            </a:r>
            <a:r>
              <a:rPr lang="it-IT" altLang="zh-CN" dirty="0">
                <a:solidFill>
                  <a:srgbClr val="FFFF00"/>
                </a:solidFill>
              </a:rPr>
              <a:t>: </a:t>
            </a:r>
            <a:r>
              <a:rPr lang="it-IT" altLang="zh-CN" dirty="0" smtClean="0">
                <a:solidFill>
                  <a:srgbClr val="FFFF00"/>
                </a:solidFill>
              </a:rPr>
              <a:t>{</a:t>
            </a:r>
            <a:r>
              <a:rPr lang="en-US" altLang="zh-CN" dirty="0" smtClean="0">
                <a:solidFill>
                  <a:srgbClr val="FFFF00"/>
                </a:solidFill>
              </a:rPr>
              <a:t> </a:t>
            </a:r>
            <a:r>
              <a:rPr lang="en-US" altLang="zh-CN" dirty="0">
                <a:solidFill>
                  <a:srgbClr val="FFFF00"/>
                </a:solidFill>
              </a:rPr>
              <a:t>presets: ['es2015', 'react</a:t>
            </a:r>
            <a:r>
              <a:rPr lang="en-US" altLang="zh-CN" dirty="0" smtClean="0">
                <a:solidFill>
                  <a:srgbClr val="FFFF00"/>
                </a:solidFill>
              </a:rPr>
              <a:t>']</a:t>
            </a:r>
            <a:r>
              <a:rPr lang="de-DE" altLang="zh-CN" dirty="0" smtClean="0">
                <a:solidFill>
                  <a:srgbClr val="FFFF00"/>
                </a:solidFill>
              </a:rPr>
              <a:t>}}</a:t>
            </a:r>
            <a:r>
              <a:rPr lang="en-US" altLang="zh-CN" dirty="0" smtClean="0">
                <a:solidFill>
                  <a:srgbClr val="FFFF00"/>
                </a:solidFill>
              </a:rPr>
              <a:t>]</a:t>
            </a:r>
            <a:endParaRPr lang="en-US" altLang="zh-CN" dirty="0">
              <a:solidFill>
                <a:srgbClr val="FFFF00"/>
              </a:solidFill>
            </a:endParaRPr>
          </a:p>
          <a:p>
            <a:pPr eaLnBrk="1" hangingPunct="1">
              <a:buFont typeface="Arial" charset="0"/>
              <a:buNone/>
            </a:pPr>
            <a:endParaRPr lang="zh-CN" altLang="en-US" dirty="0">
              <a:solidFill>
                <a:schemeClr val="bg1"/>
              </a:solidFill>
            </a:endParaRPr>
          </a:p>
        </p:txBody>
      </p:sp>
      <p:grpSp>
        <p:nvGrpSpPr>
          <p:cNvPr id="8" name="组合 3"/>
          <p:cNvGrpSpPr>
            <a:grpSpLocks/>
          </p:cNvGrpSpPr>
          <p:nvPr/>
        </p:nvGrpSpPr>
        <p:grpSpPr bwMode="auto">
          <a:xfrm>
            <a:off x="1243013" y="624686"/>
            <a:ext cx="7648575" cy="647700"/>
            <a:chOff x="0" y="0"/>
            <a:chExt cx="7648027" cy="648072"/>
          </a:xfrm>
        </p:grpSpPr>
        <p:sp>
          <p:nvSpPr>
            <p:cNvPr id="9"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10"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en-US" altLang="zh-CN" sz="2800" b="1" dirty="0">
                  <a:solidFill>
                    <a:schemeClr val="bg1"/>
                  </a:solidFill>
                  <a:latin typeface="微软雅黑" charset="0"/>
                  <a:ea typeface="微软雅黑" charset="0"/>
                </a:rPr>
                <a:t>React </a:t>
              </a:r>
              <a:r>
                <a:rPr lang="en-US" altLang="zh-CN" sz="2800" b="1" dirty="0" err="1" smtClean="0">
                  <a:solidFill>
                    <a:schemeClr val="bg1"/>
                  </a:solidFill>
                  <a:latin typeface="微软雅黑" charset="0"/>
                  <a:ea typeface="微软雅黑" charset="0"/>
                </a:rPr>
                <a:t>webpack</a:t>
              </a:r>
              <a:r>
                <a:rPr lang="zh-CN" altLang="en-US" sz="2800" b="1" dirty="0" smtClean="0">
                  <a:solidFill>
                    <a:schemeClr val="bg1"/>
                  </a:solidFill>
                  <a:latin typeface="微软雅黑" charset="0"/>
                  <a:ea typeface="微软雅黑" charset="0"/>
                </a:rPr>
                <a:t>的</a:t>
              </a:r>
              <a:r>
                <a:rPr lang="zh-CN" altLang="en-US" sz="2800" b="1" dirty="0">
                  <a:solidFill>
                    <a:schemeClr val="bg1"/>
                  </a:solidFill>
                  <a:latin typeface="微软雅黑" charset="0"/>
                  <a:ea typeface="微软雅黑" charset="0"/>
                </a:rPr>
                <a:t>写法</a:t>
              </a:r>
              <a:endParaRPr lang="en-US" altLang="zh-CN" sz="2800" b="1" dirty="0">
                <a:solidFill>
                  <a:schemeClr val="bg1"/>
                </a:solidFill>
                <a:latin typeface="微软雅黑" charset="0"/>
                <a:ea typeface="微软雅黑" charset="0"/>
              </a:endParaRPr>
            </a:p>
          </p:txBody>
        </p:sp>
      </p:grpSp>
    </p:spTree>
    <p:extLst>
      <p:ext uri="{BB962C8B-B14F-4D97-AF65-F5344CB8AC3E}">
        <p14:creationId xmlns:p14="http://schemas.microsoft.com/office/powerpoint/2010/main" val="2039723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357313" y="612775"/>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zh-CN" altLang="en-US" sz="2800" b="1">
                  <a:solidFill>
                    <a:schemeClr val="bg1"/>
                  </a:solidFill>
                  <a:latin typeface="微软雅黑" charset="0"/>
                  <a:ea typeface="微软雅黑" charset="0"/>
                </a:rPr>
                <a:t>目录</a:t>
              </a:r>
              <a:endParaRPr lang="en-US" altLang="zh-CN" sz="2800" b="1">
                <a:solidFill>
                  <a:schemeClr val="bg1"/>
                </a:solidFill>
                <a:latin typeface="微软雅黑" charset="0"/>
                <a:ea typeface="微软雅黑" charset="0"/>
              </a:endParaRPr>
            </a:p>
          </p:txBody>
        </p:sp>
      </p:grpSp>
      <p:sp>
        <p:nvSpPr>
          <p:cNvPr id="9" name="TextBox 15"/>
          <p:cNvSpPr txBox="1">
            <a:spLocks noChangeArrowheads="1"/>
          </p:cNvSpPr>
          <p:nvPr/>
        </p:nvSpPr>
        <p:spPr bwMode="auto">
          <a:xfrm>
            <a:off x="1736725" y="2413000"/>
            <a:ext cx="7650163"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buFont typeface="Wingdings" charset="2"/>
              <a:buChar char="u"/>
            </a:pPr>
            <a:r>
              <a:rPr lang="en-US" altLang="zh-CN" dirty="0">
                <a:solidFill>
                  <a:schemeClr val="bg1"/>
                </a:solidFill>
              </a:rPr>
              <a:t>React</a:t>
            </a:r>
            <a:r>
              <a:rPr lang="zh-CN" altLang="en-US" dirty="0">
                <a:solidFill>
                  <a:schemeClr val="bg1"/>
                </a:solidFill>
              </a:rPr>
              <a:t>简介</a:t>
            </a:r>
            <a:endParaRPr lang="en-US" altLang="zh-CN" dirty="0">
              <a:solidFill>
                <a:schemeClr val="bg1"/>
              </a:solidFill>
            </a:endParaRPr>
          </a:p>
          <a:p>
            <a:pPr>
              <a:buFont typeface="Wingdings" charset="2"/>
              <a:buChar char="u"/>
            </a:pPr>
            <a:endParaRPr lang="en-US" altLang="zh-CN" dirty="0">
              <a:solidFill>
                <a:schemeClr val="bg1"/>
              </a:solidFill>
            </a:endParaRPr>
          </a:p>
          <a:p>
            <a:pPr>
              <a:buFont typeface="Wingdings" charset="2"/>
              <a:buChar char="u"/>
            </a:pPr>
            <a:r>
              <a:rPr lang="zh-CN" altLang="en-US" dirty="0">
                <a:solidFill>
                  <a:schemeClr val="bg1"/>
                </a:solidFill>
              </a:rPr>
              <a:t>搭建</a:t>
            </a:r>
            <a:r>
              <a:rPr lang="en-US" altLang="zh-CN" dirty="0">
                <a:solidFill>
                  <a:schemeClr val="bg1"/>
                </a:solidFill>
              </a:rPr>
              <a:t>React</a:t>
            </a:r>
            <a:r>
              <a:rPr lang="zh-CN" altLang="en-US" dirty="0">
                <a:solidFill>
                  <a:schemeClr val="bg1"/>
                </a:solidFill>
              </a:rPr>
              <a:t>开发环境</a:t>
            </a:r>
            <a:endParaRPr lang="en-US" altLang="zh-CN" dirty="0">
              <a:solidFill>
                <a:schemeClr val="bg1"/>
              </a:solidFill>
            </a:endParaRPr>
          </a:p>
          <a:p>
            <a:pPr>
              <a:buFont typeface="Wingdings" charset="2"/>
              <a:buChar char="u"/>
            </a:pPr>
            <a:endParaRPr lang="en-US" altLang="zh-CN" dirty="0">
              <a:solidFill>
                <a:schemeClr val="bg1"/>
              </a:solidFill>
            </a:endParaRPr>
          </a:p>
          <a:p>
            <a:pPr>
              <a:buFont typeface="Wingdings" charset="2"/>
              <a:buChar char="u"/>
            </a:pPr>
            <a:r>
              <a:rPr lang="en-US" altLang="zh-CN" dirty="0">
                <a:solidFill>
                  <a:schemeClr val="bg1"/>
                </a:solidFill>
              </a:rPr>
              <a:t>JSX</a:t>
            </a:r>
            <a:r>
              <a:rPr lang="zh-CN" altLang="en-US" dirty="0" smtClean="0">
                <a:solidFill>
                  <a:schemeClr val="bg1"/>
                </a:solidFill>
              </a:rPr>
              <a:t>语法</a:t>
            </a:r>
          </a:p>
          <a:p>
            <a:pPr>
              <a:buFont typeface="Wingdings" charset="2"/>
              <a:buChar char="u"/>
            </a:pPr>
            <a:endParaRPr lang="zh-CN" altLang="en-US" dirty="0">
              <a:solidFill>
                <a:schemeClr val="bg1"/>
              </a:solidFill>
            </a:endParaRPr>
          </a:p>
          <a:p>
            <a:pPr>
              <a:buFont typeface="Wingdings" charset="2"/>
              <a:buChar char="u"/>
            </a:pPr>
            <a:r>
              <a:rPr lang="en-US" altLang="zh-CN" dirty="0" err="1" smtClean="0">
                <a:solidFill>
                  <a:schemeClr val="bg1"/>
                </a:solidFill>
              </a:rPr>
              <a:t>webpack</a:t>
            </a:r>
            <a:r>
              <a:rPr lang="zh-CN" altLang="en-US" dirty="0" smtClean="0">
                <a:solidFill>
                  <a:schemeClr val="bg1"/>
                </a:solidFill>
              </a:rPr>
              <a:t>构建</a:t>
            </a:r>
            <a:endParaRPr lang="en-US" altLang="zh-CN" dirty="0">
              <a:solidFill>
                <a:schemeClr val="bg1"/>
              </a:solidFill>
            </a:endParaRPr>
          </a:p>
          <a:p>
            <a:pPr>
              <a:buFont typeface="Wingdings" charset="2"/>
              <a:buChar char="u"/>
            </a:pPr>
            <a:endParaRPr lang="en-US" altLang="zh-CN" dirty="0">
              <a:solidFill>
                <a:schemeClr val="bg1"/>
              </a:solidFill>
            </a:endParaRPr>
          </a:p>
          <a:p>
            <a:pPr marL="0" indent="0"/>
            <a:endParaRPr lang="zh-CN" altLang="en-US" dirty="0">
              <a:solidFill>
                <a:schemeClr val="bg1"/>
              </a:solidFill>
            </a:endParaRPr>
          </a:p>
        </p:txBody>
      </p:sp>
    </p:spTree>
    <p:extLst>
      <p:ext uri="{BB962C8B-B14F-4D97-AF65-F5344CB8AC3E}">
        <p14:creationId xmlns:p14="http://schemas.microsoft.com/office/powerpoint/2010/main" val="17806957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7" name="组合 3"/>
          <p:cNvGrpSpPr>
            <a:grpSpLocks/>
          </p:cNvGrpSpPr>
          <p:nvPr/>
        </p:nvGrpSpPr>
        <p:grpSpPr bwMode="auto">
          <a:xfrm>
            <a:off x="1382713" y="624686"/>
            <a:ext cx="7648575" cy="647700"/>
            <a:chOff x="0" y="0"/>
            <a:chExt cx="7648027" cy="648072"/>
          </a:xfrm>
        </p:grpSpPr>
        <p:sp>
          <p:nvSpPr>
            <p:cNvPr id="8"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9"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en-US" altLang="zh-CN" sz="2800" b="1">
                  <a:solidFill>
                    <a:schemeClr val="bg1"/>
                  </a:solidFill>
                  <a:latin typeface="微软雅黑" charset="0"/>
                  <a:ea typeface="微软雅黑" charset="0"/>
                </a:rPr>
                <a:t>React ES6</a:t>
              </a:r>
              <a:r>
                <a:rPr lang="zh-CN" altLang="en-US" sz="2800" b="1">
                  <a:solidFill>
                    <a:schemeClr val="bg1"/>
                  </a:solidFill>
                  <a:latin typeface="微软雅黑" charset="0"/>
                  <a:ea typeface="微软雅黑" charset="0"/>
                </a:rPr>
                <a:t>的写法</a:t>
              </a:r>
              <a:endParaRPr lang="en-US" altLang="zh-CN" sz="2800" b="1">
                <a:solidFill>
                  <a:schemeClr val="bg1"/>
                </a:solidFill>
                <a:latin typeface="微软雅黑" charset="0"/>
                <a:ea typeface="微软雅黑" charset="0"/>
              </a:endParaRPr>
            </a:p>
          </p:txBody>
        </p:sp>
      </p:grpSp>
      <p:sp>
        <p:nvSpPr>
          <p:cNvPr id="10" name="TextBox 15"/>
          <p:cNvSpPr txBox="1">
            <a:spLocks noChangeArrowheads="1"/>
          </p:cNvSpPr>
          <p:nvPr/>
        </p:nvSpPr>
        <p:spPr bwMode="auto">
          <a:xfrm>
            <a:off x="682625" y="1989138"/>
            <a:ext cx="3648075"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nSpc>
                <a:spcPct val="200000"/>
              </a:lnSpc>
              <a:buFont typeface="Arial" charset="0"/>
              <a:buAutoNum type="arabicPeriod"/>
            </a:pPr>
            <a:r>
              <a:rPr lang="en-US" altLang="zh-CN" dirty="0" err="1">
                <a:solidFill>
                  <a:schemeClr val="bg1"/>
                </a:solidFill>
              </a:rPr>
              <a:t>Nodejs</a:t>
            </a:r>
            <a:r>
              <a:rPr lang="zh-CN" altLang="en-US" dirty="0">
                <a:solidFill>
                  <a:schemeClr val="bg1"/>
                </a:solidFill>
              </a:rPr>
              <a:t>模块的引入</a:t>
            </a:r>
            <a:endParaRPr lang="en-US" altLang="zh-CN" dirty="0">
              <a:solidFill>
                <a:schemeClr val="bg1"/>
              </a:solidFill>
            </a:endParaRPr>
          </a:p>
          <a:p>
            <a:pPr>
              <a:lnSpc>
                <a:spcPct val="150000"/>
              </a:lnSpc>
            </a:pPr>
            <a:r>
              <a:rPr lang="en-US" altLang="zh-CN" dirty="0">
                <a:solidFill>
                  <a:schemeClr val="bg1"/>
                </a:solidFill>
              </a:rPr>
              <a:t>// ES5</a:t>
            </a:r>
            <a:r>
              <a:rPr lang="zh-CN" altLang="en-US" dirty="0">
                <a:solidFill>
                  <a:schemeClr val="bg1"/>
                </a:solidFill>
              </a:rPr>
              <a:t>写法</a:t>
            </a:r>
            <a:endParaRPr lang="en-US" altLang="zh-CN" dirty="0">
              <a:solidFill>
                <a:schemeClr val="bg1"/>
              </a:solidFill>
            </a:endParaRPr>
          </a:p>
          <a:p>
            <a:pPr>
              <a:lnSpc>
                <a:spcPct val="150000"/>
              </a:lnSpc>
            </a:pPr>
            <a:r>
              <a:rPr lang="en-US" altLang="zh-CN" dirty="0" err="1">
                <a:solidFill>
                  <a:schemeClr val="bg1"/>
                </a:solidFill>
              </a:rPr>
              <a:t>var</a:t>
            </a:r>
            <a:r>
              <a:rPr lang="en-US" altLang="zh-CN" dirty="0">
                <a:solidFill>
                  <a:schemeClr val="bg1"/>
                </a:solidFill>
              </a:rPr>
              <a:t> React = require('react');</a:t>
            </a:r>
          </a:p>
          <a:p>
            <a:pPr>
              <a:lnSpc>
                <a:spcPct val="150000"/>
              </a:lnSpc>
            </a:pPr>
            <a:endParaRPr lang="en-US" altLang="zh-CN" dirty="0">
              <a:solidFill>
                <a:schemeClr val="bg1"/>
              </a:solidFill>
            </a:endParaRPr>
          </a:p>
          <a:p>
            <a:pPr>
              <a:lnSpc>
                <a:spcPct val="150000"/>
              </a:lnSpc>
            </a:pPr>
            <a:r>
              <a:rPr lang="en-US" altLang="zh-CN" dirty="0">
                <a:solidFill>
                  <a:schemeClr val="bg1"/>
                </a:solidFill>
              </a:rPr>
              <a:t>// ES6</a:t>
            </a:r>
            <a:r>
              <a:rPr lang="zh-CN" altLang="en-US" dirty="0">
                <a:solidFill>
                  <a:schemeClr val="bg1"/>
                </a:solidFill>
              </a:rPr>
              <a:t>写法</a:t>
            </a:r>
            <a:endParaRPr lang="en-US" altLang="zh-CN" dirty="0">
              <a:solidFill>
                <a:schemeClr val="bg1"/>
              </a:solidFill>
            </a:endParaRPr>
          </a:p>
          <a:p>
            <a:pPr>
              <a:lnSpc>
                <a:spcPct val="150000"/>
              </a:lnSpc>
            </a:pPr>
            <a:r>
              <a:rPr lang="en-US" altLang="zh-CN" dirty="0">
                <a:solidFill>
                  <a:schemeClr val="bg1"/>
                </a:solidFill>
              </a:rPr>
              <a:t>import React from 'react';</a:t>
            </a:r>
          </a:p>
        </p:txBody>
      </p:sp>
      <p:sp>
        <p:nvSpPr>
          <p:cNvPr id="11" name="TextBox 15"/>
          <p:cNvSpPr txBox="1">
            <a:spLocks noChangeArrowheads="1"/>
          </p:cNvSpPr>
          <p:nvPr/>
        </p:nvSpPr>
        <p:spPr bwMode="auto">
          <a:xfrm>
            <a:off x="6451600" y="1897073"/>
            <a:ext cx="4864100" cy="327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nSpc>
                <a:spcPct val="200000"/>
              </a:lnSpc>
            </a:pPr>
            <a:r>
              <a:rPr lang="en-US" altLang="zh-CN" dirty="0">
                <a:solidFill>
                  <a:schemeClr val="bg1"/>
                </a:solidFill>
              </a:rPr>
              <a:t>2. </a:t>
            </a:r>
            <a:r>
              <a:rPr lang="zh-CN" altLang="en-US" dirty="0">
                <a:solidFill>
                  <a:schemeClr val="bg1"/>
                </a:solidFill>
              </a:rPr>
              <a:t>组件的声明</a:t>
            </a:r>
            <a:endParaRPr lang="en-US" altLang="zh-CN" dirty="0">
              <a:solidFill>
                <a:schemeClr val="bg1"/>
              </a:solidFill>
            </a:endParaRPr>
          </a:p>
          <a:p>
            <a:pPr>
              <a:lnSpc>
                <a:spcPct val="150000"/>
              </a:lnSpc>
            </a:pPr>
            <a:r>
              <a:rPr lang="en-US" altLang="zh-CN" dirty="0">
                <a:solidFill>
                  <a:schemeClr val="bg1"/>
                </a:solidFill>
              </a:rPr>
              <a:t>// ES5</a:t>
            </a:r>
            <a:r>
              <a:rPr lang="zh-CN" altLang="en-US" dirty="0">
                <a:solidFill>
                  <a:schemeClr val="bg1"/>
                </a:solidFill>
              </a:rPr>
              <a:t>写法</a:t>
            </a:r>
            <a:endParaRPr lang="en-US" altLang="zh-CN" dirty="0">
              <a:solidFill>
                <a:schemeClr val="bg1"/>
              </a:solidFill>
            </a:endParaRPr>
          </a:p>
          <a:p>
            <a:pPr>
              <a:lnSpc>
                <a:spcPct val="150000"/>
              </a:lnSpc>
            </a:pPr>
            <a:r>
              <a:rPr lang="en-US" altLang="zh-CN" dirty="0" err="1">
                <a:solidFill>
                  <a:schemeClr val="bg1"/>
                </a:solidFill>
              </a:rPr>
              <a:t>React.createClass</a:t>
            </a:r>
            <a:endParaRPr lang="en-US" altLang="zh-CN" dirty="0">
              <a:solidFill>
                <a:schemeClr val="bg1"/>
              </a:solidFill>
            </a:endParaRPr>
          </a:p>
          <a:p>
            <a:pPr>
              <a:lnSpc>
                <a:spcPct val="150000"/>
              </a:lnSpc>
            </a:pPr>
            <a:endParaRPr lang="en-US" altLang="zh-CN" dirty="0">
              <a:solidFill>
                <a:schemeClr val="bg1"/>
              </a:solidFill>
            </a:endParaRPr>
          </a:p>
          <a:p>
            <a:pPr>
              <a:lnSpc>
                <a:spcPct val="150000"/>
              </a:lnSpc>
            </a:pPr>
            <a:r>
              <a:rPr lang="en-US" altLang="zh-CN" dirty="0">
                <a:solidFill>
                  <a:schemeClr val="bg1"/>
                </a:solidFill>
              </a:rPr>
              <a:t>// ES6</a:t>
            </a:r>
            <a:r>
              <a:rPr lang="zh-CN" altLang="en-US" dirty="0">
                <a:solidFill>
                  <a:schemeClr val="bg1"/>
                </a:solidFill>
              </a:rPr>
              <a:t>写法</a:t>
            </a:r>
            <a:endParaRPr lang="en-US" altLang="zh-CN" dirty="0">
              <a:solidFill>
                <a:schemeClr val="bg1"/>
              </a:solidFill>
            </a:endParaRPr>
          </a:p>
          <a:p>
            <a:pPr>
              <a:lnSpc>
                <a:spcPct val="150000"/>
              </a:lnSpc>
            </a:pPr>
            <a:r>
              <a:rPr lang="en-US" altLang="zh-CN" dirty="0">
                <a:solidFill>
                  <a:schemeClr val="bg1"/>
                </a:solidFill>
              </a:rPr>
              <a:t>class </a:t>
            </a:r>
            <a:r>
              <a:rPr lang="en-US" altLang="zh-CN" dirty="0" err="1">
                <a:solidFill>
                  <a:schemeClr val="bg1"/>
                </a:solidFill>
              </a:rPr>
              <a:t>TodoList</a:t>
            </a:r>
            <a:r>
              <a:rPr lang="en-US" altLang="zh-CN" dirty="0">
                <a:solidFill>
                  <a:schemeClr val="bg1"/>
                </a:solidFill>
              </a:rPr>
              <a:t> extends </a:t>
            </a:r>
            <a:r>
              <a:rPr lang="en-US" altLang="zh-CN" dirty="0" err="1">
                <a:solidFill>
                  <a:schemeClr val="bg1"/>
                </a:solidFill>
              </a:rPr>
              <a:t>React.Component</a:t>
            </a:r>
            <a:endParaRPr lang="en-US" altLang="zh-CN" dirty="0">
              <a:solidFill>
                <a:schemeClr val="bg1"/>
              </a:solidFill>
            </a:endParaRPr>
          </a:p>
          <a:p>
            <a:pPr>
              <a:lnSpc>
                <a:spcPct val="200000"/>
              </a:lnSpc>
            </a:pPr>
            <a:endParaRPr lang="en-US" altLang="zh-CN" dirty="0">
              <a:solidFill>
                <a:schemeClr val="bg1"/>
              </a:solidFill>
            </a:endParaRPr>
          </a:p>
        </p:txBody>
      </p:sp>
    </p:spTree>
    <p:extLst>
      <p:ext uri="{BB962C8B-B14F-4D97-AF65-F5344CB8AC3E}">
        <p14:creationId xmlns:p14="http://schemas.microsoft.com/office/powerpoint/2010/main" val="20772113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pic>
        <p:nvPicPr>
          <p:cNvPr id="3074" name="Picture 2" descr="C:\Users\Administrator\Desktop\未标题-2拷贝.png"/>
          <p:cNvPicPr>
            <a:picLocks noChangeAspect="1" noChangeArrowheads="1"/>
          </p:cNvPicPr>
          <p:nvPr/>
        </p:nvPicPr>
        <p:blipFill>
          <a:blip r:embed="rId2" cstate="print"/>
          <a:srcRect/>
          <a:stretch>
            <a:fillRect/>
          </a:stretch>
        </p:blipFill>
        <p:spPr bwMode="auto">
          <a:xfrm>
            <a:off x="3472668" y="1064927"/>
            <a:ext cx="9260693" cy="5208787"/>
          </a:xfrm>
          <a:prstGeom prst="rect">
            <a:avLst/>
          </a:prstGeom>
          <a:noFill/>
        </p:spPr>
      </p:pic>
      <p:pic>
        <p:nvPicPr>
          <p:cNvPr id="3076" name="Picture 4" descr="C:\Users\Administrator\Desktop\做教育.png"/>
          <p:cNvPicPr>
            <a:picLocks noChangeAspect="1" noChangeArrowheads="1"/>
          </p:cNvPicPr>
          <p:nvPr/>
        </p:nvPicPr>
        <p:blipFill>
          <a:blip r:embed="rId3" cstate="print"/>
          <a:srcRect/>
          <a:stretch>
            <a:fillRect/>
          </a:stretch>
        </p:blipFill>
        <p:spPr bwMode="auto">
          <a:xfrm>
            <a:off x="4560834" y="306916"/>
            <a:ext cx="6413500" cy="6244168"/>
          </a:xfrm>
          <a:prstGeom prst="rect">
            <a:avLst/>
          </a:prstGeom>
          <a:noFill/>
        </p:spPr>
      </p:pic>
      <p:pic>
        <p:nvPicPr>
          <p:cNvPr id="6" name="Picture 3" descr="C:\Users\Administrator\Desktop\未标题-1-01.png"/>
          <p:cNvPicPr>
            <a:picLocks noChangeAspect="1" noChangeArrowheads="1"/>
          </p:cNvPicPr>
          <p:nvPr/>
        </p:nvPicPr>
        <p:blipFill>
          <a:blip r:embed="rId4" cstate="print"/>
          <a:srcRect/>
          <a:stretch>
            <a:fillRect/>
          </a:stretch>
        </p:blipFill>
        <p:spPr bwMode="auto">
          <a:xfrm>
            <a:off x="5186857" y="4220266"/>
            <a:ext cx="1560786" cy="468119"/>
          </a:xfrm>
          <a:prstGeom prst="rect">
            <a:avLst/>
          </a:prstGeom>
          <a:noFill/>
        </p:spPr>
      </p:pic>
      <p:sp>
        <p:nvSpPr>
          <p:cNvPr id="8" name="矩形 7"/>
          <p:cNvSpPr/>
          <p:nvPr/>
        </p:nvSpPr>
        <p:spPr>
          <a:xfrm>
            <a:off x="3657600" y="2317531"/>
            <a:ext cx="4556233" cy="1056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4522088" y="2516347"/>
            <a:ext cx="4674858" cy="707886"/>
          </a:xfrm>
          <a:prstGeom prst="rect">
            <a:avLst/>
          </a:prstGeom>
          <a:noFill/>
        </p:spPr>
        <p:txBody>
          <a:bodyPr wrap="square" rtlCol="0">
            <a:spAutoFit/>
          </a:bodyPr>
          <a:lstStyle/>
          <a:p>
            <a:r>
              <a:rPr lang="en-US" altLang="zh-CN" sz="4000" b="1" dirty="0" smtClean="0">
                <a:solidFill>
                  <a:srgbClr val="232A34"/>
                </a:solidFill>
              </a:rPr>
              <a:t>THANK  YOU</a:t>
            </a:r>
            <a:endParaRPr lang="zh-CN" altLang="en-US" sz="4000" b="1" dirty="0">
              <a:solidFill>
                <a:srgbClr val="232A34"/>
              </a:solidFill>
            </a:endParaRPr>
          </a:p>
        </p:txBody>
      </p:sp>
    </p:spTree>
    <p:extLst>
      <p:ext uri="{BB962C8B-B14F-4D97-AF65-F5344CB8AC3E}">
        <p14:creationId xmlns:p14="http://schemas.microsoft.com/office/powerpoint/2010/main" val="1404515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5265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sp>
        <p:nvSpPr>
          <p:cNvPr id="10" name="文本占位符 4097"/>
          <p:cNvSpPr txBox="1">
            <a:spLocks noChangeArrowheads="1"/>
          </p:cNvSpPr>
          <p:nvPr/>
        </p:nvSpPr>
        <p:spPr bwMode="auto">
          <a:xfrm>
            <a:off x="457200" y="1600200"/>
            <a:ext cx="109474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charset="0"/>
              <a:buNone/>
            </a:pPr>
            <a:r>
              <a:rPr lang="en-US" altLang="zh-CN" sz="1900" dirty="0" smtClean="0">
                <a:solidFill>
                  <a:schemeClr val="bg1"/>
                </a:solidFill>
              </a:rPr>
              <a:t>1</a:t>
            </a:r>
            <a:r>
              <a:rPr lang="zh-CN" altLang="en-US" sz="1900" dirty="0" smtClean="0">
                <a:solidFill>
                  <a:schemeClr val="bg1"/>
                </a:solidFill>
              </a:rPr>
              <a:t>、</a:t>
            </a:r>
            <a:r>
              <a:rPr lang="en-US" altLang="zh-CN" sz="1900" dirty="0" smtClean="0">
                <a:solidFill>
                  <a:schemeClr val="bg1"/>
                </a:solidFill>
              </a:rPr>
              <a:t>react</a:t>
            </a:r>
            <a:r>
              <a:rPr lang="zh-CN" altLang="en-US" sz="1900" dirty="0" smtClean="0">
                <a:solidFill>
                  <a:schemeClr val="bg1"/>
                </a:solidFill>
              </a:rPr>
              <a:t>发展－－－</a:t>
            </a:r>
            <a:r>
              <a:rPr lang="en-US" altLang="zh-CN" sz="1900" dirty="0" err="1" smtClean="0">
                <a:solidFill>
                  <a:schemeClr val="bg1"/>
                </a:solidFill>
              </a:rPr>
              <a:t>facebook</a:t>
            </a:r>
            <a:r>
              <a:rPr lang="zh-CN" altLang="en-US" sz="1900" dirty="0" smtClean="0">
                <a:solidFill>
                  <a:schemeClr val="bg1"/>
                </a:solidFill>
              </a:rPr>
              <a:t>在构建</a:t>
            </a:r>
            <a:r>
              <a:rPr lang="en-US" altLang="zh-CN" sz="1900" dirty="0" err="1" smtClean="0">
                <a:solidFill>
                  <a:schemeClr val="bg1"/>
                </a:solidFill>
              </a:rPr>
              <a:t>instagram</a:t>
            </a:r>
            <a:r>
              <a:rPr lang="zh-CN" altLang="en-US" sz="1900" dirty="0" smtClean="0">
                <a:solidFill>
                  <a:schemeClr val="bg1"/>
                </a:solidFill>
              </a:rPr>
              <a:t>网站的时候遇见两个问题</a:t>
            </a:r>
          </a:p>
          <a:p>
            <a:pPr>
              <a:buFont typeface="Arial" charset="0"/>
              <a:buNone/>
            </a:pPr>
            <a:endParaRPr lang="en-US" altLang="zh-CN" sz="1900" dirty="0" smtClean="0">
              <a:solidFill>
                <a:schemeClr val="bg1"/>
              </a:solidFill>
            </a:endParaRPr>
          </a:p>
          <a:p>
            <a:pPr>
              <a:buFont typeface="Arial" charset="0"/>
              <a:buNone/>
            </a:pPr>
            <a:r>
              <a:rPr lang="en-US" altLang="zh-CN" sz="1900" dirty="0" smtClean="0">
                <a:solidFill>
                  <a:schemeClr val="bg1"/>
                </a:solidFill>
              </a:rPr>
              <a:t>		1</a:t>
            </a:r>
            <a:r>
              <a:rPr lang="zh-CN" altLang="en-US" sz="1900" dirty="0" smtClean="0">
                <a:solidFill>
                  <a:schemeClr val="bg1"/>
                </a:solidFill>
              </a:rPr>
              <a:t>、数据绑定的时候，大量操作真实</a:t>
            </a:r>
            <a:r>
              <a:rPr lang="en-US" altLang="zh-CN" sz="1900" dirty="0" err="1" smtClean="0">
                <a:solidFill>
                  <a:schemeClr val="bg1"/>
                </a:solidFill>
              </a:rPr>
              <a:t>dom</a:t>
            </a:r>
            <a:r>
              <a:rPr lang="zh-CN" altLang="en-US" sz="1900" dirty="0" smtClean="0">
                <a:solidFill>
                  <a:schemeClr val="bg1"/>
                </a:solidFill>
              </a:rPr>
              <a:t>，性能成本太高</a:t>
            </a:r>
            <a:endParaRPr lang="en-US" altLang="zh-CN" sz="1900" dirty="0" smtClean="0">
              <a:solidFill>
                <a:schemeClr val="bg1"/>
              </a:solidFill>
            </a:endParaRPr>
          </a:p>
          <a:p>
            <a:pPr>
              <a:buFont typeface="Arial" charset="0"/>
              <a:buNone/>
            </a:pPr>
            <a:r>
              <a:rPr lang="en-US" altLang="zh-CN" sz="1900" dirty="0" smtClean="0">
                <a:solidFill>
                  <a:schemeClr val="bg1"/>
                </a:solidFill>
              </a:rPr>
              <a:t>		2</a:t>
            </a:r>
            <a:r>
              <a:rPr lang="zh-CN" altLang="en-US" sz="1900" dirty="0" smtClean="0">
                <a:solidFill>
                  <a:schemeClr val="bg1"/>
                </a:solidFill>
              </a:rPr>
              <a:t>、网站的数据流向太混乱，不好控制</a:t>
            </a:r>
          </a:p>
          <a:p>
            <a:pPr>
              <a:buFont typeface="Arial" charset="0"/>
              <a:buNone/>
            </a:pPr>
            <a:endParaRPr lang="en-US" altLang="zh-CN" sz="1900" dirty="0" smtClean="0">
              <a:solidFill>
                <a:schemeClr val="bg1"/>
              </a:solidFill>
            </a:endParaRPr>
          </a:p>
          <a:p>
            <a:pPr>
              <a:buFont typeface="Arial" charset="0"/>
              <a:buNone/>
            </a:pPr>
            <a:r>
              <a:rPr lang="zh-CN" altLang="en-US" sz="1900" dirty="0" smtClean="0">
                <a:solidFill>
                  <a:schemeClr val="bg1"/>
                </a:solidFill>
              </a:rPr>
              <a:t>于是</a:t>
            </a:r>
            <a:r>
              <a:rPr lang="en-US" altLang="zh-CN" sz="1900" dirty="0" err="1" smtClean="0">
                <a:solidFill>
                  <a:schemeClr val="bg1"/>
                </a:solidFill>
              </a:rPr>
              <a:t>facebook</a:t>
            </a:r>
            <a:r>
              <a:rPr lang="zh-CN" altLang="en-US" sz="1900" dirty="0" smtClean="0">
                <a:solidFill>
                  <a:schemeClr val="bg1"/>
                </a:solidFill>
              </a:rPr>
              <a:t>起初调研过市场上已存的</a:t>
            </a:r>
            <a:r>
              <a:rPr lang="en-US" altLang="zh-CN" sz="1900" dirty="0" err="1" smtClean="0">
                <a:solidFill>
                  <a:schemeClr val="bg1"/>
                </a:solidFill>
              </a:rPr>
              <a:t>mvc</a:t>
            </a:r>
            <a:r>
              <a:rPr lang="zh-CN" altLang="en-US" sz="1900" dirty="0" smtClean="0">
                <a:solidFill>
                  <a:schemeClr val="bg1"/>
                </a:solidFill>
              </a:rPr>
              <a:t>框架，发现都不太满意，于是就推陈出新，开发了</a:t>
            </a:r>
            <a:r>
              <a:rPr lang="en-US" altLang="zh-CN" sz="1900" dirty="0" smtClean="0">
                <a:solidFill>
                  <a:schemeClr val="bg1"/>
                </a:solidFill>
              </a:rPr>
              <a:t>react</a:t>
            </a:r>
            <a:r>
              <a:rPr lang="zh-CN" altLang="en-US" sz="1900" dirty="0" smtClean="0">
                <a:solidFill>
                  <a:schemeClr val="bg1"/>
                </a:solidFill>
              </a:rPr>
              <a:t>框架，并在</a:t>
            </a:r>
            <a:r>
              <a:rPr lang="en-US" altLang="zh-CN" sz="1900" dirty="0" smtClean="0">
                <a:solidFill>
                  <a:schemeClr val="bg1"/>
                </a:solidFill>
              </a:rPr>
              <a:t>2013</a:t>
            </a:r>
            <a:r>
              <a:rPr lang="zh-CN" altLang="en-US" sz="1900" dirty="0" smtClean="0">
                <a:solidFill>
                  <a:schemeClr val="bg1"/>
                </a:solidFill>
              </a:rPr>
              <a:t>年五月份开源</a:t>
            </a:r>
          </a:p>
          <a:p>
            <a:pPr>
              <a:buFont typeface="Arial" charset="0"/>
              <a:buNone/>
            </a:pPr>
            <a:endParaRPr lang="zh-CN" altLang="en-US" sz="1900" dirty="0">
              <a:solidFill>
                <a:schemeClr val="bg1"/>
              </a:solidFill>
            </a:endParaRPr>
          </a:p>
          <a:p>
            <a:pPr>
              <a:buNone/>
            </a:pPr>
            <a:r>
              <a:rPr lang="en-US" altLang="zh-CN" sz="2000" dirty="0">
                <a:solidFill>
                  <a:schemeClr val="bg1"/>
                </a:solidFill>
              </a:rPr>
              <a:t>React </a:t>
            </a:r>
            <a:r>
              <a:rPr lang="zh-CN" altLang="en-US" sz="2000" dirty="0">
                <a:solidFill>
                  <a:schemeClr val="bg1"/>
                </a:solidFill>
              </a:rPr>
              <a:t>把用户界面抽象成一个个组件，如按钮组件 </a:t>
            </a:r>
            <a:r>
              <a:rPr lang="en-US" altLang="zh-CN" sz="2000" dirty="0">
                <a:solidFill>
                  <a:schemeClr val="bg1"/>
                </a:solidFill>
              </a:rPr>
              <a:t>Button</a:t>
            </a:r>
            <a:r>
              <a:rPr lang="zh-CN" altLang="en-US" sz="2000" dirty="0">
                <a:solidFill>
                  <a:schemeClr val="bg1"/>
                </a:solidFill>
              </a:rPr>
              <a:t>、对话框组件 </a:t>
            </a:r>
            <a:r>
              <a:rPr lang="en-US" altLang="zh-CN" sz="2000" dirty="0">
                <a:solidFill>
                  <a:schemeClr val="bg1"/>
                </a:solidFill>
              </a:rPr>
              <a:t>Dialog</a:t>
            </a:r>
            <a:r>
              <a:rPr lang="zh-CN" altLang="en-US" sz="2000" dirty="0">
                <a:solidFill>
                  <a:schemeClr val="bg1"/>
                </a:solidFill>
              </a:rPr>
              <a:t>、日期组件 </a:t>
            </a:r>
            <a:r>
              <a:rPr lang="en-US" altLang="zh-CN" sz="2000" dirty="0">
                <a:solidFill>
                  <a:schemeClr val="bg1"/>
                </a:solidFill>
              </a:rPr>
              <a:t>Calendar</a:t>
            </a:r>
            <a:r>
              <a:rPr lang="zh-CN" altLang="en-US" sz="2000" dirty="0">
                <a:solidFill>
                  <a:schemeClr val="bg1"/>
                </a:solidFill>
              </a:rPr>
              <a:t>。开发者通过组合这些组件，最终得到功能丰富、可交互的页面。通过引入 </a:t>
            </a:r>
            <a:r>
              <a:rPr lang="en-US" altLang="zh-CN" sz="2000" dirty="0">
                <a:solidFill>
                  <a:schemeClr val="bg1"/>
                </a:solidFill>
              </a:rPr>
              <a:t>JSX </a:t>
            </a:r>
            <a:r>
              <a:rPr lang="zh-CN" altLang="en-US" sz="2000" dirty="0">
                <a:solidFill>
                  <a:schemeClr val="bg1"/>
                </a:solidFill>
              </a:rPr>
              <a:t>语法，复用组件变得非常容易，同时也能保证组件结构清晰。有了组件这层抽象，</a:t>
            </a:r>
            <a:r>
              <a:rPr lang="en-US" altLang="zh-CN" sz="2000" dirty="0">
                <a:solidFill>
                  <a:schemeClr val="bg1"/>
                </a:solidFill>
              </a:rPr>
              <a:t>React </a:t>
            </a:r>
            <a:r>
              <a:rPr lang="zh-CN" altLang="en-US" sz="2000" dirty="0">
                <a:solidFill>
                  <a:schemeClr val="bg1"/>
                </a:solidFill>
              </a:rPr>
              <a:t>把代码和真实渲染目标隔离开来，除了可以在浏览器端渲染到 </a:t>
            </a:r>
            <a:r>
              <a:rPr lang="en-US" altLang="zh-CN" sz="2000" dirty="0">
                <a:solidFill>
                  <a:schemeClr val="bg1"/>
                </a:solidFill>
              </a:rPr>
              <a:t>DOM </a:t>
            </a:r>
            <a:r>
              <a:rPr lang="zh-CN" altLang="en-US" sz="2000" dirty="0">
                <a:solidFill>
                  <a:schemeClr val="bg1"/>
                </a:solidFill>
              </a:rPr>
              <a:t>来开发网页外，还能用于开发原生移动应用。</a:t>
            </a:r>
            <a:endParaRPr lang="en-US" altLang="zh-CN" sz="2000" dirty="0">
              <a:solidFill>
                <a:schemeClr val="bg1"/>
              </a:solidFill>
            </a:endParaRPr>
          </a:p>
          <a:p>
            <a:pPr>
              <a:buFont typeface="Arial" charset="0"/>
              <a:buNone/>
            </a:pPr>
            <a:endParaRPr lang="en-US" altLang="zh-CN" sz="1900" dirty="0" smtClean="0">
              <a:solidFill>
                <a:schemeClr val="bg1"/>
              </a:solidFill>
            </a:endParaRPr>
          </a:p>
          <a:p>
            <a:pPr>
              <a:buFont typeface="Arial" charset="0"/>
              <a:buNone/>
            </a:pPr>
            <a:endParaRPr lang="en-US" altLang="zh-CN" sz="1900" dirty="0">
              <a:solidFill>
                <a:schemeClr val="bg1"/>
              </a:solidFill>
            </a:endParaRPr>
          </a:p>
        </p:txBody>
      </p:sp>
      <p:grpSp>
        <p:nvGrpSpPr>
          <p:cNvPr id="11" name="组合 3"/>
          <p:cNvGrpSpPr>
            <a:grpSpLocks/>
          </p:cNvGrpSpPr>
          <p:nvPr/>
        </p:nvGrpSpPr>
        <p:grpSpPr bwMode="auto">
          <a:xfrm>
            <a:off x="1038225" y="601771"/>
            <a:ext cx="7648575" cy="647700"/>
            <a:chOff x="0" y="0"/>
            <a:chExt cx="7648027" cy="648072"/>
          </a:xfrm>
        </p:grpSpPr>
        <p:sp>
          <p:nvSpPr>
            <p:cNvPr id="12"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13"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en-US" altLang="zh-CN" sz="2800" b="1">
                  <a:solidFill>
                    <a:schemeClr val="bg1"/>
                  </a:solidFill>
                  <a:latin typeface="微软雅黑" charset="0"/>
                  <a:ea typeface="微软雅黑" charset="0"/>
                </a:rPr>
                <a:t>React</a:t>
              </a:r>
              <a:r>
                <a:rPr lang="zh-CN" altLang="en-US" sz="2800" b="1">
                  <a:solidFill>
                    <a:schemeClr val="bg1"/>
                  </a:solidFill>
                  <a:latin typeface="微软雅黑" charset="0"/>
                  <a:ea typeface="微软雅黑" charset="0"/>
                </a:rPr>
                <a:t>简介</a:t>
              </a:r>
              <a:endParaRPr lang="en-US" altLang="zh-CN" sz="2800" b="1">
                <a:solidFill>
                  <a:schemeClr val="bg1"/>
                </a:solidFill>
                <a:latin typeface="微软雅黑" charset="0"/>
                <a:ea typeface="微软雅黑" charset="0"/>
              </a:endParaRPr>
            </a:p>
          </p:txBody>
        </p:sp>
      </p:grpSp>
    </p:spTree>
    <p:extLst>
      <p:ext uri="{BB962C8B-B14F-4D97-AF65-F5344CB8AC3E}">
        <p14:creationId xmlns:p14="http://schemas.microsoft.com/office/powerpoint/2010/main" val="2077486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88" y="-64398"/>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171575" y="624686"/>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en-US" altLang="zh-CN" sz="2800" b="1">
                  <a:solidFill>
                    <a:schemeClr val="bg1"/>
                  </a:solidFill>
                  <a:latin typeface="微软雅黑" charset="0"/>
                  <a:ea typeface="微软雅黑" charset="0"/>
                </a:rPr>
                <a:t>React</a:t>
              </a:r>
              <a:r>
                <a:rPr lang="zh-CN" altLang="en-US" sz="2800" b="1">
                  <a:solidFill>
                    <a:schemeClr val="bg1"/>
                  </a:solidFill>
                  <a:latin typeface="微软雅黑" charset="0"/>
                  <a:ea typeface="微软雅黑" charset="0"/>
                </a:rPr>
                <a:t>简介</a:t>
              </a:r>
              <a:endParaRPr lang="en-US" altLang="zh-CN" sz="2800" b="1">
                <a:solidFill>
                  <a:schemeClr val="bg1"/>
                </a:solidFill>
                <a:latin typeface="微软雅黑" charset="0"/>
                <a:ea typeface="微软雅黑" charset="0"/>
              </a:endParaRPr>
            </a:p>
          </p:txBody>
        </p:sp>
      </p:grpSp>
      <p:sp>
        <p:nvSpPr>
          <p:cNvPr id="9" name="TextBox 15"/>
          <p:cNvSpPr txBox="1">
            <a:spLocks noChangeArrowheads="1"/>
          </p:cNvSpPr>
          <p:nvPr/>
        </p:nvSpPr>
        <p:spPr bwMode="auto">
          <a:xfrm>
            <a:off x="682625" y="1989138"/>
            <a:ext cx="8137525"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r>
              <a:rPr lang="zh-CN" altLang="en-US" b="1" dirty="0">
                <a:solidFill>
                  <a:schemeClr val="bg1"/>
                </a:solidFill>
              </a:rPr>
              <a:t>特点：</a:t>
            </a:r>
            <a:endParaRPr lang="zh-CN" altLang="en-US" dirty="0">
              <a:solidFill>
                <a:schemeClr val="bg1"/>
              </a:solidFill>
            </a:endParaRPr>
          </a:p>
          <a:p>
            <a:pPr>
              <a:lnSpc>
                <a:spcPct val="150000"/>
              </a:lnSpc>
            </a:pPr>
            <a:r>
              <a:rPr lang="en-US" altLang="zh-CN" dirty="0">
                <a:solidFill>
                  <a:schemeClr val="bg1"/>
                </a:solidFill>
              </a:rPr>
              <a:t>1.</a:t>
            </a:r>
            <a:r>
              <a:rPr lang="zh-CN" altLang="en-US" dirty="0">
                <a:solidFill>
                  <a:schemeClr val="bg1"/>
                </a:solidFill>
              </a:rPr>
              <a:t>声明式设计 −</a:t>
            </a:r>
            <a:r>
              <a:rPr lang="en-US" altLang="zh-CN" dirty="0">
                <a:solidFill>
                  <a:schemeClr val="bg1"/>
                </a:solidFill>
              </a:rPr>
              <a:t>React</a:t>
            </a:r>
            <a:r>
              <a:rPr lang="zh-CN" altLang="en-US" dirty="0">
                <a:solidFill>
                  <a:schemeClr val="bg1"/>
                </a:solidFill>
              </a:rPr>
              <a:t>采用声明范式，可以轻松描述</a:t>
            </a:r>
            <a:r>
              <a:rPr lang="zh-CN" altLang="en-US" dirty="0" smtClean="0">
                <a:solidFill>
                  <a:schemeClr val="bg1"/>
                </a:solidFill>
              </a:rPr>
              <a:t>应用（</a:t>
            </a:r>
            <a:r>
              <a:rPr lang="zh-CN" altLang="en-US" dirty="0" smtClean="0">
                <a:solidFill>
                  <a:schemeClr val="bg1"/>
                </a:solidFill>
              </a:rPr>
              <a:t>自动</a:t>
            </a:r>
            <a:r>
              <a:rPr lang="en-US" altLang="zh-CN" dirty="0" err="1" smtClean="0">
                <a:solidFill>
                  <a:schemeClr val="bg1"/>
                </a:solidFill>
              </a:rPr>
              <a:t>dom</a:t>
            </a:r>
            <a:r>
              <a:rPr lang="zh-CN" altLang="en-US" dirty="0" smtClean="0">
                <a:solidFill>
                  <a:schemeClr val="bg1"/>
                </a:solidFill>
              </a:rPr>
              <a:t>操作</a:t>
            </a:r>
            <a:r>
              <a:rPr lang="zh-CN" altLang="en-US" dirty="0" smtClean="0">
                <a:solidFill>
                  <a:schemeClr val="bg1"/>
                </a:solidFill>
              </a:rPr>
              <a:t>）。</a:t>
            </a:r>
            <a:endParaRPr lang="zh-CN" altLang="en-US" dirty="0">
              <a:solidFill>
                <a:schemeClr val="bg1"/>
              </a:solidFill>
            </a:endParaRPr>
          </a:p>
          <a:p>
            <a:pPr>
              <a:lnSpc>
                <a:spcPct val="150000"/>
              </a:lnSpc>
            </a:pPr>
            <a:r>
              <a:rPr lang="en-US" altLang="zh-CN" dirty="0">
                <a:solidFill>
                  <a:schemeClr val="bg1"/>
                </a:solidFill>
              </a:rPr>
              <a:t>2.</a:t>
            </a:r>
            <a:r>
              <a:rPr lang="zh-CN" altLang="en-US" dirty="0">
                <a:solidFill>
                  <a:schemeClr val="bg1"/>
                </a:solidFill>
              </a:rPr>
              <a:t>高效 −</a:t>
            </a:r>
            <a:r>
              <a:rPr lang="en-US" altLang="zh-CN" dirty="0">
                <a:solidFill>
                  <a:schemeClr val="bg1"/>
                </a:solidFill>
              </a:rPr>
              <a:t>React</a:t>
            </a:r>
            <a:r>
              <a:rPr lang="zh-CN" altLang="en-US" dirty="0">
                <a:solidFill>
                  <a:schemeClr val="bg1"/>
                </a:solidFill>
              </a:rPr>
              <a:t>通过对</a:t>
            </a:r>
            <a:r>
              <a:rPr lang="en-US" altLang="zh-CN" dirty="0">
                <a:solidFill>
                  <a:schemeClr val="bg1"/>
                </a:solidFill>
              </a:rPr>
              <a:t>DOM</a:t>
            </a:r>
            <a:r>
              <a:rPr lang="zh-CN" altLang="en-US" dirty="0">
                <a:solidFill>
                  <a:schemeClr val="bg1"/>
                </a:solidFill>
              </a:rPr>
              <a:t>的模拟</a:t>
            </a:r>
            <a:r>
              <a:rPr lang="en-US" altLang="zh-CN" dirty="0">
                <a:solidFill>
                  <a:schemeClr val="bg1"/>
                </a:solidFill>
              </a:rPr>
              <a:t>(</a:t>
            </a:r>
            <a:r>
              <a:rPr lang="zh-CN" altLang="en-US" dirty="0">
                <a:solidFill>
                  <a:schemeClr val="bg1"/>
                </a:solidFill>
              </a:rPr>
              <a:t>虚拟</a:t>
            </a:r>
            <a:r>
              <a:rPr lang="en-US" altLang="zh-CN" dirty="0" err="1">
                <a:solidFill>
                  <a:schemeClr val="bg1"/>
                </a:solidFill>
              </a:rPr>
              <a:t>dom</a:t>
            </a:r>
            <a:r>
              <a:rPr lang="en-US" altLang="zh-CN" dirty="0">
                <a:solidFill>
                  <a:schemeClr val="bg1"/>
                </a:solidFill>
              </a:rPr>
              <a:t>)</a:t>
            </a:r>
            <a:r>
              <a:rPr lang="zh-CN" altLang="en-US" dirty="0">
                <a:solidFill>
                  <a:schemeClr val="bg1"/>
                </a:solidFill>
              </a:rPr>
              <a:t>，最大限度地减少与</a:t>
            </a:r>
            <a:r>
              <a:rPr lang="en-US" altLang="zh-CN" dirty="0">
                <a:solidFill>
                  <a:schemeClr val="bg1"/>
                </a:solidFill>
              </a:rPr>
              <a:t>DOM</a:t>
            </a:r>
            <a:r>
              <a:rPr lang="zh-CN" altLang="en-US" dirty="0">
                <a:solidFill>
                  <a:schemeClr val="bg1"/>
                </a:solidFill>
              </a:rPr>
              <a:t>的交互。</a:t>
            </a:r>
          </a:p>
          <a:p>
            <a:pPr>
              <a:lnSpc>
                <a:spcPct val="150000"/>
              </a:lnSpc>
            </a:pPr>
            <a:r>
              <a:rPr lang="en-US" altLang="zh-CN" dirty="0">
                <a:solidFill>
                  <a:schemeClr val="bg1"/>
                </a:solidFill>
              </a:rPr>
              <a:t>3.</a:t>
            </a:r>
            <a:r>
              <a:rPr lang="zh-CN" altLang="en-US" dirty="0">
                <a:solidFill>
                  <a:schemeClr val="bg1"/>
                </a:solidFill>
              </a:rPr>
              <a:t>灵活 −</a:t>
            </a:r>
            <a:r>
              <a:rPr lang="en-US" altLang="zh-CN" dirty="0">
                <a:solidFill>
                  <a:schemeClr val="bg1"/>
                </a:solidFill>
              </a:rPr>
              <a:t>React</a:t>
            </a:r>
            <a:r>
              <a:rPr lang="zh-CN" altLang="en-US" dirty="0">
                <a:solidFill>
                  <a:schemeClr val="bg1"/>
                </a:solidFill>
              </a:rPr>
              <a:t>可以与已知的库或框架很好地配合。</a:t>
            </a:r>
          </a:p>
          <a:p>
            <a:pPr>
              <a:lnSpc>
                <a:spcPct val="150000"/>
              </a:lnSpc>
            </a:pPr>
            <a:r>
              <a:rPr lang="en-US" altLang="zh-CN" dirty="0">
                <a:solidFill>
                  <a:schemeClr val="bg1"/>
                </a:solidFill>
              </a:rPr>
              <a:t>4.JSX − JSX </a:t>
            </a:r>
            <a:r>
              <a:rPr lang="zh-CN" altLang="en-US" dirty="0">
                <a:solidFill>
                  <a:schemeClr val="bg1"/>
                </a:solidFill>
              </a:rPr>
              <a:t>是 </a:t>
            </a:r>
            <a:r>
              <a:rPr lang="en-US" altLang="zh-CN" dirty="0">
                <a:solidFill>
                  <a:schemeClr val="bg1"/>
                </a:solidFill>
              </a:rPr>
              <a:t>JavaScript </a:t>
            </a:r>
            <a:r>
              <a:rPr lang="zh-CN" altLang="en-US" dirty="0">
                <a:solidFill>
                  <a:schemeClr val="bg1"/>
                </a:solidFill>
              </a:rPr>
              <a:t>语法的扩展。</a:t>
            </a:r>
          </a:p>
          <a:p>
            <a:pPr>
              <a:lnSpc>
                <a:spcPct val="150000"/>
              </a:lnSpc>
            </a:pPr>
            <a:r>
              <a:rPr lang="en-US" altLang="zh-CN" dirty="0">
                <a:solidFill>
                  <a:schemeClr val="bg1"/>
                </a:solidFill>
              </a:rPr>
              <a:t>5.</a:t>
            </a:r>
            <a:r>
              <a:rPr lang="zh-CN" altLang="en-US" dirty="0">
                <a:solidFill>
                  <a:schemeClr val="bg1"/>
                </a:solidFill>
              </a:rPr>
              <a:t>组件 − 通过 </a:t>
            </a:r>
            <a:r>
              <a:rPr lang="en-US" altLang="zh-CN" dirty="0">
                <a:solidFill>
                  <a:schemeClr val="bg1"/>
                </a:solidFill>
              </a:rPr>
              <a:t>React </a:t>
            </a:r>
            <a:r>
              <a:rPr lang="zh-CN" altLang="en-US" dirty="0">
                <a:solidFill>
                  <a:schemeClr val="bg1"/>
                </a:solidFill>
              </a:rPr>
              <a:t>构建组件，使得代码更加容易得到复用，能够很好的应用在大项目的开发中。</a:t>
            </a:r>
          </a:p>
          <a:p>
            <a:pPr>
              <a:lnSpc>
                <a:spcPct val="150000"/>
              </a:lnSpc>
            </a:pPr>
            <a:r>
              <a:rPr lang="en-US" altLang="zh-CN" dirty="0">
                <a:solidFill>
                  <a:schemeClr val="bg1"/>
                </a:solidFill>
              </a:rPr>
              <a:t>6.</a:t>
            </a:r>
            <a:r>
              <a:rPr lang="zh-CN" altLang="en-US" dirty="0">
                <a:solidFill>
                  <a:schemeClr val="bg1"/>
                </a:solidFill>
              </a:rPr>
              <a:t>单向响应的数据流 − </a:t>
            </a:r>
            <a:r>
              <a:rPr lang="en-US" altLang="zh-CN" dirty="0">
                <a:solidFill>
                  <a:schemeClr val="bg1"/>
                </a:solidFill>
              </a:rPr>
              <a:t>React </a:t>
            </a:r>
            <a:r>
              <a:rPr lang="zh-CN" altLang="en-US" dirty="0">
                <a:solidFill>
                  <a:schemeClr val="bg1"/>
                </a:solidFill>
              </a:rPr>
              <a:t>实现了单向响应的数据流，从而减少了重复代码，这也是它为什么比传统数据绑定更简单。</a:t>
            </a:r>
          </a:p>
        </p:txBody>
      </p:sp>
    </p:spTree>
    <p:extLst>
      <p:ext uri="{BB962C8B-B14F-4D97-AF65-F5344CB8AC3E}">
        <p14:creationId xmlns:p14="http://schemas.microsoft.com/office/powerpoint/2010/main" val="1760243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sp>
        <p:nvSpPr>
          <p:cNvPr id="5" name="TextBox 4"/>
          <p:cNvSpPr txBox="1">
            <a:spLocks noChangeArrowheads="1"/>
          </p:cNvSpPr>
          <p:nvPr/>
        </p:nvSpPr>
        <p:spPr bwMode="auto">
          <a:xfrm>
            <a:off x="468312" y="1700213"/>
            <a:ext cx="9945687" cy="49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lnSpc>
                <a:spcPct val="140000"/>
              </a:lnSpc>
              <a:buClr>
                <a:srgbClr val="35B558"/>
              </a:buClr>
              <a:buSzPct val="75000"/>
              <a:buFont typeface="Arial" charset="0"/>
              <a:buNone/>
            </a:pPr>
            <a:r>
              <a:rPr lang="zh-CN" altLang="en-US" dirty="0" smtClean="0">
                <a:solidFill>
                  <a:schemeClr val="bg1"/>
                </a:solidFill>
                <a:latin typeface="宋体" charset="0"/>
              </a:rPr>
              <a:t>React</a:t>
            </a:r>
            <a:r>
              <a:rPr lang="zh-CN" altLang="en-US" dirty="0">
                <a:solidFill>
                  <a:schemeClr val="bg1"/>
                </a:solidFill>
                <a:latin typeface="宋体" charset="0"/>
              </a:rPr>
              <a:t>的核心是组件，组件的设计目的是</a:t>
            </a:r>
            <a:r>
              <a:rPr lang="zh-CN" altLang="en-US" dirty="0">
                <a:solidFill>
                  <a:srgbClr val="FF5C00"/>
                </a:solidFill>
                <a:latin typeface="宋体" charset="0"/>
              </a:rPr>
              <a:t>提高代码复用率</a:t>
            </a:r>
            <a:r>
              <a:rPr lang="zh-CN" altLang="en-US" dirty="0">
                <a:solidFill>
                  <a:srgbClr val="666666"/>
                </a:solidFill>
                <a:latin typeface="宋体" charset="0"/>
              </a:rPr>
              <a:t>、</a:t>
            </a:r>
            <a:r>
              <a:rPr lang="zh-CN" altLang="en-US" dirty="0">
                <a:solidFill>
                  <a:srgbClr val="FF5C00"/>
                </a:solidFill>
                <a:latin typeface="宋体" charset="0"/>
              </a:rPr>
              <a:t>降低测试难度</a:t>
            </a:r>
            <a:r>
              <a:rPr lang="zh-CN" altLang="en-US" dirty="0">
                <a:solidFill>
                  <a:srgbClr val="666666"/>
                </a:solidFill>
                <a:latin typeface="宋体" charset="0"/>
              </a:rPr>
              <a:t>和</a:t>
            </a:r>
            <a:r>
              <a:rPr lang="zh-CN" altLang="en-US" dirty="0">
                <a:solidFill>
                  <a:srgbClr val="FF5C00"/>
                </a:solidFill>
                <a:latin typeface="宋体" charset="0"/>
              </a:rPr>
              <a:t>代码复杂度</a:t>
            </a:r>
            <a:r>
              <a:rPr lang="zh-CN" altLang="en-US" dirty="0">
                <a:solidFill>
                  <a:srgbClr val="666666"/>
                </a:solidFill>
                <a:latin typeface="宋体" charset="0"/>
              </a:rPr>
              <a:t>。</a:t>
            </a:r>
            <a:endParaRPr lang="en-US" altLang="zh-CN" dirty="0">
              <a:solidFill>
                <a:srgbClr val="666666"/>
              </a:solidFill>
              <a:latin typeface="宋体" charset="0"/>
            </a:endParaRPr>
          </a:p>
          <a:p>
            <a:pPr eaLnBrk="1" hangingPunct="1">
              <a:lnSpc>
                <a:spcPct val="140000"/>
              </a:lnSpc>
              <a:buClr>
                <a:srgbClr val="35B558"/>
              </a:buClr>
              <a:buSzPct val="75000"/>
              <a:buFont typeface="Arial" charset="0"/>
              <a:buNone/>
            </a:pPr>
            <a:endParaRPr lang="en-US" altLang="zh-CN" dirty="0">
              <a:solidFill>
                <a:srgbClr val="666666"/>
              </a:solidFill>
              <a:latin typeface="宋体" charset="0"/>
            </a:endParaRPr>
          </a:p>
          <a:p>
            <a:pPr eaLnBrk="1" hangingPunct="1">
              <a:lnSpc>
                <a:spcPct val="140000"/>
              </a:lnSpc>
              <a:buClr>
                <a:srgbClr val="35B558"/>
              </a:buClr>
              <a:buSzPct val="75000"/>
              <a:buFont typeface="Arial" charset="0"/>
              <a:buNone/>
            </a:pPr>
            <a:r>
              <a:rPr lang="zh-CN" altLang="en-US" dirty="0">
                <a:solidFill>
                  <a:schemeClr val="bg1"/>
                </a:solidFill>
                <a:latin typeface="宋体" charset="0"/>
              </a:rPr>
              <a:t>提高代码复用率：组件将数据和逻辑封装，类似面向对象中的类。</a:t>
            </a:r>
          </a:p>
          <a:p>
            <a:pPr eaLnBrk="1" hangingPunct="1">
              <a:lnSpc>
                <a:spcPct val="140000"/>
              </a:lnSpc>
              <a:buClr>
                <a:srgbClr val="35B558"/>
              </a:buClr>
              <a:buSzPct val="75000"/>
              <a:buFont typeface="Arial" charset="0"/>
              <a:buNone/>
            </a:pPr>
            <a:r>
              <a:rPr lang="zh-CN" altLang="en-US" dirty="0">
                <a:solidFill>
                  <a:schemeClr val="bg1"/>
                </a:solidFill>
                <a:latin typeface="宋体" charset="0"/>
              </a:rPr>
              <a:t>降低测试难度：组件高内聚低耦合，很容易对单个组件进行测试。</a:t>
            </a:r>
          </a:p>
          <a:p>
            <a:pPr eaLnBrk="1" hangingPunct="1">
              <a:lnSpc>
                <a:spcPct val="140000"/>
              </a:lnSpc>
              <a:buClr>
                <a:srgbClr val="35B558"/>
              </a:buClr>
              <a:buSzPct val="75000"/>
              <a:buFont typeface="Arial" charset="0"/>
              <a:buNone/>
            </a:pPr>
            <a:r>
              <a:rPr lang="zh-CN" altLang="en-US" dirty="0">
                <a:solidFill>
                  <a:schemeClr val="bg1"/>
                </a:solidFill>
                <a:latin typeface="宋体" charset="0"/>
              </a:rPr>
              <a:t>降低代码复杂度：直观的语法可以极大提高可读性</a:t>
            </a:r>
            <a:r>
              <a:rPr lang="zh-CN" altLang="en-US" dirty="0" smtClean="0">
                <a:solidFill>
                  <a:schemeClr val="bg1"/>
                </a:solidFill>
                <a:latin typeface="宋体" charset="0"/>
              </a:rPr>
              <a:t>。</a:t>
            </a:r>
          </a:p>
          <a:p>
            <a:pPr eaLnBrk="1" hangingPunct="1">
              <a:lnSpc>
                <a:spcPct val="140000"/>
              </a:lnSpc>
              <a:buClr>
                <a:srgbClr val="35B558"/>
              </a:buClr>
              <a:buSzPct val="75000"/>
              <a:buFont typeface="Arial" charset="0"/>
              <a:buNone/>
            </a:pPr>
            <a:endParaRPr lang="zh-CN" altLang="en-US" dirty="0" smtClean="0">
              <a:solidFill>
                <a:schemeClr val="bg1"/>
              </a:solidFill>
              <a:latin typeface="宋体" charset="0"/>
            </a:endParaRPr>
          </a:p>
          <a:p>
            <a:pPr eaLnBrk="1" hangingPunct="1">
              <a:lnSpc>
                <a:spcPct val="140000"/>
              </a:lnSpc>
              <a:buClr>
                <a:srgbClr val="35B558"/>
              </a:buClr>
              <a:buSzPct val="75000"/>
              <a:buFont typeface="Arial" charset="0"/>
              <a:buNone/>
            </a:pPr>
            <a:r>
              <a:rPr lang="zh-CN" altLang="en-US" dirty="0" smtClean="0">
                <a:solidFill>
                  <a:schemeClr val="bg1"/>
                </a:solidFill>
                <a:latin typeface="宋体" charset="0"/>
              </a:rPr>
              <a:t>使用典型代表公司：</a:t>
            </a:r>
            <a:endParaRPr lang="zh-CN" altLang="en-US" dirty="0">
              <a:solidFill>
                <a:schemeClr val="bg1"/>
              </a:solidFill>
              <a:latin typeface="宋体" charset="0"/>
            </a:endParaRPr>
          </a:p>
          <a:p>
            <a:pPr eaLnBrk="1" hangingPunct="1">
              <a:lnSpc>
                <a:spcPct val="140000"/>
              </a:lnSpc>
              <a:buClr>
                <a:srgbClr val="35B558"/>
              </a:buClr>
              <a:buSzPct val="75000"/>
              <a:buFont typeface="Arial" charset="0"/>
              <a:buNone/>
            </a:pPr>
            <a:endParaRPr lang="zh-CN" altLang="en-US" dirty="0" smtClean="0">
              <a:solidFill>
                <a:schemeClr val="bg1"/>
              </a:solidFill>
              <a:latin typeface="宋体" charset="0"/>
            </a:endParaRPr>
          </a:p>
          <a:p>
            <a:r>
              <a:rPr lang="zh-CN" altLang="en-US" dirty="0">
                <a:solidFill>
                  <a:schemeClr val="bg1"/>
                </a:solidFill>
              </a:rPr>
              <a:t>国外使用React的公司：Facebook，Flipboard，Airbnb，BBC，GitHub</a:t>
            </a:r>
            <a:r>
              <a:rPr lang="zh-CN" altLang="en-US" dirty="0" smtClean="0">
                <a:solidFill>
                  <a:schemeClr val="bg1"/>
                </a:solidFill>
              </a:rPr>
              <a:t>，Instagram</a:t>
            </a:r>
            <a:r>
              <a:rPr lang="zh-CN" altLang="en-US" dirty="0">
                <a:solidFill>
                  <a:schemeClr val="bg1"/>
                </a:solidFill>
              </a:rPr>
              <a:t>，Reddit，Uber，WhatsApp，</a:t>
            </a:r>
            <a:r>
              <a:rPr lang="zh-CN" altLang="en-US" dirty="0" smtClean="0">
                <a:solidFill>
                  <a:schemeClr val="bg1"/>
                </a:solidFill>
              </a:rPr>
              <a:t>Yahoo</a:t>
            </a:r>
            <a:endParaRPr lang="en-US" altLang="zh-CN" dirty="0">
              <a:solidFill>
                <a:schemeClr val="bg1"/>
              </a:solidFill>
            </a:endParaRPr>
          </a:p>
          <a:p>
            <a:endParaRPr lang="zh-CN" altLang="en-US" dirty="0">
              <a:solidFill>
                <a:schemeClr val="bg1"/>
              </a:solidFill>
            </a:endParaRPr>
          </a:p>
          <a:p>
            <a:r>
              <a:rPr lang="zh-CN" altLang="en-US" dirty="0">
                <a:solidFill>
                  <a:schemeClr val="bg1"/>
                </a:solidFill>
              </a:rPr>
              <a:t>国内使用React的公司：支付宝，淘宝，大搜车，Teambition，豆瓣，豌豆荚</a:t>
            </a:r>
          </a:p>
          <a:p>
            <a:pPr eaLnBrk="1" hangingPunct="1">
              <a:lnSpc>
                <a:spcPct val="140000"/>
              </a:lnSpc>
              <a:buClr>
                <a:srgbClr val="35B558"/>
              </a:buClr>
              <a:buSzPct val="75000"/>
              <a:buFont typeface="Arial" charset="0"/>
              <a:buNone/>
            </a:pPr>
            <a:endParaRPr lang="zh-CN" altLang="en-US" dirty="0">
              <a:solidFill>
                <a:schemeClr val="bg1"/>
              </a:solidFill>
              <a:latin typeface="宋体" charset="0"/>
            </a:endParaRPr>
          </a:p>
          <a:p>
            <a:pPr eaLnBrk="1" hangingPunct="1">
              <a:buFont typeface="Arial" charset="0"/>
              <a:buNone/>
            </a:pPr>
            <a:endParaRPr lang="zh-CN" altLang="en-US" dirty="0">
              <a:latin typeface="宋体" charset="0"/>
            </a:endParaRPr>
          </a:p>
        </p:txBody>
      </p:sp>
      <p:grpSp>
        <p:nvGrpSpPr>
          <p:cNvPr id="7" name="组合 3"/>
          <p:cNvGrpSpPr>
            <a:grpSpLocks/>
          </p:cNvGrpSpPr>
          <p:nvPr/>
        </p:nvGrpSpPr>
        <p:grpSpPr bwMode="auto">
          <a:xfrm>
            <a:off x="1171575" y="624686"/>
            <a:ext cx="7648575" cy="647700"/>
            <a:chOff x="0" y="0"/>
            <a:chExt cx="7648027" cy="648072"/>
          </a:xfrm>
        </p:grpSpPr>
        <p:sp>
          <p:nvSpPr>
            <p:cNvPr id="8"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9"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en-US" altLang="zh-CN" sz="2800" b="1">
                  <a:solidFill>
                    <a:schemeClr val="bg1"/>
                  </a:solidFill>
                  <a:latin typeface="微软雅黑" charset="0"/>
                  <a:ea typeface="微软雅黑" charset="0"/>
                </a:rPr>
                <a:t>React</a:t>
              </a:r>
              <a:r>
                <a:rPr lang="zh-CN" altLang="en-US" sz="2800" b="1">
                  <a:solidFill>
                    <a:schemeClr val="bg1"/>
                  </a:solidFill>
                  <a:latin typeface="微软雅黑" charset="0"/>
                  <a:ea typeface="微软雅黑" charset="0"/>
                </a:rPr>
                <a:t>简介</a:t>
              </a:r>
              <a:endParaRPr lang="en-US" altLang="zh-CN" sz="2800" b="1">
                <a:solidFill>
                  <a:schemeClr val="bg1"/>
                </a:solidFill>
                <a:latin typeface="微软雅黑" charset="0"/>
                <a:ea typeface="微软雅黑" charset="0"/>
              </a:endParaRPr>
            </a:p>
          </p:txBody>
        </p:sp>
      </p:grpSp>
    </p:spTree>
    <p:extLst>
      <p:ext uri="{BB962C8B-B14F-4D97-AF65-F5344CB8AC3E}">
        <p14:creationId xmlns:p14="http://schemas.microsoft.com/office/powerpoint/2010/main" val="1622597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217613" y="620263"/>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zh-CN" altLang="en-US" sz="2800" b="1">
                  <a:solidFill>
                    <a:schemeClr val="bg1"/>
                  </a:solidFill>
                  <a:latin typeface="微软雅黑" charset="0"/>
                  <a:ea typeface="微软雅黑" charset="0"/>
                </a:rPr>
                <a:t>专注视图层</a:t>
              </a:r>
              <a:endParaRPr lang="en-US" altLang="zh-CN" sz="2800" b="1">
                <a:solidFill>
                  <a:schemeClr val="bg1"/>
                </a:solidFill>
                <a:latin typeface="微软雅黑" charset="0"/>
                <a:ea typeface="微软雅黑" charset="0"/>
              </a:endParaRPr>
            </a:p>
          </p:txBody>
        </p:sp>
      </p:grpSp>
      <p:sp>
        <p:nvSpPr>
          <p:cNvPr id="9" name="TextBox 15"/>
          <p:cNvSpPr txBox="1">
            <a:spLocks noChangeArrowheads="1"/>
          </p:cNvSpPr>
          <p:nvPr/>
        </p:nvSpPr>
        <p:spPr bwMode="auto">
          <a:xfrm>
            <a:off x="1216025" y="1412426"/>
            <a:ext cx="8137525"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nSpc>
                <a:spcPct val="150000"/>
              </a:lnSpc>
            </a:pPr>
            <a:r>
              <a:rPr lang="zh-CN" altLang="en-US" dirty="0">
                <a:solidFill>
                  <a:schemeClr val="bg1"/>
                </a:solidFill>
              </a:rPr>
              <a:t>现在的应用已经变得前所未有的复杂，因而开发工具也必须变得越来越强大。</a:t>
            </a:r>
            <a:r>
              <a:rPr lang="en-US" altLang="zh-CN" dirty="0">
                <a:solidFill>
                  <a:schemeClr val="bg1"/>
                </a:solidFill>
              </a:rPr>
              <a:t>React </a:t>
            </a:r>
            <a:r>
              <a:rPr lang="zh-CN" altLang="en-US" dirty="0">
                <a:solidFill>
                  <a:schemeClr val="bg1"/>
                </a:solidFill>
              </a:rPr>
              <a:t>并不是完整的 </a:t>
            </a:r>
            <a:r>
              <a:rPr lang="en-US" altLang="zh-CN" dirty="0">
                <a:solidFill>
                  <a:schemeClr val="bg1"/>
                </a:solidFill>
              </a:rPr>
              <a:t>MVC/MVVM </a:t>
            </a:r>
            <a:r>
              <a:rPr lang="zh-CN" altLang="en-US" dirty="0">
                <a:solidFill>
                  <a:schemeClr val="bg1"/>
                </a:solidFill>
              </a:rPr>
              <a:t>框架，它专注于提供清晰、简洁的 </a:t>
            </a:r>
            <a:r>
              <a:rPr lang="en-US" altLang="zh-CN" dirty="0">
                <a:solidFill>
                  <a:schemeClr val="bg1"/>
                </a:solidFill>
              </a:rPr>
              <a:t>View</a:t>
            </a:r>
            <a:r>
              <a:rPr lang="zh-CN" altLang="en-US" dirty="0">
                <a:solidFill>
                  <a:schemeClr val="bg1"/>
                </a:solidFill>
              </a:rPr>
              <a:t>（视图）层解决方案。而又与模板引擎不同，</a:t>
            </a:r>
            <a:r>
              <a:rPr lang="en-US" altLang="zh-CN" dirty="0">
                <a:solidFill>
                  <a:schemeClr val="bg1"/>
                </a:solidFill>
              </a:rPr>
              <a:t>React </a:t>
            </a:r>
            <a:r>
              <a:rPr lang="zh-CN" altLang="en-US" dirty="0">
                <a:solidFill>
                  <a:schemeClr val="bg1"/>
                </a:solidFill>
              </a:rPr>
              <a:t>不仅专注于解决 </a:t>
            </a:r>
            <a:r>
              <a:rPr lang="en-US" altLang="zh-CN" dirty="0">
                <a:solidFill>
                  <a:schemeClr val="bg1"/>
                </a:solidFill>
              </a:rPr>
              <a:t>View </a:t>
            </a:r>
            <a:r>
              <a:rPr lang="zh-CN" altLang="en-US" dirty="0">
                <a:solidFill>
                  <a:schemeClr val="bg1"/>
                </a:solidFill>
              </a:rPr>
              <a:t>层的问题，又是一个包括 </a:t>
            </a:r>
            <a:r>
              <a:rPr lang="en-US" altLang="zh-CN" dirty="0">
                <a:solidFill>
                  <a:schemeClr val="bg1"/>
                </a:solidFill>
              </a:rPr>
              <a:t>View </a:t>
            </a:r>
            <a:r>
              <a:rPr lang="zh-CN" altLang="en-US" dirty="0">
                <a:solidFill>
                  <a:schemeClr val="bg1"/>
                </a:solidFill>
              </a:rPr>
              <a:t>和 </a:t>
            </a:r>
            <a:r>
              <a:rPr lang="en-US" altLang="zh-CN" dirty="0">
                <a:solidFill>
                  <a:schemeClr val="bg1"/>
                </a:solidFill>
              </a:rPr>
              <a:t>Controller </a:t>
            </a:r>
            <a:r>
              <a:rPr lang="zh-CN" altLang="en-US" dirty="0">
                <a:solidFill>
                  <a:schemeClr val="bg1"/>
                </a:solidFill>
              </a:rPr>
              <a:t>的库。对于复杂的应用，可以根据应用场景自行选择业务层框架，并根据需要搭配 </a:t>
            </a:r>
            <a:r>
              <a:rPr lang="en-US" altLang="zh-CN" dirty="0">
                <a:solidFill>
                  <a:schemeClr val="bg1"/>
                </a:solidFill>
              </a:rPr>
              <a:t>Flux</a:t>
            </a:r>
            <a:r>
              <a:rPr lang="zh-CN" altLang="en-US" dirty="0">
                <a:solidFill>
                  <a:schemeClr val="bg1"/>
                </a:solidFill>
              </a:rPr>
              <a:t>、</a:t>
            </a:r>
            <a:r>
              <a:rPr lang="en-US" altLang="zh-CN" dirty="0" err="1">
                <a:solidFill>
                  <a:schemeClr val="bg1"/>
                </a:solidFill>
              </a:rPr>
              <a:t>Redux</a:t>
            </a:r>
            <a:r>
              <a:rPr lang="zh-CN" altLang="en-US" dirty="0">
                <a:solidFill>
                  <a:schemeClr val="bg1"/>
                </a:solidFill>
              </a:rPr>
              <a:t>、</a:t>
            </a:r>
            <a:r>
              <a:rPr lang="en-US" altLang="zh-CN" dirty="0" err="1">
                <a:solidFill>
                  <a:schemeClr val="bg1"/>
                </a:solidFill>
              </a:rPr>
              <a:t>GraphQL</a:t>
            </a:r>
            <a:r>
              <a:rPr lang="en-US" altLang="zh-CN" dirty="0">
                <a:solidFill>
                  <a:schemeClr val="bg1"/>
                </a:solidFill>
              </a:rPr>
              <a:t>/Relay </a:t>
            </a:r>
            <a:r>
              <a:rPr lang="zh-CN" altLang="en-US" dirty="0">
                <a:solidFill>
                  <a:schemeClr val="bg1"/>
                </a:solidFill>
              </a:rPr>
              <a:t>来使用。</a:t>
            </a:r>
          </a:p>
          <a:p>
            <a:pPr>
              <a:lnSpc>
                <a:spcPct val="150000"/>
              </a:lnSpc>
            </a:pPr>
            <a:r>
              <a:rPr lang="en-US" altLang="zh-CN" dirty="0">
                <a:solidFill>
                  <a:schemeClr val="bg1"/>
                </a:solidFill>
              </a:rPr>
              <a:t>React </a:t>
            </a:r>
            <a:r>
              <a:rPr lang="zh-CN" altLang="en-US" dirty="0">
                <a:solidFill>
                  <a:schemeClr val="bg1"/>
                </a:solidFill>
              </a:rPr>
              <a:t>不像其他框架那样提供了许多复杂的概念与烦琐的 </a:t>
            </a:r>
            <a:r>
              <a:rPr lang="en-US" altLang="zh-CN" dirty="0">
                <a:solidFill>
                  <a:schemeClr val="bg1"/>
                </a:solidFill>
              </a:rPr>
              <a:t>API</a:t>
            </a:r>
            <a:r>
              <a:rPr lang="zh-CN" altLang="en-US" dirty="0">
                <a:solidFill>
                  <a:schemeClr val="bg1"/>
                </a:solidFill>
              </a:rPr>
              <a:t>，它以 </a:t>
            </a:r>
            <a:r>
              <a:rPr lang="en-US" altLang="zh-CN" dirty="0">
                <a:solidFill>
                  <a:schemeClr val="bg1"/>
                </a:solidFill>
              </a:rPr>
              <a:t>Minimal API Interface </a:t>
            </a:r>
            <a:r>
              <a:rPr lang="zh-CN" altLang="en-US" dirty="0">
                <a:solidFill>
                  <a:schemeClr val="bg1"/>
                </a:solidFill>
              </a:rPr>
              <a:t>为目标，只提供组件化相关的非常少量的 </a:t>
            </a:r>
            <a:r>
              <a:rPr lang="en-US" altLang="zh-CN" dirty="0">
                <a:solidFill>
                  <a:schemeClr val="bg1"/>
                </a:solidFill>
              </a:rPr>
              <a:t>API</a:t>
            </a:r>
            <a:r>
              <a:rPr lang="zh-CN" altLang="en-US" dirty="0">
                <a:solidFill>
                  <a:schemeClr val="bg1"/>
                </a:solidFill>
              </a:rPr>
              <a:t>。同时为了保持灵活性，它没有自创一套规则，而是尽可能地让用户使用原生 </a:t>
            </a:r>
            <a:r>
              <a:rPr lang="en-US" altLang="zh-CN" dirty="0">
                <a:solidFill>
                  <a:schemeClr val="bg1"/>
                </a:solidFill>
              </a:rPr>
              <a:t>JavaScript </a:t>
            </a:r>
            <a:r>
              <a:rPr lang="zh-CN" altLang="en-US" dirty="0">
                <a:solidFill>
                  <a:schemeClr val="bg1"/>
                </a:solidFill>
              </a:rPr>
              <a:t>进行开发。只要熟悉原生 </a:t>
            </a:r>
            <a:r>
              <a:rPr lang="en-US" altLang="zh-CN" dirty="0">
                <a:solidFill>
                  <a:schemeClr val="bg1"/>
                </a:solidFill>
              </a:rPr>
              <a:t>JavaScript </a:t>
            </a:r>
            <a:r>
              <a:rPr lang="zh-CN" altLang="en-US" dirty="0">
                <a:solidFill>
                  <a:schemeClr val="bg1"/>
                </a:solidFill>
              </a:rPr>
              <a:t>并了解重要概念后，就可以很容易上手 </a:t>
            </a:r>
            <a:r>
              <a:rPr lang="en-US" altLang="zh-CN" dirty="0">
                <a:solidFill>
                  <a:schemeClr val="bg1"/>
                </a:solidFill>
              </a:rPr>
              <a:t>React </a:t>
            </a:r>
            <a:r>
              <a:rPr lang="zh-CN" altLang="en-US" dirty="0">
                <a:solidFill>
                  <a:schemeClr val="bg1"/>
                </a:solidFill>
              </a:rPr>
              <a:t>应用开发。</a:t>
            </a:r>
          </a:p>
        </p:txBody>
      </p:sp>
    </p:spTree>
    <p:extLst>
      <p:ext uri="{BB962C8B-B14F-4D97-AF65-F5344CB8AC3E}">
        <p14:creationId xmlns:p14="http://schemas.microsoft.com/office/powerpoint/2010/main" val="338888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293813" y="629339"/>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en-US" altLang="zh-CN" sz="2800" b="1">
                  <a:solidFill>
                    <a:schemeClr val="bg1"/>
                  </a:solidFill>
                  <a:latin typeface="微软雅黑" charset="0"/>
                  <a:ea typeface="微软雅黑" charset="0"/>
                </a:rPr>
                <a:t>Virtual Dom</a:t>
              </a:r>
            </a:p>
          </p:txBody>
        </p:sp>
      </p:grpSp>
      <p:sp>
        <p:nvSpPr>
          <p:cNvPr id="9" name="TextBox 15"/>
          <p:cNvSpPr txBox="1">
            <a:spLocks noChangeArrowheads="1"/>
          </p:cNvSpPr>
          <p:nvPr/>
        </p:nvSpPr>
        <p:spPr bwMode="auto">
          <a:xfrm>
            <a:off x="1292225" y="1421502"/>
            <a:ext cx="7650163"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nSpc>
                <a:spcPct val="150000"/>
              </a:lnSpc>
            </a:pPr>
            <a:r>
              <a:rPr lang="zh-CN" altLang="en-US" b="1">
                <a:solidFill>
                  <a:schemeClr val="bg1"/>
                </a:solidFill>
              </a:rPr>
              <a:t>传统</a:t>
            </a:r>
            <a:r>
              <a:rPr lang="en-US" altLang="zh-CN" b="1">
                <a:solidFill>
                  <a:schemeClr val="bg1"/>
                </a:solidFill>
              </a:rPr>
              <a:t>dom</a:t>
            </a:r>
            <a:r>
              <a:rPr lang="zh-CN" altLang="en-US" b="1">
                <a:solidFill>
                  <a:schemeClr val="bg1"/>
                </a:solidFill>
              </a:rPr>
              <a:t>更新：</a:t>
            </a:r>
            <a:endParaRPr lang="en-US" altLang="zh-CN" b="1">
              <a:solidFill>
                <a:schemeClr val="bg1"/>
              </a:solidFill>
            </a:endParaRPr>
          </a:p>
          <a:p>
            <a:pPr>
              <a:lnSpc>
                <a:spcPct val="150000"/>
              </a:lnSpc>
            </a:pPr>
            <a:r>
              <a:rPr lang="zh-CN" altLang="en-US">
                <a:solidFill>
                  <a:schemeClr val="bg1"/>
                </a:solidFill>
              </a:rPr>
              <a:t>真实页面对应一个 </a:t>
            </a:r>
            <a:r>
              <a:rPr lang="en-US" altLang="zh-CN">
                <a:solidFill>
                  <a:schemeClr val="bg1"/>
                </a:solidFill>
              </a:rPr>
              <a:t>DOM </a:t>
            </a:r>
            <a:r>
              <a:rPr lang="zh-CN" altLang="en-US">
                <a:solidFill>
                  <a:schemeClr val="bg1"/>
                </a:solidFill>
              </a:rPr>
              <a:t>树。在传统页面的开发模式中，每次需要更新页面时，都要手动操作 </a:t>
            </a:r>
            <a:r>
              <a:rPr lang="en-US" altLang="zh-CN">
                <a:solidFill>
                  <a:schemeClr val="bg1"/>
                </a:solidFill>
              </a:rPr>
              <a:t>DOM </a:t>
            </a:r>
            <a:r>
              <a:rPr lang="zh-CN" altLang="en-US">
                <a:solidFill>
                  <a:schemeClr val="bg1"/>
                </a:solidFill>
              </a:rPr>
              <a:t>来进行更新</a:t>
            </a:r>
          </a:p>
        </p:txBody>
      </p:sp>
      <p:pic>
        <p:nvPicPr>
          <p:cNvPr id="10" name="Picture 2" descr="图像说明文字"/>
          <p:cNvPicPr>
            <a:picLocks noChangeAspect="1" noChangeArrowheads="1"/>
          </p:cNvPicPr>
          <p:nvPr/>
        </p:nvPicPr>
        <p:blipFill>
          <a:blip r:embed="rId4">
            <a:extLst>
              <a:ext uri="{28A0092B-C50C-407E-A947-70E740481C1C}">
                <a14:useLocalDpi xmlns:a14="http://schemas.microsoft.com/office/drawing/2010/main" val="0"/>
              </a:ext>
            </a:extLst>
          </a:blip>
          <a:srcRect b="17018"/>
          <a:stretch>
            <a:fillRect/>
          </a:stretch>
        </p:blipFill>
        <p:spPr bwMode="auto">
          <a:xfrm>
            <a:off x="1509713" y="2767702"/>
            <a:ext cx="6997700" cy="323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8792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687513" y="671187"/>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en-US" altLang="zh-CN" sz="2800" b="1">
                  <a:solidFill>
                    <a:schemeClr val="bg1"/>
                  </a:solidFill>
                  <a:latin typeface="微软雅黑" charset="0"/>
                  <a:ea typeface="微软雅黑" charset="0"/>
                </a:rPr>
                <a:t>Virtual Dom</a:t>
              </a:r>
            </a:p>
          </p:txBody>
        </p:sp>
      </p:grpSp>
      <p:sp>
        <p:nvSpPr>
          <p:cNvPr id="9" name="TextBox 15"/>
          <p:cNvSpPr txBox="1">
            <a:spLocks noChangeArrowheads="1"/>
          </p:cNvSpPr>
          <p:nvPr/>
        </p:nvSpPr>
        <p:spPr bwMode="auto">
          <a:xfrm>
            <a:off x="1685925" y="1463350"/>
            <a:ext cx="765016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nSpc>
                <a:spcPct val="150000"/>
              </a:lnSpc>
            </a:pPr>
            <a:r>
              <a:rPr lang="zh-CN" altLang="en-US" b="1">
                <a:solidFill>
                  <a:schemeClr val="bg1"/>
                </a:solidFill>
              </a:rPr>
              <a:t>虚拟</a:t>
            </a:r>
            <a:r>
              <a:rPr lang="en-US" altLang="zh-CN" b="1">
                <a:solidFill>
                  <a:schemeClr val="bg1"/>
                </a:solidFill>
              </a:rPr>
              <a:t>dom</a:t>
            </a:r>
            <a:r>
              <a:rPr lang="zh-CN" altLang="en-US" b="1">
                <a:solidFill>
                  <a:schemeClr val="bg1"/>
                </a:solidFill>
              </a:rPr>
              <a:t>：</a:t>
            </a:r>
            <a:endParaRPr lang="en-US" altLang="zh-CN" b="1">
              <a:solidFill>
                <a:schemeClr val="bg1"/>
              </a:solidFill>
            </a:endParaRPr>
          </a:p>
          <a:p>
            <a:pPr>
              <a:lnSpc>
                <a:spcPct val="150000"/>
              </a:lnSpc>
            </a:pPr>
            <a:r>
              <a:rPr lang="en-US" altLang="zh-CN">
                <a:solidFill>
                  <a:schemeClr val="bg1"/>
                </a:solidFill>
              </a:rPr>
              <a:t>DOM </a:t>
            </a:r>
            <a:r>
              <a:rPr lang="zh-CN" altLang="en-US">
                <a:solidFill>
                  <a:schemeClr val="bg1"/>
                </a:solidFill>
              </a:rPr>
              <a:t>操作非常昂贵。我们都知道在前端开发中，性能消耗最大的就是 </a:t>
            </a:r>
            <a:r>
              <a:rPr lang="en-US" altLang="zh-CN">
                <a:solidFill>
                  <a:schemeClr val="bg1"/>
                </a:solidFill>
              </a:rPr>
              <a:t>DOM </a:t>
            </a:r>
            <a:r>
              <a:rPr lang="zh-CN" altLang="en-US">
                <a:solidFill>
                  <a:schemeClr val="bg1"/>
                </a:solidFill>
              </a:rPr>
              <a:t>操作，而且这部分代码会让整体项目的代码变得难以维护。</a:t>
            </a:r>
            <a:r>
              <a:rPr lang="en-US" altLang="zh-CN">
                <a:solidFill>
                  <a:schemeClr val="bg1"/>
                </a:solidFill>
              </a:rPr>
              <a:t>React </a:t>
            </a:r>
            <a:r>
              <a:rPr lang="zh-CN" altLang="en-US">
                <a:solidFill>
                  <a:schemeClr val="bg1"/>
                </a:solidFill>
              </a:rPr>
              <a:t>把真实 </a:t>
            </a:r>
            <a:r>
              <a:rPr lang="en-US" altLang="zh-CN">
                <a:solidFill>
                  <a:schemeClr val="bg1"/>
                </a:solidFill>
              </a:rPr>
              <a:t>DOM </a:t>
            </a:r>
            <a:r>
              <a:rPr lang="zh-CN" altLang="en-US">
                <a:solidFill>
                  <a:schemeClr val="bg1"/>
                </a:solidFill>
              </a:rPr>
              <a:t>树转换成 </a:t>
            </a:r>
            <a:r>
              <a:rPr lang="en-US" altLang="zh-CN">
                <a:solidFill>
                  <a:schemeClr val="bg1"/>
                </a:solidFill>
              </a:rPr>
              <a:t>JavaScript </a:t>
            </a:r>
            <a:r>
              <a:rPr lang="zh-CN" altLang="en-US">
                <a:solidFill>
                  <a:schemeClr val="bg1"/>
                </a:solidFill>
              </a:rPr>
              <a:t>对象树，也就是 </a:t>
            </a:r>
            <a:r>
              <a:rPr lang="en-US" altLang="zh-CN">
                <a:solidFill>
                  <a:schemeClr val="bg1"/>
                </a:solidFill>
              </a:rPr>
              <a:t>Virtual DOM</a:t>
            </a:r>
            <a:endParaRPr lang="zh-CN" altLang="en-US">
              <a:solidFill>
                <a:schemeClr val="bg1"/>
              </a:solidFill>
            </a:endParaRPr>
          </a:p>
        </p:txBody>
      </p:sp>
      <p:pic>
        <p:nvPicPr>
          <p:cNvPr id="10" name="Picture 2" descr="图像说明文字"/>
          <p:cNvPicPr>
            <a:picLocks noChangeAspect="1" noChangeArrowheads="1"/>
          </p:cNvPicPr>
          <p:nvPr/>
        </p:nvPicPr>
        <p:blipFill>
          <a:blip r:embed="rId4">
            <a:extLst>
              <a:ext uri="{28A0092B-C50C-407E-A947-70E740481C1C}">
                <a14:useLocalDpi xmlns:a14="http://schemas.microsoft.com/office/drawing/2010/main" val="0"/>
              </a:ext>
            </a:extLst>
          </a:blip>
          <a:srcRect b="14561"/>
          <a:stretch>
            <a:fillRect/>
          </a:stretch>
        </p:blipFill>
        <p:spPr bwMode="auto">
          <a:xfrm>
            <a:off x="1903413" y="3408037"/>
            <a:ext cx="7443787"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441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55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zh-CN" sz="2800" b="1" cap="all" dirty="0"/>
          </a:p>
        </p:txBody>
      </p:sp>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10310648" y="6112122"/>
            <a:ext cx="1560786" cy="468119"/>
          </a:xfrm>
          <a:prstGeom prst="rect">
            <a:avLst/>
          </a:prstGeom>
          <a:noFill/>
        </p:spPr>
      </p:pic>
      <p:grpSp>
        <p:nvGrpSpPr>
          <p:cNvPr id="5" name="组合 3"/>
          <p:cNvGrpSpPr>
            <a:grpSpLocks/>
          </p:cNvGrpSpPr>
          <p:nvPr/>
        </p:nvGrpSpPr>
        <p:grpSpPr bwMode="auto">
          <a:xfrm>
            <a:off x="1420813" y="737862"/>
            <a:ext cx="7648575" cy="647700"/>
            <a:chOff x="0" y="0"/>
            <a:chExt cx="7648027" cy="648072"/>
          </a:xfrm>
        </p:grpSpPr>
        <p:sp>
          <p:nvSpPr>
            <p:cNvPr id="7" name="矩形 5"/>
            <p:cNvSpPr>
              <a:spLocks noChangeArrowheads="1"/>
            </p:cNvSpPr>
            <p:nvPr/>
          </p:nvSpPr>
          <p:spPr bwMode="auto">
            <a:xfrm>
              <a:off x="0" y="0"/>
              <a:ext cx="7648027" cy="648072"/>
            </a:xfrm>
            <a:prstGeom prst="rect">
              <a:avLst/>
            </a:prstGeom>
            <a:solidFill>
              <a:srgbClr val="FF682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33400" algn="l"/>
                </a:tabLst>
                <a:defRPr>
                  <a:solidFill>
                    <a:schemeClr val="tx1"/>
                  </a:solidFill>
                  <a:latin typeface="Arial" charset="0"/>
                  <a:ea typeface="宋体" charset="0"/>
                </a:defRPr>
              </a:lvl1pPr>
              <a:lvl2pPr marL="742950" indent="-285750" eaLnBrk="0" hangingPunct="0">
                <a:tabLst>
                  <a:tab pos="533400" algn="l"/>
                </a:tabLst>
                <a:defRPr>
                  <a:solidFill>
                    <a:schemeClr val="tx1"/>
                  </a:solidFill>
                  <a:latin typeface="Arial" charset="0"/>
                  <a:ea typeface="宋体" charset="0"/>
                </a:defRPr>
              </a:lvl2pPr>
              <a:lvl3pPr marL="1143000" indent="-228600" eaLnBrk="0" hangingPunct="0">
                <a:tabLst>
                  <a:tab pos="533400" algn="l"/>
                </a:tabLst>
                <a:defRPr>
                  <a:solidFill>
                    <a:schemeClr val="tx1"/>
                  </a:solidFill>
                  <a:latin typeface="Arial" charset="0"/>
                  <a:ea typeface="宋体" charset="0"/>
                </a:defRPr>
              </a:lvl3pPr>
              <a:lvl4pPr marL="1600200" indent="-228600" eaLnBrk="0" hangingPunct="0">
                <a:tabLst>
                  <a:tab pos="533400" algn="l"/>
                </a:tabLst>
                <a:defRPr>
                  <a:solidFill>
                    <a:schemeClr val="tx1"/>
                  </a:solidFill>
                  <a:latin typeface="Arial" charset="0"/>
                  <a:ea typeface="宋体" charset="0"/>
                </a:defRPr>
              </a:lvl4pPr>
              <a:lvl5pPr marL="2057400" indent="-228600" eaLnBrk="0" hangingPunct="0">
                <a:tabLst>
                  <a:tab pos="533400" algn="l"/>
                </a:tabLst>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tabLst>
                  <a:tab pos="533400" algn="l"/>
                </a:tabLst>
                <a:defRPr>
                  <a:solidFill>
                    <a:schemeClr val="tx1"/>
                  </a:solidFill>
                  <a:latin typeface="Arial" charset="0"/>
                  <a:ea typeface="宋体" charset="0"/>
                </a:defRPr>
              </a:lvl9pPr>
            </a:lstStyle>
            <a:p>
              <a:pPr algn="ctr" eaLnBrk="1" hangingPunct="1">
                <a:lnSpc>
                  <a:spcPct val="150000"/>
                </a:lnSpc>
              </a:pPr>
              <a:endParaRPr lang="zh-CN" altLang="en-US" sz="2800" b="1">
                <a:solidFill>
                  <a:schemeClr val="bg1"/>
                </a:solidFill>
                <a:latin typeface="微软雅黑" charset="0"/>
                <a:ea typeface="微软雅黑" charset="0"/>
              </a:endParaRPr>
            </a:p>
          </p:txBody>
        </p:sp>
        <p:sp>
          <p:nvSpPr>
            <p:cNvPr id="8" name="文本框 6"/>
            <p:cNvSpPr txBox="1">
              <a:spLocks noChangeArrowheads="1"/>
            </p:cNvSpPr>
            <p:nvPr/>
          </p:nvSpPr>
          <p:spPr bwMode="auto">
            <a:xfrm>
              <a:off x="1735807" y="68302"/>
              <a:ext cx="4176413" cy="52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a:r>
                <a:rPr lang="zh-CN" altLang="en-US" sz="2800" b="1">
                  <a:solidFill>
                    <a:schemeClr val="bg1"/>
                  </a:solidFill>
                  <a:latin typeface="微软雅黑" charset="0"/>
                  <a:ea typeface="微软雅黑" charset="0"/>
                </a:rPr>
                <a:t>函数式编程</a:t>
              </a:r>
              <a:endParaRPr lang="en-US" altLang="zh-CN" sz="2800" b="1">
                <a:solidFill>
                  <a:schemeClr val="bg1"/>
                </a:solidFill>
                <a:latin typeface="微软雅黑" charset="0"/>
                <a:ea typeface="微软雅黑" charset="0"/>
              </a:endParaRPr>
            </a:p>
          </p:txBody>
        </p:sp>
      </p:grpSp>
      <p:sp>
        <p:nvSpPr>
          <p:cNvPr id="9" name="TextBox 15"/>
          <p:cNvSpPr txBox="1">
            <a:spLocks noChangeArrowheads="1"/>
          </p:cNvSpPr>
          <p:nvPr/>
        </p:nvSpPr>
        <p:spPr bwMode="auto">
          <a:xfrm>
            <a:off x="1419225" y="1530025"/>
            <a:ext cx="7650163"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nSpc>
                <a:spcPct val="150000"/>
              </a:lnSpc>
            </a:pPr>
            <a:r>
              <a:rPr lang="zh-CN" altLang="en-US">
                <a:solidFill>
                  <a:schemeClr val="bg1"/>
                </a:solidFill>
              </a:rPr>
              <a:t>英文</a:t>
            </a:r>
            <a:r>
              <a:rPr lang="en-US" altLang="zh-CN">
                <a:solidFill>
                  <a:schemeClr val="bg1"/>
                </a:solidFill>
              </a:rPr>
              <a:t>Functional Programming</a:t>
            </a:r>
          </a:p>
          <a:p>
            <a:r>
              <a:rPr lang="zh-CN" altLang="en-US">
                <a:solidFill>
                  <a:schemeClr val="bg1"/>
                </a:solidFill>
              </a:rPr>
              <a:t>它属于</a:t>
            </a:r>
            <a:r>
              <a:rPr lang="en-US" altLang="zh-CN">
                <a:solidFill>
                  <a:schemeClr val="bg1"/>
                </a:solidFill>
              </a:rPr>
              <a:t>"</a:t>
            </a:r>
            <a:r>
              <a:rPr lang="zh-CN" altLang="en-US">
                <a:solidFill>
                  <a:schemeClr val="bg1"/>
                </a:solidFill>
              </a:rPr>
              <a:t>结构化编程</a:t>
            </a:r>
            <a:r>
              <a:rPr lang="en-US" altLang="zh-CN">
                <a:solidFill>
                  <a:schemeClr val="bg1"/>
                </a:solidFill>
              </a:rPr>
              <a:t>"</a:t>
            </a:r>
            <a:r>
              <a:rPr lang="zh-CN" altLang="en-US">
                <a:solidFill>
                  <a:schemeClr val="bg1"/>
                </a:solidFill>
              </a:rPr>
              <a:t>的一种，主要思想是把运算过程尽量写成一系列嵌套的函数调用。</a:t>
            </a:r>
          </a:p>
          <a:p>
            <a:pPr>
              <a:lnSpc>
                <a:spcPct val="150000"/>
              </a:lnSpc>
            </a:pPr>
            <a:endParaRPr lang="en-US" altLang="zh-CN">
              <a:solidFill>
                <a:schemeClr val="bg1"/>
              </a:solidFill>
            </a:endParaRPr>
          </a:p>
          <a:p>
            <a:pPr>
              <a:lnSpc>
                <a:spcPct val="150000"/>
              </a:lnSpc>
            </a:pPr>
            <a:r>
              <a:rPr lang="zh-CN" altLang="en-US">
                <a:solidFill>
                  <a:schemeClr val="bg1"/>
                </a:solidFill>
              </a:rPr>
              <a:t>函数式编程好处：</a:t>
            </a:r>
            <a:endParaRPr lang="en-US" altLang="zh-CN">
              <a:solidFill>
                <a:schemeClr val="bg1"/>
              </a:solidFill>
            </a:endParaRPr>
          </a:p>
          <a:p>
            <a:pPr>
              <a:lnSpc>
                <a:spcPct val="150000"/>
              </a:lnSpc>
              <a:buFont typeface="Arial" charset="0"/>
              <a:buAutoNum type="arabicPeriod"/>
            </a:pPr>
            <a:r>
              <a:rPr lang="zh-CN" altLang="en-US" b="1">
                <a:solidFill>
                  <a:schemeClr val="bg1"/>
                </a:solidFill>
              </a:rPr>
              <a:t>代码简洁，开发快速</a:t>
            </a:r>
            <a:endParaRPr lang="en-US" altLang="zh-CN" b="1">
              <a:solidFill>
                <a:schemeClr val="bg1"/>
              </a:solidFill>
            </a:endParaRPr>
          </a:p>
          <a:p>
            <a:pPr>
              <a:lnSpc>
                <a:spcPct val="150000"/>
              </a:lnSpc>
              <a:buFont typeface="Arial" charset="0"/>
              <a:buAutoNum type="arabicPeriod"/>
            </a:pPr>
            <a:r>
              <a:rPr lang="zh-CN" altLang="en-US" b="1">
                <a:solidFill>
                  <a:schemeClr val="bg1"/>
                </a:solidFill>
              </a:rPr>
              <a:t>接近自然语言，易于理解</a:t>
            </a:r>
            <a:endParaRPr lang="en-US" altLang="zh-CN" b="1">
              <a:solidFill>
                <a:schemeClr val="bg1"/>
              </a:solidFill>
            </a:endParaRPr>
          </a:p>
          <a:p>
            <a:pPr>
              <a:lnSpc>
                <a:spcPct val="150000"/>
              </a:lnSpc>
              <a:buFont typeface="Arial" charset="0"/>
              <a:buAutoNum type="arabicPeriod"/>
            </a:pPr>
            <a:r>
              <a:rPr lang="zh-CN" altLang="en-US" b="1">
                <a:solidFill>
                  <a:schemeClr val="bg1"/>
                </a:solidFill>
              </a:rPr>
              <a:t>更方便的代码管理</a:t>
            </a:r>
            <a:endParaRPr lang="en-US" altLang="zh-CN" b="1">
              <a:solidFill>
                <a:schemeClr val="bg1"/>
              </a:solidFill>
            </a:endParaRPr>
          </a:p>
          <a:p>
            <a:pPr>
              <a:lnSpc>
                <a:spcPct val="150000"/>
              </a:lnSpc>
              <a:buFont typeface="Arial" charset="0"/>
              <a:buAutoNum type="arabicPeriod"/>
            </a:pPr>
            <a:r>
              <a:rPr lang="zh-CN" altLang="en-US" b="1">
                <a:solidFill>
                  <a:schemeClr val="bg1"/>
                </a:solidFill>
              </a:rPr>
              <a:t>易于</a:t>
            </a:r>
            <a:r>
              <a:rPr lang="en-US" altLang="zh-CN" b="1">
                <a:solidFill>
                  <a:schemeClr val="bg1"/>
                </a:solidFill>
              </a:rPr>
              <a:t>"</a:t>
            </a:r>
            <a:r>
              <a:rPr lang="zh-CN" altLang="en-US" b="1">
                <a:solidFill>
                  <a:schemeClr val="bg1"/>
                </a:solidFill>
              </a:rPr>
              <a:t>并发编程</a:t>
            </a:r>
            <a:r>
              <a:rPr lang="en-US" altLang="zh-CN" b="1">
                <a:solidFill>
                  <a:schemeClr val="bg1"/>
                </a:solidFill>
              </a:rPr>
              <a:t>“</a:t>
            </a:r>
          </a:p>
          <a:p>
            <a:pPr>
              <a:lnSpc>
                <a:spcPct val="150000"/>
              </a:lnSpc>
              <a:buFont typeface="Arial" charset="0"/>
              <a:buAutoNum type="arabicPeriod"/>
            </a:pPr>
            <a:r>
              <a:rPr lang="zh-CN" altLang="en-US" b="1">
                <a:solidFill>
                  <a:schemeClr val="bg1"/>
                </a:solidFill>
              </a:rPr>
              <a:t>代码的热升级</a:t>
            </a:r>
            <a:endParaRPr lang="zh-CN" altLang="en-US">
              <a:solidFill>
                <a:schemeClr val="bg1"/>
              </a:solidFill>
            </a:endParaRPr>
          </a:p>
        </p:txBody>
      </p:sp>
    </p:spTree>
    <p:extLst>
      <p:ext uri="{BB962C8B-B14F-4D97-AF65-F5344CB8AC3E}">
        <p14:creationId xmlns:p14="http://schemas.microsoft.com/office/powerpoint/2010/main" val="116087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32A34"/>
        </a:solidFill>
      </a:spPr>
      <a:bodyPr rtlCol="0" anchor="ctr"/>
      <a:lstStyle>
        <a:defPPr algn="ctr">
          <a:defRPr dirty="0">
            <a:solidFill>
              <a:srgbClr val="232A34"/>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3837</TotalTime>
  <Words>1480</Words>
  <Application>Microsoft Macintosh PowerPoint</Application>
  <PresentationFormat>宽屏</PresentationFormat>
  <Paragraphs>228</Paragraphs>
  <Slides>21</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Calibri</vt:lpstr>
      <vt:lpstr>Calibri Light</vt:lpstr>
      <vt:lpstr>Wingdings</vt:lpstr>
      <vt:lpstr>宋体</vt:lpstr>
      <vt:lpstr>微软雅黑</vt:lpstr>
      <vt:lpstr>Arial</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cp:lastModifiedBy>Microsoft Office 用户</cp:lastModifiedBy>
  <cp:revision>298</cp:revision>
  <dcterms:created xsi:type="dcterms:W3CDTF">2015-08-05T01:47:03Z</dcterms:created>
  <dcterms:modified xsi:type="dcterms:W3CDTF">2017-10-08T11:36:17Z</dcterms:modified>
</cp:coreProperties>
</file>