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0" r:id="rId2"/>
    <p:sldId id="308" r:id="rId3"/>
    <p:sldId id="309" r:id="rId4"/>
    <p:sldId id="317" r:id="rId5"/>
    <p:sldId id="310" r:id="rId6"/>
    <p:sldId id="311" r:id="rId7"/>
    <p:sldId id="312" r:id="rId8"/>
    <p:sldId id="313" r:id="rId9"/>
    <p:sldId id="318" r:id="rId10"/>
    <p:sldId id="314" r:id="rId11"/>
    <p:sldId id="315" r:id="rId12"/>
    <p:sldId id="319" r:id="rId13"/>
    <p:sldId id="320" r:id="rId14"/>
    <p:sldId id="321" r:id="rId15"/>
    <p:sldId id="322" r:id="rId16"/>
    <p:sldId id="316" r:id="rId17"/>
    <p:sldId id="323" r:id="rId18"/>
    <p:sldId id="327" r:id="rId19"/>
    <p:sldId id="324" r:id="rId20"/>
    <p:sldId id="325" r:id="rId21"/>
    <p:sldId id="326" r:id="rId22"/>
    <p:sldId id="328" r:id="rId23"/>
    <p:sldId id="329" r:id="rId24"/>
    <p:sldId id="330" r:id="rId25"/>
    <p:sldId id="331" r:id="rId26"/>
    <p:sldId id="332" r:id="rId27"/>
    <p:sldId id="333" r:id="rId28"/>
    <p:sldId id="335" r:id="rId29"/>
    <p:sldId id="2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1" autoAdjust="0"/>
    <p:restoredTop sz="94857"/>
  </p:normalViewPr>
  <p:slideViewPr>
    <p:cSldViewPr snapToGrid="0">
      <p:cViewPr>
        <p:scale>
          <a:sx n="50" d="100"/>
          <a:sy n="50" d="100"/>
        </p:scale>
        <p:origin x="-1602" y="-5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4008"/>
    </p:cViewPr>
  </p:sorter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F1004-A312-694E-ACCB-A3A494369F0B}" type="datetimeFigureOut">
              <a:rPr kumimoji="1" lang="zh-CN" altLang="en-US" smtClean="0"/>
              <a:t>2018/4/2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3963E-688D-214D-BEC0-1F44A2D55FFB}" type="slidenum">
              <a:rPr kumimoji="1" lang="zh-CN" altLang="en-US" smtClean="0"/>
              <a:t>‹#›</a:t>
            </a:fld>
            <a:endParaRPr kumimoji="1" lang="zh-CN" altLang="en-US"/>
          </a:p>
        </p:txBody>
      </p:sp>
    </p:spTree>
    <p:extLst>
      <p:ext uri="{BB962C8B-B14F-4D97-AF65-F5344CB8AC3E}">
        <p14:creationId xmlns:p14="http://schemas.microsoft.com/office/powerpoint/2010/main" val="188994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E3963E-688D-214D-BEC0-1F44A2D55FFB}" type="slidenum">
              <a:rPr kumimoji="1" lang="zh-CN" altLang="en-US" smtClean="0"/>
              <a:t>1</a:t>
            </a:fld>
            <a:endParaRPr kumimoji="1" lang="zh-CN" altLang="en-US"/>
          </a:p>
        </p:txBody>
      </p:sp>
    </p:spTree>
    <p:extLst>
      <p:ext uri="{BB962C8B-B14F-4D97-AF65-F5344CB8AC3E}">
        <p14:creationId xmlns:p14="http://schemas.microsoft.com/office/powerpoint/2010/main" val="113577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10</a:t>
            </a:fld>
            <a:endParaRPr kumimoji="1" lang="zh-CN" altLang="en-US"/>
          </a:p>
        </p:txBody>
      </p:sp>
    </p:spTree>
    <p:extLst>
      <p:ext uri="{BB962C8B-B14F-4D97-AF65-F5344CB8AC3E}">
        <p14:creationId xmlns:p14="http://schemas.microsoft.com/office/powerpoint/2010/main" val="476152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11</a:t>
            </a:fld>
            <a:endParaRPr kumimoji="1" lang="zh-CN" altLang="en-US"/>
          </a:p>
        </p:txBody>
      </p:sp>
    </p:spTree>
    <p:extLst>
      <p:ext uri="{BB962C8B-B14F-4D97-AF65-F5344CB8AC3E}">
        <p14:creationId xmlns:p14="http://schemas.microsoft.com/office/powerpoint/2010/main" val="82009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12</a:t>
            </a:fld>
            <a:endParaRPr kumimoji="1" lang="zh-CN" altLang="en-US"/>
          </a:p>
        </p:txBody>
      </p:sp>
    </p:spTree>
    <p:extLst>
      <p:ext uri="{BB962C8B-B14F-4D97-AF65-F5344CB8AC3E}">
        <p14:creationId xmlns:p14="http://schemas.microsoft.com/office/powerpoint/2010/main" val="6787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13</a:t>
            </a:fld>
            <a:endParaRPr kumimoji="1" lang="zh-CN" altLang="en-US"/>
          </a:p>
        </p:txBody>
      </p:sp>
    </p:spTree>
    <p:extLst>
      <p:ext uri="{BB962C8B-B14F-4D97-AF65-F5344CB8AC3E}">
        <p14:creationId xmlns:p14="http://schemas.microsoft.com/office/powerpoint/2010/main" val="1561812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14</a:t>
            </a:fld>
            <a:endParaRPr kumimoji="1" lang="zh-CN" altLang="en-US"/>
          </a:p>
        </p:txBody>
      </p:sp>
    </p:spTree>
    <p:extLst>
      <p:ext uri="{BB962C8B-B14F-4D97-AF65-F5344CB8AC3E}">
        <p14:creationId xmlns:p14="http://schemas.microsoft.com/office/powerpoint/2010/main" val="201788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15</a:t>
            </a:fld>
            <a:endParaRPr kumimoji="1" lang="zh-CN" altLang="en-US"/>
          </a:p>
        </p:txBody>
      </p:sp>
    </p:spTree>
    <p:extLst>
      <p:ext uri="{BB962C8B-B14F-4D97-AF65-F5344CB8AC3E}">
        <p14:creationId xmlns:p14="http://schemas.microsoft.com/office/powerpoint/2010/main" val="1042517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16</a:t>
            </a:fld>
            <a:endParaRPr kumimoji="1" lang="zh-CN" altLang="en-US"/>
          </a:p>
        </p:txBody>
      </p:sp>
    </p:spTree>
    <p:extLst>
      <p:ext uri="{BB962C8B-B14F-4D97-AF65-F5344CB8AC3E}">
        <p14:creationId xmlns:p14="http://schemas.microsoft.com/office/powerpoint/2010/main" val="173507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17</a:t>
            </a:fld>
            <a:endParaRPr kumimoji="1" lang="zh-CN" altLang="en-US"/>
          </a:p>
        </p:txBody>
      </p:sp>
    </p:spTree>
    <p:extLst>
      <p:ext uri="{BB962C8B-B14F-4D97-AF65-F5344CB8AC3E}">
        <p14:creationId xmlns:p14="http://schemas.microsoft.com/office/powerpoint/2010/main" val="57084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18</a:t>
            </a:fld>
            <a:endParaRPr kumimoji="1" lang="zh-CN" altLang="en-US"/>
          </a:p>
        </p:txBody>
      </p:sp>
    </p:spTree>
    <p:extLst>
      <p:ext uri="{BB962C8B-B14F-4D97-AF65-F5344CB8AC3E}">
        <p14:creationId xmlns:p14="http://schemas.microsoft.com/office/powerpoint/2010/main" val="1659373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19</a:t>
            </a:fld>
            <a:endParaRPr kumimoji="1" lang="zh-CN" altLang="en-US"/>
          </a:p>
        </p:txBody>
      </p:sp>
    </p:spTree>
    <p:extLst>
      <p:ext uri="{BB962C8B-B14F-4D97-AF65-F5344CB8AC3E}">
        <p14:creationId xmlns:p14="http://schemas.microsoft.com/office/powerpoint/2010/main" val="148284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a:t>
            </a:fld>
            <a:endParaRPr kumimoji="1" lang="zh-CN" altLang="en-US"/>
          </a:p>
        </p:txBody>
      </p:sp>
    </p:spTree>
    <p:extLst>
      <p:ext uri="{BB962C8B-B14F-4D97-AF65-F5344CB8AC3E}">
        <p14:creationId xmlns:p14="http://schemas.microsoft.com/office/powerpoint/2010/main" val="70939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20</a:t>
            </a:fld>
            <a:endParaRPr kumimoji="1" lang="zh-CN" altLang="en-US"/>
          </a:p>
        </p:txBody>
      </p:sp>
    </p:spTree>
    <p:extLst>
      <p:ext uri="{BB962C8B-B14F-4D97-AF65-F5344CB8AC3E}">
        <p14:creationId xmlns:p14="http://schemas.microsoft.com/office/powerpoint/2010/main" val="2020432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21</a:t>
            </a:fld>
            <a:endParaRPr kumimoji="1" lang="zh-CN" altLang="en-US"/>
          </a:p>
        </p:txBody>
      </p:sp>
    </p:spTree>
    <p:extLst>
      <p:ext uri="{BB962C8B-B14F-4D97-AF65-F5344CB8AC3E}">
        <p14:creationId xmlns:p14="http://schemas.microsoft.com/office/powerpoint/2010/main" val="554602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22</a:t>
            </a:fld>
            <a:endParaRPr kumimoji="1" lang="zh-CN" altLang="en-US"/>
          </a:p>
        </p:txBody>
      </p:sp>
    </p:spTree>
    <p:extLst>
      <p:ext uri="{BB962C8B-B14F-4D97-AF65-F5344CB8AC3E}">
        <p14:creationId xmlns:p14="http://schemas.microsoft.com/office/powerpoint/2010/main" val="495375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23</a:t>
            </a:fld>
            <a:endParaRPr kumimoji="1" lang="zh-CN" altLang="en-US"/>
          </a:p>
        </p:txBody>
      </p:sp>
    </p:spTree>
    <p:extLst>
      <p:ext uri="{BB962C8B-B14F-4D97-AF65-F5344CB8AC3E}">
        <p14:creationId xmlns:p14="http://schemas.microsoft.com/office/powerpoint/2010/main" val="1917305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24</a:t>
            </a:fld>
            <a:endParaRPr kumimoji="1" lang="zh-CN" altLang="en-US"/>
          </a:p>
        </p:txBody>
      </p:sp>
    </p:spTree>
    <p:extLst>
      <p:ext uri="{BB962C8B-B14F-4D97-AF65-F5344CB8AC3E}">
        <p14:creationId xmlns:p14="http://schemas.microsoft.com/office/powerpoint/2010/main" val="194064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25</a:t>
            </a:fld>
            <a:endParaRPr kumimoji="1" lang="zh-CN" altLang="en-US"/>
          </a:p>
        </p:txBody>
      </p:sp>
    </p:spTree>
    <p:extLst>
      <p:ext uri="{BB962C8B-B14F-4D97-AF65-F5344CB8AC3E}">
        <p14:creationId xmlns:p14="http://schemas.microsoft.com/office/powerpoint/2010/main" val="206724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26</a:t>
            </a:fld>
            <a:endParaRPr kumimoji="1" lang="zh-CN" altLang="en-US"/>
          </a:p>
        </p:txBody>
      </p:sp>
    </p:spTree>
    <p:extLst>
      <p:ext uri="{BB962C8B-B14F-4D97-AF65-F5344CB8AC3E}">
        <p14:creationId xmlns:p14="http://schemas.microsoft.com/office/powerpoint/2010/main" val="1569654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27</a:t>
            </a:fld>
            <a:endParaRPr kumimoji="1" lang="zh-CN" altLang="en-US"/>
          </a:p>
        </p:txBody>
      </p:sp>
    </p:spTree>
    <p:extLst>
      <p:ext uri="{BB962C8B-B14F-4D97-AF65-F5344CB8AC3E}">
        <p14:creationId xmlns:p14="http://schemas.microsoft.com/office/powerpoint/2010/main" val="1318141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28</a:t>
            </a:fld>
            <a:endParaRPr kumimoji="1" lang="zh-CN" altLang="en-US"/>
          </a:p>
        </p:txBody>
      </p:sp>
    </p:spTree>
    <p:extLst>
      <p:ext uri="{BB962C8B-B14F-4D97-AF65-F5344CB8AC3E}">
        <p14:creationId xmlns:p14="http://schemas.microsoft.com/office/powerpoint/2010/main" val="192201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3</a:t>
            </a:fld>
            <a:endParaRPr kumimoji="1" lang="zh-CN" altLang="en-US"/>
          </a:p>
        </p:txBody>
      </p:sp>
    </p:spTree>
    <p:extLst>
      <p:ext uri="{BB962C8B-B14F-4D97-AF65-F5344CB8AC3E}">
        <p14:creationId xmlns:p14="http://schemas.microsoft.com/office/powerpoint/2010/main" val="13459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4</a:t>
            </a:fld>
            <a:endParaRPr kumimoji="1" lang="zh-CN" altLang="en-US"/>
          </a:p>
        </p:txBody>
      </p:sp>
    </p:spTree>
    <p:extLst>
      <p:ext uri="{BB962C8B-B14F-4D97-AF65-F5344CB8AC3E}">
        <p14:creationId xmlns:p14="http://schemas.microsoft.com/office/powerpoint/2010/main" val="116208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5</a:t>
            </a:fld>
            <a:endParaRPr kumimoji="1" lang="zh-CN" altLang="en-US"/>
          </a:p>
        </p:txBody>
      </p:sp>
    </p:spTree>
    <p:extLst>
      <p:ext uri="{BB962C8B-B14F-4D97-AF65-F5344CB8AC3E}">
        <p14:creationId xmlns:p14="http://schemas.microsoft.com/office/powerpoint/2010/main" val="38039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6</a:t>
            </a:fld>
            <a:endParaRPr kumimoji="1" lang="zh-CN" altLang="en-US"/>
          </a:p>
        </p:txBody>
      </p:sp>
    </p:spTree>
    <p:extLst>
      <p:ext uri="{BB962C8B-B14F-4D97-AF65-F5344CB8AC3E}">
        <p14:creationId xmlns:p14="http://schemas.microsoft.com/office/powerpoint/2010/main" val="833215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7</a:t>
            </a:fld>
            <a:endParaRPr kumimoji="1" lang="zh-CN" altLang="en-US"/>
          </a:p>
        </p:txBody>
      </p:sp>
    </p:spTree>
    <p:extLst>
      <p:ext uri="{BB962C8B-B14F-4D97-AF65-F5344CB8AC3E}">
        <p14:creationId xmlns:p14="http://schemas.microsoft.com/office/powerpoint/2010/main" val="150396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8</a:t>
            </a:fld>
            <a:endParaRPr kumimoji="1" lang="zh-CN" altLang="en-US"/>
          </a:p>
        </p:txBody>
      </p:sp>
    </p:spTree>
    <p:extLst>
      <p:ext uri="{BB962C8B-B14F-4D97-AF65-F5344CB8AC3E}">
        <p14:creationId xmlns:p14="http://schemas.microsoft.com/office/powerpoint/2010/main" val="176614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9</a:t>
            </a:fld>
            <a:endParaRPr kumimoji="1" lang="zh-CN" altLang="en-US"/>
          </a:p>
        </p:txBody>
      </p:sp>
    </p:spTree>
    <p:extLst>
      <p:ext uri="{BB962C8B-B14F-4D97-AF65-F5344CB8AC3E}">
        <p14:creationId xmlns:p14="http://schemas.microsoft.com/office/powerpoint/2010/main" val="160020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pct5">
          <a:fgClr>
            <a:schemeClr val="accent1"/>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3" cstate="print"/>
          <a:srcRect/>
          <a:stretch>
            <a:fillRect/>
          </a:stretch>
        </p:blipFill>
        <p:spPr bwMode="auto">
          <a:xfrm>
            <a:off x="0" y="0"/>
            <a:ext cx="12192000" cy="6858001"/>
          </a:xfrm>
          <a:prstGeom prst="rect">
            <a:avLst/>
          </a:prstGeom>
          <a:noFill/>
        </p:spPr>
      </p:pic>
      <p:sp>
        <p:nvSpPr>
          <p:cNvPr id="4" name="TextBox 3"/>
          <p:cNvSpPr txBox="1"/>
          <p:nvPr/>
        </p:nvSpPr>
        <p:spPr>
          <a:xfrm>
            <a:off x="10395284" y="1564107"/>
            <a:ext cx="1157433" cy="646331"/>
          </a:xfrm>
          <a:prstGeom prst="rect">
            <a:avLst/>
          </a:prstGeom>
          <a:noFill/>
        </p:spPr>
        <p:txBody>
          <a:bodyPr wrap="none" rtlCol="0">
            <a:spAutoFit/>
          </a:bodyPr>
          <a:lstStyle/>
          <a:p>
            <a:r>
              <a:rPr lang="en-US" altLang="zh-CN" sz="3600" b="1" dirty="0" smtClean="0">
                <a:solidFill>
                  <a:schemeClr val="bg1"/>
                </a:solidFill>
              </a:rPr>
              <a:t>react</a:t>
            </a:r>
            <a:endParaRPr lang="zh-CN" altLang="en-US" sz="3600" b="1" dirty="0">
              <a:solidFill>
                <a:schemeClr val="bg1"/>
              </a:solidFill>
            </a:endParaRPr>
          </a:p>
        </p:txBody>
      </p:sp>
      <p:sp>
        <p:nvSpPr>
          <p:cNvPr id="3" name="文本框 2"/>
          <p:cNvSpPr txBox="1"/>
          <p:nvPr/>
        </p:nvSpPr>
        <p:spPr>
          <a:xfrm>
            <a:off x="2000250" y="5986463"/>
            <a:ext cx="2657475" cy="523220"/>
          </a:xfrm>
          <a:prstGeom prst="rect">
            <a:avLst/>
          </a:prstGeom>
          <a:noFill/>
        </p:spPr>
        <p:txBody>
          <a:bodyPr wrap="square" rtlCol="0">
            <a:spAutoFit/>
          </a:bodyPr>
          <a:lstStyle/>
          <a:p>
            <a:r>
              <a:rPr kumimoji="1" lang="en-US" altLang="zh-CN" sz="2800" b="1" dirty="0" err="1" smtClean="0">
                <a:solidFill>
                  <a:schemeClr val="bg1"/>
                </a:solidFill>
              </a:rPr>
              <a:t>Miranda.Mao</a:t>
            </a:r>
            <a:endParaRPr kumimoji="1" lang="zh-CN" altLang="en-US"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738188" y="889794"/>
            <a:ext cx="756126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dirty="0">
                <a:solidFill>
                  <a:schemeClr val="bg1"/>
                </a:solidFill>
              </a:rPr>
              <a:t>补充内容：</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state</a:t>
            </a:r>
            <a:r>
              <a:rPr lang="zh-CN" altLang="en-US" dirty="0">
                <a:solidFill>
                  <a:schemeClr val="bg1"/>
                </a:solidFill>
              </a:rPr>
              <a:t>的改变会导致组件的二次渲染</a:t>
            </a:r>
          </a:p>
          <a:p>
            <a:pPr eaLnBrk="1" hangingPunct="1">
              <a:buFont typeface="Arial" charset="0"/>
              <a:buNone/>
            </a:pPr>
            <a:r>
              <a:rPr lang="zh-CN" altLang="en-US" dirty="0">
                <a:solidFill>
                  <a:schemeClr val="bg1"/>
                </a:solidFill>
              </a:rPr>
              <a:t>	讲文本框的类型设置成</a:t>
            </a:r>
            <a:r>
              <a:rPr lang="en-US" altLang="zh-CN" dirty="0">
                <a:solidFill>
                  <a:schemeClr val="bg1"/>
                </a:solidFill>
              </a:rPr>
              <a:t>state  </a:t>
            </a:r>
            <a:r>
              <a:rPr lang="zh-CN" altLang="en-US" dirty="0">
                <a:solidFill>
                  <a:schemeClr val="bg1"/>
                </a:solidFill>
              </a:rPr>
              <a:t>按钮的文字也设置成</a:t>
            </a:r>
            <a:r>
              <a:rPr lang="en-US" altLang="zh-CN" dirty="0">
                <a:solidFill>
                  <a:schemeClr val="bg1"/>
                </a:solidFill>
              </a:rPr>
              <a:t>state</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r>
              <a:rPr lang="zh-CN" altLang="en-US" dirty="0">
                <a:solidFill>
                  <a:schemeClr val="bg1"/>
                </a:solidFill>
              </a:rPr>
              <a:t>先将</a:t>
            </a:r>
            <a:r>
              <a:rPr lang="en-US" altLang="zh-CN" dirty="0">
                <a:solidFill>
                  <a:schemeClr val="bg1"/>
                </a:solidFill>
              </a:rPr>
              <a:t>state</a:t>
            </a:r>
            <a:r>
              <a:rPr lang="zh-CN" altLang="en-US" dirty="0">
                <a:solidFill>
                  <a:schemeClr val="bg1"/>
                </a:solidFill>
              </a:rPr>
              <a:t>绑定到页面上</a:t>
            </a:r>
          </a:p>
          <a:p>
            <a:pPr eaLnBrk="1" hangingPunct="1">
              <a:buFont typeface="Arial" charset="0"/>
              <a:buNone/>
            </a:pPr>
            <a:r>
              <a:rPr lang="zh-CN" altLang="en-US" dirty="0">
                <a:solidFill>
                  <a:schemeClr val="bg1"/>
                </a:solidFill>
              </a:rPr>
              <a:t>	点击的时候去改变</a:t>
            </a:r>
            <a:r>
              <a:rPr lang="en-US" altLang="zh-CN" dirty="0">
                <a:solidFill>
                  <a:schemeClr val="bg1"/>
                </a:solidFill>
              </a:rPr>
              <a:t>state</a:t>
            </a:r>
            <a:r>
              <a:rPr lang="zh-CN" altLang="en-US" dirty="0">
                <a:solidFill>
                  <a:schemeClr val="bg1"/>
                </a:solidFill>
              </a:rPr>
              <a:t>的值</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反向传递</a:t>
            </a:r>
            <a:r>
              <a:rPr lang="en-US" altLang="zh-CN" dirty="0">
                <a:solidFill>
                  <a:schemeClr val="bg1"/>
                </a:solidFill>
              </a:rPr>
              <a:t>---</a:t>
            </a:r>
            <a:r>
              <a:rPr lang="zh-CN" altLang="en-US" dirty="0">
                <a:solidFill>
                  <a:schemeClr val="bg1"/>
                </a:solidFill>
              </a:rPr>
              <a:t>面试题双向数据绑定</a:t>
            </a:r>
          </a:p>
          <a:p>
            <a:pPr eaLnBrk="1" hangingPunct="1">
              <a:buFont typeface="Arial" charset="0"/>
              <a:buNone/>
            </a:pPr>
            <a:r>
              <a:rPr lang="zh-CN" altLang="en-US" dirty="0">
                <a:solidFill>
                  <a:schemeClr val="bg1"/>
                </a:solidFill>
              </a:rPr>
              <a:t>	实现从</a:t>
            </a:r>
            <a:r>
              <a:rPr lang="en-US" altLang="zh-CN" dirty="0" err="1">
                <a:solidFill>
                  <a:schemeClr val="bg1"/>
                </a:solidFill>
              </a:rPr>
              <a:t>zi</a:t>
            </a:r>
            <a:r>
              <a:rPr lang="zh-CN" altLang="en-US" dirty="0">
                <a:solidFill>
                  <a:schemeClr val="bg1"/>
                </a:solidFill>
              </a:rPr>
              <a:t>组件传递到父组件</a:t>
            </a:r>
          </a:p>
          <a:p>
            <a:pPr eaLnBrk="1" hangingPunct="1">
              <a:buFont typeface="Arial" charset="0"/>
              <a:buNone/>
            </a:pPr>
            <a:r>
              <a:rPr lang="zh-CN" altLang="en-US" dirty="0">
                <a:solidFill>
                  <a:schemeClr val="bg1"/>
                </a:solidFill>
              </a:rPr>
              <a:t>	</a:t>
            </a:r>
            <a:r>
              <a:rPr lang="zh-CN" altLang="en-US" dirty="0" smtClean="0">
                <a:solidFill>
                  <a:schemeClr val="bg1"/>
                </a:solidFill>
              </a:rPr>
              <a:t>将子</a:t>
            </a:r>
            <a:r>
              <a:rPr lang="zh-CN" altLang="en-US" dirty="0">
                <a:solidFill>
                  <a:schemeClr val="bg1"/>
                </a:solidFill>
              </a:rPr>
              <a:t>组件中变化的数据传递到父组件</a:t>
            </a:r>
            <a:r>
              <a:rPr lang="zh-CN" altLang="en-US" dirty="0" smtClean="0">
                <a:solidFill>
                  <a:schemeClr val="bg1"/>
                </a:solidFill>
              </a:rPr>
              <a:t>中</a:t>
            </a:r>
            <a:endParaRPr lang="zh-CN" altLang="en-US" dirty="0">
              <a:solidFill>
                <a:schemeClr val="bg1"/>
              </a:solidFill>
            </a:endParaRPr>
          </a:p>
          <a:p>
            <a:pPr eaLnBrk="1" hangingPunct="1">
              <a:buFont typeface="Arial" charset="0"/>
              <a:buNone/>
            </a:pPr>
            <a:endParaRPr lang="zh-CN" altLang="en-US" dirty="0">
              <a:solidFill>
                <a:schemeClr val="bg1"/>
              </a:solidFill>
            </a:endParaRPr>
          </a:p>
          <a:p>
            <a:pPr eaLnBrk="1" hangingPunct="1">
              <a:buFont typeface="Arial" charset="0"/>
              <a:buNone/>
            </a:pPr>
            <a:r>
              <a:rPr lang="zh-CN" altLang="en-US" dirty="0">
                <a:solidFill>
                  <a:schemeClr val="bg1"/>
                </a:solidFill>
              </a:rPr>
              <a:t>	回调函数：当某个行为执行成功的时候另外一个行为立马触发</a:t>
            </a:r>
            <a:endParaRPr lang="en-US" altLang="zh-CN" dirty="0">
              <a:solidFill>
                <a:schemeClr val="bg1"/>
              </a:solidFill>
            </a:endParaRPr>
          </a:p>
        </p:txBody>
      </p:sp>
    </p:spTree>
    <p:extLst>
      <p:ext uri="{BB962C8B-B14F-4D97-AF65-F5344CB8AC3E}">
        <p14:creationId xmlns:p14="http://schemas.microsoft.com/office/powerpoint/2010/main" val="1979015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716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生命周期</a:t>
              </a:r>
              <a:endParaRPr lang="en-US" altLang="zh-CN" sz="2800" b="1">
                <a:solidFill>
                  <a:schemeClr val="bg1"/>
                </a:solidFill>
                <a:latin typeface="微软雅黑" charset="0"/>
                <a:ea typeface="微软雅黑" charset="0"/>
              </a:endParaRPr>
            </a:p>
          </p:txBody>
        </p:sp>
      </p:grpSp>
      <p:sp>
        <p:nvSpPr>
          <p:cNvPr id="9" name="文本占位符 4097"/>
          <p:cNvSpPr txBox="1">
            <a:spLocks noChangeArrowheads="1"/>
          </p:cNvSpPr>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US" altLang="zh-CN" sz="1900" dirty="0" smtClean="0">
                <a:solidFill>
                  <a:schemeClr val="bg1"/>
                </a:solidFill>
              </a:rPr>
              <a:t>1</a:t>
            </a:r>
            <a:r>
              <a:rPr lang="zh-CN" altLang="en-US" sz="1900" dirty="0" smtClean="0">
                <a:solidFill>
                  <a:schemeClr val="bg1"/>
                </a:solidFill>
              </a:rPr>
              <a:t>、</a:t>
            </a:r>
            <a:r>
              <a:rPr lang="en-US" altLang="zh-CN" sz="1900" dirty="0" smtClean="0">
                <a:solidFill>
                  <a:schemeClr val="bg1"/>
                </a:solidFill>
              </a:rPr>
              <a:t>react</a:t>
            </a:r>
            <a:r>
              <a:rPr lang="zh-CN" altLang="en-US" sz="1900" dirty="0" smtClean="0">
                <a:solidFill>
                  <a:schemeClr val="bg1"/>
                </a:solidFill>
              </a:rPr>
              <a:t>组件的生命周期</a:t>
            </a:r>
            <a:endParaRPr lang="en-US" altLang="zh-CN" sz="1900" dirty="0" smtClean="0">
              <a:solidFill>
                <a:schemeClr val="bg1"/>
              </a:solidFill>
            </a:endParaRPr>
          </a:p>
          <a:p>
            <a:pPr>
              <a:buFont typeface="Arial" charset="0"/>
              <a:buNone/>
            </a:pPr>
            <a:endParaRPr lang="en-US" altLang="zh-CN" sz="1900" dirty="0" smtClean="0">
              <a:solidFill>
                <a:schemeClr val="bg1"/>
              </a:solidFill>
            </a:endParaRPr>
          </a:p>
          <a:p>
            <a:pPr>
              <a:buFont typeface="Arial" charset="0"/>
              <a:buNone/>
            </a:pPr>
            <a:r>
              <a:rPr lang="en-US" altLang="zh-CN" sz="1900" dirty="0" smtClean="0">
                <a:solidFill>
                  <a:schemeClr val="bg1"/>
                </a:solidFill>
              </a:rPr>
              <a:t>	1</a:t>
            </a:r>
            <a:r>
              <a:rPr lang="zh-CN" altLang="en-US" sz="1900" dirty="0" smtClean="0">
                <a:solidFill>
                  <a:schemeClr val="bg1"/>
                </a:solidFill>
              </a:rPr>
              <a:t>、生命周期指的是组件从初始化开始到结束的过程  或者是生命周期是描述</a:t>
            </a:r>
            <a:r>
              <a:rPr lang="en-US" altLang="zh-CN" sz="1900" dirty="0" err="1" smtClean="0">
                <a:solidFill>
                  <a:schemeClr val="bg1"/>
                </a:solidFill>
              </a:rPr>
              <a:t>ract</a:t>
            </a:r>
            <a:r>
              <a:rPr lang="zh-CN" altLang="en-US" sz="1900" dirty="0" smtClean="0">
                <a:solidFill>
                  <a:schemeClr val="bg1"/>
                </a:solidFill>
              </a:rPr>
              <a:t>组件从开始到结束的过程</a:t>
            </a:r>
            <a:endParaRPr lang="en-US" altLang="zh-CN" sz="1900" dirty="0" smtClean="0">
              <a:solidFill>
                <a:schemeClr val="bg1"/>
              </a:solidFill>
            </a:endParaRPr>
          </a:p>
          <a:p>
            <a:pPr>
              <a:buFont typeface="Arial" charset="0"/>
              <a:buNone/>
            </a:pPr>
            <a:r>
              <a:rPr lang="en-US" altLang="zh-CN" sz="1900" dirty="0" smtClean="0">
                <a:solidFill>
                  <a:schemeClr val="bg1"/>
                </a:solidFill>
              </a:rPr>
              <a:t>	2</a:t>
            </a:r>
            <a:r>
              <a:rPr lang="zh-CN" altLang="en-US" sz="1900" dirty="0" smtClean="0">
                <a:solidFill>
                  <a:schemeClr val="bg1"/>
                </a:solidFill>
              </a:rPr>
              <a:t>、每个</a:t>
            </a:r>
            <a:r>
              <a:rPr lang="en-US" altLang="zh-CN" sz="1900" dirty="0" smtClean="0">
                <a:solidFill>
                  <a:schemeClr val="bg1"/>
                </a:solidFill>
              </a:rPr>
              <a:t>react</a:t>
            </a:r>
            <a:r>
              <a:rPr lang="zh-CN" altLang="en-US" sz="1900" dirty="0" smtClean="0">
                <a:solidFill>
                  <a:schemeClr val="bg1"/>
                </a:solidFill>
              </a:rPr>
              <a:t>组件都具有生命周期</a:t>
            </a:r>
            <a:endParaRPr lang="en-US" altLang="zh-CN" sz="1900" dirty="0" smtClean="0">
              <a:solidFill>
                <a:schemeClr val="bg1"/>
              </a:solidFill>
            </a:endParaRPr>
          </a:p>
          <a:p>
            <a:pPr>
              <a:buFont typeface="Arial" charset="0"/>
              <a:buNone/>
            </a:pPr>
            <a:r>
              <a:rPr lang="en-US" altLang="zh-CN" sz="1900" dirty="0" smtClean="0">
                <a:solidFill>
                  <a:schemeClr val="bg1"/>
                </a:solidFill>
              </a:rPr>
              <a:t>	3</a:t>
            </a:r>
            <a:r>
              <a:rPr lang="zh-CN" altLang="en-US" sz="1900" dirty="0" smtClean="0">
                <a:solidFill>
                  <a:schemeClr val="bg1"/>
                </a:solidFill>
              </a:rPr>
              <a:t>、</a:t>
            </a:r>
            <a:r>
              <a:rPr lang="en-US" altLang="zh-CN" sz="1900" dirty="0" smtClean="0">
                <a:solidFill>
                  <a:schemeClr val="bg1"/>
                </a:solidFill>
              </a:rPr>
              <a:t>react</a:t>
            </a:r>
            <a:r>
              <a:rPr lang="zh-CN" altLang="en-US" sz="1900" dirty="0" smtClean="0">
                <a:solidFill>
                  <a:schemeClr val="bg1"/>
                </a:solidFill>
              </a:rPr>
              <a:t>都对组件通过生命周期给予的钩子函数进行管理</a:t>
            </a:r>
            <a:endParaRPr lang="en-US" altLang="zh-CN" sz="1900" dirty="0">
              <a:solidFill>
                <a:schemeClr val="bg1"/>
              </a:solidFill>
            </a:endParaRPr>
          </a:p>
        </p:txBody>
      </p:sp>
      <p:sp>
        <p:nvSpPr>
          <p:cNvPr id="10" name="TextBox 1"/>
          <p:cNvSpPr txBox="1">
            <a:spLocks noChangeArrowheads="1"/>
          </p:cNvSpPr>
          <p:nvPr/>
        </p:nvSpPr>
        <p:spPr bwMode="auto">
          <a:xfrm>
            <a:off x="313587" y="4129881"/>
            <a:ext cx="781208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2</a:t>
            </a:r>
            <a:r>
              <a:rPr lang="zh-CN" altLang="en-US" dirty="0">
                <a:solidFill>
                  <a:schemeClr val="bg1"/>
                </a:solidFill>
              </a:rPr>
              <a:t>、钩子</a:t>
            </a:r>
            <a:r>
              <a:rPr lang="zh-CN" altLang="en-US" dirty="0" smtClean="0">
                <a:solidFill>
                  <a:schemeClr val="bg1"/>
                </a:solidFill>
              </a:rPr>
              <a:t>函数</a:t>
            </a: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指的是系统某些状态和参数发生改变的时候，系统立马去通知对应处理的函数    叫做钩子函数</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一方面又变动。另一方面立马去处理</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803590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716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生命周期</a:t>
              </a:r>
              <a:endParaRPr lang="en-US" altLang="zh-CN" sz="2800" b="1">
                <a:solidFill>
                  <a:schemeClr val="bg1"/>
                </a:solidFill>
                <a:latin typeface="微软雅黑" charset="0"/>
                <a:ea typeface="微软雅黑" charset="0"/>
              </a:endParaRPr>
            </a:p>
          </p:txBody>
        </p:sp>
      </p:grpSp>
      <p:sp>
        <p:nvSpPr>
          <p:cNvPr id="9" name="TextBox 1"/>
          <p:cNvSpPr txBox="1">
            <a:spLocks noChangeArrowheads="1"/>
          </p:cNvSpPr>
          <p:nvPr/>
        </p:nvSpPr>
        <p:spPr bwMode="auto">
          <a:xfrm>
            <a:off x="611188" y="1484313"/>
            <a:ext cx="991711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3</a:t>
            </a:r>
            <a:r>
              <a:rPr lang="zh-CN" altLang="en-US" dirty="0">
                <a:solidFill>
                  <a:schemeClr val="bg1"/>
                </a:solidFill>
              </a:rPr>
              <a:t>、</a:t>
            </a:r>
            <a:r>
              <a:rPr lang="en-US" altLang="zh-CN" dirty="0">
                <a:solidFill>
                  <a:schemeClr val="bg1"/>
                </a:solidFill>
              </a:rPr>
              <a:t>react</a:t>
            </a:r>
            <a:r>
              <a:rPr lang="zh-CN" altLang="en-US" dirty="0">
                <a:solidFill>
                  <a:schemeClr val="bg1"/>
                </a:solidFill>
              </a:rPr>
              <a:t>组件经历总体阶段</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a:t>
            </a:r>
            <a:r>
              <a:rPr lang="en-US" altLang="zh-CN" dirty="0">
                <a:solidFill>
                  <a:schemeClr val="bg1"/>
                </a:solidFill>
              </a:rPr>
              <a:t>mounted</a:t>
            </a:r>
            <a:r>
              <a:rPr lang="zh-CN" altLang="en-US" dirty="0">
                <a:solidFill>
                  <a:schemeClr val="bg1"/>
                </a:solidFill>
              </a:rPr>
              <a:t>阶段  加载阶段  或者说初始化阶段  这个阶段组件由</a:t>
            </a:r>
            <a:r>
              <a:rPr lang="en-US" altLang="zh-CN" dirty="0" err="1">
                <a:solidFill>
                  <a:schemeClr val="bg1"/>
                </a:solidFill>
              </a:rPr>
              <a:t>jsx</a:t>
            </a:r>
            <a:r>
              <a:rPr lang="zh-CN" altLang="en-US" dirty="0">
                <a:solidFill>
                  <a:schemeClr val="bg1"/>
                </a:solidFill>
              </a:rPr>
              <a:t>转换成真实</a:t>
            </a:r>
            <a:r>
              <a:rPr lang="en-US" altLang="zh-CN" dirty="0" err="1">
                <a:solidFill>
                  <a:schemeClr val="bg1"/>
                </a:solidFill>
              </a:rPr>
              <a:t>dom</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a:t>
            </a:r>
            <a:r>
              <a:rPr lang="en-US" altLang="zh-CN" dirty="0">
                <a:solidFill>
                  <a:schemeClr val="bg1"/>
                </a:solidFill>
              </a:rPr>
              <a:t>update</a:t>
            </a:r>
            <a:r>
              <a:rPr lang="zh-CN" altLang="en-US" dirty="0">
                <a:solidFill>
                  <a:schemeClr val="bg1"/>
                </a:solidFill>
              </a:rPr>
              <a:t>阶段 组件运行中</a:t>
            </a:r>
            <a:r>
              <a:rPr lang="zh-CN" altLang="en-US" dirty="0" smtClean="0">
                <a:solidFill>
                  <a:schemeClr val="bg1"/>
                </a:solidFill>
              </a:rPr>
              <a:t>阶段 或者更新阶段  </a:t>
            </a:r>
            <a:r>
              <a:rPr lang="zh-CN" altLang="en-US" dirty="0">
                <a:solidFill>
                  <a:schemeClr val="bg1"/>
                </a:solidFill>
              </a:rPr>
              <a:t>当组件修改自身状态，或者父组件修改子组件属性的时候发生的阶段</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3</a:t>
            </a:r>
            <a:r>
              <a:rPr lang="zh-CN" altLang="en-US" dirty="0">
                <a:solidFill>
                  <a:schemeClr val="bg1"/>
                </a:solidFill>
              </a:rPr>
              <a:t>、</a:t>
            </a:r>
            <a:r>
              <a:rPr lang="en-US" altLang="zh-CN" dirty="0" err="1">
                <a:solidFill>
                  <a:schemeClr val="bg1"/>
                </a:solidFill>
              </a:rPr>
              <a:t>umount</a:t>
            </a:r>
            <a:r>
              <a:rPr lang="zh-CN" altLang="en-US" dirty="0">
                <a:solidFill>
                  <a:schemeClr val="bg1"/>
                </a:solidFill>
              </a:rPr>
              <a:t>阶段  组件卸载阶段  这个一般是组件被浏览器回收的阶段</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415675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716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生命周期</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682625" y="1989138"/>
            <a:ext cx="7915275"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zh-CN" altLang="en-US" dirty="0">
                <a:solidFill>
                  <a:schemeClr val="bg1"/>
                </a:solidFill>
              </a:rPr>
              <a:t>生命周期整体流程：</a:t>
            </a:r>
            <a:endParaRPr lang="en-US" altLang="zh-CN" dirty="0">
              <a:solidFill>
                <a:schemeClr val="bg1"/>
              </a:solidFill>
            </a:endParaRPr>
          </a:p>
          <a:p>
            <a:pPr>
              <a:lnSpc>
                <a:spcPct val="150000"/>
              </a:lnSpc>
            </a:pPr>
            <a:endParaRPr lang="en-US" altLang="zh-CN" dirty="0">
              <a:solidFill>
                <a:schemeClr val="bg1"/>
              </a:solidFill>
            </a:endParaRPr>
          </a:p>
          <a:p>
            <a:pPr>
              <a:lnSpc>
                <a:spcPct val="150000"/>
              </a:lnSpc>
              <a:buFont typeface="Arial" charset="0"/>
              <a:buAutoNum type="arabicPeriod"/>
            </a:pPr>
            <a:r>
              <a:rPr lang="zh-CN" altLang="en-US" dirty="0">
                <a:solidFill>
                  <a:schemeClr val="bg1"/>
                </a:solidFill>
              </a:rPr>
              <a:t>实例化</a:t>
            </a:r>
            <a:endParaRPr lang="en-US" altLang="zh-CN" dirty="0">
              <a:solidFill>
                <a:schemeClr val="bg1"/>
              </a:solidFill>
            </a:endParaRPr>
          </a:p>
          <a:p>
            <a:pPr lvl="1">
              <a:lnSpc>
                <a:spcPct val="150000"/>
              </a:lnSpc>
            </a:pPr>
            <a:r>
              <a:rPr lang="en-US" altLang="zh-CN" dirty="0" err="1">
                <a:solidFill>
                  <a:schemeClr val="bg1"/>
                </a:solidFill>
              </a:rPr>
              <a:t>getDefaultProps</a:t>
            </a:r>
            <a:r>
              <a:rPr lang="en-US" altLang="zh-CN" dirty="0">
                <a:solidFill>
                  <a:schemeClr val="bg1"/>
                </a:solidFill>
              </a:rPr>
              <a:t> 	</a:t>
            </a:r>
            <a:r>
              <a:rPr lang="zh-CN" altLang="en-US" dirty="0">
                <a:solidFill>
                  <a:schemeClr val="bg1"/>
                </a:solidFill>
              </a:rPr>
              <a:t>取得默认属性</a:t>
            </a:r>
            <a:endParaRPr lang="en-US" altLang="zh-CN" dirty="0">
              <a:solidFill>
                <a:schemeClr val="bg1"/>
              </a:solidFill>
            </a:endParaRPr>
          </a:p>
          <a:p>
            <a:pPr lvl="1">
              <a:lnSpc>
                <a:spcPct val="150000"/>
              </a:lnSpc>
            </a:pPr>
            <a:r>
              <a:rPr lang="en-US" altLang="zh-CN" dirty="0" err="1">
                <a:solidFill>
                  <a:schemeClr val="bg1"/>
                </a:solidFill>
              </a:rPr>
              <a:t>getInitialState</a:t>
            </a:r>
            <a:r>
              <a:rPr lang="en-US" altLang="zh-CN" dirty="0">
                <a:solidFill>
                  <a:schemeClr val="bg1"/>
                </a:solidFill>
              </a:rPr>
              <a:t> 	</a:t>
            </a:r>
            <a:r>
              <a:rPr lang="zh-CN" altLang="en-US" dirty="0">
                <a:solidFill>
                  <a:schemeClr val="bg1"/>
                </a:solidFill>
              </a:rPr>
              <a:t>初始化状态</a:t>
            </a:r>
            <a:endParaRPr lang="en-US" altLang="zh-CN" dirty="0">
              <a:solidFill>
                <a:schemeClr val="bg1"/>
              </a:solidFill>
            </a:endParaRPr>
          </a:p>
          <a:p>
            <a:pPr lvl="1">
              <a:lnSpc>
                <a:spcPct val="150000"/>
              </a:lnSpc>
            </a:pPr>
            <a:r>
              <a:rPr lang="en-US" altLang="zh-CN" dirty="0" err="1">
                <a:solidFill>
                  <a:schemeClr val="bg1"/>
                </a:solidFill>
              </a:rPr>
              <a:t>componentWillMount</a:t>
            </a:r>
            <a:r>
              <a:rPr lang="en-US" altLang="zh-CN" dirty="0">
                <a:solidFill>
                  <a:schemeClr val="bg1"/>
                </a:solidFill>
              </a:rPr>
              <a:t>	</a:t>
            </a:r>
            <a:r>
              <a:rPr lang="zh-CN" altLang="en-US" dirty="0">
                <a:solidFill>
                  <a:schemeClr val="bg1"/>
                </a:solidFill>
              </a:rPr>
              <a:t>即将进入</a:t>
            </a:r>
            <a:r>
              <a:rPr lang="en-US" altLang="zh-CN" dirty="0" err="1">
                <a:solidFill>
                  <a:schemeClr val="bg1"/>
                </a:solidFill>
              </a:rPr>
              <a:t>dom</a:t>
            </a:r>
            <a:endParaRPr lang="en-US" altLang="zh-CN" dirty="0">
              <a:solidFill>
                <a:schemeClr val="bg1"/>
              </a:solidFill>
            </a:endParaRPr>
          </a:p>
          <a:p>
            <a:pPr lvl="1">
              <a:lnSpc>
                <a:spcPct val="150000"/>
              </a:lnSpc>
            </a:pPr>
            <a:r>
              <a:rPr lang="en-US" altLang="zh-CN" dirty="0">
                <a:solidFill>
                  <a:schemeClr val="bg1"/>
                </a:solidFill>
              </a:rPr>
              <a:t>render 		</a:t>
            </a:r>
            <a:r>
              <a:rPr lang="zh-CN" altLang="en-US" dirty="0">
                <a:solidFill>
                  <a:schemeClr val="bg1"/>
                </a:solidFill>
              </a:rPr>
              <a:t>描画</a:t>
            </a:r>
            <a:r>
              <a:rPr lang="en-US" altLang="zh-CN" dirty="0" err="1">
                <a:solidFill>
                  <a:schemeClr val="bg1"/>
                </a:solidFill>
              </a:rPr>
              <a:t>dom</a:t>
            </a:r>
            <a:endParaRPr lang="en-US" altLang="zh-CN" dirty="0">
              <a:solidFill>
                <a:schemeClr val="bg1"/>
              </a:solidFill>
            </a:endParaRPr>
          </a:p>
          <a:p>
            <a:pPr lvl="1">
              <a:lnSpc>
                <a:spcPct val="150000"/>
              </a:lnSpc>
            </a:pPr>
            <a:r>
              <a:rPr lang="en-US" altLang="zh-CN" dirty="0" err="1">
                <a:solidFill>
                  <a:schemeClr val="bg1"/>
                </a:solidFill>
              </a:rPr>
              <a:t>componentDidMount</a:t>
            </a:r>
            <a:r>
              <a:rPr lang="en-US" altLang="zh-CN" dirty="0">
                <a:solidFill>
                  <a:schemeClr val="bg1"/>
                </a:solidFill>
              </a:rPr>
              <a:t>	</a:t>
            </a:r>
            <a:r>
              <a:rPr lang="zh-CN" altLang="en-US" dirty="0">
                <a:solidFill>
                  <a:schemeClr val="bg1"/>
                </a:solidFill>
              </a:rPr>
              <a:t>已经进入</a:t>
            </a:r>
            <a:r>
              <a:rPr lang="en-US" altLang="zh-CN" dirty="0" err="1" smtClean="0">
                <a:solidFill>
                  <a:schemeClr val="bg1"/>
                </a:solidFill>
              </a:rPr>
              <a:t>dom</a:t>
            </a:r>
            <a:endParaRPr lang="en-US" altLang="zh-CN" dirty="0">
              <a:solidFill>
                <a:schemeClr val="bg1"/>
              </a:solidFill>
            </a:endParaRPr>
          </a:p>
        </p:txBody>
      </p:sp>
    </p:spTree>
    <p:extLst>
      <p:ext uri="{BB962C8B-B14F-4D97-AF65-F5344CB8AC3E}">
        <p14:creationId xmlns:p14="http://schemas.microsoft.com/office/powerpoint/2010/main" val="240854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716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生命周期</a:t>
              </a:r>
              <a:endParaRPr lang="en-US" altLang="zh-CN" sz="2800" b="1">
                <a:solidFill>
                  <a:schemeClr val="bg1"/>
                </a:solidFill>
                <a:latin typeface="微软雅黑" charset="0"/>
                <a:ea typeface="微软雅黑" charset="0"/>
              </a:endParaRPr>
            </a:p>
          </p:txBody>
        </p:sp>
      </p:grpSp>
      <p:sp>
        <p:nvSpPr>
          <p:cNvPr id="9" name="TextBox 1"/>
          <p:cNvSpPr txBox="1">
            <a:spLocks noChangeArrowheads="1"/>
          </p:cNvSpPr>
          <p:nvPr/>
        </p:nvSpPr>
        <p:spPr bwMode="auto">
          <a:xfrm>
            <a:off x="1403350" y="1844675"/>
            <a:ext cx="99758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smtClean="0">
                <a:solidFill>
                  <a:schemeClr val="bg1"/>
                </a:solidFill>
              </a:rPr>
              <a:t>2</a:t>
            </a:r>
            <a:r>
              <a:rPr lang="zh-CN" altLang="en-US" dirty="0" smtClean="0">
                <a:solidFill>
                  <a:schemeClr val="bg1"/>
                </a:solidFill>
              </a:rPr>
              <a:t>、</a:t>
            </a:r>
            <a:r>
              <a:rPr lang="zh-CN" altLang="en-US" dirty="0">
                <a:solidFill>
                  <a:schemeClr val="bg1"/>
                </a:solidFill>
              </a:rPr>
              <a:t>具体的声明函数周期</a:t>
            </a:r>
            <a:r>
              <a:rPr lang="en-US" altLang="zh-CN" dirty="0">
                <a:solidFill>
                  <a:schemeClr val="bg1"/>
                </a:solidFill>
              </a:rPr>
              <a:t>---</a:t>
            </a:r>
            <a:r>
              <a:rPr lang="zh-CN" altLang="en-US" dirty="0">
                <a:solidFill>
                  <a:schemeClr val="bg1"/>
                </a:solidFill>
              </a:rPr>
              <a:t>运行中</a:t>
            </a:r>
            <a:r>
              <a:rPr lang="zh-CN" altLang="en-US" dirty="0" smtClean="0">
                <a:solidFill>
                  <a:schemeClr val="bg1"/>
                </a:solidFill>
              </a:rPr>
              <a:t>阶段  数据更新过程</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运行中阶段只有在父组件修改了子组件的属性或者说一个组件修改自身的状态才会发生的情况</a:t>
            </a:r>
            <a:endParaRPr lang="en-US" altLang="zh-CN" dirty="0">
              <a:solidFill>
                <a:schemeClr val="bg1"/>
              </a:solidFill>
            </a:endParaRPr>
          </a:p>
          <a:p>
            <a:pPr eaLnBrk="1" hangingPunct="1">
              <a:buFont typeface="Arial" charset="0"/>
              <a:buNone/>
            </a:pPr>
            <a:endParaRPr lang="en-US" altLang="zh-CN" dirty="0">
              <a:solidFill>
                <a:schemeClr val="bg1"/>
              </a:solidFill>
            </a:endParaRPr>
          </a:p>
          <a:p>
            <a:r>
              <a:rPr lang="en-US" altLang="zh-CN" dirty="0">
                <a:solidFill>
                  <a:schemeClr val="bg1"/>
                </a:solidFill>
              </a:rPr>
              <a:t>1</a:t>
            </a:r>
            <a:r>
              <a:rPr lang="zh-CN" altLang="en-US" dirty="0">
                <a:solidFill>
                  <a:schemeClr val="bg1"/>
                </a:solidFill>
              </a:rPr>
              <a:t>、组件将要接受新值</a:t>
            </a:r>
            <a:r>
              <a:rPr lang="en-US" altLang="zh-CN" dirty="0" err="1" smtClean="0">
                <a:solidFill>
                  <a:schemeClr val="bg1"/>
                </a:solidFill>
              </a:rPr>
              <a:t>componentWillReceiveProps</a:t>
            </a:r>
            <a:r>
              <a:rPr lang="zh-CN" altLang="en-US" dirty="0" smtClean="0">
                <a:solidFill>
                  <a:schemeClr val="bg1"/>
                </a:solidFill>
              </a:rPr>
              <a:t>（</a:t>
            </a:r>
            <a:r>
              <a:rPr lang="zh-CN" altLang="en-US" b="1" dirty="0">
                <a:solidFill>
                  <a:schemeClr val="bg1"/>
                </a:solidFill>
              </a:rPr>
              <a:t>已加载组件收到新的参数时</a:t>
            </a:r>
            <a:r>
              <a:rPr lang="zh-CN" altLang="en-US" b="1" dirty="0" smtClean="0">
                <a:solidFill>
                  <a:schemeClr val="bg1"/>
                </a:solidFill>
              </a:rPr>
              <a:t>调用</a:t>
            </a:r>
            <a:r>
              <a:rPr lang="zh-CN" altLang="en-US" dirty="0" smtClean="0">
                <a:solidFill>
                  <a:schemeClr val="bg1"/>
                </a:solidFill>
              </a:rPr>
              <a:t>）</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2</a:t>
            </a:r>
            <a:r>
              <a:rPr lang="zh-CN" altLang="en-US" dirty="0">
                <a:solidFill>
                  <a:schemeClr val="bg1"/>
                </a:solidFill>
              </a:rPr>
              <a:t>、组件是否更新 </a:t>
            </a:r>
            <a:r>
              <a:rPr lang="en-US" altLang="zh-CN" dirty="0" err="1" smtClean="0">
                <a:solidFill>
                  <a:schemeClr val="bg1"/>
                </a:solidFill>
              </a:rPr>
              <a:t>shouldComponentUpdate</a:t>
            </a:r>
            <a:r>
              <a:rPr lang="zh-CN" altLang="en-US" dirty="0" smtClean="0">
                <a:solidFill>
                  <a:schemeClr val="bg1"/>
                </a:solidFill>
              </a:rPr>
              <a:t>  （影响整个项目的性能，决定视图的更新）</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3</a:t>
            </a:r>
            <a:r>
              <a:rPr lang="zh-CN" altLang="en-US" dirty="0">
                <a:solidFill>
                  <a:schemeClr val="bg1"/>
                </a:solidFill>
              </a:rPr>
              <a:t>、组件即将更新 </a:t>
            </a:r>
            <a:r>
              <a:rPr lang="en-US" altLang="zh-CN" dirty="0" err="1">
                <a:solidFill>
                  <a:schemeClr val="bg1"/>
                </a:solidFill>
              </a:rPr>
              <a:t>componentWillUpdate</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4</a:t>
            </a:r>
            <a:r>
              <a:rPr lang="zh-CN" altLang="en-US" dirty="0">
                <a:solidFill>
                  <a:schemeClr val="bg1"/>
                </a:solidFill>
              </a:rPr>
              <a:t>、必不可少的</a:t>
            </a:r>
            <a:r>
              <a:rPr lang="en-US" altLang="zh-CN" dirty="0">
                <a:solidFill>
                  <a:schemeClr val="bg1"/>
                </a:solidFill>
              </a:rPr>
              <a:t>render</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5</a:t>
            </a:r>
            <a:r>
              <a:rPr lang="zh-CN" altLang="en-US" dirty="0">
                <a:solidFill>
                  <a:schemeClr val="bg1"/>
                </a:solidFill>
              </a:rPr>
              <a:t>、组件更新完毕时运行的函数 </a:t>
            </a:r>
            <a:r>
              <a:rPr lang="en-US" altLang="zh-CN" dirty="0" err="1">
                <a:solidFill>
                  <a:schemeClr val="bg1"/>
                </a:solidFill>
              </a:rPr>
              <a:t>componentDidUpdate</a:t>
            </a: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145633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716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生命周期</a:t>
              </a:r>
              <a:endParaRPr lang="en-US" altLang="zh-CN" sz="2800" b="1">
                <a:solidFill>
                  <a:schemeClr val="bg1"/>
                </a:solidFill>
                <a:latin typeface="微软雅黑" charset="0"/>
                <a:ea typeface="微软雅黑" charset="0"/>
              </a:endParaRPr>
            </a:p>
          </p:txBody>
        </p:sp>
      </p:grpSp>
      <p:sp>
        <p:nvSpPr>
          <p:cNvPr id="9" name="TextBox 1"/>
          <p:cNvSpPr txBox="1">
            <a:spLocks noChangeArrowheads="1"/>
          </p:cNvSpPr>
          <p:nvPr/>
        </p:nvSpPr>
        <p:spPr bwMode="auto">
          <a:xfrm>
            <a:off x="1403350" y="1844675"/>
            <a:ext cx="9975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dirty="0" smtClean="0">
                <a:solidFill>
                  <a:schemeClr val="bg1"/>
                </a:solidFill>
              </a:rPr>
              <a:t>3</a:t>
            </a:r>
            <a:r>
              <a:rPr lang="zh-CN" altLang="en-US" dirty="0" smtClean="0">
                <a:solidFill>
                  <a:schemeClr val="bg1"/>
                </a:solidFill>
              </a:rPr>
              <a:t>、销毁</a:t>
            </a:r>
            <a:r>
              <a:rPr lang="zh-CN" altLang="en-US" dirty="0">
                <a:solidFill>
                  <a:schemeClr val="bg1"/>
                </a:solidFill>
              </a:rPr>
              <a:t>时 </a:t>
            </a:r>
            <a:r>
              <a:rPr lang="en-US" altLang="zh-CN" dirty="0" err="1" smtClean="0">
                <a:solidFill>
                  <a:schemeClr val="bg1"/>
                </a:solidFill>
              </a:rPr>
              <a:t>componentWillUnmount</a:t>
            </a:r>
            <a:endParaRPr lang="zh-CN" altLang="en-US" dirty="0" smtClean="0">
              <a:solidFill>
                <a:schemeClr val="bg1"/>
              </a:solidFill>
            </a:endParaRPr>
          </a:p>
          <a:p>
            <a:endParaRPr lang="en-US" altLang="zh-CN" dirty="0">
              <a:solidFill>
                <a:schemeClr val="bg1"/>
              </a:solidFill>
            </a:endParaRPr>
          </a:p>
          <a:p>
            <a:pPr eaLnBrk="1" hangingPunct="1">
              <a:buFont typeface="Arial" charset="0"/>
              <a:buNone/>
            </a:pPr>
            <a:endParaRPr lang="zh-CN" altLang="en-US" dirty="0">
              <a:solidFill>
                <a:schemeClr val="bg1"/>
              </a:solidFill>
            </a:endParaRPr>
          </a:p>
        </p:txBody>
      </p:sp>
      <p:sp>
        <p:nvSpPr>
          <p:cNvPr id="10" name="TextBox 1"/>
          <p:cNvSpPr txBox="1">
            <a:spLocks noChangeArrowheads="1"/>
          </p:cNvSpPr>
          <p:nvPr/>
        </p:nvSpPr>
        <p:spPr bwMode="auto">
          <a:xfrm>
            <a:off x="1403350" y="2505075"/>
            <a:ext cx="6192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dirty="0">
                <a:solidFill>
                  <a:schemeClr val="bg1"/>
                </a:solidFill>
              </a:rPr>
              <a:t>卸载组件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err="1">
                <a:solidFill>
                  <a:schemeClr val="bg1"/>
                </a:solidFill>
              </a:rPr>
              <a:t>ReactDOM.unmountComponentAtNode</a:t>
            </a:r>
            <a:r>
              <a:rPr lang="en-US" altLang="zh-CN" dirty="0">
                <a:solidFill>
                  <a:schemeClr val="bg1"/>
                </a:solidFill>
              </a:rPr>
              <a:t>(</a:t>
            </a:r>
            <a:r>
              <a:rPr lang="zh-CN" altLang="en-US" dirty="0">
                <a:solidFill>
                  <a:schemeClr val="bg1"/>
                </a:solidFill>
              </a:rPr>
              <a:t>‘节点’</a:t>
            </a:r>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753959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30313" y="778342"/>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虚拟</a:t>
              </a:r>
              <a:r>
                <a:rPr lang="en-US" altLang="zh-CN" sz="2800" b="1">
                  <a:solidFill>
                    <a:schemeClr val="bg1"/>
                  </a:solidFill>
                  <a:latin typeface="微软雅黑" charset="0"/>
                  <a:ea typeface="微软雅黑" charset="0"/>
                </a:rPr>
                <a:t>dom</a:t>
              </a:r>
              <a:r>
                <a:rPr lang="zh-CN" altLang="en-US" sz="2800" b="1">
                  <a:solidFill>
                    <a:schemeClr val="bg1"/>
                  </a:solidFill>
                  <a:latin typeface="微软雅黑" charset="0"/>
                  <a:ea typeface="微软雅黑" charset="0"/>
                </a:rPr>
                <a:t>与</a:t>
              </a:r>
              <a:r>
                <a:rPr lang="en-US" altLang="zh-CN" sz="2800" b="1">
                  <a:solidFill>
                    <a:schemeClr val="bg1"/>
                  </a:solidFill>
                  <a:latin typeface="微软雅黑" charset="0"/>
                  <a:ea typeface="微软雅黑" charset="0"/>
                </a:rPr>
                <a:t>diff</a:t>
              </a:r>
              <a:r>
                <a:rPr lang="zh-CN" altLang="en-US" sz="2800" b="1">
                  <a:solidFill>
                    <a:schemeClr val="bg1"/>
                  </a:solidFill>
                  <a:latin typeface="微软雅黑" charset="0"/>
                  <a:ea typeface="微软雅黑" charset="0"/>
                </a:rPr>
                <a:t>算法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28725" y="1570505"/>
            <a:ext cx="7650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a:solidFill>
                  <a:schemeClr val="bg1"/>
                </a:solidFill>
              </a:rPr>
              <a:t>Web</a:t>
            </a:r>
            <a:r>
              <a:rPr lang="zh-CN" altLang="en-US">
                <a:solidFill>
                  <a:schemeClr val="bg1"/>
                </a:solidFill>
              </a:rPr>
              <a:t>界面由</a:t>
            </a:r>
            <a:r>
              <a:rPr lang="en-US" altLang="zh-CN">
                <a:solidFill>
                  <a:schemeClr val="bg1"/>
                </a:solidFill>
              </a:rPr>
              <a:t>DOM</a:t>
            </a:r>
            <a:r>
              <a:rPr lang="zh-CN" altLang="en-US">
                <a:solidFill>
                  <a:schemeClr val="bg1"/>
                </a:solidFill>
              </a:rPr>
              <a:t>树来构成，当其中某一部分发生变化时，其实就是对应的某个</a:t>
            </a:r>
            <a:r>
              <a:rPr lang="en-US" altLang="zh-CN">
                <a:solidFill>
                  <a:schemeClr val="bg1"/>
                </a:solidFill>
              </a:rPr>
              <a:t>DOM</a:t>
            </a:r>
            <a:r>
              <a:rPr lang="zh-CN" altLang="en-US">
                <a:solidFill>
                  <a:schemeClr val="bg1"/>
                </a:solidFill>
              </a:rPr>
              <a:t>节点发生了变化。在</a:t>
            </a:r>
            <a:r>
              <a:rPr lang="en-US" altLang="zh-CN">
                <a:solidFill>
                  <a:schemeClr val="bg1"/>
                </a:solidFill>
              </a:rPr>
              <a:t>React</a:t>
            </a:r>
            <a:r>
              <a:rPr lang="zh-CN" altLang="en-US">
                <a:solidFill>
                  <a:schemeClr val="bg1"/>
                </a:solidFill>
              </a:rPr>
              <a:t>中，构建</a:t>
            </a:r>
            <a:r>
              <a:rPr lang="en-US" altLang="zh-CN">
                <a:solidFill>
                  <a:schemeClr val="bg1"/>
                </a:solidFill>
              </a:rPr>
              <a:t>UI</a:t>
            </a:r>
            <a:r>
              <a:rPr lang="zh-CN" altLang="en-US">
                <a:solidFill>
                  <a:schemeClr val="bg1"/>
                </a:solidFill>
              </a:rPr>
              <a:t>界面的思路是由当前状态决定界面。前后两个状态就对应两套界面，然后由</a:t>
            </a:r>
            <a:r>
              <a:rPr lang="en-US" altLang="zh-CN">
                <a:solidFill>
                  <a:schemeClr val="bg1"/>
                </a:solidFill>
              </a:rPr>
              <a:t>React</a:t>
            </a:r>
            <a:r>
              <a:rPr lang="zh-CN" altLang="en-US">
                <a:solidFill>
                  <a:schemeClr val="bg1"/>
                </a:solidFill>
              </a:rPr>
              <a:t>来比较两个界面的区别，这就需要对</a:t>
            </a:r>
            <a:r>
              <a:rPr lang="en-US" altLang="zh-CN">
                <a:solidFill>
                  <a:schemeClr val="bg1"/>
                </a:solidFill>
              </a:rPr>
              <a:t>DOM</a:t>
            </a:r>
            <a:r>
              <a:rPr lang="zh-CN" altLang="en-US">
                <a:solidFill>
                  <a:schemeClr val="bg1"/>
                </a:solidFill>
              </a:rPr>
              <a:t>树进行</a:t>
            </a:r>
            <a:r>
              <a:rPr lang="en-US" altLang="zh-CN">
                <a:solidFill>
                  <a:schemeClr val="bg1"/>
                </a:solidFill>
              </a:rPr>
              <a:t>Diff</a:t>
            </a:r>
            <a:r>
              <a:rPr lang="zh-CN" altLang="en-US">
                <a:solidFill>
                  <a:schemeClr val="bg1"/>
                </a:solidFill>
              </a:rPr>
              <a:t>算法分析。</a:t>
            </a:r>
            <a:endParaRPr lang="en-US" altLang="zh-CN">
              <a:solidFill>
                <a:schemeClr val="bg1"/>
              </a:solidFill>
            </a:endParaRPr>
          </a:p>
        </p:txBody>
      </p:sp>
    </p:spTree>
    <p:extLst>
      <p:ext uri="{BB962C8B-B14F-4D97-AF65-F5344CB8AC3E}">
        <p14:creationId xmlns:p14="http://schemas.microsoft.com/office/powerpoint/2010/main" val="20935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10" name="组合 3"/>
          <p:cNvGrpSpPr>
            <a:grpSpLocks/>
          </p:cNvGrpSpPr>
          <p:nvPr/>
        </p:nvGrpSpPr>
        <p:grpSpPr bwMode="auto">
          <a:xfrm>
            <a:off x="1204913" y="771772"/>
            <a:ext cx="7648575" cy="647700"/>
            <a:chOff x="0" y="0"/>
            <a:chExt cx="7648027" cy="648072"/>
          </a:xfrm>
        </p:grpSpPr>
        <p:sp>
          <p:nvSpPr>
            <p:cNvPr id="11"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12"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虚拟</a:t>
              </a:r>
              <a:r>
                <a:rPr lang="en-US" altLang="zh-CN" sz="2800" b="1">
                  <a:solidFill>
                    <a:schemeClr val="bg1"/>
                  </a:solidFill>
                  <a:latin typeface="微软雅黑" charset="0"/>
                  <a:ea typeface="微软雅黑" charset="0"/>
                </a:rPr>
                <a:t>dom</a:t>
              </a:r>
              <a:r>
                <a:rPr lang="zh-CN" altLang="en-US" sz="2800" b="1">
                  <a:solidFill>
                    <a:schemeClr val="bg1"/>
                  </a:solidFill>
                  <a:latin typeface="微软雅黑" charset="0"/>
                  <a:ea typeface="微软雅黑" charset="0"/>
                </a:rPr>
                <a:t>与</a:t>
              </a:r>
              <a:r>
                <a:rPr lang="en-US" altLang="zh-CN" sz="2800" b="1">
                  <a:solidFill>
                    <a:schemeClr val="bg1"/>
                  </a:solidFill>
                  <a:latin typeface="微软雅黑" charset="0"/>
                  <a:ea typeface="微软雅黑" charset="0"/>
                </a:rPr>
                <a:t>diff</a:t>
              </a:r>
              <a:r>
                <a:rPr lang="zh-CN" altLang="en-US" sz="2800" b="1">
                  <a:solidFill>
                    <a:schemeClr val="bg1"/>
                  </a:solidFill>
                  <a:latin typeface="微软雅黑" charset="0"/>
                  <a:ea typeface="微软雅黑" charset="0"/>
                </a:rPr>
                <a:t>算法</a:t>
              </a:r>
              <a:endParaRPr lang="en-US" altLang="zh-CN" sz="2800" b="1">
                <a:solidFill>
                  <a:schemeClr val="bg1"/>
                </a:solidFill>
                <a:latin typeface="微软雅黑" charset="0"/>
                <a:ea typeface="微软雅黑" charset="0"/>
              </a:endParaRPr>
            </a:p>
          </p:txBody>
        </p:sp>
      </p:grpSp>
      <p:sp>
        <p:nvSpPr>
          <p:cNvPr id="13" name="TextBox 15"/>
          <p:cNvSpPr txBox="1">
            <a:spLocks noChangeArrowheads="1"/>
          </p:cNvSpPr>
          <p:nvPr/>
        </p:nvSpPr>
        <p:spPr bwMode="auto">
          <a:xfrm>
            <a:off x="1203325" y="1563935"/>
            <a:ext cx="7650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dirty="0">
                <a:solidFill>
                  <a:schemeClr val="bg1"/>
                </a:solidFill>
              </a:rPr>
              <a:t>diff</a:t>
            </a:r>
            <a:r>
              <a:rPr lang="zh-CN" altLang="en-US" b="1" dirty="0">
                <a:solidFill>
                  <a:schemeClr val="bg1"/>
                </a:solidFill>
              </a:rPr>
              <a:t>算法：</a:t>
            </a:r>
            <a:endParaRPr lang="en-US" altLang="zh-CN" b="1" dirty="0">
              <a:solidFill>
                <a:schemeClr val="bg1"/>
              </a:solidFill>
            </a:endParaRPr>
          </a:p>
          <a:p>
            <a:endParaRPr lang="en-US" altLang="zh-CN" dirty="0">
              <a:solidFill>
                <a:schemeClr val="bg1"/>
              </a:solidFill>
            </a:endParaRPr>
          </a:p>
          <a:p>
            <a:r>
              <a:rPr lang="zh-CN" altLang="en-US" b="1" dirty="0">
                <a:solidFill>
                  <a:schemeClr val="bg1"/>
                </a:solidFill>
              </a:rPr>
              <a:t>传统：</a:t>
            </a:r>
            <a:r>
              <a:rPr lang="zh-CN" altLang="en-US" dirty="0">
                <a:solidFill>
                  <a:schemeClr val="bg1"/>
                </a:solidFill>
              </a:rPr>
              <a:t>找到两棵任意的树之间最小的修改是一个复杂度为 </a:t>
            </a:r>
            <a:r>
              <a:rPr lang="en-US" altLang="zh-CN" dirty="0">
                <a:solidFill>
                  <a:schemeClr val="bg1"/>
                </a:solidFill>
              </a:rPr>
              <a:t>O(n^3)</a:t>
            </a:r>
            <a:r>
              <a:rPr lang="zh-CN" altLang="en-US" dirty="0">
                <a:solidFill>
                  <a:schemeClr val="bg1"/>
                </a:solidFill>
              </a:rPr>
              <a:t> 的问题</a:t>
            </a:r>
            <a:r>
              <a:rPr lang="en-US" altLang="zh-CN" dirty="0">
                <a:solidFill>
                  <a:schemeClr val="bg1"/>
                </a:solidFill>
              </a:rPr>
              <a:t>. </a:t>
            </a:r>
            <a:r>
              <a:rPr lang="zh-CN" altLang="en-US" dirty="0">
                <a:solidFill>
                  <a:schemeClr val="bg1"/>
                </a:solidFill>
              </a:rPr>
              <a:t>因为需要不同的层级。</a:t>
            </a:r>
            <a:endParaRPr lang="en-US" altLang="zh-CN" dirty="0">
              <a:solidFill>
                <a:schemeClr val="bg1"/>
              </a:solidFill>
            </a:endParaRPr>
          </a:p>
          <a:p>
            <a:endParaRPr lang="en-US" altLang="zh-CN" dirty="0">
              <a:solidFill>
                <a:schemeClr val="bg1"/>
              </a:solidFill>
            </a:endParaRPr>
          </a:p>
          <a:p>
            <a:r>
              <a:rPr lang="en-US" altLang="zh-CN" b="1" dirty="0">
                <a:solidFill>
                  <a:schemeClr val="bg1"/>
                </a:solidFill>
              </a:rPr>
              <a:t>Facebook</a:t>
            </a:r>
            <a:r>
              <a:rPr lang="zh-CN" altLang="en-US" b="1" dirty="0">
                <a:solidFill>
                  <a:schemeClr val="bg1"/>
                </a:solidFill>
              </a:rPr>
              <a:t>算法：</a:t>
            </a:r>
            <a:endParaRPr lang="en-US" altLang="zh-CN" b="1" dirty="0">
              <a:solidFill>
                <a:schemeClr val="bg1"/>
              </a:solidFill>
            </a:endParaRPr>
          </a:p>
          <a:p>
            <a:r>
              <a:rPr lang="en-US" altLang="zh-CN" dirty="0">
                <a:solidFill>
                  <a:schemeClr val="bg1"/>
                </a:solidFill>
              </a:rPr>
              <a:t>React </a:t>
            </a:r>
            <a:r>
              <a:rPr lang="zh-CN" altLang="en-US" dirty="0">
                <a:solidFill>
                  <a:schemeClr val="bg1"/>
                </a:solidFill>
              </a:rPr>
              <a:t>用了一种简单但是强大的技巧</a:t>
            </a:r>
            <a:r>
              <a:rPr lang="en-US" altLang="zh-CN" dirty="0">
                <a:solidFill>
                  <a:schemeClr val="bg1"/>
                </a:solidFill>
              </a:rPr>
              <a:t>, </a:t>
            </a:r>
            <a:r>
              <a:rPr lang="zh-CN" altLang="en-US" dirty="0">
                <a:solidFill>
                  <a:schemeClr val="bg1"/>
                </a:solidFill>
              </a:rPr>
              <a:t>达到了接近 </a:t>
            </a:r>
            <a:r>
              <a:rPr lang="en-US" altLang="zh-CN" dirty="0">
                <a:solidFill>
                  <a:schemeClr val="bg1"/>
                </a:solidFill>
              </a:rPr>
              <a:t>O(n) </a:t>
            </a:r>
            <a:r>
              <a:rPr lang="zh-CN" altLang="en-US" dirty="0">
                <a:solidFill>
                  <a:schemeClr val="bg1"/>
                </a:solidFill>
              </a:rPr>
              <a:t>的复杂度</a:t>
            </a:r>
            <a:r>
              <a:rPr lang="en-US" altLang="zh-CN" dirty="0">
                <a:solidFill>
                  <a:schemeClr val="bg1"/>
                </a:solidFill>
              </a:rPr>
              <a:t>.</a:t>
            </a:r>
          </a:p>
          <a:p>
            <a:r>
              <a:rPr lang="zh-CN" altLang="en-US" dirty="0">
                <a:solidFill>
                  <a:schemeClr val="bg1"/>
                </a:solidFill>
              </a:rPr>
              <a:t>把树按照层级分解</a:t>
            </a:r>
            <a:endParaRPr lang="en-US" altLang="zh-CN" b="1" dirty="0">
              <a:solidFill>
                <a:schemeClr val="bg1"/>
              </a:solidFill>
            </a:endParaRPr>
          </a:p>
        </p:txBody>
      </p:sp>
      <p:pic>
        <p:nvPicPr>
          <p:cNvPr id="14" name="Picture 2" descr="http://jiyinyiyong.u.qiniudn.com/react-diff/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163" y="3872160"/>
            <a:ext cx="424180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12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68413" y="653600"/>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虚拟</a:t>
              </a:r>
              <a:r>
                <a:rPr lang="en-US" altLang="zh-CN" sz="2800" b="1">
                  <a:solidFill>
                    <a:schemeClr val="bg1"/>
                  </a:solidFill>
                  <a:latin typeface="微软雅黑" charset="0"/>
                  <a:ea typeface="微软雅黑" charset="0"/>
                </a:rPr>
                <a:t>dom</a:t>
              </a:r>
              <a:r>
                <a:rPr lang="zh-CN" altLang="en-US" sz="2800" b="1">
                  <a:solidFill>
                    <a:schemeClr val="bg1"/>
                  </a:solidFill>
                  <a:latin typeface="微软雅黑" charset="0"/>
                  <a:ea typeface="微软雅黑" charset="0"/>
                </a:rPr>
                <a:t>与</a:t>
              </a:r>
              <a:r>
                <a:rPr lang="en-US" altLang="zh-CN" sz="2800" b="1">
                  <a:solidFill>
                    <a:schemeClr val="bg1"/>
                  </a:solidFill>
                  <a:latin typeface="微软雅黑" charset="0"/>
                  <a:ea typeface="微软雅黑" charset="0"/>
                </a:rPr>
                <a:t>diff</a:t>
              </a:r>
              <a:r>
                <a:rPr lang="zh-CN" altLang="en-US" sz="2800" b="1">
                  <a:solidFill>
                    <a:schemeClr val="bg1"/>
                  </a:solidFill>
                  <a:latin typeface="微软雅黑" charset="0"/>
                  <a:ea typeface="微软雅黑" charset="0"/>
                </a:rPr>
                <a:t>算法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66825" y="1445763"/>
            <a:ext cx="7650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a:solidFill>
                  <a:schemeClr val="bg1"/>
                </a:solidFill>
              </a:rPr>
              <a:t>Facebook</a:t>
            </a:r>
            <a:r>
              <a:rPr lang="zh-CN" altLang="en-US" b="1">
                <a:solidFill>
                  <a:schemeClr val="bg1"/>
                </a:solidFill>
              </a:rPr>
              <a:t>算法：</a:t>
            </a:r>
            <a:endParaRPr lang="en-US" altLang="zh-CN" b="1">
              <a:solidFill>
                <a:schemeClr val="bg1"/>
              </a:solidFill>
            </a:endParaRPr>
          </a:p>
          <a:p>
            <a:r>
              <a:rPr lang="zh-CN" altLang="en-US" b="1">
                <a:solidFill>
                  <a:schemeClr val="bg1"/>
                </a:solidFill>
              </a:rPr>
              <a:t>列表比较，</a:t>
            </a:r>
            <a:r>
              <a:rPr lang="zh-CN" altLang="en-US">
                <a:solidFill>
                  <a:schemeClr val="bg1"/>
                </a:solidFill>
              </a:rPr>
              <a:t>写一个 </a:t>
            </a:r>
            <a:r>
              <a:rPr lang="en-US" altLang="zh-CN">
                <a:solidFill>
                  <a:schemeClr val="bg1"/>
                </a:solidFill>
              </a:rPr>
              <a:t>key</a:t>
            </a:r>
            <a:r>
              <a:rPr lang="zh-CN" altLang="en-US">
                <a:solidFill>
                  <a:schemeClr val="bg1"/>
                </a:solidFill>
              </a:rPr>
              <a:t> 属性帮助 </a:t>
            </a:r>
            <a:r>
              <a:rPr lang="en-US" altLang="zh-CN">
                <a:solidFill>
                  <a:schemeClr val="bg1"/>
                </a:solidFill>
              </a:rPr>
              <a:t>React </a:t>
            </a:r>
            <a:r>
              <a:rPr lang="zh-CN" altLang="en-US">
                <a:solidFill>
                  <a:schemeClr val="bg1"/>
                </a:solidFill>
              </a:rPr>
              <a:t>来处理它们之间的对应关系</a:t>
            </a:r>
            <a:r>
              <a:rPr lang="en-US" altLang="zh-CN">
                <a:solidFill>
                  <a:schemeClr val="bg1"/>
                </a:solidFill>
              </a:rPr>
              <a:t>.</a:t>
            </a:r>
            <a:r>
              <a:rPr lang="zh-CN" altLang="en-US">
                <a:solidFill>
                  <a:schemeClr val="bg1"/>
                </a:solidFill>
              </a:rPr>
              <a:t/>
            </a:r>
            <a:br>
              <a:rPr lang="zh-CN" altLang="en-US">
                <a:solidFill>
                  <a:schemeClr val="bg1"/>
                </a:solidFill>
              </a:rPr>
            </a:br>
            <a:r>
              <a:rPr lang="zh-CN" altLang="en-US">
                <a:solidFill>
                  <a:schemeClr val="bg1"/>
                </a:solidFill>
              </a:rPr>
              <a:t>实际中</a:t>
            </a:r>
            <a:r>
              <a:rPr lang="en-US" altLang="zh-CN">
                <a:solidFill>
                  <a:schemeClr val="bg1"/>
                </a:solidFill>
              </a:rPr>
              <a:t>, </a:t>
            </a:r>
            <a:r>
              <a:rPr lang="zh-CN" altLang="en-US">
                <a:solidFill>
                  <a:schemeClr val="bg1"/>
                </a:solidFill>
              </a:rPr>
              <a:t>在子元素中找到唯一的 </a:t>
            </a:r>
            <a:r>
              <a:rPr lang="en-US" altLang="zh-CN">
                <a:solidFill>
                  <a:schemeClr val="bg1"/>
                </a:solidFill>
              </a:rPr>
              <a:t>key </a:t>
            </a:r>
            <a:r>
              <a:rPr lang="zh-CN" altLang="en-US">
                <a:solidFill>
                  <a:schemeClr val="bg1"/>
                </a:solidFill>
              </a:rPr>
              <a:t>通常很容易</a:t>
            </a:r>
            <a:r>
              <a:rPr lang="en-US" altLang="zh-CN">
                <a:solidFill>
                  <a:schemeClr val="bg1"/>
                </a:solidFill>
              </a:rPr>
              <a:t>.</a:t>
            </a:r>
            <a:endParaRPr lang="en-US" altLang="zh-CN" b="1">
              <a:solidFill>
                <a:schemeClr val="bg1"/>
              </a:solidFill>
            </a:endParaRPr>
          </a:p>
        </p:txBody>
      </p:sp>
      <p:pic>
        <p:nvPicPr>
          <p:cNvPr id="10" name="Picture 2" descr="http://jiyinyiyong.u.qiniudn.com/react-diff/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163" y="2957063"/>
            <a:ext cx="751046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938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9" name="组合 3"/>
          <p:cNvGrpSpPr>
            <a:grpSpLocks/>
          </p:cNvGrpSpPr>
          <p:nvPr/>
        </p:nvGrpSpPr>
        <p:grpSpPr bwMode="auto">
          <a:xfrm>
            <a:off x="1776413" y="680139"/>
            <a:ext cx="7648575" cy="647700"/>
            <a:chOff x="0" y="0"/>
            <a:chExt cx="7648027" cy="648072"/>
          </a:xfrm>
        </p:grpSpPr>
        <p:sp>
          <p:nvSpPr>
            <p:cNvPr id="10"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11"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虚拟</a:t>
              </a:r>
              <a:r>
                <a:rPr lang="en-US" altLang="zh-CN" sz="2800" b="1">
                  <a:solidFill>
                    <a:schemeClr val="bg1"/>
                  </a:solidFill>
                  <a:latin typeface="微软雅黑" charset="0"/>
                  <a:ea typeface="微软雅黑" charset="0"/>
                </a:rPr>
                <a:t>dom</a:t>
              </a:r>
              <a:r>
                <a:rPr lang="zh-CN" altLang="en-US" sz="2800" b="1">
                  <a:solidFill>
                    <a:schemeClr val="bg1"/>
                  </a:solidFill>
                  <a:latin typeface="微软雅黑" charset="0"/>
                  <a:ea typeface="微软雅黑" charset="0"/>
                </a:rPr>
                <a:t>与</a:t>
              </a:r>
              <a:r>
                <a:rPr lang="en-US" altLang="zh-CN" sz="2800" b="1">
                  <a:solidFill>
                    <a:schemeClr val="bg1"/>
                  </a:solidFill>
                  <a:latin typeface="微软雅黑" charset="0"/>
                  <a:ea typeface="微软雅黑" charset="0"/>
                </a:rPr>
                <a:t>diff</a:t>
              </a:r>
              <a:r>
                <a:rPr lang="zh-CN" altLang="en-US" sz="2800" b="1">
                  <a:solidFill>
                    <a:schemeClr val="bg1"/>
                  </a:solidFill>
                  <a:latin typeface="微软雅黑" charset="0"/>
                  <a:ea typeface="微软雅黑" charset="0"/>
                </a:rPr>
                <a:t>算法</a:t>
              </a:r>
              <a:endParaRPr lang="en-US" altLang="zh-CN" sz="2800" b="1">
                <a:solidFill>
                  <a:schemeClr val="bg1"/>
                </a:solidFill>
                <a:latin typeface="微软雅黑" charset="0"/>
                <a:ea typeface="微软雅黑" charset="0"/>
              </a:endParaRPr>
            </a:p>
          </p:txBody>
        </p:sp>
      </p:grpSp>
      <p:sp>
        <p:nvSpPr>
          <p:cNvPr id="12" name="TextBox 15"/>
          <p:cNvSpPr txBox="1">
            <a:spLocks noChangeArrowheads="1"/>
          </p:cNvSpPr>
          <p:nvPr/>
        </p:nvSpPr>
        <p:spPr bwMode="auto">
          <a:xfrm>
            <a:off x="1774825" y="1696589"/>
            <a:ext cx="76501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a:solidFill>
                  <a:schemeClr val="bg1"/>
                </a:solidFill>
              </a:rPr>
              <a:t>Facebook</a:t>
            </a:r>
            <a:r>
              <a:rPr lang="zh-CN" altLang="en-US" b="1" dirty="0">
                <a:solidFill>
                  <a:schemeClr val="bg1"/>
                </a:solidFill>
              </a:rPr>
              <a:t>算法：</a:t>
            </a:r>
            <a:endParaRPr lang="en-US" altLang="zh-CN" b="1" dirty="0">
              <a:solidFill>
                <a:schemeClr val="bg1"/>
              </a:solidFill>
            </a:endParaRPr>
          </a:p>
          <a:p>
            <a:r>
              <a:rPr lang="en-US" altLang="zh-CN" b="1" dirty="0">
                <a:solidFill>
                  <a:schemeClr val="bg1"/>
                </a:solidFill>
              </a:rPr>
              <a:t>Components</a:t>
            </a:r>
            <a:r>
              <a:rPr lang="zh-CN" altLang="en-US" b="1" dirty="0">
                <a:solidFill>
                  <a:schemeClr val="bg1"/>
                </a:solidFill>
              </a:rPr>
              <a:t>比较，</a:t>
            </a:r>
            <a:r>
              <a:rPr lang="en-US" altLang="zh-CN" dirty="0">
                <a:solidFill>
                  <a:schemeClr val="bg1"/>
                </a:solidFill>
              </a:rPr>
              <a:t>React app </a:t>
            </a:r>
            <a:r>
              <a:rPr lang="zh-CN" altLang="en-US" dirty="0">
                <a:solidFill>
                  <a:schemeClr val="bg1"/>
                </a:solidFill>
              </a:rPr>
              <a:t>通常由用户定义的 </a:t>
            </a:r>
            <a:r>
              <a:rPr lang="en-US" altLang="zh-CN" dirty="0">
                <a:solidFill>
                  <a:schemeClr val="bg1"/>
                </a:solidFill>
              </a:rPr>
              <a:t>component </a:t>
            </a:r>
            <a:r>
              <a:rPr lang="zh-CN" altLang="en-US" dirty="0">
                <a:solidFill>
                  <a:schemeClr val="bg1"/>
                </a:solidFill>
              </a:rPr>
              <a:t>组合而成</a:t>
            </a:r>
            <a:r>
              <a:rPr lang="en-US" altLang="zh-CN" dirty="0">
                <a:solidFill>
                  <a:schemeClr val="bg1"/>
                </a:solidFill>
              </a:rPr>
              <a:t>,</a:t>
            </a:r>
            <a:r>
              <a:rPr lang="zh-CN" altLang="en-US" dirty="0">
                <a:solidFill>
                  <a:schemeClr val="bg1"/>
                </a:solidFill>
              </a:rPr>
              <a:t/>
            </a:r>
            <a:br>
              <a:rPr lang="zh-CN" altLang="en-US" dirty="0">
                <a:solidFill>
                  <a:schemeClr val="bg1"/>
                </a:solidFill>
              </a:rPr>
            </a:br>
            <a:r>
              <a:rPr lang="zh-CN" altLang="en-US" dirty="0">
                <a:solidFill>
                  <a:schemeClr val="bg1"/>
                </a:solidFill>
              </a:rPr>
              <a:t>通常结果是一个主要是很多 </a:t>
            </a:r>
            <a:r>
              <a:rPr lang="en-US" altLang="zh-CN" dirty="0">
                <a:solidFill>
                  <a:schemeClr val="bg1"/>
                </a:solidFill>
              </a:rPr>
              <a:t>div </a:t>
            </a:r>
            <a:r>
              <a:rPr lang="zh-CN" altLang="en-US" dirty="0">
                <a:solidFill>
                  <a:schemeClr val="bg1"/>
                </a:solidFill>
              </a:rPr>
              <a:t>组成的树</a:t>
            </a:r>
            <a:r>
              <a:rPr lang="en-US" altLang="zh-CN" dirty="0">
                <a:solidFill>
                  <a:schemeClr val="bg1"/>
                </a:solidFill>
              </a:rPr>
              <a:t>.</a:t>
            </a:r>
            <a:r>
              <a:rPr lang="zh-CN" altLang="en-US" dirty="0">
                <a:solidFill>
                  <a:schemeClr val="bg1"/>
                </a:solidFill>
              </a:rPr>
              <a:t/>
            </a:r>
            <a:br>
              <a:rPr lang="zh-CN" altLang="en-US" dirty="0">
                <a:solidFill>
                  <a:schemeClr val="bg1"/>
                </a:solidFill>
              </a:rPr>
            </a:br>
            <a:r>
              <a:rPr lang="zh-CN" altLang="en-US" dirty="0">
                <a:solidFill>
                  <a:schemeClr val="bg1"/>
                </a:solidFill>
              </a:rPr>
              <a:t>这个信息也被 </a:t>
            </a:r>
            <a:r>
              <a:rPr lang="en-US" altLang="zh-CN" dirty="0">
                <a:solidFill>
                  <a:schemeClr val="bg1"/>
                </a:solidFill>
              </a:rPr>
              <a:t>React </a:t>
            </a:r>
            <a:r>
              <a:rPr lang="zh-CN" altLang="en-US" dirty="0">
                <a:solidFill>
                  <a:schemeClr val="bg1"/>
                </a:solidFill>
              </a:rPr>
              <a:t>的 </a:t>
            </a:r>
            <a:r>
              <a:rPr lang="en-US" altLang="zh-CN" dirty="0">
                <a:solidFill>
                  <a:schemeClr val="bg1"/>
                </a:solidFill>
              </a:rPr>
              <a:t>diff </a:t>
            </a:r>
            <a:r>
              <a:rPr lang="zh-CN" altLang="en-US" dirty="0">
                <a:solidFill>
                  <a:schemeClr val="bg1"/>
                </a:solidFill>
              </a:rPr>
              <a:t>算法考虑进去</a:t>
            </a:r>
            <a:r>
              <a:rPr lang="en-US" altLang="zh-CN" dirty="0">
                <a:solidFill>
                  <a:schemeClr val="bg1"/>
                </a:solidFill>
              </a:rPr>
              <a:t>, React </a:t>
            </a:r>
            <a:r>
              <a:rPr lang="zh-CN" altLang="en-US" dirty="0">
                <a:solidFill>
                  <a:schemeClr val="bg1"/>
                </a:solidFill>
              </a:rPr>
              <a:t>只会匹配相同类型</a:t>
            </a:r>
            <a:r>
              <a:rPr lang="en-US" altLang="zh-CN" dirty="0">
                <a:solidFill>
                  <a:schemeClr val="bg1"/>
                </a:solidFill>
              </a:rPr>
              <a:t>(ES6 class)</a:t>
            </a:r>
            <a:r>
              <a:rPr lang="zh-CN" altLang="en-US" dirty="0">
                <a:solidFill>
                  <a:schemeClr val="bg1"/>
                </a:solidFill>
              </a:rPr>
              <a:t>的 </a:t>
            </a:r>
            <a:r>
              <a:rPr lang="en-US" altLang="zh-CN" dirty="0">
                <a:solidFill>
                  <a:schemeClr val="bg1"/>
                </a:solidFill>
              </a:rPr>
              <a:t>component.</a:t>
            </a:r>
            <a:endParaRPr lang="en-US" altLang="zh-CN" b="1" dirty="0">
              <a:solidFill>
                <a:schemeClr val="bg1"/>
              </a:solidFill>
            </a:endParaRPr>
          </a:p>
        </p:txBody>
      </p:sp>
      <p:pic>
        <p:nvPicPr>
          <p:cNvPr id="13" name="Picture 2" descr="http://jiyinyiyong.u.qiniudn.com/react-diff/d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3449639"/>
            <a:ext cx="6815138"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572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81113" y="6635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目录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165225" y="1609506"/>
            <a:ext cx="76501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marL="0" indent="0"/>
            <a:endParaRPr lang="en-US" altLang="zh-CN" dirty="0">
              <a:solidFill>
                <a:schemeClr val="bg1"/>
              </a:solidFill>
            </a:endParaRPr>
          </a:p>
          <a:p>
            <a:pPr>
              <a:buFont typeface="Wingdings" charset="2"/>
              <a:buChar char="u"/>
            </a:pPr>
            <a:r>
              <a:rPr lang="zh-CN" altLang="en-US" dirty="0">
                <a:solidFill>
                  <a:schemeClr val="bg1"/>
                </a:solidFill>
              </a:rPr>
              <a:t>属性</a:t>
            </a:r>
            <a:endParaRPr lang="en-US" altLang="zh-CN"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r>
              <a:rPr lang="zh-CN" altLang="en-US" dirty="0">
                <a:solidFill>
                  <a:schemeClr val="bg1"/>
                </a:solidFill>
              </a:rPr>
              <a:t>状态</a:t>
            </a:r>
            <a:endParaRPr lang="en-US" altLang="zh-CN"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r>
              <a:rPr lang="zh-CN" altLang="en-US" dirty="0" smtClean="0">
                <a:solidFill>
                  <a:schemeClr val="bg1"/>
                </a:solidFill>
              </a:rPr>
              <a:t>数据流</a:t>
            </a:r>
          </a:p>
          <a:p>
            <a:pPr>
              <a:buFont typeface="Wingdings" charset="2"/>
              <a:buChar char="u"/>
            </a:pPr>
            <a:endParaRPr lang="zh-CN" altLang="en-US" dirty="0" smtClean="0">
              <a:solidFill>
                <a:schemeClr val="bg1"/>
              </a:solidFill>
            </a:endParaRPr>
          </a:p>
          <a:p>
            <a:pPr>
              <a:buFont typeface="Wingdings" charset="2"/>
              <a:buChar char="u"/>
            </a:pPr>
            <a:r>
              <a:rPr lang="en-US" altLang="zh-CN" dirty="0">
                <a:solidFill>
                  <a:schemeClr val="bg1"/>
                </a:solidFill>
              </a:rPr>
              <a:t>React</a:t>
            </a:r>
            <a:r>
              <a:rPr lang="zh-CN" altLang="en-US" dirty="0">
                <a:solidFill>
                  <a:schemeClr val="bg1"/>
                </a:solidFill>
              </a:rPr>
              <a:t>生命</a:t>
            </a:r>
            <a:r>
              <a:rPr lang="zh-CN" altLang="en-US" dirty="0" smtClean="0">
                <a:solidFill>
                  <a:schemeClr val="bg1"/>
                </a:solidFill>
              </a:rPr>
              <a:t>周期</a:t>
            </a:r>
          </a:p>
          <a:p>
            <a:pPr>
              <a:buFont typeface="Wingdings" charset="2"/>
              <a:buChar char="u"/>
            </a:pPr>
            <a:endParaRPr lang="zh-CN" altLang="en-US" dirty="0">
              <a:solidFill>
                <a:schemeClr val="bg1"/>
              </a:solidFill>
            </a:endParaRPr>
          </a:p>
          <a:p>
            <a:pPr>
              <a:buFont typeface="Wingdings" charset="2"/>
              <a:buChar char="u"/>
            </a:pPr>
            <a:r>
              <a:rPr lang="zh-CN" altLang="en-US" dirty="0">
                <a:solidFill>
                  <a:schemeClr val="bg1"/>
                </a:solidFill>
              </a:rPr>
              <a:t>虚拟</a:t>
            </a:r>
            <a:r>
              <a:rPr lang="en-US" altLang="zh-CN" dirty="0" err="1">
                <a:solidFill>
                  <a:schemeClr val="bg1"/>
                </a:solidFill>
              </a:rPr>
              <a:t>dom</a:t>
            </a:r>
            <a:r>
              <a:rPr lang="zh-CN" altLang="en-US" dirty="0">
                <a:solidFill>
                  <a:schemeClr val="bg1"/>
                </a:solidFill>
              </a:rPr>
              <a:t>与</a:t>
            </a:r>
            <a:r>
              <a:rPr lang="en-US" altLang="zh-CN" dirty="0">
                <a:solidFill>
                  <a:schemeClr val="bg1"/>
                </a:solidFill>
              </a:rPr>
              <a:t>diff</a:t>
            </a:r>
            <a:r>
              <a:rPr lang="zh-CN" altLang="en-US" dirty="0" smtClean="0">
                <a:solidFill>
                  <a:schemeClr val="bg1"/>
                </a:solidFill>
              </a:rPr>
              <a:t>算法</a:t>
            </a:r>
          </a:p>
          <a:p>
            <a:pPr>
              <a:buFont typeface="Wingdings" charset="2"/>
              <a:buChar char="u"/>
            </a:pPr>
            <a:endParaRPr lang="zh-CN" altLang="en-US" dirty="0">
              <a:solidFill>
                <a:schemeClr val="bg1"/>
              </a:solidFill>
            </a:endParaRPr>
          </a:p>
          <a:p>
            <a:pPr>
              <a:buFont typeface="Wingdings" charset="2"/>
              <a:buChar char="u"/>
            </a:pPr>
            <a:r>
              <a:rPr kumimoji="1" lang="zh-CN" altLang="en-US" dirty="0">
                <a:solidFill>
                  <a:schemeClr val="bg1"/>
                </a:solidFill>
              </a:rPr>
              <a:t>数据</a:t>
            </a:r>
            <a:r>
              <a:rPr kumimoji="1" lang="zh-CN" altLang="en-US" dirty="0" smtClean="0">
                <a:solidFill>
                  <a:schemeClr val="bg1"/>
                </a:solidFill>
              </a:rPr>
              <a:t>加载</a:t>
            </a:r>
          </a:p>
          <a:p>
            <a:pPr>
              <a:buFont typeface="Wingdings" charset="2"/>
              <a:buChar char="u"/>
            </a:pPr>
            <a:endParaRPr kumimoji="1" lang="zh-CN" altLang="en-US" dirty="0">
              <a:solidFill>
                <a:schemeClr val="bg1"/>
              </a:solidFill>
            </a:endParaRPr>
          </a:p>
          <a:p>
            <a:pPr>
              <a:buFont typeface="Wingdings" charset="2"/>
              <a:buChar char="u"/>
            </a:pPr>
            <a:r>
              <a:rPr kumimoji="1" lang="zh-CN" altLang="en-US" smtClean="0">
                <a:solidFill>
                  <a:schemeClr val="bg1"/>
                </a:solidFill>
              </a:rPr>
              <a:t>动画</a:t>
            </a:r>
            <a:endParaRPr kumimoji="1" lang="zh-CN" altLang="en-US"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endParaRPr lang="zh-CN" altLang="en-US" dirty="0">
              <a:solidFill>
                <a:schemeClr val="bg1"/>
              </a:solidFill>
            </a:endParaRPr>
          </a:p>
        </p:txBody>
      </p:sp>
    </p:spTree>
    <p:extLst>
      <p:ext uri="{BB962C8B-B14F-4D97-AF65-F5344CB8AC3E}">
        <p14:creationId xmlns:p14="http://schemas.microsoft.com/office/powerpoint/2010/main" val="1780695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179513" y="802260"/>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虚拟</a:t>
              </a:r>
              <a:r>
                <a:rPr lang="en-US" altLang="zh-CN" sz="2800" b="1">
                  <a:solidFill>
                    <a:schemeClr val="bg1"/>
                  </a:solidFill>
                  <a:latin typeface="微软雅黑" charset="0"/>
                  <a:ea typeface="微软雅黑" charset="0"/>
                </a:rPr>
                <a:t>dom</a:t>
              </a:r>
              <a:r>
                <a:rPr lang="zh-CN" altLang="en-US" sz="2800" b="1">
                  <a:solidFill>
                    <a:schemeClr val="bg1"/>
                  </a:solidFill>
                  <a:latin typeface="微软雅黑" charset="0"/>
                  <a:ea typeface="微软雅黑" charset="0"/>
                </a:rPr>
                <a:t>与</a:t>
              </a:r>
              <a:r>
                <a:rPr lang="en-US" altLang="zh-CN" sz="2800" b="1">
                  <a:solidFill>
                    <a:schemeClr val="bg1"/>
                  </a:solidFill>
                  <a:latin typeface="微软雅黑" charset="0"/>
                  <a:ea typeface="微软雅黑" charset="0"/>
                </a:rPr>
                <a:t>diff</a:t>
              </a:r>
              <a:r>
                <a:rPr lang="zh-CN" altLang="en-US" sz="2800" b="1">
                  <a:solidFill>
                    <a:schemeClr val="bg1"/>
                  </a:solidFill>
                  <a:latin typeface="微软雅黑" charset="0"/>
                  <a:ea typeface="微软雅黑" charset="0"/>
                </a:rPr>
                <a:t>算法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177925" y="1594423"/>
            <a:ext cx="76501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a:solidFill>
                  <a:schemeClr val="bg1"/>
                </a:solidFill>
              </a:rPr>
              <a:t>Facebook</a:t>
            </a:r>
            <a:r>
              <a:rPr lang="zh-CN" altLang="en-US" b="1">
                <a:solidFill>
                  <a:schemeClr val="bg1"/>
                </a:solidFill>
              </a:rPr>
              <a:t>算法：</a:t>
            </a:r>
            <a:endParaRPr lang="en-US" altLang="zh-CN" b="1">
              <a:solidFill>
                <a:schemeClr val="bg1"/>
              </a:solidFill>
            </a:endParaRPr>
          </a:p>
          <a:p>
            <a:r>
              <a:rPr lang="zh-CN" altLang="en-US" b="1">
                <a:solidFill>
                  <a:schemeClr val="bg1"/>
                </a:solidFill>
              </a:rPr>
              <a:t>合并操作，</a:t>
            </a:r>
            <a:r>
              <a:rPr lang="zh-CN" altLang="en-US">
                <a:solidFill>
                  <a:schemeClr val="bg1"/>
                </a:solidFill>
              </a:rPr>
              <a:t>当调用 </a:t>
            </a:r>
            <a:r>
              <a:rPr lang="en-US" altLang="zh-CN">
                <a:solidFill>
                  <a:schemeClr val="bg1"/>
                </a:solidFill>
              </a:rPr>
              <a:t>component </a:t>
            </a:r>
            <a:r>
              <a:rPr lang="zh-CN" altLang="en-US">
                <a:solidFill>
                  <a:schemeClr val="bg1"/>
                </a:solidFill>
              </a:rPr>
              <a:t>的 </a:t>
            </a:r>
            <a:r>
              <a:rPr lang="en-US" altLang="zh-CN">
                <a:solidFill>
                  <a:schemeClr val="bg1"/>
                </a:solidFill>
              </a:rPr>
              <a:t>setState </a:t>
            </a:r>
            <a:r>
              <a:rPr lang="zh-CN" altLang="en-US">
                <a:solidFill>
                  <a:schemeClr val="bg1"/>
                </a:solidFill>
              </a:rPr>
              <a:t>方法的时候</a:t>
            </a:r>
            <a:r>
              <a:rPr lang="en-US" altLang="zh-CN">
                <a:solidFill>
                  <a:schemeClr val="bg1"/>
                </a:solidFill>
              </a:rPr>
              <a:t>, React </a:t>
            </a:r>
            <a:r>
              <a:rPr lang="zh-CN" altLang="en-US">
                <a:solidFill>
                  <a:schemeClr val="bg1"/>
                </a:solidFill>
              </a:rPr>
              <a:t>将其标记为 </a:t>
            </a:r>
            <a:r>
              <a:rPr lang="en-US" altLang="zh-CN">
                <a:solidFill>
                  <a:schemeClr val="bg1"/>
                </a:solidFill>
              </a:rPr>
              <a:t>dirty.</a:t>
            </a:r>
            <a:br>
              <a:rPr lang="en-US" altLang="zh-CN">
                <a:solidFill>
                  <a:schemeClr val="bg1"/>
                </a:solidFill>
              </a:rPr>
            </a:br>
            <a:r>
              <a:rPr lang="zh-CN" altLang="en-US">
                <a:solidFill>
                  <a:schemeClr val="bg1"/>
                </a:solidFill>
              </a:rPr>
              <a:t>到每一个事件循环结束</a:t>
            </a:r>
            <a:r>
              <a:rPr lang="en-US" altLang="zh-CN">
                <a:solidFill>
                  <a:schemeClr val="bg1"/>
                </a:solidFill>
              </a:rPr>
              <a:t>, React </a:t>
            </a:r>
            <a:r>
              <a:rPr lang="zh-CN" altLang="en-US">
                <a:solidFill>
                  <a:schemeClr val="bg1"/>
                </a:solidFill>
              </a:rPr>
              <a:t>检查所有标记 </a:t>
            </a:r>
            <a:r>
              <a:rPr lang="en-US" altLang="zh-CN">
                <a:solidFill>
                  <a:schemeClr val="bg1"/>
                </a:solidFill>
              </a:rPr>
              <a:t>dirty </a:t>
            </a:r>
            <a:r>
              <a:rPr lang="zh-CN" altLang="en-US">
                <a:solidFill>
                  <a:schemeClr val="bg1"/>
                </a:solidFill>
              </a:rPr>
              <a:t>的 </a:t>
            </a:r>
            <a:r>
              <a:rPr lang="en-US" altLang="zh-CN">
                <a:solidFill>
                  <a:schemeClr val="bg1"/>
                </a:solidFill>
              </a:rPr>
              <a:t>component </a:t>
            </a:r>
            <a:r>
              <a:rPr lang="zh-CN" altLang="en-US">
                <a:solidFill>
                  <a:schemeClr val="bg1"/>
                </a:solidFill>
              </a:rPr>
              <a:t>重新绘制</a:t>
            </a:r>
            <a:r>
              <a:rPr lang="en-US" altLang="zh-CN">
                <a:solidFill>
                  <a:schemeClr val="bg1"/>
                </a:solidFill>
              </a:rPr>
              <a:t>.</a:t>
            </a:r>
            <a:endParaRPr lang="en-US" altLang="zh-CN" b="1">
              <a:solidFill>
                <a:schemeClr val="bg1"/>
              </a:solidFill>
            </a:endParaRPr>
          </a:p>
        </p:txBody>
      </p:sp>
      <p:pic>
        <p:nvPicPr>
          <p:cNvPr id="10" name="Picture 2" descr="http://jiyinyiyong.u.qiniudn.com/react-diff/d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3072385"/>
            <a:ext cx="63373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720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598613" y="7270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dirty="0">
                  <a:solidFill>
                    <a:schemeClr val="bg1"/>
                  </a:solidFill>
                  <a:latin typeface="微软雅黑" charset="0"/>
                  <a:ea typeface="微软雅黑" charset="0"/>
                </a:rPr>
                <a:t>虚拟</a:t>
              </a:r>
              <a:r>
                <a:rPr lang="en-US" altLang="zh-CN" sz="2800" b="1" dirty="0" err="1">
                  <a:solidFill>
                    <a:schemeClr val="bg1"/>
                  </a:solidFill>
                  <a:latin typeface="微软雅黑" charset="0"/>
                  <a:ea typeface="微软雅黑" charset="0"/>
                </a:rPr>
                <a:t>dom</a:t>
              </a:r>
              <a:r>
                <a:rPr lang="zh-CN" altLang="en-US" sz="2800" b="1" dirty="0">
                  <a:solidFill>
                    <a:schemeClr val="bg1"/>
                  </a:solidFill>
                  <a:latin typeface="微软雅黑" charset="0"/>
                  <a:ea typeface="微软雅黑" charset="0"/>
                </a:rPr>
                <a:t>与</a:t>
              </a:r>
              <a:r>
                <a:rPr lang="en-US" altLang="zh-CN" sz="2800" b="1" dirty="0">
                  <a:solidFill>
                    <a:schemeClr val="bg1"/>
                  </a:solidFill>
                  <a:latin typeface="微软雅黑" charset="0"/>
                  <a:ea typeface="微软雅黑" charset="0"/>
                </a:rPr>
                <a:t>diff</a:t>
              </a:r>
              <a:r>
                <a:rPr lang="zh-CN" altLang="en-US" sz="2800" b="1" dirty="0">
                  <a:solidFill>
                    <a:schemeClr val="bg1"/>
                  </a:solidFill>
                  <a:latin typeface="微软雅黑" charset="0"/>
                  <a:ea typeface="微软雅黑" charset="0"/>
                </a:rPr>
                <a:t>算法</a:t>
              </a:r>
              <a:endParaRPr lang="en-US" altLang="zh-CN" sz="2800" b="1" dirty="0">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597025" y="1519238"/>
            <a:ext cx="76501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a:solidFill>
                  <a:schemeClr val="bg1"/>
                </a:solidFill>
              </a:rPr>
              <a:t>Facebook</a:t>
            </a:r>
            <a:r>
              <a:rPr lang="zh-CN" altLang="en-US" b="1">
                <a:solidFill>
                  <a:schemeClr val="bg1"/>
                </a:solidFill>
              </a:rPr>
              <a:t>算法：</a:t>
            </a:r>
            <a:endParaRPr lang="en-US" altLang="zh-CN" b="1">
              <a:solidFill>
                <a:schemeClr val="bg1"/>
              </a:solidFill>
            </a:endParaRPr>
          </a:p>
          <a:p>
            <a:r>
              <a:rPr lang="zh-CN" altLang="en-US" b="1">
                <a:solidFill>
                  <a:schemeClr val="bg1"/>
                </a:solidFill>
              </a:rPr>
              <a:t>选择性子树渲染，在组件上实现下面的方法</a:t>
            </a:r>
            <a:endParaRPr lang="en-US" altLang="zh-CN" b="1">
              <a:solidFill>
                <a:schemeClr val="bg1"/>
              </a:solidFill>
            </a:endParaRPr>
          </a:p>
          <a:p>
            <a:r>
              <a:rPr lang="en-US" altLang="zh-CN">
                <a:solidFill>
                  <a:schemeClr val="bg1"/>
                </a:solidFill>
              </a:rPr>
              <a:t>boolean shouldComponentUpdate(object nextProps, object nextState)</a:t>
            </a:r>
          </a:p>
          <a:p>
            <a:r>
              <a:rPr lang="zh-CN" altLang="en-US">
                <a:solidFill>
                  <a:schemeClr val="bg1"/>
                </a:solidFill>
              </a:rPr>
              <a:t>根据 </a:t>
            </a:r>
            <a:r>
              <a:rPr lang="en-US" altLang="zh-CN">
                <a:solidFill>
                  <a:schemeClr val="bg1"/>
                </a:solidFill>
              </a:rPr>
              <a:t>component </a:t>
            </a:r>
            <a:r>
              <a:rPr lang="zh-CN" altLang="en-US">
                <a:solidFill>
                  <a:schemeClr val="bg1"/>
                </a:solidFill>
              </a:rPr>
              <a:t>的前一个和下一个 </a:t>
            </a:r>
            <a:r>
              <a:rPr lang="en-US" altLang="zh-CN">
                <a:solidFill>
                  <a:schemeClr val="bg1"/>
                </a:solidFill>
              </a:rPr>
              <a:t>props/state,</a:t>
            </a:r>
            <a:br>
              <a:rPr lang="en-US" altLang="zh-CN">
                <a:solidFill>
                  <a:schemeClr val="bg1"/>
                </a:solidFill>
              </a:rPr>
            </a:br>
            <a:r>
              <a:rPr lang="zh-CN" altLang="en-US">
                <a:solidFill>
                  <a:schemeClr val="bg1"/>
                </a:solidFill>
              </a:rPr>
              <a:t>你可以告诉 </a:t>
            </a:r>
            <a:r>
              <a:rPr lang="en-US" altLang="zh-CN">
                <a:solidFill>
                  <a:schemeClr val="bg1"/>
                </a:solidFill>
              </a:rPr>
              <a:t>React </a:t>
            </a:r>
            <a:r>
              <a:rPr lang="zh-CN" altLang="en-US">
                <a:solidFill>
                  <a:schemeClr val="bg1"/>
                </a:solidFill>
              </a:rPr>
              <a:t>这个 </a:t>
            </a:r>
            <a:r>
              <a:rPr lang="en-US" altLang="zh-CN">
                <a:solidFill>
                  <a:schemeClr val="bg1"/>
                </a:solidFill>
              </a:rPr>
              <a:t>component </a:t>
            </a:r>
            <a:r>
              <a:rPr lang="zh-CN" altLang="en-US">
                <a:solidFill>
                  <a:schemeClr val="bg1"/>
                </a:solidFill>
              </a:rPr>
              <a:t>没有更新</a:t>
            </a:r>
            <a:r>
              <a:rPr lang="en-US" altLang="zh-CN">
                <a:solidFill>
                  <a:schemeClr val="bg1"/>
                </a:solidFill>
              </a:rPr>
              <a:t>, </a:t>
            </a:r>
            <a:r>
              <a:rPr lang="zh-CN" altLang="en-US">
                <a:solidFill>
                  <a:schemeClr val="bg1"/>
                </a:solidFill>
              </a:rPr>
              <a:t>也不需要重新绘制</a:t>
            </a:r>
            <a:r>
              <a:rPr lang="en-US" altLang="zh-CN">
                <a:solidFill>
                  <a:schemeClr val="bg1"/>
                </a:solidFill>
              </a:rPr>
              <a:t>.</a:t>
            </a:r>
            <a:r>
              <a:rPr lang="zh-CN" altLang="en-US">
                <a:solidFill>
                  <a:schemeClr val="bg1"/>
                </a:solidFill>
              </a:rPr>
              <a:t/>
            </a:r>
            <a:br>
              <a:rPr lang="zh-CN" altLang="en-US">
                <a:solidFill>
                  <a:schemeClr val="bg1"/>
                </a:solidFill>
              </a:rPr>
            </a:br>
            <a:r>
              <a:rPr lang="zh-CN" altLang="en-US">
                <a:solidFill>
                  <a:schemeClr val="bg1"/>
                </a:solidFill>
              </a:rPr>
              <a:t>实现得好的话</a:t>
            </a:r>
            <a:r>
              <a:rPr lang="en-US" altLang="zh-CN">
                <a:solidFill>
                  <a:schemeClr val="bg1"/>
                </a:solidFill>
              </a:rPr>
              <a:t>, </a:t>
            </a:r>
            <a:r>
              <a:rPr lang="zh-CN" altLang="en-US">
                <a:solidFill>
                  <a:schemeClr val="bg1"/>
                </a:solidFill>
              </a:rPr>
              <a:t>可以带来巨大的性能提升</a:t>
            </a:r>
            <a:r>
              <a:rPr lang="en-US" altLang="zh-CN">
                <a:solidFill>
                  <a:schemeClr val="bg1"/>
                </a:solidFill>
              </a:rPr>
              <a:t>.</a:t>
            </a:r>
            <a:endParaRPr lang="en-US" altLang="zh-CN" b="1">
              <a:solidFill>
                <a:schemeClr val="bg1"/>
              </a:solidFill>
            </a:endParaRPr>
          </a:p>
        </p:txBody>
      </p:sp>
      <p:pic>
        <p:nvPicPr>
          <p:cNvPr id="10" name="Picture 2" descr="http://jiyinyiyong.u.qiniudn.com/react-diff/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3606800"/>
            <a:ext cx="5256212"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595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a:t>数据加载</a:t>
            </a:r>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684213" y="1557338"/>
            <a:ext cx="901858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smtClean="0">
                <a:solidFill>
                  <a:schemeClr val="bg1"/>
                </a:solidFill>
              </a:rPr>
              <a:t>1</a:t>
            </a:r>
            <a:r>
              <a:rPr lang="zh-CN" altLang="en-US" dirty="0" smtClean="0">
                <a:solidFill>
                  <a:schemeClr val="bg1"/>
                </a:solidFill>
              </a:rPr>
              <a:t>、</a:t>
            </a:r>
            <a:r>
              <a:rPr lang="zh-CN" altLang="en-US" dirty="0">
                <a:solidFill>
                  <a:schemeClr val="bg1"/>
                </a:solidFill>
              </a:rPr>
              <a:t>数据绑定的第一种方式：基于</a:t>
            </a:r>
            <a:r>
              <a:rPr lang="en-US" altLang="zh-CN" dirty="0" err="1">
                <a:solidFill>
                  <a:schemeClr val="bg1"/>
                </a:solidFill>
              </a:rPr>
              <a:t>jsx</a:t>
            </a:r>
            <a:r>
              <a:rPr lang="zh-CN" altLang="en-US" dirty="0">
                <a:solidFill>
                  <a:schemeClr val="bg1"/>
                </a:solidFill>
              </a:rPr>
              <a:t>绑定</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1</a:t>
            </a:r>
            <a:r>
              <a:rPr lang="zh-CN" altLang="en-US" dirty="0">
                <a:solidFill>
                  <a:schemeClr val="bg1"/>
                </a:solidFill>
              </a:rPr>
              <a:t>、在</a:t>
            </a:r>
            <a:r>
              <a:rPr lang="en-US" altLang="zh-CN" dirty="0" err="1" smtClean="0">
                <a:solidFill>
                  <a:schemeClr val="bg1"/>
                </a:solidFill>
              </a:rPr>
              <a:t>componentWillMount</a:t>
            </a:r>
            <a:r>
              <a:rPr lang="en-US" altLang="zh-CN" dirty="0" smtClean="0">
                <a:solidFill>
                  <a:schemeClr val="bg1"/>
                </a:solidFill>
              </a:rPr>
              <a:t>/</a:t>
            </a:r>
            <a:r>
              <a:rPr lang="en-US" altLang="zh-CN" dirty="0" err="1" smtClean="0">
                <a:solidFill>
                  <a:schemeClr val="bg1"/>
                </a:solidFill>
              </a:rPr>
              <a:t>componentDidMount</a:t>
            </a:r>
            <a:r>
              <a:rPr lang="en-US" altLang="zh-CN" dirty="0" smtClean="0">
                <a:solidFill>
                  <a:schemeClr val="bg1"/>
                </a:solidFill>
              </a:rPr>
              <a:t> </a:t>
            </a:r>
            <a:r>
              <a:rPr lang="zh-CN" altLang="en-US" dirty="0" smtClean="0">
                <a:solidFill>
                  <a:schemeClr val="bg1"/>
                </a:solidFill>
              </a:rPr>
              <a:t>中</a:t>
            </a:r>
            <a:r>
              <a:rPr lang="zh-CN" altLang="en-US" dirty="0">
                <a:solidFill>
                  <a:schemeClr val="bg1"/>
                </a:solidFill>
              </a:rPr>
              <a:t>获取</a:t>
            </a:r>
            <a:r>
              <a:rPr lang="en-US" altLang="zh-CN" dirty="0" err="1">
                <a:solidFill>
                  <a:schemeClr val="bg1"/>
                </a:solidFill>
              </a:rPr>
              <a:t>ajax</a:t>
            </a:r>
            <a:r>
              <a:rPr lang="zh-CN" altLang="en-US" dirty="0" smtClean="0">
                <a:solidFill>
                  <a:schemeClr val="bg1"/>
                </a:solidFill>
              </a:rPr>
              <a:t>数据</a:t>
            </a:r>
            <a:r>
              <a:rPr lang="en-US" altLang="zh-CN" dirty="0" smtClean="0">
                <a:solidFill>
                  <a:schemeClr val="bg1"/>
                </a:solidFill>
              </a:rPr>
              <a:t>  ( </a:t>
            </a:r>
            <a:r>
              <a:rPr lang="zh-CN" altLang="en-US" dirty="0" smtClean="0">
                <a:solidFill>
                  <a:schemeClr val="bg1"/>
                </a:solidFill>
              </a:rPr>
              <a:t>面试题</a:t>
            </a:r>
            <a:r>
              <a:rPr lang="en-US" altLang="zh-CN" dirty="0" smtClean="0">
                <a:solidFill>
                  <a:schemeClr val="bg1"/>
                </a:solidFill>
              </a:rPr>
              <a:t>)</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2</a:t>
            </a:r>
            <a:r>
              <a:rPr lang="zh-CN" altLang="en-US" dirty="0">
                <a:solidFill>
                  <a:schemeClr val="bg1"/>
                </a:solidFill>
              </a:rPr>
              <a:t>、将得到的数据存入</a:t>
            </a:r>
            <a:r>
              <a:rPr lang="en-US" altLang="zh-CN" dirty="0">
                <a:solidFill>
                  <a:schemeClr val="bg1"/>
                </a:solidFill>
              </a:rPr>
              <a:t>state</a:t>
            </a:r>
            <a:r>
              <a:rPr lang="zh-CN" altLang="en-US" dirty="0">
                <a:solidFill>
                  <a:schemeClr val="bg1"/>
                </a:solidFill>
              </a:rPr>
              <a:t>中</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3</a:t>
            </a:r>
            <a:r>
              <a:rPr lang="zh-CN" altLang="en-US" dirty="0">
                <a:solidFill>
                  <a:schemeClr val="bg1"/>
                </a:solidFill>
              </a:rPr>
              <a:t>、在</a:t>
            </a:r>
            <a:r>
              <a:rPr lang="en-US" altLang="zh-CN" dirty="0">
                <a:solidFill>
                  <a:schemeClr val="bg1"/>
                </a:solidFill>
              </a:rPr>
              <a:t>render</a:t>
            </a:r>
            <a:r>
              <a:rPr lang="zh-CN" altLang="en-US" dirty="0">
                <a:solidFill>
                  <a:schemeClr val="bg1"/>
                </a:solidFill>
              </a:rPr>
              <a:t>中直接将</a:t>
            </a:r>
            <a:r>
              <a:rPr lang="en-US" altLang="zh-CN" dirty="0">
                <a:solidFill>
                  <a:schemeClr val="bg1"/>
                </a:solidFill>
              </a:rPr>
              <a:t>state</a:t>
            </a:r>
            <a:r>
              <a:rPr lang="zh-CN" altLang="en-US" dirty="0">
                <a:solidFill>
                  <a:schemeClr val="bg1"/>
                </a:solidFill>
              </a:rPr>
              <a:t>中的数据循环遍历  放在一个</a:t>
            </a:r>
            <a:r>
              <a:rPr lang="en-US" altLang="zh-CN" dirty="0" err="1">
                <a:solidFill>
                  <a:schemeClr val="bg1"/>
                </a:solidFill>
              </a:rPr>
              <a:t>jsx</a:t>
            </a:r>
            <a:r>
              <a:rPr lang="zh-CN" altLang="en-US" dirty="0">
                <a:solidFill>
                  <a:schemeClr val="bg1"/>
                </a:solidFill>
              </a:rPr>
              <a:t>的数据模板中</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4</a:t>
            </a:r>
            <a:r>
              <a:rPr lang="zh-CN" altLang="en-US" dirty="0">
                <a:solidFill>
                  <a:schemeClr val="bg1"/>
                </a:solidFill>
              </a:rPr>
              <a:t>、循环叠加这个</a:t>
            </a:r>
            <a:r>
              <a:rPr lang="en-US" altLang="zh-CN" dirty="0" err="1">
                <a:solidFill>
                  <a:schemeClr val="bg1"/>
                </a:solidFill>
              </a:rPr>
              <a:t>jsx</a:t>
            </a:r>
            <a:r>
              <a:rPr lang="zh-CN" altLang="en-US" dirty="0">
                <a:solidFill>
                  <a:schemeClr val="bg1"/>
                </a:solidFill>
              </a:rPr>
              <a:t>模板   通过</a:t>
            </a:r>
            <a:r>
              <a:rPr lang="en-US" altLang="zh-CN" dirty="0">
                <a:solidFill>
                  <a:schemeClr val="bg1"/>
                </a:solidFill>
              </a:rPr>
              <a:t>{}</a:t>
            </a:r>
            <a:r>
              <a:rPr lang="zh-CN" altLang="en-US" dirty="0">
                <a:solidFill>
                  <a:schemeClr val="bg1"/>
                </a:solidFill>
              </a:rPr>
              <a:t>嵌入到页面中</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1460654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a:t>数据加载</a:t>
            </a:r>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611188" y="1484313"/>
            <a:ext cx="78486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smtClean="0">
                <a:solidFill>
                  <a:schemeClr val="bg1"/>
                </a:solidFill>
              </a:rPr>
              <a:t>2</a:t>
            </a:r>
            <a:r>
              <a:rPr lang="zh-CN" altLang="en-US" dirty="0" smtClean="0">
                <a:solidFill>
                  <a:schemeClr val="bg1"/>
                </a:solidFill>
              </a:rPr>
              <a:t>、</a:t>
            </a:r>
            <a:r>
              <a:rPr lang="en-US" altLang="zh-CN" dirty="0" err="1">
                <a:solidFill>
                  <a:schemeClr val="bg1"/>
                </a:solidFill>
              </a:rPr>
              <a:t>mixins</a:t>
            </a:r>
            <a:r>
              <a:rPr lang="zh-CN" altLang="en-US" dirty="0" smtClean="0">
                <a:solidFill>
                  <a:schemeClr val="bg1"/>
                </a:solidFill>
              </a:rPr>
              <a:t>函数</a:t>
            </a:r>
            <a:r>
              <a:rPr lang="en-US" altLang="zh-CN" dirty="0" smtClean="0">
                <a:solidFill>
                  <a:schemeClr val="bg1"/>
                </a:solidFill>
              </a:rPr>
              <a:t>(es6</a:t>
            </a:r>
            <a:r>
              <a:rPr lang="zh-CN" altLang="en-US" dirty="0" smtClean="0">
                <a:solidFill>
                  <a:schemeClr val="bg1"/>
                </a:solidFill>
              </a:rPr>
              <a:t> 弃用</a:t>
            </a:r>
            <a:r>
              <a:rPr lang="en-US" altLang="zh-CN" dirty="0" smtClean="0">
                <a:solidFill>
                  <a:schemeClr val="bg1"/>
                </a:solidFill>
              </a:rPr>
              <a:t>)</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、作用是可以将一些公共的方法写在一个</a:t>
            </a:r>
            <a:r>
              <a:rPr lang="en-US" altLang="zh-CN" dirty="0">
                <a:solidFill>
                  <a:schemeClr val="bg1"/>
                </a:solidFill>
              </a:rPr>
              <a:t>object</a:t>
            </a:r>
            <a:r>
              <a:rPr lang="zh-CN" altLang="en-US" dirty="0">
                <a:solidFill>
                  <a:schemeClr val="bg1"/>
                </a:solidFill>
              </a:rPr>
              <a:t>的方法里面</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、然后通过</a:t>
            </a:r>
            <a:r>
              <a:rPr lang="en-US" altLang="zh-CN" dirty="0" err="1">
                <a:solidFill>
                  <a:schemeClr val="bg1"/>
                </a:solidFill>
              </a:rPr>
              <a:t>mixins</a:t>
            </a:r>
            <a:r>
              <a:rPr lang="zh-CN" altLang="en-US" dirty="0">
                <a:solidFill>
                  <a:schemeClr val="bg1"/>
                </a:solidFill>
              </a:rPr>
              <a:t>在组件中声明这个对象的表达式</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3</a:t>
            </a:r>
            <a:r>
              <a:rPr lang="zh-CN" altLang="en-US" dirty="0">
                <a:solidFill>
                  <a:schemeClr val="bg1"/>
                </a:solidFill>
              </a:rPr>
              <a:t>、在</a:t>
            </a:r>
            <a:r>
              <a:rPr lang="en-US" altLang="zh-CN" dirty="0" err="1">
                <a:solidFill>
                  <a:schemeClr val="bg1"/>
                </a:solidFill>
              </a:rPr>
              <a:t>jsx</a:t>
            </a:r>
            <a:r>
              <a:rPr lang="zh-CN" altLang="en-US" dirty="0">
                <a:solidFill>
                  <a:schemeClr val="bg1"/>
                </a:solidFill>
              </a:rPr>
              <a:t>中 就可以使用</a:t>
            </a:r>
            <a:r>
              <a:rPr lang="en-US" altLang="zh-CN" dirty="0">
                <a:solidFill>
                  <a:schemeClr val="bg1"/>
                </a:solidFill>
              </a:rPr>
              <a:t>this</a:t>
            </a:r>
            <a:r>
              <a:rPr lang="zh-CN" altLang="en-US" dirty="0">
                <a:solidFill>
                  <a:schemeClr val="bg1"/>
                </a:solidFill>
              </a:rPr>
              <a:t>去调用</a:t>
            </a:r>
            <a:r>
              <a:rPr lang="en-US" altLang="zh-CN" dirty="0">
                <a:solidFill>
                  <a:schemeClr val="bg1"/>
                </a:solidFill>
              </a:rPr>
              <a:t>object</a:t>
            </a:r>
            <a:r>
              <a:rPr lang="zh-CN" altLang="en-US" dirty="0">
                <a:solidFill>
                  <a:schemeClr val="bg1"/>
                </a:solidFill>
              </a:rPr>
              <a:t>里面的各个方法</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这样实现了</a:t>
            </a:r>
            <a:r>
              <a:rPr lang="en-US" altLang="zh-CN" dirty="0">
                <a:solidFill>
                  <a:schemeClr val="bg1"/>
                </a:solidFill>
              </a:rPr>
              <a:t>react</a:t>
            </a:r>
            <a:r>
              <a:rPr lang="zh-CN" altLang="en-US" dirty="0">
                <a:solidFill>
                  <a:schemeClr val="bg1"/>
                </a:solidFill>
              </a:rPr>
              <a:t>多个组件之间共享一些公共的方法</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1763360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3573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动画</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355725" y="1421502"/>
            <a:ext cx="765016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a:solidFill>
                  <a:schemeClr val="bg1"/>
                </a:solidFill>
              </a:rPr>
              <a:t>css3</a:t>
            </a:r>
            <a:r>
              <a:rPr lang="zh-CN" altLang="en-US" b="1">
                <a:solidFill>
                  <a:schemeClr val="bg1"/>
                </a:solidFill>
              </a:rPr>
              <a:t>动画</a:t>
            </a:r>
            <a:endParaRPr lang="en-US" altLang="zh-CN" b="1">
              <a:solidFill>
                <a:schemeClr val="bg1"/>
              </a:solidFill>
            </a:endParaRPr>
          </a:p>
          <a:p>
            <a:endParaRPr lang="en-US" altLang="zh-CN">
              <a:solidFill>
                <a:schemeClr val="bg1"/>
              </a:solidFill>
            </a:endParaRPr>
          </a:p>
          <a:p>
            <a:r>
              <a:rPr lang="en-US" altLang="zh-CN">
                <a:solidFill>
                  <a:schemeClr val="bg1"/>
                </a:solidFill>
              </a:rPr>
              <a:t>	</a:t>
            </a:r>
            <a:r>
              <a:rPr lang="zh-CN" altLang="en-US">
                <a:solidFill>
                  <a:schemeClr val="bg1"/>
                </a:solidFill>
              </a:rPr>
              <a:t>关键帧动画 </a:t>
            </a:r>
            <a:r>
              <a:rPr lang="en-US" altLang="zh-CN">
                <a:solidFill>
                  <a:schemeClr val="bg1"/>
                </a:solidFill>
              </a:rPr>
              <a:t>animation @keyframes</a:t>
            </a:r>
          </a:p>
          <a:p>
            <a:r>
              <a:rPr lang="en-US" altLang="zh-CN">
                <a:solidFill>
                  <a:schemeClr val="bg1"/>
                </a:solidFill>
              </a:rPr>
              <a:t>	</a:t>
            </a:r>
            <a:r>
              <a:rPr lang="zh-CN" altLang="en-US">
                <a:solidFill>
                  <a:schemeClr val="bg1"/>
                </a:solidFill>
              </a:rPr>
              <a:t>过渡动画 </a:t>
            </a:r>
            <a:r>
              <a:rPr lang="en-US" altLang="zh-CN">
                <a:solidFill>
                  <a:schemeClr val="bg1"/>
                </a:solidFill>
              </a:rPr>
              <a:t>transition</a:t>
            </a:r>
          </a:p>
          <a:p>
            <a:endParaRPr lang="en-US" altLang="zh-CN">
              <a:solidFill>
                <a:schemeClr val="bg1"/>
              </a:solidFill>
            </a:endParaRPr>
          </a:p>
          <a:p>
            <a:endParaRPr lang="en-US" altLang="zh-CN">
              <a:solidFill>
                <a:schemeClr val="bg1"/>
              </a:solidFill>
            </a:endParaRPr>
          </a:p>
          <a:p>
            <a:r>
              <a:rPr lang="en-US" altLang="zh-CN" b="1">
                <a:solidFill>
                  <a:schemeClr val="bg1"/>
                </a:solidFill>
              </a:rPr>
              <a:t>javascript</a:t>
            </a:r>
            <a:r>
              <a:rPr lang="zh-CN" altLang="en-US" b="1">
                <a:solidFill>
                  <a:schemeClr val="bg1"/>
                </a:solidFill>
              </a:rPr>
              <a:t>动画</a:t>
            </a:r>
            <a:endParaRPr lang="en-US" altLang="zh-CN" b="1">
              <a:solidFill>
                <a:schemeClr val="bg1"/>
              </a:solidFill>
            </a:endParaRPr>
          </a:p>
          <a:p>
            <a:endParaRPr lang="en-US" altLang="zh-CN">
              <a:solidFill>
                <a:schemeClr val="bg1"/>
              </a:solidFill>
            </a:endParaRPr>
          </a:p>
          <a:p>
            <a:r>
              <a:rPr lang="en-US" altLang="zh-CN">
                <a:solidFill>
                  <a:schemeClr val="bg1"/>
                </a:solidFill>
              </a:rPr>
              <a:t>	</a:t>
            </a:r>
            <a:r>
              <a:rPr lang="zh-CN" altLang="en-US">
                <a:solidFill>
                  <a:schemeClr val="bg1"/>
                </a:solidFill>
              </a:rPr>
              <a:t>各种库的动画方法，例如：</a:t>
            </a:r>
            <a:r>
              <a:rPr lang="en-US" altLang="zh-CN">
                <a:solidFill>
                  <a:schemeClr val="bg1"/>
                </a:solidFill>
              </a:rPr>
              <a:t>JQ</a:t>
            </a:r>
            <a:r>
              <a:rPr lang="zh-CN" altLang="en-US">
                <a:solidFill>
                  <a:schemeClr val="bg1"/>
                </a:solidFill>
              </a:rPr>
              <a:t>的</a:t>
            </a:r>
            <a:r>
              <a:rPr lang="en-US" altLang="zh-CN">
                <a:solidFill>
                  <a:schemeClr val="bg1"/>
                </a:solidFill>
              </a:rPr>
              <a:t>animate</a:t>
            </a:r>
            <a:r>
              <a:rPr lang="zh-CN" altLang="en-US">
                <a:solidFill>
                  <a:schemeClr val="bg1"/>
                </a:solidFill>
              </a:rPr>
              <a:t>方法</a:t>
            </a:r>
            <a:endParaRPr lang="en-US" altLang="zh-CN">
              <a:solidFill>
                <a:schemeClr val="bg1"/>
              </a:solidFill>
            </a:endParaRPr>
          </a:p>
        </p:txBody>
      </p:sp>
    </p:spTree>
    <p:extLst>
      <p:ext uri="{BB962C8B-B14F-4D97-AF65-F5344CB8AC3E}">
        <p14:creationId xmlns:p14="http://schemas.microsoft.com/office/powerpoint/2010/main" val="575705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10" name="组合 3"/>
          <p:cNvGrpSpPr>
            <a:grpSpLocks/>
          </p:cNvGrpSpPr>
          <p:nvPr/>
        </p:nvGrpSpPr>
        <p:grpSpPr bwMode="auto">
          <a:xfrm>
            <a:off x="1484313" y="778342"/>
            <a:ext cx="7648575" cy="647700"/>
            <a:chOff x="0" y="0"/>
            <a:chExt cx="7648027" cy="648072"/>
          </a:xfrm>
        </p:grpSpPr>
        <p:sp>
          <p:nvSpPr>
            <p:cNvPr id="11"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12"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动画</a:t>
              </a:r>
              <a:endParaRPr lang="en-US" altLang="zh-CN" sz="2800" b="1">
                <a:solidFill>
                  <a:schemeClr val="bg1"/>
                </a:solidFill>
                <a:latin typeface="微软雅黑" charset="0"/>
                <a:ea typeface="微软雅黑" charset="0"/>
              </a:endParaRPr>
            </a:p>
          </p:txBody>
        </p:sp>
      </p:grpSp>
      <p:sp>
        <p:nvSpPr>
          <p:cNvPr id="13" name="TextBox 15"/>
          <p:cNvSpPr txBox="1">
            <a:spLocks noChangeArrowheads="1"/>
          </p:cNvSpPr>
          <p:nvPr/>
        </p:nvSpPr>
        <p:spPr bwMode="auto">
          <a:xfrm>
            <a:off x="1482725" y="1570505"/>
            <a:ext cx="7650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dirty="0" err="1">
                <a:solidFill>
                  <a:schemeClr val="bg1"/>
                </a:solidFill>
              </a:rPr>
              <a:t>ReactTransition</a:t>
            </a:r>
            <a:r>
              <a:rPr lang="zh-CN" altLang="en-US" dirty="0">
                <a:solidFill>
                  <a:schemeClr val="bg1"/>
                </a:solidFill>
              </a:rPr>
              <a:t>：</a:t>
            </a:r>
            <a:r>
              <a:rPr lang="en-US" altLang="zh-CN" dirty="0">
                <a:solidFill>
                  <a:schemeClr val="bg1"/>
                </a:solidFill>
              </a:rPr>
              <a:t>React</a:t>
            </a:r>
            <a:r>
              <a:rPr lang="zh-CN" altLang="en-US" dirty="0">
                <a:solidFill>
                  <a:schemeClr val="bg1"/>
                </a:solidFill>
              </a:rPr>
              <a:t>官方提供的动画解决方案。</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官方文档：</a:t>
            </a:r>
            <a:endParaRPr lang="en-US" altLang="zh-CN" dirty="0">
              <a:solidFill>
                <a:schemeClr val="bg1"/>
              </a:solidFill>
            </a:endParaRPr>
          </a:p>
          <a:p>
            <a:r>
              <a:rPr lang="en-US" altLang="zh-CN" dirty="0">
                <a:solidFill>
                  <a:schemeClr val="bg1"/>
                </a:solidFill>
              </a:rPr>
              <a:t>https://</a:t>
            </a:r>
            <a:r>
              <a:rPr lang="en-US" altLang="zh-CN" dirty="0" err="1">
                <a:solidFill>
                  <a:schemeClr val="bg1"/>
                </a:solidFill>
              </a:rPr>
              <a:t>facebook.github.io</a:t>
            </a:r>
            <a:r>
              <a:rPr lang="en-US" altLang="zh-CN" dirty="0">
                <a:solidFill>
                  <a:schemeClr val="bg1"/>
                </a:solidFill>
              </a:rPr>
              <a:t>/react/docs/</a:t>
            </a:r>
            <a:r>
              <a:rPr lang="en-US" altLang="zh-CN" dirty="0" err="1">
                <a:solidFill>
                  <a:schemeClr val="bg1"/>
                </a:solidFill>
              </a:rPr>
              <a:t>animation.html</a:t>
            </a:r>
            <a:endParaRPr lang="en-US" altLang="zh-CN" dirty="0">
              <a:solidFill>
                <a:schemeClr val="bg1"/>
              </a:solidFill>
            </a:endParaRPr>
          </a:p>
        </p:txBody>
      </p:sp>
    </p:spTree>
    <p:extLst>
      <p:ext uri="{BB962C8B-B14F-4D97-AF65-F5344CB8AC3E}">
        <p14:creationId xmlns:p14="http://schemas.microsoft.com/office/powerpoint/2010/main" val="713355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0017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动画</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682625" y="1989138"/>
            <a:ext cx="90328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dirty="0" err="1">
                <a:solidFill>
                  <a:schemeClr val="bg1"/>
                </a:solidFill>
              </a:rPr>
              <a:t>ReactTransition</a:t>
            </a:r>
            <a:r>
              <a:rPr lang="zh-CN" altLang="en-US" b="1" dirty="0">
                <a:solidFill>
                  <a:schemeClr val="bg1"/>
                </a:solidFill>
              </a:rPr>
              <a:t>使用方法</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pPr>
              <a:buFont typeface="Arial" charset="0"/>
              <a:buAutoNum type="arabicPeriod"/>
            </a:pPr>
            <a:r>
              <a:rPr lang="zh-CN" altLang="en-US" dirty="0">
                <a:solidFill>
                  <a:schemeClr val="bg1"/>
                </a:solidFill>
              </a:rPr>
              <a:t>引入组件</a:t>
            </a:r>
            <a:endParaRPr lang="en-US" altLang="zh-CN" dirty="0">
              <a:solidFill>
                <a:schemeClr val="bg1"/>
              </a:solidFill>
            </a:endParaRPr>
          </a:p>
          <a:p>
            <a:r>
              <a:rPr lang="en-US" altLang="zh-CN" dirty="0">
                <a:solidFill>
                  <a:schemeClr val="bg1"/>
                </a:solidFill>
              </a:rPr>
              <a:t>import </a:t>
            </a:r>
            <a:r>
              <a:rPr lang="en-US" altLang="zh-CN" dirty="0" err="1">
                <a:solidFill>
                  <a:schemeClr val="bg1"/>
                </a:solidFill>
              </a:rPr>
              <a:t>ReactCSSTransitionGroup</a:t>
            </a:r>
            <a:r>
              <a:rPr lang="en-US" altLang="zh-CN" dirty="0">
                <a:solidFill>
                  <a:schemeClr val="bg1"/>
                </a:solidFill>
              </a:rPr>
              <a:t> from 'react-</a:t>
            </a:r>
            <a:r>
              <a:rPr lang="en-US" altLang="zh-CN" dirty="0" err="1">
                <a:solidFill>
                  <a:schemeClr val="bg1"/>
                </a:solidFill>
              </a:rPr>
              <a:t>addons</a:t>
            </a:r>
            <a:r>
              <a:rPr lang="en-US" altLang="zh-CN" dirty="0">
                <a:solidFill>
                  <a:schemeClr val="bg1"/>
                </a:solidFill>
              </a:rPr>
              <a:t>-</a:t>
            </a:r>
            <a:r>
              <a:rPr lang="en-US" altLang="zh-CN" dirty="0" err="1">
                <a:solidFill>
                  <a:schemeClr val="bg1"/>
                </a:solidFill>
              </a:rPr>
              <a:t>css</a:t>
            </a:r>
            <a:r>
              <a:rPr lang="en-US" altLang="zh-CN" dirty="0">
                <a:solidFill>
                  <a:schemeClr val="bg1"/>
                </a:solidFill>
              </a:rPr>
              <a:t>-transition-group‘</a:t>
            </a:r>
          </a:p>
          <a:p>
            <a:endParaRPr lang="en-US" altLang="zh-CN" dirty="0">
              <a:solidFill>
                <a:schemeClr val="bg1"/>
              </a:solidFill>
            </a:endParaRPr>
          </a:p>
          <a:p>
            <a:r>
              <a:rPr lang="en-US" altLang="zh-CN" dirty="0">
                <a:solidFill>
                  <a:schemeClr val="bg1"/>
                </a:solidFill>
              </a:rPr>
              <a:t>2. </a:t>
            </a:r>
            <a:r>
              <a:rPr lang="zh-CN" altLang="en-US" dirty="0">
                <a:solidFill>
                  <a:schemeClr val="bg1"/>
                </a:solidFill>
              </a:rPr>
              <a:t>使用</a:t>
            </a:r>
            <a:r>
              <a:rPr lang="en-US" altLang="zh-CN" dirty="0" err="1">
                <a:solidFill>
                  <a:schemeClr val="bg1"/>
                </a:solidFill>
              </a:rPr>
              <a:t>ReactCSSTransitionGroup</a:t>
            </a:r>
            <a:r>
              <a:rPr lang="zh-CN" altLang="en-US" dirty="0">
                <a:solidFill>
                  <a:schemeClr val="bg1"/>
                </a:solidFill>
              </a:rPr>
              <a:t>标签包裹动画标签</a:t>
            </a:r>
            <a:endParaRPr lang="en-US" altLang="zh-CN" dirty="0">
              <a:solidFill>
                <a:schemeClr val="bg1"/>
              </a:solidFill>
            </a:endParaRPr>
          </a:p>
          <a:p>
            <a:r>
              <a:rPr lang="en-US" altLang="zh-CN" dirty="0">
                <a:solidFill>
                  <a:schemeClr val="bg1"/>
                </a:solidFill>
              </a:rPr>
              <a:t>&lt;</a:t>
            </a:r>
            <a:r>
              <a:rPr lang="en-US" altLang="zh-CN" dirty="0" err="1">
                <a:solidFill>
                  <a:schemeClr val="bg1"/>
                </a:solidFill>
              </a:rPr>
              <a:t>ReactCSSTransitionGroup</a:t>
            </a:r>
            <a:endParaRPr lang="en-US" altLang="zh-CN" dirty="0">
              <a:solidFill>
                <a:schemeClr val="bg1"/>
              </a:solidFill>
            </a:endParaRPr>
          </a:p>
          <a:p>
            <a:r>
              <a:rPr lang="en-US" altLang="zh-CN" dirty="0">
                <a:solidFill>
                  <a:schemeClr val="bg1"/>
                </a:solidFill>
              </a:rPr>
              <a:t>  </a:t>
            </a:r>
            <a:r>
              <a:rPr lang="en-US" altLang="zh-CN" dirty="0" err="1">
                <a:solidFill>
                  <a:srgbClr val="FFFF00"/>
                </a:solidFill>
              </a:rPr>
              <a:t>transitionName</a:t>
            </a:r>
            <a:r>
              <a:rPr lang="en-US" altLang="zh-CN" dirty="0">
                <a:solidFill>
                  <a:srgbClr val="FFFF00"/>
                </a:solidFill>
              </a:rPr>
              <a:t>="example"</a:t>
            </a:r>
          </a:p>
          <a:p>
            <a:r>
              <a:rPr lang="en-US" altLang="zh-CN" dirty="0">
                <a:solidFill>
                  <a:schemeClr val="bg1"/>
                </a:solidFill>
              </a:rPr>
              <a:t>  </a:t>
            </a:r>
            <a:r>
              <a:rPr lang="en-US" altLang="zh-CN" dirty="0" err="1">
                <a:solidFill>
                  <a:schemeClr val="bg1"/>
                </a:solidFill>
              </a:rPr>
              <a:t>transitionEnterTimeout</a:t>
            </a:r>
            <a:r>
              <a:rPr lang="en-US" altLang="zh-CN" dirty="0">
                <a:solidFill>
                  <a:schemeClr val="bg1"/>
                </a:solidFill>
              </a:rPr>
              <a:t>={500}</a:t>
            </a:r>
          </a:p>
          <a:p>
            <a:r>
              <a:rPr lang="en-US" altLang="zh-CN" dirty="0">
                <a:solidFill>
                  <a:schemeClr val="bg1"/>
                </a:solidFill>
              </a:rPr>
              <a:t>  </a:t>
            </a:r>
            <a:r>
              <a:rPr lang="en-US" altLang="zh-CN" dirty="0" err="1">
                <a:solidFill>
                  <a:schemeClr val="bg1"/>
                </a:solidFill>
              </a:rPr>
              <a:t>transitionLeaveTimeout</a:t>
            </a:r>
            <a:r>
              <a:rPr lang="en-US" altLang="zh-CN" dirty="0">
                <a:solidFill>
                  <a:schemeClr val="bg1"/>
                </a:solidFill>
              </a:rPr>
              <a:t>={300}&gt;</a:t>
            </a:r>
          </a:p>
          <a:p>
            <a:r>
              <a:rPr lang="en-US" altLang="zh-CN" dirty="0">
                <a:solidFill>
                  <a:schemeClr val="bg1"/>
                </a:solidFill>
              </a:rPr>
              <a:t>  {items}</a:t>
            </a:r>
          </a:p>
          <a:p>
            <a:r>
              <a:rPr lang="en-US" altLang="zh-CN" dirty="0">
                <a:solidFill>
                  <a:schemeClr val="bg1"/>
                </a:solidFill>
              </a:rPr>
              <a:t>&lt;/</a:t>
            </a:r>
            <a:r>
              <a:rPr lang="en-US" altLang="zh-CN" dirty="0" err="1">
                <a:solidFill>
                  <a:schemeClr val="bg1"/>
                </a:solidFill>
              </a:rPr>
              <a:t>ReactCSSTransitionGroup</a:t>
            </a:r>
            <a:r>
              <a:rPr lang="en-US" altLang="zh-CN" dirty="0">
                <a:solidFill>
                  <a:schemeClr val="bg1"/>
                </a:solidFill>
              </a:rPr>
              <a:t>&gt;</a:t>
            </a:r>
          </a:p>
          <a:p>
            <a:r>
              <a:rPr lang="zh-CN" altLang="en-US" b="1" dirty="0">
                <a:solidFill>
                  <a:schemeClr val="bg1"/>
                </a:solidFill>
              </a:rPr>
              <a:t>注意</a:t>
            </a:r>
            <a:r>
              <a:rPr lang="zh-CN" altLang="en-US" dirty="0">
                <a:solidFill>
                  <a:schemeClr val="bg1"/>
                </a:solidFill>
              </a:rPr>
              <a:t>：生成</a:t>
            </a:r>
            <a:r>
              <a:rPr lang="en-US" altLang="zh-CN" dirty="0">
                <a:solidFill>
                  <a:schemeClr val="bg1"/>
                </a:solidFill>
              </a:rPr>
              <a:t>{items}</a:t>
            </a:r>
            <a:r>
              <a:rPr lang="zh-CN" altLang="en-US" dirty="0">
                <a:solidFill>
                  <a:schemeClr val="bg1"/>
                </a:solidFill>
              </a:rPr>
              <a:t>的时候，里面每一个元素必须包含</a:t>
            </a:r>
            <a:r>
              <a:rPr lang="en-US" altLang="zh-CN" dirty="0">
                <a:solidFill>
                  <a:schemeClr val="bg1"/>
                </a:solidFill>
              </a:rPr>
              <a:t>key</a:t>
            </a:r>
            <a:r>
              <a:rPr lang="zh-CN" altLang="en-US" dirty="0">
                <a:solidFill>
                  <a:schemeClr val="bg1"/>
                </a:solidFill>
              </a:rPr>
              <a:t>属性。因为</a:t>
            </a:r>
            <a:r>
              <a:rPr lang="en-US" altLang="zh-CN" dirty="0">
                <a:solidFill>
                  <a:schemeClr val="bg1"/>
                </a:solidFill>
              </a:rPr>
              <a:t>react</a:t>
            </a:r>
            <a:r>
              <a:rPr lang="zh-CN" altLang="en-US" dirty="0">
                <a:solidFill>
                  <a:schemeClr val="bg1"/>
                </a:solidFill>
              </a:rPr>
              <a:t>要判断哪个元素进入，停留，移除</a:t>
            </a:r>
            <a:endParaRPr lang="en-US" altLang="zh-CN" dirty="0">
              <a:solidFill>
                <a:schemeClr val="bg1"/>
              </a:solidFill>
            </a:endParaRPr>
          </a:p>
        </p:txBody>
      </p:sp>
    </p:spTree>
    <p:extLst>
      <p:ext uri="{BB962C8B-B14F-4D97-AF65-F5344CB8AC3E}">
        <p14:creationId xmlns:p14="http://schemas.microsoft.com/office/powerpoint/2010/main" val="1562887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81113" y="643281"/>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动画</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79525" y="1435444"/>
            <a:ext cx="7650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dirty="0" err="1">
                <a:solidFill>
                  <a:schemeClr val="bg1"/>
                </a:solidFill>
              </a:rPr>
              <a:t>ReactTransition</a:t>
            </a:r>
            <a:r>
              <a:rPr lang="zh-CN" altLang="en-US" b="1" dirty="0">
                <a:solidFill>
                  <a:schemeClr val="bg1"/>
                </a:solidFill>
              </a:rPr>
              <a:t>使用方法</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3.  </a:t>
            </a:r>
            <a:r>
              <a:rPr lang="zh-CN" altLang="en-US" dirty="0">
                <a:solidFill>
                  <a:schemeClr val="bg1"/>
                </a:solidFill>
              </a:rPr>
              <a:t>写动画用的</a:t>
            </a:r>
            <a:r>
              <a:rPr lang="en-US" altLang="zh-CN" dirty="0" err="1" smtClean="0">
                <a:solidFill>
                  <a:schemeClr val="bg1"/>
                </a:solidFill>
              </a:rPr>
              <a:t>css</a:t>
            </a:r>
            <a:r>
              <a:rPr lang="en-US" altLang="zh-CN" dirty="0" smtClean="0">
                <a:solidFill>
                  <a:schemeClr val="bg1"/>
                </a:solidFill>
              </a:rPr>
              <a:t>(</a:t>
            </a:r>
            <a:r>
              <a:rPr lang="zh-CN" altLang="en-US" dirty="0" smtClean="0">
                <a:solidFill>
                  <a:schemeClr val="bg1"/>
                </a:solidFill>
              </a:rPr>
              <a:t>黄色</a:t>
            </a:r>
            <a:r>
              <a:rPr lang="zh-CN" altLang="en-US" dirty="0">
                <a:solidFill>
                  <a:schemeClr val="bg1"/>
                </a:solidFill>
              </a:rPr>
              <a:t>的字是上一页中的</a:t>
            </a:r>
            <a:r>
              <a:rPr lang="en-US" altLang="zh-CN" dirty="0" err="1">
                <a:solidFill>
                  <a:srgbClr val="FFFF00"/>
                </a:solidFill>
              </a:rPr>
              <a:t>transitionName</a:t>
            </a:r>
            <a:r>
              <a:rPr lang="en-US" altLang="zh-CN" dirty="0">
                <a:solidFill>
                  <a:schemeClr val="bg1"/>
                </a:solidFill>
              </a:rPr>
              <a:t>)</a:t>
            </a:r>
          </a:p>
          <a:p>
            <a:r>
              <a:rPr lang="en-US" altLang="zh-CN" dirty="0">
                <a:solidFill>
                  <a:schemeClr val="bg1"/>
                </a:solidFill>
              </a:rPr>
              <a:t>.</a:t>
            </a:r>
            <a:r>
              <a:rPr lang="en-US" altLang="zh-CN" dirty="0">
                <a:solidFill>
                  <a:srgbClr val="FFFF00"/>
                </a:solidFill>
              </a:rPr>
              <a:t>example</a:t>
            </a:r>
            <a:r>
              <a:rPr lang="en-US" altLang="zh-CN" dirty="0">
                <a:solidFill>
                  <a:schemeClr val="bg1"/>
                </a:solidFill>
              </a:rPr>
              <a:t>-enter 		</a:t>
            </a:r>
            <a:r>
              <a:rPr lang="zh-CN" altLang="en-US" dirty="0">
                <a:solidFill>
                  <a:schemeClr val="bg1"/>
                </a:solidFill>
              </a:rPr>
              <a:t>进入动画的起点</a:t>
            </a:r>
            <a:endParaRPr lang="en-US" altLang="zh-CN" dirty="0">
              <a:solidFill>
                <a:schemeClr val="bg1"/>
              </a:solidFill>
            </a:endParaRPr>
          </a:p>
          <a:p>
            <a:r>
              <a:rPr lang="en-US" altLang="zh-CN" dirty="0">
                <a:solidFill>
                  <a:schemeClr val="bg1"/>
                </a:solidFill>
              </a:rPr>
              <a:t>.</a:t>
            </a:r>
            <a:r>
              <a:rPr lang="en-US" altLang="zh-CN" dirty="0">
                <a:solidFill>
                  <a:srgbClr val="FFFF00"/>
                </a:solidFill>
              </a:rPr>
              <a:t>example</a:t>
            </a:r>
            <a:r>
              <a:rPr lang="en-US" altLang="zh-CN" dirty="0">
                <a:solidFill>
                  <a:schemeClr val="bg1"/>
                </a:solidFill>
              </a:rPr>
              <a:t>-enter-active 	</a:t>
            </a:r>
            <a:r>
              <a:rPr lang="zh-CN" altLang="en-US" dirty="0">
                <a:solidFill>
                  <a:schemeClr val="bg1"/>
                </a:solidFill>
              </a:rPr>
              <a:t>进入动画的终点</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a:t>
            </a:r>
            <a:r>
              <a:rPr lang="en-US" altLang="zh-CN" dirty="0">
                <a:solidFill>
                  <a:srgbClr val="FFFF00"/>
                </a:solidFill>
              </a:rPr>
              <a:t>example</a:t>
            </a:r>
            <a:r>
              <a:rPr lang="en-US" altLang="zh-CN" dirty="0">
                <a:solidFill>
                  <a:schemeClr val="bg1"/>
                </a:solidFill>
              </a:rPr>
              <a:t>-leave 		</a:t>
            </a:r>
            <a:r>
              <a:rPr lang="zh-CN" altLang="en-US" dirty="0">
                <a:solidFill>
                  <a:schemeClr val="bg1"/>
                </a:solidFill>
              </a:rPr>
              <a:t>离开动画的起点</a:t>
            </a:r>
            <a:endParaRPr lang="en-US" altLang="zh-CN" dirty="0">
              <a:solidFill>
                <a:schemeClr val="bg1"/>
              </a:solidFill>
            </a:endParaRPr>
          </a:p>
          <a:p>
            <a:r>
              <a:rPr lang="en-US" altLang="zh-CN" dirty="0">
                <a:solidFill>
                  <a:schemeClr val="bg1"/>
                </a:solidFill>
              </a:rPr>
              <a:t>.</a:t>
            </a:r>
            <a:r>
              <a:rPr lang="en-US" altLang="zh-CN" dirty="0">
                <a:solidFill>
                  <a:srgbClr val="FFFF00"/>
                </a:solidFill>
              </a:rPr>
              <a:t>example</a:t>
            </a:r>
            <a:r>
              <a:rPr lang="en-US" altLang="zh-CN" dirty="0">
                <a:solidFill>
                  <a:schemeClr val="bg1"/>
                </a:solidFill>
              </a:rPr>
              <a:t>-leave-active	</a:t>
            </a:r>
            <a:r>
              <a:rPr lang="zh-CN" altLang="en-US" dirty="0">
                <a:solidFill>
                  <a:schemeClr val="bg1"/>
                </a:solidFill>
              </a:rPr>
              <a:t>离开动画的终点</a:t>
            </a:r>
            <a:endParaRPr lang="en-US" altLang="zh-CN" dirty="0">
              <a:solidFill>
                <a:schemeClr val="bg1"/>
              </a:solidFill>
            </a:endParaRPr>
          </a:p>
        </p:txBody>
      </p:sp>
    </p:spTree>
    <p:extLst>
      <p:ext uri="{BB962C8B-B14F-4D97-AF65-F5344CB8AC3E}">
        <p14:creationId xmlns:p14="http://schemas.microsoft.com/office/powerpoint/2010/main" val="1401422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970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动画</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495425" y="1421502"/>
            <a:ext cx="76501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en-US" altLang="zh-CN" b="1" dirty="0" err="1">
                <a:solidFill>
                  <a:schemeClr val="bg1"/>
                </a:solidFill>
              </a:rPr>
              <a:t>ReactTransition</a:t>
            </a:r>
            <a:r>
              <a:rPr lang="zh-CN" altLang="en-US" b="1" dirty="0">
                <a:solidFill>
                  <a:schemeClr val="bg1"/>
                </a:solidFill>
              </a:rPr>
              <a:t>使用方法</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定制动画的</a:t>
            </a:r>
            <a:r>
              <a:rPr lang="en-US" altLang="zh-CN" dirty="0">
                <a:solidFill>
                  <a:schemeClr val="bg1"/>
                </a:solidFill>
              </a:rPr>
              <a:t>class</a:t>
            </a:r>
          </a:p>
          <a:p>
            <a:r>
              <a:rPr lang="en-US" altLang="zh-CN" dirty="0">
                <a:solidFill>
                  <a:schemeClr val="bg1"/>
                </a:solidFill>
              </a:rPr>
              <a:t>&lt;</a:t>
            </a:r>
            <a:r>
              <a:rPr lang="en-US" altLang="zh-CN" dirty="0" err="1">
                <a:solidFill>
                  <a:schemeClr val="bg1"/>
                </a:solidFill>
              </a:rPr>
              <a:t>ReactCSSTransitionGroup</a:t>
            </a:r>
            <a:endParaRPr lang="en-US" altLang="zh-CN" dirty="0">
              <a:solidFill>
                <a:schemeClr val="bg1"/>
              </a:solidFill>
            </a:endParaRPr>
          </a:p>
          <a:p>
            <a:r>
              <a:rPr lang="en-US" altLang="zh-CN" dirty="0">
                <a:solidFill>
                  <a:schemeClr val="bg1"/>
                </a:solidFill>
              </a:rPr>
              <a:t>  </a:t>
            </a:r>
            <a:r>
              <a:rPr lang="en-US" altLang="zh-CN" dirty="0" err="1">
                <a:solidFill>
                  <a:schemeClr val="bg1"/>
                </a:solidFill>
              </a:rPr>
              <a:t>transitionName</a:t>
            </a:r>
            <a:r>
              <a:rPr lang="en-US" altLang="zh-CN" dirty="0">
                <a:solidFill>
                  <a:schemeClr val="bg1"/>
                </a:solidFill>
              </a:rPr>
              <a:t>={ {</a:t>
            </a:r>
          </a:p>
          <a:p>
            <a:r>
              <a:rPr lang="en-US" altLang="zh-CN" dirty="0">
                <a:solidFill>
                  <a:schemeClr val="bg1"/>
                </a:solidFill>
              </a:rPr>
              <a:t>    enter: 'enter',</a:t>
            </a:r>
          </a:p>
          <a:p>
            <a:r>
              <a:rPr lang="en-US" altLang="zh-CN" dirty="0">
                <a:solidFill>
                  <a:schemeClr val="bg1"/>
                </a:solidFill>
              </a:rPr>
              <a:t>    </a:t>
            </a:r>
            <a:r>
              <a:rPr lang="en-US" altLang="zh-CN" dirty="0" err="1">
                <a:solidFill>
                  <a:schemeClr val="bg1"/>
                </a:solidFill>
              </a:rPr>
              <a:t>enterActive</a:t>
            </a:r>
            <a:r>
              <a:rPr lang="en-US" altLang="zh-CN" dirty="0">
                <a:solidFill>
                  <a:schemeClr val="bg1"/>
                </a:solidFill>
              </a:rPr>
              <a:t>: '</a:t>
            </a:r>
            <a:r>
              <a:rPr lang="en-US" altLang="zh-CN" dirty="0" err="1">
                <a:solidFill>
                  <a:schemeClr val="bg1"/>
                </a:solidFill>
              </a:rPr>
              <a:t>enterActive</a:t>
            </a:r>
            <a:r>
              <a:rPr lang="en-US" altLang="zh-CN" dirty="0">
                <a:solidFill>
                  <a:schemeClr val="bg1"/>
                </a:solidFill>
              </a:rPr>
              <a:t>',</a:t>
            </a:r>
          </a:p>
          <a:p>
            <a:r>
              <a:rPr lang="en-US" altLang="zh-CN" dirty="0">
                <a:solidFill>
                  <a:schemeClr val="bg1"/>
                </a:solidFill>
              </a:rPr>
              <a:t>    leave: 'leave',</a:t>
            </a:r>
          </a:p>
          <a:p>
            <a:r>
              <a:rPr lang="en-US" altLang="zh-CN" dirty="0">
                <a:solidFill>
                  <a:schemeClr val="bg1"/>
                </a:solidFill>
              </a:rPr>
              <a:t>    </a:t>
            </a:r>
            <a:r>
              <a:rPr lang="en-US" altLang="zh-CN" dirty="0" err="1">
                <a:solidFill>
                  <a:schemeClr val="bg1"/>
                </a:solidFill>
              </a:rPr>
              <a:t>leaveActive</a:t>
            </a:r>
            <a:r>
              <a:rPr lang="en-US" altLang="zh-CN" dirty="0">
                <a:solidFill>
                  <a:schemeClr val="bg1"/>
                </a:solidFill>
              </a:rPr>
              <a:t>: '</a:t>
            </a:r>
            <a:r>
              <a:rPr lang="en-US" altLang="zh-CN" dirty="0" err="1">
                <a:solidFill>
                  <a:schemeClr val="bg1"/>
                </a:solidFill>
              </a:rPr>
              <a:t>leaveActive</a:t>
            </a:r>
            <a:r>
              <a:rPr lang="en-US" altLang="zh-CN" dirty="0">
                <a:solidFill>
                  <a:schemeClr val="bg1"/>
                </a:solidFill>
              </a:rPr>
              <a:t>',</a:t>
            </a:r>
          </a:p>
          <a:p>
            <a:r>
              <a:rPr lang="en-US" altLang="zh-CN" dirty="0">
                <a:solidFill>
                  <a:schemeClr val="bg1"/>
                </a:solidFill>
              </a:rPr>
              <a:t>    appear: 'appear',</a:t>
            </a:r>
          </a:p>
          <a:p>
            <a:r>
              <a:rPr lang="en-US" altLang="zh-CN" dirty="0">
                <a:solidFill>
                  <a:schemeClr val="bg1"/>
                </a:solidFill>
              </a:rPr>
              <a:t>    </a:t>
            </a:r>
            <a:r>
              <a:rPr lang="en-US" altLang="zh-CN" dirty="0" err="1">
                <a:solidFill>
                  <a:schemeClr val="bg1"/>
                </a:solidFill>
              </a:rPr>
              <a:t>appearActive</a:t>
            </a:r>
            <a:r>
              <a:rPr lang="en-US" altLang="zh-CN" dirty="0">
                <a:solidFill>
                  <a:schemeClr val="bg1"/>
                </a:solidFill>
              </a:rPr>
              <a:t>: '</a:t>
            </a:r>
            <a:r>
              <a:rPr lang="en-US" altLang="zh-CN" dirty="0" err="1">
                <a:solidFill>
                  <a:schemeClr val="bg1"/>
                </a:solidFill>
              </a:rPr>
              <a:t>appearActive</a:t>
            </a:r>
            <a:r>
              <a:rPr lang="en-US" altLang="zh-CN" dirty="0">
                <a:solidFill>
                  <a:schemeClr val="bg1"/>
                </a:solidFill>
              </a:rPr>
              <a:t>'</a:t>
            </a:r>
          </a:p>
          <a:p>
            <a:r>
              <a:rPr lang="en-US" altLang="zh-CN" dirty="0">
                <a:solidFill>
                  <a:schemeClr val="bg1"/>
                </a:solidFill>
              </a:rPr>
              <a:t>  } }&gt;</a:t>
            </a:r>
          </a:p>
          <a:p>
            <a:r>
              <a:rPr lang="en-US" altLang="zh-CN" dirty="0">
                <a:solidFill>
                  <a:schemeClr val="bg1"/>
                </a:solidFill>
              </a:rPr>
              <a:t>  {item}</a:t>
            </a:r>
          </a:p>
          <a:p>
            <a:r>
              <a:rPr lang="en-US" altLang="zh-CN" dirty="0">
                <a:solidFill>
                  <a:schemeClr val="bg1"/>
                </a:solidFill>
              </a:rPr>
              <a:t>&lt;/</a:t>
            </a:r>
            <a:r>
              <a:rPr lang="en-US" altLang="zh-CN" dirty="0" err="1">
                <a:solidFill>
                  <a:schemeClr val="bg1"/>
                </a:solidFill>
              </a:rPr>
              <a:t>ReactCSSTransitionGroup</a:t>
            </a:r>
            <a:r>
              <a:rPr lang="en-US" altLang="zh-CN" dirty="0">
                <a:solidFill>
                  <a:schemeClr val="bg1"/>
                </a:solidFill>
              </a:rPr>
              <a:t>&gt;</a:t>
            </a:r>
          </a:p>
        </p:txBody>
      </p:sp>
    </p:spTree>
    <p:extLst>
      <p:ext uri="{BB962C8B-B14F-4D97-AF65-F5344CB8AC3E}">
        <p14:creationId xmlns:p14="http://schemas.microsoft.com/office/powerpoint/2010/main" val="1768794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0652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属性</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063625" y="1421502"/>
            <a:ext cx="76501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dirty="0">
                <a:solidFill>
                  <a:schemeClr val="bg1"/>
                </a:solidFill>
              </a:rPr>
              <a:t>属性和状态是</a:t>
            </a:r>
            <a:r>
              <a:rPr lang="en-US" altLang="zh-CN" dirty="0">
                <a:solidFill>
                  <a:schemeClr val="bg1"/>
                </a:solidFill>
              </a:rPr>
              <a:t>react</a:t>
            </a:r>
            <a:r>
              <a:rPr lang="zh-CN" altLang="en-US" dirty="0">
                <a:solidFill>
                  <a:schemeClr val="bg1"/>
                </a:solidFill>
              </a:rPr>
              <a:t>中数据传递的载体</a:t>
            </a:r>
            <a:endParaRPr lang="en-US" altLang="zh-CN" dirty="0">
              <a:solidFill>
                <a:schemeClr val="bg1"/>
              </a:solidFill>
            </a:endParaRPr>
          </a:p>
          <a:p>
            <a:pPr>
              <a:lnSpc>
                <a:spcPct val="150000"/>
              </a:lnSpc>
            </a:pPr>
            <a:endParaRPr lang="zh-CN" altLang="en-US" dirty="0" smtClean="0">
              <a:solidFill>
                <a:schemeClr val="bg1"/>
              </a:solidFill>
            </a:endParaRPr>
          </a:p>
          <a:p>
            <a:pPr>
              <a:lnSpc>
                <a:spcPct val="150000"/>
              </a:lnSpc>
            </a:pPr>
            <a:r>
              <a:rPr lang="zh-CN" altLang="en-US" dirty="0" smtClean="0">
                <a:solidFill>
                  <a:schemeClr val="bg1"/>
                </a:solidFill>
              </a:rPr>
              <a:t>组件</a:t>
            </a:r>
            <a:r>
              <a:rPr lang="zh-CN" altLang="en-US" dirty="0">
                <a:solidFill>
                  <a:schemeClr val="bg1"/>
                </a:solidFill>
              </a:rPr>
              <a:t>接收属性值的传递：</a:t>
            </a:r>
            <a:endParaRPr lang="en-US" altLang="zh-CN" dirty="0">
              <a:solidFill>
                <a:schemeClr val="bg1"/>
              </a:solidFill>
            </a:endParaRPr>
          </a:p>
          <a:p>
            <a:pPr>
              <a:lnSpc>
                <a:spcPct val="150000"/>
              </a:lnSpc>
            </a:pPr>
            <a:r>
              <a:rPr lang="en-US" altLang="zh-CN" dirty="0" err="1">
                <a:solidFill>
                  <a:schemeClr val="bg1"/>
                </a:solidFill>
              </a:rPr>
              <a:t>this.props</a:t>
            </a:r>
            <a:r>
              <a:rPr lang="en-US" altLang="zh-CN" dirty="0">
                <a:solidFill>
                  <a:schemeClr val="bg1"/>
                </a:solidFill>
              </a:rPr>
              <a:t>.</a:t>
            </a:r>
            <a:r>
              <a:rPr lang="zh-CN" altLang="en-US" dirty="0">
                <a:solidFill>
                  <a:schemeClr val="bg1"/>
                </a:solidFill>
              </a:rPr>
              <a:t>属性名</a:t>
            </a:r>
            <a:endParaRPr lang="en-US" altLang="zh-CN" dirty="0">
              <a:solidFill>
                <a:schemeClr val="bg1"/>
              </a:solidFill>
            </a:endParaRPr>
          </a:p>
          <a:p>
            <a:pPr>
              <a:lnSpc>
                <a:spcPct val="150000"/>
              </a:lnSpc>
            </a:pPr>
            <a:endParaRPr lang="en-US" altLang="zh-CN" dirty="0">
              <a:solidFill>
                <a:schemeClr val="bg1"/>
              </a:solidFill>
            </a:endParaRPr>
          </a:p>
          <a:p>
            <a:pPr>
              <a:lnSpc>
                <a:spcPct val="150000"/>
              </a:lnSpc>
            </a:pPr>
            <a:r>
              <a:rPr lang="zh-CN" altLang="en-US" dirty="0">
                <a:solidFill>
                  <a:schemeClr val="bg1"/>
                </a:solidFill>
              </a:rPr>
              <a:t>例如：</a:t>
            </a:r>
            <a:endParaRPr lang="en-US" altLang="zh-CN" dirty="0">
              <a:solidFill>
                <a:schemeClr val="bg1"/>
              </a:solidFill>
            </a:endParaRPr>
          </a:p>
          <a:p>
            <a:pPr>
              <a:lnSpc>
                <a:spcPct val="150000"/>
              </a:lnSpc>
            </a:pPr>
            <a:r>
              <a:rPr lang="en-US" altLang="zh-CN" dirty="0">
                <a:solidFill>
                  <a:schemeClr val="bg1"/>
                </a:solidFill>
              </a:rPr>
              <a:t>&lt;Header </a:t>
            </a:r>
            <a:r>
              <a:rPr lang="en-US" altLang="zh-CN" b="1" dirty="0">
                <a:solidFill>
                  <a:srgbClr val="FF0000"/>
                </a:solidFill>
              </a:rPr>
              <a:t>title</a:t>
            </a:r>
            <a:r>
              <a:rPr lang="en-US" altLang="zh-CN" dirty="0">
                <a:solidFill>
                  <a:schemeClr val="bg1"/>
                </a:solidFill>
              </a:rPr>
              <a:t>="</a:t>
            </a:r>
            <a:r>
              <a:rPr lang="zh-CN" altLang="en-US" dirty="0">
                <a:solidFill>
                  <a:schemeClr val="bg1"/>
                </a:solidFill>
              </a:rPr>
              <a:t>留言</a:t>
            </a:r>
            <a:r>
              <a:rPr lang="en-US" altLang="zh-CN" dirty="0">
                <a:solidFill>
                  <a:schemeClr val="bg1"/>
                </a:solidFill>
              </a:rPr>
              <a:t>" </a:t>
            </a:r>
            <a:r>
              <a:rPr lang="en-US" altLang="zh-CN" dirty="0" smtClean="0">
                <a:solidFill>
                  <a:schemeClr val="bg1"/>
                </a:solidFill>
              </a:rPr>
              <a:t>/&gt;</a:t>
            </a:r>
            <a:endParaRPr lang="en-US" altLang="zh-CN" dirty="0">
              <a:solidFill>
                <a:schemeClr val="bg1"/>
              </a:solidFill>
            </a:endParaRPr>
          </a:p>
          <a:p>
            <a:pPr>
              <a:lnSpc>
                <a:spcPct val="150000"/>
              </a:lnSpc>
            </a:pPr>
            <a:r>
              <a:rPr lang="en-US" altLang="zh-CN" dirty="0" err="1">
                <a:solidFill>
                  <a:schemeClr val="bg1"/>
                </a:solidFill>
              </a:rPr>
              <a:t>var</a:t>
            </a:r>
            <a:r>
              <a:rPr lang="en-US" altLang="zh-CN" dirty="0">
                <a:solidFill>
                  <a:schemeClr val="bg1"/>
                </a:solidFill>
              </a:rPr>
              <a:t> Header = </a:t>
            </a:r>
            <a:r>
              <a:rPr lang="en-US" altLang="zh-CN" dirty="0" err="1">
                <a:solidFill>
                  <a:schemeClr val="bg1"/>
                </a:solidFill>
              </a:rPr>
              <a:t>React.createClass</a:t>
            </a:r>
            <a:r>
              <a:rPr lang="en-US" altLang="zh-CN" dirty="0">
                <a:solidFill>
                  <a:schemeClr val="bg1"/>
                </a:solidFill>
              </a:rPr>
              <a:t>({</a:t>
            </a:r>
          </a:p>
          <a:p>
            <a:pPr>
              <a:lnSpc>
                <a:spcPct val="150000"/>
              </a:lnSpc>
            </a:pPr>
            <a:r>
              <a:rPr lang="en-US" altLang="zh-CN" dirty="0">
                <a:solidFill>
                  <a:schemeClr val="bg1"/>
                </a:solidFill>
              </a:rPr>
              <a:t>  render: function() {</a:t>
            </a:r>
          </a:p>
          <a:p>
            <a:pPr>
              <a:lnSpc>
                <a:spcPct val="150000"/>
              </a:lnSpc>
            </a:pPr>
            <a:r>
              <a:rPr lang="en-US" altLang="zh-CN" dirty="0">
                <a:solidFill>
                  <a:schemeClr val="bg1"/>
                </a:solidFill>
              </a:rPr>
              <a:t>    return </a:t>
            </a:r>
            <a:r>
              <a:rPr lang="en-US" altLang="zh-CN" dirty="0" smtClean="0">
                <a:solidFill>
                  <a:schemeClr val="bg1"/>
                </a:solidFill>
              </a:rPr>
              <a:t>(&lt;</a:t>
            </a:r>
            <a:r>
              <a:rPr lang="en-US" altLang="zh-CN" dirty="0">
                <a:solidFill>
                  <a:schemeClr val="bg1"/>
                </a:solidFill>
              </a:rPr>
              <a:t>h2&gt;{</a:t>
            </a:r>
            <a:r>
              <a:rPr lang="en-US" altLang="zh-CN" b="1" dirty="0" err="1">
                <a:solidFill>
                  <a:srgbClr val="FF0000"/>
                </a:solidFill>
              </a:rPr>
              <a:t>this.props.title</a:t>
            </a:r>
            <a:r>
              <a:rPr lang="en-US" altLang="zh-CN" dirty="0">
                <a:solidFill>
                  <a:schemeClr val="bg1"/>
                </a:solidFill>
              </a:rPr>
              <a:t>}&lt;/h2</a:t>
            </a:r>
            <a:r>
              <a:rPr lang="en-US" altLang="zh-CN" dirty="0" smtClean="0">
                <a:solidFill>
                  <a:schemeClr val="bg1"/>
                </a:solidFill>
              </a:rPr>
              <a:t>&gt;);</a:t>
            </a:r>
            <a:endParaRPr lang="en-US" altLang="zh-CN" dirty="0">
              <a:solidFill>
                <a:schemeClr val="bg1"/>
              </a:solidFill>
            </a:endParaRPr>
          </a:p>
          <a:p>
            <a:pPr>
              <a:lnSpc>
                <a:spcPct val="150000"/>
              </a:lnSpc>
            </a:pPr>
            <a:r>
              <a:rPr lang="en-US" altLang="zh-CN" dirty="0">
                <a:solidFill>
                  <a:schemeClr val="bg1"/>
                </a:solidFill>
              </a:rPr>
              <a:t>  }</a:t>
            </a:r>
          </a:p>
          <a:p>
            <a:pPr>
              <a:lnSpc>
                <a:spcPct val="150000"/>
              </a:lnSpc>
            </a:pPr>
            <a:r>
              <a:rPr lang="en-US" altLang="zh-CN" dirty="0">
                <a:solidFill>
                  <a:schemeClr val="bg1"/>
                </a:solidFill>
              </a:rPr>
              <a:t>});</a:t>
            </a:r>
          </a:p>
        </p:txBody>
      </p:sp>
    </p:spTree>
    <p:extLst>
      <p:ext uri="{BB962C8B-B14F-4D97-AF65-F5344CB8AC3E}">
        <p14:creationId xmlns:p14="http://schemas.microsoft.com/office/powerpoint/2010/main" val="1862292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0652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属性</a:t>
              </a:r>
              <a:endParaRPr lang="en-US" altLang="zh-CN" sz="2800" b="1">
                <a:solidFill>
                  <a:schemeClr val="bg1"/>
                </a:solidFill>
                <a:latin typeface="微软雅黑" charset="0"/>
                <a:ea typeface="微软雅黑" charset="0"/>
              </a:endParaRPr>
            </a:p>
          </p:txBody>
        </p:sp>
      </p:grpSp>
      <p:sp>
        <p:nvSpPr>
          <p:cNvPr id="10" name="TextBox 1"/>
          <p:cNvSpPr txBox="1">
            <a:spLocks noChangeArrowheads="1"/>
          </p:cNvSpPr>
          <p:nvPr/>
        </p:nvSpPr>
        <p:spPr bwMode="auto">
          <a:xfrm>
            <a:off x="1801813" y="2078038"/>
            <a:ext cx="1006962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2</a:t>
            </a:r>
            <a:r>
              <a:rPr lang="zh-CN" altLang="en-US" dirty="0">
                <a:solidFill>
                  <a:schemeClr val="bg1"/>
                </a:solidFill>
              </a:rPr>
              <a:t>、属性传递的方式</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1</a:t>
            </a:r>
            <a:r>
              <a:rPr lang="zh-CN" altLang="en-US" dirty="0">
                <a:solidFill>
                  <a:schemeClr val="bg1"/>
                </a:solidFill>
              </a:rPr>
              <a:t>、</a:t>
            </a:r>
            <a:r>
              <a:rPr lang="en-US" altLang="zh-CN" dirty="0">
                <a:solidFill>
                  <a:schemeClr val="bg1"/>
                </a:solidFill>
              </a:rPr>
              <a:t>key-value</a:t>
            </a:r>
            <a:r>
              <a:rPr lang="zh-CN" altLang="en-US" dirty="0">
                <a:solidFill>
                  <a:schemeClr val="bg1"/>
                </a:solidFill>
              </a:rPr>
              <a:t>形式</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、展开式</a:t>
            </a:r>
            <a:r>
              <a:rPr lang="zh-CN" altLang="en-US" dirty="0" smtClean="0">
                <a:solidFill>
                  <a:schemeClr val="bg1"/>
                </a:solidFill>
              </a:rPr>
              <a:t>传入</a:t>
            </a:r>
            <a:endParaRPr lang="en-US" altLang="zh-CN" dirty="0" smtClean="0">
              <a:solidFill>
                <a:schemeClr val="bg1"/>
              </a:solidFill>
            </a:endParaRPr>
          </a:p>
          <a:p>
            <a:pPr eaLnBrk="1" hangingPunct="1">
              <a:buFont typeface="Arial" charset="0"/>
              <a:buNone/>
            </a:pPr>
            <a:r>
              <a:rPr lang="en-US" altLang="zh-CN" dirty="0">
                <a:solidFill>
                  <a:schemeClr val="bg1"/>
                </a:solidFill>
              </a:rPr>
              <a:t>	</a:t>
            </a:r>
            <a:endParaRPr lang="en-US" altLang="zh-CN" dirty="0" smtClean="0">
              <a:solidFill>
                <a:schemeClr val="bg1"/>
              </a:solidFill>
            </a:endParaRPr>
          </a:p>
          <a:p>
            <a:pPr eaLnBrk="1" hangingPunct="1">
              <a:buFont typeface="Arial" charset="0"/>
              <a:buNone/>
            </a:pPr>
            <a:r>
              <a:rPr lang="en-US" altLang="zh-CN" dirty="0">
                <a:solidFill>
                  <a:schemeClr val="bg1"/>
                </a:solidFill>
              </a:rPr>
              <a:t> </a:t>
            </a:r>
            <a:r>
              <a:rPr lang="en-US" altLang="zh-CN" dirty="0" smtClean="0">
                <a:solidFill>
                  <a:schemeClr val="bg1"/>
                </a:solidFill>
              </a:rPr>
              <a:t>      3</a:t>
            </a:r>
            <a:r>
              <a:rPr lang="zh-CN" altLang="en-US" dirty="0" smtClean="0">
                <a:solidFill>
                  <a:schemeClr val="bg1"/>
                </a:solidFill>
              </a:rPr>
              <a:t>、内部声明</a:t>
            </a:r>
            <a:r>
              <a:rPr lang="en-US" altLang="zh-CN" dirty="0" err="1" smtClean="0">
                <a:solidFill>
                  <a:schemeClr val="bg1"/>
                </a:solidFill>
              </a:rPr>
              <a:t>getDefaultProps</a:t>
            </a:r>
            <a:endParaRPr lang="en-US" altLang="zh-CN" dirty="0" smtClean="0">
              <a:solidFill>
                <a:schemeClr val="bg1"/>
              </a:solidFill>
            </a:endParaRPr>
          </a:p>
          <a:p>
            <a:pPr eaLnBrk="1" hangingPunct="1">
              <a:buFont typeface="Arial" charset="0"/>
              <a:buNone/>
            </a:pPr>
            <a:r>
              <a:rPr lang="en-US" altLang="zh-CN" dirty="0">
                <a:solidFill>
                  <a:schemeClr val="bg1"/>
                </a:solidFill>
              </a:rPr>
              <a:t>	</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4</a:t>
            </a:r>
            <a:r>
              <a:rPr lang="zh-CN" altLang="en-US" dirty="0" smtClean="0">
                <a:solidFill>
                  <a:schemeClr val="bg1"/>
                </a:solidFill>
              </a:rPr>
              <a:t>、</a:t>
            </a:r>
            <a:r>
              <a:rPr lang="en-US" altLang="zh-CN" dirty="0" smtClean="0">
                <a:solidFill>
                  <a:schemeClr val="bg1"/>
                </a:solidFill>
              </a:rPr>
              <a:t>es6</a:t>
            </a:r>
            <a:r>
              <a:rPr lang="zh-CN" altLang="en-US" dirty="0" smtClean="0">
                <a:solidFill>
                  <a:schemeClr val="bg1"/>
                </a:solidFill>
              </a:rPr>
              <a:t>    使用  组件</a:t>
            </a:r>
            <a:r>
              <a:rPr lang="en-US" altLang="zh-CN" dirty="0" smtClean="0">
                <a:solidFill>
                  <a:schemeClr val="bg1"/>
                </a:solidFill>
              </a:rPr>
              <a:t>.</a:t>
            </a:r>
            <a:r>
              <a:rPr lang="en-US" altLang="zh-CN" dirty="0"/>
              <a:t> </a:t>
            </a:r>
            <a:r>
              <a:rPr lang="en-US" altLang="zh-CN" dirty="0" err="1" smtClean="0">
                <a:solidFill>
                  <a:srgbClr val="FF0000"/>
                </a:solidFill>
              </a:rPr>
              <a:t>defaultProps</a:t>
            </a: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98798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557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状态</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54125" y="1421502"/>
            <a:ext cx="7650163"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en-US" altLang="zh-CN" dirty="0">
                <a:solidFill>
                  <a:schemeClr val="bg1"/>
                </a:solidFill>
              </a:rPr>
              <a:t>React </a:t>
            </a:r>
            <a:r>
              <a:rPr lang="zh-CN" altLang="en-US" dirty="0">
                <a:solidFill>
                  <a:schemeClr val="bg1"/>
                </a:solidFill>
              </a:rPr>
              <a:t>把组件看成是一个状态机（</a:t>
            </a:r>
            <a:r>
              <a:rPr lang="en-US" altLang="zh-CN" dirty="0">
                <a:solidFill>
                  <a:schemeClr val="bg1"/>
                </a:solidFill>
              </a:rPr>
              <a:t>State Machines</a:t>
            </a:r>
            <a:r>
              <a:rPr lang="zh-CN" altLang="en-US" dirty="0">
                <a:solidFill>
                  <a:schemeClr val="bg1"/>
                </a:solidFill>
              </a:rPr>
              <a:t>）。通过与用户的交互，实现不同状态，然后渲染 </a:t>
            </a:r>
            <a:r>
              <a:rPr lang="en-US" altLang="zh-CN" dirty="0">
                <a:solidFill>
                  <a:schemeClr val="bg1"/>
                </a:solidFill>
              </a:rPr>
              <a:t>UI</a:t>
            </a:r>
            <a:r>
              <a:rPr lang="zh-CN" altLang="en-US" dirty="0">
                <a:solidFill>
                  <a:schemeClr val="bg1"/>
                </a:solidFill>
              </a:rPr>
              <a:t>，让用户界面和数据保持一致。</a:t>
            </a:r>
            <a:endParaRPr lang="en-US" altLang="zh-CN" dirty="0">
              <a:solidFill>
                <a:schemeClr val="bg1"/>
              </a:solidFill>
            </a:endParaRPr>
          </a:p>
          <a:p>
            <a:pPr>
              <a:lnSpc>
                <a:spcPct val="150000"/>
              </a:lnSpc>
            </a:pPr>
            <a:endParaRPr lang="zh-CN" altLang="en-US" dirty="0">
              <a:solidFill>
                <a:schemeClr val="bg1"/>
              </a:solidFill>
            </a:endParaRPr>
          </a:p>
          <a:p>
            <a:pPr>
              <a:lnSpc>
                <a:spcPct val="150000"/>
              </a:lnSpc>
            </a:pPr>
            <a:r>
              <a:rPr lang="en-US" altLang="zh-CN" dirty="0">
                <a:solidFill>
                  <a:schemeClr val="bg1"/>
                </a:solidFill>
              </a:rPr>
              <a:t>React </a:t>
            </a:r>
            <a:r>
              <a:rPr lang="zh-CN" altLang="en-US" dirty="0">
                <a:solidFill>
                  <a:schemeClr val="bg1"/>
                </a:solidFill>
              </a:rPr>
              <a:t>里，只需更新组件的 </a:t>
            </a:r>
            <a:r>
              <a:rPr lang="en-US" altLang="zh-CN" dirty="0">
                <a:solidFill>
                  <a:schemeClr val="bg1"/>
                </a:solidFill>
              </a:rPr>
              <a:t>state</a:t>
            </a:r>
            <a:r>
              <a:rPr lang="zh-CN" altLang="en-US" dirty="0">
                <a:solidFill>
                  <a:schemeClr val="bg1"/>
                </a:solidFill>
              </a:rPr>
              <a:t>，然后根据新的 </a:t>
            </a:r>
            <a:r>
              <a:rPr lang="en-US" altLang="zh-CN" dirty="0">
                <a:solidFill>
                  <a:schemeClr val="bg1"/>
                </a:solidFill>
              </a:rPr>
              <a:t>state </a:t>
            </a:r>
            <a:r>
              <a:rPr lang="zh-CN" altLang="en-US" dirty="0">
                <a:solidFill>
                  <a:schemeClr val="bg1"/>
                </a:solidFill>
              </a:rPr>
              <a:t>重新渲染用户界面（不要操作 </a:t>
            </a:r>
            <a:r>
              <a:rPr lang="en-US" altLang="zh-CN" dirty="0">
                <a:solidFill>
                  <a:schemeClr val="bg1"/>
                </a:solidFill>
              </a:rPr>
              <a:t>DOM</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p:txBody>
      </p:sp>
    </p:spTree>
    <p:extLst>
      <p:ext uri="{BB962C8B-B14F-4D97-AF65-F5344CB8AC3E}">
        <p14:creationId xmlns:p14="http://schemas.microsoft.com/office/powerpoint/2010/main" val="1131884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811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状态</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79525" y="1421502"/>
            <a:ext cx="95535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200000"/>
              </a:lnSpc>
            </a:pPr>
            <a:r>
              <a:rPr lang="zh-CN" altLang="en-US" dirty="0">
                <a:solidFill>
                  <a:schemeClr val="bg1"/>
                </a:solidFill>
              </a:rPr>
              <a:t>重要的方法：</a:t>
            </a:r>
            <a:endParaRPr lang="en-US" altLang="zh-CN" dirty="0">
              <a:solidFill>
                <a:schemeClr val="bg1"/>
              </a:solidFill>
            </a:endParaRPr>
          </a:p>
          <a:p>
            <a:pPr>
              <a:lnSpc>
                <a:spcPct val="200000"/>
              </a:lnSpc>
            </a:pPr>
            <a:r>
              <a:rPr lang="en-US" altLang="zh-CN" dirty="0" err="1">
                <a:solidFill>
                  <a:schemeClr val="bg1"/>
                </a:solidFill>
              </a:rPr>
              <a:t>getInitialState</a:t>
            </a:r>
            <a:r>
              <a:rPr lang="en-US" altLang="zh-CN" dirty="0">
                <a:solidFill>
                  <a:schemeClr val="bg1"/>
                </a:solidFill>
              </a:rPr>
              <a:t> </a:t>
            </a:r>
            <a:r>
              <a:rPr lang="zh-CN" altLang="en-US" dirty="0">
                <a:solidFill>
                  <a:schemeClr val="bg1"/>
                </a:solidFill>
              </a:rPr>
              <a:t>：定义初始</a:t>
            </a:r>
            <a:r>
              <a:rPr lang="zh-CN" altLang="en-US" dirty="0" smtClean="0">
                <a:solidFill>
                  <a:schemeClr val="bg1"/>
                </a:solidFill>
              </a:rPr>
              <a:t>状态</a:t>
            </a:r>
            <a:r>
              <a:rPr lang="en-US" altLang="zh-CN" dirty="0" smtClean="0">
                <a:solidFill>
                  <a:schemeClr val="bg1"/>
                </a:solidFill>
              </a:rPr>
              <a:t>   /es6   </a:t>
            </a:r>
            <a:r>
              <a:rPr lang="zh-CN" altLang="en-US" dirty="0" smtClean="0">
                <a:solidFill>
                  <a:schemeClr val="bg1"/>
                </a:solidFill>
              </a:rPr>
              <a:t>在</a:t>
            </a:r>
            <a:r>
              <a:rPr lang="en-US" altLang="zh-CN" dirty="0" smtClean="0">
                <a:solidFill>
                  <a:schemeClr val="bg1"/>
                </a:solidFill>
              </a:rPr>
              <a:t>constructor   </a:t>
            </a:r>
            <a:r>
              <a:rPr lang="zh-CN" altLang="en-US" dirty="0" smtClean="0">
                <a:solidFill>
                  <a:schemeClr val="bg1"/>
                </a:solidFill>
              </a:rPr>
              <a:t>中 通过</a:t>
            </a:r>
            <a:r>
              <a:rPr lang="en-US" altLang="zh-CN" dirty="0" smtClean="0">
                <a:solidFill>
                  <a:schemeClr val="bg1"/>
                </a:solidFill>
              </a:rPr>
              <a:t>this</a:t>
            </a:r>
            <a:r>
              <a:rPr lang="zh-CN" altLang="en-US" dirty="0" smtClean="0">
                <a:solidFill>
                  <a:schemeClr val="bg1"/>
                </a:solidFill>
              </a:rPr>
              <a:t> </a:t>
            </a:r>
            <a:r>
              <a:rPr lang="en-US" altLang="zh-CN" dirty="0" smtClean="0">
                <a:solidFill>
                  <a:schemeClr val="bg1"/>
                </a:solidFill>
              </a:rPr>
              <a:t>.state={} </a:t>
            </a:r>
            <a:r>
              <a:rPr lang="zh-CN" altLang="en-US" dirty="0" smtClean="0">
                <a:solidFill>
                  <a:schemeClr val="bg1"/>
                </a:solidFill>
              </a:rPr>
              <a:t>设置</a:t>
            </a:r>
            <a:endParaRPr lang="en-US" altLang="zh-CN" dirty="0">
              <a:solidFill>
                <a:schemeClr val="bg1"/>
              </a:solidFill>
            </a:endParaRPr>
          </a:p>
          <a:p>
            <a:pPr>
              <a:lnSpc>
                <a:spcPct val="200000"/>
              </a:lnSpc>
            </a:pPr>
            <a:r>
              <a:rPr lang="en-US" altLang="zh-CN" dirty="0" smtClean="0">
                <a:solidFill>
                  <a:schemeClr val="bg1"/>
                </a:solidFill>
              </a:rPr>
              <a:t>constructor</a:t>
            </a:r>
          </a:p>
          <a:p>
            <a:pPr>
              <a:lnSpc>
                <a:spcPct val="200000"/>
              </a:lnSpc>
            </a:pPr>
            <a:endParaRPr lang="en-US" altLang="zh-CN" dirty="0">
              <a:solidFill>
                <a:schemeClr val="bg1"/>
              </a:solidFill>
            </a:endParaRPr>
          </a:p>
          <a:p>
            <a:pPr>
              <a:lnSpc>
                <a:spcPct val="200000"/>
              </a:lnSpc>
            </a:pPr>
            <a:r>
              <a:rPr lang="en-US" altLang="zh-CN" dirty="0" smtClean="0">
                <a:solidFill>
                  <a:schemeClr val="bg1"/>
                </a:solidFill>
              </a:rPr>
              <a:t>this.state </a:t>
            </a:r>
            <a:r>
              <a:rPr lang="zh-CN" altLang="en-US" dirty="0">
                <a:solidFill>
                  <a:schemeClr val="bg1"/>
                </a:solidFill>
              </a:rPr>
              <a:t>：读取状态</a:t>
            </a:r>
            <a:endParaRPr lang="en-US" altLang="zh-CN" dirty="0">
              <a:solidFill>
                <a:schemeClr val="bg1"/>
              </a:solidFill>
            </a:endParaRPr>
          </a:p>
          <a:p>
            <a:pPr>
              <a:lnSpc>
                <a:spcPct val="200000"/>
              </a:lnSpc>
            </a:pPr>
            <a:r>
              <a:rPr lang="en-US" altLang="zh-CN" dirty="0" err="1">
                <a:solidFill>
                  <a:schemeClr val="bg1"/>
                </a:solidFill>
              </a:rPr>
              <a:t>this.setState</a:t>
            </a:r>
            <a:r>
              <a:rPr lang="zh-CN" altLang="en-US" dirty="0">
                <a:solidFill>
                  <a:schemeClr val="bg1"/>
                </a:solidFill>
              </a:rPr>
              <a:t>：更新组件的</a:t>
            </a:r>
            <a:r>
              <a:rPr lang="zh-CN" altLang="en-US" dirty="0" smtClean="0">
                <a:solidFill>
                  <a:schemeClr val="bg1"/>
                </a:solidFill>
              </a:rPr>
              <a:t>状态      ／</a:t>
            </a:r>
            <a:r>
              <a:rPr lang="en-US" altLang="zh-CN" dirty="0" smtClean="0">
                <a:solidFill>
                  <a:schemeClr val="bg1"/>
                </a:solidFill>
              </a:rPr>
              <a:t>es6</a:t>
            </a:r>
            <a:r>
              <a:rPr lang="zh-CN" altLang="en-US" dirty="0" smtClean="0">
                <a:solidFill>
                  <a:schemeClr val="bg1"/>
                </a:solidFill>
              </a:rPr>
              <a:t>中  在事件中调用需要在构造器中  通过</a:t>
            </a:r>
            <a:r>
              <a:rPr lang="en-US" altLang="zh-CN" dirty="0" smtClean="0">
                <a:solidFill>
                  <a:schemeClr val="bg1"/>
                </a:solidFill>
              </a:rPr>
              <a:t>bind</a:t>
            </a:r>
            <a:r>
              <a:rPr lang="zh-CN" altLang="en-US" dirty="0" smtClean="0">
                <a:solidFill>
                  <a:schemeClr val="bg1"/>
                </a:solidFill>
              </a:rPr>
              <a:t>绑定</a:t>
            </a:r>
            <a:r>
              <a:rPr lang="en-US" altLang="zh-CN" dirty="0" smtClean="0">
                <a:solidFill>
                  <a:schemeClr val="bg1"/>
                </a:solidFill>
              </a:rPr>
              <a:t>this</a:t>
            </a:r>
            <a:endParaRPr lang="zh-CN" altLang="en-US" dirty="0">
              <a:solidFill>
                <a:schemeClr val="bg1"/>
              </a:solidFill>
            </a:endParaRPr>
          </a:p>
        </p:txBody>
      </p:sp>
      <p:sp>
        <p:nvSpPr>
          <p:cNvPr id="10" name="TextBox 1"/>
          <p:cNvSpPr txBox="1">
            <a:spLocks noChangeArrowheads="1"/>
          </p:cNvSpPr>
          <p:nvPr/>
        </p:nvSpPr>
        <p:spPr bwMode="auto">
          <a:xfrm>
            <a:off x="895458" y="4075493"/>
            <a:ext cx="96963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r>
              <a:rPr lang="zh-CN" altLang="en-US" dirty="0" smtClean="0">
                <a:solidFill>
                  <a:schemeClr val="bg1"/>
                </a:solidFill>
              </a:rPr>
              <a:t>状态修改  组件会发生二次渲染  </a:t>
            </a:r>
            <a:r>
              <a:rPr lang="en-US" altLang="zh-CN" dirty="0" smtClean="0">
                <a:solidFill>
                  <a:schemeClr val="bg1"/>
                </a:solidFill>
              </a:rPr>
              <a:t>react</a:t>
            </a:r>
            <a:r>
              <a:rPr lang="zh-CN" altLang="en-US" dirty="0" smtClean="0">
                <a:solidFill>
                  <a:schemeClr val="bg1"/>
                </a:solidFill>
              </a:rPr>
              <a:t>组件中的</a:t>
            </a:r>
            <a:r>
              <a:rPr lang="en-US" altLang="zh-CN" dirty="0" smtClean="0">
                <a:solidFill>
                  <a:schemeClr val="bg1"/>
                </a:solidFill>
              </a:rPr>
              <a:t>render</a:t>
            </a:r>
            <a:r>
              <a:rPr lang="zh-CN" altLang="en-US" dirty="0" smtClean="0">
                <a:solidFill>
                  <a:schemeClr val="bg1"/>
                </a:solidFill>
              </a:rPr>
              <a:t>方法会重新执行</a:t>
            </a:r>
            <a:endParaRPr lang="en-US" altLang="zh-CN" dirty="0" smtClean="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235202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rPr>
              <a:t>状态的使用</a:t>
            </a:r>
            <a:endParaRPr lang="en-US" altLang="zh-CN" sz="2800" dirty="0">
              <a:solidFill>
                <a:schemeClr val="bg1"/>
              </a:solidFill>
            </a:endParaRPr>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900113" y="1844675"/>
            <a:ext cx="75596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a:t>
            </a:r>
            <a:r>
              <a:rPr lang="zh-CN" altLang="en-US" dirty="0">
                <a:solidFill>
                  <a:schemeClr val="bg1"/>
                </a:solidFill>
              </a:rPr>
              <a:t>实现一个文本框点击按钮之前是文本框   点击以后变成密码框</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r>
              <a:rPr lang="zh-CN" altLang="en-US" dirty="0">
                <a:solidFill>
                  <a:schemeClr val="bg1"/>
                </a:solidFill>
              </a:rPr>
              <a:t>并且按钮的内容也改</a:t>
            </a:r>
            <a:r>
              <a:rPr lang="zh-CN" altLang="en-US" dirty="0" smtClean="0">
                <a:solidFill>
                  <a:schemeClr val="bg1"/>
                </a:solidFill>
              </a:rPr>
              <a:t>变</a:t>
            </a:r>
            <a:endParaRPr lang="en-US" altLang="zh-CN" dirty="0" smtClean="0">
              <a:solidFill>
                <a:schemeClr val="bg1"/>
              </a:solidFill>
            </a:endParaRPr>
          </a:p>
          <a:p>
            <a:pPr eaLnBrk="1" hangingPunct="1">
              <a:buFont typeface="Arial" charset="0"/>
              <a:buNone/>
            </a:pPr>
            <a:r>
              <a:rPr lang="en-US" altLang="zh-CN" dirty="0" smtClean="0">
                <a:solidFill>
                  <a:schemeClr val="bg1"/>
                </a:solidFill>
              </a:rPr>
              <a:t>Constructor(props){</a:t>
            </a:r>
          </a:p>
          <a:p>
            <a:pPr eaLnBrk="1" hangingPunct="1">
              <a:buFont typeface="Arial" charset="0"/>
              <a:buNone/>
            </a:pPr>
            <a:r>
              <a:rPr lang="en-US" altLang="zh-CN" dirty="0" smtClean="0">
                <a:solidFill>
                  <a:schemeClr val="bg1"/>
                </a:solidFill>
              </a:rPr>
              <a:t>Super(props)</a:t>
            </a:r>
          </a:p>
          <a:p>
            <a:pPr eaLnBrk="1" hangingPunct="1">
              <a:buFont typeface="Arial" charset="0"/>
              <a:buNone/>
            </a:pPr>
            <a:r>
              <a:rPr lang="en-US" altLang="zh-CN" dirty="0" smtClean="0">
                <a:solidFill>
                  <a:schemeClr val="bg1"/>
                </a:solidFill>
              </a:rPr>
              <a:t>This.state={</a:t>
            </a:r>
          </a:p>
          <a:p>
            <a:pPr eaLnBrk="1" hangingPunct="1">
              <a:buFont typeface="Arial" charset="0"/>
              <a:buNone/>
            </a:pPr>
            <a:r>
              <a:rPr lang="en-US" altLang="zh-CN" dirty="0" smtClean="0">
                <a:solidFill>
                  <a:schemeClr val="bg1"/>
                </a:solidFill>
              </a:rPr>
              <a:t>Str:’hello’}</a:t>
            </a:r>
          </a:p>
          <a:p>
            <a:pPr eaLnBrk="1" hangingPunct="1">
              <a:buFont typeface="Arial" charset="0"/>
              <a:buNone/>
            </a:pPr>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1370973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800" b="1" cap="all" dirty="0" smtClean="0"/>
              <a:t>数据流</a:t>
            </a:r>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977900" y="2107303"/>
            <a:ext cx="603408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	</a:t>
            </a:r>
            <a:r>
              <a:rPr lang="en-US" altLang="zh-CN" dirty="0" smtClean="0">
                <a:solidFill>
                  <a:schemeClr val="bg1"/>
                </a:solidFill>
              </a:rPr>
              <a:t>1</a:t>
            </a:r>
            <a:r>
              <a:rPr lang="zh-CN" altLang="en-US" dirty="0" smtClean="0">
                <a:solidFill>
                  <a:schemeClr val="bg1"/>
                </a:solidFill>
              </a:rPr>
              <a:t>、数据</a:t>
            </a:r>
            <a:r>
              <a:rPr lang="zh-CN" altLang="en-US" dirty="0">
                <a:solidFill>
                  <a:schemeClr val="bg1"/>
                </a:solidFill>
              </a:rPr>
              <a:t>从父组件流向子</a:t>
            </a:r>
            <a:r>
              <a:rPr lang="zh-CN" altLang="en-US" dirty="0" smtClean="0">
                <a:solidFill>
                  <a:schemeClr val="bg1"/>
                </a:solidFill>
              </a:rPr>
              <a:t>组</a:t>
            </a:r>
            <a:r>
              <a:rPr lang="zh-CN" altLang="en-US" dirty="0" smtClean="0">
                <a:solidFill>
                  <a:schemeClr val="bg1"/>
                </a:solidFill>
              </a:rPr>
              <a:t>件</a:t>
            </a:r>
            <a:endParaRPr lang="en-US" altLang="zh-CN" dirty="0" smtClean="0">
              <a:solidFill>
                <a:schemeClr val="bg1"/>
              </a:solidFill>
            </a:endParaRPr>
          </a:p>
          <a:p>
            <a:pPr eaLnBrk="1" hangingPunct="1">
              <a:buFont typeface="Arial" charset="0"/>
              <a:buNone/>
            </a:pPr>
            <a:endParaRPr lang="en-US" altLang="zh-CN" dirty="0" smtClean="0">
              <a:solidFill>
                <a:schemeClr val="bg1"/>
              </a:solidFill>
            </a:endParaRPr>
          </a:p>
          <a:p>
            <a:pPr eaLnBrk="1" hangingPunct="1">
              <a:buFont typeface="Arial" charset="0"/>
              <a:buNone/>
            </a:pPr>
            <a:endParaRPr lang="zh-CN" altLang="en-US" dirty="0">
              <a:solidFill>
                <a:schemeClr val="bg1"/>
              </a:solidFill>
            </a:endParaRPr>
          </a:p>
          <a:p>
            <a:pPr eaLnBrk="1" hangingPunct="1">
              <a:buFont typeface="Arial" charset="0"/>
              <a:buNone/>
            </a:pPr>
            <a:endParaRPr lang="zh-CN" altLang="en-US" dirty="0" smtClean="0">
              <a:solidFill>
                <a:schemeClr val="bg1"/>
              </a:solidFill>
            </a:endParaRPr>
          </a:p>
          <a:p>
            <a:r>
              <a:rPr lang="zh-CN" altLang="en-US" dirty="0" smtClean="0">
                <a:solidFill>
                  <a:schemeClr val="bg1"/>
                </a:solidFill>
              </a:rPr>
              <a:t>	</a:t>
            </a:r>
            <a:r>
              <a:rPr lang="en-US" altLang="zh-CN" dirty="0" smtClean="0">
                <a:solidFill>
                  <a:schemeClr val="bg1"/>
                </a:solidFill>
              </a:rPr>
              <a:t>2</a:t>
            </a:r>
            <a:r>
              <a:rPr lang="zh-CN" altLang="en-US" dirty="0" smtClean="0">
                <a:solidFill>
                  <a:schemeClr val="bg1"/>
                </a:solidFill>
              </a:rPr>
              <a:t>、</a:t>
            </a:r>
            <a:r>
              <a:rPr lang="zh-CN" altLang="en-US" dirty="0">
                <a:solidFill>
                  <a:schemeClr val="bg1"/>
                </a:solidFill>
              </a:rPr>
              <a:t>子组件数据流向父组</a:t>
            </a:r>
            <a:r>
              <a:rPr lang="zh-CN" altLang="en-US" dirty="0" smtClean="0">
                <a:solidFill>
                  <a:schemeClr val="bg1"/>
                </a:solidFill>
              </a:rPr>
              <a:t>件</a:t>
            </a:r>
          </a:p>
          <a:p>
            <a:endParaRPr lang="zh-CN" altLang="en-US" dirty="0">
              <a:solidFill>
                <a:schemeClr val="bg1"/>
              </a:solidFill>
            </a:endParaRPr>
          </a:p>
          <a:p>
            <a:endParaRPr lang="zh-CN" altLang="en-US" dirty="0" smtClean="0">
              <a:solidFill>
                <a:schemeClr val="bg1"/>
              </a:solidFill>
            </a:endParaRPr>
          </a:p>
          <a:p>
            <a:r>
              <a:rPr lang="zh-CN" altLang="en-US" sz="2800" dirty="0" smtClean="0">
                <a:solidFill>
                  <a:schemeClr val="bg1"/>
                </a:solidFill>
              </a:rPr>
              <a:t>操作</a:t>
            </a:r>
            <a:r>
              <a:rPr lang="en-US" altLang="zh-CN" sz="2800" dirty="0" err="1" smtClean="0">
                <a:solidFill>
                  <a:schemeClr val="bg1"/>
                </a:solidFill>
              </a:rPr>
              <a:t>dom</a:t>
            </a:r>
            <a:endParaRPr lang="zh-CN" altLang="en-US" sz="2800" dirty="0" smtClean="0">
              <a:solidFill>
                <a:schemeClr val="bg1"/>
              </a:solidFill>
            </a:endParaRPr>
          </a:p>
          <a:p>
            <a:endParaRPr lang="zh-CN" altLang="en-US" dirty="0">
              <a:solidFill>
                <a:schemeClr val="bg1"/>
              </a:solidFill>
            </a:endParaRPr>
          </a:p>
          <a:p>
            <a:r>
              <a:rPr lang="zh-CN" altLang="en-US" dirty="0" smtClean="0">
                <a:solidFill>
                  <a:schemeClr val="bg1"/>
                </a:solidFill>
              </a:rPr>
              <a:t>	</a:t>
            </a:r>
            <a:r>
              <a:rPr lang="en-US" altLang="zh-CN" dirty="0" smtClean="0">
                <a:solidFill>
                  <a:schemeClr val="bg1"/>
                </a:solidFill>
              </a:rPr>
              <a:t>ref</a:t>
            </a:r>
            <a:r>
              <a:rPr lang="zh-CN" altLang="en-US" dirty="0">
                <a:solidFill>
                  <a:schemeClr val="bg1"/>
                </a:solidFill>
              </a:rPr>
              <a:t>获取</a:t>
            </a:r>
            <a:r>
              <a:rPr lang="en-US" altLang="zh-CN" dirty="0" err="1">
                <a:solidFill>
                  <a:schemeClr val="bg1"/>
                </a:solidFill>
              </a:rPr>
              <a:t>dom</a:t>
            </a:r>
            <a:r>
              <a:rPr lang="zh-CN" altLang="en-US" dirty="0">
                <a:solidFill>
                  <a:schemeClr val="bg1"/>
                </a:solidFill>
              </a:rPr>
              <a:t>元素 </a:t>
            </a:r>
            <a:r>
              <a:rPr lang="zh-CN" altLang="en-US" dirty="0" smtClean="0">
                <a:solidFill>
                  <a:schemeClr val="bg1"/>
                </a:solidFill>
              </a:rPr>
              <a:t> </a:t>
            </a:r>
            <a:r>
              <a:rPr lang="en-US" altLang="zh-CN" dirty="0">
                <a:solidFill>
                  <a:srgbClr val="FFFF00"/>
                </a:solidFill>
              </a:rPr>
              <a:t>ref</a:t>
            </a:r>
            <a:r>
              <a:rPr lang="zh-CN" altLang="en-US" dirty="0">
                <a:solidFill>
                  <a:schemeClr val="bg1"/>
                </a:solidFill>
              </a:rPr>
              <a:t>给</a:t>
            </a:r>
            <a:r>
              <a:rPr lang="en-US" altLang="zh-CN" dirty="0" err="1">
                <a:solidFill>
                  <a:schemeClr val="bg1"/>
                </a:solidFill>
              </a:rPr>
              <a:t>dom</a:t>
            </a:r>
            <a:r>
              <a:rPr lang="zh-CN" altLang="en-US" dirty="0">
                <a:solidFill>
                  <a:schemeClr val="bg1"/>
                </a:solidFill>
              </a:rPr>
              <a:t>添加该</a:t>
            </a:r>
            <a:r>
              <a:rPr lang="zh-CN" altLang="en-US" dirty="0" smtClean="0">
                <a:solidFill>
                  <a:schemeClr val="bg1"/>
                </a:solidFill>
              </a:rPr>
              <a:t>属性</a:t>
            </a:r>
          </a:p>
          <a:p>
            <a:r>
              <a:rPr lang="zh-CN" altLang="en-US" dirty="0" smtClean="0">
                <a:solidFill>
                  <a:schemeClr val="bg1"/>
                </a:solidFill>
              </a:rPr>
              <a:t>  </a:t>
            </a:r>
          </a:p>
          <a:p>
            <a:r>
              <a:rPr lang="zh-CN" altLang="en-US" dirty="0" smtClean="0">
                <a:solidFill>
                  <a:schemeClr val="bg1"/>
                </a:solidFill>
              </a:rPr>
              <a:t>	通过</a:t>
            </a:r>
            <a:r>
              <a:rPr lang="en-US" altLang="zh-CN" dirty="0" err="1">
                <a:solidFill>
                  <a:schemeClr val="bg1"/>
                </a:solidFill>
              </a:rPr>
              <a:t>this.</a:t>
            </a:r>
            <a:r>
              <a:rPr lang="en-US" altLang="zh-CN" dirty="0" err="1">
                <a:solidFill>
                  <a:srgbClr val="FFFF00"/>
                </a:solidFill>
              </a:rPr>
              <a:t>refs</a:t>
            </a:r>
            <a:r>
              <a:rPr lang="en-US" altLang="zh-CN" dirty="0" err="1">
                <a:solidFill>
                  <a:schemeClr val="bg1"/>
                </a:solidFill>
              </a:rPr>
              <a:t>.ref</a:t>
            </a:r>
            <a:r>
              <a:rPr lang="zh-CN" altLang="en-US" dirty="0">
                <a:solidFill>
                  <a:schemeClr val="bg1"/>
                </a:solidFill>
              </a:rPr>
              <a:t>的值获取</a:t>
            </a:r>
            <a:r>
              <a:rPr lang="en-US" altLang="zh-CN" dirty="0" err="1">
                <a:solidFill>
                  <a:schemeClr val="bg1"/>
                </a:solidFill>
              </a:rPr>
              <a:t>dom</a:t>
            </a:r>
            <a:endParaRPr lang="en-US" altLang="zh-CN" dirty="0">
              <a:solidFill>
                <a:schemeClr val="bg1"/>
              </a:solidFill>
            </a:endParaRPr>
          </a:p>
          <a:p>
            <a:endParaRPr lang="en-US" altLang="zh-CN" dirty="0">
              <a:solidFill>
                <a:schemeClr val="bg1"/>
              </a:solidFill>
            </a:endParaRPr>
          </a:p>
          <a:p>
            <a:pPr eaLnBrk="1" hangingPunct="1">
              <a:buFont typeface="Arial" charset="0"/>
              <a:buNone/>
            </a:pPr>
            <a:endParaRPr lang="zh-CN" altLang="en-US" dirty="0" smtClean="0">
              <a:solidFill>
                <a:schemeClr val="bg1"/>
              </a:solidFill>
            </a:endParaRPr>
          </a:p>
          <a:p>
            <a:pPr eaLnBrk="1" hangingPunct="1">
              <a:buFont typeface="Arial" charset="0"/>
              <a:buNone/>
            </a:pPr>
            <a:r>
              <a:rPr lang="zh-CN" altLang="en-US" dirty="0">
                <a:solidFill>
                  <a:schemeClr val="bg1"/>
                </a:solidFill>
              </a:rPr>
              <a:t>	</a:t>
            </a:r>
            <a:r>
              <a:rPr lang="en-US" altLang="zh-CN" dirty="0" smtClean="0">
                <a:solidFill>
                  <a:schemeClr val="bg1"/>
                </a:solidFill>
              </a:rPr>
              <a:t> </a:t>
            </a: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873199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7" name="组合 3"/>
          <p:cNvGrpSpPr>
            <a:grpSpLocks/>
          </p:cNvGrpSpPr>
          <p:nvPr/>
        </p:nvGrpSpPr>
        <p:grpSpPr bwMode="auto">
          <a:xfrm>
            <a:off x="1446213" y="624686"/>
            <a:ext cx="7648575" cy="647700"/>
            <a:chOff x="0" y="0"/>
            <a:chExt cx="7648027" cy="648072"/>
          </a:xfrm>
        </p:grpSpPr>
        <p:sp>
          <p:nvSpPr>
            <p:cNvPr id="8"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9"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 ES6</a:t>
              </a:r>
              <a:r>
                <a:rPr lang="zh-CN" altLang="en-US" sz="2800" b="1">
                  <a:solidFill>
                    <a:schemeClr val="bg1"/>
                  </a:solidFill>
                  <a:latin typeface="微软雅黑" charset="0"/>
                  <a:ea typeface="微软雅黑" charset="0"/>
                </a:rPr>
                <a:t>的写法</a:t>
              </a:r>
              <a:endParaRPr lang="en-US" altLang="zh-CN" sz="2800" b="1">
                <a:solidFill>
                  <a:schemeClr val="bg1"/>
                </a:solidFill>
                <a:latin typeface="微软雅黑" charset="0"/>
                <a:ea typeface="微软雅黑" charset="0"/>
              </a:endParaRPr>
            </a:p>
          </p:txBody>
        </p:sp>
      </p:grpSp>
      <p:sp>
        <p:nvSpPr>
          <p:cNvPr id="10" name="TextBox 15"/>
          <p:cNvSpPr txBox="1">
            <a:spLocks noChangeArrowheads="1"/>
          </p:cNvSpPr>
          <p:nvPr/>
        </p:nvSpPr>
        <p:spPr bwMode="auto">
          <a:xfrm>
            <a:off x="766762" y="1897073"/>
            <a:ext cx="90074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200000"/>
              </a:lnSpc>
            </a:pPr>
            <a:r>
              <a:rPr lang="en-US" altLang="zh-CN" dirty="0" smtClean="0">
                <a:solidFill>
                  <a:schemeClr val="bg1"/>
                </a:solidFill>
              </a:rPr>
              <a:t>state</a:t>
            </a:r>
            <a:r>
              <a:rPr lang="zh-CN" altLang="en-US" dirty="0">
                <a:solidFill>
                  <a:schemeClr val="bg1"/>
                </a:solidFill>
              </a:rPr>
              <a:t>的初始化和方法的</a:t>
            </a:r>
            <a:r>
              <a:rPr lang="en-US" altLang="zh-CN" dirty="0">
                <a:solidFill>
                  <a:schemeClr val="bg1"/>
                </a:solidFill>
              </a:rPr>
              <a:t>this</a:t>
            </a:r>
            <a:r>
              <a:rPr lang="zh-CN" altLang="en-US" dirty="0">
                <a:solidFill>
                  <a:schemeClr val="bg1"/>
                </a:solidFill>
              </a:rPr>
              <a:t>指针修正</a:t>
            </a:r>
            <a:endParaRPr lang="en-US" altLang="zh-CN" dirty="0">
              <a:solidFill>
                <a:schemeClr val="bg1"/>
              </a:solidFill>
            </a:endParaRPr>
          </a:p>
          <a:p>
            <a:pPr>
              <a:lnSpc>
                <a:spcPct val="200000"/>
              </a:lnSpc>
            </a:pPr>
            <a:r>
              <a:rPr lang="zh-CN" altLang="en-US" dirty="0">
                <a:solidFill>
                  <a:schemeClr val="bg1"/>
                </a:solidFill>
              </a:rPr>
              <a:t>推荐放在构造器里面书写</a:t>
            </a:r>
            <a:endParaRPr lang="en-US" altLang="zh-CN" dirty="0">
              <a:solidFill>
                <a:schemeClr val="bg1"/>
              </a:solidFill>
            </a:endParaRPr>
          </a:p>
          <a:p>
            <a:r>
              <a:rPr lang="en-US" altLang="zh-CN" dirty="0">
                <a:solidFill>
                  <a:schemeClr val="bg1"/>
                </a:solidFill>
              </a:rPr>
              <a:t> constructor(props) {</a:t>
            </a:r>
          </a:p>
          <a:p>
            <a:r>
              <a:rPr lang="en-US" altLang="zh-CN" dirty="0">
                <a:solidFill>
                  <a:schemeClr val="bg1"/>
                </a:solidFill>
              </a:rPr>
              <a:t>    super(props);</a:t>
            </a:r>
          </a:p>
          <a:p>
            <a:r>
              <a:rPr lang="en-US" altLang="zh-CN" dirty="0">
                <a:solidFill>
                  <a:schemeClr val="bg1"/>
                </a:solidFill>
              </a:rPr>
              <a:t>    </a:t>
            </a:r>
            <a:r>
              <a:rPr lang="en-US" altLang="zh-CN" dirty="0" err="1">
                <a:solidFill>
                  <a:schemeClr val="bg1"/>
                </a:solidFill>
              </a:rPr>
              <a:t>this.handleChange</a:t>
            </a:r>
            <a:r>
              <a:rPr lang="en-US" altLang="zh-CN" dirty="0">
                <a:solidFill>
                  <a:schemeClr val="bg1"/>
                </a:solidFill>
              </a:rPr>
              <a:t> = </a:t>
            </a:r>
            <a:r>
              <a:rPr lang="en-US" altLang="zh-CN" dirty="0" err="1">
                <a:solidFill>
                  <a:schemeClr val="bg1"/>
                </a:solidFill>
              </a:rPr>
              <a:t>this.handleChange.bind</a:t>
            </a:r>
            <a:r>
              <a:rPr lang="en-US" altLang="zh-CN" dirty="0">
                <a:solidFill>
                  <a:schemeClr val="bg1"/>
                </a:solidFill>
              </a:rPr>
              <a:t>(this);</a:t>
            </a:r>
          </a:p>
          <a:p>
            <a:r>
              <a:rPr lang="en-US" altLang="zh-CN" dirty="0">
                <a:solidFill>
                  <a:schemeClr val="bg1"/>
                </a:solidFill>
              </a:rPr>
              <a:t>    </a:t>
            </a:r>
            <a:r>
              <a:rPr lang="en-US" altLang="zh-CN" dirty="0" err="1">
                <a:solidFill>
                  <a:schemeClr val="bg1"/>
                </a:solidFill>
              </a:rPr>
              <a:t>this.handleSubmit</a:t>
            </a:r>
            <a:r>
              <a:rPr lang="en-US" altLang="zh-CN" dirty="0">
                <a:solidFill>
                  <a:schemeClr val="bg1"/>
                </a:solidFill>
              </a:rPr>
              <a:t> = </a:t>
            </a:r>
            <a:r>
              <a:rPr lang="en-US" altLang="zh-CN" dirty="0" err="1">
                <a:solidFill>
                  <a:schemeClr val="bg1"/>
                </a:solidFill>
              </a:rPr>
              <a:t>this.handleSubmit.bind</a:t>
            </a:r>
            <a:r>
              <a:rPr lang="en-US" altLang="zh-CN" dirty="0">
                <a:solidFill>
                  <a:schemeClr val="bg1"/>
                </a:solidFill>
              </a:rPr>
              <a:t>(this);</a:t>
            </a:r>
          </a:p>
          <a:p>
            <a:r>
              <a:rPr lang="en-US" altLang="zh-CN" dirty="0">
                <a:solidFill>
                  <a:schemeClr val="bg1"/>
                </a:solidFill>
              </a:rPr>
              <a:t>    </a:t>
            </a:r>
            <a:r>
              <a:rPr lang="en-US" altLang="zh-CN" dirty="0" err="1">
                <a:solidFill>
                  <a:schemeClr val="bg1"/>
                </a:solidFill>
              </a:rPr>
              <a:t>this.state</a:t>
            </a:r>
            <a:r>
              <a:rPr lang="en-US" altLang="zh-CN" dirty="0">
                <a:solidFill>
                  <a:schemeClr val="bg1"/>
                </a:solidFill>
              </a:rPr>
              <a:t> = {items: [], text: ''};</a:t>
            </a:r>
          </a:p>
          <a:p>
            <a:r>
              <a:rPr lang="en-US" altLang="zh-CN" dirty="0">
                <a:solidFill>
                  <a:schemeClr val="bg1"/>
                </a:solidFill>
              </a:rPr>
              <a:t>  </a:t>
            </a:r>
            <a:r>
              <a:rPr lang="en-US" altLang="zh-CN" dirty="0" smtClean="0">
                <a:solidFill>
                  <a:schemeClr val="bg1"/>
                </a:solidFill>
              </a:rPr>
              <a:t>}</a:t>
            </a:r>
          </a:p>
          <a:p>
            <a:endParaRPr lang="en-US" altLang="zh-CN" dirty="0">
              <a:solidFill>
                <a:schemeClr val="bg1"/>
              </a:solidFill>
            </a:endParaRPr>
          </a:p>
          <a:p>
            <a:r>
              <a:rPr lang="zh-CN" altLang="en-US" dirty="0" smtClean="0">
                <a:solidFill>
                  <a:schemeClr val="bg1"/>
                </a:solidFill>
              </a:rPr>
              <a:t>事件传参  </a:t>
            </a:r>
            <a:r>
              <a:rPr lang="en-US" altLang="zh-CN" dirty="0" err="1" smtClean="0">
                <a:solidFill>
                  <a:schemeClr val="bg1"/>
                </a:solidFill>
              </a:rPr>
              <a:t>onClick</a:t>
            </a:r>
            <a:r>
              <a:rPr lang="en-US" altLang="zh-CN" dirty="0" smtClean="0">
                <a:solidFill>
                  <a:schemeClr val="bg1"/>
                </a:solidFill>
              </a:rPr>
              <a:t>={</a:t>
            </a:r>
            <a:r>
              <a:rPr lang="en-US" altLang="zh-CN" dirty="0" err="1" smtClean="0">
                <a:solidFill>
                  <a:schemeClr val="bg1"/>
                </a:solidFill>
              </a:rPr>
              <a:t>this.tap.bind</a:t>
            </a:r>
            <a:r>
              <a:rPr lang="en-US" altLang="zh-CN" dirty="0" smtClean="0">
                <a:solidFill>
                  <a:schemeClr val="bg1"/>
                </a:solidFill>
              </a:rPr>
              <a:t>(</a:t>
            </a:r>
            <a:r>
              <a:rPr lang="en-US" altLang="zh-CN" dirty="0" err="1" smtClean="0">
                <a:solidFill>
                  <a:schemeClr val="bg1"/>
                </a:solidFill>
              </a:rPr>
              <a:t>this,</a:t>
            </a:r>
            <a:r>
              <a:rPr lang="en-US" altLang="zh-CN" dirty="0" err="1" smtClean="0">
                <a:solidFill>
                  <a:srgbClr val="FF0000"/>
                </a:solidFill>
              </a:rPr>
              <a:t>index</a:t>
            </a:r>
            <a:r>
              <a:rPr lang="en-US" altLang="zh-CN" dirty="0" smtClean="0">
                <a:solidFill>
                  <a:schemeClr val="bg1"/>
                </a:solidFill>
              </a:rPr>
              <a:t>)} </a:t>
            </a:r>
            <a:r>
              <a:rPr lang="zh-CN" altLang="en-US" dirty="0" smtClean="0">
                <a:solidFill>
                  <a:schemeClr val="bg1"/>
                </a:solidFill>
              </a:rPr>
              <a:t>  数据批量循环展示 使用</a:t>
            </a:r>
            <a:r>
              <a:rPr lang="en-US" altLang="zh-CN" dirty="0" err="1" smtClean="0">
                <a:solidFill>
                  <a:schemeClr val="bg1"/>
                </a:solidFill>
              </a:rPr>
              <a:t>jsx</a:t>
            </a:r>
            <a:r>
              <a:rPr lang="zh-CN" altLang="en-US" dirty="0" smtClean="0">
                <a:solidFill>
                  <a:schemeClr val="bg1"/>
                </a:solidFill>
              </a:rPr>
              <a:t>数组模版</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bg1"/>
                </a:solidFill>
              </a:rPr>
              <a:t>完成</a:t>
            </a:r>
            <a:r>
              <a:rPr lang="en-US" altLang="zh-CN" dirty="0" smtClean="0">
                <a:solidFill>
                  <a:schemeClr val="bg1"/>
                </a:solidFill>
              </a:rPr>
              <a:t>TODOLIST</a:t>
            </a:r>
            <a:endParaRPr lang="en-US" altLang="zh-CN" dirty="0">
              <a:solidFill>
                <a:schemeClr val="bg1"/>
              </a:solidFill>
            </a:endParaRPr>
          </a:p>
        </p:txBody>
      </p:sp>
    </p:spTree>
    <p:extLst>
      <p:ext uri="{BB962C8B-B14F-4D97-AF65-F5344CB8AC3E}">
        <p14:creationId xmlns:p14="http://schemas.microsoft.com/office/powerpoint/2010/main" val="311269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2A34"/>
        </a:solidFill>
      </a:spPr>
      <a:bodyPr rtlCol="0" anchor="ctr"/>
      <a:lstStyle>
        <a:defPPr algn="ctr">
          <a:defRPr dirty="0">
            <a:solidFill>
              <a:srgbClr val="232A34"/>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4763</TotalTime>
  <Words>1255</Words>
  <Application>Microsoft Office PowerPoint</Application>
  <PresentationFormat>自定义</PresentationFormat>
  <Paragraphs>307</Paragraphs>
  <Slides>29</Slides>
  <Notes>28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风轻无痕</cp:lastModifiedBy>
  <cp:revision>309</cp:revision>
  <dcterms:created xsi:type="dcterms:W3CDTF">2015-08-05T01:47:03Z</dcterms:created>
  <dcterms:modified xsi:type="dcterms:W3CDTF">2018-04-02T02:31:28Z</dcterms:modified>
</cp:coreProperties>
</file>