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301" r:id="rId4"/>
    <p:sldId id="294" r:id="rId5"/>
    <p:sldId id="295" r:id="rId6"/>
    <p:sldId id="296" r:id="rId7"/>
    <p:sldId id="297" r:id="rId8"/>
    <p:sldId id="299" r:id="rId9"/>
    <p:sldId id="300" r:id="rId10"/>
    <p:sldId id="302" r:id="rId11"/>
    <p:sldId id="304" r:id="rId12"/>
    <p:sldId id="303" r:id="rId13"/>
    <p:sldId id="305" r:id="rId14"/>
    <p:sldId id="2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4" autoAdjust="0"/>
    <p:restoredTop sz="95768"/>
  </p:normalViewPr>
  <p:slideViewPr>
    <p:cSldViewPr snapToGrid="0">
      <p:cViewPr>
        <p:scale>
          <a:sx n="98" d="100"/>
          <a:sy n="98" d="100"/>
        </p:scale>
        <p:origin x="87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mailto:redux@3.0.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284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redux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 err="1" smtClean="0">
                <a:solidFill>
                  <a:schemeClr val="bg1"/>
                </a:solidFill>
              </a:rPr>
              <a:t>redux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</a:rPr>
              <a:t>安装  </a:t>
            </a:r>
            <a:r>
              <a:rPr kumimoji="1" lang="en-US" altLang="zh-CN" sz="2400" b="1" dirty="0" err="1" smtClean="0">
                <a:solidFill>
                  <a:schemeClr val="bg1"/>
                </a:solidFill>
              </a:rPr>
              <a:t>npm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b="1" smtClean="0">
                <a:solidFill>
                  <a:schemeClr val="bg1"/>
                </a:solidFill>
              </a:rPr>
              <a:t>install </a:t>
            </a:r>
            <a:r>
              <a:rPr kumimoji="1" lang="en-US" altLang="zh-CN" sz="2400" b="1" smtClean="0">
                <a:solidFill>
                  <a:schemeClr val="bg1"/>
                </a:solidFill>
                <a:hlinkClick r:id="rId3"/>
              </a:rPr>
              <a:t>redux</a:t>
            </a:r>
            <a:r>
              <a:rPr kumimoji="1" lang="en-US" altLang="zh-CN" sz="2400" b="1" smtClean="0">
                <a:solidFill>
                  <a:schemeClr val="bg1"/>
                </a:solidFill>
              </a:rPr>
              <a:t> -D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1167539" y="624686"/>
            <a:ext cx="7648575" cy="647700"/>
            <a:chOff x="0" y="0"/>
            <a:chExt cx="7648027" cy="648072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Redux</a:t>
              </a: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核心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API</a:t>
              </a:r>
            </a:p>
          </p:txBody>
        </p:sp>
      </p:grp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77039" y="1739094"/>
            <a:ext cx="765016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solidFill>
                  <a:srgbClr val="7575D1"/>
                </a:solidFill>
              </a:rPr>
              <a:t>引入必要组件：</a:t>
            </a:r>
            <a:endParaRPr lang="en-US" altLang="zh-CN" b="1" dirty="0">
              <a:solidFill>
                <a:srgbClr val="7575D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import { </a:t>
            </a:r>
            <a:r>
              <a:rPr lang="en-US" altLang="zh-CN" dirty="0" err="1" smtClean="0">
                <a:solidFill>
                  <a:schemeClr val="bg1"/>
                </a:solidFill>
              </a:rPr>
              <a:t>createStore</a:t>
            </a:r>
            <a:r>
              <a:rPr lang="en-US" altLang="zh-CN" dirty="0" smtClean="0">
                <a:solidFill>
                  <a:schemeClr val="bg1"/>
                </a:solidFill>
              </a:rPr>
              <a:t>} </a:t>
            </a:r>
            <a:r>
              <a:rPr lang="en-US" altLang="zh-CN" dirty="0">
                <a:solidFill>
                  <a:schemeClr val="bg1"/>
                </a:solidFill>
              </a:rPr>
              <a:t>from 'redux';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7575D1"/>
                </a:solidFill>
              </a:rPr>
              <a:t>生成</a:t>
            </a:r>
            <a:r>
              <a:rPr lang="en-US" altLang="zh-CN" b="1" dirty="0">
                <a:solidFill>
                  <a:srgbClr val="7575D1"/>
                </a:solidFill>
              </a:rPr>
              <a:t>store</a:t>
            </a:r>
            <a:r>
              <a:rPr lang="zh-CN" altLang="en-US" b="1" dirty="0">
                <a:solidFill>
                  <a:srgbClr val="7575D1"/>
                </a:solidFill>
              </a:rPr>
              <a:t>：</a:t>
            </a:r>
            <a:endParaRPr lang="en-US" altLang="zh-CN" b="1" dirty="0">
              <a:solidFill>
                <a:srgbClr val="7575D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store = </a:t>
            </a:r>
            <a:r>
              <a:rPr lang="en-US" altLang="zh-CN" dirty="0" err="1">
                <a:solidFill>
                  <a:schemeClr val="bg1"/>
                </a:solidFill>
              </a:rPr>
              <a:t>createStore</a:t>
            </a:r>
            <a:r>
              <a:rPr lang="en-US" altLang="zh-CN" dirty="0">
                <a:solidFill>
                  <a:schemeClr val="bg1"/>
                </a:solidFill>
              </a:rPr>
              <a:t>(reducer,  state</a:t>
            </a:r>
            <a:r>
              <a:rPr lang="zh-CN" altLang="en-US" dirty="0">
                <a:solidFill>
                  <a:schemeClr val="bg1"/>
                </a:solidFill>
              </a:rPr>
              <a:t>初始状态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zh-CN" altLang="en-US" dirty="0">
                <a:solidFill>
                  <a:schemeClr val="bg1"/>
                </a:solidFill>
              </a:rPr>
              <a:t>可选</a:t>
            </a:r>
            <a:r>
              <a:rPr lang="en-US" altLang="zh-CN" dirty="0">
                <a:solidFill>
                  <a:schemeClr val="bg1"/>
                </a:solidFill>
              </a:rPr>
              <a:t>]);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7575D1"/>
                </a:solidFill>
              </a:rPr>
              <a:t>取得当前时刻的</a:t>
            </a:r>
            <a:r>
              <a:rPr lang="en-US" altLang="zh-CN" b="1" dirty="0">
                <a:solidFill>
                  <a:srgbClr val="7575D1"/>
                </a:solidFill>
              </a:rPr>
              <a:t>state</a:t>
            </a:r>
            <a:r>
              <a:rPr lang="zh-CN" altLang="en-US" b="1" dirty="0">
                <a:solidFill>
                  <a:srgbClr val="7575D1"/>
                </a:solidFill>
              </a:rPr>
              <a:t>：</a:t>
            </a:r>
            <a:endParaRPr lang="en-US" altLang="zh-CN" b="1" dirty="0">
              <a:solidFill>
                <a:srgbClr val="7575D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state = </a:t>
            </a:r>
            <a:r>
              <a:rPr lang="en-US" altLang="zh-CN" dirty="0" err="1">
                <a:solidFill>
                  <a:schemeClr val="bg1"/>
                </a:solidFill>
              </a:rPr>
              <a:t>store.getState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7575D1"/>
                </a:solidFill>
              </a:rPr>
              <a:t>发出</a:t>
            </a:r>
            <a:r>
              <a:rPr lang="en-US" altLang="zh-CN" b="1" dirty="0">
                <a:solidFill>
                  <a:srgbClr val="7575D1"/>
                </a:solidFill>
              </a:rPr>
              <a:t>action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store.dispatch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type: 'ADD_TODO',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text: </a:t>
            </a:r>
            <a:r>
              <a:rPr lang="en-US" altLang="zh-CN" dirty="0">
                <a:solidFill>
                  <a:schemeClr val="bg1"/>
                </a:solidFill>
              </a:rPr>
              <a:t>'Learn Redux'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});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设置监听函数：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store.subscribe</a:t>
            </a:r>
            <a:r>
              <a:rPr lang="en-US" altLang="zh-CN" dirty="0">
                <a:solidFill>
                  <a:schemeClr val="bg1"/>
                </a:solidFill>
              </a:rPr>
              <a:t>(callback);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31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Redux</a:t>
            </a:r>
            <a:r>
              <a: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核心</a:t>
            </a:r>
            <a:r>
              <a:rPr lang="en-US" altLang="zh-CN" sz="28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API-reducer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Reducer </a:t>
            </a:r>
            <a:r>
              <a:rPr lang="zh-CN" altLang="en-US" sz="2400" dirty="0">
                <a:solidFill>
                  <a:schemeClr val="bg1"/>
                </a:solidFill>
              </a:rPr>
              <a:t>函数最重要的特征是，它是一个</a:t>
            </a:r>
            <a:r>
              <a:rPr lang="zh-CN" altLang="en-US" sz="2400" u="sng" dirty="0">
                <a:solidFill>
                  <a:schemeClr val="bg1"/>
                </a:solidFill>
              </a:rPr>
              <a:t>纯函数</a:t>
            </a:r>
            <a:r>
              <a:rPr lang="zh-CN" altLang="en-US" sz="2400" dirty="0">
                <a:solidFill>
                  <a:schemeClr val="bg1"/>
                </a:solidFill>
              </a:rPr>
              <a:t>。也就是说，只要是</a:t>
            </a:r>
            <a:r>
              <a:rPr lang="zh-CN" altLang="en-US" sz="2400" u="sng" dirty="0">
                <a:solidFill>
                  <a:schemeClr val="bg1"/>
                </a:solidFill>
              </a:rPr>
              <a:t>同样的输入，必定得到同样的输出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约束：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不得改写参数</a:t>
            </a: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不能调用系统 </a:t>
            </a:r>
            <a:r>
              <a:rPr lang="en-US" altLang="zh-CN" sz="2400" dirty="0">
                <a:solidFill>
                  <a:schemeClr val="bg1"/>
                </a:solidFill>
              </a:rPr>
              <a:t>I/O 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API</a:t>
            </a:r>
          </a:p>
          <a:p>
            <a:pPr>
              <a:buFont typeface="Arial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不能调用</a:t>
            </a:r>
            <a:r>
              <a:rPr lang="en-US" altLang="zh-CN" sz="2400" dirty="0" err="1">
                <a:solidFill>
                  <a:schemeClr val="bg1"/>
                </a:solidFill>
              </a:rPr>
              <a:t>Date.now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r>
              <a:rPr lang="zh-CN" altLang="en-US" sz="2400" dirty="0">
                <a:solidFill>
                  <a:schemeClr val="bg1"/>
                </a:solidFill>
              </a:rPr>
              <a:t>或者</a:t>
            </a:r>
            <a:r>
              <a:rPr lang="en-US" altLang="zh-CN" sz="2400" dirty="0" err="1">
                <a:solidFill>
                  <a:schemeClr val="bg1"/>
                </a:solidFill>
              </a:rPr>
              <a:t>Math.random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r>
              <a:rPr lang="zh-CN" altLang="en-US" sz="2400" dirty="0">
                <a:solidFill>
                  <a:schemeClr val="bg1"/>
                </a:solidFill>
              </a:rPr>
              <a:t>等不纯的方法，因为每次会得到不一样的结果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1572487" y="629339"/>
            <a:ext cx="7648575" cy="647700"/>
            <a:chOff x="0" y="0"/>
            <a:chExt cx="7648027" cy="648072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Redux</a:t>
              </a: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核心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API-reducer</a:t>
              </a:r>
            </a:p>
          </p:txBody>
        </p:sp>
      </p:grp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570899" y="1421502"/>
            <a:ext cx="76501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Reducer </a:t>
            </a:r>
            <a:r>
              <a:rPr lang="zh-CN" altLang="en-US">
                <a:solidFill>
                  <a:schemeClr val="bg1"/>
                </a:solidFill>
              </a:rPr>
              <a:t>函数里面</a:t>
            </a:r>
            <a:r>
              <a:rPr lang="zh-CN" altLang="en-US" u="sng">
                <a:solidFill>
                  <a:schemeClr val="bg1"/>
                </a:solidFill>
              </a:rPr>
              <a:t>不能改变 </a:t>
            </a:r>
            <a:r>
              <a:rPr lang="en-US" altLang="zh-CN" u="sng">
                <a:solidFill>
                  <a:schemeClr val="bg1"/>
                </a:solidFill>
              </a:rPr>
              <a:t>State</a:t>
            </a:r>
            <a:r>
              <a:rPr lang="zh-CN" altLang="en-US">
                <a:solidFill>
                  <a:schemeClr val="bg1"/>
                </a:solidFill>
              </a:rPr>
              <a:t>，必须返回一个</a:t>
            </a:r>
            <a:r>
              <a:rPr lang="zh-CN" altLang="en-US" u="sng">
                <a:solidFill>
                  <a:schemeClr val="bg1"/>
                </a:solidFill>
              </a:rPr>
              <a:t>全新的对象</a:t>
            </a:r>
            <a:r>
              <a:rPr lang="zh-CN" altLang="en-US">
                <a:solidFill>
                  <a:schemeClr val="bg1"/>
                </a:solidFill>
              </a:rPr>
              <a:t>，请参考下面的写法。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// State </a:t>
            </a:r>
            <a:r>
              <a:rPr lang="zh-CN" altLang="en-US">
                <a:solidFill>
                  <a:schemeClr val="bg1"/>
                </a:solidFill>
              </a:rPr>
              <a:t>是一个对象</a:t>
            </a:r>
          </a:p>
          <a:p>
            <a:r>
              <a:rPr lang="en-US" altLang="zh-CN">
                <a:solidFill>
                  <a:schemeClr val="bg1"/>
                </a:solidFill>
              </a:rPr>
              <a:t>function reducer(state, action) {</a:t>
            </a:r>
          </a:p>
          <a:p>
            <a:r>
              <a:rPr lang="en-US" altLang="zh-CN">
                <a:solidFill>
                  <a:schemeClr val="bg1"/>
                </a:solidFill>
              </a:rPr>
              <a:t>  return Object.assign({}, state, { thingToChange });</a:t>
            </a:r>
          </a:p>
          <a:p>
            <a:r>
              <a:rPr lang="en-US" altLang="zh-CN">
                <a:solidFill>
                  <a:schemeClr val="bg1"/>
                </a:solidFill>
              </a:rPr>
              <a:t>  // 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</a:p>
          <a:p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chemeClr val="bg1"/>
                </a:solidFill>
              </a:rPr>
              <a:t>return { ...state, ...newState };</a:t>
            </a: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// State </a:t>
            </a:r>
            <a:r>
              <a:rPr lang="zh-CN" altLang="en-US">
                <a:solidFill>
                  <a:schemeClr val="bg1"/>
                </a:solidFill>
              </a:rPr>
              <a:t>是一个数组</a:t>
            </a:r>
          </a:p>
          <a:p>
            <a:r>
              <a:rPr lang="en-US" altLang="zh-CN">
                <a:solidFill>
                  <a:schemeClr val="bg1"/>
                </a:solidFill>
              </a:rPr>
              <a:t>function reducer(state, action) {</a:t>
            </a:r>
          </a:p>
          <a:p>
            <a:r>
              <a:rPr lang="en-US" altLang="zh-CN">
                <a:solidFill>
                  <a:schemeClr val="bg1"/>
                </a:solidFill>
              </a:rPr>
              <a:t>  return [...state, newItem];</a:t>
            </a: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前言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421502"/>
            <a:ext cx="11787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“</a:t>
            </a:r>
            <a:r>
              <a:rPr lang="zh-CN" altLang="en-US" sz="2800" dirty="0" smtClean="0">
                <a:solidFill>
                  <a:schemeClr val="bg1"/>
                </a:solidFill>
              </a:rPr>
              <a:t>如果</a:t>
            </a:r>
            <a:r>
              <a:rPr lang="zh-CN" altLang="en-US" sz="2800" dirty="0">
                <a:solidFill>
                  <a:schemeClr val="bg1"/>
                </a:solidFill>
              </a:rPr>
              <a:t>你不知道是否需要 </a:t>
            </a:r>
            <a:r>
              <a:rPr lang="en-US" altLang="zh-CN" sz="2800" dirty="0" err="1">
                <a:solidFill>
                  <a:schemeClr val="bg1"/>
                </a:solidFill>
              </a:rPr>
              <a:t>Redux</a:t>
            </a:r>
            <a:r>
              <a:rPr lang="zh-CN" altLang="en-US" sz="2800" dirty="0">
                <a:solidFill>
                  <a:schemeClr val="bg1"/>
                </a:solidFill>
              </a:rPr>
              <a:t>，那就是不需要它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en-US" altLang="zh-CN" sz="2800" dirty="0" smtClean="0">
                <a:solidFill>
                  <a:schemeClr val="bg1"/>
                </a:solidFill>
              </a:rPr>
              <a:t>”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altLang="zh-CN" sz="2800" dirty="0" err="1">
                <a:solidFill>
                  <a:schemeClr val="bg1"/>
                </a:solidFill>
              </a:rPr>
              <a:t>Redux</a:t>
            </a:r>
            <a:r>
              <a:rPr lang="fr-FR" altLang="zh-CN" sz="2800" dirty="0">
                <a:solidFill>
                  <a:schemeClr val="bg1"/>
                </a:solidFill>
              </a:rPr>
              <a:t> </a:t>
            </a:r>
            <a:r>
              <a:rPr lang="zh-CN" altLang="fr-FR" sz="2800" dirty="0">
                <a:solidFill>
                  <a:schemeClr val="bg1"/>
                </a:solidFill>
              </a:rPr>
              <a:t>的创造者 </a:t>
            </a:r>
            <a:r>
              <a:rPr lang="fr-FR" altLang="zh-CN" sz="2800" dirty="0">
                <a:solidFill>
                  <a:schemeClr val="bg1"/>
                </a:solidFill>
              </a:rPr>
              <a:t>Dan </a:t>
            </a:r>
            <a:r>
              <a:rPr lang="fr-FR" altLang="zh-CN" sz="2800" dirty="0" err="1" smtClean="0">
                <a:solidFill>
                  <a:schemeClr val="bg1"/>
                </a:solidFill>
              </a:rPr>
              <a:t>Abramov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只有遇到 </a:t>
            </a:r>
            <a:r>
              <a:rPr lang="en-US" altLang="zh-CN" sz="2800" dirty="0">
                <a:solidFill>
                  <a:schemeClr val="bg1"/>
                </a:solidFill>
              </a:rPr>
              <a:t>React </a:t>
            </a:r>
            <a:r>
              <a:rPr lang="zh-CN" altLang="en-US" sz="2800" dirty="0">
                <a:solidFill>
                  <a:schemeClr val="bg1"/>
                </a:solidFill>
              </a:rPr>
              <a:t>实在解决不了的问题，你才需要 </a:t>
            </a:r>
            <a:r>
              <a:rPr lang="en-US" altLang="zh-CN" sz="2800" dirty="0" err="1">
                <a:solidFill>
                  <a:schemeClr val="bg1"/>
                </a:solidFill>
              </a:rPr>
              <a:t>Redux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en-US" altLang="zh-CN" sz="2800" dirty="0" smtClean="0">
                <a:solidFill>
                  <a:schemeClr val="bg1"/>
                </a:solidFill>
              </a:rPr>
              <a:t>“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Redux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的适用场景：多交互、多数据源。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</a:rPr>
              <a:t>redux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421502"/>
            <a:ext cx="117871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Redux</a:t>
            </a:r>
            <a:r>
              <a:rPr lang="zh-CN" altLang="en-US" sz="2000" dirty="0">
                <a:solidFill>
                  <a:schemeClr val="bg1"/>
                </a:solidFill>
              </a:rPr>
              <a:t>对于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应用而言是一个可预测状态的容器。换言之，它是一个应用数据流框架，而不是传统的像</a:t>
            </a:r>
            <a:r>
              <a:rPr lang="en-US" altLang="zh-CN" sz="2000" dirty="0" err="1">
                <a:solidFill>
                  <a:schemeClr val="bg1"/>
                </a:solidFill>
              </a:rPr>
              <a:t>underscore.js</a:t>
            </a:r>
            <a:r>
              <a:rPr lang="zh-CN" altLang="en-US" sz="2000" dirty="0">
                <a:solidFill>
                  <a:schemeClr val="bg1"/>
                </a:solidFill>
              </a:rPr>
              <a:t>或者</a:t>
            </a:r>
            <a:r>
              <a:rPr lang="en-US" altLang="zh-CN" sz="2000" dirty="0" err="1">
                <a:solidFill>
                  <a:schemeClr val="bg1"/>
                </a:solidFill>
              </a:rPr>
              <a:t>AngularJs</a:t>
            </a:r>
            <a:r>
              <a:rPr lang="zh-CN" altLang="en-US" sz="2000" dirty="0">
                <a:solidFill>
                  <a:schemeClr val="bg1"/>
                </a:solidFill>
              </a:rPr>
              <a:t>那样的库或者框架。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Redux</a:t>
            </a:r>
            <a:r>
              <a:rPr lang="zh-CN" altLang="en-US" sz="2000" dirty="0">
                <a:solidFill>
                  <a:schemeClr val="bg1"/>
                </a:solidFill>
              </a:rPr>
              <a:t>最主要是用作应用状态的管理。简言之，</a:t>
            </a:r>
            <a:r>
              <a:rPr lang="en-US" altLang="zh-CN" sz="2000" dirty="0" err="1">
                <a:solidFill>
                  <a:schemeClr val="bg1"/>
                </a:solidFill>
              </a:rPr>
              <a:t>Redux</a:t>
            </a:r>
            <a:r>
              <a:rPr lang="zh-CN" altLang="en-US" sz="2000" dirty="0">
                <a:solidFill>
                  <a:schemeClr val="bg1"/>
                </a:solidFill>
              </a:rPr>
              <a:t>用一个单独的常量状态树（对象）保存这一整个应用的状态，这个对象不能直接被改变。当一些数据变化了，一个新的对象就会被创建（使用</a:t>
            </a:r>
            <a:r>
              <a:rPr lang="en-US" altLang="zh-CN" sz="2000" dirty="0">
                <a:solidFill>
                  <a:schemeClr val="bg1"/>
                </a:solidFill>
              </a:rPr>
              <a:t>actions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reducers</a:t>
            </a:r>
            <a:r>
              <a:rPr lang="zh-CN" altLang="en-US" sz="2000" dirty="0">
                <a:solidFill>
                  <a:schemeClr val="bg1"/>
                </a:solidFill>
              </a:rPr>
              <a:t>）。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</a:rPr>
              <a:t>redux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是一个范用的状态管理框架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主要</a:t>
            </a:r>
            <a:r>
              <a:rPr lang="zh-CN" altLang="en-US" sz="2000" dirty="0">
                <a:solidFill>
                  <a:schemeClr val="bg1"/>
                </a:solidFill>
              </a:rPr>
              <a:t>是解决了组件间状态共享的问题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原理是</a:t>
            </a:r>
            <a:r>
              <a:rPr lang="zh-CN" altLang="en-US" sz="2000" dirty="0">
                <a:solidFill>
                  <a:schemeClr val="bg1"/>
                </a:solidFill>
              </a:rPr>
              <a:t>集中式</a:t>
            </a:r>
            <a:r>
              <a:rPr lang="zh-CN" altLang="en-US" sz="2000" dirty="0" smtClean="0">
                <a:solidFill>
                  <a:schemeClr val="bg1"/>
                </a:solidFill>
              </a:rPr>
              <a:t>管理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不是所有的项目都需要使用</a:t>
            </a:r>
            <a:r>
              <a:rPr lang="en-US" altLang="zh-CN" sz="2000" dirty="0" err="1">
                <a:solidFill>
                  <a:schemeClr val="bg1"/>
                </a:solidFill>
              </a:rPr>
              <a:t>redux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 err="1" smtClean="0">
                <a:solidFill>
                  <a:schemeClr val="bg1"/>
                </a:solidFill>
              </a:rPr>
              <a:t>redux</a:t>
            </a:r>
            <a:r>
              <a:rPr lang="zh-CN" altLang="fr-FR" sz="2800" dirty="0">
                <a:solidFill>
                  <a:schemeClr val="bg1"/>
                </a:solidFill>
              </a:rPr>
              <a:t>的流程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11709" y="1632858"/>
            <a:ext cx="39482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View</a:t>
            </a:r>
            <a:r>
              <a:rPr lang="zh-CN" altLang="en-US" sz="2800" dirty="0">
                <a:solidFill>
                  <a:schemeClr val="bg1"/>
                </a:solidFill>
              </a:rPr>
              <a:t>调用</a:t>
            </a:r>
            <a:r>
              <a:rPr lang="en-US" altLang="zh-CN" sz="2800" dirty="0" err="1">
                <a:solidFill>
                  <a:schemeClr val="bg1"/>
                </a:solidFill>
              </a:rPr>
              <a:t>store.dispatch</a:t>
            </a:r>
            <a:r>
              <a:rPr lang="zh-CN" altLang="en-US" sz="2800" dirty="0">
                <a:solidFill>
                  <a:schemeClr val="bg1"/>
                </a:solidFill>
              </a:rPr>
              <a:t>发起</a:t>
            </a:r>
            <a:r>
              <a:rPr lang="en-US" altLang="zh-CN" sz="2800" dirty="0">
                <a:solidFill>
                  <a:schemeClr val="bg1"/>
                </a:solidFill>
              </a:rPr>
              <a:t>Action-&gt;store</a:t>
            </a:r>
            <a:r>
              <a:rPr lang="zh-CN" altLang="en-US" sz="2800" dirty="0">
                <a:solidFill>
                  <a:schemeClr val="bg1"/>
                </a:solidFill>
              </a:rPr>
              <a:t>接受</a:t>
            </a:r>
            <a:r>
              <a:rPr lang="en-US" altLang="zh-CN" sz="2800" dirty="0">
                <a:solidFill>
                  <a:schemeClr val="bg1"/>
                </a:solidFill>
              </a:rPr>
              <a:t>Action(action</a:t>
            </a:r>
            <a:r>
              <a:rPr lang="zh-CN" altLang="en-US" sz="2800" dirty="0">
                <a:solidFill>
                  <a:schemeClr val="bg1"/>
                </a:solidFill>
              </a:rPr>
              <a:t>传入</a:t>
            </a:r>
            <a:r>
              <a:rPr lang="en-US" altLang="zh-CN" sz="2800" dirty="0">
                <a:solidFill>
                  <a:schemeClr val="bg1"/>
                </a:solidFill>
              </a:rPr>
              <a:t>reducer</a:t>
            </a:r>
            <a:r>
              <a:rPr lang="zh-CN" altLang="en-US" sz="2800" dirty="0">
                <a:solidFill>
                  <a:schemeClr val="bg1"/>
                </a:solidFill>
              </a:rPr>
              <a:t>函数</a:t>
            </a:r>
            <a:r>
              <a:rPr lang="en-US" altLang="zh-CN" sz="2800" dirty="0">
                <a:solidFill>
                  <a:schemeClr val="bg1"/>
                </a:solidFill>
              </a:rPr>
              <a:t>,reducer</a:t>
            </a:r>
            <a:r>
              <a:rPr lang="zh-CN" altLang="en-US" sz="2800" dirty="0">
                <a:solidFill>
                  <a:schemeClr val="bg1"/>
                </a:solidFill>
              </a:rPr>
              <a:t>函数返回一个新的</a:t>
            </a:r>
            <a:r>
              <a:rPr lang="en-US" altLang="zh-CN" sz="2800" dirty="0">
                <a:solidFill>
                  <a:schemeClr val="bg1"/>
                </a:solidFill>
              </a:rPr>
              <a:t>state)-&gt;</a:t>
            </a:r>
            <a:r>
              <a:rPr lang="zh-CN" altLang="en-US" sz="2800" dirty="0">
                <a:solidFill>
                  <a:schemeClr val="bg1"/>
                </a:solidFill>
              </a:rPr>
              <a:t>通知</a:t>
            </a:r>
            <a:r>
              <a:rPr lang="en-US" altLang="zh-CN" sz="2800" dirty="0" err="1">
                <a:solidFill>
                  <a:schemeClr val="bg1"/>
                </a:solidFill>
              </a:rPr>
              <a:t>store.subscribe</a:t>
            </a:r>
            <a:r>
              <a:rPr lang="zh-CN" altLang="en-US" sz="2800" dirty="0">
                <a:solidFill>
                  <a:schemeClr val="bg1"/>
                </a:solidFill>
              </a:rPr>
              <a:t>订阅的重新渲染函数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www.ruanyifeng.com/blogimg/asset/2016/bg20160918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4"/>
          <a:stretch>
            <a:fillRect/>
          </a:stretch>
        </p:blipFill>
        <p:spPr bwMode="auto">
          <a:xfrm>
            <a:off x="5143170" y="1529231"/>
            <a:ext cx="6605588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68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redux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flux</a:t>
            </a:r>
            <a:r>
              <a:rPr lang="zh-CN" altLang="en-US" sz="2800" dirty="0">
                <a:solidFill>
                  <a:schemeClr val="bg1"/>
                </a:solidFill>
              </a:rPr>
              <a:t>的区别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361128" y="1461200"/>
            <a:ext cx="107299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Flux</a:t>
            </a:r>
            <a:r>
              <a:rPr lang="zh-CN" altLang="en-US" sz="2400" dirty="0">
                <a:solidFill>
                  <a:schemeClr val="bg1"/>
                </a:solidFill>
              </a:rPr>
              <a:t>很像。主要区别在于</a:t>
            </a:r>
            <a:r>
              <a:rPr lang="en-US" altLang="zh-CN" sz="2400" dirty="0">
                <a:solidFill>
                  <a:schemeClr val="bg1"/>
                </a:solidFill>
              </a:rPr>
              <a:t>Flux</a:t>
            </a:r>
            <a:r>
              <a:rPr lang="zh-CN" altLang="en-US" sz="2400" dirty="0">
                <a:solidFill>
                  <a:schemeClr val="bg1"/>
                </a:solidFill>
              </a:rPr>
              <a:t>有多个可以改变应用状态的</a:t>
            </a:r>
            <a:r>
              <a:rPr lang="en-US" altLang="zh-CN" sz="2400" dirty="0">
                <a:solidFill>
                  <a:schemeClr val="bg1"/>
                </a:solidFill>
              </a:rPr>
              <a:t>store</a:t>
            </a:r>
            <a:r>
              <a:rPr lang="zh-CN" altLang="en-US" sz="2400" dirty="0">
                <a:solidFill>
                  <a:schemeClr val="bg1"/>
                </a:solidFill>
              </a:rPr>
              <a:t>，它通过事件来触发这些变化。组件可以订阅这些事件来和当前状态同步。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没有分发器</a:t>
            </a:r>
            <a:r>
              <a:rPr lang="en-US" altLang="zh-CN" sz="2400" dirty="0">
                <a:solidFill>
                  <a:schemeClr val="bg1"/>
                </a:solidFill>
              </a:rPr>
              <a:t>dispatcher</a:t>
            </a:r>
            <a:r>
              <a:rPr lang="zh-CN" altLang="en-US" sz="2400" dirty="0">
                <a:solidFill>
                  <a:schemeClr val="bg1"/>
                </a:solidFill>
              </a:rPr>
              <a:t>，但在</a:t>
            </a:r>
            <a:r>
              <a:rPr lang="en-US" altLang="zh-CN" sz="2400" dirty="0">
                <a:solidFill>
                  <a:schemeClr val="bg1"/>
                </a:solidFill>
              </a:rPr>
              <a:t>Flux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</a:rPr>
              <a:t>dispatcher</a:t>
            </a:r>
            <a:r>
              <a:rPr lang="zh-CN" altLang="en-US" sz="2400" dirty="0">
                <a:solidFill>
                  <a:schemeClr val="bg1"/>
                </a:solidFill>
              </a:rPr>
              <a:t>被用来传递数据到注册的回调事件。另一个不同是</a:t>
            </a:r>
            <a:r>
              <a:rPr lang="en-US" altLang="zh-CN" sz="2400" dirty="0">
                <a:solidFill>
                  <a:schemeClr val="bg1"/>
                </a:solidFill>
              </a:rPr>
              <a:t>Flux</a:t>
            </a:r>
            <a:r>
              <a:rPr lang="zh-CN" altLang="en-US" sz="2400" dirty="0">
                <a:solidFill>
                  <a:schemeClr val="bg1"/>
                </a:solidFill>
              </a:rPr>
              <a:t>中有很多扩展是可用的，这也带来了一些混乱与</a:t>
            </a:r>
            <a:r>
              <a:rPr lang="zh-CN" altLang="en-US" sz="2400" dirty="0" smtClean="0">
                <a:solidFill>
                  <a:schemeClr val="bg1"/>
                </a:solidFill>
              </a:rPr>
              <a:t>矛盾</a:t>
            </a:r>
          </a:p>
          <a:p>
            <a:endParaRPr kumimoji="1" lang="zh-CN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 err="1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当中只能定义一个可以更新状态的</a:t>
            </a:r>
            <a:r>
              <a:rPr lang="en-US" altLang="zh-CN" sz="2400" dirty="0">
                <a:solidFill>
                  <a:schemeClr val="bg1"/>
                </a:solidFill>
              </a:rPr>
              <a:t>store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flux</a:t>
            </a:r>
            <a:r>
              <a:rPr lang="zh-CN" altLang="en-US" sz="2400" dirty="0">
                <a:solidFill>
                  <a:schemeClr val="bg1"/>
                </a:solidFill>
              </a:rPr>
              <a:t>可以定义多个仓库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把</a:t>
            </a:r>
            <a:r>
              <a:rPr lang="en-US" altLang="zh-CN" sz="2400" dirty="0">
                <a:solidFill>
                  <a:schemeClr val="bg1"/>
                </a:solidFill>
              </a:rPr>
              <a:t>store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Dispatcher</a:t>
            </a:r>
            <a:r>
              <a:rPr lang="zh-CN" altLang="en-US" sz="2400" dirty="0">
                <a:solidFill>
                  <a:schemeClr val="bg1"/>
                </a:solidFill>
              </a:rPr>
              <a:t>合并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结构更加简单清晰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新增</a:t>
            </a:r>
            <a:r>
              <a:rPr lang="en-US" altLang="zh-CN" sz="2400" dirty="0">
                <a:solidFill>
                  <a:schemeClr val="bg1"/>
                </a:solidFill>
              </a:rPr>
              <a:t>state,</a:t>
            </a:r>
            <a:r>
              <a:rPr lang="zh-CN" altLang="en-US" sz="2400" dirty="0">
                <a:solidFill>
                  <a:schemeClr val="bg1"/>
                </a:solidFill>
              </a:rPr>
              <a:t>对状态的管理更加明确</a:t>
            </a:r>
          </a:p>
          <a:p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96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redux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 err="1">
                <a:solidFill>
                  <a:schemeClr val="bg1"/>
                </a:solidFill>
              </a:rPr>
              <a:t>vuex</a:t>
            </a:r>
            <a:r>
              <a:rPr lang="zh-CN" altLang="en-US" sz="2800" dirty="0">
                <a:solidFill>
                  <a:schemeClr val="bg1"/>
                </a:solidFill>
              </a:rPr>
              <a:t>的区别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改进了</a:t>
            </a:r>
            <a:r>
              <a:rPr lang="en-US" altLang="zh-CN" sz="2400" dirty="0" err="1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中的</a:t>
            </a:r>
            <a:r>
              <a:rPr lang="en-US" altLang="zh-CN" sz="2400" dirty="0">
                <a:solidFill>
                  <a:schemeClr val="bg1"/>
                </a:solidFill>
              </a:rPr>
              <a:t>Action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Reducer</a:t>
            </a:r>
            <a:r>
              <a:rPr lang="zh-CN" altLang="en-US" sz="2400" dirty="0">
                <a:solidFill>
                  <a:schemeClr val="bg1"/>
                </a:solidFill>
              </a:rPr>
              <a:t>函数，以</a:t>
            </a:r>
            <a:r>
              <a:rPr lang="en-US" altLang="zh-CN" sz="2400" dirty="0">
                <a:solidFill>
                  <a:schemeClr val="bg1"/>
                </a:solidFill>
              </a:rPr>
              <a:t>mutations</a:t>
            </a:r>
            <a:r>
              <a:rPr lang="zh-CN" altLang="en-US" sz="2400" dirty="0">
                <a:solidFill>
                  <a:schemeClr val="bg1"/>
                </a:solidFill>
              </a:rPr>
              <a:t>变化函数取代</a:t>
            </a:r>
            <a:r>
              <a:rPr lang="en-US" altLang="zh-CN" sz="2400" dirty="0">
                <a:solidFill>
                  <a:schemeClr val="bg1"/>
                </a:solidFill>
              </a:rPr>
              <a:t>Reducer</a:t>
            </a:r>
            <a:r>
              <a:rPr lang="zh-CN" altLang="en-US" sz="2400" dirty="0">
                <a:solidFill>
                  <a:schemeClr val="bg1"/>
                </a:solidFill>
              </a:rPr>
              <a:t>，无需</a:t>
            </a:r>
            <a:r>
              <a:rPr lang="en-US" altLang="zh-CN" sz="2400" dirty="0">
                <a:solidFill>
                  <a:schemeClr val="bg1"/>
                </a:solidFill>
              </a:rPr>
              <a:t>switch,</a:t>
            </a:r>
            <a:r>
              <a:rPr lang="zh-CN" altLang="en-US" sz="2400" dirty="0">
                <a:solidFill>
                  <a:schemeClr val="bg1"/>
                </a:solidFill>
              </a:rPr>
              <a:t>只需在对应的</a:t>
            </a:r>
            <a:r>
              <a:rPr lang="en-US" altLang="zh-CN" sz="2400" dirty="0">
                <a:solidFill>
                  <a:schemeClr val="bg1"/>
                </a:solidFill>
              </a:rPr>
              <a:t>mutation</a:t>
            </a:r>
            <a:r>
              <a:rPr lang="zh-CN" altLang="en-US" sz="2400" dirty="0">
                <a:solidFill>
                  <a:schemeClr val="bg1"/>
                </a:solidFill>
              </a:rPr>
              <a:t>函数里改变</a:t>
            </a:r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r>
              <a:rPr lang="zh-CN" altLang="en-US" sz="2400" dirty="0">
                <a:solidFill>
                  <a:schemeClr val="bg1"/>
                </a:solidFill>
              </a:rPr>
              <a:t>值即可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由于</a:t>
            </a:r>
            <a:r>
              <a:rPr lang="en-US" altLang="zh-CN" sz="2400" dirty="0" err="1">
                <a:solidFill>
                  <a:schemeClr val="bg1"/>
                </a:solidFill>
              </a:rPr>
              <a:t>Vue</a:t>
            </a:r>
            <a:r>
              <a:rPr lang="zh-CN" altLang="en-US" sz="2400" dirty="0">
                <a:solidFill>
                  <a:schemeClr val="bg1"/>
                </a:solidFill>
              </a:rPr>
              <a:t>自动重新渲染的特性，无需订阅重新渲染函数，只要生成新的</a:t>
            </a:r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r>
              <a:rPr lang="zh-CN" altLang="en-US" sz="2400" dirty="0">
                <a:solidFill>
                  <a:schemeClr val="bg1"/>
                </a:solidFill>
              </a:rPr>
              <a:t>即可</a:t>
            </a: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redux</a:t>
            </a:r>
            <a:r>
              <a:rPr lang="zh-CN" altLang="en-US" sz="2800" dirty="0">
                <a:solidFill>
                  <a:schemeClr val="bg1"/>
                </a:solidFill>
              </a:rPr>
              <a:t>的</a:t>
            </a:r>
            <a:r>
              <a:rPr lang="zh-CN" altLang="en-US" sz="2800" dirty="0" smtClean="0">
                <a:solidFill>
                  <a:schemeClr val="bg1"/>
                </a:solidFill>
              </a:rPr>
              <a:t>优点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把流程规范了，统一渲染根节点虽然对代码管理上规范了一些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只要有需要显示数据的组件，当相关数据更新时都会自动进行更新。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减少手动编码量，提高编码效率。</a:t>
            </a: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4288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 err="1">
                <a:solidFill>
                  <a:schemeClr val="bg1"/>
                </a:solidFill>
              </a:rPr>
              <a:t>redux</a:t>
            </a:r>
            <a:r>
              <a:rPr lang="zh-CN" altLang="fr-FR" sz="2800" dirty="0">
                <a:solidFill>
                  <a:schemeClr val="bg1"/>
                </a:solidFill>
              </a:rPr>
              <a:t>的</a:t>
            </a:r>
            <a:r>
              <a:rPr lang="zh-CN" altLang="fr-FR" sz="2800" dirty="0" smtClean="0">
                <a:solidFill>
                  <a:schemeClr val="bg1"/>
                </a:solidFill>
              </a:rPr>
              <a:t>缺点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一个组件所需要的数据</a:t>
            </a:r>
            <a:r>
              <a:rPr lang="zh-CN" altLang="en-US" sz="2400" dirty="0" smtClean="0">
                <a:solidFill>
                  <a:schemeClr val="bg1"/>
                </a:solidFill>
              </a:rPr>
              <a:t>，当相关</a:t>
            </a:r>
            <a:r>
              <a:rPr lang="zh-CN" altLang="en-US" sz="2400" dirty="0">
                <a:solidFill>
                  <a:schemeClr val="bg1"/>
                </a:solidFill>
              </a:rPr>
              <a:t>数据更新时</a:t>
            </a:r>
            <a:r>
              <a:rPr lang="zh-CN" altLang="en-US" sz="2400" dirty="0" smtClean="0">
                <a:solidFill>
                  <a:schemeClr val="bg1"/>
                </a:solidFill>
              </a:rPr>
              <a:t>，组件要重新</a:t>
            </a:r>
            <a:r>
              <a:rPr lang="en-US" altLang="zh-CN" sz="2400" dirty="0">
                <a:solidFill>
                  <a:schemeClr val="bg1"/>
                </a:solidFill>
              </a:rPr>
              <a:t>render</a:t>
            </a:r>
            <a:r>
              <a:rPr lang="zh-CN" altLang="en-US" sz="2400" dirty="0">
                <a:solidFill>
                  <a:schemeClr val="bg1"/>
                </a:solidFill>
              </a:rPr>
              <a:t>，可能会有效率影响，或者需要写复杂的</a:t>
            </a:r>
            <a:r>
              <a:rPr lang="en-US" altLang="zh-CN" sz="2400" dirty="0" err="1">
                <a:solidFill>
                  <a:schemeClr val="bg1"/>
                </a:solidFill>
              </a:rPr>
              <a:t>shouldComponentUpdate</a:t>
            </a:r>
            <a:r>
              <a:rPr lang="zh-CN" altLang="en-US" sz="2400" dirty="0">
                <a:solidFill>
                  <a:schemeClr val="bg1"/>
                </a:solidFill>
              </a:rPr>
              <a:t>进行判断。</a:t>
            </a:r>
          </a:p>
          <a:p>
            <a:pPr>
              <a:lnSpc>
                <a:spcPct val="150000"/>
              </a:lnSpc>
            </a:pP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81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 err="1" smtClean="0">
                <a:solidFill>
                  <a:schemeClr val="bg1"/>
                </a:solidFill>
              </a:rPr>
              <a:t>redux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0025" y="1629693"/>
            <a:ext cx="10729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redux</a:t>
            </a:r>
            <a:r>
              <a:rPr lang="zh-CN" altLang="en-US" sz="2400" dirty="0">
                <a:solidFill>
                  <a:schemeClr val="bg1"/>
                </a:solidFill>
              </a:rPr>
              <a:t>中有三个基本概念，</a:t>
            </a:r>
            <a:r>
              <a:rPr lang="en-US" altLang="zh-CN" sz="2400" dirty="0">
                <a:solidFill>
                  <a:schemeClr val="bg1"/>
                </a:solidFill>
              </a:rPr>
              <a:t>Action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Reducer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Store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store </a:t>
            </a:r>
            <a:r>
              <a:rPr lang="zh-CN" altLang="en-US" sz="2400" dirty="0" smtClean="0">
                <a:solidFill>
                  <a:schemeClr val="bg1"/>
                </a:solidFill>
              </a:rPr>
              <a:t>仓库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维持</a:t>
            </a:r>
            <a:r>
              <a:rPr lang="zh-CN" altLang="en-US" sz="2400" dirty="0">
                <a:solidFill>
                  <a:schemeClr val="bg1"/>
                </a:solidFill>
              </a:rPr>
              <a:t>应用的 </a:t>
            </a:r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r>
              <a:rPr lang="zh-CN" altLang="en-US" sz="2400" dirty="0" smtClean="0">
                <a:solidFill>
                  <a:schemeClr val="bg1"/>
                </a:solidFill>
              </a:rPr>
              <a:t>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提供 </a:t>
            </a:r>
            <a:r>
              <a:rPr lang="en-US" altLang="zh-CN" sz="2400" dirty="0" err="1">
                <a:solidFill>
                  <a:schemeClr val="bg1"/>
                </a:solidFill>
              </a:rPr>
              <a:t>getState</a:t>
            </a:r>
            <a:r>
              <a:rPr lang="en-US" altLang="zh-CN" sz="2400" dirty="0">
                <a:solidFill>
                  <a:schemeClr val="bg1"/>
                </a:solidFill>
              </a:rPr>
              <a:t>() </a:t>
            </a:r>
            <a:r>
              <a:rPr lang="zh-CN" altLang="en-US" sz="2400" dirty="0">
                <a:solidFill>
                  <a:schemeClr val="bg1"/>
                </a:solidFill>
              </a:rPr>
              <a:t>方法获取 </a:t>
            </a:r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r>
              <a:rPr lang="zh-CN" altLang="en-US" sz="2400" dirty="0">
                <a:solidFill>
                  <a:schemeClr val="bg1"/>
                </a:solidFill>
              </a:rPr>
              <a:t>；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提供 </a:t>
            </a:r>
            <a:r>
              <a:rPr lang="en-US" altLang="zh-CN" sz="2400" dirty="0">
                <a:solidFill>
                  <a:schemeClr val="bg1"/>
                </a:solidFill>
              </a:rPr>
              <a:t>dispatch(action) </a:t>
            </a:r>
            <a:r>
              <a:rPr lang="zh-CN" altLang="en-US" sz="2400" dirty="0">
                <a:solidFill>
                  <a:schemeClr val="bg1"/>
                </a:solidFill>
              </a:rPr>
              <a:t>方法更新 </a:t>
            </a:r>
            <a:r>
              <a:rPr lang="en-US" altLang="zh-CN" sz="2400" dirty="0">
                <a:solidFill>
                  <a:schemeClr val="bg1"/>
                </a:solidFill>
              </a:rPr>
              <a:t>state</a:t>
            </a:r>
            <a:r>
              <a:rPr lang="zh-CN" altLang="en-US" sz="2400" dirty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	通过 </a:t>
            </a:r>
            <a:r>
              <a:rPr lang="en-US" altLang="zh-CN" sz="2400" dirty="0">
                <a:solidFill>
                  <a:schemeClr val="bg1"/>
                </a:solidFill>
              </a:rPr>
              <a:t>subscribe(listener) </a:t>
            </a:r>
            <a:r>
              <a:rPr lang="zh-CN" altLang="en-US" sz="2400" dirty="0">
                <a:solidFill>
                  <a:schemeClr val="bg1"/>
                </a:solidFill>
              </a:rPr>
              <a:t>注册监听器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action </a:t>
            </a:r>
            <a:r>
              <a:rPr lang="zh-CN" altLang="en-US" sz="2400" dirty="0">
                <a:solidFill>
                  <a:schemeClr val="bg1"/>
                </a:solidFill>
              </a:rPr>
              <a:t>中发送过来的对象 必须有一个</a:t>
            </a:r>
            <a:r>
              <a:rPr lang="en-US" altLang="zh-CN" sz="2400" dirty="0">
                <a:solidFill>
                  <a:schemeClr val="bg1"/>
                </a:solidFill>
              </a:rPr>
              <a:t>type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reducer </a:t>
            </a:r>
            <a:r>
              <a:rPr lang="zh-CN" altLang="en-US" sz="2400" dirty="0">
                <a:solidFill>
                  <a:schemeClr val="bg1"/>
                </a:solidFill>
              </a:rPr>
              <a:t>他是一个纯函数  他会跟</a:t>
            </a:r>
            <a:r>
              <a:rPr lang="en-US" altLang="zh-CN" sz="2400" dirty="0">
                <a:solidFill>
                  <a:schemeClr val="bg1"/>
                </a:solidFill>
              </a:rPr>
              <a:t>action</a:t>
            </a:r>
            <a:r>
              <a:rPr lang="zh-CN" altLang="en-US" sz="2400" dirty="0">
                <a:solidFill>
                  <a:schemeClr val="bg1"/>
                </a:solidFill>
              </a:rPr>
              <a:t>发送过来的</a:t>
            </a:r>
            <a:r>
              <a:rPr lang="en-US" altLang="zh-CN" sz="2400" dirty="0">
                <a:solidFill>
                  <a:schemeClr val="bg1"/>
                </a:solidFill>
              </a:rPr>
              <a:t>type</a:t>
            </a:r>
            <a:r>
              <a:rPr lang="zh-CN" altLang="en-US" sz="2400" dirty="0">
                <a:solidFill>
                  <a:schemeClr val="bg1"/>
                </a:solidFill>
              </a:rPr>
              <a:t>类型做逻辑上的处理（使用</a:t>
            </a:r>
            <a:r>
              <a:rPr lang="en-US" altLang="zh-CN" sz="2400" dirty="0">
                <a:solidFill>
                  <a:schemeClr val="bg1"/>
                </a:solidFill>
              </a:rPr>
              <a:t>switch</a:t>
            </a:r>
            <a:r>
              <a:rPr lang="zh-CN" altLang="en-US" sz="2400" dirty="0">
                <a:solidFill>
                  <a:schemeClr val="bg1"/>
                </a:solidFill>
              </a:rPr>
              <a:t>方法进行判断）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735</Words>
  <Application>Microsoft Macintosh PowerPoint</Application>
  <PresentationFormat>宽屏</PresentationFormat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宋体</vt:lpstr>
      <vt:lpstr>微软雅黑</vt:lpstr>
      <vt:lpstr>Arial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118</cp:revision>
  <dcterms:created xsi:type="dcterms:W3CDTF">2015-08-05T01:47:03Z</dcterms:created>
  <dcterms:modified xsi:type="dcterms:W3CDTF">2017-12-20T14:49:17Z</dcterms:modified>
</cp:coreProperties>
</file>