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04" r:id="rId2"/>
    <p:sldId id="286" r:id="rId3"/>
    <p:sldId id="298" r:id="rId4"/>
    <p:sldId id="297" r:id="rId5"/>
    <p:sldId id="287" r:id="rId6"/>
    <p:sldId id="331" r:id="rId7"/>
    <p:sldId id="288" r:id="rId8"/>
    <p:sldId id="301" r:id="rId9"/>
    <p:sldId id="300" r:id="rId10"/>
    <p:sldId id="327" r:id="rId11"/>
    <p:sldId id="328" r:id="rId12"/>
    <p:sldId id="329" r:id="rId13"/>
    <p:sldId id="330" r:id="rId14"/>
    <p:sldId id="289" r:id="rId15"/>
    <p:sldId id="302" r:id="rId16"/>
    <p:sldId id="303" r:id="rId17"/>
    <p:sldId id="299" r:id="rId18"/>
    <p:sldId id="290" r:id="rId19"/>
    <p:sldId id="305" r:id="rId20"/>
    <p:sldId id="291" r:id="rId21"/>
    <p:sldId id="306" r:id="rId22"/>
    <p:sldId id="307" r:id="rId23"/>
    <p:sldId id="308" r:id="rId24"/>
    <p:sldId id="309" r:id="rId25"/>
    <p:sldId id="310" r:id="rId26"/>
    <p:sldId id="279" r:id="rId27"/>
    <p:sldId id="293" r:id="rId28"/>
    <p:sldId id="292" r:id="rId29"/>
    <p:sldId id="281" r:id="rId30"/>
    <p:sldId id="282" r:id="rId31"/>
    <p:sldId id="283" r:id="rId32"/>
    <p:sldId id="311" r:id="rId33"/>
    <p:sldId id="294" r:id="rId34"/>
    <p:sldId id="296" r:id="rId35"/>
    <p:sldId id="28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1772" autoAdjust="0"/>
    <p:restoredTop sz="94344" autoAdjust="0"/>
  </p:normalViewPr>
  <p:slideViewPr>
    <p:cSldViewPr snapToGrid="0" snapToObjects="1">
      <p:cViewPr varScale="1">
        <p:scale>
          <a:sx n="78" d="100"/>
          <a:sy n="78" d="100"/>
        </p:scale>
        <p:origin x="-4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DECB7-D539-3147-A030-7B22C2E6FEB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FC488-22F6-6648-B1E5-59AF61665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1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BE82-8FDE-3A4D-BFC7-290DF10E2920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DD29E-343D-DF40-B435-D863B5DC3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41" y="240847"/>
            <a:ext cx="6899734" cy="3863851"/>
          </a:xfrm>
          <a:prstGeom prst="rect">
            <a:avLst/>
          </a:prstGeom>
        </p:spPr>
      </p:pic>
      <p:pic>
        <p:nvPicPr>
          <p:cNvPr id="6" name="Picture 5" descr="Screen Shot 2015-06-22 at 6.18.07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145" y="3821745"/>
            <a:ext cx="3467088" cy="2139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3959"/>
            <a:ext cx="7772400" cy="3809875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chemeClr val="bg1"/>
                </a:solidFill>
                <a:latin typeface="Arial"/>
                <a:cs typeface="Arial"/>
              </a:rPr>
              <a:t>Algoritmos</a:t>
            </a:r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6000" b="1" dirty="0" err="1" smtClean="0">
                <a:solidFill>
                  <a:schemeClr val="bg1"/>
                </a:solidFill>
                <a:latin typeface="Arial"/>
                <a:cs typeface="Arial"/>
              </a:rPr>
              <a:t>Paralelos</a:t>
            </a:r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/>
            </a:r>
            <a:b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3200" b="1" dirty="0" err="1" smtClean="0">
                <a:solidFill>
                  <a:schemeClr val="bg1"/>
                </a:solidFill>
                <a:latin typeface="Arial"/>
                <a:cs typeface="Arial"/>
              </a:rPr>
              <a:t>Modelo</a:t>
            </a:r>
            <a:r>
              <a:rPr lang="en-US" sz="3200" b="1" dirty="0" smtClean="0">
                <a:solidFill>
                  <a:schemeClr val="bg1"/>
                </a:solidFill>
                <a:latin typeface="Arial"/>
                <a:cs typeface="Arial"/>
              </a:rPr>
              <a:t> PRAM</a:t>
            </a:r>
            <a:endParaRPr lang="en-US" sz="32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69623"/>
            <a:ext cx="6400800" cy="46164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Prof. </a:t>
            </a:r>
            <a:r>
              <a:rPr lang="en-US" b="1" dirty="0" err="1" smtClean="0">
                <a:solidFill>
                  <a:srgbClr val="FFFFFF"/>
                </a:solidFill>
              </a:rPr>
              <a:t>J.Fiestas</a:t>
            </a: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3071" y="3821745"/>
            <a:ext cx="1718657" cy="24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8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461" y="1437811"/>
            <a:ext cx="78991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 </a:t>
            </a:r>
            <a:r>
              <a:rPr lang="en-US" sz="2800" dirty="0" err="1" smtClean="0"/>
              <a:t>diferencias</a:t>
            </a:r>
            <a:r>
              <a:rPr lang="en-US" sz="2800" dirty="0" smtClean="0"/>
              <a:t> </a:t>
            </a:r>
            <a:r>
              <a:rPr lang="en-US" sz="2800" dirty="0" err="1" smtClean="0"/>
              <a:t>tipos</a:t>
            </a:r>
            <a:r>
              <a:rPr lang="en-US" sz="2800" dirty="0" smtClean="0"/>
              <a:t> de </a:t>
            </a:r>
            <a:r>
              <a:rPr lang="en-US" sz="2800" dirty="0" err="1" smtClean="0"/>
              <a:t>escritura</a:t>
            </a:r>
            <a:r>
              <a:rPr lang="en-US" sz="2800" dirty="0" smtClean="0"/>
              <a:t>/</a:t>
            </a:r>
            <a:r>
              <a:rPr lang="en-US" sz="2800" dirty="0" err="1" smtClean="0"/>
              <a:t>lectura</a:t>
            </a:r>
            <a:r>
              <a:rPr lang="en-US" sz="2800" dirty="0" smtClean="0"/>
              <a:t>:</a:t>
            </a:r>
          </a:p>
          <a:p>
            <a:r>
              <a:rPr lang="en-US" sz="2800" b="1" dirty="0" err="1" smtClean="0"/>
              <a:t>globalRead</a:t>
            </a:r>
            <a:r>
              <a:rPr lang="en-US" sz="2800" dirty="0" smtClean="0"/>
              <a:t>(</a:t>
            </a:r>
            <a:r>
              <a:rPr lang="en-US" sz="2800" dirty="0" err="1" smtClean="0"/>
              <a:t>A,x</a:t>
            </a:r>
            <a:r>
              <a:rPr lang="en-US" sz="2800" dirty="0" smtClean="0"/>
              <a:t>), </a:t>
            </a:r>
            <a:r>
              <a:rPr lang="en-US" sz="2800" dirty="0" err="1" smtClean="0"/>
              <a:t>para</a:t>
            </a:r>
            <a:r>
              <a:rPr lang="en-US" sz="2800" dirty="0" smtClean="0"/>
              <a:t> leer de la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global A en la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local x. </a:t>
            </a:r>
            <a:r>
              <a:rPr lang="en-US" sz="2800" dirty="0" err="1" smtClean="0"/>
              <a:t>También</a:t>
            </a:r>
            <a:r>
              <a:rPr lang="en-US" sz="2800" dirty="0" smtClean="0"/>
              <a:t> </a:t>
            </a:r>
            <a:r>
              <a:rPr lang="en-US" sz="2800" b="1" dirty="0" smtClean="0"/>
              <a:t>x:=A</a:t>
            </a:r>
          </a:p>
          <a:p>
            <a:r>
              <a:rPr lang="en-US" sz="2800" b="1" dirty="0" err="1" smtClean="0"/>
              <a:t>globalWrite</a:t>
            </a:r>
            <a:r>
              <a:rPr lang="en-US" sz="2800" dirty="0" smtClean="0"/>
              <a:t>(</a:t>
            </a:r>
            <a:r>
              <a:rPr lang="en-US" sz="2800" dirty="0" err="1" smtClean="0"/>
              <a:t>x,A</a:t>
            </a:r>
            <a:r>
              <a:rPr lang="en-US" sz="2800" dirty="0" smtClean="0"/>
              <a:t>),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escribir</a:t>
            </a:r>
            <a:r>
              <a:rPr lang="en-US" sz="2800" dirty="0" smtClean="0"/>
              <a:t> en la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local x de la </a:t>
            </a:r>
            <a:r>
              <a:rPr lang="en-US" sz="2800" dirty="0" err="1" smtClean="0"/>
              <a:t>memoria</a:t>
            </a:r>
            <a:r>
              <a:rPr lang="en-US" sz="2800" dirty="0" smtClean="0"/>
              <a:t> global A. </a:t>
            </a:r>
            <a:r>
              <a:rPr lang="en-US" sz="2800" dirty="0" err="1" smtClean="0"/>
              <a:t>También</a:t>
            </a:r>
            <a:r>
              <a:rPr lang="en-US" sz="2800" dirty="0" smtClean="0"/>
              <a:t> </a:t>
            </a:r>
            <a:r>
              <a:rPr lang="en-US" sz="2800" b="1" dirty="0" smtClean="0"/>
              <a:t>A:=x</a:t>
            </a:r>
          </a:p>
          <a:p>
            <a:endParaRPr lang="en-US" sz="2400" dirty="0"/>
          </a:p>
          <a:p>
            <a:r>
              <a:rPr lang="en-US" sz="2800" b="1" dirty="0" err="1" smtClean="0"/>
              <a:t>Ejemplo</a:t>
            </a:r>
            <a:r>
              <a:rPr lang="en-US" sz="2800" dirty="0" smtClean="0"/>
              <a:t>: </a:t>
            </a:r>
            <a:r>
              <a:rPr lang="en-US" sz="2800" dirty="0" err="1"/>
              <a:t>m</a:t>
            </a:r>
            <a:r>
              <a:rPr lang="en-US" sz="2800" dirty="0" err="1" smtClean="0"/>
              <a:t>ultiplicación</a:t>
            </a:r>
            <a:r>
              <a:rPr lang="en-US" sz="2800" dirty="0" smtClean="0"/>
              <a:t> </a:t>
            </a:r>
            <a:r>
              <a:rPr lang="en-US" sz="2800" dirty="0" err="1" smtClean="0"/>
              <a:t>Matriz</a:t>
            </a:r>
            <a:r>
              <a:rPr lang="en-US" sz="2800" dirty="0" smtClean="0"/>
              <a:t>-Vector</a:t>
            </a:r>
          </a:p>
          <a:p>
            <a:endParaRPr lang="en-US" sz="1000" dirty="0" smtClean="0"/>
          </a:p>
          <a:p>
            <a:r>
              <a:rPr lang="en-US" sz="2800" dirty="0" smtClean="0"/>
              <a:t>Sea la </a:t>
            </a:r>
            <a:r>
              <a:rPr lang="en-US" sz="2800" dirty="0" err="1" smtClean="0"/>
              <a:t>matriz</a:t>
            </a:r>
            <a:r>
              <a:rPr lang="en-US" sz="2800" dirty="0" smtClean="0"/>
              <a:t> </a:t>
            </a:r>
            <a:r>
              <a:rPr lang="en-US" sz="2800" b="1" dirty="0" smtClean="0"/>
              <a:t>A</a:t>
            </a:r>
            <a:r>
              <a:rPr lang="en-US" sz="2800" dirty="0" smtClean="0"/>
              <a:t> (n x n) y el vector </a:t>
            </a:r>
            <a:r>
              <a:rPr lang="en-US" sz="2800" b="1" dirty="0" smtClean="0"/>
              <a:t>x</a:t>
            </a:r>
            <a:r>
              <a:rPr lang="en-US" sz="2800" dirty="0" smtClean="0"/>
              <a:t> de n-</a:t>
            </a:r>
            <a:r>
              <a:rPr lang="en-US" sz="2800" dirty="0" err="1" smtClean="0"/>
              <a:t>dimensiones</a:t>
            </a:r>
            <a:r>
              <a:rPr lang="en-US" sz="2800" dirty="0" smtClean="0"/>
              <a:t>, el </a:t>
            </a:r>
            <a:r>
              <a:rPr lang="en-US" sz="2800" dirty="0" err="1" smtClean="0"/>
              <a:t>producto</a:t>
            </a:r>
            <a:r>
              <a:rPr lang="en-US" sz="2800" dirty="0" smtClean="0"/>
              <a:t> </a:t>
            </a:r>
            <a:r>
              <a:rPr lang="en-US" sz="2800" dirty="0" err="1" smtClean="0"/>
              <a:t>deberá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distribuido</a:t>
            </a:r>
            <a:r>
              <a:rPr lang="en-US" sz="2800" dirty="0" smtClean="0"/>
              <a:t> en </a:t>
            </a:r>
            <a:r>
              <a:rPr lang="en-US" sz="2800" b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err="1" smtClean="0"/>
              <a:t>procesadores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193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461" y="1437811"/>
            <a:ext cx="7899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Ejemplo</a:t>
            </a:r>
            <a:r>
              <a:rPr lang="en-US" sz="2800" dirty="0" smtClean="0"/>
              <a:t>: </a:t>
            </a:r>
            <a:r>
              <a:rPr lang="en-US" sz="2800" dirty="0" err="1"/>
              <a:t>m</a:t>
            </a:r>
            <a:r>
              <a:rPr lang="en-US" sz="2800" dirty="0" err="1" smtClean="0"/>
              <a:t>ultiplicación</a:t>
            </a:r>
            <a:r>
              <a:rPr lang="en-US" sz="2800" dirty="0" smtClean="0"/>
              <a:t> </a:t>
            </a:r>
            <a:r>
              <a:rPr lang="en-US" sz="2800" dirty="0" err="1" smtClean="0"/>
              <a:t>Matriz</a:t>
            </a:r>
            <a:r>
              <a:rPr lang="en-US" sz="2800" dirty="0" smtClean="0"/>
              <a:t>-Vector</a:t>
            </a:r>
            <a:endParaRPr lang="en-US" sz="2800" dirty="0"/>
          </a:p>
          <a:p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</a:t>
            </a:r>
            <a:r>
              <a:rPr lang="en-US" sz="2800" dirty="0" smtClean="0"/>
              <a:t> r=n/p </a:t>
            </a:r>
            <a:r>
              <a:rPr lang="en-US" sz="2800" dirty="0" err="1" smtClean="0"/>
              <a:t>filas</a:t>
            </a:r>
            <a:r>
              <a:rPr lang="en-US" sz="2800" dirty="0" smtClean="0"/>
              <a:t> del vector </a:t>
            </a:r>
            <a:r>
              <a:rPr lang="en-US" sz="2800" dirty="0" err="1" smtClean="0"/>
              <a:t>resultante</a:t>
            </a:r>
            <a:r>
              <a:rPr lang="en-US" sz="2800" dirty="0" smtClean="0"/>
              <a:t> 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  <p:pic>
        <p:nvPicPr>
          <p:cNvPr id="3" name="Picture 2" descr="Screen Shot 2015-08-25 at 1.38.14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8900" y="3390130"/>
            <a:ext cx="6187983" cy="29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97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461" y="1437811"/>
            <a:ext cx="78991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Ejemplo</a:t>
            </a:r>
            <a:r>
              <a:rPr lang="en-US" sz="2800" dirty="0" smtClean="0"/>
              <a:t>: </a:t>
            </a:r>
            <a:r>
              <a:rPr lang="en-US" sz="2800" dirty="0" err="1"/>
              <a:t>m</a:t>
            </a:r>
            <a:r>
              <a:rPr lang="en-US" sz="2800" dirty="0" err="1" smtClean="0"/>
              <a:t>ultiplicación</a:t>
            </a:r>
            <a:r>
              <a:rPr lang="en-US" sz="2800" dirty="0" smtClean="0"/>
              <a:t> </a:t>
            </a:r>
            <a:r>
              <a:rPr lang="en-US" sz="2800" dirty="0" err="1" smtClean="0"/>
              <a:t>Matriz</a:t>
            </a:r>
            <a:r>
              <a:rPr lang="en-US" sz="2800" dirty="0" smtClean="0"/>
              <a:t>-Vector</a:t>
            </a:r>
          </a:p>
          <a:p>
            <a:r>
              <a:rPr lang="en-US" sz="2800" i="1" dirty="0" err="1" smtClean="0"/>
              <a:t>Ingreso</a:t>
            </a:r>
            <a:r>
              <a:rPr lang="en-US" sz="2800" dirty="0" smtClean="0"/>
              <a:t>: </a:t>
            </a:r>
            <a:r>
              <a:rPr lang="en-US" sz="2800" b="1" dirty="0" smtClean="0"/>
              <a:t>A</a:t>
            </a:r>
            <a:r>
              <a:rPr lang="en-US" sz="2800" dirty="0" smtClean="0"/>
              <a:t>(</a:t>
            </a:r>
            <a:r>
              <a:rPr lang="en-US" sz="2800" dirty="0" err="1" smtClean="0"/>
              <a:t>n,n</a:t>
            </a:r>
            <a:r>
              <a:rPr lang="en-US" sz="2800" dirty="0" smtClean="0"/>
              <a:t>), </a:t>
            </a:r>
            <a:r>
              <a:rPr lang="en-US" sz="2800" b="1" dirty="0" smtClean="0"/>
              <a:t>x</a:t>
            </a:r>
            <a:r>
              <a:rPr lang="en-US" sz="2800" dirty="0" smtClean="0"/>
              <a:t>(n), </a:t>
            </a:r>
            <a:r>
              <a:rPr lang="en-US" sz="2800" b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</a:t>
            </a:r>
            <a:r>
              <a:rPr lang="en-US" sz="2800" b="1" dirty="0" smtClean="0"/>
              <a:t>r</a:t>
            </a:r>
            <a:r>
              <a:rPr lang="en-US" sz="2800" dirty="0" smtClean="0"/>
              <a:t>=n/p</a:t>
            </a:r>
          </a:p>
          <a:p>
            <a:r>
              <a:rPr lang="en-US" sz="2800" i="1" dirty="0" err="1" smtClean="0"/>
              <a:t>Salida</a:t>
            </a:r>
            <a:r>
              <a:rPr lang="en-US" sz="2800" dirty="0" smtClean="0"/>
              <a:t>: </a:t>
            </a:r>
            <a:r>
              <a:rPr lang="en-US" sz="2800" dirty="0" err="1" smtClean="0"/>
              <a:t>componentes</a:t>
            </a:r>
            <a:r>
              <a:rPr lang="en-US" sz="2800" dirty="0" smtClean="0"/>
              <a:t> [(i-1) r +1, ... , </a:t>
            </a:r>
            <a:r>
              <a:rPr lang="en-US" sz="2800" dirty="0" err="1" smtClean="0"/>
              <a:t>i</a:t>
            </a:r>
            <a:r>
              <a:rPr lang="en-US" sz="2800" dirty="0" smtClean="0"/>
              <a:t> r ] del vector </a:t>
            </a:r>
            <a:r>
              <a:rPr lang="en-US" sz="2800" b="1" dirty="0" smtClean="0"/>
              <a:t>y</a:t>
            </a:r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err="1" smtClean="0"/>
              <a:t>Programa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para</a:t>
            </a:r>
            <a:r>
              <a:rPr lang="en-US" sz="2800" b="1" dirty="0" smtClean="0"/>
              <a:t> el </a:t>
            </a:r>
            <a:r>
              <a:rPr lang="en-US" sz="2800" b="1" dirty="0" err="1" smtClean="0"/>
              <a:t>proceso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: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globalRead</a:t>
            </a:r>
            <a:r>
              <a:rPr lang="en-US" sz="2800" dirty="0" smtClean="0"/>
              <a:t>(</a:t>
            </a:r>
            <a:r>
              <a:rPr lang="en-US" sz="2800" dirty="0" err="1" smtClean="0"/>
              <a:t>x,z</a:t>
            </a:r>
            <a:r>
              <a:rPr lang="en-US" sz="2800" dirty="0" smtClean="0"/>
              <a:t>)  //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</a:t>
            </a:r>
            <a:r>
              <a:rPr lang="en-US" sz="2800" dirty="0" err="1" smtClean="0"/>
              <a:t>leen</a:t>
            </a:r>
            <a:r>
              <a:rPr lang="en-US" sz="2800" dirty="0" smtClean="0"/>
              <a:t> al </a:t>
            </a:r>
            <a:r>
              <a:rPr lang="en-US" sz="2800" dirty="0" err="1" smtClean="0"/>
              <a:t>mismo</a:t>
            </a:r>
            <a:r>
              <a:rPr lang="en-US" sz="2800" dirty="0" smtClean="0"/>
              <a:t> </a:t>
            </a:r>
            <a:r>
              <a:rPr lang="en-US" sz="2800" dirty="0" err="1" smtClean="0"/>
              <a:t>tiempo</a:t>
            </a:r>
            <a:endParaRPr lang="en-US" sz="2800" dirty="0" smtClean="0"/>
          </a:p>
          <a:p>
            <a:r>
              <a:rPr lang="en-US" sz="2800" b="1" dirty="0" err="1"/>
              <a:t>globalread</a:t>
            </a:r>
            <a:r>
              <a:rPr lang="en-US" sz="2800" dirty="0"/>
              <a:t>(A[(</a:t>
            </a:r>
            <a:r>
              <a:rPr lang="en-US" sz="2800" dirty="0" err="1"/>
              <a:t>i</a:t>
            </a:r>
            <a:r>
              <a:rPr lang="en-US" sz="2800" dirty="0"/>
              <a:t> - 1)  r + 1 : </a:t>
            </a:r>
            <a:r>
              <a:rPr lang="en-US" sz="2800" dirty="0" err="1"/>
              <a:t>ir</a:t>
            </a:r>
            <a:r>
              <a:rPr lang="en-US" sz="2800" dirty="0"/>
              <a:t> , 1 : n], B</a:t>
            </a:r>
            <a:r>
              <a:rPr lang="en-US" sz="2800" dirty="0" smtClean="0"/>
              <a:t>)</a:t>
            </a:r>
          </a:p>
          <a:p>
            <a:r>
              <a:rPr lang="en-US" sz="2800" b="1" dirty="0" err="1" smtClean="0"/>
              <a:t>Calcular</a:t>
            </a:r>
            <a:r>
              <a:rPr lang="en-US" sz="2800" b="1" dirty="0" smtClean="0"/>
              <a:t> </a:t>
            </a:r>
            <a:r>
              <a:rPr lang="en-US" sz="2800" dirty="0" smtClean="0"/>
              <a:t>B . z</a:t>
            </a:r>
          </a:p>
          <a:p>
            <a:r>
              <a:rPr lang="en-US" sz="2800" b="1" dirty="0" err="1"/>
              <a:t>globalwrite</a:t>
            </a:r>
            <a:r>
              <a:rPr lang="en-US" sz="2800" dirty="0"/>
              <a:t>(w, y[(</a:t>
            </a:r>
            <a:r>
              <a:rPr lang="en-US" sz="2800" dirty="0" err="1"/>
              <a:t>i</a:t>
            </a:r>
            <a:r>
              <a:rPr lang="en-US" sz="2800" dirty="0"/>
              <a:t> - 1)  r + 1 : </a:t>
            </a:r>
            <a:r>
              <a:rPr lang="en-US" sz="2800" dirty="0" err="1"/>
              <a:t>i</a:t>
            </a:r>
            <a:r>
              <a:rPr lang="en-US" sz="2800" dirty="0"/>
              <a:t>  r])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7457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461" y="1437811"/>
            <a:ext cx="78991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Ejemplo</a:t>
            </a:r>
            <a:r>
              <a:rPr lang="en-US" sz="2800" dirty="0" smtClean="0"/>
              <a:t>: </a:t>
            </a:r>
            <a:r>
              <a:rPr lang="en-US" sz="2800" dirty="0" err="1"/>
              <a:t>m</a:t>
            </a:r>
            <a:r>
              <a:rPr lang="en-US" sz="2800" dirty="0" err="1" smtClean="0"/>
              <a:t>ultiplicación</a:t>
            </a:r>
            <a:r>
              <a:rPr lang="en-US" sz="2800" dirty="0" smtClean="0"/>
              <a:t> </a:t>
            </a:r>
            <a:r>
              <a:rPr lang="en-US" sz="2800" dirty="0" err="1" smtClean="0"/>
              <a:t>Matriz</a:t>
            </a:r>
            <a:r>
              <a:rPr lang="en-US" sz="2800" dirty="0" smtClean="0"/>
              <a:t>-Vector</a:t>
            </a:r>
          </a:p>
          <a:p>
            <a:r>
              <a:rPr lang="en-US" sz="2800" i="1" dirty="0" err="1" smtClean="0"/>
              <a:t>Ingreso</a:t>
            </a:r>
            <a:r>
              <a:rPr lang="en-US" sz="2800" dirty="0" smtClean="0"/>
              <a:t>: </a:t>
            </a:r>
            <a:r>
              <a:rPr lang="en-US" sz="2800" b="1" dirty="0" smtClean="0"/>
              <a:t>A</a:t>
            </a:r>
            <a:r>
              <a:rPr lang="en-US" sz="2800" dirty="0" smtClean="0"/>
              <a:t>(</a:t>
            </a:r>
            <a:r>
              <a:rPr lang="en-US" sz="2800" dirty="0" err="1" smtClean="0"/>
              <a:t>n,n</a:t>
            </a:r>
            <a:r>
              <a:rPr lang="en-US" sz="2800" dirty="0" smtClean="0"/>
              <a:t>), </a:t>
            </a:r>
            <a:r>
              <a:rPr lang="en-US" sz="2800" b="1" dirty="0" smtClean="0"/>
              <a:t>x</a:t>
            </a:r>
            <a:r>
              <a:rPr lang="en-US" sz="2800" dirty="0" smtClean="0"/>
              <a:t>(n), </a:t>
            </a:r>
            <a:r>
              <a:rPr lang="en-US" sz="2800" b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err="1" smtClean="0"/>
              <a:t>procesos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, </a:t>
            </a:r>
            <a:r>
              <a:rPr lang="en-US" sz="2800" b="1" dirty="0" smtClean="0"/>
              <a:t>r</a:t>
            </a:r>
            <a:r>
              <a:rPr lang="en-US" sz="2800" dirty="0" smtClean="0"/>
              <a:t>=n/p</a:t>
            </a:r>
          </a:p>
          <a:p>
            <a:r>
              <a:rPr lang="en-US" sz="2800" i="1" dirty="0" err="1" smtClean="0"/>
              <a:t>Salida</a:t>
            </a:r>
            <a:r>
              <a:rPr lang="en-US" sz="2800" dirty="0" smtClean="0"/>
              <a:t>: </a:t>
            </a:r>
            <a:r>
              <a:rPr lang="en-US" sz="2800" dirty="0" err="1" smtClean="0"/>
              <a:t>componentes</a:t>
            </a:r>
            <a:r>
              <a:rPr lang="en-US" sz="2800" dirty="0" smtClean="0"/>
              <a:t> [(i-1) r +1, ... , </a:t>
            </a:r>
            <a:r>
              <a:rPr lang="en-US" sz="2800" dirty="0" err="1" smtClean="0"/>
              <a:t>i</a:t>
            </a:r>
            <a:r>
              <a:rPr lang="en-US" sz="2800" dirty="0" smtClean="0"/>
              <a:t> r ] del vector </a:t>
            </a:r>
            <a:r>
              <a:rPr lang="en-US" sz="2800" b="1" dirty="0" smtClean="0"/>
              <a:t>y</a:t>
            </a:r>
            <a:endParaRPr lang="en-US" sz="2800" b="1" dirty="0"/>
          </a:p>
          <a:p>
            <a:endParaRPr lang="en-US" sz="2800" b="1" dirty="0" smtClean="0"/>
          </a:p>
          <a:p>
            <a:r>
              <a:rPr lang="en-US" sz="2800" b="1" dirty="0" err="1" smtClean="0"/>
              <a:t>Programa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para</a:t>
            </a:r>
            <a:r>
              <a:rPr lang="en-US" sz="2800" b="1" dirty="0" smtClean="0"/>
              <a:t> el </a:t>
            </a:r>
            <a:r>
              <a:rPr lang="en-US" sz="2800" b="1" dirty="0" err="1" smtClean="0"/>
              <a:t>proceso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:</a:t>
            </a:r>
          </a:p>
          <a:p>
            <a:r>
              <a:rPr lang="pl-PL" sz="2800" dirty="0" smtClean="0"/>
              <a:t>1. </a:t>
            </a:r>
            <a:r>
              <a:rPr lang="pl-PL" sz="2800" dirty="0"/>
              <a:t>z := X;</a:t>
            </a:r>
          </a:p>
          <a:p>
            <a:r>
              <a:rPr lang="is-IS" sz="2800" dirty="0" smtClean="0"/>
              <a:t>2. </a:t>
            </a:r>
            <a:r>
              <a:rPr lang="is-IS" sz="2800" dirty="0"/>
              <a:t>b := A[(i-1) r + 1 : ir , 1 : n];</a:t>
            </a:r>
          </a:p>
          <a:p>
            <a:r>
              <a:rPr lang="pl-PL" sz="2800" dirty="0" smtClean="0"/>
              <a:t>3. </a:t>
            </a:r>
            <a:r>
              <a:rPr lang="pl-PL" sz="2800" dirty="0"/>
              <a:t>w := b + z;</a:t>
            </a:r>
          </a:p>
          <a:p>
            <a:r>
              <a:rPr lang="pl-PL" sz="2800" dirty="0" smtClean="0"/>
              <a:t>4. </a:t>
            </a:r>
            <a:r>
              <a:rPr lang="pl-PL" sz="2800" dirty="0"/>
              <a:t>Y[(i - 1)  r + 1 : i  r] := w;</a:t>
            </a:r>
            <a:endParaRPr lang="en-US" sz="28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7867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2486" y="725685"/>
            <a:ext cx="7139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¿</a:t>
            </a:r>
            <a:r>
              <a:rPr lang="en-US" sz="3600" dirty="0" err="1" smtClean="0">
                <a:latin typeface="Arial"/>
                <a:cs typeface="Arial"/>
              </a:rPr>
              <a:t>Cuándo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es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óptimo</a:t>
            </a:r>
            <a:r>
              <a:rPr lang="en-US" sz="3600" dirty="0" smtClean="0">
                <a:latin typeface="Arial"/>
                <a:cs typeface="Arial"/>
              </a:rPr>
              <a:t> un </a:t>
            </a:r>
            <a:r>
              <a:rPr lang="en-US" sz="3600" dirty="0" err="1" smtClean="0">
                <a:latin typeface="Arial"/>
                <a:cs typeface="Arial"/>
              </a:rPr>
              <a:t>algoritmo</a:t>
            </a:r>
            <a:r>
              <a:rPr lang="en-US" sz="3600" dirty="0" smtClean="0">
                <a:latin typeface="Arial"/>
                <a:cs typeface="Arial"/>
              </a:rPr>
              <a:t>?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50" y="1649082"/>
            <a:ext cx="838354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Optimizar</a:t>
            </a:r>
            <a:r>
              <a:rPr lang="en-US" sz="2800" dirty="0">
                <a:latin typeface="Arial"/>
                <a:cs typeface="Arial"/>
              </a:rPr>
              <a:t> T(n</a:t>
            </a:r>
            <a:r>
              <a:rPr lang="en-US" sz="2800" dirty="0" smtClean="0">
                <a:latin typeface="Arial"/>
                <a:cs typeface="Arial"/>
              </a:rPr>
              <a:t>), </a:t>
            </a:r>
            <a:r>
              <a:rPr lang="en-US" sz="2800" dirty="0">
                <a:latin typeface="Arial"/>
                <a:cs typeface="Arial"/>
              </a:rPr>
              <a:t>P(n), o W(n</a:t>
            </a:r>
            <a:r>
              <a:rPr lang="en-US" sz="2800" dirty="0" smtClean="0">
                <a:latin typeface="Arial"/>
                <a:cs typeface="Arial"/>
              </a:rPr>
              <a:t>) ?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b="1" dirty="0" err="1" smtClean="0">
                <a:latin typeface="Arial"/>
                <a:cs typeface="Arial"/>
              </a:rPr>
              <a:t>Ejemplo</a:t>
            </a:r>
            <a:r>
              <a:rPr lang="en-US" sz="2800" dirty="0" smtClean="0">
                <a:latin typeface="Arial"/>
                <a:cs typeface="Arial"/>
              </a:rPr>
              <a:t>: </a:t>
            </a:r>
            <a:r>
              <a:rPr lang="en-US" sz="2800" dirty="0" err="1" smtClean="0">
                <a:latin typeface="Arial"/>
                <a:cs typeface="Arial"/>
              </a:rPr>
              <a:t>Máximo</a:t>
            </a:r>
            <a:r>
              <a:rPr lang="en-US" sz="2800" dirty="0" smtClean="0">
                <a:latin typeface="Arial"/>
                <a:cs typeface="Arial"/>
              </a:rPr>
              <a:t> de n </a:t>
            </a:r>
            <a:r>
              <a:rPr lang="en-US" sz="2800" dirty="0" err="1" smtClean="0">
                <a:latin typeface="Arial"/>
                <a:cs typeface="Arial"/>
              </a:rPr>
              <a:t>números</a:t>
            </a:r>
            <a:r>
              <a:rPr lang="en-US" sz="2800" dirty="0" smtClean="0">
                <a:latin typeface="Arial"/>
                <a:cs typeface="Arial"/>
              </a:rPr>
              <a:t> en PRAM</a:t>
            </a:r>
          </a:p>
          <a:p>
            <a:r>
              <a:rPr lang="en-US" sz="2800" dirty="0" smtClean="0">
                <a:latin typeface="Arial"/>
                <a:cs typeface="Arial"/>
              </a:rPr>
              <a:t>Se </a:t>
            </a:r>
            <a:r>
              <a:rPr lang="en-US" sz="2800" dirty="0" err="1" smtClean="0">
                <a:latin typeface="Arial"/>
                <a:cs typeface="Arial"/>
              </a:rPr>
              <a:t>distribuyen</a:t>
            </a:r>
            <a:r>
              <a:rPr lang="en-US" sz="2800" dirty="0" smtClean="0">
                <a:latin typeface="Arial"/>
                <a:cs typeface="Arial"/>
              </a:rPr>
              <a:t> n </a:t>
            </a:r>
            <a:r>
              <a:rPr lang="en-US" sz="2800" dirty="0" err="1" smtClean="0">
                <a:latin typeface="Arial"/>
                <a:cs typeface="Arial"/>
              </a:rPr>
              <a:t>procesos</a:t>
            </a:r>
            <a:r>
              <a:rPr lang="en-US" sz="2800" dirty="0" smtClean="0">
                <a:latin typeface="Arial"/>
                <a:cs typeface="Arial"/>
              </a:rPr>
              <a:t> a </a:t>
            </a:r>
            <a:r>
              <a:rPr lang="en-US" sz="2800" dirty="0" err="1" smtClean="0">
                <a:latin typeface="Arial"/>
                <a:cs typeface="Arial"/>
              </a:rPr>
              <a:t>cada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elemento</a:t>
            </a:r>
            <a:r>
              <a:rPr lang="en-US" sz="2800" dirty="0" smtClean="0">
                <a:latin typeface="Arial"/>
                <a:cs typeface="Arial"/>
              </a:rPr>
              <a:t> de un array A con n </a:t>
            </a:r>
            <a:r>
              <a:rPr lang="en-US" sz="2800" dirty="0" err="1" smtClean="0">
                <a:latin typeface="Arial"/>
                <a:cs typeface="Arial"/>
              </a:rPr>
              <a:t>números</a:t>
            </a:r>
            <a:r>
              <a:rPr lang="en-US" sz="2800" dirty="0" smtClean="0">
                <a:latin typeface="Arial"/>
                <a:cs typeface="Arial"/>
              </a:rPr>
              <a:t>, o sea n</a:t>
            </a:r>
            <a:r>
              <a:rPr lang="en-US" sz="2800" baseline="30000" dirty="0" smtClean="0">
                <a:latin typeface="Arial"/>
                <a:cs typeface="Arial"/>
              </a:rPr>
              <a:t>2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procesos</a:t>
            </a:r>
            <a:r>
              <a:rPr lang="en-US" sz="2800" dirty="0" smtClean="0">
                <a:latin typeface="Arial"/>
                <a:cs typeface="Arial"/>
              </a:rPr>
              <a:t> en total</a:t>
            </a:r>
          </a:p>
          <a:p>
            <a:pPr marL="514350" indent="-514350">
              <a:buAutoNum type="arabicPeriod"/>
            </a:pPr>
            <a:r>
              <a:rPr lang="en-US" sz="2800" dirty="0" err="1" smtClean="0">
                <a:latin typeface="Arial"/>
                <a:cs typeface="Arial"/>
              </a:rPr>
              <a:t>Cada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proceso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compara</a:t>
            </a:r>
            <a:r>
              <a:rPr lang="en-US" sz="2800" dirty="0" smtClean="0">
                <a:latin typeface="Arial"/>
                <a:cs typeface="Arial"/>
              </a:rPr>
              <a:t> el valor del </a:t>
            </a:r>
            <a:r>
              <a:rPr lang="en-US" sz="2800" dirty="0" err="1" smtClean="0">
                <a:latin typeface="Arial"/>
                <a:cs typeface="Arial"/>
              </a:rPr>
              <a:t>elemento</a:t>
            </a:r>
            <a:r>
              <a:rPr lang="en-US" sz="2800" dirty="0" smtClean="0">
                <a:latin typeface="Arial"/>
                <a:cs typeface="Arial"/>
              </a:rPr>
              <a:t> con el </a:t>
            </a:r>
            <a:r>
              <a:rPr lang="en-US" sz="2800" dirty="0" err="1" smtClean="0">
                <a:latin typeface="Arial"/>
                <a:cs typeface="Arial"/>
              </a:rPr>
              <a:t>resto</a:t>
            </a:r>
            <a:r>
              <a:rPr lang="en-US" sz="2800" dirty="0" smtClean="0">
                <a:latin typeface="Arial"/>
                <a:cs typeface="Arial"/>
              </a:rPr>
              <a:t>, y </a:t>
            </a:r>
            <a:r>
              <a:rPr lang="en-US" sz="2800" dirty="0" err="1" smtClean="0">
                <a:latin typeface="Arial"/>
                <a:cs typeface="Arial"/>
              </a:rPr>
              <a:t>determina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si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elemento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el mayor del array A (</a:t>
            </a:r>
            <a:r>
              <a:rPr lang="en-US" sz="2800" dirty="0" err="1" smtClean="0">
                <a:latin typeface="Arial"/>
                <a:cs typeface="Arial"/>
              </a:rPr>
              <a:t>puede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usar</a:t>
            </a:r>
            <a:r>
              <a:rPr lang="en-US" sz="2800" dirty="0" smtClean="0">
                <a:latin typeface="Arial"/>
                <a:cs typeface="Arial"/>
              </a:rPr>
              <a:t> un array </a:t>
            </a:r>
            <a:r>
              <a:rPr lang="en-US" sz="2800" dirty="0" err="1" smtClean="0">
                <a:latin typeface="Arial"/>
                <a:cs typeface="Arial"/>
              </a:rPr>
              <a:t>booleana</a:t>
            </a:r>
            <a:r>
              <a:rPr lang="en-US" sz="2800" dirty="0" smtClean="0">
                <a:latin typeface="Arial"/>
                <a:cs typeface="Arial"/>
              </a:rPr>
              <a:t> con 0 o 1)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Arial"/>
                <a:cs typeface="Arial"/>
              </a:rPr>
              <a:t>El </a:t>
            </a:r>
            <a:r>
              <a:rPr lang="en-US" sz="2800" dirty="0" err="1" smtClean="0">
                <a:latin typeface="Arial"/>
                <a:cs typeface="Arial"/>
              </a:rPr>
              <a:t>índice</a:t>
            </a:r>
            <a:r>
              <a:rPr lang="en-US" sz="2800" dirty="0" smtClean="0">
                <a:latin typeface="Arial"/>
                <a:cs typeface="Arial"/>
              </a:rPr>
              <a:t> del </a:t>
            </a:r>
            <a:r>
              <a:rPr lang="en-US" sz="2800" dirty="0" err="1" smtClean="0">
                <a:latin typeface="Arial"/>
                <a:cs typeface="Arial"/>
              </a:rPr>
              <a:t>elemento</a:t>
            </a:r>
            <a:r>
              <a:rPr lang="en-US" sz="2800" dirty="0" smtClean="0">
                <a:latin typeface="Arial"/>
                <a:cs typeface="Arial"/>
              </a:rPr>
              <a:t> de A </a:t>
            </a:r>
            <a:r>
              <a:rPr lang="en-US" sz="2800" dirty="0" err="1" smtClean="0">
                <a:latin typeface="Arial"/>
                <a:cs typeface="Arial"/>
              </a:rPr>
              <a:t>donde</a:t>
            </a:r>
            <a:r>
              <a:rPr lang="en-US" sz="2800" dirty="0" smtClean="0">
                <a:latin typeface="Arial"/>
                <a:cs typeface="Arial"/>
              </a:rPr>
              <a:t> el array </a:t>
            </a:r>
            <a:r>
              <a:rPr lang="en-US" sz="2800" dirty="0" err="1" smtClean="0">
                <a:latin typeface="Arial"/>
                <a:cs typeface="Arial"/>
              </a:rPr>
              <a:t>booleano</a:t>
            </a:r>
            <a:r>
              <a:rPr lang="en-US" sz="2800" dirty="0" smtClean="0">
                <a:latin typeface="Arial"/>
                <a:cs typeface="Arial"/>
              </a:rPr>
              <a:t> sea 1 </a:t>
            </a:r>
            <a:r>
              <a:rPr lang="en-US" sz="2800" dirty="0" err="1" smtClean="0">
                <a:latin typeface="Arial"/>
                <a:cs typeface="Arial"/>
              </a:rPr>
              <a:t>será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máximo</a:t>
            </a:r>
            <a:r>
              <a:rPr lang="en-US" sz="2800" dirty="0" smtClean="0">
                <a:latin typeface="Arial"/>
                <a:cs typeface="Arial"/>
              </a:rPr>
              <a:t> de A</a:t>
            </a:r>
          </a:p>
        </p:txBody>
      </p:sp>
    </p:spTree>
    <p:extLst>
      <p:ext uri="{BB962C8B-B14F-4D97-AF65-F5344CB8AC3E}">
        <p14:creationId xmlns:p14="http://schemas.microsoft.com/office/powerpoint/2010/main" val="8807347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2486" y="725685"/>
            <a:ext cx="68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Cuando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es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óptimo</a:t>
            </a:r>
            <a:r>
              <a:rPr lang="en-US" sz="3600" dirty="0" smtClean="0">
                <a:latin typeface="Arial"/>
                <a:cs typeface="Arial"/>
              </a:rPr>
              <a:t> un </a:t>
            </a:r>
            <a:r>
              <a:rPr lang="en-US" sz="3600" dirty="0" err="1" smtClean="0">
                <a:latin typeface="Arial"/>
                <a:cs typeface="Arial"/>
              </a:rPr>
              <a:t>algoritmo</a:t>
            </a:r>
            <a:r>
              <a:rPr lang="en-US" sz="3600" dirty="0" smtClean="0">
                <a:latin typeface="Arial"/>
                <a:cs typeface="Arial"/>
              </a:rPr>
              <a:t>?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467660"/>
            <a:ext cx="91440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Optimizar</a:t>
            </a:r>
            <a:r>
              <a:rPr lang="en-US" sz="2800" dirty="0">
                <a:latin typeface="Arial"/>
                <a:cs typeface="Arial"/>
              </a:rPr>
              <a:t> T(n</a:t>
            </a:r>
            <a:r>
              <a:rPr lang="en-US" sz="2800" dirty="0" smtClean="0">
                <a:latin typeface="Arial"/>
                <a:cs typeface="Arial"/>
              </a:rPr>
              <a:t>), </a:t>
            </a:r>
            <a:r>
              <a:rPr lang="en-US" sz="2800" dirty="0">
                <a:latin typeface="Arial"/>
                <a:cs typeface="Arial"/>
              </a:rPr>
              <a:t>P(n), o W(n</a:t>
            </a:r>
            <a:r>
              <a:rPr lang="en-US" sz="2800" dirty="0" smtClean="0">
                <a:latin typeface="Arial"/>
                <a:cs typeface="Arial"/>
              </a:rPr>
              <a:t>) ?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b="1" dirty="0" err="1" smtClean="0">
                <a:latin typeface="Arial"/>
                <a:cs typeface="Arial"/>
              </a:rPr>
              <a:t>Ejemplo</a:t>
            </a:r>
            <a:r>
              <a:rPr lang="en-US" sz="2800" dirty="0" smtClean="0">
                <a:latin typeface="Arial"/>
                <a:cs typeface="Arial"/>
              </a:rPr>
              <a:t>: </a:t>
            </a:r>
            <a:r>
              <a:rPr lang="en-US" sz="2800" dirty="0" err="1" smtClean="0">
                <a:latin typeface="Arial"/>
                <a:cs typeface="Arial"/>
              </a:rPr>
              <a:t>Máximo</a:t>
            </a:r>
            <a:r>
              <a:rPr lang="en-US" sz="2800" dirty="0" smtClean="0">
                <a:latin typeface="Arial"/>
                <a:cs typeface="Arial"/>
              </a:rPr>
              <a:t> de n </a:t>
            </a:r>
            <a:r>
              <a:rPr lang="en-US" sz="2800" dirty="0" err="1" smtClean="0">
                <a:latin typeface="Arial"/>
                <a:cs typeface="Arial"/>
              </a:rPr>
              <a:t>números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decir</a:t>
            </a:r>
            <a:r>
              <a:rPr lang="en-US" sz="2800" dirty="0" smtClean="0">
                <a:latin typeface="Arial"/>
                <a:cs typeface="Arial"/>
              </a:rPr>
              <a:t>, el </a:t>
            </a:r>
            <a:r>
              <a:rPr lang="en-US" sz="2800" dirty="0" err="1" smtClean="0">
                <a:latin typeface="Arial"/>
                <a:cs typeface="Arial"/>
              </a:rPr>
              <a:t>máximo</a:t>
            </a:r>
            <a:r>
              <a:rPr lang="en-US" sz="2800" dirty="0" smtClean="0">
                <a:latin typeface="Arial"/>
                <a:cs typeface="Arial"/>
              </a:rPr>
              <a:t> de n </a:t>
            </a:r>
            <a:r>
              <a:rPr lang="en-US" sz="2800" dirty="0" err="1" smtClean="0">
                <a:latin typeface="Arial"/>
                <a:cs typeface="Arial"/>
              </a:rPr>
              <a:t>números</a:t>
            </a:r>
            <a:r>
              <a:rPr lang="en-US" sz="2800" dirty="0" smtClean="0">
                <a:latin typeface="Arial"/>
                <a:cs typeface="Arial"/>
              </a:rPr>
              <a:t> se </a:t>
            </a:r>
            <a:r>
              <a:rPr lang="en-US" sz="2800" dirty="0" err="1" smtClean="0">
                <a:latin typeface="Arial"/>
                <a:cs typeface="Arial"/>
              </a:rPr>
              <a:t>puede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calcular</a:t>
            </a:r>
            <a:r>
              <a:rPr lang="en-US" sz="2800" dirty="0" smtClean="0">
                <a:latin typeface="Arial"/>
                <a:cs typeface="Arial"/>
              </a:rPr>
              <a:t> en O(1) </a:t>
            </a:r>
            <a:r>
              <a:rPr lang="en-US" sz="2800" dirty="0" err="1" smtClean="0">
                <a:latin typeface="Arial"/>
                <a:cs typeface="Arial"/>
              </a:rPr>
              <a:t>usando</a:t>
            </a:r>
            <a:r>
              <a:rPr lang="en-US" sz="2800" dirty="0" smtClean="0">
                <a:latin typeface="Arial"/>
                <a:cs typeface="Arial"/>
              </a:rPr>
              <a:t> n</a:t>
            </a:r>
            <a:r>
              <a:rPr lang="en-US" sz="2800" baseline="30000" dirty="0" smtClean="0">
                <a:latin typeface="Arial"/>
                <a:cs typeface="Arial"/>
              </a:rPr>
              <a:t>2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procesadores</a:t>
            </a:r>
            <a:r>
              <a:rPr lang="en-US" sz="2800" dirty="0" smtClean="0">
                <a:latin typeface="Arial"/>
                <a:cs typeface="Arial"/>
              </a:rPr>
              <a:t>, lo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lo </a:t>
            </a:r>
            <a:r>
              <a:rPr lang="en-US" sz="2800" dirty="0" err="1" smtClean="0">
                <a:latin typeface="Arial"/>
                <a:cs typeface="Arial"/>
              </a:rPr>
              <a:t>hace</a:t>
            </a:r>
            <a:r>
              <a:rPr lang="en-US" sz="2800" dirty="0" smtClean="0">
                <a:latin typeface="Arial"/>
                <a:cs typeface="Arial"/>
              </a:rPr>
              <a:t> impracticable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n </a:t>
            </a:r>
            <a:r>
              <a:rPr lang="en-US" sz="2800" dirty="0" err="1" smtClean="0">
                <a:latin typeface="Arial"/>
                <a:cs typeface="Arial"/>
              </a:rPr>
              <a:t>grande</a:t>
            </a:r>
            <a:r>
              <a:rPr lang="en-US" sz="2800" dirty="0" smtClean="0">
                <a:latin typeface="Arial"/>
                <a:cs typeface="Arial"/>
              </a:rPr>
              <a:t>.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En un </a:t>
            </a:r>
            <a:r>
              <a:rPr lang="en-US" sz="2800" dirty="0" err="1">
                <a:latin typeface="Arial"/>
                <a:cs typeface="Arial"/>
              </a:rPr>
              <a:t>procesador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b="1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)=O(</a:t>
            </a:r>
            <a:r>
              <a:rPr lang="en-US" sz="2800" b="1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), </a:t>
            </a:r>
            <a:r>
              <a:rPr lang="en-US" sz="2800" b="1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 = O(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)=O(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), 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En </a:t>
            </a:r>
            <a:r>
              <a:rPr lang="en-US" sz="2800" dirty="0" err="1" smtClean="0">
                <a:latin typeface="Arial"/>
                <a:cs typeface="Arial"/>
              </a:rPr>
              <a:t>paralelo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b="1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(n)=O</a:t>
            </a:r>
            <a:r>
              <a:rPr lang="en-US" sz="2800" dirty="0" smtClean="0">
                <a:latin typeface="Arial"/>
                <a:cs typeface="Arial"/>
              </a:rPr>
              <a:t>(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b="1" baseline="30000" dirty="0" smtClean="0">
                <a:latin typeface="Arial"/>
                <a:cs typeface="Arial"/>
              </a:rPr>
              <a:t>2</a:t>
            </a:r>
            <a:r>
              <a:rPr lang="en-US" sz="2800" dirty="0" smtClean="0">
                <a:latin typeface="Arial"/>
                <a:cs typeface="Arial"/>
              </a:rPr>
              <a:t>)</a:t>
            </a:r>
            <a:r>
              <a:rPr lang="en-US" sz="2800" dirty="0">
                <a:latin typeface="Arial"/>
                <a:cs typeface="Arial"/>
              </a:rPr>
              <a:t>, T(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 = O</a:t>
            </a:r>
            <a:r>
              <a:rPr lang="en-US" sz="2800" dirty="0" smtClean="0">
                <a:latin typeface="Arial"/>
                <a:cs typeface="Arial"/>
              </a:rPr>
              <a:t>(</a:t>
            </a:r>
            <a:r>
              <a:rPr lang="en-US" sz="2800" b="1" dirty="0" smtClean="0">
                <a:latin typeface="Arial"/>
                <a:cs typeface="Arial"/>
              </a:rPr>
              <a:t>1</a:t>
            </a:r>
            <a:r>
              <a:rPr lang="en-US" sz="2800" dirty="0" smtClean="0">
                <a:latin typeface="Arial"/>
                <a:cs typeface="Arial"/>
              </a:rPr>
              <a:t>) </a:t>
            </a:r>
            <a:r>
              <a:rPr lang="en-US" sz="2800" dirty="0" smtClean="0">
                <a:latin typeface="Arial"/>
                <a:cs typeface="Arial"/>
                <a:sym typeface="Wingdings"/>
              </a:rPr>
              <a:t></a:t>
            </a:r>
            <a:r>
              <a:rPr lang="en-US" sz="2800" dirty="0" smtClean="0">
                <a:latin typeface="Arial"/>
                <a:cs typeface="Arial"/>
              </a:rPr>
              <a:t>  </a:t>
            </a:r>
            <a:r>
              <a:rPr lang="en-US" sz="2800" b="1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)=O(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b="1" baseline="30000" dirty="0">
                <a:latin typeface="Arial"/>
                <a:cs typeface="Arial"/>
              </a:rPr>
              <a:t>2</a:t>
            </a:r>
            <a:r>
              <a:rPr lang="en-US" sz="2800" dirty="0">
                <a:latin typeface="Arial"/>
                <a:cs typeface="Arial"/>
              </a:rPr>
              <a:t>).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Se </a:t>
            </a:r>
            <a:r>
              <a:rPr lang="en-US" sz="2800" dirty="0" err="1">
                <a:latin typeface="Arial"/>
                <a:cs typeface="Arial"/>
              </a:rPr>
              <a:t>optimiza</a:t>
            </a:r>
            <a:r>
              <a:rPr lang="en-US" sz="2800" dirty="0">
                <a:latin typeface="Arial"/>
                <a:cs typeface="Arial"/>
              </a:rPr>
              <a:t> solo T(n) sin </a:t>
            </a:r>
            <a:r>
              <a:rPr lang="en-US" sz="2800" dirty="0" err="1">
                <a:latin typeface="Arial"/>
                <a:cs typeface="Arial"/>
              </a:rPr>
              <a:t>considerar</a:t>
            </a:r>
            <a:r>
              <a:rPr lang="en-US" sz="2800" dirty="0">
                <a:latin typeface="Arial"/>
                <a:cs typeface="Arial"/>
              </a:rPr>
              <a:t> P(n), o W(n)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657949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850" y="672325"/>
            <a:ext cx="862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Cuando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es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óptimo</a:t>
            </a:r>
            <a:r>
              <a:rPr lang="en-US" sz="3600" dirty="0" smtClean="0">
                <a:latin typeface="Arial"/>
                <a:cs typeface="Arial"/>
              </a:rPr>
              <a:t> un </a:t>
            </a:r>
            <a:r>
              <a:rPr lang="en-US" sz="3600" dirty="0" err="1" smtClean="0">
                <a:latin typeface="Arial"/>
                <a:cs typeface="Arial"/>
              </a:rPr>
              <a:t>algoritmo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paralelo</a:t>
            </a:r>
            <a:r>
              <a:rPr lang="en-US" sz="3600" dirty="0" smtClean="0">
                <a:latin typeface="Arial"/>
                <a:cs typeface="Arial"/>
              </a:rPr>
              <a:t>?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228" y="1366960"/>
            <a:ext cx="8595826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Por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consiguiente</a:t>
            </a:r>
            <a:r>
              <a:rPr lang="en-US" sz="2800" dirty="0" smtClean="0">
                <a:latin typeface="Arial"/>
                <a:cs typeface="Arial"/>
              </a:rPr>
              <a:t>, un </a:t>
            </a:r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óptimo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cuando</a:t>
            </a:r>
            <a:r>
              <a:rPr lang="en-US" sz="2800" dirty="0" smtClean="0">
                <a:latin typeface="Arial"/>
                <a:cs typeface="Arial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800" b="1" dirty="0" smtClean="0">
                <a:latin typeface="Arial"/>
                <a:cs typeface="Arial"/>
              </a:rPr>
              <a:t>W(n) </a:t>
            </a:r>
            <a:r>
              <a:rPr lang="en-US" sz="2800" b="1" dirty="0" err="1" smtClean="0">
                <a:latin typeface="Arial"/>
                <a:cs typeface="Arial"/>
              </a:rPr>
              <a:t>es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optimo</a:t>
            </a:r>
            <a:r>
              <a:rPr lang="en-US" sz="2800" dirty="0" smtClean="0">
                <a:latin typeface="Arial"/>
                <a:cs typeface="Arial"/>
              </a:rPr>
              <a:t>. </a:t>
            </a:r>
            <a:r>
              <a:rPr lang="en-US" sz="2800" dirty="0" err="1" smtClean="0">
                <a:latin typeface="Arial"/>
                <a:cs typeface="Arial"/>
              </a:rPr>
              <a:t>Normalmente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comparado</a:t>
            </a:r>
            <a:r>
              <a:rPr lang="en-US" sz="2800" dirty="0" smtClean="0">
                <a:latin typeface="Arial"/>
                <a:cs typeface="Arial"/>
              </a:rPr>
              <a:t> con el </a:t>
            </a:r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secuencial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decir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si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P</a:t>
            </a:r>
            <a:r>
              <a:rPr lang="en-US" sz="2800" dirty="0" smtClean="0">
                <a:latin typeface="Arial"/>
                <a:cs typeface="Arial"/>
              </a:rPr>
              <a:t>(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 se reduce a </a:t>
            </a:r>
            <a:r>
              <a:rPr lang="en-US" sz="2800" b="1" dirty="0" smtClean="0">
                <a:latin typeface="Arial"/>
                <a:cs typeface="Arial"/>
              </a:rPr>
              <a:t>P</a:t>
            </a:r>
            <a:r>
              <a:rPr lang="en-US" sz="2800" dirty="0" smtClean="0">
                <a:latin typeface="Arial"/>
                <a:cs typeface="Arial"/>
              </a:rPr>
              <a:t>(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/log 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), </a:t>
            </a:r>
            <a:r>
              <a:rPr lang="en-US" sz="2800" dirty="0" err="1" smtClean="0">
                <a:latin typeface="Arial"/>
                <a:cs typeface="Arial"/>
              </a:rPr>
              <a:t>cada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proceso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ejecuta</a:t>
            </a:r>
            <a:r>
              <a:rPr lang="en-US" sz="2800" dirty="0" smtClean="0">
                <a:latin typeface="Arial"/>
                <a:cs typeface="Arial"/>
              </a:rPr>
              <a:t> un </a:t>
            </a:r>
            <a:r>
              <a:rPr lang="en-US" sz="2800" dirty="0" err="1" smtClean="0">
                <a:latin typeface="Arial"/>
                <a:cs typeface="Arial"/>
              </a:rPr>
              <a:t>bloque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operaciones</a:t>
            </a:r>
            <a:r>
              <a:rPr lang="en-US" sz="2800" dirty="0" smtClean="0">
                <a:latin typeface="Arial"/>
                <a:cs typeface="Arial"/>
              </a:rPr>
              <a:t>, se reduce </a:t>
            </a:r>
            <a:r>
              <a:rPr lang="en-US" sz="2800" b="1" dirty="0" smtClean="0">
                <a:latin typeface="Arial"/>
                <a:cs typeface="Arial"/>
              </a:rPr>
              <a:t>W</a:t>
            </a:r>
            <a:r>
              <a:rPr lang="en-US" sz="2800" dirty="0" smtClean="0">
                <a:latin typeface="Arial"/>
                <a:cs typeface="Arial"/>
              </a:rPr>
              <a:t>(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):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A</a:t>
            </a:r>
            <a:r>
              <a:rPr lang="en-US" sz="2800" baseline="-25000" dirty="0" smtClean="0">
                <a:latin typeface="Arial"/>
                <a:cs typeface="Arial"/>
              </a:rPr>
              <a:t>1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b="1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)=O(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b="1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 = O</a:t>
            </a:r>
            <a:r>
              <a:rPr lang="en-US" sz="2800" dirty="0" smtClean="0">
                <a:latin typeface="Arial"/>
                <a:cs typeface="Arial"/>
              </a:rPr>
              <a:t>(log 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 </a:t>
            </a:r>
            <a:r>
              <a:rPr lang="en-US" sz="2800" dirty="0">
                <a:latin typeface="Arial"/>
                <a:cs typeface="Arial"/>
                <a:sym typeface="Wingdings"/>
              </a:rPr>
              <a:t></a:t>
            </a:r>
            <a:r>
              <a:rPr lang="en-US" sz="2800" dirty="0">
                <a:latin typeface="Arial"/>
                <a:cs typeface="Arial"/>
              </a:rPr>
              <a:t>  </a:t>
            </a:r>
            <a:endParaRPr lang="en-US" sz="2800" dirty="0" smtClean="0">
              <a:latin typeface="Arial"/>
              <a:cs typeface="Arial"/>
            </a:endParaRPr>
          </a:p>
          <a:p>
            <a:r>
              <a:rPr lang="en-US" sz="2800" b="1" dirty="0" smtClean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)=O(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baseline="3000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log 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</a:t>
            </a:r>
            <a:r>
              <a:rPr lang="en-US" sz="2800" dirty="0">
                <a:latin typeface="Arial"/>
                <a:cs typeface="Arial"/>
              </a:rPr>
              <a:t>.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A</a:t>
            </a:r>
            <a:r>
              <a:rPr lang="en-US" sz="2800" baseline="-25000" dirty="0" smtClean="0">
                <a:latin typeface="Arial"/>
                <a:cs typeface="Arial"/>
              </a:rPr>
              <a:t>1</a:t>
            </a:r>
            <a:r>
              <a:rPr lang="en-US" sz="2800" dirty="0" smtClean="0">
                <a:latin typeface="Arial"/>
                <a:cs typeface="Arial"/>
              </a:rPr>
              <a:t>óptimo, </a:t>
            </a:r>
            <a:r>
              <a:rPr lang="en-US" sz="2800" b="1" dirty="0">
                <a:latin typeface="Arial"/>
                <a:cs typeface="Arial"/>
              </a:rPr>
              <a:t>P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)=O(</a:t>
            </a:r>
            <a:r>
              <a:rPr lang="en-US" sz="2800" b="1" dirty="0" smtClean="0">
                <a:latin typeface="Arial"/>
                <a:cs typeface="Arial"/>
              </a:rPr>
              <a:t>n/</a:t>
            </a:r>
            <a:r>
              <a:rPr lang="en-US" sz="2800" dirty="0" smtClean="0">
                <a:latin typeface="Arial"/>
                <a:cs typeface="Arial"/>
              </a:rPr>
              <a:t>log 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b="1" dirty="0">
                <a:latin typeface="Arial"/>
                <a:cs typeface="Arial"/>
              </a:rPr>
              <a:t>T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 = O</a:t>
            </a:r>
            <a:r>
              <a:rPr lang="en-US" sz="2800" dirty="0" smtClean="0">
                <a:latin typeface="Arial"/>
                <a:cs typeface="Arial"/>
              </a:rPr>
              <a:t>(log 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 </a:t>
            </a:r>
            <a:r>
              <a:rPr lang="en-US" sz="2800" dirty="0">
                <a:latin typeface="Arial"/>
                <a:cs typeface="Arial"/>
                <a:sym typeface="Wingdings"/>
              </a:rPr>
              <a:t></a:t>
            </a:r>
            <a:r>
              <a:rPr lang="en-US" sz="2800" dirty="0">
                <a:latin typeface="Arial"/>
                <a:cs typeface="Arial"/>
              </a:rPr>
              <a:t>  </a:t>
            </a:r>
            <a:r>
              <a:rPr lang="en-US" sz="2800" b="1" dirty="0">
                <a:latin typeface="Arial"/>
                <a:cs typeface="Arial"/>
              </a:rPr>
              <a:t>W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)=O(</a:t>
            </a:r>
            <a:r>
              <a:rPr lang="en-US" sz="2800" b="1" dirty="0" smtClean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</a:t>
            </a:r>
            <a:r>
              <a:rPr lang="en-US" sz="2800" dirty="0">
                <a:latin typeface="Arial"/>
                <a:cs typeface="Arial"/>
              </a:rPr>
              <a:t>.</a:t>
            </a:r>
          </a:p>
          <a:p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22886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2486" y="725685"/>
            <a:ext cx="6857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Cuando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es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óptimo</a:t>
            </a:r>
            <a:r>
              <a:rPr lang="en-US" sz="3600" dirty="0" smtClean="0">
                <a:latin typeface="Arial"/>
                <a:cs typeface="Arial"/>
              </a:rPr>
              <a:t> un </a:t>
            </a:r>
            <a:r>
              <a:rPr lang="en-US" sz="3600" dirty="0" err="1" smtClean="0">
                <a:latin typeface="Arial"/>
                <a:cs typeface="Arial"/>
              </a:rPr>
              <a:t>algoritmo</a:t>
            </a:r>
            <a:r>
              <a:rPr lang="en-US" sz="3600" dirty="0" smtClean="0">
                <a:latin typeface="Arial"/>
                <a:cs typeface="Arial"/>
              </a:rPr>
              <a:t>?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7939" y="1644428"/>
            <a:ext cx="8595826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Por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consiguiente</a:t>
            </a:r>
            <a:r>
              <a:rPr lang="en-US" sz="2800" dirty="0" smtClean="0">
                <a:latin typeface="Arial"/>
                <a:cs typeface="Arial"/>
              </a:rPr>
              <a:t>, un </a:t>
            </a:r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óptimo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cuando</a:t>
            </a:r>
            <a:r>
              <a:rPr lang="en-US" sz="2800" dirty="0" smtClean="0">
                <a:latin typeface="Arial"/>
                <a:cs typeface="Arial"/>
              </a:rPr>
              <a:t>: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- </a:t>
            </a:r>
            <a:r>
              <a:rPr lang="en-US" sz="2800" b="1" dirty="0" smtClean="0">
                <a:latin typeface="Arial"/>
                <a:cs typeface="Arial"/>
              </a:rPr>
              <a:t>T(n) </a:t>
            </a:r>
            <a:r>
              <a:rPr lang="en-US" sz="2800" b="1" dirty="0" err="1" smtClean="0">
                <a:latin typeface="Arial"/>
                <a:cs typeface="Arial"/>
              </a:rPr>
              <a:t>es</a:t>
            </a:r>
            <a:r>
              <a:rPr lang="en-US" sz="2800" b="1" dirty="0" smtClean="0">
                <a:latin typeface="Arial"/>
                <a:cs typeface="Arial"/>
              </a:rPr>
              <a:t> </a:t>
            </a:r>
            <a:r>
              <a:rPr lang="en-US" sz="2800" b="1" dirty="0" err="1" smtClean="0">
                <a:latin typeface="Arial"/>
                <a:cs typeface="Arial"/>
              </a:rPr>
              <a:t>aceptable</a:t>
            </a:r>
            <a:endParaRPr lang="en-US" sz="2800" b="1" dirty="0" smtClean="0">
              <a:latin typeface="Arial"/>
              <a:cs typeface="Arial"/>
            </a:endParaRPr>
          </a:p>
          <a:p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 , </a:t>
            </a:r>
            <a:r>
              <a:rPr lang="en-US" sz="2800" b="1" dirty="0">
                <a:latin typeface="Arial"/>
                <a:cs typeface="Arial"/>
              </a:rPr>
              <a:t>W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 = </a:t>
            </a:r>
            <a:r>
              <a:rPr lang="en-US" sz="2800" b="1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 </a:t>
            </a:r>
            <a:r>
              <a:rPr lang="en-US" sz="2800" dirty="0">
                <a:latin typeface="Arial"/>
                <a:cs typeface="Arial"/>
              </a:rPr>
              <a:t>log 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), </a:t>
            </a:r>
            <a:r>
              <a:rPr lang="en-US" sz="2800" b="1" dirty="0">
                <a:latin typeface="Arial"/>
                <a:cs typeface="Arial"/>
              </a:rPr>
              <a:t>T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 = </a:t>
            </a:r>
            <a:r>
              <a:rPr lang="en-US" sz="2800" b="1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).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A</a:t>
            </a:r>
            <a:r>
              <a:rPr lang="en-US" sz="2800" baseline="-25000" dirty="0">
                <a:latin typeface="Arial"/>
                <a:cs typeface="Arial"/>
              </a:rPr>
              <a:t>2</a:t>
            </a:r>
            <a:r>
              <a:rPr lang="en-US" sz="2800" dirty="0">
                <a:latin typeface="Arial"/>
                <a:cs typeface="Arial"/>
              </a:rPr>
              <a:t> , </a:t>
            </a:r>
            <a:r>
              <a:rPr lang="en-US" sz="2800" b="1" dirty="0">
                <a:latin typeface="Arial"/>
                <a:cs typeface="Arial"/>
              </a:rPr>
              <a:t>W</a:t>
            </a:r>
            <a:r>
              <a:rPr lang="en-US" sz="2800" baseline="-25000" dirty="0">
                <a:latin typeface="Arial"/>
                <a:cs typeface="Arial"/>
              </a:rPr>
              <a:t>2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 = </a:t>
            </a:r>
            <a:r>
              <a:rPr lang="en-US" sz="2800" b="1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 </a:t>
            </a:r>
            <a:r>
              <a:rPr lang="en-US" sz="2800" dirty="0">
                <a:latin typeface="Arial"/>
                <a:cs typeface="Arial"/>
              </a:rPr>
              <a:t>log2 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), </a:t>
            </a:r>
            <a:r>
              <a:rPr lang="en-US" sz="2800" b="1" dirty="0">
                <a:latin typeface="Arial"/>
                <a:cs typeface="Arial"/>
              </a:rPr>
              <a:t>T</a:t>
            </a:r>
            <a:r>
              <a:rPr lang="en-US" sz="2800" baseline="-25000" dirty="0">
                <a:latin typeface="Arial"/>
                <a:cs typeface="Arial"/>
              </a:rPr>
              <a:t>2</a:t>
            </a: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 = </a:t>
            </a:r>
            <a:r>
              <a:rPr lang="en-US" sz="2800" b="1" dirty="0">
                <a:latin typeface="Arial"/>
                <a:cs typeface="Arial"/>
              </a:rPr>
              <a:t>O</a:t>
            </a:r>
            <a:r>
              <a:rPr lang="en-US" sz="2800" dirty="0">
                <a:latin typeface="Arial"/>
                <a:cs typeface="Arial"/>
              </a:rPr>
              <a:t>(log </a:t>
            </a:r>
            <a:r>
              <a:rPr lang="en-US" sz="2800" b="1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)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sz="28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A</a:t>
            </a:r>
            <a:r>
              <a:rPr lang="en-US" sz="2800" baseline="-25000" dirty="0" smtClean="0">
                <a:latin typeface="Arial"/>
                <a:cs typeface="Arial"/>
              </a:rPr>
              <a:t>1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más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eficiente</a:t>
            </a:r>
            <a:r>
              <a:rPr lang="en-US" sz="2800" dirty="0" smtClean="0">
                <a:latin typeface="Arial"/>
                <a:cs typeface="Arial"/>
              </a:rPr>
              <a:t>, </a:t>
            </a:r>
            <a:r>
              <a:rPr lang="en-US" sz="2800" dirty="0" err="1" smtClean="0">
                <a:latin typeface="Arial"/>
                <a:cs typeface="Arial"/>
              </a:rPr>
              <a:t>pero</a:t>
            </a:r>
            <a:r>
              <a:rPr lang="en-US" sz="2800" dirty="0" smtClean="0">
                <a:latin typeface="Arial"/>
                <a:cs typeface="Arial"/>
              </a:rPr>
              <a:t> A</a:t>
            </a:r>
            <a:r>
              <a:rPr lang="en-US" sz="2800" baseline="-25000" dirty="0" smtClean="0">
                <a:latin typeface="Arial"/>
                <a:cs typeface="Arial"/>
              </a:rPr>
              <a:t>2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más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rápido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En general, P(n)*T(n) &gt;= W(n)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sz="2800" dirty="0" err="1">
                <a:latin typeface="Arial"/>
                <a:cs typeface="Arial"/>
              </a:rPr>
              <a:t>e</a:t>
            </a:r>
            <a:r>
              <a:rPr lang="en-US" sz="2800" dirty="0" err="1" smtClean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igual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si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cada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proceso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ejecuta</a:t>
            </a:r>
            <a:r>
              <a:rPr lang="en-US" sz="2800" dirty="0" smtClean="0">
                <a:latin typeface="Arial"/>
                <a:cs typeface="Arial"/>
              </a:rPr>
              <a:t> un </a:t>
            </a:r>
            <a:r>
              <a:rPr lang="en-US" sz="2800" dirty="0" err="1" smtClean="0">
                <a:latin typeface="Arial"/>
                <a:cs typeface="Arial"/>
              </a:rPr>
              <a:t>cálculo</a:t>
            </a:r>
            <a:r>
              <a:rPr lang="en-US" sz="2800" dirty="0" smtClean="0">
                <a:latin typeface="Arial"/>
                <a:cs typeface="Arial"/>
              </a:rPr>
              <a:t> en </a:t>
            </a:r>
            <a:r>
              <a:rPr lang="en-US" sz="2800" dirty="0" err="1" smtClean="0">
                <a:latin typeface="Arial"/>
                <a:cs typeface="Arial"/>
              </a:rPr>
              <a:t>cada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paso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675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2486" y="725685"/>
            <a:ext cx="3854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Teorema</a:t>
            </a:r>
            <a:r>
              <a:rPr lang="en-US" sz="3600" dirty="0" smtClean="0">
                <a:latin typeface="Arial"/>
                <a:cs typeface="Arial"/>
              </a:rPr>
              <a:t> de Brent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148" y="2110512"/>
            <a:ext cx="838354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Si en el </a:t>
            </a:r>
            <a:r>
              <a:rPr lang="en-US" sz="2400" dirty="0" err="1" smtClean="0">
                <a:latin typeface="Arial"/>
                <a:cs typeface="Arial"/>
              </a:rPr>
              <a:t>paso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err="1" smtClean="0">
                <a:latin typeface="Arial"/>
                <a:cs typeface="Arial"/>
              </a:rPr>
              <a:t>para</a:t>
            </a:r>
            <a:r>
              <a:rPr lang="en-US" sz="2400" dirty="0" smtClean="0">
                <a:latin typeface="Arial"/>
                <a:cs typeface="Arial"/>
              </a:rPr>
              <a:t> 1&lt;=</a:t>
            </a:r>
            <a:r>
              <a:rPr lang="en-US" sz="2400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&lt;=T(n), W(n) </a:t>
            </a:r>
            <a:r>
              <a:rPr lang="en-US" sz="2400" dirty="0" err="1" smtClean="0">
                <a:latin typeface="Arial"/>
                <a:cs typeface="Arial"/>
              </a:rPr>
              <a:t>es</a:t>
            </a:r>
            <a:r>
              <a:rPr lang="en-US" sz="2400" dirty="0" smtClean="0">
                <a:latin typeface="Arial"/>
                <a:cs typeface="Arial"/>
              </a:rPr>
              <a:t> la </a:t>
            </a:r>
            <a:r>
              <a:rPr lang="en-US" sz="2400" dirty="0" err="1" smtClean="0">
                <a:latin typeface="Arial"/>
                <a:cs typeface="Arial"/>
              </a:rPr>
              <a:t>suma</a:t>
            </a:r>
            <a:r>
              <a:rPr lang="en-US" sz="2400" dirty="0" smtClean="0">
                <a:latin typeface="Arial"/>
                <a:cs typeface="Arial"/>
              </a:rPr>
              <a:t> de los T</a:t>
            </a:r>
            <a:r>
              <a:rPr lang="en-US" sz="2400" baseline="-25000" dirty="0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(n). Se </a:t>
            </a:r>
            <a:r>
              <a:rPr lang="en-US" sz="2400" dirty="0" err="1" smtClean="0">
                <a:latin typeface="Arial"/>
                <a:cs typeface="Arial"/>
              </a:rPr>
              <a:t>pueden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repartir</a:t>
            </a:r>
            <a:r>
              <a:rPr lang="en-US" sz="2400" dirty="0" smtClean="0">
                <a:latin typeface="Arial"/>
                <a:cs typeface="Arial"/>
              </a:rPr>
              <a:t> en p </a:t>
            </a:r>
            <a:r>
              <a:rPr lang="en-US" sz="2400" dirty="0" err="1" smtClean="0">
                <a:latin typeface="Arial"/>
                <a:cs typeface="Arial"/>
              </a:rPr>
              <a:t>procesos</a:t>
            </a:r>
            <a:r>
              <a:rPr lang="en-US" sz="2400" dirty="0" smtClean="0">
                <a:latin typeface="Arial"/>
                <a:cs typeface="Arial"/>
              </a:rPr>
              <a:t>.</a:t>
            </a:r>
          </a:p>
          <a:p>
            <a:r>
              <a:rPr lang="en-US" sz="2400" dirty="0" smtClean="0">
                <a:latin typeface="Arial"/>
                <a:cs typeface="Arial"/>
              </a:rPr>
              <a:t>El </a:t>
            </a:r>
            <a:r>
              <a:rPr lang="en-US" sz="2400" dirty="0" err="1" smtClean="0">
                <a:latin typeface="Arial"/>
                <a:cs typeface="Arial"/>
              </a:rPr>
              <a:t>paso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 cuesta </a:t>
            </a:r>
            <a:r>
              <a:rPr lang="en-US" sz="2400" dirty="0" err="1" smtClean="0">
                <a:latin typeface="Arial"/>
                <a:cs typeface="Arial"/>
              </a:rPr>
              <a:t>tiempo</a:t>
            </a:r>
            <a:r>
              <a:rPr lang="en-US" sz="2400" dirty="0" smtClean="0">
                <a:latin typeface="Arial"/>
                <a:cs typeface="Arial"/>
              </a:rPr>
              <a:t> </a:t>
            </a:r>
          </a:p>
        </p:txBody>
      </p:sp>
      <p:pic>
        <p:nvPicPr>
          <p:cNvPr id="6" name="Picture 5" descr="Screen Shot 2016-03-29 at 10.14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0566" y="4462348"/>
            <a:ext cx="6782597" cy="103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7547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2486" y="725685"/>
            <a:ext cx="3854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Teorema</a:t>
            </a:r>
            <a:r>
              <a:rPr lang="en-US" sz="3600" dirty="0" smtClean="0">
                <a:latin typeface="Arial"/>
                <a:cs typeface="Arial"/>
              </a:rPr>
              <a:t> de Brent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50" y="1510348"/>
            <a:ext cx="838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Un </a:t>
            </a:r>
            <a:r>
              <a:rPr lang="en-US" sz="2400" dirty="0" err="1" smtClean="0">
                <a:latin typeface="Arial"/>
                <a:cs typeface="Arial"/>
              </a:rPr>
              <a:t>algoritmo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paralelo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tiempo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ejecución</a:t>
            </a:r>
            <a:r>
              <a:rPr lang="en-US" sz="2400" dirty="0" smtClean="0">
                <a:latin typeface="Arial"/>
                <a:cs typeface="Arial"/>
              </a:rPr>
              <a:t> T(n) y </a:t>
            </a:r>
            <a:r>
              <a:rPr lang="en-US" sz="2400" dirty="0" err="1" smtClean="0">
                <a:latin typeface="Arial"/>
                <a:cs typeface="Arial"/>
              </a:rPr>
              <a:t>costo</a:t>
            </a:r>
            <a:r>
              <a:rPr lang="en-US" sz="2400" dirty="0" smtClean="0">
                <a:latin typeface="Arial"/>
                <a:cs typeface="Arial"/>
              </a:rPr>
              <a:t> W(n) </a:t>
            </a:r>
            <a:r>
              <a:rPr lang="en-US" sz="2400" dirty="0" err="1" smtClean="0">
                <a:latin typeface="Arial"/>
                <a:cs typeface="Arial"/>
              </a:rPr>
              <a:t>puede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ejecutarse</a:t>
            </a:r>
            <a:r>
              <a:rPr lang="en-US" sz="2400" dirty="0" smtClean="0">
                <a:latin typeface="Arial"/>
                <a:cs typeface="Arial"/>
              </a:rPr>
              <a:t> en p </a:t>
            </a:r>
            <a:r>
              <a:rPr lang="en-US" sz="2400" dirty="0" err="1" smtClean="0">
                <a:latin typeface="Arial"/>
                <a:cs typeface="Arial"/>
              </a:rPr>
              <a:t>procesos</a:t>
            </a:r>
            <a:r>
              <a:rPr lang="en-US" sz="2400" dirty="0" smtClean="0">
                <a:latin typeface="Arial"/>
                <a:cs typeface="Arial"/>
              </a:rPr>
              <a:t>, en un </a:t>
            </a:r>
            <a:r>
              <a:rPr lang="en-US" sz="2400" dirty="0" err="1" smtClean="0">
                <a:latin typeface="Arial"/>
                <a:cs typeface="Arial"/>
              </a:rPr>
              <a:t>tiempo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4" name="Picture 3" descr="Screen Shot 2015-08-28 at 1.52.48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1436" y="2533212"/>
            <a:ext cx="5168900" cy="952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850" y="3711744"/>
            <a:ext cx="8383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Ejemplo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err="1" smtClean="0">
                <a:latin typeface="Arial"/>
                <a:cs typeface="Arial"/>
              </a:rPr>
              <a:t>algoritmo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suma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prefijos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W(n) = O(n)</a:t>
            </a:r>
          </a:p>
          <a:p>
            <a:r>
              <a:rPr lang="en-US" sz="2400" dirty="0" smtClean="0">
                <a:latin typeface="Arial"/>
                <a:cs typeface="Arial"/>
              </a:rPr>
              <a:t>T(n) =  O(log n)</a:t>
            </a:r>
          </a:p>
          <a:p>
            <a:r>
              <a:rPr lang="en-US" sz="2400" dirty="0" smtClean="0">
                <a:latin typeface="Arial"/>
                <a:cs typeface="Arial"/>
              </a:rPr>
              <a:t>P(n) = O(n) </a:t>
            </a:r>
            <a:r>
              <a:rPr lang="en-US" sz="2400" dirty="0" err="1" smtClean="0">
                <a:latin typeface="Arial"/>
                <a:cs typeface="Arial"/>
              </a:rPr>
              <a:t>procesadores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Si </a:t>
            </a:r>
            <a:r>
              <a:rPr lang="en-US" sz="2400" dirty="0" err="1" smtClean="0">
                <a:latin typeface="Arial"/>
                <a:cs typeface="Arial"/>
              </a:rPr>
              <a:t>reducimos</a:t>
            </a:r>
            <a:r>
              <a:rPr lang="en-US" sz="2400" dirty="0" smtClean="0">
                <a:latin typeface="Arial"/>
                <a:cs typeface="Arial"/>
              </a:rPr>
              <a:t> P(n) = O(n/log n), </a:t>
            </a:r>
            <a:r>
              <a:rPr lang="en-US" sz="2400" dirty="0" err="1" smtClean="0">
                <a:latin typeface="Arial"/>
                <a:cs typeface="Arial"/>
              </a:rPr>
              <a:t>tenemos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7" name="Picture 6" descr="Screen Shot 2015-08-28 at 1.57.5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905" y="5898806"/>
            <a:ext cx="5634339" cy="5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923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430" y="864420"/>
            <a:ext cx="7857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Clasificación</a:t>
            </a:r>
            <a:r>
              <a:rPr lang="en-US" sz="3600" dirty="0" smtClean="0">
                <a:latin typeface="Arial"/>
                <a:cs typeface="Arial"/>
              </a:rPr>
              <a:t> de </a:t>
            </a:r>
            <a:r>
              <a:rPr lang="en-US" sz="3600" dirty="0" err="1" smtClean="0">
                <a:latin typeface="Arial"/>
                <a:cs typeface="Arial"/>
              </a:rPr>
              <a:t>arquitecturas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segun</a:t>
            </a:r>
            <a:endParaRPr lang="en-US" sz="3600" dirty="0">
              <a:latin typeface="Arial"/>
              <a:cs typeface="Arial"/>
            </a:endParaRPr>
          </a:p>
          <a:p>
            <a:r>
              <a:rPr lang="en-US" sz="3600" dirty="0" smtClean="0">
                <a:latin typeface="Arial"/>
                <a:cs typeface="Arial"/>
              </a:rPr>
              <a:t>Flynn (1972):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9991" y="2182168"/>
            <a:ext cx="719749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{single, multiple} instruction  </a:t>
            </a:r>
            <a:r>
              <a:rPr lang="en-US" sz="2400" dirty="0">
                <a:latin typeface="Arial"/>
                <a:cs typeface="Arial"/>
              </a:rPr>
              <a:t>{single, multiple} </a:t>
            </a:r>
            <a:r>
              <a:rPr lang="en-US" sz="2400" dirty="0" smtClean="0">
                <a:latin typeface="Arial"/>
                <a:cs typeface="Arial"/>
              </a:rPr>
              <a:t>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850" y="2822989"/>
            <a:ext cx="3827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SISD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i="1" dirty="0" smtClean="0">
                <a:latin typeface="Arial"/>
                <a:cs typeface="Arial"/>
              </a:rPr>
              <a:t>single</a:t>
            </a:r>
            <a:r>
              <a:rPr lang="en-US" sz="2400" dirty="0" smtClean="0">
                <a:latin typeface="Arial"/>
                <a:cs typeface="Arial"/>
              </a:rPr>
              <a:t> instruction </a:t>
            </a:r>
            <a:r>
              <a:rPr lang="en-US" sz="2400" i="1" dirty="0" smtClean="0">
                <a:latin typeface="Arial"/>
                <a:cs typeface="Arial"/>
              </a:rPr>
              <a:t>single</a:t>
            </a:r>
            <a:r>
              <a:rPr lang="en-US" sz="2400" dirty="0" smtClean="0">
                <a:latin typeface="Arial"/>
                <a:cs typeface="Arial"/>
              </a:rPr>
              <a:t> data. E.g. </a:t>
            </a:r>
            <a:r>
              <a:rPr lang="en-US" sz="2400" dirty="0" err="1">
                <a:latin typeface="Arial"/>
                <a:cs typeface="Arial"/>
              </a:rPr>
              <a:t>p</a:t>
            </a:r>
            <a:r>
              <a:rPr lang="en-US" sz="2400" dirty="0" err="1" smtClean="0">
                <a:latin typeface="Arial"/>
                <a:cs typeface="Arial"/>
              </a:rPr>
              <a:t>rocesadores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secuenciales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b="1" dirty="0" smtClean="0">
                <a:latin typeface="Arial"/>
                <a:cs typeface="Arial"/>
              </a:rPr>
              <a:t>SIMD</a:t>
            </a:r>
            <a:r>
              <a:rPr lang="en-US" sz="2400" dirty="0">
                <a:latin typeface="Arial"/>
                <a:cs typeface="Arial"/>
              </a:rPr>
              <a:t>: </a:t>
            </a:r>
            <a:r>
              <a:rPr lang="en-US" sz="2400" i="1" dirty="0">
                <a:latin typeface="Arial"/>
                <a:cs typeface="Arial"/>
              </a:rPr>
              <a:t>single</a:t>
            </a:r>
            <a:r>
              <a:rPr lang="en-US" sz="2400" dirty="0">
                <a:latin typeface="Arial"/>
                <a:cs typeface="Arial"/>
              </a:rPr>
              <a:t> instruction </a:t>
            </a:r>
            <a:r>
              <a:rPr lang="en-US" sz="2400" i="1" dirty="0" smtClean="0">
                <a:latin typeface="Arial"/>
                <a:cs typeface="Arial"/>
              </a:rPr>
              <a:t>multiple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data. </a:t>
            </a:r>
            <a:r>
              <a:rPr lang="en-US" sz="2400" dirty="0" err="1" smtClean="0">
                <a:latin typeface="Arial"/>
                <a:cs typeface="Arial"/>
              </a:rPr>
              <a:t>Una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operación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ejecutada</a:t>
            </a:r>
            <a:r>
              <a:rPr lang="en-US" sz="2400" dirty="0" smtClean="0">
                <a:latin typeface="Arial"/>
                <a:cs typeface="Arial"/>
              </a:rPr>
              <a:t> en </a:t>
            </a:r>
            <a:r>
              <a:rPr lang="en-US" sz="2400" dirty="0" err="1" smtClean="0">
                <a:latin typeface="Arial"/>
                <a:cs typeface="Arial"/>
              </a:rPr>
              <a:t>múltiples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datos</a:t>
            </a:r>
            <a:r>
              <a:rPr lang="en-US" sz="2400" dirty="0" smtClean="0">
                <a:latin typeface="Arial"/>
                <a:cs typeface="Arial"/>
              </a:rPr>
              <a:t>. E.g. </a:t>
            </a:r>
            <a:r>
              <a:rPr lang="en-US" sz="2400" dirty="0" err="1" smtClean="0">
                <a:latin typeface="Arial"/>
                <a:cs typeface="Arial"/>
              </a:rPr>
              <a:t>Procesador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vectorial</a:t>
            </a:r>
            <a:r>
              <a:rPr lang="en-US" sz="2400" dirty="0" smtClean="0">
                <a:latin typeface="Arial"/>
                <a:cs typeface="Arial"/>
              </a:rPr>
              <a:t>, GPU</a:t>
            </a:r>
            <a:endParaRPr lang="en-US" sz="2400" baseline="-25000" dirty="0">
              <a:latin typeface="Arial"/>
              <a:cs typeface="Arial"/>
            </a:endParaRPr>
          </a:p>
        </p:txBody>
      </p:sp>
      <p:pic>
        <p:nvPicPr>
          <p:cNvPr id="9" name="Picture 8" descr="Screen Shot 2015-06-22 at 9.06.24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48" y="2822989"/>
            <a:ext cx="4623635" cy="38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8254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0 at 6.40.22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5721" y="3538702"/>
            <a:ext cx="2819400" cy="142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8566" y="960576"/>
            <a:ext cx="82384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latin typeface="Arial"/>
                <a:cs typeface="Arial"/>
              </a:rPr>
              <a:t>Velocidad</a:t>
            </a:r>
            <a:r>
              <a:rPr lang="en-US" sz="3600" b="1" dirty="0">
                <a:latin typeface="Arial"/>
                <a:cs typeface="Arial"/>
              </a:rPr>
              <a:t> </a:t>
            </a:r>
            <a:r>
              <a:rPr lang="en-US" sz="3600" b="1" dirty="0" smtClean="0">
                <a:latin typeface="Arial"/>
                <a:cs typeface="Arial"/>
              </a:rPr>
              <a:t>del </a:t>
            </a:r>
            <a:r>
              <a:rPr lang="en-US" sz="3600" b="1" dirty="0" err="1" smtClean="0">
                <a:latin typeface="Arial"/>
                <a:cs typeface="Arial"/>
              </a:rPr>
              <a:t>paralelismo</a:t>
            </a:r>
            <a:endParaRPr lang="en-US" sz="3600" b="1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Hay </a:t>
            </a:r>
            <a:r>
              <a:rPr lang="en-US" sz="2400" dirty="0" err="1" smtClean="0">
                <a:latin typeface="Arial"/>
                <a:cs typeface="Arial"/>
              </a:rPr>
              <a:t>problemas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facil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paralelizar</a:t>
            </a:r>
            <a:r>
              <a:rPr lang="en-US" sz="2400" dirty="0" smtClean="0">
                <a:latin typeface="Arial"/>
                <a:cs typeface="Arial"/>
              </a:rPr>
              <a:t>, y </a:t>
            </a:r>
            <a:r>
              <a:rPr lang="en-US" sz="2400" dirty="0" err="1" smtClean="0">
                <a:latin typeface="Arial"/>
                <a:cs typeface="Arial"/>
              </a:rPr>
              <a:t>problemas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imposibles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paralelizar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El </a:t>
            </a:r>
            <a:r>
              <a:rPr lang="en-US" sz="2400" dirty="0" err="1">
                <a:latin typeface="Arial"/>
                <a:cs typeface="Arial"/>
              </a:rPr>
              <a:t>o</a:t>
            </a:r>
            <a:r>
              <a:rPr lang="en-US" sz="2400" dirty="0" err="1" smtClean="0">
                <a:latin typeface="Arial"/>
                <a:cs typeface="Arial"/>
              </a:rPr>
              <a:t>bjetivo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es</a:t>
            </a:r>
            <a:r>
              <a:rPr lang="en-US" sz="2400" dirty="0" smtClean="0">
                <a:latin typeface="Arial"/>
                <a:cs typeface="Arial"/>
              </a:rPr>
              <a:t> la </a:t>
            </a:r>
            <a:r>
              <a:rPr lang="en-US" sz="2400" dirty="0" err="1" smtClean="0">
                <a:latin typeface="Arial"/>
                <a:cs typeface="Arial"/>
              </a:rPr>
              <a:t>aceleración</a:t>
            </a:r>
            <a:r>
              <a:rPr lang="en-US" sz="2400" dirty="0" smtClean="0">
                <a:latin typeface="Arial"/>
                <a:cs typeface="Arial"/>
              </a:rPr>
              <a:t> de la </a:t>
            </a:r>
            <a:r>
              <a:rPr lang="en-US" sz="2400" dirty="0" err="1" smtClean="0">
                <a:latin typeface="Arial"/>
                <a:cs typeface="Arial"/>
              </a:rPr>
              <a:t>ejecución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Si T(n,1) </a:t>
            </a:r>
            <a:r>
              <a:rPr lang="en-US" sz="2400" dirty="0" err="1" smtClean="0">
                <a:latin typeface="Arial"/>
                <a:cs typeface="Arial"/>
              </a:rPr>
              <a:t>es</a:t>
            </a:r>
            <a:r>
              <a:rPr lang="en-US" sz="2400" dirty="0" smtClean="0">
                <a:latin typeface="Arial"/>
                <a:cs typeface="Arial"/>
              </a:rPr>
              <a:t> el </a:t>
            </a:r>
            <a:r>
              <a:rPr lang="en-US" sz="2400" dirty="0" err="1" smtClean="0">
                <a:latin typeface="Arial"/>
                <a:cs typeface="Arial"/>
              </a:rPr>
              <a:t>costo</a:t>
            </a:r>
            <a:r>
              <a:rPr lang="en-US" sz="2400" dirty="0" smtClean="0">
                <a:latin typeface="Arial"/>
                <a:cs typeface="Arial"/>
              </a:rPr>
              <a:t> del </a:t>
            </a:r>
            <a:r>
              <a:rPr lang="en-US" sz="2400" dirty="0" err="1" smtClean="0">
                <a:latin typeface="Arial"/>
                <a:cs typeface="Arial"/>
              </a:rPr>
              <a:t>algoritmo</a:t>
            </a:r>
            <a:r>
              <a:rPr lang="en-US" sz="2400" dirty="0" smtClean="0">
                <a:latin typeface="Arial"/>
                <a:cs typeface="Arial"/>
              </a:rPr>
              <a:t> con un </a:t>
            </a:r>
            <a:r>
              <a:rPr lang="en-US" sz="2400" dirty="0" err="1" smtClean="0">
                <a:latin typeface="Arial"/>
                <a:cs typeface="Arial"/>
              </a:rPr>
              <a:t>procesador</a:t>
            </a:r>
            <a:r>
              <a:rPr lang="en-US" sz="2400" dirty="0" smtClean="0">
                <a:latin typeface="Arial"/>
                <a:cs typeface="Arial"/>
              </a:rPr>
              <a:t>, y T(</a:t>
            </a:r>
            <a:r>
              <a:rPr lang="en-US" sz="2400" dirty="0" err="1" smtClean="0">
                <a:latin typeface="Arial"/>
                <a:cs typeface="Arial"/>
              </a:rPr>
              <a:t>n,p</a:t>
            </a:r>
            <a:r>
              <a:rPr lang="en-US" sz="2400" dirty="0" smtClean="0">
                <a:latin typeface="Arial"/>
                <a:cs typeface="Arial"/>
              </a:rPr>
              <a:t>) el </a:t>
            </a:r>
            <a:r>
              <a:rPr lang="en-US" sz="2400" dirty="0" err="1" smtClean="0">
                <a:latin typeface="Arial"/>
                <a:cs typeface="Arial"/>
              </a:rPr>
              <a:t>costo</a:t>
            </a:r>
            <a:r>
              <a:rPr lang="en-US" sz="2400" dirty="0" smtClean="0">
                <a:latin typeface="Arial"/>
                <a:cs typeface="Arial"/>
              </a:rPr>
              <a:t> de p </a:t>
            </a:r>
            <a:r>
              <a:rPr lang="en-US" sz="2400" dirty="0" err="1" smtClean="0">
                <a:latin typeface="Arial"/>
                <a:cs typeface="Arial"/>
              </a:rPr>
              <a:t>procesadores</a:t>
            </a:r>
            <a:r>
              <a:rPr lang="en-US" sz="2400" dirty="0" smtClean="0">
                <a:latin typeface="Arial"/>
                <a:cs typeface="Arial"/>
              </a:rPr>
              <a:t>, la </a:t>
            </a:r>
            <a:r>
              <a:rPr lang="en-US" sz="2400" dirty="0" err="1" smtClean="0">
                <a:latin typeface="Arial"/>
                <a:cs typeface="Arial"/>
              </a:rPr>
              <a:t>velocidad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esta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definida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como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8566" y="4565302"/>
            <a:ext cx="7729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S(p) </a:t>
            </a:r>
            <a:r>
              <a:rPr lang="en-US" sz="2400" dirty="0" err="1" smtClean="0">
                <a:latin typeface="Arial"/>
                <a:cs typeface="Arial"/>
              </a:rPr>
              <a:t>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óptima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err="1" smtClean="0">
                <a:latin typeface="Arial"/>
                <a:cs typeface="Arial"/>
              </a:rPr>
              <a:t>si</a:t>
            </a:r>
            <a:r>
              <a:rPr lang="en-US" sz="2400" dirty="0" smtClean="0">
                <a:latin typeface="Arial"/>
                <a:cs typeface="Arial"/>
              </a:rPr>
              <a:t> S(p) = p</a:t>
            </a:r>
          </a:p>
          <a:p>
            <a:r>
              <a:rPr lang="en-US" sz="2400" dirty="0" smtClean="0">
                <a:latin typeface="Arial"/>
                <a:cs typeface="Arial"/>
              </a:rPr>
              <a:t>La </a:t>
            </a:r>
            <a:r>
              <a:rPr lang="en-US" sz="2400" dirty="0" err="1" smtClean="0">
                <a:latin typeface="Arial"/>
                <a:cs typeface="Arial"/>
              </a:rPr>
              <a:t>eficiencia</a:t>
            </a:r>
            <a:r>
              <a:rPr lang="en-US" sz="2400" dirty="0" smtClean="0">
                <a:latin typeface="Arial"/>
                <a:cs typeface="Arial"/>
              </a:rPr>
              <a:t> da la </a:t>
            </a:r>
            <a:r>
              <a:rPr lang="en-US" sz="2400" dirty="0" err="1" smtClean="0">
                <a:latin typeface="Arial"/>
                <a:cs typeface="Arial"/>
              </a:rPr>
              <a:t>carga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promedio</a:t>
            </a:r>
            <a:r>
              <a:rPr lang="en-US" sz="2400" dirty="0" smtClean="0">
                <a:latin typeface="Arial"/>
                <a:cs typeface="Arial"/>
              </a:rPr>
              <a:t> de los </a:t>
            </a:r>
            <a:r>
              <a:rPr lang="en-US" sz="2400" dirty="0" err="1" smtClean="0">
                <a:latin typeface="Arial"/>
                <a:cs typeface="Arial"/>
              </a:rPr>
              <a:t>procesadores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7" name="Picture 6" descr="Screen Shot 2015-04-20 at 6.42.3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409" y="5539934"/>
            <a:ext cx="3374530" cy="100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13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461" y="2126820"/>
            <a:ext cx="789911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Lenguaje</a:t>
            </a:r>
            <a:r>
              <a:rPr lang="en-US" sz="2800" dirty="0" smtClean="0"/>
              <a:t> formal </a:t>
            </a:r>
            <a:r>
              <a:rPr lang="en-US" sz="2800" dirty="0" err="1" smtClean="0"/>
              <a:t>utiliza</a:t>
            </a:r>
            <a:r>
              <a:rPr lang="en-US" sz="2800" dirty="0" smtClean="0"/>
              <a:t> </a:t>
            </a:r>
            <a:r>
              <a:rPr lang="en-US" sz="2800" b="1" dirty="0" err="1" smtClean="0"/>
              <a:t>pardo</a:t>
            </a:r>
            <a:r>
              <a:rPr lang="en-US" sz="2800" dirty="0" smtClean="0"/>
              <a:t> (</a:t>
            </a:r>
            <a:r>
              <a:rPr lang="en-US" sz="2800" i="1" dirty="0" smtClean="0"/>
              <a:t>do in parallel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Es</a:t>
            </a:r>
            <a:r>
              <a:rPr lang="en-US" sz="2800" dirty="0" smtClean="0"/>
              <a:t> </a:t>
            </a:r>
            <a:r>
              <a:rPr lang="en-US" sz="2800" dirty="0" err="1" smtClean="0"/>
              <a:t>decir</a:t>
            </a:r>
            <a:r>
              <a:rPr lang="en-US" sz="2800" dirty="0" smtClean="0"/>
              <a:t>, n </a:t>
            </a:r>
            <a:r>
              <a:rPr lang="en-US" sz="2800" dirty="0" err="1" smtClean="0"/>
              <a:t>operaciones</a:t>
            </a:r>
            <a:r>
              <a:rPr lang="en-US" sz="2800" dirty="0" smtClean="0"/>
              <a:t> </a:t>
            </a:r>
            <a:r>
              <a:rPr lang="en-US" sz="2800" dirty="0" err="1" smtClean="0"/>
              <a:t>serán</a:t>
            </a:r>
            <a:r>
              <a:rPr lang="en-US" sz="2800" dirty="0" smtClean="0"/>
              <a:t> </a:t>
            </a:r>
            <a:r>
              <a:rPr lang="en-US" sz="2800" dirty="0" err="1" smtClean="0"/>
              <a:t>ejecutadas</a:t>
            </a:r>
            <a:r>
              <a:rPr lang="en-US" sz="2800" dirty="0" smtClean="0"/>
              <a:t> en </a:t>
            </a:r>
            <a:r>
              <a:rPr lang="en-US" sz="2800" dirty="0" err="1" smtClean="0"/>
              <a:t>paralelo</a:t>
            </a:r>
            <a:r>
              <a:rPr lang="en-US" sz="2800" dirty="0" smtClean="0"/>
              <a:t>, i.e.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</a:t>
            </a:r>
            <a:r>
              <a:rPr lang="en-US" sz="2800" dirty="0" err="1" smtClean="0"/>
              <a:t>asigna</a:t>
            </a:r>
            <a:r>
              <a:rPr lang="en-US" sz="2800" dirty="0" smtClean="0"/>
              <a:t> B(1) a A(1), </a:t>
            </a:r>
            <a:r>
              <a:rPr lang="en-US" sz="2800" dirty="0" err="1" smtClean="0"/>
              <a:t>proceso</a:t>
            </a:r>
            <a:r>
              <a:rPr lang="en-US" sz="2800" dirty="0" smtClean="0"/>
              <a:t> P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asigna</a:t>
            </a:r>
            <a:r>
              <a:rPr lang="en-US" sz="2800" dirty="0" smtClean="0"/>
              <a:t> B(2) a A(2), </a:t>
            </a:r>
            <a:r>
              <a:rPr lang="en-US" sz="2800" dirty="0" err="1" smtClean="0"/>
              <a:t>etc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  <p:pic>
        <p:nvPicPr>
          <p:cNvPr id="3" name="Picture 2" descr="Screen Shot 2015-08-25 at 12.08.3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422" y="2959852"/>
            <a:ext cx="4190541" cy="8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4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461" y="2126820"/>
            <a:ext cx="789911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Ejemplo</a:t>
            </a:r>
            <a:r>
              <a:rPr lang="en-US" sz="2800" dirty="0" smtClean="0"/>
              <a:t>: </a:t>
            </a:r>
            <a:r>
              <a:rPr lang="en-US" sz="2800" dirty="0" err="1" smtClean="0"/>
              <a:t>adición</a:t>
            </a:r>
            <a:endParaRPr lang="en-US" sz="2800" dirty="0"/>
          </a:p>
          <a:p>
            <a:r>
              <a:rPr lang="en-US" sz="2800" dirty="0" err="1" smtClean="0"/>
              <a:t>Ingreso</a:t>
            </a:r>
            <a:r>
              <a:rPr lang="en-US" sz="2800" dirty="0" smtClean="0"/>
              <a:t>: un vector (array) A= A(1) .... A(n) de n </a:t>
            </a:r>
            <a:r>
              <a:rPr lang="en-US" sz="2800" dirty="0" err="1" smtClean="0"/>
              <a:t>números</a:t>
            </a:r>
            <a:endParaRPr lang="en-US" sz="2800" dirty="0" smtClean="0"/>
          </a:p>
          <a:p>
            <a:r>
              <a:rPr lang="en-US" sz="2800" dirty="0" err="1" smtClean="0"/>
              <a:t>Problema</a:t>
            </a:r>
            <a:r>
              <a:rPr lang="en-US" sz="2800" dirty="0" smtClean="0"/>
              <a:t>: </a:t>
            </a:r>
            <a:r>
              <a:rPr lang="en-US" sz="2800" dirty="0" err="1" smtClean="0"/>
              <a:t>calcular</a:t>
            </a:r>
            <a:r>
              <a:rPr lang="en-US" sz="2800" dirty="0" smtClean="0"/>
              <a:t> </a:t>
            </a:r>
            <a:r>
              <a:rPr lang="en-US" sz="2800" dirty="0"/>
              <a:t>A(1) </a:t>
            </a:r>
            <a:r>
              <a:rPr lang="en-US" sz="2800" dirty="0" smtClean="0"/>
              <a:t>+ .</a:t>
            </a:r>
            <a:r>
              <a:rPr lang="en-US" sz="2800" dirty="0"/>
              <a:t>... </a:t>
            </a:r>
            <a:r>
              <a:rPr lang="en-US" sz="2800" dirty="0" smtClean="0"/>
              <a:t>+A</a:t>
            </a:r>
            <a:r>
              <a:rPr lang="en-US" sz="2800" dirty="0"/>
              <a:t>(n)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err="1" smtClean="0"/>
              <a:t>Algoritmo</a:t>
            </a:r>
            <a:r>
              <a:rPr lang="en-US" sz="2800" dirty="0" smtClean="0"/>
              <a:t> de </a:t>
            </a:r>
            <a:r>
              <a:rPr lang="en-US" sz="2800" dirty="0" err="1" smtClean="0"/>
              <a:t>solución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En </a:t>
            </a:r>
            <a:r>
              <a:rPr lang="en-US" sz="2800" dirty="0" err="1" smtClean="0"/>
              <a:t>pasos</a:t>
            </a:r>
            <a:r>
              <a:rPr lang="en-US" sz="2800" dirty="0" smtClean="0"/>
              <a:t>, </a:t>
            </a:r>
            <a:r>
              <a:rPr lang="en-US" sz="2800" dirty="0" err="1" smtClean="0"/>
              <a:t>tal</a:t>
            </a:r>
            <a:r>
              <a:rPr lang="en-US" sz="2800" dirty="0" smtClean="0"/>
              <a:t> </a:t>
            </a:r>
            <a:r>
              <a:rPr lang="en-US" sz="2800" dirty="0" err="1" smtClean="0"/>
              <a:t>que</a:t>
            </a:r>
            <a:r>
              <a:rPr lang="en-US" sz="2800" dirty="0" smtClean="0"/>
              <a:t> en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uno</a:t>
            </a:r>
            <a:r>
              <a:rPr lang="en-US" sz="2800" dirty="0" smtClean="0"/>
              <a:t> se </a:t>
            </a:r>
            <a:r>
              <a:rPr lang="en-US" sz="2800" dirty="0" err="1" smtClean="0"/>
              <a:t>sume</a:t>
            </a:r>
            <a:r>
              <a:rPr lang="en-US" sz="2800" dirty="0" smtClean="0"/>
              <a:t> </a:t>
            </a:r>
            <a:r>
              <a:rPr lang="en-US" sz="2800" dirty="0" err="1" smtClean="0"/>
              <a:t>cada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 </a:t>
            </a:r>
            <a:r>
              <a:rPr lang="en-US" sz="2800" dirty="0" err="1" smtClean="0"/>
              <a:t>impar</a:t>
            </a:r>
            <a:r>
              <a:rPr lang="en-US" sz="2800" dirty="0" smtClean="0"/>
              <a:t> con </a:t>
            </a:r>
            <a:r>
              <a:rPr lang="en-US" sz="2800" dirty="0" err="1" smtClean="0"/>
              <a:t>su</a:t>
            </a:r>
            <a:r>
              <a:rPr lang="en-US" sz="2800" dirty="0" smtClean="0"/>
              <a:t> </a:t>
            </a:r>
            <a:r>
              <a:rPr lang="en-US" sz="2800" dirty="0" err="1" smtClean="0"/>
              <a:t>subsequente</a:t>
            </a:r>
            <a:r>
              <a:rPr lang="en-US" sz="2800" dirty="0" smtClean="0"/>
              <a:t> </a:t>
            </a:r>
            <a:r>
              <a:rPr lang="en-US" sz="2800" dirty="0" err="1" smtClean="0"/>
              <a:t>elemento</a:t>
            </a:r>
            <a:r>
              <a:rPr lang="en-US" sz="2800" dirty="0" smtClean="0"/>
              <a:t> par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464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5658" y="1870130"/>
            <a:ext cx="89783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 n=8:</a:t>
            </a:r>
          </a:p>
          <a:p>
            <a:endParaRPr lang="en-US" sz="2800" dirty="0" smtClean="0"/>
          </a:p>
          <a:p>
            <a:r>
              <a:rPr lang="en-US" sz="2800" dirty="0" smtClean="0"/>
              <a:t>Paso 1:  </a:t>
            </a:r>
            <a:r>
              <a:rPr lang="en-US" sz="2800" dirty="0"/>
              <a:t>A(1) + A(2), A</a:t>
            </a:r>
            <a:r>
              <a:rPr lang="en-US" sz="2800" dirty="0" smtClean="0"/>
              <a:t>(3) </a:t>
            </a:r>
            <a:r>
              <a:rPr lang="en-US" sz="2800" dirty="0"/>
              <a:t>+ A</a:t>
            </a:r>
            <a:r>
              <a:rPr lang="en-US" sz="2800" dirty="0" smtClean="0"/>
              <a:t>(4)</a:t>
            </a:r>
            <a:r>
              <a:rPr lang="en-US" sz="2800" dirty="0"/>
              <a:t>, A</a:t>
            </a:r>
            <a:r>
              <a:rPr lang="en-US" sz="2800" dirty="0" smtClean="0"/>
              <a:t>(5) </a:t>
            </a:r>
            <a:r>
              <a:rPr lang="en-US" sz="2800" dirty="0"/>
              <a:t>+ A</a:t>
            </a:r>
            <a:r>
              <a:rPr lang="en-US" sz="2800" dirty="0" smtClean="0"/>
              <a:t>(6)</a:t>
            </a:r>
            <a:r>
              <a:rPr lang="en-US" sz="2800" dirty="0"/>
              <a:t>, A</a:t>
            </a:r>
            <a:r>
              <a:rPr lang="en-US" sz="2800" dirty="0" smtClean="0"/>
              <a:t>(7) </a:t>
            </a:r>
            <a:r>
              <a:rPr lang="en-US" sz="2800" dirty="0"/>
              <a:t>+ A</a:t>
            </a:r>
            <a:r>
              <a:rPr lang="en-US" sz="2800" dirty="0" smtClean="0"/>
              <a:t>(8) </a:t>
            </a:r>
            <a:endParaRPr lang="en-US" sz="2800" dirty="0"/>
          </a:p>
          <a:p>
            <a:r>
              <a:rPr lang="en-US" sz="2800" dirty="0"/>
              <a:t>Paso </a:t>
            </a:r>
            <a:r>
              <a:rPr lang="en-US" sz="2800" dirty="0" smtClean="0"/>
              <a:t>2:  </a:t>
            </a:r>
            <a:r>
              <a:rPr lang="en-US" sz="2800" dirty="0"/>
              <a:t>A(1) + A(2</a:t>
            </a:r>
            <a:r>
              <a:rPr lang="en-US" sz="2800" dirty="0" smtClean="0"/>
              <a:t>) + </a:t>
            </a:r>
            <a:r>
              <a:rPr lang="en-US" sz="2800" dirty="0"/>
              <a:t>A(3) + A(4), A(5) + A(6</a:t>
            </a:r>
            <a:r>
              <a:rPr lang="en-US" sz="2800" dirty="0" smtClean="0"/>
              <a:t>) + </a:t>
            </a:r>
            <a:r>
              <a:rPr lang="en-US" sz="2800" dirty="0"/>
              <a:t>A(7) + A(8</a:t>
            </a:r>
            <a:r>
              <a:rPr lang="en-US" sz="2800" dirty="0" smtClean="0"/>
              <a:t>) </a:t>
            </a:r>
            <a:endParaRPr lang="en-US" sz="2800" dirty="0"/>
          </a:p>
          <a:p>
            <a:r>
              <a:rPr lang="en-US" sz="2800" dirty="0"/>
              <a:t>Paso </a:t>
            </a:r>
            <a:r>
              <a:rPr lang="en-US" sz="2800" dirty="0" smtClean="0"/>
              <a:t>3:  </a:t>
            </a:r>
            <a:r>
              <a:rPr lang="en-US" sz="2800" dirty="0"/>
              <a:t>A(1) + A(2) + A(3) + A(4</a:t>
            </a:r>
            <a:r>
              <a:rPr lang="en-US" sz="2800" dirty="0" smtClean="0"/>
              <a:t>)</a:t>
            </a:r>
            <a:r>
              <a:rPr lang="en-US" sz="2800" dirty="0"/>
              <a:t> </a:t>
            </a:r>
            <a:r>
              <a:rPr lang="en-US" sz="2800" dirty="0" smtClean="0"/>
              <a:t>+ </a:t>
            </a:r>
            <a:r>
              <a:rPr lang="en-US" sz="2800" dirty="0"/>
              <a:t>A(5) + A(6) + A(7) + A(8)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877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  <p:pic>
        <p:nvPicPr>
          <p:cNvPr id="3" name="Picture 2" descr="Screen Shot 2015-08-25 at 12.27.23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6428" y="2512372"/>
            <a:ext cx="4102100" cy="3162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4483" y="2126820"/>
            <a:ext cx="40367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Entrada</a:t>
            </a:r>
            <a:r>
              <a:rPr lang="en-US" sz="2800" dirty="0" smtClean="0"/>
              <a:t>: vector A con      n= 2</a:t>
            </a:r>
            <a:r>
              <a:rPr lang="en-US" sz="2800" baseline="30000" dirty="0" smtClean="0"/>
              <a:t>k</a:t>
            </a:r>
            <a:r>
              <a:rPr lang="en-US" sz="2800" dirty="0" smtClean="0"/>
              <a:t> </a:t>
            </a:r>
            <a:r>
              <a:rPr lang="en-US" sz="2800" dirty="0" err="1" smtClean="0"/>
              <a:t>números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err="1" smtClean="0"/>
              <a:t>Salida</a:t>
            </a:r>
            <a:r>
              <a:rPr lang="en-US" sz="2800" dirty="0" smtClean="0"/>
              <a:t>: </a:t>
            </a:r>
            <a:r>
              <a:rPr lang="en-US" sz="2800" dirty="0" err="1" smtClean="0"/>
              <a:t>suma</a:t>
            </a:r>
            <a:r>
              <a:rPr lang="en-US" sz="2800" dirty="0" smtClean="0"/>
              <a:t> S de los </a:t>
            </a:r>
            <a:r>
              <a:rPr lang="en-US" sz="2800" dirty="0" err="1" smtClean="0"/>
              <a:t>números</a:t>
            </a:r>
            <a:r>
              <a:rPr lang="en-US" sz="2800" dirty="0" smtClean="0"/>
              <a:t> del vector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497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295851" y="4055437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B1=B1+B2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92000" y="4823059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B2=a2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45506" y="4823059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B3=a3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99012" y="4823059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B4=a4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52518" y="4823059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B5=a5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06024" y="4803124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B6=a6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59530" y="4795145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B7=a7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013036" y="4781188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B8=a8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-41865" y="4815957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695003" y="4055437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B2=B3+B4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63769" y="4055437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B3=B5+B6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70781" y="4055437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B4=B7+B8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78604" y="3105253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B1=B1+B2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03543" y="3105253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B2=B3+B4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10263" y="2015502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B1=B1+B2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2" idx="0"/>
            <a:endCxn id="3" idx="4"/>
          </p:cNvCxnSpPr>
          <p:nvPr/>
        </p:nvCxnSpPr>
        <p:spPr>
          <a:xfrm flipV="1">
            <a:off x="534888" y="4514776"/>
            <a:ext cx="603218" cy="30118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0"/>
            <a:endCxn id="3" idx="4"/>
          </p:cNvCxnSpPr>
          <p:nvPr/>
        </p:nvCxnSpPr>
        <p:spPr>
          <a:xfrm flipH="1" flipV="1">
            <a:off x="1138106" y="4514776"/>
            <a:ext cx="530647" cy="3082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0"/>
            <a:endCxn id="23" idx="4"/>
          </p:cNvCxnSpPr>
          <p:nvPr/>
        </p:nvCxnSpPr>
        <p:spPr>
          <a:xfrm flipH="1" flipV="1">
            <a:off x="3537258" y="4514776"/>
            <a:ext cx="438507" cy="3082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0"/>
            <a:endCxn id="23" idx="4"/>
          </p:cNvCxnSpPr>
          <p:nvPr/>
        </p:nvCxnSpPr>
        <p:spPr>
          <a:xfrm flipV="1">
            <a:off x="2822259" y="4514776"/>
            <a:ext cx="714999" cy="3082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0"/>
            <a:endCxn id="24" idx="4"/>
          </p:cNvCxnSpPr>
          <p:nvPr/>
        </p:nvCxnSpPr>
        <p:spPr>
          <a:xfrm flipV="1">
            <a:off x="5129271" y="4514776"/>
            <a:ext cx="576753" cy="3082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4" idx="4"/>
          </p:cNvCxnSpPr>
          <p:nvPr/>
        </p:nvCxnSpPr>
        <p:spPr>
          <a:xfrm flipH="1" flipV="1">
            <a:off x="5706024" y="4514776"/>
            <a:ext cx="576753" cy="2883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9" idx="0"/>
            <a:endCxn id="25" idx="4"/>
          </p:cNvCxnSpPr>
          <p:nvPr/>
        </p:nvCxnSpPr>
        <p:spPr>
          <a:xfrm flipV="1">
            <a:off x="7436283" y="4514776"/>
            <a:ext cx="576753" cy="2803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0"/>
            <a:endCxn id="25" idx="4"/>
          </p:cNvCxnSpPr>
          <p:nvPr/>
        </p:nvCxnSpPr>
        <p:spPr>
          <a:xfrm flipH="1" flipV="1">
            <a:off x="8013036" y="4514776"/>
            <a:ext cx="576753" cy="2664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0"/>
            <a:endCxn id="27" idx="4"/>
          </p:cNvCxnSpPr>
          <p:nvPr/>
        </p:nvCxnSpPr>
        <p:spPr>
          <a:xfrm flipH="1" flipV="1">
            <a:off x="6745798" y="3564592"/>
            <a:ext cx="1267238" cy="4908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4" idx="0"/>
            <a:endCxn id="27" idx="4"/>
          </p:cNvCxnSpPr>
          <p:nvPr/>
        </p:nvCxnSpPr>
        <p:spPr>
          <a:xfrm flipV="1">
            <a:off x="5706024" y="3564592"/>
            <a:ext cx="1039774" cy="4908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" idx="0"/>
            <a:endCxn id="26" idx="4"/>
          </p:cNvCxnSpPr>
          <p:nvPr/>
        </p:nvCxnSpPr>
        <p:spPr>
          <a:xfrm flipV="1">
            <a:off x="1138106" y="3564592"/>
            <a:ext cx="1282753" cy="4908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0"/>
            <a:endCxn id="26" idx="4"/>
          </p:cNvCxnSpPr>
          <p:nvPr/>
        </p:nvCxnSpPr>
        <p:spPr>
          <a:xfrm flipH="1" flipV="1">
            <a:off x="2420859" y="3564592"/>
            <a:ext cx="1116399" cy="4908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6" idx="0"/>
            <a:endCxn id="29" idx="4"/>
          </p:cNvCxnSpPr>
          <p:nvPr/>
        </p:nvCxnSpPr>
        <p:spPr>
          <a:xfrm flipV="1">
            <a:off x="2420859" y="2474841"/>
            <a:ext cx="2131659" cy="6304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7" idx="0"/>
            <a:endCxn id="29" idx="4"/>
          </p:cNvCxnSpPr>
          <p:nvPr/>
        </p:nvCxnSpPr>
        <p:spPr>
          <a:xfrm flipH="1" flipV="1">
            <a:off x="4552518" y="2474841"/>
            <a:ext cx="2193280" cy="6304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5687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8327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9621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42261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59806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02446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22384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465024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P8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072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3850" y="582878"/>
            <a:ext cx="71384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Técnicas</a:t>
            </a:r>
            <a:r>
              <a:rPr lang="en-US" sz="3600" dirty="0" smtClean="0">
                <a:latin typeface="Arial"/>
                <a:cs typeface="Arial"/>
              </a:rPr>
              <a:t> de </a:t>
            </a:r>
            <a:r>
              <a:rPr lang="en-US" sz="3600" dirty="0" err="1" smtClean="0">
                <a:latin typeface="Arial"/>
                <a:cs typeface="Arial"/>
              </a:rPr>
              <a:t>Algoritmos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Paralelos</a:t>
            </a:r>
            <a:r>
              <a:rPr lang="en-US" sz="3600" dirty="0" smtClean="0">
                <a:latin typeface="Arial"/>
                <a:cs typeface="Arial"/>
              </a:rPr>
              <a:t>:</a:t>
            </a:r>
          </a:p>
          <a:p>
            <a:r>
              <a:rPr lang="en-US" sz="3200" b="1" dirty="0" smtClean="0">
                <a:latin typeface="Arial"/>
                <a:cs typeface="Arial"/>
              </a:rPr>
              <a:t>Pointer Jumping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50" y="1721651"/>
            <a:ext cx="8426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Problema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err="1" smtClean="0">
                <a:latin typeface="Arial"/>
                <a:cs typeface="Arial"/>
              </a:rPr>
              <a:t>encontrar</a:t>
            </a:r>
            <a:r>
              <a:rPr lang="en-US" sz="2400" dirty="0" smtClean="0">
                <a:latin typeface="Arial"/>
                <a:cs typeface="Arial"/>
              </a:rPr>
              <a:t> la </a:t>
            </a:r>
            <a:r>
              <a:rPr lang="en-US" sz="2400" dirty="0" err="1" smtClean="0">
                <a:latin typeface="Arial"/>
                <a:cs typeface="Arial"/>
              </a:rPr>
              <a:t>raiz</a:t>
            </a:r>
            <a:r>
              <a:rPr lang="en-US" sz="2400" dirty="0" smtClean="0">
                <a:latin typeface="Arial"/>
                <a:cs typeface="Arial"/>
              </a:rPr>
              <a:t> en un </a:t>
            </a:r>
            <a:r>
              <a:rPr lang="en-US" sz="2400" dirty="0" err="1" smtClean="0">
                <a:latin typeface="Arial"/>
                <a:cs typeface="Arial"/>
              </a:rPr>
              <a:t>grafo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dirigido</a:t>
            </a:r>
            <a:r>
              <a:rPr lang="en-US" sz="2400" dirty="0" smtClean="0">
                <a:latin typeface="Arial"/>
                <a:cs typeface="Arial"/>
              </a:rPr>
              <a:t> (</a:t>
            </a:r>
            <a:r>
              <a:rPr lang="en-US" sz="2400" dirty="0" err="1" smtClean="0">
                <a:latin typeface="Arial"/>
                <a:cs typeface="Arial"/>
              </a:rPr>
              <a:t>bosque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árboles</a:t>
            </a:r>
            <a:r>
              <a:rPr lang="en-US" sz="2400" dirty="0" smtClean="0">
                <a:latin typeface="Arial"/>
                <a:cs typeface="Arial"/>
              </a:rPr>
              <a:t>)</a:t>
            </a:r>
            <a:endParaRPr lang="en-US" sz="2400" baseline="-25000" dirty="0" smtClean="0">
              <a:latin typeface="Arial"/>
              <a:cs typeface="Arial"/>
            </a:endParaRPr>
          </a:p>
          <a:p>
            <a:r>
              <a:rPr lang="en-US" sz="2400" b="1" dirty="0" err="1" smtClean="0">
                <a:latin typeface="Arial"/>
                <a:cs typeface="Arial"/>
              </a:rPr>
              <a:t>Calcula</a:t>
            </a:r>
            <a:r>
              <a:rPr lang="en-US" sz="2400" dirty="0" err="1" smtClean="0">
                <a:latin typeface="Arial"/>
                <a:cs typeface="Arial"/>
              </a:rPr>
              <a:t>r</a:t>
            </a:r>
            <a:r>
              <a:rPr lang="en-US" sz="2400" dirty="0" smtClean="0">
                <a:latin typeface="Arial"/>
                <a:cs typeface="Arial"/>
              </a:rPr>
              <a:t>: </a:t>
            </a:r>
            <a:r>
              <a:rPr lang="en-US" sz="2400" dirty="0" err="1" smtClean="0">
                <a:latin typeface="Arial"/>
                <a:cs typeface="Arial"/>
              </a:rPr>
              <a:t>para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cada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nodo</a:t>
            </a:r>
            <a:r>
              <a:rPr lang="en-US" sz="2400" dirty="0" smtClean="0">
                <a:latin typeface="Arial"/>
                <a:cs typeface="Arial"/>
              </a:rPr>
              <a:t> v, con </a:t>
            </a:r>
            <a:r>
              <a:rPr lang="en-US" sz="2400" dirty="0" err="1" smtClean="0">
                <a:latin typeface="Arial"/>
                <a:cs typeface="Arial"/>
              </a:rPr>
              <a:t>número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, la </a:t>
            </a:r>
            <a:r>
              <a:rPr lang="en-US" sz="2400" dirty="0" err="1" smtClean="0">
                <a:latin typeface="Arial"/>
                <a:cs typeface="Arial"/>
              </a:rPr>
              <a:t>raíz</a:t>
            </a:r>
            <a:r>
              <a:rPr lang="en-US" sz="2400" dirty="0" smtClean="0">
                <a:latin typeface="Arial"/>
                <a:cs typeface="Arial"/>
              </a:rPr>
              <a:t> s(</a:t>
            </a:r>
            <a:r>
              <a:rPr lang="en-US" sz="2400" dirty="0" err="1" smtClean="0">
                <a:latin typeface="Arial"/>
                <a:cs typeface="Arial"/>
              </a:rPr>
              <a:t>i</a:t>
            </a:r>
            <a:r>
              <a:rPr lang="en-US" sz="2400" dirty="0" smtClean="0">
                <a:latin typeface="Arial"/>
                <a:cs typeface="Arial"/>
              </a:rPr>
              <a:t>) del </a:t>
            </a:r>
            <a:r>
              <a:rPr lang="en-US" sz="2400" dirty="0" err="1" smtClean="0">
                <a:latin typeface="Arial"/>
                <a:cs typeface="Arial"/>
              </a:rPr>
              <a:t>árbol</a:t>
            </a:r>
            <a:r>
              <a:rPr lang="en-US" sz="2400" dirty="0" smtClean="0">
                <a:latin typeface="Arial"/>
                <a:cs typeface="Arial"/>
              </a:rPr>
              <a:t> (</a:t>
            </a:r>
            <a:r>
              <a:rPr lang="en-US" sz="2400" dirty="0" err="1" smtClean="0">
                <a:latin typeface="Arial"/>
                <a:cs typeface="Arial"/>
              </a:rPr>
              <a:t>grafo</a:t>
            </a:r>
            <a:r>
              <a:rPr lang="en-US" sz="2400" dirty="0" smtClean="0">
                <a:latin typeface="Arial"/>
                <a:cs typeface="Arial"/>
              </a:rPr>
              <a:t>) en el </a:t>
            </a:r>
            <a:r>
              <a:rPr lang="en-US" sz="2400" dirty="0" err="1" smtClean="0">
                <a:latin typeface="Arial"/>
                <a:cs typeface="Arial"/>
              </a:rPr>
              <a:t>que</a:t>
            </a:r>
            <a:r>
              <a:rPr lang="en-US" sz="2400" dirty="0" smtClean="0">
                <a:latin typeface="Arial"/>
                <a:cs typeface="Arial"/>
              </a:rPr>
              <a:t> se </a:t>
            </a:r>
            <a:r>
              <a:rPr lang="en-US" sz="2400" dirty="0" err="1" smtClean="0">
                <a:latin typeface="Arial"/>
                <a:cs typeface="Arial"/>
              </a:rPr>
              <a:t>encuentra</a:t>
            </a:r>
            <a:r>
              <a:rPr lang="en-US" sz="2400" dirty="0" smtClean="0">
                <a:latin typeface="Arial"/>
                <a:cs typeface="Arial"/>
              </a:rPr>
              <a:t> v.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La </a:t>
            </a:r>
            <a:r>
              <a:rPr lang="en-US" sz="2400" dirty="0" err="1" smtClean="0">
                <a:latin typeface="Arial"/>
                <a:cs typeface="Arial"/>
              </a:rPr>
              <a:t>cantidad</a:t>
            </a:r>
            <a:r>
              <a:rPr lang="en-US" sz="2400" dirty="0" smtClean="0">
                <a:latin typeface="Arial"/>
                <a:cs typeface="Arial"/>
              </a:rPr>
              <a:t> de 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generaciones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‘</a:t>
            </a:r>
            <a:r>
              <a:rPr lang="en-US" sz="2400" dirty="0" err="1" smtClean="0">
                <a:latin typeface="Arial"/>
                <a:cs typeface="Arial"/>
              </a:rPr>
              <a:t>saltadas</a:t>
            </a:r>
            <a:r>
              <a:rPr lang="en-US" sz="2400" dirty="0" smtClean="0">
                <a:latin typeface="Arial"/>
                <a:cs typeface="Arial"/>
              </a:rPr>
              <a:t>’ se </a:t>
            </a:r>
            <a:r>
              <a:rPr lang="en-US" sz="2400" dirty="0" err="1" smtClean="0">
                <a:latin typeface="Arial"/>
                <a:cs typeface="Arial"/>
              </a:rPr>
              <a:t>duplica</a:t>
            </a:r>
            <a:r>
              <a:rPr lang="en-US" sz="2400" dirty="0" smtClean="0">
                <a:latin typeface="Arial"/>
                <a:cs typeface="Arial"/>
              </a:rPr>
              <a:t> en </a:t>
            </a:r>
          </a:p>
          <a:p>
            <a:r>
              <a:rPr lang="en-US" sz="2400" dirty="0" err="1">
                <a:latin typeface="Arial"/>
                <a:cs typeface="Arial"/>
              </a:rPr>
              <a:t>c</a:t>
            </a:r>
            <a:r>
              <a:rPr lang="en-US" sz="2400" dirty="0" err="1" smtClean="0">
                <a:latin typeface="Arial"/>
                <a:cs typeface="Arial"/>
              </a:rPr>
              <a:t>ada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iteración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i="1" dirty="0">
                <a:latin typeface="Arial"/>
                <a:cs typeface="Arial"/>
              </a:rPr>
              <a:t>w</a:t>
            </a:r>
            <a:r>
              <a:rPr lang="en-US" sz="2400" i="1" dirty="0" smtClean="0">
                <a:latin typeface="Arial"/>
                <a:cs typeface="Arial"/>
              </a:rPr>
              <a:t>hile</a:t>
            </a:r>
            <a:endParaRPr lang="en-US" sz="2400" i="1" dirty="0">
              <a:latin typeface="Arial"/>
              <a:cs typeface="Arial"/>
            </a:endParaRPr>
          </a:p>
        </p:txBody>
      </p:sp>
      <p:pic>
        <p:nvPicPr>
          <p:cNvPr id="8" name="Picture 7" descr="Screen Shot 2015-08-28 at 2.37.08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0518" y="3489696"/>
            <a:ext cx="3815450" cy="24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4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430" y="582878"/>
            <a:ext cx="71384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Técnicas</a:t>
            </a:r>
            <a:r>
              <a:rPr lang="en-US" sz="3600" dirty="0">
                <a:latin typeface="Arial"/>
                <a:cs typeface="Arial"/>
              </a:rPr>
              <a:t> de </a:t>
            </a:r>
            <a:r>
              <a:rPr lang="en-US" sz="3600" dirty="0" err="1">
                <a:latin typeface="Arial"/>
                <a:cs typeface="Arial"/>
              </a:rPr>
              <a:t>Algoritmos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Paralelos</a:t>
            </a:r>
            <a:r>
              <a:rPr lang="en-US" sz="3600" dirty="0">
                <a:latin typeface="Arial"/>
                <a:cs typeface="Arial"/>
              </a:rPr>
              <a:t>:</a:t>
            </a:r>
          </a:p>
          <a:p>
            <a:r>
              <a:rPr lang="en-US" sz="3200" b="1" dirty="0" smtClean="0">
                <a:latin typeface="Arial"/>
                <a:cs typeface="Arial"/>
              </a:rPr>
              <a:t>Pointer Jumping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50" y="1721651"/>
            <a:ext cx="8426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T(n)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= O(log h), con h&lt;=n (</a:t>
            </a:r>
            <a:r>
              <a:rPr lang="en-US" sz="2400" dirty="0" err="1" smtClean="0">
                <a:latin typeface="Arial"/>
                <a:cs typeface="Arial"/>
              </a:rPr>
              <a:t>altura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máxima</a:t>
            </a:r>
            <a:r>
              <a:rPr lang="en-US" sz="2400" dirty="0" smtClean="0">
                <a:latin typeface="Arial"/>
                <a:cs typeface="Arial"/>
              </a:rPr>
              <a:t> del </a:t>
            </a:r>
            <a:r>
              <a:rPr lang="en-US" sz="2400" dirty="0" err="1" smtClean="0">
                <a:latin typeface="Arial"/>
                <a:cs typeface="Arial"/>
              </a:rPr>
              <a:t>árbol</a:t>
            </a:r>
            <a:r>
              <a:rPr lang="en-US" sz="2400" dirty="0" smtClean="0">
                <a:latin typeface="Arial"/>
                <a:cs typeface="Arial"/>
              </a:rPr>
              <a:t>). 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Ya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que</a:t>
            </a:r>
            <a:r>
              <a:rPr lang="en-US" sz="2400" dirty="0" smtClean="0">
                <a:latin typeface="Arial"/>
                <a:cs typeface="Arial"/>
              </a:rPr>
              <a:t> se </a:t>
            </a:r>
            <a:r>
              <a:rPr lang="en-US" sz="2400" dirty="0" err="1" smtClean="0">
                <a:latin typeface="Arial"/>
                <a:cs typeface="Arial"/>
              </a:rPr>
              <a:t>necesita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por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cada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nodo</a:t>
            </a:r>
            <a:r>
              <a:rPr lang="en-US" sz="2400" dirty="0" smtClean="0">
                <a:latin typeface="Arial"/>
                <a:cs typeface="Arial"/>
              </a:rPr>
              <a:t> un </a:t>
            </a:r>
            <a:r>
              <a:rPr lang="en-US" sz="2400" dirty="0" err="1" smtClean="0">
                <a:latin typeface="Arial"/>
                <a:cs typeface="Arial"/>
              </a:rPr>
              <a:t>proceso</a:t>
            </a:r>
            <a:r>
              <a:rPr lang="en-US" sz="2400" dirty="0" smtClean="0">
                <a:latin typeface="Arial"/>
                <a:cs typeface="Arial"/>
              </a:rPr>
              <a:t>, P(n) = n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Por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consiguiente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W(n) = O(n log n) </a:t>
            </a:r>
          </a:p>
        </p:txBody>
      </p:sp>
      <p:pic>
        <p:nvPicPr>
          <p:cNvPr id="7" name="Picture 6" descr="Screen Shot 2015-08-28 at 3.28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735" y="3613243"/>
            <a:ext cx="6832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49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430" y="582878"/>
            <a:ext cx="71384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Técnicas</a:t>
            </a:r>
            <a:r>
              <a:rPr lang="en-US" sz="3600" dirty="0">
                <a:latin typeface="Arial"/>
                <a:cs typeface="Arial"/>
              </a:rPr>
              <a:t> de </a:t>
            </a:r>
            <a:r>
              <a:rPr lang="en-US" sz="3600" dirty="0" err="1">
                <a:latin typeface="Arial"/>
                <a:cs typeface="Arial"/>
              </a:rPr>
              <a:t>Algoritmos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Paralelos</a:t>
            </a:r>
            <a:r>
              <a:rPr lang="en-US" sz="3600" dirty="0">
                <a:latin typeface="Arial"/>
                <a:cs typeface="Arial"/>
              </a:rPr>
              <a:t>:</a:t>
            </a:r>
          </a:p>
          <a:p>
            <a:r>
              <a:rPr lang="en-US" sz="3200" b="1" dirty="0" smtClean="0">
                <a:latin typeface="Arial"/>
                <a:cs typeface="Arial"/>
              </a:rPr>
              <a:t>Suma de n </a:t>
            </a:r>
            <a:r>
              <a:rPr lang="en-US" sz="3200" b="1" dirty="0" err="1" smtClean="0">
                <a:latin typeface="Arial"/>
                <a:cs typeface="Arial"/>
              </a:rPr>
              <a:t>números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50" y="1721651"/>
            <a:ext cx="8426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Dados</a:t>
            </a:r>
            <a:r>
              <a:rPr lang="en-US" sz="2400" dirty="0" smtClean="0">
                <a:latin typeface="Arial"/>
                <a:cs typeface="Arial"/>
              </a:rPr>
              <a:t>: n </a:t>
            </a:r>
            <a:r>
              <a:rPr lang="en-US" sz="2400" dirty="0" err="1" smtClean="0">
                <a:latin typeface="Arial"/>
                <a:cs typeface="Arial"/>
              </a:rPr>
              <a:t>números</a:t>
            </a:r>
            <a:r>
              <a:rPr lang="en-US" sz="2400" dirty="0" smtClean="0">
                <a:latin typeface="Arial"/>
                <a:cs typeface="Arial"/>
              </a:rPr>
              <a:t> a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.... a</a:t>
            </a:r>
            <a:r>
              <a:rPr lang="en-US" sz="2400" baseline="-25000" dirty="0" smtClean="0">
                <a:latin typeface="Arial"/>
                <a:cs typeface="Arial"/>
              </a:rPr>
              <a:t>n</a:t>
            </a:r>
          </a:p>
          <a:p>
            <a:r>
              <a:rPr lang="en-US" sz="2400" b="1" dirty="0" err="1" smtClean="0">
                <a:latin typeface="Arial"/>
                <a:cs typeface="Arial"/>
              </a:rPr>
              <a:t>Calcula</a:t>
            </a:r>
            <a:r>
              <a:rPr lang="en-US" sz="2400" dirty="0" err="1" smtClean="0">
                <a:latin typeface="Arial"/>
                <a:cs typeface="Arial"/>
              </a:rPr>
              <a:t>r</a:t>
            </a:r>
            <a:r>
              <a:rPr lang="en-US" sz="2400" dirty="0" smtClean="0">
                <a:latin typeface="Arial"/>
                <a:cs typeface="Arial"/>
              </a:rPr>
              <a:t>: Suma de a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... a</a:t>
            </a:r>
            <a:r>
              <a:rPr lang="en-US" sz="2400" baseline="-25000" dirty="0" smtClean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  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Secuencialmente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err="1" smtClean="0">
                <a:latin typeface="Arial"/>
                <a:cs typeface="Arial"/>
              </a:rPr>
              <a:t>necesitan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tiempo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orden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dirty="0" smtClean="0">
                <a:latin typeface="Arial"/>
                <a:cs typeface="Arial"/>
              </a:rPr>
              <a:t>(n).</a:t>
            </a:r>
          </a:p>
          <a:p>
            <a:r>
              <a:rPr lang="en-US" sz="2400" dirty="0" smtClean="0">
                <a:latin typeface="Arial"/>
                <a:cs typeface="Arial"/>
              </a:rPr>
              <a:t>En </a:t>
            </a:r>
            <a:r>
              <a:rPr lang="en-US" sz="2400" dirty="0" err="1" smtClean="0">
                <a:latin typeface="Arial"/>
                <a:cs typeface="Arial"/>
              </a:rPr>
              <a:t>paralelo</a:t>
            </a:r>
            <a:r>
              <a:rPr lang="en-US" sz="2400" dirty="0" smtClean="0">
                <a:latin typeface="Arial"/>
                <a:cs typeface="Arial"/>
              </a:rPr>
              <a:t>,  la </a:t>
            </a:r>
            <a:r>
              <a:rPr lang="en-US" sz="2400" dirty="0" err="1" smtClean="0">
                <a:latin typeface="Arial"/>
                <a:cs typeface="Arial"/>
              </a:rPr>
              <a:t>suma</a:t>
            </a:r>
            <a:r>
              <a:rPr lang="en-US" sz="2400" dirty="0" smtClean="0">
                <a:latin typeface="Arial"/>
                <a:cs typeface="Arial"/>
              </a:rPr>
              <a:t> se </a:t>
            </a:r>
            <a:r>
              <a:rPr lang="en-US" sz="2400" dirty="0" err="1" smtClean="0">
                <a:latin typeface="Arial"/>
                <a:cs typeface="Arial"/>
              </a:rPr>
              <a:t>puede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ejecutar</a:t>
            </a:r>
            <a:r>
              <a:rPr lang="en-US" sz="2400" dirty="0" smtClean="0">
                <a:latin typeface="Arial"/>
                <a:cs typeface="Arial"/>
              </a:rPr>
              <a:t> en </a:t>
            </a:r>
            <a:r>
              <a:rPr lang="en-US" sz="2400" dirty="0" err="1" smtClean="0">
                <a:latin typeface="Arial"/>
                <a:cs typeface="Arial"/>
              </a:rPr>
              <a:t>tiempo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dirty="0" smtClean="0">
                <a:latin typeface="Arial"/>
                <a:cs typeface="Arial"/>
              </a:rPr>
              <a:t>(log n), con n/2 </a:t>
            </a:r>
            <a:r>
              <a:rPr lang="en-US" sz="2400" dirty="0" err="1" smtClean="0">
                <a:latin typeface="Arial"/>
                <a:cs typeface="Arial"/>
              </a:rPr>
              <a:t>procesos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" name="Picture 6" descr="Screen Shot 2015-08-27 at 11.51.5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031" y="3613604"/>
            <a:ext cx="5910114" cy="32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640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430" y="864420"/>
            <a:ext cx="713849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Técnicas</a:t>
            </a:r>
            <a:r>
              <a:rPr lang="en-US" sz="3600" dirty="0">
                <a:latin typeface="Arial"/>
                <a:cs typeface="Arial"/>
              </a:rPr>
              <a:t> de </a:t>
            </a:r>
            <a:r>
              <a:rPr lang="en-US" sz="3600" dirty="0" err="1">
                <a:latin typeface="Arial"/>
                <a:cs typeface="Arial"/>
              </a:rPr>
              <a:t>Algoritmos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Paralelos</a:t>
            </a:r>
            <a:r>
              <a:rPr lang="en-US" sz="3600" dirty="0">
                <a:latin typeface="Arial"/>
                <a:cs typeface="Arial"/>
              </a:rPr>
              <a:t>:</a:t>
            </a:r>
          </a:p>
          <a:p>
            <a:r>
              <a:rPr lang="en-US" sz="3200" b="1" dirty="0" smtClean="0">
                <a:latin typeface="Arial"/>
                <a:cs typeface="Arial"/>
              </a:rPr>
              <a:t>Suma de n </a:t>
            </a:r>
            <a:r>
              <a:rPr lang="en-US" sz="3200" b="1" dirty="0" err="1" smtClean="0">
                <a:latin typeface="Arial"/>
                <a:cs typeface="Arial"/>
              </a:rPr>
              <a:t>números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228" y="2043944"/>
            <a:ext cx="8725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Dados</a:t>
            </a:r>
            <a:r>
              <a:rPr lang="en-US" sz="2400" dirty="0" smtClean="0">
                <a:latin typeface="Arial"/>
                <a:cs typeface="Arial"/>
              </a:rPr>
              <a:t>: n </a:t>
            </a:r>
            <a:r>
              <a:rPr lang="en-US" sz="2400" dirty="0" err="1" smtClean="0">
                <a:latin typeface="Arial"/>
                <a:cs typeface="Arial"/>
              </a:rPr>
              <a:t>números</a:t>
            </a:r>
            <a:r>
              <a:rPr lang="en-US" sz="2400" dirty="0" smtClean="0">
                <a:latin typeface="Arial"/>
                <a:cs typeface="Arial"/>
              </a:rPr>
              <a:t> a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.... a</a:t>
            </a:r>
            <a:r>
              <a:rPr lang="en-US" sz="2400" baseline="-25000" dirty="0" smtClean="0">
                <a:latin typeface="Arial"/>
                <a:cs typeface="Arial"/>
              </a:rPr>
              <a:t>n</a:t>
            </a:r>
          </a:p>
          <a:p>
            <a:r>
              <a:rPr lang="en-US" sz="2400" b="1" dirty="0" err="1" smtClean="0">
                <a:latin typeface="Arial"/>
                <a:cs typeface="Arial"/>
              </a:rPr>
              <a:t>Calcular</a:t>
            </a:r>
            <a:r>
              <a:rPr lang="en-US" sz="2400" dirty="0" smtClean="0">
                <a:latin typeface="Arial"/>
                <a:cs typeface="Arial"/>
              </a:rPr>
              <a:t>: Suma de a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... a</a:t>
            </a:r>
            <a:r>
              <a:rPr lang="en-US" sz="2400" baseline="-25000" dirty="0" smtClean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  </a:t>
            </a:r>
          </a:p>
          <a:p>
            <a:r>
              <a:rPr lang="en-US" sz="2400" dirty="0" smtClean="0">
                <a:latin typeface="Arial"/>
                <a:cs typeface="Arial"/>
              </a:rPr>
              <a:t>De </a:t>
            </a:r>
            <a:r>
              <a:rPr lang="en-US" sz="2400" dirty="0" err="1" smtClean="0">
                <a:latin typeface="Arial"/>
                <a:cs typeface="Arial"/>
              </a:rPr>
              <a:t>sumarse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consecutivamente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err="1" smtClean="0">
                <a:latin typeface="Arial"/>
                <a:cs typeface="Arial"/>
              </a:rPr>
              <a:t>necesitan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tiempo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orden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dirty="0" smtClean="0">
                <a:latin typeface="Arial"/>
                <a:cs typeface="Arial"/>
              </a:rPr>
              <a:t>(n).</a:t>
            </a:r>
          </a:p>
          <a:p>
            <a:r>
              <a:rPr lang="en-US" sz="2400" dirty="0" smtClean="0">
                <a:latin typeface="Arial"/>
                <a:cs typeface="Arial"/>
              </a:rPr>
              <a:t>En </a:t>
            </a:r>
            <a:r>
              <a:rPr lang="en-US" sz="2400" dirty="0" err="1" smtClean="0">
                <a:latin typeface="Arial"/>
                <a:cs typeface="Arial"/>
              </a:rPr>
              <a:t>paralelo</a:t>
            </a:r>
            <a:r>
              <a:rPr lang="en-US" sz="2400" dirty="0" smtClean="0">
                <a:latin typeface="Arial"/>
                <a:cs typeface="Arial"/>
              </a:rPr>
              <a:t>,  la </a:t>
            </a:r>
            <a:r>
              <a:rPr lang="en-US" sz="2400" dirty="0" err="1" smtClean="0">
                <a:latin typeface="Arial"/>
                <a:cs typeface="Arial"/>
              </a:rPr>
              <a:t>suma</a:t>
            </a:r>
            <a:r>
              <a:rPr lang="en-US" sz="2400" dirty="0" smtClean="0">
                <a:latin typeface="Arial"/>
                <a:cs typeface="Arial"/>
              </a:rPr>
              <a:t> se</a:t>
            </a:r>
          </a:p>
          <a:p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ejecuta</a:t>
            </a:r>
            <a:r>
              <a:rPr lang="en-US" sz="2400" dirty="0" smtClean="0">
                <a:latin typeface="Arial"/>
                <a:cs typeface="Arial"/>
              </a:rPr>
              <a:t> en </a:t>
            </a:r>
            <a:r>
              <a:rPr lang="en-US" sz="2400" dirty="0" err="1" smtClean="0">
                <a:latin typeface="Arial"/>
                <a:cs typeface="Arial"/>
              </a:rPr>
              <a:t>tiempo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dirty="0" smtClean="0">
                <a:latin typeface="Arial"/>
                <a:cs typeface="Arial"/>
              </a:rPr>
              <a:t>(log n), </a:t>
            </a:r>
          </a:p>
          <a:p>
            <a:r>
              <a:rPr lang="en-US" sz="2400" dirty="0" smtClean="0">
                <a:latin typeface="Arial"/>
                <a:cs typeface="Arial"/>
              </a:rPr>
              <a:t>con n/2 </a:t>
            </a:r>
            <a:r>
              <a:rPr lang="en-US" sz="2400" dirty="0" err="1" smtClean="0">
                <a:latin typeface="Arial"/>
                <a:cs typeface="Arial"/>
              </a:rPr>
              <a:t>procesos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7" name="Picture 6" descr="Screen Shot 2015-08-28 at 1.41.55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016" y="3418539"/>
            <a:ext cx="4001716" cy="31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0222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430" y="864420"/>
            <a:ext cx="760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Clasificación</a:t>
            </a:r>
            <a:r>
              <a:rPr lang="en-US" sz="3600" dirty="0" smtClean="0">
                <a:latin typeface="Arial"/>
                <a:cs typeface="Arial"/>
              </a:rPr>
              <a:t> de </a:t>
            </a:r>
            <a:r>
              <a:rPr lang="en-US" sz="3600" dirty="0" err="1" smtClean="0">
                <a:latin typeface="Arial"/>
                <a:cs typeface="Arial"/>
              </a:rPr>
              <a:t>arquitecturas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segun</a:t>
            </a:r>
            <a:endParaRPr lang="en-US" sz="3600" dirty="0">
              <a:latin typeface="Arial"/>
              <a:cs typeface="Arial"/>
            </a:endParaRPr>
          </a:p>
          <a:p>
            <a:r>
              <a:rPr lang="en-US" sz="3600" dirty="0" smtClean="0">
                <a:latin typeface="Arial"/>
                <a:cs typeface="Arial"/>
              </a:rPr>
              <a:t>Flynn (1972):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9991" y="2182168"/>
            <a:ext cx="719749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{single, multiple} instruction  </a:t>
            </a:r>
            <a:r>
              <a:rPr lang="en-US" sz="2400" dirty="0">
                <a:latin typeface="Arial"/>
                <a:cs typeface="Arial"/>
              </a:rPr>
              <a:t>{single, multiple} </a:t>
            </a:r>
            <a:r>
              <a:rPr lang="en-US" sz="2400" dirty="0" smtClean="0">
                <a:latin typeface="Arial"/>
                <a:cs typeface="Arial"/>
              </a:rPr>
              <a:t>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139" y="3473972"/>
            <a:ext cx="8562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MISD</a:t>
            </a:r>
            <a:r>
              <a:rPr lang="en-US" sz="2400" dirty="0">
                <a:latin typeface="Arial"/>
                <a:cs typeface="Arial"/>
              </a:rPr>
              <a:t>: </a:t>
            </a:r>
            <a:r>
              <a:rPr lang="en-US" sz="2400" i="1" dirty="0" smtClean="0">
                <a:latin typeface="Arial"/>
                <a:cs typeface="Arial"/>
              </a:rPr>
              <a:t>multiple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instruction </a:t>
            </a:r>
            <a:r>
              <a:rPr lang="en-US" sz="2400" i="1" dirty="0">
                <a:latin typeface="Arial"/>
                <a:cs typeface="Arial"/>
              </a:rPr>
              <a:t>single</a:t>
            </a:r>
            <a:r>
              <a:rPr lang="en-US" sz="2400" dirty="0">
                <a:latin typeface="Arial"/>
                <a:cs typeface="Arial"/>
              </a:rPr>
              <a:t> data. </a:t>
            </a:r>
            <a:r>
              <a:rPr lang="en-US" sz="2400" dirty="0" smtClean="0">
                <a:latin typeface="Arial"/>
                <a:cs typeface="Arial"/>
              </a:rPr>
              <a:t>Multiples </a:t>
            </a:r>
            <a:r>
              <a:rPr lang="en-US" sz="2400" dirty="0" err="1" smtClean="0">
                <a:latin typeface="Arial"/>
                <a:cs typeface="Arial"/>
              </a:rPr>
              <a:t>operaciones</a:t>
            </a:r>
            <a:r>
              <a:rPr lang="en-US" sz="2400" dirty="0" smtClean="0">
                <a:latin typeface="Arial"/>
                <a:cs typeface="Arial"/>
              </a:rPr>
              <a:t> son </a:t>
            </a:r>
            <a:r>
              <a:rPr lang="en-US" sz="2400" dirty="0" err="1" smtClean="0">
                <a:latin typeface="Arial"/>
                <a:cs typeface="Arial"/>
              </a:rPr>
              <a:t>aplicadas</a:t>
            </a:r>
            <a:r>
              <a:rPr lang="en-US" sz="2400" dirty="0" smtClean="0">
                <a:latin typeface="Arial"/>
                <a:cs typeface="Arial"/>
              </a:rPr>
              <a:t> a la </a:t>
            </a:r>
            <a:r>
              <a:rPr lang="en-US" sz="2400" dirty="0" err="1" smtClean="0">
                <a:latin typeface="Arial"/>
                <a:cs typeface="Arial"/>
              </a:rPr>
              <a:t>misma</a:t>
            </a:r>
            <a:r>
              <a:rPr lang="en-US" sz="2400" dirty="0" smtClean="0">
                <a:latin typeface="Arial"/>
                <a:cs typeface="Arial"/>
              </a:rPr>
              <a:t> data. E.g</a:t>
            </a:r>
            <a:r>
              <a:rPr lang="en-US" sz="2400" dirty="0">
                <a:latin typeface="Arial"/>
                <a:cs typeface="Arial"/>
              </a:rPr>
              <a:t>. </a:t>
            </a:r>
            <a:r>
              <a:rPr lang="en-US" sz="2400" dirty="0" err="1">
                <a:latin typeface="Arial"/>
                <a:cs typeface="Arial"/>
              </a:rPr>
              <a:t>s</a:t>
            </a:r>
            <a:r>
              <a:rPr lang="en-US" sz="2400" dirty="0" err="1" smtClean="0">
                <a:latin typeface="Arial"/>
                <a:cs typeface="Arial"/>
              </a:rPr>
              <a:t>istemas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especiales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uso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redundante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 smtClean="0">
                <a:latin typeface="Arial"/>
                <a:cs typeface="Arial"/>
              </a:rPr>
              <a:t>MIMD</a:t>
            </a:r>
            <a:r>
              <a:rPr lang="en-US" sz="2400" dirty="0">
                <a:latin typeface="Arial"/>
                <a:cs typeface="Arial"/>
              </a:rPr>
              <a:t>: </a:t>
            </a:r>
            <a:r>
              <a:rPr lang="en-US" sz="2400" i="1" dirty="0" smtClean="0">
                <a:latin typeface="Arial"/>
                <a:cs typeface="Arial"/>
              </a:rPr>
              <a:t>multiple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instruction </a:t>
            </a:r>
            <a:r>
              <a:rPr lang="en-US" sz="2400" i="1" dirty="0" smtClean="0">
                <a:latin typeface="Arial"/>
                <a:cs typeface="Arial"/>
              </a:rPr>
              <a:t>multiple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data. </a:t>
            </a:r>
            <a:r>
              <a:rPr lang="en-US" sz="2400" dirty="0" err="1" smtClean="0">
                <a:latin typeface="Arial"/>
                <a:cs typeface="Arial"/>
              </a:rPr>
              <a:t>Redes</a:t>
            </a:r>
            <a:r>
              <a:rPr lang="en-US" sz="2400" dirty="0" smtClean="0">
                <a:latin typeface="Arial"/>
                <a:cs typeface="Arial"/>
              </a:rPr>
              <a:t> o </a:t>
            </a:r>
            <a:r>
              <a:rPr lang="en-US" sz="2400" dirty="0" err="1" smtClean="0">
                <a:latin typeface="Arial"/>
                <a:cs typeface="Arial"/>
              </a:rPr>
              <a:t>sistemas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distribuidos</a:t>
            </a:r>
            <a:r>
              <a:rPr lang="en-US" sz="2400" dirty="0" smtClean="0">
                <a:latin typeface="Arial"/>
                <a:cs typeface="Arial"/>
              </a:rPr>
              <a:t>, en los </a:t>
            </a:r>
            <a:r>
              <a:rPr lang="en-US" sz="2400" dirty="0" err="1" smtClean="0">
                <a:latin typeface="Arial"/>
                <a:cs typeface="Arial"/>
              </a:rPr>
              <a:t>que</a:t>
            </a:r>
            <a:r>
              <a:rPr lang="en-US" sz="2400" dirty="0" smtClean="0">
                <a:latin typeface="Arial"/>
                <a:cs typeface="Arial"/>
              </a:rPr>
              <a:t> multiples </a:t>
            </a:r>
            <a:r>
              <a:rPr lang="en-US" sz="2400" dirty="0" err="1" smtClean="0">
                <a:latin typeface="Arial"/>
                <a:cs typeface="Arial"/>
              </a:rPr>
              <a:t>operaciones</a:t>
            </a:r>
            <a:r>
              <a:rPr lang="en-US" sz="2400" dirty="0" smtClean="0">
                <a:latin typeface="Arial"/>
                <a:cs typeface="Arial"/>
              </a:rPr>
              <a:t> se </a:t>
            </a:r>
            <a:r>
              <a:rPr lang="en-US" sz="2400" dirty="0" err="1" smtClean="0">
                <a:latin typeface="Arial"/>
                <a:cs typeface="Arial"/>
              </a:rPr>
              <a:t>ejecutan</a:t>
            </a:r>
            <a:r>
              <a:rPr lang="en-US" sz="2400" dirty="0" smtClean="0">
                <a:latin typeface="Arial"/>
                <a:cs typeface="Arial"/>
              </a:rPr>
              <a:t> en data </a:t>
            </a:r>
            <a:r>
              <a:rPr lang="en-US" sz="2400" dirty="0" err="1" smtClean="0">
                <a:latin typeface="Arial"/>
                <a:cs typeface="Arial"/>
              </a:rPr>
              <a:t>distinta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(PRAM)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1641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430" y="864420"/>
            <a:ext cx="718988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Técnicas</a:t>
            </a:r>
            <a:r>
              <a:rPr lang="en-US" sz="3600" dirty="0">
                <a:latin typeface="Arial"/>
                <a:cs typeface="Arial"/>
              </a:rPr>
              <a:t> de </a:t>
            </a:r>
            <a:r>
              <a:rPr lang="en-US" sz="3600" dirty="0" err="1">
                <a:latin typeface="Arial"/>
                <a:cs typeface="Arial"/>
              </a:rPr>
              <a:t>Algoritmos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Paralelos</a:t>
            </a:r>
            <a:r>
              <a:rPr lang="en-US" sz="3600" dirty="0">
                <a:latin typeface="Arial"/>
                <a:cs typeface="Arial"/>
              </a:rPr>
              <a:t>:</a:t>
            </a:r>
          </a:p>
          <a:p>
            <a:r>
              <a:rPr lang="en-US" sz="3200" b="1" dirty="0" smtClean="0">
                <a:latin typeface="Arial"/>
                <a:cs typeface="Arial"/>
              </a:rPr>
              <a:t>Suma de </a:t>
            </a:r>
            <a:r>
              <a:rPr lang="en-US" sz="3200" b="1" dirty="0" err="1" smtClean="0">
                <a:latin typeface="Arial"/>
                <a:cs typeface="Arial"/>
              </a:rPr>
              <a:t>prefijos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(</a:t>
            </a:r>
            <a:r>
              <a:rPr lang="en-US" sz="3200" dirty="0" err="1" smtClean="0">
                <a:latin typeface="Arial"/>
                <a:cs typeface="Arial"/>
              </a:rPr>
              <a:t>suma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acumulada</a:t>
            </a:r>
            <a:r>
              <a:rPr lang="en-US" sz="3200" dirty="0" smtClean="0">
                <a:latin typeface="Arial"/>
                <a:cs typeface="Arial"/>
              </a:rPr>
              <a:t>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51" y="2043944"/>
            <a:ext cx="8743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Dados</a:t>
            </a:r>
            <a:r>
              <a:rPr lang="en-US" sz="2400" dirty="0" smtClean="0">
                <a:latin typeface="Arial"/>
                <a:cs typeface="Arial"/>
              </a:rPr>
              <a:t>: n </a:t>
            </a:r>
            <a:r>
              <a:rPr lang="en-US" sz="2400" dirty="0" err="1" smtClean="0">
                <a:latin typeface="Arial"/>
                <a:cs typeface="Arial"/>
              </a:rPr>
              <a:t>números</a:t>
            </a:r>
            <a:r>
              <a:rPr lang="en-US" sz="2400" dirty="0" smtClean="0">
                <a:latin typeface="Arial"/>
                <a:cs typeface="Arial"/>
              </a:rPr>
              <a:t> a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.... a</a:t>
            </a:r>
            <a:r>
              <a:rPr lang="en-US" sz="2400" baseline="-25000" dirty="0" smtClean="0">
                <a:latin typeface="Arial"/>
                <a:cs typeface="Arial"/>
              </a:rPr>
              <a:t>n</a:t>
            </a:r>
          </a:p>
          <a:p>
            <a:r>
              <a:rPr lang="en-US" sz="2400" b="1" dirty="0" err="1" smtClean="0">
                <a:latin typeface="Arial"/>
                <a:cs typeface="Arial"/>
              </a:rPr>
              <a:t>Calcular</a:t>
            </a:r>
            <a:r>
              <a:rPr lang="en-US" sz="2400" dirty="0" smtClean="0">
                <a:latin typeface="Arial"/>
                <a:cs typeface="Arial"/>
              </a:rPr>
              <a:t>: Suma de s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... </a:t>
            </a:r>
            <a:r>
              <a:rPr lang="en-US" sz="2400" dirty="0" err="1" smtClean="0">
                <a:latin typeface="Arial"/>
                <a:cs typeface="Arial"/>
              </a:rPr>
              <a:t>s</a:t>
            </a:r>
            <a:r>
              <a:rPr lang="en-US" sz="2400" baseline="-25000" dirty="0" err="1" smtClean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  , con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 err="1" smtClean="0">
                <a:latin typeface="Arial"/>
                <a:cs typeface="Arial"/>
              </a:rPr>
              <a:t>Secuencialmente</a:t>
            </a:r>
            <a:r>
              <a:rPr lang="en-US" sz="2400" dirty="0" smtClean="0">
                <a:latin typeface="Arial"/>
                <a:cs typeface="Arial"/>
              </a:rPr>
              <a:t>: </a:t>
            </a: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err="1" smtClean="0">
                <a:latin typeface="Arial"/>
                <a:cs typeface="Arial"/>
              </a:rPr>
              <a:t>Cada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bucle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necesita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tiempo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de </a:t>
            </a:r>
            <a:r>
              <a:rPr lang="en-US" sz="2400" dirty="0" err="1">
                <a:latin typeface="Arial"/>
                <a:cs typeface="Arial"/>
              </a:rPr>
              <a:t>orden</a:t>
            </a:r>
            <a:r>
              <a:rPr lang="en-US" sz="2400" dirty="0">
                <a:latin typeface="Arial"/>
                <a:cs typeface="Arial"/>
              </a:rPr>
              <a:t> O</a:t>
            </a:r>
            <a:r>
              <a:rPr lang="en-US" sz="2400" dirty="0" smtClean="0">
                <a:latin typeface="Arial"/>
                <a:cs typeface="Arial"/>
              </a:rPr>
              <a:t>(1), o un </a:t>
            </a:r>
            <a:r>
              <a:rPr lang="en-US" sz="2400" dirty="0" err="1" smtClean="0">
                <a:latin typeface="Arial"/>
                <a:cs typeface="Arial"/>
              </a:rPr>
              <a:t>tiempo</a:t>
            </a:r>
            <a:r>
              <a:rPr lang="en-US" sz="2400" dirty="0" smtClean="0">
                <a:latin typeface="Arial"/>
                <a:cs typeface="Arial"/>
              </a:rPr>
              <a:t> total de </a:t>
            </a:r>
            <a:r>
              <a:rPr lang="en-US" sz="2400" dirty="0">
                <a:latin typeface="Arial"/>
                <a:cs typeface="Arial"/>
              </a:rPr>
              <a:t>O</a:t>
            </a:r>
            <a:r>
              <a:rPr lang="en-US" sz="2400" dirty="0" smtClean="0">
                <a:latin typeface="Arial"/>
                <a:cs typeface="Arial"/>
              </a:rPr>
              <a:t>(n)</a:t>
            </a:r>
          </a:p>
        </p:txBody>
      </p:sp>
      <p:pic>
        <p:nvPicPr>
          <p:cNvPr id="7" name="Picture 6" descr="Screen Shot 2015-08-28 at 12.15.24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5088" y="2337087"/>
            <a:ext cx="1422400" cy="635000"/>
          </a:xfrm>
          <a:prstGeom prst="rect">
            <a:avLst/>
          </a:prstGeom>
        </p:spPr>
      </p:pic>
      <p:pic>
        <p:nvPicPr>
          <p:cNvPr id="9" name="Picture 8" descr="Screen Shot 2015-08-28 at 12.16.49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5279" y="3089477"/>
            <a:ext cx="2927669" cy="1654050"/>
          </a:xfrm>
          <a:prstGeom prst="rect">
            <a:avLst/>
          </a:prstGeom>
        </p:spPr>
      </p:pic>
      <p:pic>
        <p:nvPicPr>
          <p:cNvPr id="10" name="Picture 9" descr="Screen Shot 2015-08-28 at 12.20.31 AM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307" y="4848208"/>
            <a:ext cx="3695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6343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430" y="864420"/>
            <a:ext cx="718988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/>
                <a:cs typeface="Arial"/>
              </a:rPr>
              <a:t>Técnicas</a:t>
            </a:r>
            <a:r>
              <a:rPr lang="en-US" sz="3600" dirty="0">
                <a:latin typeface="Arial"/>
                <a:cs typeface="Arial"/>
              </a:rPr>
              <a:t> de </a:t>
            </a:r>
            <a:r>
              <a:rPr lang="en-US" sz="3600" dirty="0" err="1">
                <a:latin typeface="Arial"/>
                <a:cs typeface="Arial"/>
              </a:rPr>
              <a:t>Algoritmos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>
                <a:latin typeface="Arial"/>
                <a:cs typeface="Arial"/>
              </a:rPr>
              <a:t>Paralelos</a:t>
            </a:r>
            <a:r>
              <a:rPr lang="en-US" sz="3600" dirty="0">
                <a:latin typeface="Arial"/>
                <a:cs typeface="Arial"/>
              </a:rPr>
              <a:t>:</a:t>
            </a:r>
          </a:p>
          <a:p>
            <a:r>
              <a:rPr lang="en-US" sz="3200" b="1" dirty="0" smtClean="0">
                <a:latin typeface="Arial"/>
                <a:cs typeface="Arial"/>
              </a:rPr>
              <a:t>Suma de </a:t>
            </a:r>
            <a:r>
              <a:rPr lang="en-US" sz="3200" b="1" dirty="0" err="1" smtClean="0">
                <a:latin typeface="Arial"/>
                <a:cs typeface="Arial"/>
              </a:rPr>
              <a:t>prefijos</a:t>
            </a:r>
            <a:r>
              <a:rPr lang="en-US" sz="3200" b="1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(</a:t>
            </a:r>
            <a:r>
              <a:rPr lang="en-US" sz="3200" dirty="0" err="1" smtClean="0">
                <a:latin typeface="Arial"/>
                <a:cs typeface="Arial"/>
              </a:rPr>
              <a:t>suma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err="1" smtClean="0">
                <a:latin typeface="Arial"/>
                <a:cs typeface="Arial"/>
              </a:rPr>
              <a:t>acumulada</a:t>
            </a:r>
            <a:r>
              <a:rPr lang="en-US" sz="3200" dirty="0" smtClean="0">
                <a:latin typeface="Arial"/>
                <a:cs typeface="Arial"/>
              </a:rPr>
              <a:t>)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352" y="2043944"/>
            <a:ext cx="82764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Dados</a:t>
            </a:r>
            <a:r>
              <a:rPr lang="en-US" sz="2400" dirty="0" smtClean="0">
                <a:latin typeface="Arial"/>
                <a:cs typeface="Arial"/>
              </a:rPr>
              <a:t>: n </a:t>
            </a:r>
            <a:r>
              <a:rPr lang="en-US" sz="2400" dirty="0" err="1" smtClean="0">
                <a:latin typeface="Arial"/>
                <a:cs typeface="Arial"/>
              </a:rPr>
              <a:t>números</a:t>
            </a:r>
            <a:r>
              <a:rPr lang="en-US" sz="2400" dirty="0" smtClean="0">
                <a:latin typeface="Arial"/>
                <a:cs typeface="Arial"/>
              </a:rPr>
              <a:t> a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.... a</a:t>
            </a:r>
            <a:r>
              <a:rPr lang="en-US" sz="2400" baseline="-25000" dirty="0" smtClean="0">
                <a:latin typeface="Arial"/>
                <a:cs typeface="Arial"/>
              </a:rPr>
              <a:t>n</a:t>
            </a:r>
          </a:p>
          <a:p>
            <a:r>
              <a:rPr lang="en-US" sz="2400" b="1" dirty="0" err="1" smtClean="0">
                <a:latin typeface="Arial"/>
                <a:cs typeface="Arial"/>
              </a:rPr>
              <a:t>Calcular</a:t>
            </a:r>
            <a:r>
              <a:rPr lang="en-US" sz="2400" dirty="0" smtClean="0">
                <a:latin typeface="Arial"/>
                <a:cs typeface="Arial"/>
              </a:rPr>
              <a:t>: Suma de s</a:t>
            </a:r>
            <a:r>
              <a:rPr lang="en-US" sz="2400" baseline="-25000" dirty="0" smtClean="0">
                <a:latin typeface="Arial"/>
                <a:cs typeface="Arial"/>
              </a:rPr>
              <a:t>1</a:t>
            </a:r>
            <a:r>
              <a:rPr lang="en-US" sz="2400" dirty="0" smtClean="0">
                <a:latin typeface="Arial"/>
                <a:cs typeface="Arial"/>
              </a:rPr>
              <a:t> ... </a:t>
            </a:r>
            <a:r>
              <a:rPr lang="en-US" sz="2400" dirty="0" err="1" smtClean="0">
                <a:latin typeface="Arial"/>
                <a:cs typeface="Arial"/>
              </a:rPr>
              <a:t>s</a:t>
            </a:r>
            <a:r>
              <a:rPr lang="en-US" sz="2400" baseline="-25000" dirty="0" err="1" smtClean="0"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  , con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 err="1" smtClean="0">
                <a:latin typeface="Arial"/>
                <a:cs typeface="Arial"/>
              </a:rPr>
              <a:t>Algoritmo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b="1" dirty="0" err="1" smtClean="0">
                <a:latin typeface="Arial"/>
                <a:cs typeface="Arial"/>
              </a:rPr>
              <a:t>paralelo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b="1" dirty="0" err="1" smtClean="0">
                <a:latin typeface="Arial"/>
                <a:cs typeface="Arial"/>
              </a:rPr>
              <a:t>para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</a:p>
          <a:p>
            <a:r>
              <a:rPr lang="en-US" sz="2400" b="1" dirty="0" smtClean="0">
                <a:latin typeface="Arial"/>
                <a:cs typeface="Arial"/>
              </a:rPr>
              <a:t>Suma </a:t>
            </a:r>
            <a:r>
              <a:rPr lang="en-US" sz="2400" b="1" dirty="0" err="1" smtClean="0">
                <a:latin typeface="Arial"/>
                <a:cs typeface="Arial"/>
              </a:rPr>
              <a:t>acumulada</a:t>
            </a:r>
            <a:r>
              <a:rPr lang="en-US" sz="2400" dirty="0" smtClean="0">
                <a:latin typeface="Arial"/>
                <a:cs typeface="Arial"/>
              </a:rPr>
              <a:t>: </a:t>
            </a:r>
          </a:p>
          <a:p>
            <a:r>
              <a:rPr lang="en-US" sz="2400" dirty="0" smtClean="0">
                <a:latin typeface="Arial"/>
                <a:cs typeface="Arial"/>
              </a:rPr>
              <a:t>Suma </a:t>
            </a:r>
            <a:r>
              <a:rPr lang="en-US" sz="2400" dirty="0" err="1" smtClean="0">
                <a:latin typeface="Arial"/>
                <a:cs typeface="Arial"/>
              </a:rPr>
              <a:t>por</a:t>
            </a:r>
            <a:r>
              <a:rPr lang="en-US" sz="2400" dirty="0" smtClean="0">
                <a:latin typeface="Arial"/>
                <a:cs typeface="Arial"/>
              </a:rPr>
              <a:t> pares y </a:t>
            </a:r>
          </a:p>
          <a:p>
            <a:r>
              <a:rPr lang="en-US" sz="2400" dirty="0" err="1">
                <a:latin typeface="Arial"/>
                <a:cs typeface="Arial"/>
              </a:rPr>
              <a:t>a</a:t>
            </a:r>
            <a:r>
              <a:rPr lang="en-US" sz="2400" dirty="0" err="1" smtClean="0">
                <a:latin typeface="Arial"/>
                <a:cs typeface="Arial"/>
              </a:rPr>
              <a:t>lmacenamiento</a:t>
            </a:r>
            <a:r>
              <a:rPr lang="en-US" sz="2400" dirty="0" smtClean="0">
                <a:latin typeface="Arial"/>
                <a:cs typeface="Arial"/>
              </a:rPr>
              <a:t> en </a:t>
            </a:r>
            <a:r>
              <a:rPr lang="en-US" sz="2400" dirty="0" err="1" smtClean="0">
                <a:latin typeface="Arial"/>
                <a:cs typeface="Arial"/>
              </a:rPr>
              <a:t>segunda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err="1">
                <a:latin typeface="Arial"/>
                <a:cs typeface="Arial"/>
              </a:rPr>
              <a:t>p</a:t>
            </a:r>
            <a:r>
              <a:rPr lang="en-US" sz="2400" dirty="0" err="1" smtClean="0">
                <a:latin typeface="Arial"/>
                <a:cs typeface="Arial"/>
              </a:rPr>
              <a:t>osición</a:t>
            </a:r>
            <a:r>
              <a:rPr lang="en-US" sz="2400" dirty="0" smtClean="0">
                <a:latin typeface="Arial"/>
                <a:cs typeface="Arial"/>
              </a:rPr>
              <a:t>. </a:t>
            </a:r>
            <a:r>
              <a:rPr lang="en-US" sz="2400" dirty="0" err="1" smtClean="0">
                <a:latin typeface="Arial"/>
                <a:cs typeface="Arial"/>
              </a:rPr>
              <a:t>Luego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suma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por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ares de </a:t>
            </a:r>
            <a:r>
              <a:rPr lang="en-US" sz="2400" dirty="0" err="1" smtClean="0">
                <a:latin typeface="Arial"/>
                <a:cs typeface="Arial"/>
              </a:rPr>
              <a:t>distancia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2,4,8, ...</a:t>
            </a:r>
          </a:p>
          <a:p>
            <a:r>
              <a:rPr lang="en-US" sz="2400" dirty="0" smtClean="0">
                <a:latin typeface="Arial"/>
                <a:cs typeface="Arial"/>
              </a:rPr>
              <a:t>, n/2 </a:t>
            </a:r>
          </a:p>
          <a:p>
            <a:r>
              <a:rPr lang="en-US" sz="2400" dirty="0">
                <a:latin typeface="Arial"/>
                <a:cs typeface="Arial"/>
              </a:rPr>
              <a:t>El </a:t>
            </a:r>
            <a:r>
              <a:rPr lang="en-US" sz="2400" dirty="0" err="1">
                <a:latin typeface="Arial"/>
                <a:cs typeface="Arial"/>
              </a:rPr>
              <a:t>tiempo</a:t>
            </a:r>
            <a:r>
              <a:rPr lang="en-US" sz="2400" dirty="0">
                <a:latin typeface="Arial"/>
                <a:cs typeface="Arial"/>
              </a:rPr>
              <a:t> total </a:t>
            </a:r>
            <a:r>
              <a:rPr lang="en-US" sz="2400" dirty="0" err="1">
                <a:latin typeface="Arial"/>
                <a:cs typeface="Arial"/>
              </a:rPr>
              <a:t>para</a:t>
            </a:r>
            <a:r>
              <a:rPr lang="en-US" sz="2400" dirty="0">
                <a:latin typeface="Arial"/>
                <a:cs typeface="Arial"/>
              </a:rPr>
              <a:t> n </a:t>
            </a:r>
            <a:r>
              <a:rPr lang="en-US" sz="2400" dirty="0" err="1">
                <a:latin typeface="Arial"/>
                <a:cs typeface="Arial"/>
              </a:rPr>
              <a:t>números</a:t>
            </a:r>
            <a:r>
              <a:rPr lang="en-US" sz="2400" dirty="0">
                <a:latin typeface="Arial"/>
                <a:cs typeface="Arial"/>
              </a:rPr>
              <a:t> en n </a:t>
            </a:r>
            <a:r>
              <a:rPr lang="en-US" sz="2400" dirty="0" err="1">
                <a:latin typeface="Arial"/>
                <a:cs typeface="Arial"/>
              </a:rPr>
              <a:t>procesos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será</a:t>
            </a:r>
            <a:r>
              <a:rPr lang="en-US" sz="2400" dirty="0">
                <a:latin typeface="Arial"/>
                <a:cs typeface="Arial"/>
              </a:rPr>
              <a:t> O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>
                <a:latin typeface="Arial"/>
                <a:cs typeface="Arial"/>
              </a:rPr>
              <a:t>log n) 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sz="2400" dirty="0"/>
          </a:p>
        </p:txBody>
      </p:sp>
      <p:pic>
        <p:nvPicPr>
          <p:cNvPr id="7" name="Picture 6" descr="Screen Shot 2015-08-28 at 12.15.24 A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8743" y="2403823"/>
            <a:ext cx="1422400" cy="635000"/>
          </a:xfrm>
          <a:prstGeom prst="rect">
            <a:avLst/>
          </a:prstGeom>
        </p:spPr>
      </p:pic>
      <p:pic>
        <p:nvPicPr>
          <p:cNvPr id="6" name="Picture 5" descr="Screen Shot 2015-08-28 at 12.21.17 A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993" y="3228670"/>
            <a:ext cx="41783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8371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4483" y="1736622"/>
            <a:ext cx="84345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Programar</a:t>
            </a:r>
            <a:r>
              <a:rPr lang="en-US" sz="2800" dirty="0" smtClean="0">
                <a:latin typeface="Arial"/>
                <a:cs typeface="Arial"/>
              </a:rPr>
              <a:t> (en C) la </a:t>
            </a:r>
            <a:r>
              <a:rPr lang="en-US" sz="2800" dirty="0" err="1" smtClean="0">
                <a:latin typeface="Arial"/>
                <a:cs typeface="Arial"/>
              </a:rPr>
              <a:t>suma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vectores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secuencialmente</a:t>
            </a:r>
            <a:endParaRPr lang="en-US" sz="28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Utilizar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nomenclatura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abstracción</a:t>
            </a:r>
            <a:r>
              <a:rPr lang="en-US" sz="2800" dirty="0" smtClean="0">
                <a:latin typeface="Arial"/>
                <a:cs typeface="Arial"/>
              </a:rPr>
              <a:t> PRAM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“</a:t>
            </a:r>
            <a:r>
              <a:rPr lang="en-US" sz="2800" dirty="0" err="1" smtClean="0">
                <a:latin typeface="Arial"/>
                <a:cs typeface="Arial"/>
              </a:rPr>
              <a:t>programar</a:t>
            </a:r>
            <a:r>
              <a:rPr lang="en-US" sz="2800" dirty="0" smtClean="0">
                <a:latin typeface="Arial"/>
                <a:cs typeface="Arial"/>
              </a:rPr>
              <a:t>” la </a:t>
            </a:r>
            <a:r>
              <a:rPr lang="en-US" sz="2800" dirty="0" err="1" smtClean="0">
                <a:latin typeface="Arial"/>
                <a:cs typeface="Arial"/>
              </a:rPr>
              <a:t>suma</a:t>
            </a:r>
            <a:r>
              <a:rPr lang="en-US" sz="2800" dirty="0" smtClean="0">
                <a:latin typeface="Arial"/>
                <a:cs typeface="Arial"/>
              </a:rPr>
              <a:t> de dos </a:t>
            </a:r>
            <a:r>
              <a:rPr lang="en-US" sz="2800" dirty="0" err="1" smtClean="0">
                <a:latin typeface="Arial"/>
                <a:cs typeface="Arial"/>
              </a:rPr>
              <a:t>vectores</a:t>
            </a:r>
            <a:r>
              <a:rPr lang="en-US" sz="2800" dirty="0" smtClean="0">
                <a:latin typeface="Arial"/>
                <a:cs typeface="Arial"/>
              </a:rPr>
              <a:t> en </a:t>
            </a:r>
            <a:r>
              <a:rPr lang="en-US" sz="2800" dirty="0" err="1" smtClean="0">
                <a:latin typeface="Arial"/>
                <a:cs typeface="Arial"/>
              </a:rPr>
              <a:t>paralelo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832" y="786355"/>
            <a:ext cx="7597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Ejercicio</a:t>
            </a:r>
            <a:r>
              <a:rPr lang="en-US" sz="4000" b="1" dirty="0" smtClean="0">
                <a:latin typeface="Arial"/>
                <a:cs typeface="Arial"/>
              </a:rPr>
              <a:t> 1:  Suma de </a:t>
            </a:r>
            <a:r>
              <a:rPr lang="en-US" sz="4000" b="1" dirty="0" err="1" smtClean="0">
                <a:latin typeface="Arial"/>
                <a:cs typeface="Arial"/>
              </a:rPr>
              <a:t>vectores</a:t>
            </a:r>
            <a:endParaRPr lang="en-US" sz="4000" b="1" dirty="0">
              <a:latin typeface="Arial"/>
              <a:cs typeface="Arial"/>
            </a:endParaRPr>
          </a:p>
        </p:txBody>
      </p:sp>
      <p:pic>
        <p:nvPicPr>
          <p:cNvPr id="7" name="Picture 6" descr="Screen Shot 2015-04-20 at 5.57.17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9128" y="3564609"/>
            <a:ext cx="3009898" cy="16177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483" y="3896471"/>
            <a:ext cx="2380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1 </a:t>
            </a:r>
            <a:r>
              <a:rPr lang="en-US" sz="2800" dirty="0" err="1" smtClean="0">
                <a:latin typeface="Arial"/>
                <a:cs typeface="Arial"/>
              </a:rPr>
              <a:t>procesador</a:t>
            </a:r>
            <a:r>
              <a:rPr lang="en-US" sz="2800" dirty="0" smtClean="0">
                <a:latin typeface="Arial"/>
                <a:cs typeface="Arial"/>
              </a:rPr>
              <a:t>: 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820" y="5159445"/>
            <a:ext cx="5281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n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procesadores</a:t>
            </a:r>
            <a:r>
              <a:rPr lang="en-US" sz="2800" dirty="0" smtClean="0">
                <a:latin typeface="Arial"/>
                <a:cs typeface="Arial"/>
              </a:rPr>
              <a:t>:  </a:t>
            </a:r>
            <a:r>
              <a:rPr lang="en-US" sz="2800" dirty="0" err="1" smtClean="0">
                <a:latin typeface="Arial"/>
                <a:cs typeface="Arial"/>
              </a:rPr>
              <a:t>programa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procesador</a:t>
            </a:r>
            <a:r>
              <a:rPr lang="en-US" sz="2800" dirty="0" smtClean="0">
                <a:latin typeface="Arial"/>
                <a:cs typeface="Arial"/>
              </a:rPr>
              <a:t> j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22" name="Picture 21" descr="Screen Shot 2015-04-20 at 6.04.31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405" y="4419691"/>
            <a:ext cx="4456980" cy="753292"/>
          </a:xfrm>
          <a:prstGeom prst="rect">
            <a:avLst/>
          </a:prstGeom>
        </p:spPr>
      </p:pic>
      <p:pic>
        <p:nvPicPr>
          <p:cNvPr id="23" name="Picture 22" descr="Screen Shot 2015-04-20 at 6.04.36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222" y="5817702"/>
            <a:ext cx="2591766" cy="6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3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90835" y="2108902"/>
            <a:ext cx="85531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Programar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adición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elementos</a:t>
            </a:r>
            <a:r>
              <a:rPr lang="en-US" sz="2800" dirty="0" smtClean="0">
                <a:latin typeface="Arial"/>
                <a:cs typeface="Arial"/>
              </a:rPr>
              <a:t> de un array en C/C++ en forma </a:t>
            </a:r>
            <a:r>
              <a:rPr lang="en-US" sz="2800" dirty="0" err="1" smtClean="0">
                <a:latin typeface="Arial"/>
                <a:cs typeface="Arial"/>
              </a:rPr>
              <a:t>secuencial</a:t>
            </a:r>
            <a:endParaRPr lang="en-US" sz="28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Arial"/>
                <a:cs typeface="Arial"/>
              </a:rPr>
              <a:t>Sea el </a:t>
            </a:r>
            <a:r>
              <a:rPr lang="en-US" sz="2800" dirty="0" err="1" smtClean="0">
                <a:latin typeface="Arial"/>
                <a:cs typeface="Arial"/>
              </a:rPr>
              <a:t>número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procesadores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b="1" dirty="0" smtClean="0">
                <a:latin typeface="Arial"/>
                <a:cs typeface="Arial"/>
              </a:rPr>
              <a:t>p</a:t>
            </a:r>
            <a:r>
              <a:rPr lang="en-US" sz="2800" dirty="0" smtClean="0">
                <a:latin typeface="Arial"/>
                <a:cs typeface="Arial"/>
              </a:rPr>
              <a:t> , </a:t>
            </a:r>
            <a:r>
              <a:rPr lang="en-US" sz="2800" dirty="0" err="1" smtClean="0">
                <a:latin typeface="Arial"/>
                <a:cs typeface="Arial"/>
              </a:rPr>
              <a:t>tal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que</a:t>
            </a:r>
            <a:r>
              <a:rPr lang="en-US" sz="2800" dirty="0" smtClean="0">
                <a:latin typeface="Arial"/>
                <a:cs typeface="Arial"/>
              </a:rPr>
              <a:t> p &lt; n, </a:t>
            </a:r>
          </a:p>
          <a:p>
            <a:r>
              <a:rPr lang="en-US" sz="2800" dirty="0" err="1" smtClean="0">
                <a:latin typeface="Arial"/>
                <a:cs typeface="Arial"/>
              </a:rPr>
              <a:t>formular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en PRAM un </a:t>
            </a:r>
            <a:r>
              <a:rPr lang="en-US" sz="2800" dirty="0" err="1">
                <a:latin typeface="Arial"/>
                <a:cs typeface="Arial"/>
              </a:rPr>
              <a:t>código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que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represente</a:t>
            </a:r>
            <a:r>
              <a:rPr lang="en-US" sz="2800" dirty="0">
                <a:latin typeface="Arial"/>
                <a:cs typeface="Arial"/>
              </a:rPr>
              <a:t> la </a:t>
            </a:r>
            <a:r>
              <a:rPr lang="en-US" sz="2800" dirty="0" err="1">
                <a:latin typeface="Arial"/>
                <a:cs typeface="Arial"/>
              </a:rPr>
              <a:t>ejecución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en </a:t>
            </a:r>
            <a:r>
              <a:rPr lang="en-US" sz="2800" dirty="0" err="1">
                <a:latin typeface="Arial"/>
                <a:cs typeface="Arial"/>
              </a:rPr>
              <a:t>cada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proceso</a:t>
            </a:r>
            <a:r>
              <a:rPr lang="en-US" sz="2800" dirty="0">
                <a:latin typeface="Arial"/>
                <a:cs typeface="Arial"/>
              </a:rPr>
              <a:t> p </a:t>
            </a:r>
            <a:endParaRPr lang="en-US" sz="28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Considere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repartir</a:t>
            </a:r>
            <a:r>
              <a:rPr lang="en-US" sz="2800" dirty="0" smtClean="0">
                <a:latin typeface="Arial"/>
                <a:cs typeface="Arial"/>
              </a:rPr>
              <a:t> t=n/p </a:t>
            </a:r>
            <a:r>
              <a:rPr lang="en-US" sz="2800" dirty="0" err="1" smtClean="0">
                <a:latin typeface="Arial"/>
                <a:cs typeface="Arial"/>
              </a:rPr>
              <a:t>tareas</a:t>
            </a:r>
            <a:r>
              <a:rPr lang="en-US" sz="2800" dirty="0" smtClean="0">
                <a:latin typeface="Arial"/>
                <a:cs typeface="Arial"/>
              </a:rPr>
              <a:t> a </a:t>
            </a:r>
            <a:r>
              <a:rPr lang="en-US" sz="2800" dirty="0" err="1" smtClean="0">
                <a:latin typeface="Arial"/>
                <a:cs typeface="Arial"/>
              </a:rPr>
              <a:t>cada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proceso</a:t>
            </a:r>
            <a:endParaRPr lang="en-US" sz="28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Diagramar</a:t>
            </a:r>
            <a:r>
              <a:rPr lang="en-US" sz="2800" dirty="0" smtClean="0">
                <a:latin typeface="Arial"/>
                <a:cs typeface="Arial"/>
              </a:rPr>
              <a:t> un </a:t>
            </a:r>
            <a:r>
              <a:rPr lang="en-US" sz="2800" dirty="0" err="1" smtClean="0">
                <a:latin typeface="Arial"/>
                <a:cs typeface="Arial"/>
              </a:rPr>
              <a:t>grafo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p=4, n=16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Estime</a:t>
            </a:r>
            <a:r>
              <a:rPr lang="en-US" sz="2800" dirty="0" smtClean="0">
                <a:latin typeface="Arial"/>
                <a:cs typeface="Arial"/>
              </a:rPr>
              <a:t> T(n), P(n), W(n)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este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caso</a:t>
            </a:r>
            <a:endParaRPr lang="en-US" sz="28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Arial"/>
                <a:cs typeface="Arial"/>
              </a:rPr>
              <a:t>Compare </a:t>
            </a:r>
            <a:r>
              <a:rPr lang="en-US" sz="2800" dirty="0" err="1" smtClean="0">
                <a:latin typeface="Arial"/>
                <a:cs typeface="Arial"/>
              </a:rPr>
              <a:t>estos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valores</a:t>
            </a:r>
            <a:r>
              <a:rPr lang="en-US" sz="2800" dirty="0" smtClean="0">
                <a:latin typeface="Arial"/>
                <a:cs typeface="Arial"/>
              </a:rPr>
              <a:t> con </a:t>
            </a:r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secuencial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483" y="797208"/>
            <a:ext cx="848947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Ejercicio</a:t>
            </a:r>
            <a:r>
              <a:rPr lang="en-US" sz="4000" b="1" dirty="0" smtClean="0">
                <a:latin typeface="Arial"/>
                <a:cs typeface="Arial"/>
              </a:rPr>
              <a:t> 2:  </a:t>
            </a:r>
            <a:r>
              <a:rPr lang="en-US" sz="4000" b="1" dirty="0" err="1" smtClean="0">
                <a:latin typeface="Arial"/>
                <a:cs typeface="Arial"/>
              </a:rPr>
              <a:t>Adición</a:t>
            </a:r>
            <a:r>
              <a:rPr lang="en-US" sz="4000" b="1" dirty="0" smtClean="0">
                <a:latin typeface="Arial"/>
                <a:cs typeface="Arial"/>
              </a:rPr>
              <a:t> de </a:t>
            </a:r>
            <a:r>
              <a:rPr lang="en-US" sz="4000" b="1" dirty="0" err="1" smtClean="0">
                <a:latin typeface="Arial"/>
                <a:cs typeface="Arial"/>
              </a:rPr>
              <a:t>elementos</a:t>
            </a:r>
            <a:r>
              <a:rPr lang="en-US" sz="4000" b="1" dirty="0">
                <a:latin typeface="Arial"/>
                <a:cs typeface="Arial"/>
              </a:rPr>
              <a:t> </a:t>
            </a:r>
            <a:endParaRPr lang="en-US" sz="4000" b="1" dirty="0" smtClean="0">
              <a:latin typeface="Arial"/>
              <a:cs typeface="Arial"/>
            </a:endParaRPr>
          </a:p>
          <a:p>
            <a:r>
              <a:rPr lang="en-US" sz="2800" b="1" dirty="0" smtClean="0">
                <a:latin typeface="Arial"/>
                <a:cs typeface="Arial"/>
              </a:rPr>
              <a:t>(7 </a:t>
            </a:r>
            <a:r>
              <a:rPr lang="en-US" sz="2800" b="1" dirty="0" err="1">
                <a:latin typeface="Arial"/>
                <a:cs typeface="Arial"/>
              </a:rPr>
              <a:t>pt</a:t>
            </a:r>
            <a:r>
              <a:rPr lang="en-US" sz="2800" b="1" dirty="0" smtClean="0">
                <a:latin typeface="Arial"/>
                <a:cs typeface="Arial"/>
              </a:rPr>
              <a:t>)</a:t>
            </a:r>
            <a:endParaRPr lang="en-US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9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4483" y="1736622"/>
            <a:ext cx="843454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Programar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suma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prefijos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secuencialmente</a:t>
            </a:r>
            <a:r>
              <a:rPr lang="en-US" sz="2800" dirty="0" smtClean="0">
                <a:latin typeface="Arial"/>
                <a:cs typeface="Arial"/>
              </a:rPr>
              <a:t> en C/C++</a:t>
            </a:r>
            <a:endParaRPr lang="en-US" sz="28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Utilizar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nomenclatura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abstracción</a:t>
            </a:r>
            <a:r>
              <a:rPr lang="en-US" sz="2800" dirty="0" smtClean="0">
                <a:latin typeface="Arial"/>
                <a:cs typeface="Arial"/>
              </a:rPr>
              <a:t> PRAM </a:t>
            </a:r>
            <a:r>
              <a:rPr lang="en-US" sz="2800" dirty="0" err="1" smtClean="0">
                <a:latin typeface="Arial"/>
                <a:cs typeface="Arial"/>
              </a:rPr>
              <a:t>para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programar</a:t>
            </a:r>
            <a:r>
              <a:rPr lang="en-US" sz="2800" dirty="0" smtClean="0">
                <a:latin typeface="Arial"/>
                <a:cs typeface="Arial"/>
              </a:rPr>
              <a:t> la </a:t>
            </a:r>
            <a:r>
              <a:rPr lang="en-US" sz="2800" dirty="0" err="1" smtClean="0">
                <a:latin typeface="Arial"/>
                <a:cs typeface="Arial"/>
              </a:rPr>
              <a:t>suma</a:t>
            </a:r>
            <a:r>
              <a:rPr lang="en-US" sz="2800" dirty="0" smtClean="0">
                <a:latin typeface="Arial"/>
                <a:cs typeface="Arial"/>
              </a:rPr>
              <a:t> de </a:t>
            </a:r>
            <a:r>
              <a:rPr lang="en-US" sz="2800" dirty="0" err="1" smtClean="0">
                <a:latin typeface="Arial"/>
                <a:cs typeface="Arial"/>
              </a:rPr>
              <a:t>prefijos</a:t>
            </a:r>
            <a:r>
              <a:rPr lang="en-US" sz="2800" dirty="0" smtClean="0">
                <a:latin typeface="Arial"/>
                <a:cs typeface="Arial"/>
              </a:rPr>
              <a:t> en </a:t>
            </a:r>
            <a:r>
              <a:rPr lang="en-US" sz="2800" dirty="0" err="1" smtClean="0">
                <a:latin typeface="Arial"/>
                <a:cs typeface="Arial"/>
              </a:rPr>
              <a:t>paralelo</a:t>
            </a:r>
            <a:endParaRPr lang="en-US" sz="2800" dirty="0" smtClean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latin typeface="Arial"/>
                <a:cs typeface="Arial"/>
              </a:rPr>
              <a:t>Estimar</a:t>
            </a:r>
            <a:r>
              <a:rPr lang="en-US" sz="2800" dirty="0" smtClean="0">
                <a:latin typeface="Arial"/>
                <a:cs typeface="Arial"/>
              </a:rPr>
              <a:t> T(n), W(n) y </a:t>
            </a:r>
            <a:r>
              <a:rPr lang="en-US" sz="2800" dirty="0" err="1" smtClean="0">
                <a:latin typeface="Arial"/>
                <a:cs typeface="Arial"/>
              </a:rPr>
              <a:t>compararlos</a:t>
            </a:r>
            <a:r>
              <a:rPr lang="en-US" sz="2800" dirty="0" smtClean="0">
                <a:latin typeface="Arial"/>
                <a:cs typeface="Arial"/>
              </a:rPr>
              <a:t> con el </a:t>
            </a:r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secuencial</a:t>
            </a:r>
            <a:r>
              <a:rPr lang="en-US" sz="2800" dirty="0" smtClean="0">
                <a:latin typeface="Arial"/>
                <a:cs typeface="Arial"/>
              </a:rPr>
              <a:t>. </a:t>
            </a:r>
            <a:r>
              <a:rPr lang="en-US" sz="2800" dirty="0" err="1" smtClean="0">
                <a:latin typeface="Arial"/>
                <a:cs typeface="Arial"/>
              </a:rPr>
              <a:t>Comentar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si</a:t>
            </a:r>
            <a:r>
              <a:rPr lang="en-US" sz="2800" dirty="0" smtClean="0">
                <a:latin typeface="Arial"/>
                <a:cs typeface="Arial"/>
              </a:rPr>
              <a:t> el </a:t>
            </a:r>
            <a:r>
              <a:rPr lang="en-US" sz="2800" dirty="0" err="1" smtClean="0">
                <a:latin typeface="Arial"/>
                <a:cs typeface="Arial"/>
              </a:rPr>
              <a:t>algoritmo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paralelo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es</a:t>
            </a:r>
            <a:r>
              <a:rPr lang="en-US" sz="2800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óptimo</a:t>
            </a:r>
            <a:r>
              <a:rPr lang="en-US" sz="2800" dirty="0" smtClean="0">
                <a:latin typeface="Arial"/>
                <a:cs typeface="Arial"/>
              </a:rPr>
              <a:t>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832" y="786355"/>
            <a:ext cx="7340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Ejercicio</a:t>
            </a:r>
            <a:r>
              <a:rPr lang="en-US" sz="4000" b="1" dirty="0" smtClean="0">
                <a:latin typeface="Arial"/>
                <a:cs typeface="Arial"/>
              </a:rPr>
              <a:t> 3:  Suma de </a:t>
            </a:r>
            <a:r>
              <a:rPr lang="en-US" sz="4000" b="1" dirty="0" err="1" smtClean="0">
                <a:latin typeface="Arial"/>
                <a:cs typeface="Arial"/>
              </a:rPr>
              <a:t>prefijos</a:t>
            </a:r>
            <a:endParaRPr lang="en-US" sz="4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72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0688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8893" y="835950"/>
            <a:ext cx="81417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Arial"/>
                <a:cs typeface="Arial"/>
              </a:rPr>
              <a:t>Modelo</a:t>
            </a:r>
            <a:r>
              <a:rPr lang="en-US" sz="4000" b="1" dirty="0" smtClean="0">
                <a:latin typeface="Arial"/>
                <a:cs typeface="Arial"/>
              </a:rPr>
              <a:t> PRAM</a:t>
            </a:r>
          </a:p>
          <a:p>
            <a:r>
              <a:rPr lang="en-US" sz="3200" b="1" dirty="0" smtClean="0">
                <a:latin typeface="Arial"/>
                <a:cs typeface="Arial"/>
              </a:rPr>
              <a:t> (Parallel Random Access Machine):</a:t>
            </a:r>
          </a:p>
          <a:p>
            <a:pPr marL="285750" indent="-285750">
              <a:buFontTx/>
              <a:buChar char="-"/>
            </a:pPr>
            <a:endParaRPr lang="en-US" dirty="0">
              <a:latin typeface="Arial"/>
              <a:cs typeface="Arial"/>
            </a:endParaRPr>
          </a:p>
          <a:p>
            <a:r>
              <a:rPr lang="en-US" sz="2400" dirty="0" err="1" smtClean="0">
                <a:latin typeface="Arial"/>
                <a:cs typeface="Arial"/>
              </a:rPr>
              <a:t>Consiste</a:t>
            </a:r>
            <a:r>
              <a:rPr lang="en-US" sz="2400" dirty="0" smtClean="0">
                <a:latin typeface="Arial"/>
                <a:cs typeface="Arial"/>
              </a:rPr>
              <a:t> en n </a:t>
            </a:r>
            <a:r>
              <a:rPr lang="en-US" sz="2400" dirty="0" err="1" smtClean="0">
                <a:latin typeface="Arial"/>
                <a:cs typeface="Arial"/>
              </a:rPr>
              <a:t>procesadores</a:t>
            </a:r>
            <a:r>
              <a:rPr lang="en-US" sz="2400" dirty="0" smtClean="0">
                <a:latin typeface="Arial"/>
                <a:cs typeface="Arial"/>
              </a:rPr>
              <a:t> (con </a:t>
            </a:r>
            <a:r>
              <a:rPr lang="en-US" sz="2400" dirty="0" err="1" smtClean="0">
                <a:latin typeface="Arial"/>
                <a:cs typeface="Arial"/>
              </a:rPr>
              <a:t>memoria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interna</a:t>
            </a:r>
            <a:r>
              <a:rPr lang="en-US" sz="2400" dirty="0" smtClean="0">
                <a:latin typeface="Arial"/>
                <a:cs typeface="Arial"/>
              </a:rPr>
              <a:t>), </a:t>
            </a:r>
            <a:r>
              <a:rPr lang="en-US" sz="2400" dirty="0" err="1" smtClean="0">
                <a:latin typeface="Arial"/>
                <a:cs typeface="Arial"/>
              </a:rPr>
              <a:t>conectados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una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memoria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compartida</a:t>
            </a:r>
            <a:r>
              <a:rPr lang="en-US" sz="2400" dirty="0" smtClean="0">
                <a:latin typeface="Arial"/>
                <a:cs typeface="Arial"/>
              </a:rPr>
              <a:t> ‘</a:t>
            </a:r>
            <a:r>
              <a:rPr lang="en-US" sz="2400" dirty="0" err="1" smtClean="0">
                <a:latin typeface="Arial"/>
                <a:cs typeface="Arial"/>
              </a:rPr>
              <a:t>infinita</a:t>
            </a:r>
            <a:r>
              <a:rPr lang="en-US" sz="2400" dirty="0" smtClean="0">
                <a:latin typeface="Arial"/>
                <a:cs typeface="Arial"/>
              </a:rPr>
              <a:t>’, </a:t>
            </a:r>
            <a:r>
              <a:rPr lang="en-US" sz="2400" dirty="0" err="1" smtClean="0">
                <a:latin typeface="Arial"/>
                <a:cs typeface="Arial"/>
              </a:rPr>
              <a:t>donde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pueden</a:t>
            </a:r>
            <a:r>
              <a:rPr lang="en-US" sz="2400" dirty="0" smtClean="0">
                <a:latin typeface="Arial"/>
                <a:cs typeface="Arial"/>
              </a:rPr>
              <a:t> leer y </a:t>
            </a:r>
            <a:r>
              <a:rPr lang="en-US" sz="2400" dirty="0" err="1" smtClean="0">
                <a:latin typeface="Arial"/>
                <a:cs typeface="Arial"/>
              </a:rPr>
              <a:t>escribir</a:t>
            </a:r>
            <a:r>
              <a:rPr lang="en-US" sz="2400" dirty="0" smtClean="0">
                <a:latin typeface="Arial"/>
                <a:cs typeface="Arial"/>
              </a:rPr>
              <a:t>. </a:t>
            </a:r>
            <a:r>
              <a:rPr lang="en-US" sz="2400" dirty="0" err="1" smtClean="0">
                <a:latin typeface="Arial"/>
                <a:cs typeface="Arial"/>
              </a:rPr>
              <a:t>Cada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iteración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representa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exactamente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una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unidad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tiempo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código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3751" y="5410417"/>
            <a:ext cx="1093261" cy="9484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708030" y="5410417"/>
            <a:ext cx="1093261" cy="9484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3962065" y="5410417"/>
            <a:ext cx="1093261" cy="9484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</a:t>
            </a:r>
            <a:r>
              <a:rPr lang="en-US" sz="3200" baseline="-25000" dirty="0" smtClean="0"/>
              <a:t>3</a:t>
            </a:r>
            <a:endParaRPr lang="en-US" sz="3200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6823836" y="5410417"/>
            <a:ext cx="1093261" cy="9484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P</a:t>
            </a:r>
            <a:r>
              <a:rPr lang="en-US" sz="3200" baseline="-25000" dirty="0" err="1" smtClean="0"/>
              <a:t>n</a:t>
            </a:r>
            <a:endParaRPr lang="en-US" sz="3200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1446293" y="4156566"/>
            <a:ext cx="6286248" cy="83590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SHARED MEMORY</a:t>
            </a:r>
            <a:endParaRPr lang="en-US" sz="3200" dirty="0"/>
          </a:p>
        </p:txBody>
      </p:sp>
      <p:cxnSp>
        <p:nvCxnSpPr>
          <p:cNvPr id="12" name="Straight Connector 11"/>
          <p:cNvCxnSpPr>
            <a:endCxn id="4" idx="0"/>
          </p:cNvCxnSpPr>
          <p:nvPr/>
        </p:nvCxnSpPr>
        <p:spPr>
          <a:xfrm>
            <a:off x="1864304" y="4992467"/>
            <a:ext cx="16078" cy="417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270738" y="4935892"/>
            <a:ext cx="16078" cy="417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89082" y="4992467"/>
            <a:ext cx="16078" cy="417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86543" y="5032342"/>
            <a:ext cx="16078" cy="417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20937" y="5812292"/>
            <a:ext cx="1173648" cy="160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4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0050" y="864420"/>
            <a:ext cx="8244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Arial"/>
                <a:cs typeface="Arial"/>
              </a:rPr>
              <a:t>Clasificación</a:t>
            </a:r>
            <a:r>
              <a:rPr lang="en-US" sz="3600" dirty="0" smtClean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segun</a:t>
            </a:r>
            <a:r>
              <a:rPr lang="en-US" sz="3600" dirty="0">
                <a:latin typeface="Arial"/>
                <a:cs typeface="Arial"/>
              </a:rPr>
              <a:t> </a:t>
            </a:r>
            <a:r>
              <a:rPr lang="en-US" sz="3600" dirty="0" err="1" smtClean="0">
                <a:latin typeface="Arial"/>
                <a:cs typeface="Arial"/>
              </a:rPr>
              <a:t>acceso</a:t>
            </a:r>
            <a:r>
              <a:rPr lang="en-US" sz="3600" dirty="0" smtClean="0">
                <a:latin typeface="Arial"/>
                <a:cs typeface="Arial"/>
              </a:rPr>
              <a:t> en </a:t>
            </a:r>
            <a:r>
              <a:rPr lang="en-US" sz="3600" dirty="0" err="1" smtClean="0">
                <a:latin typeface="Arial"/>
                <a:cs typeface="Arial"/>
              </a:rPr>
              <a:t>paralelo</a:t>
            </a:r>
            <a:r>
              <a:rPr lang="en-US" sz="3600" dirty="0" smtClean="0">
                <a:latin typeface="Arial"/>
                <a:cs typeface="Arial"/>
              </a:rPr>
              <a:t> a </a:t>
            </a:r>
            <a:r>
              <a:rPr lang="en-US" sz="3600" dirty="0" err="1" smtClean="0">
                <a:latin typeface="Arial"/>
                <a:cs typeface="Arial"/>
              </a:rPr>
              <a:t>registros</a:t>
            </a:r>
            <a:r>
              <a:rPr lang="en-US" sz="3600" dirty="0" smtClean="0">
                <a:latin typeface="Arial"/>
                <a:cs typeface="Arial"/>
              </a:rPr>
              <a:t> de </a:t>
            </a:r>
            <a:r>
              <a:rPr lang="en-US" sz="3600" dirty="0" err="1" smtClean="0">
                <a:latin typeface="Arial"/>
                <a:cs typeface="Arial"/>
              </a:rPr>
              <a:t>memoria</a:t>
            </a:r>
            <a:r>
              <a:rPr lang="en-US" sz="3600" dirty="0" smtClean="0">
                <a:latin typeface="Arial"/>
                <a:cs typeface="Arial"/>
              </a:rPr>
              <a:t>: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373" y="2182168"/>
            <a:ext cx="811139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{exclusive, concurrent} read  {</a:t>
            </a:r>
            <a:r>
              <a:rPr lang="en-US" sz="2400" dirty="0">
                <a:latin typeface="Arial"/>
                <a:cs typeface="Arial"/>
              </a:rPr>
              <a:t>exclusive, concurrent</a:t>
            </a:r>
            <a:r>
              <a:rPr lang="en-US" sz="2400" dirty="0" smtClean="0">
                <a:latin typeface="Arial"/>
                <a:cs typeface="Arial"/>
              </a:rPr>
              <a:t>}  write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373" y="2822989"/>
            <a:ext cx="7826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EREW, </a:t>
            </a:r>
            <a:r>
              <a:rPr lang="en-US" sz="2400" dirty="0" err="1" smtClean="0">
                <a:latin typeface="Arial"/>
                <a:cs typeface="Arial"/>
              </a:rPr>
              <a:t>cada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locación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memoria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puede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ser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leída</a:t>
            </a:r>
            <a:r>
              <a:rPr lang="en-US" sz="2400" dirty="0" smtClean="0">
                <a:latin typeface="Arial"/>
                <a:cs typeface="Arial"/>
              </a:rPr>
              <a:t> o </a:t>
            </a:r>
            <a:r>
              <a:rPr lang="en-US" sz="2400" dirty="0" err="1" smtClean="0">
                <a:latin typeface="Arial"/>
                <a:cs typeface="Arial"/>
              </a:rPr>
              <a:t>escrita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por</a:t>
            </a:r>
            <a:r>
              <a:rPr lang="en-US" sz="2400" dirty="0" smtClean="0">
                <a:latin typeface="Arial"/>
                <a:cs typeface="Arial"/>
              </a:rPr>
              <a:t> un solo </a:t>
            </a:r>
            <a:r>
              <a:rPr lang="en-US" sz="2400" dirty="0" err="1" smtClean="0">
                <a:latin typeface="Arial"/>
                <a:cs typeface="Arial"/>
              </a:rPr>
              <a:t>proceso</a:t>
            </a:r>
            <a:r>
              <a:rPr lang="en-US" sz="2400" dirty="0" smtClean="0">
                <a:latin typeface="Arial"/>
                <a:cs typeface="Arial"/>
              </a:rPr>
              <a:t> </a:t>
            </a:r>
          </a:p>
          <a:p>
            <a:r>
              <a:rPr lang="en-US" sz="2400" b="1" dirty="0" smtClean="0">
                <a:latin typeface="Arial"/>
                <a:cs typeface="Arial"/>
              </a:rPr>
              <a:t>CREW, </a:t>
            </a:r>
            <a:r>
              <a:rPr lang="en-US" sz="2400" dirty="0" err="1" smtClean="0">
                <a:latin typeface="Arial"/>
                <a:cs typeface="Arial"/>
              </a:rPr>
              <a:t>múltiples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procesos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pueden</a:t>
            </a:r>
            <a:r>
              <a:rPr lang="en-US" sz="2400" dirty="0" smtClean="0">
                <a:latin typeface="Arial"/>
                <a:cs typeface="Arial"/>
              </a:rPr>
              <a:t> leer la </a:t>
            </a:r>
            <a:r>
              <a:rPr lang="en-US" sz="2400" dirty="0" err="1" smtClean="0">
                <a:latin typeface="Arial"/>
                <a:cs typeface="Arial"/>
              </a:rPr>
              <a:t>memoria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pero</a:t>
            </a:r>
            <a:r>
              <a:rPr lang="en-US" sz="2400" dirty="0" smtClean="0">
                <a:latin typeface="Arial"/>
                <a:cs typeface="Arial"/>
              </a:rPr>
              <a:t> solo </a:t>
            </a:r>
            <a:r>
              <a:rPr lang="en-US" sz="2400" dirty="0" err="1" smtClean="0">
                <a:latin typeface="Arial"/>
                <a:cs typeface="Arial"/>
              </a:rPr>
              <a:t>uno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puede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escribir</a:t>
            </a:r>
            <a:r>
              <a:rPr lang="en-US" sz="2400" dirty="0" smtClean="0">
                <a:latin typeface="Arial"/>
                <a:cs typeface="Arial"/>
              </a:rPr>
              <a:t> en </a:t>
            </a:r>
            <a:r>
              <a:rPr lang="en-US" sz="2400" dirty="0" err="1" smtClean="0">
                <a:latin typeface="Arial"/>
                <a:cs typeface="Arial"/>
              </a:rPr>
              <a:t>ella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400" b="1" dirty="0" smtClean="0">
                <a:latin typeface="Arial"/>
                <a:cs typeface="Arial"/>
              </a:rPr>
              <a:t>ERCW, </a:t>
            </a:r>
            <a:r>
              <a:rPr lang="en-US" sz="2400" dirty="0" smtClean="0">
                <a:latin typeface="Arial"/>
                <a:cs typeface="Arial"/>
              </a:rPr>
              <a:t>no </a:t>
            </a:r>
            <a:r>
              <a:rPr lang="en-US" sz="2400" dirty="0" err="1" smtClean="0">
                <a:latin typeface="Arial"/>
                <a:cs typeface="Arial"/>
              </a:rPr>
              <a:t>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usada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400" b="1" dirty="0" smtClean="0">
                <a:latin typeface="Arial"/>
                <a:cs typeface="Arial"/>
              </a:rPr>
              <a:t>CRCW, </a:t>
            </a:r>
            <a:r>
              <a:rPr lang="en-US" sz="2400" dirty="0" err="1" smtClean="0">
                <a:latin typeface="Arial"/>
                <a:cs typeface="Arial"/>
              </a:rPr>
              <a:t>múltiples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procesos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pueden</a:t>
            </a:r>
            <a:r>
              <a:rPr lang="en-US" sz="2400" dirty="0" smtClean="0">
                <a:latin typeface="Arial"/>
                <a:cs typeface="Arial"/>
              </a:rPr>
              <a:t> leer y </a:t>
            </a:r>
            <a:r>
              <a:rPr lang="en-US" sz="2400" dirty="0" err="1" smtClean="0">
                <a:latin typeface="Arial"/>
                <a:cs typeface="Arial"/>
              </a:rPr>
              <a:t>escribir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96233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43461" y="1437811"/>
            <a:ext cx="78991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Utiliza</a:t>
            </a:r>
            <a:r>
              <a:rPr lang="en-US" sz="2400" b="1" dirty="0" smtClean="0"/>
              <a:t> p </a:t>
            </a:r>
            <a:r>
              <a:rPr lang="en-US" sz="2400" dirty="0" err="1" smtClean="0"/>
              <a:t>procesos</a:t>
            </a:r>
            <a:r>
              <a:rPr lang="en-US" sz="2400" dirty="0" smtClean="0"/>
              <a:t> </a:t>
            </a:r>
            <a:r>
              <a:rPr lang="en-US" sz="2400" b="1" dirty="0" err="1" smtClean="0"/>
              <a:t>sincrónicos</a:t>
            </a:r>
            <a:r>
              <a:rPr lang="en-US" sz="2400" dirty="0" smtClean="0"/>
              <a:t>, </a:t>
            </a:r>
            <a:r>
              <a:rPr lang="en-US" sz="2400" dirty="0" err="1" smtClean="0"/>
              <a:t>todos</a:t>
            </a:r>
            <a:r>
              <a:rPr lang="en-US" sz="2400" dirty="0" smtClean="0"/>
              <a:t> con </a:t>
            </a:r>
            <a:r>
              <a:rPr lang="en-US" sz="2400" dirty="0" err="1" smtClean="0"/>
              <a:t>acceso</a:t>
            </a:r>
            <a:r>
              <a:rPr lang="en-US" sz="2400" dirty="0" smtClean="0"/>
              <a:t> a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</a:t>
            </a:r>
            <a:r>
              <a:rPr lang="en-US" sz="2400" dirty="0" err="1" smtClean="0"/>
              <a:t>compartida</a:t>
            </a:r>
            <a:r>
              <a:rPr lang="en-US" sz="2400" dirty="0" smtClean="0"/>
              <a:t>.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decir</a:t>
            </a:r>
            <a:r>
              <a:rPr lang="en-US" sz="2400" dirty="0" smtClean="0"/>
              <a:t>,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instrucción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ejecutada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los </a:t>
            </a:r>
            <a:r>
              <a:rPr lang="en-US" sz="2400" dirty="0" err="1" smtClean="0"/>
              <a:t>procesos</a:t>
            </a:r>
            <a:r>
              <a:rPr lang="en-US" sz="2400" dirty="0" smtClean="0"/>
              <a:t> al </a:t>
            </a:r>
            <a:r>
              <a:rPr lang="en-US" sz="2400" dirty="0" err="1" smtClean="0"/>
              <a:t>mismo</a:t>
            </a:r>
            <a:r>
              <a:rPr lang="en-US" sz="2400" dirty="0" smtClean="0"/>
              <a:t> </a:t>
            </a:r>
            <a:r>
              <a:rPr lang="en-US" sz="2400" dirty="0" err="1" smtClean="0"/>
              <a:t>tiempo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Sea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instrucción</a:t>
            </a:r>
            <a:r>
              <a:rPr lang="en-US" sz="2400" dirty="0" smtClean="0"/>
              <a:t> de la forma:</a:t>
            </a:r>
          </a:p>
          <a:p>
            <a:endParaRPr lang="en-US" sz="2400" dirty="0"/>
          </a:p>
          <a:p>
            <a:r>
              <a:rPr lang="en-US" sz="2400" i="1" dirty="0" err="1" smtClean="0"/>
              <a:t>Procesador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:  c := a + b</a:t>
            </a:r>
          </a:p>
          <a:p>
            <a:endParaRPr lang="en-US" sz="2400" dirty="0" smtClean="0"/>
          </a:p>
          <a:p>
            <a:r>
              <a:rPr lang="en-US" sz="2400" dirty="0" err="1"/>
              <a:t>d</a:t>
            </a:r>
            <a:r>
              <a:rPr lang="en-US" sz="2400" dirty="0" err="1" smtClean="0"/>
              <a:t>onde</a:t>
            </a:r>
            <a:r>
              <a:rPr lang="en-US" sz="2400" dirty="0" smtClean="0"/>
              <a:t> a, b, y c son </a:t>
            </a:r>
            <a:r>
              <a:rPr lang="en-US" sz="2400" dirty="0" err="1" smtClean="0"/>
              <a:t>espacios</a:t>
            </a:r>
            <a:r>
              <a:rPr lang="en-US" sz="2400" dirty="0" smtClean="0"/>
              <a:t> de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</a:t>
            </a:r>
            <a:r>
              <a:rPr lang="en-US" sz="2400" dirty="0" err="1" smtClean="0"/>
              <a:t>compartidos</a:t>
            </a:r>
            <a:r>
              <a:rPr lang="en-US" sz="2400" dirty="0" smtClean="0"/>
              <a:t>, y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instrucciones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el </a:t>
            </a:r>
            <a:r>
              <a:rPr lang="en-US" sz="2400" dirty="0" err="1" smtClean="0"/>
              <a:t>procesador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serán</a:t>
            </a:r>
            <a:r>
              <a:rPr lang="en-US" sz="2400" dirty="0" smtClean="0"/>
              <a:t>: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Copiar</a:t>
            </a:r>
            <a:r>
              <a:rPr lang="en-US" sz="2400" dirty="0" smtClean="0"/>
              <a:t> </a:t>
            </a:r>
            <a:r>
              <a:rPr lang="en-US" sz="2400" dirty="0" err="1" smtClean="0"/>
              <a:t>espacio</a:t>
            </a:r>
            <a:r>
              <a:rPr lang="en-US" sz="2400" dirty="0" smtClean="0"/>
              <a:t> a en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local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Copiar</a:t>
            </a:r>
            <a:r>
              <a:rPr lang="en-US" sz="2400" dirty="0" smtClean="0"/>
              <a:t> </a:t>
            </a:r>
            <a:r>
              <a:rPr lang="en-US" sz="2400" dirty="0" err="1" smtClean="0"/>
              <a:t>espacio</a:t>
            </a:r>
            <a:r>
              <a:rPr lang="en-US" sz="2400" dirty="0" smtClean="0"/>
              <a:t> b en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local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Sumar</a:t>
            </a:r>
            <a:r>
              <a:rPr lang="en-US" sz="2400" dirty="0" smtClean="0"/>
              <a:t> a y b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Escribir</a:t>
            </a:r>
            <a:r>
              <a:rPr lang="en-US" sz="2400" dirty="0" smtClean="0"/>
              <a:t> el </a:t>
            </a:r>
            <a:r>
              <a:rPr lang="en-US" sz="2400" dirty="0" err="1" smtClean="0"/>
              <a:t>resultado</a:t>
            </a:r>
            <a:r>
              <a:rPr lang="en-US" sz="2400" dirty="0" smtClean="0"/>
              <a:t> en el </a:t>
            </a:r>
            <a:r>
              <a:rPr lang="en-US" sz="2400" dirty="0" err="1" smtClean="0"/>
              <a:t>espacio</a:t>
            </a:r>
            <a:r>
              <a:rPr lang="en-US" sz="2400" dirty="0" smtClean="0"/>
              <a:t> c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470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Line 1"/>
          <p:cNvSpPr>
            <a:spLocks noChangeShapeType="1"/>
          </p:cNvSpPr>
          <p:nvPr/>
        </p:nvSpPr>
        <p:spPr bwMode="auto">
          <a:xfrm>
            <a:off x="323850" y="549275"/>
            <a:ext cx="8351838" cy="1588"/>
          </a:xfrm>
          <a:prstGeom prst="line">
            <a:avLst/>
          </a:prstGeom>
          <a:noFill/>
          <a:ln w="3175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400050" y="177800"/>
            <a:ext cx="474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3528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6000"/>
              </a:lnSpc>
              <a:buClrTx/>
              <a:buFontTx/>
              <a:buNone/>
            </a:pPr>
            <a:r>
              <a:rPr lang="en-GB" sz="2000">
                <a:solidFill>
                  <a:srgbClr val="FFFFFF"/>
                </a:solidFill>
              </a:rPr>
              <a:t>Dynamics of growing SMBHs in galaxy cores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76200"/>
            <a:ext cx="23290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/>
              <a:t>Algoritmos</a:t>
            </a:r>
            <a:r>
              <a:rPr lang="en-US" sz="2000" dirty="0"/>
              <a:t> </a:t>
            </a:r>
            <a:r>
              <a:rPr lang="en-US" sz="2000" dirty="0" err="1"/>
              <a:t>Paralelos</a:t>
            </a:r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2164" y="6936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430" y="550863"/>
            <a:ext cx="6959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Fuentes e </a:t>
            </a:r>
            <a:r>
              <a:rPr lang="en-US" sz="3600" dirty="0" err="1" smtClean="0">
                <a:latin typeface="Arial"/>
                <a:cs typeface="Arial"/>
              </a:rPr>
              <a:t>indicadores</a:t>
            </a:r>
            <a:r>
              <a:rPr lang="en-US" sz="3600" dirty="0" smtClean="0">
                <a:latin typeface="Arial"/>
                <a:cs typeface="Arial"/>
              </a:rPr>
              <a:t> en </a:t>
            </a:r>
            <a:r>
              <a:rPr lang="en-US" sz="3600" b="1" dirty="0" smtClean="0">
                <a:latin typeface="Arial"/>
                <a:cs typeface="Arial"/>
              </a:rPr>
              <a:t>PRAM</a:t>
            </a:r>
            <a:r>
              <a:rPr lang="en-US" sz="3600" dirty="0" smtClean="0">
                <a:latin typeface="Arial"/>
                <a:cs typeface="Arial"/>
              </a:rPr>
              <a:t>:</a:t>
            </a:r>
            <a:endParaRPr lang="en-US" sz="32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090480"/>
            <a:ext cx="80993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Tiempo</a:t>
            </a:r>
            <a:r>
              <a:rPr lang="en-US" sz="2400" b="1" dirty="0" smtClean="0">
                <a:latin typeface="Arial"/>
                <a:cs typeface="Arial"/>
              </a:rPr>
              <a:t> de </a:t>
            </a:r>
            <a:r>
              <a:rPr lang="en-US" sz="2400" b="1" dirty="0" err="1" smtClean="0">
                <a:latin typeface="Arial"/>
                <a:cs typeface="Arial"/>
              </a:rPr>
              <a:t>ejecución</a:t>
            </a:r>
            <a:r>
              <a:rPr lang="en-US" sz="2400" b="1" dirty="0" smtClean="0">
                <a:latin typeface="Arial"/>
                <a:cs typeface="Arial"/>
              </a:rPr>
              <a:t> (</a:t>
            </a:r>
            <a:r>
              <a:rPr lang="en-US" sz="2400" b="1" dirty="0" err="1" smtClean="0">
                <a:latin typeface="Arial"/>
                <a:cs typeface="Arial"/>
              </a:rPr>
              <a:t>paralelo</a:t>
            </a:r>
            <a:r>
              <a:rPr lang="en-US" sz="2400" b="1" dirty="0" smtClean="0">
                <a:latin typeface="Arial"/>
                <a:cs typeface="Arial"/>
              </a:rPr>
              <a:t>), 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T(n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lang="en-US" sz="2400" dirty="0" smtClean="0">
                <a:latin typeface="Arial"/>
                <a:cs typeface="Arial"/>
              </a:rPr>
              <a:t>,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designa</a:t>
            </a:r>
            <a:r>
              <a:rPr lang="en-US" sz="2400" dirty="0" smtClean="0">
                <a:latin typeface="Arial"/>
                <a:cs typeface="Arial"/>
              </a:rPr>
              <a:t> el </a:t>
            </a:r>
            <a:r>
              <a:rPr lang="en-US" sz="2400" dirty="0" err="1" smtClean="0">
                <a:latin typeface="Arial"/>
                <a:cs typeface="Arial"/>
              </a:rPr>
              <a:t>número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máximo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ordenes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que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ejecuta</a:t>
            </a:r>
            <a:r>
              <a:rPr lang="en-US" sz="2400" dirty="0" smtClean="0">
                <a:latin typeface="Arial"/>
                <a:cs typeface="Arial"/>
              </a:rPr>
              <a:t> un </a:t>
            </a:r>
            <a:r>
              <a:rPr lang="en-US" sz="2400" dirty="0" err="1" smtClean="0">
                <a:latin typeface="Arial"/>
                <a:cs typeface="Arial"/>
              </a:rPr>
              <a:t>proceso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(</a:t>
            </a:r>
            <a:r>
              <a:rPr lang="en-US" sz="2400" dirty="0" err="1" smtClean="0">
                <a:latin typeface="Arial"/>
                <a:cs typeface="Arial"/>
              </a:rPr>
              <a:t>número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iteraciones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b="1" dirty="0" err="1" smtClean="0">
                <a:latin typeface="Arial"/>
                <a:cs typeface="Arial"/>
              </a:rPr>
              <a:t>Número</a:t>
            </a:r>
            <a:r>
              <a:rPr lang="en-US" sz="2400" b="1" dirty="0" smtClean="0">
                <a:latin typeface="Arial"/>
                <a:cs typeface="Arial"/>
              </a:rPr>
              <a:t> de </a:t>
            </a:r>
            <a:r>
              <a:rPr lang="en-US" sz="2400" b="1" dirty="0" err="1" smtClean="0">
                <a:latin typeface="Arial"/>
                <a:cs typeface="Arial"/>
              </a:rPr>
              <a:t>procesos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b="1" dirty="0" err="1" smtClean="0">
                <a:latin typeface="Arial"/>
                <a:cs typeface="Arial"/>
              </a:rPr>
              <a:t>activos</a:t>
            </a:r>
            <a:r>
              <a:rPr lang="en-US" sz="2400" b="1" dirty="0" smtClean="0">
                <a:latin typeface="Arial"/>
                <a:cs typeface="Arial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P(n)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 sz="2400" b="1" dirty="0" smtClean="0">
              <a:latin typeface="Arial"/>
              <a:cs typeface="Arial"/>
            </a:endParaRPr>
          </a:p>
          <a:p>
            <a:r>
              <a:rPr lang="en-US" sz="2400" b="1" dirty="0" err="1" smtClean="0">
                <a:latin typeface="Arial"/>
                <a:cs typeface="Arial"/>
              </a:rPr>
              <a:t>Espacio</a:t>
            </a:r>
            <a:r>
              <a:rPr lang="en-US" sz="2400" b="1" dirty="0" smtClean="0">
                <a:latin typeface="Arial"/>
                <a:cs typeface="Arial"/>
              </a:rPr>
              <a:t> de </a:t>
            </a:r>
            <a:r>
              <a:rPr lang="en-US" sz="2400" b="1" dirty="0" err="1" smtClean="0">
                <a:latin typeface="Arial"/>
                <a:cs typeface="Arial"/>
              </a:rPr>
              <a:t>memoria</a:t>
            </a:r>
            <a:r>
              <a:rPr lang="en-US" sz="2400" b="1" dirty="0" smtClean="0">
                <a:latin typeface="Arial"/>
                <a:cs typeface="Arial"/>
              </a:rPr>
              <a:t>,</a:t>
            </a:r>
            <a:r>
              <a:rPr lang="en-US" sz="24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err="1" smtClean="0">
                <a:latin typeface="Arial"/>
                <a:cs typeface="Arial"/>
              </a:rPr>
              <a:t>registros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memoria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utilizados</a:t>
            </a:r>
            <a:r>
              <a:rPr lang="en-US" sz="2400" dirty="0" smtClean="0">
                <a:latin typeface="Arial"/>
                <a:cs typeface="Arial"/>
              </a:rPr>
              <a:t>. </a:t>
            </a:r>
          </a:p>
          <a:p>
            <a:endParaRPr lang="en-US" sz="2400" b="1" dirty="0">
              <a:latin typeface="Arial"/>
              <a:cs typeface="Arial"/>
            </a:endParaRPr>
          </a:p>
          <a:p>
            <a:r>
              <a:rPr lang="en-US" sz="2400" b="1" dirty="0" err="1" smtClean="0">
                <a:latin typeface="Arial"/>
                <a:cs typeface="Arial"/>
              </a:rPr>
              <a:t>Trabajo</a:t>
            </a:r>
            <a:r>
              <a:rPr lang="en-US" sz="2400" b="1" dirty="0" smtClean="0">
                <a:latin typeface="Arial"/>
                <a:cs typeface="Arial"/>
              </a:rPr>
              <a:t>, 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W(n)</a:t>
            </a:r>
            <a:r>
              <a:rPr lang="en-US" sz="2400" dirty="0" smtClean="0">
                <a:latin typeface="Arial"/>
                <a:cs typeface="Arial"/>
              </a:rPr>
              <a:t>,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suma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ordenes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por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proceso</a:t>
            </a:r>
            <a:r>
              <a:rPr lang="en-US" sz="2400" dirty="0" smtClean="0">
                <a:latin typeface="Arial"/>
                <a:cs typeface="Arial"/>
              </a:rPr>
              <a:t>. 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Costos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máximos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W(n) ~ T(n) P(n)</a:t>
            </a:r>
          </a:p>
          <a:p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366" y="5942733"/>
            <a:ext cx="8099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/>
                <a:cs typeface="Arial"/>
              </a:rPr>
              <a:t>Utilización</a:t>
            </a:r>
            <a:r>
              <a:rPr lang="en-US" sz="2400" b="1" dirty="0" smtClean="0">
                <a:latin typeface="Arial"/>
                <a:cs typeface="Arial"/>
              </a:rPr>
              <a:t> de </a:t>
            </a:r>
            <a:r>
              <a:rPr lang="en-US" sz="2400" b="1" dirty="0" err="1" smtClean="0">
                <a:latin typeface="Arial"/>
                <a:cs typeface="Arial"/>
              </a:rPr>
              <a:t>recursos</a:t>
            </a:r>
            <a:r>
              <a:rPr lang="en-US" sz="2400" b="1" dirty="0" smtClean="0">
                <a:latin typeface="Arial"/>
                <a:cs typeface="Arial"/>
              </a:rPr>
              <a:t>:</a:t>
            </a:r>
            <a:endParaRPr lang="en-US" sz="2400" b="1" dirty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 smtClean="0">
                <a:latin typeface="Arial"/>
                <a:cs typeface="Arial"/>
              </a:rPr>
              <a:t>Maximo</a:t>
            </a:r>
            <a:r>
              <a:rPr lang="en-US" sz="2400" b="1" dirty="0" smtClean="0">
                <a:latin typeface="Arial"/>
                <a:cs typeface="Arial"/>
              </a:rPr>
              <a:t> valor </a:t>
            </a:r>
            <a:r>
              <a:rPr lang="en-US" sz="2400" b="1" dirty="0" err="1" smtClean="0">
                <a:latin typeface="Arial"/>
                <a:cs typeface="Arial"/>
              </a:rPr>
              <a:t>es</a:t>
            </a:r>
            <a:r>
              <a:rPr lang="en-US" sz="2400" b="1" dirty="0" smtClean="0">
                <a:latin typeface="Arial"/>
                <a:cs typeface="Arial"/>
              </a:rPr>
              <a:t> worst-case-complexity</a:t>
            </a:r>
          </a:p>
        </p:txBody>
      </p:sp>
    </p:spTree>
    <p:extLst>
      <p:ext uri="{BB962C8B-B14F-4D97-AF65-F5344CB8AC3E}">
        <p14:creationId xmlns:p14="http://schemas.microsoft.com/office/powerpoint/2010/main" val="2355443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832" y="752029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90641" y="1418841"/>
            <a:ext cx="80993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Suma de n </a:t>
            </a:r>
            <a:r>
              <a:rPr lang="en-US" sz="2400" b="1" dirty="0" err="1" smtClean="0">
                <a:latin typeface="Arial"/>
                <a:cs typeface="Arial"/>
              </a:rPr>
              <a:t>números</a:t>
            </a:r>
            <a:r>
              <a:rPr lang="en-US" sz="2400" b="1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(n=8)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Tenemos</a:t>
            </a:r>
            <a:r>
              <a:rPr lang="en-US" sz="2400" dirty="0" smtClean="0">
                <a:latin typeface="Arial"/>
                <a:cs typeface="Arial"/>
              </a:rPr>
              <a:t> 8 </a:t>
            </a:r>
            <a:r>
              <a:rPr lang="en-US" sz="2400" dirty="0" err="1" smtClean="0">
                <a:latin typeface="Arial"/>
                <a:cs typeface="Arial"/>
              </a:rPr>
              <a:t>números</a:t>
            </a:r>
            <a:r>
              <a:rPr lang="en-US" sz="2400" dirty="0" smtClean="0">
                <a:latin typeface="Arial"/>
                <a:cs typeface="Arial"/>
              </a:rPr>
              <a:t> y 4 </a:t>
            </a:r>
            <a:r>
              <a:rPr lang="en-US" sz="2400" dirty="0" err="1" smtClean="0">
                <a:latin typeface="Arial"/>
                <a:cs typeface="Arial"/>
              </a:rPr>
              <a:t>procesos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err="1" smtClean="0">
                <a:latin typeface="Arial"/>
                <a:cs typeface="Arial"/>
              </a:rPr>
              <a:t>cada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cual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suma</a:t>
            </a:r>
            <a:r>
              <a:rPr lang="en-US" sz="2400" dirty="0" smtClean="0">
                <a:latin typeface="Arial"/>
                <a:cs typeface="Arial"/>
              </a:rPr>
              <a:t> dos </a:t>
            </a:r>
            <a:r>
              <a:rPr lang="en-US" sz="2400" dirty="0" err="1" smtClean="0">
                <a:latin typeface="Arial"/>
                <a:cs typeface="Arial"/>
              </a:rPr>
              <a:t>elementos</a:t>
            </a:r>
            <a:r>
              <a:rPr lang="en-US" sz="2400" dirty="0" smtClean="0">
                <a:latin typeface="Arial"/>
                <a:cs typeface="Arial"/>
              </a:rPr>
              <a:t> </a:t>
            </a:r>
          </a:p>
          <a:p>
            <a:r>
              <a:rPr lang="en-US" sz="2400" dirty="0" smtClean="0">
                <a:latin typeface="Arial"/>
                <a:cs typeface="Arial"/>
              </a:rPr>
              <a:t>El </a:t>
            </a:r>
            <a:r>
              <a:rPr lang="en-US" sz="2400" dirty="0" err="1" smtClean="0">
                <a:latin typeface="Arial"/>
                <a:cs typeface="Arial"/>
              </a:rPr>
              <a:t>número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err="1" smtClean="0">
                <a:latin typeface="Arial"/>
                <a:cs typeface="Arial"/>
              </a:rPr>
              <a:t>elementos</a:t>
            </a:r>
            <a:r>
              <a:rPr lang="en-US" sz="2400" dirty="0" smtClean="0">
                <a:latin typeface="Arial"/>
                <a:cs typeface="Arial"/>
              </a:rPr>
              <a:t> se reduce a la </a:t>
            </a:r>
            <a:r>
              <a:rPr lang="en-US" sz="2400" dirty="0" err="1" smtClean="0">
                <a:latin typeface="Arial"/>
                <a:cs typeface="Arial"/>
              </a:rPr>
              <a:t>mitad</a:t>
            </a:r>
            <a:r>
              <a:rPr lang="en-US" sz="2400" dirty="0" smtClean="0">
                <a:latin typeface="Arial"/>
                <a:cs typeface="Arial"/>
              </a:rPr>
              <a:t> en </a:t>
            </a:r>
            <a:r>
              <a:rPr lang="en-US" sz="2400" dirty="0" err="1" smtClean="0">
                <a:latin typeface="Arial"/>
                <a:cs typeface="Arial"/>
              </a:rPr>
              <a:t>cada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iteración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 err="1" smtClean="0">
                <a:latin typeface="Arial"/>
                <a:cs typeface="Arial"/>
              </a:rPr>
              <a:t>por</a:t>
            </a:r>
            <a:r>
              <a:rPr lang="en-US" sz="2400" dirty="0" smtClean="0">
                <a:latin typeface="Arial"/>
                <a:cs typeface="Arial"/>
              </a:rPr>
              <a:t> lo </a:t>
            </a:r>
            <a:r>
              <a:rPr lang="en-US" sz="2400" dirty="0" err="1" smtClean="0">
                <a:latin typeface="Arial"/>
                <a:cs typeface="Arial"/>
              </a:rPr>
              <a:t>tanto</a:t>
            </a:r>
            <a:r>
              <a:rPr lang="en-US" sz="2400" dirty="0" smtClean="0">
                <a:latin typeface="Arial"/>
                <a:cs typeface="Arial"/>
              </a:rPr>
              <a:t> se </a:t>
            </a:r>
            <a:r>
              <a:rPr lang="en-US" sz="2400" dirty="0" err="1" smtClean="0">
                <a:latin typeface="Arial"/>
                <a:cs typeface="Arial"/>
              </a:rPr>
              <a:t>necesitan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log n </a:t>
            </a:r>
            <a:r>
              <a:rPr lang="en-US" sz="2400" dirty="0" err="1" smtClean="0">
                <a:latin typeface="Arial"/>
                <a:cs typeface="Arial"/>
              </a:rPr>
              <a:t>pasos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para</a:t>
            </a:r>
            <a:r>
              <a:rPr lang="en-US" sz="2400" dirty="0" smtClean="0">
                <a:latin typeface="Arial"/>
                <a:cs typeface="Arial"/>
              </a:rPr>
              <a:t> la </a:t>
            </a:r>
            <a:r>
              <a:rPr lang="en-US" sz="2400" dirty="0" err="1" smtClean="0">
                <a:latin typeface="Arial"/>
                <a:cs typeface="Arial"/>
              </a:rPr>
              <a:t>suma</a:t>
            </a:r>
            <a:r>
              <a:rPr lang="en-US" sz="2400" dirty="0" smtClean="0">
                <a:latin typeface="Arial"/>
                <a:cs typeface="Arial"/>
              </a:rPr>
              <a:t> de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números</a:t>
            </a:r>
            <a:r>
              <a:rPr lang="en-US" sz="2400" dirty="0" smtClean="0">
                <a:latin typeface="Arial"/>
                <a:cs typeface="Arial"/>
              </a:rPr>
              <a:t>.</a:t>
            </a:r>
          </a:p>
          <a:p>
            <a:r>
              <a:rPr lang="en-US" sz="2400" dirty="0" smtClean="0">
                <a:latin typeface="Arial"/>
                <a:cs typeface="Arial"/>
              </a:rPr>
              <a:t>Y se </a:t>
            </a:r>
            <a:r>
              <a:rPr lang="en-US" sz="2400" dirty="0" err="1" smtClean="0">
                <a:latin typeface="Arial"/>
                <a:cs typeface="Arial"/>
              </a:rPr>
              <a:t>requieren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O(n) </a:t>
            </a:r>
            <a:r>
              <a:rPr lang="en-US" sz="2400" dirty="0" err="1" smtClean="0">
                <a:latin typeface="Arial"/>
                <a:cs typeface="Arial"/>
              </a:rPr>
              <a:t>procesos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En </a:t>
            </a:r>
            <a:r>
              <a:rPr lang="en-US" sz="2400" dirty="0" err="1" smtClean="0">
                <a:latin typeface="Arial"/>
                <a:cs typeface="Arial"/>
              </a:rPr>
              <a:t>este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err="1" smtClean="0">
                <a:latin typeface="Arial"/>
                <a:cs typeface="Arial"/>
              </a:rPr>
              <a:t>ejemplo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da-DK" sz="2400" dirty="0">
                <a:latin typeface="Arial"/>
                <a:cs typeface="Arial"/>
              </a:rPr>
              <a:t>T(n) = O(log n)</a:t>
            </a:r>
          </a:p>
          <a:p>
            <a:r>
              <a:rPr lang="da-DK" sz="2400" dirty="0">
                <a:latin typeface="Arial"/>
                <a:cs typeface="Arial"/>
              </a:rPr>
              <a:t>P(n) = O(n)</a:t>
            </a:r>
          </a:p>
          <a:p>
            <a:r>
              <a:rPr lang="da-DK" sz="2400" dirty="0">
                <a:latin typeface="Arial"/>
                <a:cs typeface="Arial"/>
              </a:rPr>
              <a:t>W(n) = O(n log n</a:t>
            </a:r>
            <a:r>
              <a:rPr lang="da-DK" sz="2400" dirty="0" smtClean="0">
                <a:latin typeface="Arial"/>
                <a:cs typeface="Arial"/>
              </a:rPr>
              <a:t>)</a:t>
            </a:r>
            <a:endParaRPr lang="en-US" sz="2400" dirty="0" smtClean="0">
              <a:latin typeface="Arial"/>
              <a:cs typeface="Arial"/>
            </a:endParaRPr>
          </a:p>
          <a:p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5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483" y="197622"/>
            <a:ext cx="7772400" cy="313190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Algoritmos</a:t>
            </a:r>
            <a:r>
              <a:rPr lang="en-US" sz="1800" dirty="0" smtClean="0"/>
              <a:t> </a:t>
            </a:r>
            <a:r>
              <a:rPr lang="en-US" sz="1800" dirty="0" err="1" smtClean="0"/>
              <a:t>Paralelos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5658" y="607452"/>
            <a:ext cx="8324336" cy="27612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0832" y="786355"/>
            <a:ext cx="800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/>
              <a:t>Modelo</a:t>
            </a:r>
            <a:r>
              <a:rPr lang="en-US" sz="3600" dirty="0" smtClean="0"/>
              <a:t> PRAM: </a:t>
            </a:r>
            <a:r>
              <a:rPr lang="en-US" sz="2800" dirty="0" smtClean="0"/>
              <a:t>(parallel random access machine)</a:t>
            </a:r>
            <a:endParaRPr lang="en-US" sz="2800" dirty="0"/>
          </a:p>
        </p:txBody>
      </p:sp>
      <p:sp>
        <p:nvSpPr>
          <p:cNvPr id="3" name="Oval 2"/>
          <p:cNvSpPr/>
          <p:nvPr/>
        </p:nvSpPr>
        <p:spPr>
          <a:xfrm>
            <a:off x="295851" y="4055437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B1=B1+B2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92000" y="4823059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B2=a2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245506" y="4823059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B3=a3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99012" y="4823059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B4=a4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52518" y="4823059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B5=a5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06024" y="4803124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B6=a6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59530" y="4795145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B7=a7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8013036" y="4781188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B8=a8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-41865" y="4815957"/>
            <a:ext cx="1153506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B1=a1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695003" y="4055437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B2=B3+B4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863769" y="4055437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B3=B5+B6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70781" y="4055437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B4=B7+B8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578604" y="3105253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B1=B1+B2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903543" y="3105253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B2=B3+B4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710263" y="2015502"/>
            <a:ext cx="1684510" cy="4593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B1=B1+B2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22" idx="0"/>
            <a:endCxn id="3" idx="4"/>
          </p:cNvCxnSpPr>
          <p:nvPr/>
        </p:nvCxnSpPr>
        <p:spPr>
          <a:xfrm flipV="1">
            <a:off x="534888" y="4514776"/>
            <a:ext cx="603218" cy="30118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0"/>
            <a:endCxn id="3" idx="4"/>
          </p:cNvCxnSpPr>
          <p:nvPr/>
        </p:nvCxnSpPr>
        <p:spPr>
          <a:xfrm flipH="1" flipV="1">
            <a:off x="1138106" y="4514776"/>
            <a:ext cx="530647" cy="3082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0"/>
            <a:endCxn id="23" idx="4"/>
          </p:cNvCxnSpPr>
          <p:nvPr/>
        </p:nvCxnSpPr>
        <p:spPr>
          <a:xfrm flipH="1" flipV="1">
            <a:off x="3537258" y="4514776"/>
            <a:ext cx="438507" cy="3082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0"/>
            <a:endCxn id="23" idx="4"/>
          </p:cNvCxnSpPr>
          <p:nvPr/>
        </p:nvCxnSpPr>
        <p:spPr>
          <a:xfrm flipV="1">
            <a:off x="2822259" y="4514776"/>
            <a:ext cx="714999" cy="3082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7" idx="0"/>
            <a:endCxn id="24" idx="4"/>
          </p:cNvCxnSpPr>
          <p:nvPr/>
        </p:nvCxnSpPr>
        <p:spPr>
          <a:xfrm flipV="1">
            <a:off x="5129271" y="4514776"/>
            <a:ext cx="576753" cy="3082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24" idx="4"/>
          </p:cNvCxnSpPr>
          <p:nvPr/>
        </p:nvCxnSpPr>
        <p:spPr>
          <a:xfrm flipH="1" flipV="1">
            <a:off x="5706024" y="4514776"/>
            <a:ext cx="576753" cy="28834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9" idx="0"/>
            <a:endCxn id="25" idx="4"/>
          </p:cNvCxnSpPr>
          <p:nvPr/>
        </p:nvCxnSpPr>
        <p:spPr>
          <a:xfrm flipV="1">
            <a:off x="7436283" y="4514776"/>
            <a:ext cx="576753" cy="2803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0"/>
            <a:endCxn id="25" idx="4"/>
          </p:cNvCxnSpPr>
          <p:nvPr/>
        </p:nvCxnSpPr>
        <p:spPr>
          <a:xfrm flipH="1" flipV="1">
            <a:off x="8013036" y="4514776"/>
            <a:ext cx="576753" cy="2664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5" idx="0"/>
            <a:endCxn id="27" idx="4"/>
          </p:cNvCxnSpPr>
          <p:nvPr/>
        </p:nvCxnSpPr>
        <p:spPr>
          <a:xfrm flipH="1" flipV="1">
            <a:off x="6745798" y="3564592"/>
            <a:ext cx="1267238" cy="4908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4" idx="0"/>
            <a:endCxn id="27" idx="4"/>
          </p:cNvCxnSpPr>
          <p:nvPr/>
        </p:nvCxnSpPr>
        <p:spPr>
          <a:xfrm flipV="1">
            <a:off x="5706024" y="3564592"/>
            <a:ext cx="1039774" cy="4908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" idx="0"/>
            <a:endCxn id="26" idx="4"/>
          </p:cNvCxnSpPr>
          <p:nvPr/>
        </p:nvCxnSpPr>
        <p:spPr>
          <a:xfrm flipV="1">
            <a:off x="1138106" y="3564592"/>
            <a:ext cx="1282753" cy="4908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0"/>
            <a:endCxn id="26" idx="4"/>
          </p:cNvCxnSpPr>
          <p:nvPr/>
        </p:nvCxnSpPr>
        <p:spPr>
          <a:xfrm flipH="1" flipV="1">
            <a:off x="2420859" y="3564592"/>
            <a:ext cx="1116399" cy="49084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6" idx="0"/>
            <a:endCxn id="29" idx="4"/>
          </p:cNvCxnSpPr>
          <p:nvPr/>
        </p:nvCxnSpPr>
        <p:spPr>
          <a:xfrm flipV="1">
            <a:off x="2420859" y="2474841"/>
            <a:ext cx="2131659" cy="6304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7" idx="0"/>
            <a:endCxn id="29" idx="4"/>
          </p:cNvCxnSpPr>
          <p:nvPr/>
        </p:nvCxnSpPr>
        <p:spPr>
          <a:xfrm flipH="1" flipV="1">
            <a:off x="4552518" y="2474841"/>
            <a:ext cx="2193280" cy="6304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15687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P1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458327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P2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99621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P3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42261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P4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959806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P5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02446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22384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P7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465024" y="5462503"/>
            <a:ext cx="4670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P8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393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2830</Words>
  <Application>Microsoft Macintosh PowerPoint</Application>
  <PresentationFormat>On-screen Show (4:3)</PresentationFormat>
  <Paragraphs>342</Paragraphs>
  <Slides>35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Algoritmos Paralelos  Modelo PRAM</vt:lpstr>
      <vt:lpstr>PowerPoint Presentation</vt:lpstr>
      <vt:lpstr>PowerPoint Presentation</vt:lpstr>
      <vt:lpstr>Algoritmos Paralelos</vt:lpstr>
      <vt:lpstr>PowerPoint Presentation</vt:lpstr>
      <vt:lpstr>Algoritmos Paralelos</vt:lpstr>
      <vt:lpstr>PowerPoint Presentation</vt:lpstr>
      <vt:lpstr>Algoritmos Paralelos</vt:lpstr>
      <vt:lpstr>Algoritmos Paralelos</vt:lpstr>
      <vt:lpstr>Algoritmos Paralelos</vt:lpstr>
      <vt:lpstr>Algoritmos Paralelos</vt:lpstr>
      <vt:lpstr>Algoritmos Paralelos</vt:lpstr>
      <vt:lpstr>Algoritmos Paralelos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Algoritmos Paralelos</vt:lpstr>
      <vt:lpstr>Algoritmos Paralelos</vt:lpstr>
      <vt:lpstr>Algoritmos Paralelos</vt:lpstr>
      <vt:lpstr>Algoritmos Paralelos</vt:lpstr>
      <vt:lpstr>Algoritmos Paralelos</vt:lpstr>
      <vt:lpstr>Algoritmos Paralelos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Algoritmos Paralelos</vt:lpstr>
      <vt:lpstr>Algoritmos Paralelos</vt:lpstr>
      <vt:lpstr>Algoritmos Paralelos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Jose Fiestas</dc:creator>
  <cp:lastModifiedBy>Jose Fiestas</cp:lastModifiedBy>
  <cp:revision>204</cp:revision>
  <dcterms:created xsi:type="dcterms:W3CDTF">2015-04-20T08:22:13Z</dcterms:created>
  <dcterms:modified xsi:type="dcterms:W3CDTF">2018-03-23T14:39:22Z</dcterms:modified>
</cp:coreProperties>
</file>