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371" r:id="rId3"/>
    <p:sldId id="372" r:id="rId4"/>
    <p:sldId id="373" r:id="rId5"/>
    <p:sldId id="374" r:id="rId6"/>
    <p:sldId id="375" r:id="rId7"/>
    <p:sldId id="376" r:id="rId8"/>
    <p:sldId id="377" r:id="rId9"/>
    <p:sldId id="378" r:id="rId10"/>
    <p:sldId id="379" r:id="rId11"/>
    <p:sldId id="380" r:id="rId12"/>
    <p:sldId id="381" r:id="rId13"/>
    <p:sldId id="368" r:id="rId14"/>
    <p:sldId id="356" r:id="rId15"/>
    <p:sldId id="365" r:id="rId16"/>
    <p:sldId id="382" r:id="rId17"/>
    <p:sldId id="358" r:id="rId18"/>
    <p:sldId id="357" r:id="rId19"/>
    <p:sldId id="367" r:id="rId20"/>
    <p:sldId id="369" r:id="rId21"/>
    <p:sldId id="364" r:id="rId22"/>
    <p:sldId id="366" r:id="rId23"/>
    <p:sldId id="370" r:id="rId24"/>
    <p:sldId id="362" r:id="rId25"/>
    <p:sldId id="363"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44" autoAdjust="0"/>
  </p:normalViewPr>
  <p:slideViewPr>
    <p:cSldViewPr snapToGrid="0" snapToObjects="1">
      <p:cViewPr varScale="1">
        <p:scale>
          <a:sx n="101" d="100"/>
          <a:sy n="101" d="100"/>
        </p:scale>
        <p:origin x="-16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BDECB7-D539-3147-A030-7B22C2E6FEB0}" type="datetimeFigureOut">
              <a:rPr lang="en-US" smtClean="0"/>
              <a:t>9/5/17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FC488-22F6-6648-B1E5-59AF61665E19}" type="slidenum">
              <a:rPr lang="en-US" smtClean="0"/>
              <a:t>‹#›</a:t>
            </a:fld>
            <a:endParaRPr lang="en-US"/>
          </a:p>
        </p:txBody>
      </p:sp>
    </p:spTree>
    <p:extLst>
      <p:ext uri="{BB962C8B-B14F-4D97-AF65-F5344CB8AC3E}">
        <p14:creationId xmlns:p14="http://schemas.microsoft.com/office/powerpoint/2010/main" val="7896131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4579"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n-US">
                <a:ea typeface="ＭＳ Ｐゴシック" charset="0"/>
                <a:cs typeface="ＭＳ Ｐゴシック" charset="0"/>
              </a:rPr>
              <a:t>Historically (in the ’70s) this was weather forecasting and aerodynamics (planes, space craft, cars), then nuclear weapons simulations and radiation shielding modeling (the height of the Cold War in the ’80s), and in recent years the emphasis has been on cracking decryption and molecular dynamics modeling.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a:spLocks noGrp="1" noRot="1" noChangeAspect="1" noChangeArrowheads="1"/>
          </p:cNvSpPr>
          <p:nvPr>
            <p:ph type="sldImg"/>
          </p:nvPr>
        </p:nvSpPr>
        <p:spPr>
          <a:xfrm>
            <a:off x="1143000" y="685800"/>
            <a:ext cx="4572000" cy="3429000"/>
          </a:xfrm>
          <a:solidFill>
            <a:srgbClr val="FFFFFF"/>
          </a:solidFill>
          <a:ln>
            <a:solidFill>
              <a:srgbClr val="000000"/>
            </a:solidFill>
            <a:miter lim="800000"/>
            <a:headEnd/>
            <a:tailEnd/>
          </a:ln>
        </p:spPr>
      </p:sp>
      <p:sp>
        <p:nvSpPr>
          <p:cNvPr id="20483"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lang="en-US"/>
          </a:p>
        </p:txBody>
      </p:sp>
      <p:sp>
        <p:nvSpPr>
          <p:cNvPr id="4" name="Date Placeholder 3"/>
          <p:cNvSpPr>
            <a:spLocks noGrp="1"/>
          </p:cNvSpPr>
          <p:nvPr>
            <p:ph type="dt" sz="half" idx="10"/>
          </p:nvPr>
        </p:nvSpPr>
        <p:spPr/>
        <p:txBody>
          <a:bodyPr/>
          <a:lstStyle/>
          <a:p>
            <a:fld id="{3B86BE82-8FDE-3A4D-BFC7-290DF10E2920}"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248497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6BE82-8FDE-3A4D-BFC7-290DF10E2920}"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893546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6BE82-8FDE-3A4D-BFC7-290DF10E2920}"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117242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6BE82-8FDE-3A4D-BFC7-290DF10E2920}"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1575933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86BE82-8FDE-3A4D-BFC7-290DF10E2920}"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4034162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86BE82-8FDE-3A4D-BFC7-290DF10E2920}"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351471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86BE82-8FDE-3A4D-BFC7-290DF10E2920}" type="datetimeFigureOut">
              <a:rPr lang="en-US" smtClean="0"/>
              <a:t>9/5/17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1685631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86BE82-8FDE-3A4D-BFC7-290DF10E2920}" type="datetimeFigureOut">
              <a:rPr lang="en-US" smtClean="0"/>
              <a:t>9/5/17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2382338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6BE82-8FDE-3A4D-BFC7-290DF10E2920}" type="datetimeFigureOut">
              <a:rPr lang="en-US" smtClean="0"/>
              <a:t>9/5/17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297141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6BE82-8FDE-3A4D-BFC7-290DF10E2920}"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1946071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6BE82-8FDE-3A4D-BFC7-290DF10E2920}"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DD29E-343D-DF40-B435-D863B5DC3E1D}" type="slidenum">
              <a:rPr lang="en-US" smtClean="0"/>
              <a:t>‹#›</a:t>
            </a:fld>
            <a:endParaRPr lang="en-US"/>
          </a:p>
        </p:txBody>
      </p:sp>
    </p:spTree>
    <p:extLst>
      <p:ext uri="{BB962C8B-B14F-4D97-AF65-F5344CB8AC3E}">
        <p14:creationId xmlns:p14="http://schemas.microsoft.com/office/powerpoint/2010/main" val="19390744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6BE82-8FDE-3A4D-BFC7-290DF10E2920}" type="datetimeFigureOut">
              <a:rPr lang="en-US" smtClean="0"/>
              <a:t>9/5/17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8DD29E-343D-DF40-B435-D863B5DC3E1D}" type="slidenum">
              <a:rPr lang="en-US" smtClean="0"/>
              <a:t>‹#›</a:t>
            </a:fld>
            <a:endParaRPr lang="en-US"/>
          </a:p>
        </p:txBody>
      </p:sp>
    </p:spTree>
    <p:extLst>
      <p:ext uri="{BB962C8B-B14F-4D97-AF65-F5344CB8AC3E}">
        <p14:creationId xmlns:p14="http://schemas.microsoft.com/office/powerpoint/2010/main" val="861742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36953"/>
            <a:ext cx="7772400" cy="3136224"/>
          </a:xfrm>
        </p:spPr>
        <p:txBody>
          <a:bodyPr>
            <a:normAutofit/>
          </a:bodyPr>
          <a:lstStyle/>
          <a:p>
            <a:r>
              <a:rPr lang="en-US" sz="6700" b="1" dirty="0" err="1" smtClean="0">
                <a:latin typeface="Arial"/>
                <a:cs typeface="Arial"/>
              </a:rPr>
              <a:t>Algoritmos</a:t>
            </a:r>
            <a:r>
              <a:rPr lang="en-US" sz="6700" b="1" dirty="0" smtClean="0">
                <a:latin typeface="Arial"/>
                <a:cs typeface="Arial"/>
              </a:rPr>
              <a:t/>
            </a:r>
            <a:br>
              <a:rPr lang="en-US" sz="6700" b="1" dirty="0" smtClean="0">
                <a:latin typeface="Arial"/>
                <a:cs typeface="Arial"/>
              </a:rPr>
            </a:br>
            <a:r>
              <a:rPr lang="en-US" sz="6700" b="1" dirty="0" err="1" smtClean="0">
                <a:latin typeface="Arial"/>
                <a:cs typeface="Arial"/>
              </a:rPr>
              <a:t>Paralelos</a:t>
            </a:r>
            <a:r>
              <a:rPr lang="en-US" sz="6700" dirty="0" smtClean="0">
                <a:latin typeface="Arial"/>
                <a:cs typeface="Arial"/>
              </a:rPr>
              <a:t/>
            </a:r>
            <a:br>
              <a:rPr lang="en-US" sz="6700" dirty="0" smtClean="0">
                <a:latin typeface="Arial"/>
                <a:cs typeface="Arial"/>
              </a:rPr>
            </a:br>
            <a:endParaRPr lang="en-US" sz="3600" dirty="0">
              <a:latin typeface="Arial"/>
              <a:cs typeface="Arial"/>
            </a:endParaRPr>
          </a:p>
        </p:txBody>
      </p:sp>
      <p:sp>
        <p:nvSpPr>
          <p:cNvPr id="3" name="Subtitle 2"/>
          <p:cNvSpPr>
            <a:spLocks noGrp="1"/>
          </p:cNvSpPr>
          <p:nvPr>
            <p:ph type="subTitle" idx="1"/>
          </p:nvPr>
        </p:nvSpPr>
        <p:spPr>
          <a:xfrm>
            <a:off x="1371600" y="5177150"/>
            <a:ext cx="6400800" cy="461649"/>
          </a:xfrm>
        </p:spPr>
        <p:txBody>
          <a:bodyPr>
            <a:normAutofit fontScale="92500" lnSpcReduction="20000"/>
          </a:bodyPr>
          <a:lstStyle/>
          <a:p>
            <a:r>
              <a:rPr lang="en-US" dirty="0" smtClean="0">
                <a:latin typeface="Arial"/>
                <a:cs typeface="Arial"/>
              </a:rPr>
              <a:t>Prof. </a:t>
            </a:r>
            <a:r>
              <a:rPr lang="en-US" dirty="0" err="1" smtClean="0">
                <a:latin typeface="Arial"/>
                <a:cs typeface="Arial"/>
              </a:rPr>
              <a:t>J.Fiestas</a:t>
            </a:r>
            <a:endParaRPr lang="en-US" dirty="0">
              <a:latin typeface="Arial"/>
              <a:cs typeface="Arial"/>
            </a:endParaRPr>
          </a:p>
        </p:txBody>
      </p:sp>
    </p:spTree>
    <p:extLst>
      <p:ext uri="{BB962C8B-B14F-4D97-AF65-F5344CB8AC3E}">
        <p14:creationId xmlns:p14="http://schemas.microsoft.com/office/powerpoint/2010/main" val="316803841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PI_Reduce.gi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123260" y="1449798"/>
            <a:ext cx="6132413" cy="4373114"/>
          </a:xfrm>
          <a:prstGeom prst="rect">
            <a:avLst/>
          </a:prstGeom>
        </p:spPr>
      </p:pic>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7" name="TextBox 6"/>
          <p:cNvSpPr txBox="1"/>
          <p:nvPr/>
        </p:nvSpPr>
        <p:spPr>
          <a:xfrm>
            <a:off x="323850" y="1909643"/>
            <a:ext cx="3159275" cy="1938992"/>
          </a:xfrm>
          <a:prstGeom prst="rect">
            <a:avLst/>
          </a:prstGeom>
          <a:noFill/>
        </p:spPr>
        <p:txBody>
          <a:bodyPr wrap="square" rtlCol="0">
            <a:spAutoFit/>
          </a:bodyPr>
          <a:lstStyle/>
          <a:p>
            <a:r>
              <a:rPr lang="en-US" sz="3600" b="1" dirty="0" err="1" smtClean="0">
                <a:latin typeface="Arial"/>
                <a:cs typeface="Arial"/>
              </a:rPr>
              <a:t>MPI_Reduce</a:t>
            </a:r>
            <a:r>
              <a:rPr lang="en-US" sz="3600" b="1" dirty="0" smtClean="0">
                <a:latin typeface="Arial"/>
                <a:cs typeface="Arial"/>
              </a:rPr>
              <a:t>:</a:t>
            </a:r>
          </a:p>
          <a:p>
            <a:r>
              <a:rPr lang="en-US" sz="2800" dirty="0" err="1" smtClean="0">
                <a:latin typeface="Arial"/>
                <a:cs typeface="Arial"/>
              </a:rPr>
              <a:t>Recopila</a:t>
            </a:r>
            <a:r>
              <a:rPr lang="en-US" sz="2800" dirty="0" smtClean="0">
                <a:latin typeface="Arial"/>
                <a:cs typeface="Arial"/>
              </a:rPr>
              <a:t> los </a:t>
            </a:r>
            <a:r>
              <a:rPr lang="en-US" sz="2800" dirty="0" err="1" smtClean="0">
                <a:latin typeface="Arial"/>
                <a:cs typeface="Arial"/>
              </a:rPr>
              <a:t>datos</a:t>
            </a:r>
            <a:r>
              <a:rPr lang="en-US" sz="2800" dirty="0" smtClean="0">
                <a:latin typeface="Arial"/>
                <a:cs typeface="Arial"/>
              </a:rPr>
              <a:t> del </a:t>
            </a:r>
            <a:r>
              <a:rPr lang="en-US" sz="2800" dirty="0" err="1" smtClean="0">
                <a:latin typeface="Arial"/>
                <a:cs typeface="Arial"/>
              </a:rPr>
              <a:t>grupo</a:t>
            </a:r>
            <a:r>
              <a:rPr lang="en-US" sz="2800" dirty="0" smtClean="0">
                <a:latin typeface="Arial"/>
                <a:cs typeface="Arial"/>
              </a:rPr>
              <a:t> y los pone en un task</a:t>
            </a:r>
          </a:p>
        </p:txBody>
      </p:sp>
      <p:sp>
        <p:nvSpPr>
          <p:cNvPr id="8" name="TextBox 7"/>
          <p:cNvSpPr txBox="1"/>
          <p:nvPr/>
        </p:nvSpPr>
        <p:spPr>
          <a:xfrm>
            <a:off x="166362" y="5852205"/>
            <a:ext cx="8977638" cy="46166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400" b="1" dirty="0" err="1" smtClean="0">
                <a:solidFill>
                  <a:srgbClr val="FF0000"/>
                </a:solidFill>
                <a:latin typeface="Arial"/>
                <a:cs typeface="Arial"/>
              </a:rPr>
              <a:t>MPI_Reduce</a:t>
            </a:r>
            <a:r>
              <a:rPr lang="en-US" sz="2400" dirty="0" smtClean="0">
                <a:solidFill>
                  <a:srgbClr val="FF0000"/>
                </a:solidFill>
                <a:latin typeface="Arial"/>
                <a:cs typeface="Arial"/>
              </a:rPr>
              <a:t> </a:t>
            </a:r>
            <a:r>
              <a:rPr lang="en-US" sz="2400" dirty="0">
                <a:solidFill>
                  <a:srgbClr val="FF0000"/>
                </a:solidFill>
                <a:latin typeface="Arial"/>
                <a:cs typeface="Arial"/>
              </a:rPr>
              <a:t>(</a:t>
            </a:r>
            <a:r>
              <a:rPr lang="en-US" sz="2400" dirty="0" smtClean="0">
                <a:solidFill>
                  <a:srgbClr val="FF0000"/>
                </a:solidFill>
                <a:latin typeface="Arial"/>
                <a:cs typeface="Arial"/>
              </a:rPr>
              <a:t>&amp;</a:t>
            </a:r>
            <a:r>
              <a:rPr lang="en-US" sz="2400" dirty="0" err="1" smtClean="0">
                <a:solidFill>
                  <a:srgbClr val="FF0000"/>
                </a:solidFill>
                <a:latin typeface="Arial"/>
                <a:cs typeface="Arial"/>
              </a:rPr>
              <a:t>sendbuf</a:t>
            </a:r>
            <a:r>
              <a:rPr lang="en-US" sz="2400" dirty="0" smtClean="0">
                <a:solidFill>
                  <a:srgbClr val="FF0000"/>
                </a:solidFill>
                <a:latin typeface="Arial"/>
                <a:cs typeface="Arial"/>
              </a:rPr>
              <a:t>,&amp;</a:t>
            </a:r>
            <a:r>
              <a:rPr lang="en-US" sz="2400" dirty="0" err="1" smtClean="0">
                <a:solidFill>
                  <a:srgbClr val="FF0000"/>
                </a:solidFill>
                <a:latin typeface="Arial"/>
                <a:cs typeface="Arial"/>
              </a:rPr>
              <a:t>recvbuf,count,datatype,op,root,comm</a:t>
            </a:r>
            <a:r>
              <a:rPr lang="en-US" sz="2400" dirty="0" smtClean="0">
                <a:solidFill>
                  <a:srgbClr val="FF0000"/>
                </a:solidFill>
                <a:latin typeface="Arial"/>
                <a:cs typeface="Arial"/>
              </a:rPr>
              <a:t>)</a:t>
            </a:r>
            <a:endParaRPr lang="en-US" sz="2400" dirty="0">
              <a:solidFill>
                <a:srgbClr val="FF0000"/>
              </a:solidFill>
              <a:latin typeface="Arial"/>
              <a:cs typeface="Arial"/>
            </a:endParaRPr>
          </a:p>
        </p:txBody>
      </p:sp>
      <p:sp>
        <p:nvSpPr>
          <p:cNvPr id="9" name="TextBox 8"/>
          <p:cNvSpPr txBox="1"/>
          <p:nvPr/>
        </p:nvSpPr>
        <p:spPr>
          <a:xfrm>
            <a:off x="323850" y="700814"/>
            <a:ext cx="5982978" cy="646331"/>
          </a:xfrm>
          <a:prstGeom prst="rect">
            <a:avLst/>
          </a:prstGeom>
          <a:noFill/>
        </p:spPr>
        <p:txBody>
          <a:bodyPr wrap="none" rtlCol="0">
            <a:spAutoFit/>
          </a:bodyPr>
          <a:lstStyle/>
          <a:p>
            <a:r>
              <a:rPr lang="en-US" sz="3600" b="1" dirty="0" err="1" smtClean="0">
                <a:latin typeface="Arial"/>
                <a:cs typeface="Arial"/>
              </a:rPr>
              <a:t>Operaciones</a:t>
            </a:r>
            <a:r>
              <a:rPr lang="en-US" sz="3600" b="1" dirty="0" smtClean="0">
                <a:latin typeface="Arial"/>
                <a:cs typeface="Arial"/>
              </a:rPr>
              <a:t> de </a:t>
            </a:r>
            <a:r>
              <a:rPr lang="en-US" sz="3600" b="1" dirty="0" err="1" smtClean="0">
                <a:latin typeface="Arial"/>
                <a:cs typeface="Arial"/>
              </a:rPr>
              <a:t>reducción</a:t>
            </a:r>
            <a:endParaRPr lang="en-US" sz="3600" b="1" dirty="0">
              <a:latin typeface="Arial"/>
              <a:cs typeface="Arial"/>
            </a:endParaRPr>
          </a:p>
        </p:txBody>
      </p:sp>
    </p:spTree>
    <p:extLst>
      <p:ext uri="{BB962C8B-B14F-4D97-AF65-F5344CB8AC3E}">
        <p14:creationId xmlns:p14="http://schemas.microsoft.com/office/powerpoint/2010/main" val="355590160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10" name="TextBox 9"/>
          <p:cNvSpPr txBox="1"/>
          <p:nvPr/>
        </p:nvSpPr>
        <p:spPr>
          <a:xfrm>
            <a:off x="457200" y="6170035"/>
            <a:ext cx="8652579" cy="46166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400" b="1" dirty="0" err="1" smtClean="0">
                <a:solidFill>
                  <a:srgbClr val="FF0000"/>
                </a:solidFill>
                <a:latin typeface="Arial"/>
                <a:cs typeface="Arial"/>
              </a:rPr>
              <a:t>MPI_Allreduce</a:t>
            </a:r>
            <a:r>
              <a:rPr lang="en-US" sz="2400" b="1" dirty="0" smtClean="0">
                <a:solidFill>
                  <a:srgbClr val="FF0000"/>
                </a:solidFill>
                <a:latin typeface="Arial"/>
                <a:cs typeface="Arial"/>
              </a:rPr>
              <a:t> </a:t>
            </a:r>
            <a:r>
              <a:rPr lang="en-US" sz="2400" dirty="0">
                <a:solidFill>
                  <a:srgbClr val="FF0000"/>
                </a:solidFill>
                <a:latin typeface="Arial"/>
                <a:cs typeface="Arial"/>
              </a:rPr>
              <a:t>(</a:t>
            </a:r>
            <a:r>
              <a:rPr lang="en-US" sz="2400" dirty="0" smtClean="0">
                <a:solidFill>
                  <a:srgbClr val="FF0000"/>
                </a:solidFill>
                <a:latin typeface="Arial"/>
                <a:cs typeface="Arial"/>
              </a:rPr>
              <a:t>&amp;</a:t>
            </a:r>
            <a:r>
              <a:rPr lang="en-US" sz="2400" dirty="0" err="1" smtClean="0">
                <a:solidFill>
                  <a:srgbClr val="FF0000"/>
                </a:solidFill>
                <a:latin typeface="Arial"/>
                <a:cs typeface="Arial"/>
              </a:rPr>
              <a:t>sendbuf</a:t>
            </a:r>
            <a:r>
              <a:rPr lang="en-US" sz="2400" dirty="0" smtClean="0">
                <a:solidFill>
                  <a:srgbClr val="FF0000"/>
                </a:solidFill>
                <a:latin typeface="Arial"/>
                <a:cs typeface="Arial"/>
              </a:rPr>
              <a:t>,&amp;</a:t>
            </a:r>
            <a:r>
              <a:rPr lang="en-US" sz="2400" dirty="0" err="1" smtClean="0">
                <a:solidFill>
                  <a:srgbClr val="FF0000"/>
                </a:solidFill>
                <a:latin typeface="Arial"/>
                <a:cs typeface="Arial"/>
              </a:rPr>
              <a:t>recvbuf,count,datatype,op,comm</a:t>
            </a:r>
            <a:r>
              <a:rPr lang="en-US" sz="2400" dirty="0" smtClean="0">
                <a:solidFill>
                  <a:srgbClr val="FF0000"/>
                </a:solidFill>
                <a:latin typeface="Arial"/>
                <a:cs typeface="Arial"/>
              </a:rPr>
              <a:t>)</a:t>
            </a:r>
            <a:endParaRPr lang="en-US" sz="2400" dirty="0">
              <a:solidFill>
                <a:srgbClr val="FF0000"/>
              </a:solidFill>
              <a:latin typeface="Arial"/>
              <a:cs typeface="Arial"/>
            </a:endParaRPr>
          </a:p>
        </p:txBody>
      </p:sp>
      <p:pic>
        <p:nvPicPr>
          <p:cNvPr id="3" name="Picture 2" descr="MPI_Allreduce.gi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86258" y="1422799"/>
            <a:ext cx="6357742" cy="4577155"/>
          </a:xfrm>
          <a:prstGeom prst="rect">
            <a:avLst/>
          </a:prstGeom>
        </p:spPr>
      </p:pic>
      <p:sp>
        <p:nvSpPr>
          <p:cNvPr id="11" name="TextBox 10"/>
          <p:cNvSpPr txBox="1"/>
          <p:nvPr/>
        </p:nvSpPr>
        <p:spPr>
          <a:xfrm>
            <a:off x="0" y="584127"/>
            <a:ext cx="4687888" cy="1938992"/>
          </a:xfrm>
          <a:prstGeom prst="rect">
            <a:avLst/>
          </a:prstGeom>
          <a:noFill/>
        </p:spPr>
        <p:txBody>
          <a:bodyPr wrap="square" rtlCol="0">
            <a:spAutoFit/>
          </a:bodyPr>
          <a:lstStyle/>
          <a:p>
            <a:r>
              <a:rPr lang="en-US" sz="3600" b="1" dirty="0" err="1" smtClean="0">
                <a:latin typeface="Arial"/>
                <a:cs typeface="Arial"/>
              </a:rPr>
              <a:t>MPI_Allreduce</a:t>
            </a:r>
            <a:r>
              <a:rPr lang="en-US" sz="3600" b="1" dirty="0" smtClean="0">
                <a:latin typeface="Arial"/>
                <a:cs typeface="Arial"/>
              </a:rPr>
              <a:t>:</a:t>
            </a:r>
          </a:p>
          <a:p>
            <a:r>
              <a:rPr lang="en-US" sz="2800" dirty="0" err="1" smtClean="0">
                <a:latin typeface="Arial"/>
                <a:cs typeface="Arial"/>
              </a:rPr>
              <a:t>Recopila</a:t>
            </a:r>
            <a:r>
              <a:rPr lang="en-US" sz="2800" dirty="0" smtClean="0">
                <a:latin typeface="Arial"/>
                <a:cs typeface="Arial"/>
              </a:rPr>
              <a:t> los </a:t>
            </a:r>
            <a:r>
              <a:rPr lang="en-US" sz="2800" dirty="0" err="1" smtClean="0">
                <a:latin typeface="Arial"/>
                <a:cs typeface="Arial"/>
              </a:rPr>
              <a:t>datos</a:t>
            </a:r>
            <a:r>
              <a:rPr lang="en-US" sz="2800" dirty="0" smtClean="0">
                <a:latin typeface="Arial"/>
                <a:cs typeface="Arial"/>
              </a:rPr>
              <a:t> </a:t>
            </a:r>
            <a:r>
              <a:rPr lang="en-US" sz="2800" dirty="0" smtClean="0">
                <a:latin typeface="Arial"/>
                <a:cs typeface="Arial"/>
              </a:rPr>
              <a:t>del </a:t>
            </a:r>
            <a:r>
              <a:rPr lang="en-US" sz="2800" dirty="0" err="1" smtClean="0">
                <a:latin typeface="Arial"/>
                <a:cs typeface="Arial"/>
              </a:rPr>
              <a:t>grupo</a:t>
            </a:r>
            <a:r>
              <a:rPr lang="en-US" sz="2800" dirty="0" smtClean="0">
                <a:latin typeface="Arial"/>
                <a:cs typeface="Arial"/>
              </a:rPr>
              <a:t> </a:t>
            </a:r>
            <a:r>
              <a:rPr lang="en-US" sz="2800" dirty="0" smtClean="0">
                <a:latin typeface="Arial"/>
                <a:cs typeface="Arial"/>
              </a:rPr>
              <a:t>y los pone en </a:t>
            </a:r>
            <a:r>
              <a:rPr lang="en-US" sz="2800" dirty="0" err="1" smtClean="0">
                <a:latin typeface="Arial"/>
                <a:cs typeface="Arial"/>
              </a:rPr>
              <a:t>todos</a:t>
            </a:r>
            <a:r>
              <a:rPr lang="en-US" sz="2800" dirty="0" smtClean="0">
                <a:latin typeface="Arial"/>
                <a:cs typeface="Arial"/>
              </a:rPr>
              <a:t> </a:t>
            </a:r>
          </a:p>
          <a:p>
            <a:r>
              <a:rPr lang="en-US" sz="2800" dirty="0" smtClean="0">
                <a:latin typeface="Arial"/>
                <a:cs typeface="Arial"/>
              </a:rPr>
              <a:t>los task del </a:t>
            </a:r>
            <a:r>
              <a:rPr lang="en-US" sz="2800" dirty="0" err="1" smtClean="0">
                <a:latin typeface="Arial"/>
                <a:cs typeface="Arial"/>
              </a:rPr>
              <a:t>grupo</a:t>
            </a:r>
            <a:endParaRPr lang="en-US" sz="2800" dirty="0" smtClean="0">
              <a:latin typeface="Arial"/>
              <a:cs typeface="Arial"/>
            </a:endParaRPr>
          </a:p>
        </p:txBody>
      </p:sp>
    </p:spTree>
    <p:extLst>
      <p:ext uri="{BB962C8B-B14F-4D97-AF65-F5344CB8AC3E}">
        <p14:creationId xmlns:p14="http://schemas.microsoft.com/office/powerpoint/2010/main" val="38636840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7" name="TextBox 6"/>
          <p:cNvSpPr txBox="1"/>
          <p:nvPr/>
        </p:nvSpPr>
        <p:spPr>
          <a:xfrm>
            <a:off x="323850" y="1909643"/>
            <a:ext cx="3159275" cy="1200329"/>
          </a:xfrm>
          <a:prstGeom prst="rect">
            <a:avLst/>
          </a:prstGeom>
          <a:noFill/>
        </p:spPr>
        <p:txBody>
          <a:bodyPr wrap="square" rtlCol="0">
            <a:spAutoFit/>
          </a:bodyPr>
          <a:lstStyle/>
          <a:p>
            <a:r>
              <a:rPr lang="en-US" sz="3600" b="1" dirty="0" err="1" smtClean="0">
                <a:latin typeface="Arial"/>
                <a:cs typeface="Arial"/>
              </a:rPr>
              <a:t>Operadores</a:t>
            </a:r>
            <a:r>
              <a:rPr lang="en-US" sz="3600" b="1" dirty="0" smtClean="0">
                <a:latin typeface="Arial"/>
                <a:cs typeface="Arial"/>
              </a:rPr>
              <a:t> pre-</a:t>
            </a:r>
            <a:r>
              <a:rPr lang="en-US" sz="3600" b="1" dirty="0" err="1" smtClean="0">
                <a:latin typeface="Arial"/>
                <a:cs typeface="Arial"/>
              </a:rPr>
              <a:t>definidos</a:t>
            </a:r>
            <a:endParaRPr lang="en-US" sz="2800" dirty="0" smtClean="0">
              <a:latin typeface="Arial"/>
              <a:cs typeface="Arial"/>
            </a:endParaRPr>
          </a:p>
        </p:txBody>
      </p:sp>
      <p:sp>
        <p:nvSpPr>
          <p:cNvPr id="9" name="TextBox 8"/>
          <p:cNvSpPr txBox="1"/>
          <p:nvPr/>
        </p:nvSpPr>
        <p:spPr>
          <a:xfrm>
            <a:off x="323850" y="700814"/>
            <a:ext cx="5982978" cy="646331"/>
          </a:xfrm>
          <a:prstGeom prst="rect">
            <a:avLst/>
          </a:prstGeom>
          <a:noFill/>
        </p:spPr>
        <p:txBody>
          <a:bodyPr wrap="none" rtlCol="0">
            <a:spAutoFit/>
          </a:bodyPr>
          <a:lstStyle/>
          <a:p>
            <a:r>
              <a:rPr lang="en-US" sz="3600" b="1" dirty="0" err="1" smtClean="0">
                <a:latin typeface="Arial"/>
                <a:cs typeface="Arial"/>
              </a:rPr>
              <a:t>Operaciones</a:t>
            </a:r>
            <a:r>
              <a:rPr lang="en-US" sz="3600" b="1" dirty="0" smtClean="0">
                <a:latin typeface="Arial"/>
                <a:cs typeface="Arial"/>
              </a:rPr>
              <a:t> de </a:t>
            </a:r>
            <a:r>
              <a:rPr lang="en-US" sz="3600" b="1" dirty="0" err="1" smtClean="0">
                <a:latin typeface="Arial"/>
                <a:cs typeface="Arial"/>
              </a:rPr>
              <a:t>reducción</a:t>
            </a:r>
            <a:endParaRPr lang="en-US" sz="3600" b="1" dirty="0">
              <a:latin typeface="Arial"/>
              <a:cs typeface="Arial"/>
            </a:endParaRPr>
          </a:p>
        </p:txBody>
      </p:sp>
      <p:pic>
        <p:nvPicPr>
          <p:cNvPr id="5" name="Picture 4" descr="Screen Shot 2015-09-01 at 6.00.32 AM.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80098" y="1347145"/>
            <a:ext cx="4020775" cy="5297714"/>
          </a:xfrm>
          <a:prstGeom prst="rect">
            <a:avLst/>
          </a:prstGeom>
        </p:spPr>
      </p:pic>
    </p:spTree>
    <p:extLst>
      <p:ext uri="{BB962C8B-B14F-4D97-AF65-F5344CB8AC3E}">
        <p14:creationId xmlns:p14="http://schemas.microsoft.com/office/powerpoint/2010/main" val="400931711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554" name="Line 1"/>
          <p:cNvSpPr>
            <a:spLocks noChangeShapeType="1"/>
          </p:cNvSpPr>
          <p:nvPr/>
        </p:nvSpPr>
        <p:spPr bwMode="auto">
          <a:xfrm>
            <a:off x="323850" y="549275"/>
            <a:ext cx="8351838" cy="1588"/>
          </a:xfrm>
          <a:prstGeom prst="line">
            <a:avLst/>
          </a:prstGeom>
          <a:noFill/>
          <a:ln w="9360">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 name="TextBox 7"/>
          <p:cNvSpPr txBox="1"/>
          <p:nvPr/>
        </p:nvSpPr>
        <p:spPr>
          <a:xfrm>
            <a:off x="457200" y="76200"/>
            <a:ext cx="2384036" cy="400110"/>
          </a:xfrm>
          <a:prstGeom prst="rect">
            <a:avLst/>
          </a:prstGeom>
          <a:noFill/>
        </p:spPr>
        <p:txBody>
          <a:bodyPr wrap="none">
            <a:spAutoFit/>
          </a:bodyPr>
          <a:lstStyle/>
          <a:p>
            <a:pPr>
              <a:defRPr/>
            </a:pPr>
            <a:r>
              <a:rPr lang="en-US" sz="2000" dirty="0" err="1" smtClean="0">
                <a:solidFill>
                  <a:schemeClr val="bg1"/>
                </a:solidFill>
                <a:latin typeface="+mn-lt"/>
              </a:rPr>
              <a:t>Física</a:t>
            </a:r>
            <a:r>
              <a:rPr lang="en-US" sz="2000" dirty="0" smtClean="0">
                <a:solidFill>
                  <a:schemeClr val="bg1"/>
                </a:solidFill>
                <a:latin typeface="+mn-lt"/>
              </a:rPr>
              <a:t> </a:t>
            </a:r>
            <a:r>
              <a:rPr lang="en-US" sz="2000" dirty="0" err="1" smtClean="0">
                <a:solidFill>
                  <a:schemeClr val="bg1"/>
                </a:solidFill>
                <a:latin typeface="+mn-lt"/>
              </a:rPr>
              <a:t>Computacional</a:t>
            </a:r>
            <a:endParaRPr lang="en-US" sz="2000" dirty="0">
              <a:solidFill>
                <a:schemeClr val="bg1"/>
              </a:solidFill>
              <a:latin typeface="+mn-lt"/>
            </a:endParaRPr>
          </a:p>
        </p:txBody>
      </p:sp>
      <p:sp>
        <p:nvSpPr>
          <p:cNvPr id="4" name="TextBox 3"/>
          <p:cNvSpPr txBox="1"/>
          <p:nvPr/>
        </p:nvSpPr>
        <p:spPr>
          <a:xfrm>
            <a:off x="323850" y="928715"/>
            <a:ext cx="8553450" cy="5878533"/>
          </a:xfrm>
          <a:prstGeom prst="rect">
            <a:avLst/>
          </a:prstGeom>
          <a:noFill/>
        </p:spPr>
        <p:txBody>
          <a:bodyPr wrap="square" rtlCol="0">
            <a:spAutoFit/>
          </a:bodyPr>
          <a:lstStyle/>
          <a:p>
            <a:r>
              <a:rPr lang="en-US" sz="4000" dirty="0" smtClean="0">
                <a:solidFill>
                  <a:schemeClr val="bg1"/>
                </a:solidFill>
              </a:rPr>
              <a:t>Macros y </a:t>
            </a:r>
            <a:r>
              <a:rPr lang="en-US" sz="4000" dirty="0" err="1" smtClean="0">
                <a:solidFill>
                  <a:schemeClr val="bg1"/>
                </a:solidFill>
              </a:rPr>
              <a:t>directivas</a:t>
            </a:r>
            <a:r>
              <a:rPr lang="en-US" sz="4000" dirty="0" smtClean="0">
                <a:solidFill>
                  <a:schemeClr val="bg1"/>
                </a:solidFill>
              </a:rPr>
              <a:t>:</a:t>
            </a:r>
          </a:p>
          <a:p>
            <a:pPr marL="457200" indent="-457200">
              <a:buFontTx/>
              <a:buChar char="-"/>
            </a:pPr>
            <a:r>
              <a:rPr lang="en-US" sz="2800" dirty="0" smtClean="0">
                <a:solidFill>
                  <a:schemeClr val="bg1"/>
                </a:solidFill>
              </a:rPr>
              <a:t>en pre-processing del </a:t>
            </a:r>
            <a:r>
              <a:rPr lang="en-US" sz="2800" dirty="0" err="1" smtClean="0">
                <a:solidFill>
                  <a:schemeClr val="bg1"/>
                </a:solidFill>
              </a:rPr>
              <a:t>compilador</a:t>
            </a:r>
            <a:endParaRPr lang="en-US" sz="2800" dirty="0" smtClean="0">
              <a:solidFill>
                <a:schemeClr val="bg1"/>
              </a:solidFill>
            </a:endParaRPr>
          </a:p>
          <a:p>
            <a:pPr marL="457200" indent="-457200">
              <a:buFontTx/>
              <a:buChar char="-"/>
            </a:pPr>
            <a:endParaRPr lang="en-US" sz="2800" dirty="0">
              <a:solidFill>
                <a:schemeClr val="bg1"/>
              </a:solidFill>
            </a:endParaRPr>
          </a:p>
          <a:p>
            <a:pPr marL="457200" indent="-457200">
              <a:buFontTx/>
              <a:buChar char="-"/>
            </a:pPr>
            <a:endParaRPr lang="en-US" sz="2800" dirty="0" smtClean="0">
              <a:solidFill>
                <a:schemeClr val="bg1"/>
              </a:solidFill>
            </a:endParaRPr>
          </a:p>
          <a:p>
            <a:pPr marL="457200" indent="-457200">
              <a:buFontTx/>
              <a:buChar char="-"/>
            </a:pPr>
            <a:r>
              <a:rPr lang="en-US" sz="2800" dirty="0" smtClean="0">
                <a:solidFill>
                  <a:schemeClr val="bg1"/>
                </a:solidFill>
              </a:rPr>
              <a:t>Son </a:t>
            </a:r>
            <a:r>
              <a:rPr lang="en-US" sz="2800" dirty="0" err="1" smtClean="0">
                <a:solidFill>
                  <a:schemeClr val="bg1"/>
                </a:solidFill>
              </a:rPr>
              <a:t>muy</a:t>
            </a:r>
            <a:r>
              <a:rPr lang="en-US" sz="2800" dirty="0" smtClean="0">
                <a:solidFill>
                  <a:schemeClr val="bg1"/>
                </a:solidFill>
              </a:rPr>
              <a:t> </a:t>
            </a:r>
            <a:r>
              <a:rPr lang="en-US" sz="2800" dirty="0" err="1" smtClean="0">
                <a:solidFill>
                  <a:schemeClr val="bg1"/>
                </a:solidFill>
              </a:rPr>
              <a:t>utiles</a:t>
            </a:r>
            <a:r>
              <a:rPr lang="en-US" sz="2800" dirty="0" smtClean="0">
                <a:solidFill>
                  <a:schemeClr val="bg1"/>
                </a:solidFill>
              </a:rPr>
              <a:t>, </a:t>
            </a:r>
            <a:r>
              <a:rPr lang="en-US" sz="2800" dirty="0" err="1" smtClean="0">
                <a:solidFill>
                  <a:schemeClr val="bg1"/>
                </a:solidFill>
              </a:rPr>
              <a:t>usados</a:t>
            </a:r>
            <a:r>
              <a:rPr lang="en-US" sz="2800" dirty="0" smtClean="0">
                <a:solidFill>
                  <a:schemeClr val="bg1"/>
                </a:solidFill>
              </a:rPr>
              <a:t> </a:t>
            </a:r>
            <a:r>
              <a:rPr lang="en-US" sz="2800" dirty="0" err="1" smtClean="0">
                <a:solidFill>
                  <a:schemeClr val="bg1"/>
                </a:solidFill>
              </a:rPr>
              <a:t>como</a:t>
            </a:r>
            <a:r>
              <a:rPr lang="en-US" sz="2800" dirty="0" smtClean="0">
                <a:solidFill>
                  <a:schemeClr val="bg1"/>
                </a:solidFill>
              </a:rPr>
              <a:t> un </a:t>
            </a:r>
            <a:r>
              <a:rPr lang="en-US" sz="2800" dirty="0" err="1" smtClean="0">
                <a:solidFill>
                  <a:schemeClr val="bg1"/>
                </a:solidFill>
              </a:rPr>
              <a:t>lenguaje</a:t>
            </a:r>
            <a:r>
              <a:rPr lang="en-US" sz="2800" dirty="0" smtClean="0">
                <a:solidFill>
                  <a:schemeClr val="bg1"/>
                </a:solidFill>
              </a:rPr>
              <a:t> simple a </a:t>
            </a:r>
            <a:r>
              <a:rPr lang="en-US" sz="2800" dirty="0" err="1" smtClean="0">
                <a:solidFill>
                  <a:schemeClr val="bg1"/>
                </a:solidFill>
              </a:rPr>
              <a:t>través</a:t>
            </a:r>
            <a:r>
              <a:rPr lang="en-US" sz="2800" dirty="0" smtClean="0">
                <a:solidFill>
                  <a:schemeClr val="bg1"/>
                </a:solidFill>
              </a:rPr>
              <a:t> de </a:t>
            </a:r>
            <a:r>
              <a:rPr lang="en-US" sz="2800" dirty="0" err="1" smtClean="0">
                <a:solidFill>
                  <a:schemeClr val="bg1"/>
                </a:solidFill>
              </a:rPr>
              <a:t>una</a:t>
            </a:r>
            <a:r>
              <a:rPr lang="en-US" sz="2800" dirty="0" smtClean="0">
                <a:solidFill>
                  <a:schemeClr val="bg1"/>
                </a:solidFill>
              </a:rPr>
              <a:t> </a:t>
            </a:r>
            <a:r>
              <a:rPr lang="en-US" sz="2800" dirty="0" err="1" smtClean="0">
                <a:solidFill>
                  <a:schemeClr val="bg1"/>
                </a:solidFill>
              </a:rPr>
              <a:t>opción</a:t>
            </a:r>
            <a:r>
              <a:rPr lang="en-US" sz="2800" dirty="0" smtClean="0">
                <a:solidFill>
                  <a:schemeClr val="bg1"/>
                </a:solidFill>
              </a:rPr>
              <a:t> del </a:t>
            </a:r>
            <a:r>
              <a:rPr lang="en-US" sz="2800" dirty="0" err="1" smtClean="0">
                <a:solidFill>
                  <a:schemeClr val="bg1"/>
                </a:solidFill>
              </a:rPr>
              <a:t>compilador</a:t>
            </a:r>
            <a:r>
              <a:rPr lang="en-US" sz="2800" dirty="0" smtClean="0">
                <a:solidFill>
                  <a:schemeClr val="bg1"/>
                </a:solidFill>
              </a:rPr>
              <a:t>.</a:t>
            </a:r>
          </a:p>
          <a:p>
            <a:r>
              <a:rPr lang="en-US" sz="2800" dirty="0" smtClean="0">
                <a:solidFill>
                  <a:schemeClr val="bg1"/>
                </a:solidFill>
              </a:rPr>
              <a:t>Si </a:t>
            </a:r>
            <a:r>
              <a:rPr lang="en-US" sz="2800" dirty="0" err="1" smtClean="0">
                <a:solidFill>
                  <a:schemeClr val="bg1"/>
                </a:solidFill>
              </a:rPr>
              <a:t>este</a:t>
            </a:r>
            <a:r>
              <a:rPr lang="en-US" sz="2800" dirty="0" smtClean="0">
                <a:solidFill>
                  <a:schemeClr val="bg1"/>
                </a:solidFill>
              </a:rPr>
              <a:t> </a:t>
            </a:r>
            <a:r>
              <a:rPr lang="en-US" sz="2800" dirty="0" err="1" smtClean="0">
                <a:solidFill>
                  <a:schemeClr val="bg1"/>
                </a:solidFill>
              </a:rPr>
              <a:t>encuentra</a:t>
            </a:r>
            <a:r>
              <a:rPr lang="en-US" sz="2800" dirty="0" smtClean="0">
                <a:solidFill>
                  <a:schemeClr val="bg1"/>
                </a:solidFill>
              </a:rPr>
              <a:t> </a:t>
            </a:r>
            <a:r>
              <a:rPr lang="en-US" sz="2800" dirty="0" err="1" smtClean="0">
                <a:solidFill>
                  <a:schemeClr val="bg1"/>
                </a:solidFill>
              </a:rPr>
              <a:t>una</a:t>
            </a:r>
            <a:r>
              <a:rPr lang="en-US" sz="2800" dirty="0" smtClean="0">
                <a:solidFill>
                  <a:schemeClr val="bg1"/>
                </a:solidFill>
              </a:rPr>
              <a:t> </a:t>
            </a:r>
            <a:r>
              <a:rPr lang="en-US" sz="2800" dirty="0" err="1" smtClean="0">
                <a:solidFill>
                  <a:schemeClr val="bg1"/>
                </a:solidFill>
              </a:rPr>
              <a:t>opción</a:t>
            </a:r>
            <a:r>
              <a:rPr lang="en-US" sz="2800" dirty="0" smtClean="0">
                <a:solidFill>
                  <a:schemeClr val="bg1"/>
                </a:solidFill>
              </a:rPr>
              <a:t> –D,</a:t>
            </a:r>
          </a:p>
          <a:p>
            <a:r>
              <a:rPr lang="en-US" sz="2800" dirty="0" err="1">
                <a:solidFill>
                  <a:schemeClr val="bg1"/>
                </a:solidFill>
              </a:rPr>
              <a:t>c</a:t>
            </a:r>
            <a:r>
              <a:rPr lang="en-US" sz="2800" dirty="0" err="1" smtClean="0">
                <a:solidFill>
                  <a:schemeClr val="bg1"/>
                </a:solidFill>
              </a:rPr>
              <a:t>omo</a:t>
            </a:r>
            <a:r>
              <a:rPr lang="en-US" sz="2800" dirty="0" smtClean="0">
                <a:solidFill>
                  <a:schemeClr val="bg1"/>
                </a:solidFill>
              </a:rPr>
              <a:t> </a:t>
            </a:r>
            <a:r>
              <a:rPr lang="en-US" sz="2800" dirty="0" err="1" smtClean="0">
                <a:solidFill>
                  <a:schemeClr val="bg1"/>
                </a:solidFill>
              </a:rPr>
              <a:t>gcc</a:t>
            </a:r>
            <a:r>
              <a:rPr lang="en-US" sz="2800" dirty="0" smtClean="0">
                <a:solidFill>
                  <a:schemeClr val="bg1"/>
                </a:solidFill>
              </a:rPr>
              <a:t> –DSINGLE ...</a:t>
            </a:r>
          </a:p>
          <a:p>
            <a:r>
              <a:rPr lang="en-US" sz="2800" dirty="0" smtClean="0">
                <a:solidFill>
                  <a:schemeClr val="bg1"/>
                </a:solidFill>
              </a:rPr>
              <a:t>El macro </a:t>
            </a:r>
            <a:r>
              <a:rPr lang="en-US" sz="2800" dirty="0" err="1" smtClean="0">
                <a:solidFill>
                  <a:schemeClr val="bg1"/>
                </a:solidFill>
              </a:rPr>
              <a:t>es</a:t>
            </a:r>
            <a:r>
              <a:rPr lang="en-US" sz="2800" dirty="0" smtClean="0">
                <a:solidFill>
                  <a:schemeClr val="bg1"/>
                </a:solidFill>
              </a:rPr>
              <a:t> </a:t>
            </a:r>
            <a:r>
              <a:rPr lang="en-US" sz="2800" dirty="0" err="1" smtClean="0">
                <a:solidFill>
                  <a:schemeClr val="bg1"/>
                </a:solidFill>
              </a:rPr>
              <a:t>definido</a:t>
            </a:r>
            <a:r>
              <a:rPr lang="en-US" sz="2800" dirty="0" smtClean="0">
                <a:solidFill>
                  <a:schemeClr val="bg1"/>
                </a:solidFill>
              </a:rPr>
              <a:t> </a:t>
            </a:r>
            <a:r>
              <a:rPr lang="en-US" sz="2800" dirty="0" err="1" smtClean="0">
                <a:solidFill>
                  <a:schemeClr val="bg1"/>
                </a:solidFill>
              </a:rPr>
              <a:t>tal</a:t>
            </a:r>
            <a:r>
              <a:rPr lang="en-US" sz="2800" dirty="0" smtClean="0">
                <a:solidFill>
                  <a:schemeClr val="bg1"/>
                </a:solidFill>
              </a:rPr>
              <a:t> </a:t>
            </a:r>
            <a:r>
              <a:rPr lang="en-US" sz="2800" dirty="0" err="1" smtClean="0">
                <a:solidFill>
                  <a:schemeClr val="bg1"/>
                </a:solidFill>
              </a:rPr>
              <a:t>que</a:t>
            </a:r>
            <a:r>
              <a:rPr lang="en-US" sz="2800" dirty="0" smtClean="0">
                <a:solidFill>
                  <a:schemeClr val="bg1"/>
                </a:solidFill>
              </a:rPr>
              <a:t> solo se</a:t>
            </a:r>
          </a:p>
          <a:p>
            <a:r>
              <a:rPr lang="en-US" sz="2800" dirty="0" err="1" smtClean="0">
                <a:solidFill>
                  <a:schemeClr val="bg1"/>
                </a:solidFill>
              </a:rPr>
              <a:t>compila</a:t>
            </a:r>
            <a:r>
              <a:rPr lang="en-US" sz="2800" dirty="0" smtClean="0">
                <a:solidFill>
                  <a:schemeClr val="bg1"/>
                </a:solidFill>
              </a:rPr>
              <a:t> la </a:t>
            </a:r>
            <a:r>
              <a:rPr lang="en-US" sz="2800" dirty="0" err="1" smtClean="0">
                <a:solidFill>
                  <a:schemeClr val="bg1"/>
                </a:solidFill>
              </a:rPr>
              <a:t>primera</a:t>
            </a:r>
            <a:r>
              <a:rPr lang="en-US" sz="2800" dirty="0" smtClean="0">
                <a:solidFill>
                  <a:schemeClr val="bg1"/>
                </a:solidFill>
              </a:rPr>
              <a:t> parte del </a:t>
            </a:r>
            <a:r>
              <a:rPr lang="en-US" sz="2800" dirty="0" err="1" smtClean="0">
                <a:solidFill>
                  <a:schemeClr val="bg1"/>
                </a:solidFill>
              </a:rPr>
              <a:t>código</a:t>
            </a:r>
            <a:r>
              <a:rPr lang="en-US" sz="2800" dirty="0" smtClean="0">
                <a:solidFill>
                  <a:schemeClr val="bg1"/>
                </a:solidFill>
              </a:rPr>
              <a:t>.</a:t>
            </a:r>
          </a:p>
          <a:p>
            <a:r>
              <a:rPr lang="en-US" sz="2800" b="1" dirty="0" err="1" smtClean="0">
                <a:solidFill>
                  <a:srgbClr val="FF6600"/>
                </a:solidFill>
              </a:rPr>
              <a:t>Usar</a:t>
            </a:r>
            <a:r>
              <a:rPr lang="en-US" sz="2800" b="1" dirty="0" smtClean="0">
                <a:solidFill>
                  <a:srgbClr val="FF6600"/>
                </a:solidFill>
              </a:rPr>
              <a:t> macros con </a:t>
            </a:r>
            <a:r>
              <a:rPr lang="en-US" sz="2800" b="1" dirty="0" err="1" smtClean="0">
                <a:solidFill>
                  <a:srgbClr val="FF6600"/>
                </a:solidFill>
              </a:rPr>
              <a:t>cuidado</a:t>
            </a:r>
            <a:r>
              <a:rPr lang="en-US" sz="2800" b="1" dirty="0" smtClean="0">
                <a:solidFill>
                  <a:srgbClr val="FF6600"/>
                </a:solidFill>
              </a:rPr>
              <a:t>, debugging </a:t>
            </a:r>
            <a:endParaRPr lang="en-US" sz="2800" b="1" dirty="0">
              <a:solidFill>
                <a:srgbClr val="FF6600"/>
              </a:solidFill>
            </a:endParaRPr>
          </a:p>
          <a:p>
            <a:r>
              <a:rPr lang="en-US" sz="2800" b="1" dirty="0" err="1" smtClean="0">
                <a:solidFill>
                  <a:srgbClr val="FF6600"/>
                </a:solidFill>
              </a:rPr>
              <a:t>Puede</a:t>
            </a:r>
            <a:r>
              <a:rPr lang="en-US" sz="2800" b="1" dirty="0" smtClean="0">
                <a:solidFill>
                  <a:srgbClr val="FF6600"/>
                </a:solidFill>
              </a:rPr>
              <a:t> </a:t>
            </a:r>
            <a:r>
              <a:rPr lang="en-US" sz="2800" b="1" dirty="0" err="1" smtClean="0">
                <a:solidFill>
                  <a:srgbClr val="FF6600"/>
                </a:solidFill>
              </a:rPr>
              <a:t>ser</a:t>
            </a:r>
            <a:r>
              <a:rPr lang="en-US" sz="2800" b="1" dirty="0" smtClean="0">
                <a:solidFill>
                  <a:srgbClr val="FF6600"/>
                </a:solidFill>
              </a:rPr>
              <a:t> </a:t>
            </a:r>
            <a:r>
              <a:rPr lang="en-US" sz="2800" b="1" dirty="0" err="1" smtClean="0">
                <a:solidFill>
                  <a:srgbClr val="FF6600"/>
                </a:solidFill>
              </a:rPr>
              <a:t>complicado</a:t>
            </a:r>
            <a:r>
              <a:rPr lang="en-US" sz="2800" b="1" dirty="0" smtClean="0">
                <a:solidFill>
                  <a:srgbClr val="FF6600"/>
                </a:solidFill>
              </a:rPr>
              <a:t>, </a:t>
            </a:r>
            <a:r>
              <a:rPr lang="en-US" sz="2800" b="1" dirty="0" err="1" smtClean="0">
                <a:solidFill>
                  <a:srgbClr val="FF6600"/>
                </a:solidFill>
              </a:rPr>
              <a:t>porque</a:t>
            </a:r>
            <a:r>
              <a:rPr lang="en-US" sz="2800" b="1" dirty="0" smtClean="0">
                <a:solidFill>
                  <a:srgbClr val="FF6600"/>
                </a:solidFill>
              </a:rPr>
              <a:t> no se </a:t>
            </a:r>
          </a:p>
          <a:p>
            <a:r>
              <a:rPr lang="en-US" sz="2800" b="1" dirty="0" err="1" smtClean="0">
                <a:solidFill>
                  <a:srgbClr val="FF6600"/>
                </a:solidFill>
              </a:rPr>
              <a:t>Compila</a:t>
            </a:r>
            <a:r>
              <a:rPr lang="en-US" sz="2800" b="1" dirty="0" smtClean="0">
                <a:solidFill>
                  <a:srgbClr val="FF6600"/>
                </a:solidFill>
              </a:rPr>
              <a:t> </a:t>
            </a:r>
            <a:r>
              <a:rPr lang="en-US" sz="2800" b="1" dirty="0" err="1" smtClean="0">
                <a:solidFill>
                  <a:srgbClr val="FF6600"/>
                </a:solidFill>
              </a:rPr>
              <a:t>todo</a:t>
            </a:r>
            <a:r>
              <a:rPr lang="en-US" sz="2800" b="1" dirty="0" smtClean="0">
                <a:solidFill>
                  <a:srgbClr val="FF6600"/>
                </a:solidFill>
              </a:rPr>
              <a:t> el </a:t>
            </a:r>
            <a:r>
              <a:rPr lang="en-US" sz="2800" b="1" dirty="0" err="1" smtClean="0">
                <a:solidFill>
                  <a:srgbClr val="FF6600"/>
                </a:solidFill>
              </a:rPr>
              <a:t>código</a:t>
            </a:r>
            <a:endParaRPr lang="en-US" sz="2800" b="1" dirty="0" smtClean="0">
              <a:solidFill>
                <a:srgbClr val="FF6600"/>
              </a:solidFill>
            </a:endParaRPr>
          </a:p>
        </p:txBody>
      </p:sp>
      <p:pic>
        <p:nvPicPr>
          <p:cNvPr id="2" name="Picture 1" descr="Screen Shot 2016-08-18 at 12.34.52 PM.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90714" y="2257075"/>
            <a:ext cx="5003800" cy="482600"/>
          </a:xfrm>
          <a:prstGeom prst="rect">
            <a:avLst/>
          </a:prstGeom>
        </p:spPr>
      </p:pic>
      <p:pic>
        <p:nvPicPr>
          <p:cNvPr id="3" name="Picture 2" descr="Screen Shot 2016-08-18 at 12.37.15 PM.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79242" y="3319991"/>
            <a:ext cx="1958463" cy="3232395"/>
          </a:xfrm>
          <a:prstGeom prst="rect">
            <a:avLst/>
          </a:prstGeom>
        </p:spPr>
      </p:pic>
    </p:spTree>
    <p:extLst>
      <p:ext uri="{BB962C8B-B14F-4D97-AF65-F5344CB8AC3E}">
        <p14:creationId xmlns:p14="http://schemas.microsoft.com/office/powerpoint/2010/main" val="72459145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11" name="TextBox 10"/>
          <p:cNvSpPr txBox="1"/>
          <p:nvPr/>
        </p:nvSpPr>
        <p:spPr>
          <a:xfrm>
            <a:off x="-1" y="584127"/>
            <a:ext cx="8962572" cy="646331"/>
          </a:xfrm>
          <a:prstGeom prst="rect">
            <a:avLst/>
          </a:prstGeom>
          <a:noFill/>
        </p:spPr>
        <p:txBody>
          <a:bodyPr wrap="square" rtlCol="0">
            <a:spAutoFit/>
          </a:bodyPr>
          <a:lstStyle/>
          <a:p>
            <a:r>
              <a:rPr lang="en-US" sz="3600" b="1" dirty="0" err="1" smtClean="0">
                <a:latin typeface="Arial"/>
                <a:cs typeface="Arial"/>
              </a:rPr>
              <a:t>Ejemplo</a:t>
            </a:r>
            <a:r>
              <a:rPr lang="en-US" sz="3600" b="1" dirty="0" smtClean="0">
                <a:latin typeface="Arial"/>
                <a:cs typeface="Arial"/>
              </a:rPr>
              <a:t> 1: </a:t>
            </a:r>
            <a:r>
              <a:rPr lang="en-US" sz="3600" dirty="0" err="1" smtClean="0">
                <a:latin typeface="Arial"/>
                <a:cs typeface="Arial"/>
              </a:rPr>
              <a:t>Bcast</a:t>
            </a:r>
            <a:r>
              <a:rPr lang="en-US" sz="3600" dirty="0" smtClean="0">
                <a:latin typeface="Arial"/>
                <a:cs typeface="Arial"/>
              </a:rPr>
              <a:t> y </a:t>
            </a:r>
            <a:r>
              <a:rPr lang="en-US" sz="3600" dirty="0" err="1" smtClean="0">
                <a:latin typeface="Arial"/>
                <a:cs typeface="Arial"/>
              </a:rPr>
              <a:t>reducción</a:t>
            </a:r>
            <a:endParaRPr lang="en-US" sz="2800" dirty="0" smtClean="0">
              <a:latin typeface="Arial"/>
              <a:cs typeface="Arial"/>
            </a:endParaRPr>
          </a:p>
        </p:txBody>
      </p:sp>
      <p:pic>
        <p:nvPicPr>
          <p:cNvPr id="3" name="Picture 2" descr="Screen Shot 2015-09-04 at 3.35.11 PM.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088191" y="1442716"/>
            <a:ext cx="4383088" cy="2461929"/>
          </a:xfrm>
          <a:prstGeom prst="rect">
            <a:avLst/>
          </a:prstGeom>
        </p:spPr>
      </p:pic>
      <p:pic>
        <p:nvPicPr>
          <p:cNvPr id="7" name="Picture 6" descr="Screen Shot 2015-09-04 at 3.37.37 PM.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34191" y="4122866"/>
            <a:ext cx="4755847" cy="2301216"/>
          </a:xfrm>
          <a:prstGeom prst="rect">
            <a:avLst/>
          </a:prstGeom>
        </p:spPr>
      </p:pic>
      <p:sp>
        <p:nvSpPr>
          <p:cNvPr id="12" name="TextBox 11"/>
          <p:cNvSpPr txBox="1"/>
          <p:nvPr/>
        </p:nvSpPr>
        <p:spPr>
          <a:xfrm>
            <a:off x="281096" y="1508667"/>
            <a:ext cx="3807096" cy="2308324"/>
          </a:xfrm>
          <a:prstGeom prst="rect">
            <a:avLst/>
          </a:prstGeom>
          <a:noFill/>
        </p:spPr>
        <p:txBody>
          <a:bodyPr wrap="square" rtlCol="0">
            <a:spAutoFit/>
          </a:bodyPr>
          <a:lstStyle/>
          <a:p>
            <a:r>
              <a:rPr lang="en-US" sz="2400" dirty="0" err="1" smtClean="0">
                <a:latin typeface="Arial"/>
                <a:cs typeface="Arial"/>
              </a:rPr>
              <a:t>Elementos</a:t>
            </a:r>
            <a:r>
              <a:rPr lang="en-US" sz="2400" dirty="0" smtClean="0">
                <a:latin typeface="Arial"/>
                <a:cs typeface="Arial"/>
              </a:rPr>
              <a:t> de </a:t>
            </a:r>
            <a:r>
              <a:rPr lang="en-US" sz="2400" dirty="0" err="1" smtClean="0">
                <a:latin typeface="Arial"/>
                <a:cs typeface="Arial"/>
              </a:rPr>
              <a:t>cada</a:t>
            </a:r>
            <a:r>
              <a:rPr lang="en-US" sz="2400" dirty="0" smtClean="0">
                <a:latin typeface="Arial"/>
                <a:cs typeface="Arial"/>
              </a:rPr>
              <a:t> </a:t>
            </a:r>
            <a:r>
              <a:rPr lang="en-US" sz="2400" dirty="0" err="1" smtClean="0">
                <a:latin typeface="Arial"/>
                <a:cs typeface="Arial"/>
              </a:rPr>
              <a:t>proceso</a:t>
            </a:r>
            <a:r>
              <a:rPr lang="en-US" sz="2400" dirty="0" smtClean="0">
                <a:latin typeface="Arial"/>
                <a:cs typeface="Arial"/>
              </a:rPr>
              <a:t> son </a:t>
            </a:r>
            <a:r>
              <a:rPr lang="en-US" sz="2400" dirty="0" err="1" smtClean="0">
                <a:latin typeface="Arial"/>
                <a:cs typeface="Arial"/>
              </a:rPr>
              <a:t>copiados</a:t>
            </a:r>
            <a:r>
              <a:rPr lang="en-US" sz="2400" dirty="0" smtClean="0">
                <a:latin typeface="Arial"/>
                <a:cs typeface="Arial"/>
              </a:rPr>
              <a:t> </a:t>
            </a:r>
            <a:r>
              <a:rPr lang="en-US" sz="2400" dirty="0" err="1" smtClean="0">
                <a:latin typeface="Arial"/>
                <a:cs typeface="Arial"/>
              </a:rPr>
              <a:t>desde</a:t>
            </a:r>
            <a:r>
              <a:rPr lang="en-US" sz="2400" dirty="0" smtClean="0">
                <a:latin typeface="Arial"/>
                <a:cs typeface="Arial"/>
              </a:rPr>
              <a:t> el root y se </a:t>
            </a:r>
            <a:r>
              <a:rPr lang="en-US" sz="2400" dirty="0" err="1" smtClean="0">
                <a:latin typeface="Arial"/>
                <a:cs typeface="Arial"/>
              </a:rPr>
              <a:t>ejecuta</a:t>
            </a:r>
            <a:r>
              <a:rPr lang="en-US" sz="2400" dirty="0" smtClean="0">
                <a:latin typeface="Arial"/>
                <a:cs typeface="Arial"/>
              </a:rPr>
              <a:t> </a:t>
            </a:r>
            <a:r>
              <a:rPr lang="en-US" sz="2400" dirty="0" err="1" smtClean="0">
                <a:latin typeface="Arial"/>
                <a:cs typeface="Arial"/>
              </a:rPr>
              <a:t>una</a:t>
            </a:r>
            <a:r>
              <a:rPr lang="en-US" sz="2400" dirty="0" smtClean="0">
                <a:latin typeface="Arial"/>
                <a:cs typeface="Arial"/>
              </a:rPr>
              <a:t> </a:t>
            </a:r>
            <a:r>
              <a:rPr lang="en-US" sz="2400" dirty="0" err="1" smtClean="0">
                <a:latin typeface="Arial"/>
                <a:cs typeface="Arial"/>
              </a:rPr>
              <a:t>operación</a:t>
            </a:r>
            <a:r>
              <a:rPr lang="en-US" sz="2400" dirty="0" smtClean="0">
                <a:latin typeface="Arial"/>
                <a:cs typeface="Arial"/>
              </a:rPr>
              <a:t>, </a:t>
            </a:r>
            <a:r>
              <a:rPr lang="en-US" sz="2400" dirty="0" err="1" smtClean="0">
                <a:latin typeface="Arial"/>
                <a:cs typeface="Arial"/>
              </a:rPr>
              <a:t>cuyo</a:t>
            </a:r>
            <a:r>
              <a:rPr lang="en-US" sz="2400" dirty="0" smtClean="0">
                <a:latin typeface="Arial"/>
                <a:cs typeface="Arial"/>
              </a:rPr>
              <a:t> </a:t>
            </a:r>
            <a:r>
              <a:rPr lang="en-US" sz="2400" dirty="0" err="1" smtClean="0">
                <a:latin typeface="Arial"/>
                <a:cs typeface="Arial"/>
              </a:rPr>
              <a:t>resultado</a:t>
            </a:r>
            <a:r>
              <a:rPr lang="en-US" sz="2400" dirty="0" smtClean="0">
                <a:latin typeface="Arial"/>
                <a:cs typeface="Arial"/>
              </a:rPr>
              <a:t> se </a:t>
            </a:r>
            <a:r>
              <a:rPr lang="en-US" sz="2400" dirty="0" err="1" smtClean="0">
                <a:latin typeface="Arial"/>
                <a:cs typeface="Arial"/>
              </a:rPr>
              <a:t>escribe</a:t>
            </a:r>
            <a:r>
              <a:rPr lang="en-US" sz="2400" dirty="0" smtClean="0">
                <a:latin typeface="Arial"/>
                <a:cs typeface="Arial"/>
              </a:rPr>
              <a:t> de </a:t>
            </a:r>
            <a:r>
              <a:rPr lang="en-US" sz="2400" dirty="0" err="1" smtClean="0">
                <a:latin typeface="Arial"/>
                <a:cs typeface="Arial"/>
              </a:rPr>
              <a:t>nuevo</a:t>
            </a:r>
            <a:r>
              <a:rPr lang="en-US" sz="2400" dirty="0" smtClean="0">
                <a:latin typeface="Arial"/>
                <a:cs typeface="Arial"/>
              </a:rPr>
              <a:t> en el root.</a:t>
            </a:r>
          </a:p>
        </p:txBody>
      </p:sp>
    </p:spTree>
    <p:extLst>
      <p:ext uri="{BB962C8B-B14F-4D97-AF65-F5344CB8AC3E}">
        <p14:creationId xmlns:p14="http://schemas.microsoft.com/office/powerpoint/2010/main" val="340103074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11" name="TextBox 10"/>
          <p:cNvSpPr txBox="1"/>
          <p:nvPr/>
        </p:nvSpPr>
        <p:spPr>
          <a:xfrm>
            <a:off x="-1" y="584127"/>
            <a:ext cx="8962572" cy="646331"/>
          </a:xfrm>
          <a:prstGeom prst="rect">
            <a:avLst/>
          </a:prstGeom>
          <a:noFill/>
        </p:spPr>
        <p:txBody>
          <a:bodyPr wrap="square" rtlCol="0">
            <a:spAutoFit/>
          </a:bodyPr>
          <a:lstStyle/>
          <a:p>
            <a:r>
              <a:rPr lang="en-US" sz="3600" b="1" dirty="0" err="1" smtClean="0">
                <a:latin typeface="Arial"/>
                <a:cs typeface="Arial"/>
              </a:rPr>
              <a:t>Ejemplo</a:t>
            </a:r>
            <a:r>
              <a:rPr lang="en-US" sz="3600" b="1" dirty="0" smtClean="0">
                <a:latin typeface="Arial"/>
                <a:cs typeface="Arial"/>
              </a:rPr>
              <a:t> 1: </a:t>
            </a:r>
            <a:r>
              <a:rPr lang="en-US" sz="3600" dirty="0" err="1" smtClean="0">
                <a:latin typeface="Arial"/>
                <a:cs typeface="Arial"/>
              </a:rPr>
              <a:t>Bcast</a:t>
            </a:r>
            <a:r>
              <a:rPr lang="en-US" sz="3600" dirty="0" smtClean="0">
                <a:latin typeface="Arial"/>
                <a:cs typeface="Arial"/>
              </a:rPr>
              <a:t> y </a:t>
            </a:r>
            <a:r>
              <a:rPr lang="en-US" sz="3600" dirty="0" err="1" smtClean="0">
                <a:latin typeface="Arial"/>
                <a:cs typeface="Arial"/>
              </a:rPr>
              <a:t>reducción</a:t>
            </a:r>
            <a:endParaRPr lang="en-US" sz="2800" dirty="0" smtClean="0">
              <a:latin typeface="Arial"/>
              <a:cs typeface="Arial"/>
            </a:endParaRPr>
          </a:p>
        </p:txBody>
      </p:sp>
      <p:sp>
        <p:nvSpPr>
          <p:cNvPr id="6" name="TextBox 5"/>
          <p:cNvSpPr txBox="1"/>
          <p:nvPr/>
        </p:nvSpPr>
        <p:spPr>
          <a:xfrm>
            <a:off x="281095" y="1508667"/>
            <a:ext cx="7967857" cy="470898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b="1" dirty="0" err="1"/>
              <a:t>int</a:t>
            </a:r>
            <a:r>
              <a:rPr lang="en-US" sz="2000" b="1" dirty="0"/>
              <a:t> main</a:t>
            </a:r>
            <a:r>
              <a:rPr lang="en-US" sz="2000" dirty="0"/>
              <a:t>(</a:t>
            </a:r>
            <a:r>
              <a:rPr lang="en-US" sz="2000" dirty="0" err="1"/>
              <a:t>int</a:t>
            </a:r>
            <a:r>
              <a:rPr lang="en-US" sz="2000" dirty="0"/>
              <a:t> </a:t>
            </a:r>
            <a:r>
              <a:rPr lang="en-US" sz="2000" dirty="0" err="1"/>
              <a:t>argc</a:t>
            </a:r>
            <a:r>
              <a:rPr lang="en-US" sz="2000" dirty="0"/>
              <a:t>, char *</a:t>
            </a:r>
            <a:r>
              <a:rPr lang="en-US" sz="2000" dirty="0" err="1"/>
              <a:t>argv</a:t>
            </a:r>
            <a:r>
              <a:rPr lang="en-US" sz="2000" dirty="0"/>
              <a:t>[]) </a:t>
            </a:r>
            <a:r>
              <a:rPr lang="en-US" sz="2000" dirty="0" smtClean="0"/>
              <a:t>{</a:t>
            </a:r>
            <a:endParaRPr lang="en-US" sz="2000" dirty="0">
              <a:latin typeface="Arial"/>
              <a:cs typeface="Arial"/>
            </a:endParaRPr>
          </a:p>
          <a:p>
            <a:r>
              <a:rPr lang="en-US" sz="2000" dirty="0" err="1">
                <a:solidFill>
                  <a:srgbClr val="FF0000"/>
                </a:solidFill>
              </a:rPr>
              <a:t>MPI_Init</a:t>
            </a:r>
            <a:r>
              <a:rPr lang="en-US" sz="2000" dirty="0"/>
              <a:t>(&amp;</a:t>
            </a:r>
            <a:r>
              <a:rPr lang="en-US" sz="2000" dirty="0" err="1"/>
              <a:t>argc</a:t>
            </a:r>
            <a:r>
              <a:rPr lang="en-US" sz="2000" dirty="0"/>
              <a:t>,&amp;</a:t>
            </a:r>
            <a:r>
              <a:rPr lang="en-US" sz="2000" dirty="0" err="1"/>
              <a:t>argv</a:t>
            </a:r>
            <a:r>
              <a:rPr lang="en-US" sz="2000" dirty="0"/>
              <a:t>);</a:t>
            </a:r>
          </a:p>
          <a:p>
            <a:r>
              <a:rPr lang="en-US" sz="2000" dirty="0" err="1" smtClean="0">
                <a:solidFill>
                  <a:srgbClr val="FF0000"/>
                </a:solidFill>
              </a:rPr>
              <a:t>MPI_Comm_rank</a:t>
            </a:r>
            <a:r>
              <a:rPr lang="en-US" sz="2000" dirty="0"/>
              <a:t>(MPI_COMM_WORLD, &amp;me)</a:t>
            </a:r>
            <a:r>
              <a:rPr lang="en-US" sz="2000" dirty="0" smtClean="0"/>
              <a:t>;</a:t>
            </a:r>
          </a:p>
          <a:p>
            <a:r>
              <a:rPr lang="en-US" sz="2000" dirty="0" err="1" smtClean="0">
                <a:solidFill>
                  <a:srgbClr val="FF0000"/>
                </a:solidFill>
              </a:rPr>
              <a:t>MPI_Comm_size</a:t>
            </a:r>
            <a:r>
              <a:rPr lang="en-US" sz="2000" dirty="0"/>
              <a:t>(MPI_COMM_WORLD, &amp;</a:t>
            </a:r>
            <a:r>
              <a:rPr lang="en-US" sz="2000" dirty="0" err="1"/>
              <a:t>numprocs</a:t>
            </a:r>
            <a:r>
              <a:rPr lang="en-US" sz="2000" dirty="0"/>
              <a:t>)</a:t>
            </a:r>
            <a:r>
              <a:rPr lang="en-US" sz="2000" dirty="0" smtClean="0"/>
              <a:t>;</a:t>
            </a:r>
          </a:p>
          <a:p>
            <a:r>
              <a:rPr lang="en-US" sz="2000" dirty="0" smtClean="0">
                <a:latin typeface="Arial"/>
                <a:cs typeface="Arial"/>
              </a:rPr>
              <a:t>....</a:t>
            </a:r>
            <a:endParaRPr lang="en-US" sz="2000" dirty="0">
              <a:latin typeface="Arial"/>
              <a:cs typeface="Arial"/>
            </a:endParaRPr>
          </a:p>
          <a:p>
            <a:r>
              <a:rPr lang="en-US" sz="2000" dirty="0" err="1">
                <a:solidFill>
                  <a:srgbClr val="FF0000"/>
                </a:solidFill>
              </a:rPr>
              <a:t>MPI_Bcast</a:t>
            </a:r>
            <a:r>
              <a:rPr lang="en-US" sz="2000" dirty="0"/>
              <a:t>(</a:t>
            </a:r>
            <a:r>
              <a:rPr lang="en-US" sz="2000" dirty="0" smtClean="0"/>
              <a:t>&amp;data,</a:t>
            </a:r>
            <a:r>
              <a:rPr lang="en-US" sz="2000" dirty="0"/>
              <a:t>1,MPI_INT,0,MPI_COMM_WORLD);</a:t>
            </a:r>
            <a:endParaRPr lang="en-US" sz="2000" dirty="0" smtClean="0">
              <a:latin typeface="Arial"/>
              <a:cs typeface="Arial"/>
            </a:endParaRPr>
          </a:p>
          <a:p>
            <a:r>
              <a:rPr lang="en-US" sz="2000" dirty="0" smtClean="0">
                <a:latin typeface="Arial"/>
                <a:cs typeface="Arial"/>
              </a:rPr>
              <a:t>....</a:t>
            </a:r>
          </a:p>
          <a:p>
            <a:r>
              <a:rPr lang="en-US" sz="2000" dirty="0" err="1">
                <a:solidFill>
                  <a:srgbClr val="FF0000"/>
                </a:solidFill>
              </a:rPr>
              <a:t>MPI_Reduce</a:t>
            </a:r>
            <a:r>
              <a:rPr lang="en-US" sz="2000" dirty="0"/>
              <a:t>(&amp;data, &amp;res, DATA_SIZE, MPI_INT, MPI_SUM,</a:t>
            </a:r>
          </a:p>
          <a:p>
            <a:r>
              <a:rPr lang="en-US" sz="2000" dirty="0"/>
              <a:t>                           0, MPI_COMM_WORLD)</a:t>
            </a:r>
            <a:r>
              <a:rPr lang="en-US" sz="2000" dirty="0" smtClean="0"/>
              <a:t>;</a:t>
            </a:r>
            <a:endParaRPr lang="en-US" sz="2000" dirty="0" smtClean="0">
              <a:latin typeface="Arial"/>
              <a:cs typeface="Arial"/>
            </a:endParaRPr>
          </a:p>
          <a:p>
            <a:r>
              <a:rPr lang="en-US" sz="2000" dirty="0" smtClean="0">
                <a:latin typeface="Arial"/>
                <a:cs typeface="Arial"/>
              </a:rPr>
              <a:t>....</a:t>
            </a:r>
          </a:p>
          <a:p>
            <a:r>
              <a:rPr lang="en-US" sz="2000" dirty="0">
                <a:latin typeface="Arial"/>
                <a:cs typeface="Arial"/>
              </a:rPr>
              <a:t>i</a:t>
            </a:r>
            <a:r>
              <a:rPr lang="en-US" sz="2000" dirty="0" smtClean="0">
                <a:latin typeface="Arial"/>
                <a:cs typeface="Arial"/>
              </a:rPr>
              <a:t>f(me==0){</a:t>
            </a:r>
          </a:p>
          <a:p>
            <a:r>
              <a:rPr lang="en-US" sz="2000" dirty="0" smtClean="0">
                <a:solidFill>
                  <a:srgbClr val="95B3D7"/>
                </a:solidFill>
                <a:latin typeface="Arial"/>
                <a:cs typeface="Arial"/>
              </a:rPr>
              <a:t>// </a:t>
            </a:r>
            <a:r>
              <a:rPr lang="en-US" sz="2000" dirty="0" err="1" smtClean="0">
                <a:solidFill>
                  <a:srgbClr val="95B3D7"/>
                </a:solidFill>
                <a:latin typeface="Arial"/>
                <a:cs typeface="Arial"/>
              </a:rPr>
              <a:t>imprimir</a:t>
            </a:r>
            <a:r>
              <a:rPr lang="en-US" sz="2000" dirty="0" smtClean="0">
                <a:solidFill>
                  <a:srgbClr val="95B3D7"/>
                </a:solidFill>
                <a:latin typeface="Arial"/>
                <a:cs typeface="Arial"/>
              </a:rPr>
              <a:t> </a:t>
            </a:r>
            <a:r>
              <a:rPr lang="en-US" sz="2000" dirty="0" err="1" smtClean="0">
                <a:solidFill>
                  <a:srgbClr val="95B3D7"/>
                </a:solidFill>
                <a:latin typeface="Arial"/>
                <a:cs typeface="Arial"/>
              </a:rPr>
              <a:t>resultado</a:t>
            </a:r>
            <a:r>
              <a:rPr lang="en-US" sz="2000" dirty="0" smtClean="0">
                <a:solidFill>
                  <a:srgbClr val="95B3D7"/>
                </a:solidFill>
                <a:latin typeface="Arial"/>
                <a:cs typeface="Arial"/>
              </a:rPr>
              <a:t> en </a:t>
            </a:r>
            <a:r>
              <a:rPr lang="en-US" sz="2000" dirty="0" err="1" smtClean="0">
                <a:solidFill>
                  <a:srgbClr val="95B3D7"/>
                </a:solidFill>
                <a:latin typeface="Arial"/>
                <a:cs typeface="Arial"/>
              </a:rPr>
              <a:t>proceso</a:t>
            </a:r>
            <a:r>
              <a:rPr lang="en-US" sz="2000" dirty="0" smtClean="0">
                <a:solidFill>
                  <a:srgbClr val="95B3D7"/>
                </a:solidFill>
                <a:latin typeface="Arial"/>
                <a:cs typeface="Arial"/>
              </a:rPr>
              <a:t> 0</a:t>
            </a:r>
          </a:p>
          <a:p>
            <a:r>
              <a:rPr lang="en-US" sz="2000" dirty="0" smtClean="0">
                <a:latin typeface="Arial"/>
                <a:cs typeface="Arial"/>
              </a:rPr>
              <a:t>}</a:t>
            </a:r>
            <a:endParaRPr lang="en-US" sz="2000" dirty="0">
              <a:latin typeface="Arial"/>
              <a:cs typeface="Arial"/>
            </a:endParaRPr>
          </a:p>
          <a:p>
            <a:r>
              <a:rPr lang="en-US" sz="2000" dirty="0" err="1" smtClean="0">
                <a:solidFill>
                  <a:srgbClr val="FF0000"/>
                </a:solidFill>
              </a:rPr>
              <a:t>MPI_Finalize</a:t>
            </a:r>
            <a:r>
              <a:rPr lang="en-US" sz="2000" dirty="0"/>
              <a:t>()</a:t>
            </a:r>
            <a:r>
              <a:rPr lang="en-US" sz="2000" dirty="0" smtClean="0"/>
              <a:t>;</a:t>
            </a:r>
            <a:endParaRPr lang="en-US" sz="2000" dirty="0" smtClean="0">
              <a:latin typeface="Arial"/>
              <a:cs typeface="Arial"/>
            </a:endParaRPr>
          </a:p>
          <a:p>
            <a:r>
              <a:rPr lang="en-US" sz="2000" dirty="0">
                <a:latin typeface="Arial"/>
                <a:cs typeface="Arial"/>
              </a:rPr>
              <a:t>}</a:t>
            </a:r>
            <a:endParaRPr lang="en-US" sz="2000" dirty="0" smtClean="0">
              <a:latin typeface="Arial"/>
              <a:cs typeface="Arial"/>
            </a:endParaRPr>
          </a:p>
        </p:txBody>
      </p:sp>
    </p:spTree>
    <p:extLst>
      <p:ext uri="{BB962C8B-B14F-4D97-AF65-F5344CB8AC3E}">
        <p14:creationId xmlns:p14="http://schemas.microsoft.com/office/powerpoint/2010/main" val="242068891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11" name="TextBox 10"/>
          <p:cNvSpPr txBox="1"/>
          <p:nvPr/>
        </p:nvSpPr>
        <p:spPr>
          <a:xfrm>
            <a:off x="-1" y="584127"/>
            <a:ext cx="8962572" cy="646331"/>
          </a:xfrm>
          <a:prstGeom prst="rect">
            <a:avLst/>
          </a:prstGeom>
          <a:noFill/>
        </p:spPr>
        <p:txBody>
          <a:bodyPr wrap="square" rtlCol="0">
            <a:spAutoFit/>
          </a:bodyPr>
          <a:lstStyle/>
          <a:p>
            <a:r>
              <a:rPr lang="en-US" sz="3600" b="1" dirty="0" err="1" smtClean="0">
                <a:latin typeface="Arial"/>
                <a:cs typeface="Arial"/>
              </a:rPr>
              <a:t>Ejemplo</a:t>
            </a:r>
            <a:r>
              <a:rPr lang="en-US" sz="3600" b="1" dirty="0" smtClean="0">
                <a:latin typeface="Arial"/>
                <a:cs typeface="Arial"/>
              </a:rPr>
              <a:t> 2: </a:t>
            </a:r>
            <a:r>
              <a:rPr lang="en-US" sz="3600" dirty="0" smtClean="0">
                <a:latin typeface="Arial"/>
                <a:cs typeface="Arial"/>
              </a:rPr>
              <a:t>Scatter/Gather</a:t>
            </a:r>
            <a:endParaRPr lang="en-US" sz="2800" dirty="0" smtClean="0">
              <a:latin typeface="Arial"/>
              <a:cs typeface="Arial"/>
            </a:endParaRPr>
          </a:p>
        </p:txBody>
      </p:sp>
      <p:sp>
        <p:nvSpPr>
          <p:cNvPr id="6" name="TextBox 5"/>
          <p:cNvSpPr txBox="1"/>
          <p:nvPr/>
        </p:nvSpPr>
        <p:spPr>
          <a:xfrm>
            <a:off x="281095" y="1508667"/>
            <a:ext cx="8681476" cy="501675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b="1" dirty="0" err="1"/>
              <a:t>int</a:t>
            </a:r>
            <a:r>
              <a:rPr lang="en-US" sz="1600" b="1" dirty="0"/>
              <a:t> main</a:t>
            </a:r>
            <a:r>
              <a:rPr lang="en-US" sz="1600" dirty="0"/>
              <a:t>(</a:t>
            </a:r>
            <a:r>
              <a:rPr lang="en-US" sz="1600" dirty="0" err="1"/>
              <a:t>int</a:t>
            </a:r>
            <a:r>
              <a:rPr lang="en-US" sz="1600" dirty="0"/>
              <a:t> </a:t>
            </a:r>
            <a:r>
              <a:rPr lang="en-US" sz="1600" dirty="0" err="1"/>
              <a:t>argc</a:t>
            </a:r>
            <a:r>
              <a:rPr lang="en-US" sz="1600" dirty="0"/>
              <a:t>, char *</a:t>
            </a:r>
            <a:r>
              <a:rPr lang="en-US" sz="1600" dirty="0" err="1"/>
              <a:t>argv</a:t>
            </a:r>
            <a:r>
              <a:rPr lang="en-US" sz="1600" dirty="0"/>
              <a:t>[]) </a:t>
            </a:r>
            <a:r>
              <a:rPr lang="en-US" sz="1600" dirty="0" smtClean="0"/>
              <a:t>{</a:t>
            </a:r>
            <a:endParaRPr lang="en-US" sz="1600" dirty="0">
              <a:latin typeface="Arial"/>
              <a:cs typeface="Arial"/>
            </a:endParaRPr>
          </a:p>
          <a:p>
            <a:r>
              <a:rPr lang="en-US" sz="1600" dirty="0" err="1">
                <a:solidFill>
                  <a:srgbClr val="FF0000"/>
                </a:solidFill>
              </a:rPr>
              <a:t>MPI_Init</a:t>
            </a:r>
            <a:r>
              <a:rPr lang="en-US" sz="1600" dirty="0"/>
              <a:t>(&amp;</a:t>
            </a:r>
            <a:r>
              <a:rPr lang="en-US" sz="1600" dirty="0" err="1"/>
              <a:t>argc</a:t>
            </a:r>
            <a:r>
              <a:rPr lang="en-US" sz="1600" dirty="0"/>
              <a:t>,&amp;</a:t>
            </a:r>
            <a:r>
              <a:rPr lang="en-US" sz="1600" dirty="0" err="1"/>
              <a:t>argv</a:t>
            </a:r>
            <a:r>
              <a:rPr lang="en-US" sz="1600" dirty="0"/>
              <a:t>);</a:t>
            </a:r>
          </a:p>
          <a:p>
            <a:r>
              <a:rPr lang="en-US" sz="1600" dirty="0" err="1" smtClean="0">
                <a:solidFill>
                  <a:srgbClr val="FF0000"/>
                </a:solidFill>
              </a:rPr>
              <a:t>MPI_Comm_rank</a:t>
            </a:r>
            <a:r>
              <a:rPr lang="en-US" sz="1600" dirty="0"/>
              <a:t>(MPI_COMM_WORLD, </a:t>
            </a:r>
            <a:r>
              <a:rPr lang="en-US" sz="1600" dirty="0" smtClean="0"/>
              <a:t>&amp;rank);</a:t>
            </a:r>
          </a:p>
          <a:p>
            <a:r>
              <a:rPr lang="en-US" sz="1600" dirty="0" err="1" smtClean="0">
                <a:solidFill>
                  <a:srgbClr val="FF0000"/>
                </a:solidFill>
              </a:rPr>
              <a:t>MPI_Comm_size</a:t>
            </a:r>
            <a:r>
              <a:rPr lang="en-US" sz="1600" dirty="0"/>
              <a:t>(MPI_COMM_WORLD, &amp;</a:t>
            </a:r>
            <a:r>
              <a:rPr lang="en-US" sz="1600" dirty="0" err="1"/>
              <a:t>numprocs</a:t>
            </a:r>
            <a:r>
              <a:rPr lang="en-US" sz="1600" dirty="0"/>
              <a:t>)</a:t>
            </a:r>
            <a:r>
              <a:rPr lang="en-US" sz="1600" dirty="0" smtClean="0"/>
              <a:t>;</a:t>
            </a:r>
          </a:p>
          <a:p>
            <a:r>
              <a:rPr lang="en-US" sz="1600" dirty="0" smtClean="0">
                <a:latin typeface="Arial"/>
                <a:cs typeface="Arial"/>
              </a:rPr>
              <a:t>....</a:t>
            </a:r>
          </a:p>
          <a:p>
            <a:r>
              <a:rPr lang="en-US" sz="1600" dirty="0">
                <a:latin typeface="Arial"/>
                <a:cs typeface="Arial"/>
              </a:rPr>
              <a:t>If(rank==0){</a:t>
            </a:r>
          </a:p>
          <a:p>
            <a:r>
              <a:rPr lang="en-US" sz="1600" dirty="0">
                <a:solidFill>
                  <a:schemeClr val="accent1">
                    <a:lumMod val="60000"/>
                    <a:lumOff val="40000"/>
                  </a:schemeClr>
                </a:solidFill>
                <a:latin typeface="Arial"/>
                <a:cs typeface="Arial"/>
              </a:rPr>
              <a:t>// </a:t>
            </a:r>
            <a:r>
              <a:rPr lang="en-US" sz="1600" dirty="0" err="1" smtClean="0">
                <a:solidFill>
                  <a:schemeClr val="accent1">
                    <a:lumMod val="60000"/>
                    <a:lumOff val="40000"/>
                  </a:schemeClr>
                </a:solidFill>
                <a:latin typeface="Arial"/>
                <a:cs typeface="Arial"/>
              </a:rPr>
              <a:t>inicializar</a:t>
            </a:r>
            <a:r>
              <a:rPr lang="en-US" sz="1600" dirty="0" smtClean="0">
                <a:solidFill>
                  <a:schemeClr val="accent1">
                    <a:lumMod val="60000"/>
                    <a:lumOff val="40000"/>
                  </a:schemeClr>
                </a:solidFill>
                <a:latin typeface="Arial"/>
                <a:cs typeface="Arial"/>
              </a:rPr>
              <a:t> array </a:t>
            </a:r>
            <a:r>
              <a:rPr lang="en-US" sz="1600" dirty="0" err="1" smtClean="0">
                <a:solidFill>
                  <a:schemeClr val="accent1">
                    <a:lumMod val="60000"/>
                    <a:lumOff val="40000"/>
                  </a:schemeClr>
                </a:solidFill>
                <a:latin typeface="Arial"/>
                <a:cs typeface="Arial"/>
              </a:rPr>
              <a:t>globaldata</a:t>
            </a:r>
            <a:r>
              <a:rPr lang="en-US" sz="1600" dirty="0" smtClean="0">
                <a:solidFill>
                  <a:schemeClr val="accent1">
                    <a:lumMod val="60000"/>
                    <a:lumOff val="40000"/>
                  </a:schemeClr>
                </a:solidFill>
                <a:latin typeface="Arial"/>
                <a:cs typeface="Arial"/>
              </a:rPr>
              <a:t>[</a:t>
            </a:r>
            <a:r>
              <a:rPr lang="en-US" sz="1600" dirty="0" err="1" smtClean="0">
                <a:solidFill>
                  <a:schemeClr val="accent1">
                    <a:lumMod val="60000"/>
                    <a:lumOff val="40000"/>
                  </a:schemeClr>
                </a:solidFill>
                <a:latin typeface="Arial"/>
                <a:cs typeface="Arial"/>
              </a:rPr>
              <a:t>np</a:t>
            </a:r>
            <a:r>
              <a:rPr lang="en-US" sz="1600" dirty="0" smtClean="0">
                <a:solidFill>
                  <a:schemeClr val="accent1">
                    <a:lumMod val="60000"/>
                    <a:lumOff val="40000"/>
                  </a:schemeClr>
                </a:solidFill>
                <a:latin typeface="Arial"/>
                <a:cs typeface="Arial"/>
              </a:rPr>
              <a:t>] en </a:t>
            </a:r>
            <a:r>
              <a:rPr lang="en-US" sz="1600" dirty="0" err="1" smtClean="0">
                <a:solidFill>
                  <a:schemeClr val="accent1">
                    <a:lumMod val="60000"/>
                    <a:lumOff val="40000"/>
                  </a:schemeClr>
                </a:solidFill>
                <a:latin typeface="Arial"/>
                <a:cs typeface="Arial"/>
              </a:rPr>
              <a:t>proceso</a:t>
            </a:r>
            <a:r>
              <a:rPr lang="en-US" sz="1600" dirty="0" smtClean="0">
                <a:solidFill>
                  <a:schemeClr val="accent1">
                    <a:lumMod val="60000"/>
                    <a:lumOff val="40000"/>
                  </a:schemeClr>
                </a:solidFill>
                <a:latin typeface="Arial"/>
                <a:cs typeface="Arial"/>
              </a:rPr>
              <a:t> 0</a:t>
            </a:r>
            <a:endParaRPr lang="en-US" sz="1600" dirty="0">
              <a:solidFill>
                <a:schemeClr val="accent1">
                  <a:lumMod val="60000"/>
                  <a:lumOff val="40000"/>
                </a:schemeClr>
              </a:solidFill>
              <a:latin typeface="Arial"/>
              <a:cs typeface="Arial"/>
            </a:endParaRPr>
          </a:p>
          <a:p>
            <a:r>
              <a:rPr lang="en-US" sz="1600" dirty="0">
                <a:latin typeface="Arial"/>
                <a:cs typeface="Arial"/>
              </a:rPr>
              <a:t>}</a:t>
            </a:r>
          </a:p>
          <a:p>
            <a:r>
              <a:rPr lang="en-US" sz="1600" dirty="0" smtClean="0">
                <a:latin typeface="Arial"/>
                <a:cs typeface="Arial"/>
              </a:rPr>
              <a:t>...</a:t>
            </a:r>
            <a:endParaRPr lang="en-US" sz="1600" dirty="0">
              <a:latin typeface="Arial"/>
              <a:cs typeface="Arial"/>
            </a:endParaRPr>
          </a:p>
          <a:p>
            <a:r>
              <a:rPr lang="en-US" sz="1600" dirty="0" err="1" smtClean="0">
                <a:solidFill>
                  <a:srgbClr val="FF0000"/>
                </a:solidFill>
              </a:rPr>
              <a:t>MPI_Scatter</a:t>
            </a:r>
            <a:r>
              <a:rPr lang="en-US" sz="1600" dirty="0" smtClean="0"/>
              <a:t>(&amp;globaldata,</a:t>
            </a:r>
            <a:r>
              <a:rPr lang="en-US" sz="1600" dirty="0"/>
              <a:t>1,MPI_INT</a:t>
            </a:r>
            <a:r>
              <a:rPr lang="en-US" sz="1600" dirty="0" smtClean="0"/>
              <a:t>,&amp;localdata,1,MPI_INT,0,MPI_COMM_WORLD</a:t>
            </a:r>
            <a:r>
              <a:rPr lang="en-US" sz="1600" dirty="0"/>
              <a:t>);</a:t>
            </a:r>
            <a:endParaRPr lang="en-US" sz="1600" dirty="0" smtClean="0">
              <a:latin typeface="Arial"/>
              <a:cs typeface="Arial"/>
            </a:endParaRPr>
          </a:p>
          <a:p>
            <a:r>
              <a:rPr lang="en-US" sz="1600" dirty="0" smtClean="0">
                <a:latin typeface="Arial"/>
                <a:cs typeface="Arial"/>
              </a:rPr>
              <a:t>....</a:t>
            </a:r>
          </a:p>
          <a:p>
            <a:r>
              <a:rPr lang="en-US" sz="1600" dirty="0" smtClean="0">
                <a:solidFill>
                  <a:srgbClr val="95B3D7"/>
                </a:solidFill>
                <a:latin typeface="Arial"/>
                <a:cs typeface="Arial"/>
              </a:rPr>
              <a:t>// </a:t>
            </a:r>
            <a:r>
              <a:rPr lang="en-US" sz="1600" dirty="0" err="1" smtClean="0">
                <a:solidFill>
                  <a:srgbClr val="95B3D7"/>
                </a:solidFill>
                <a:latin typeface="Arial"/>
                <a:cs typeface="Arial"/>
              </a:rPr>
              <a:t>multiplicar</a:t>
            </a:r>
            <a:r>
              <a:rPr lang="en-US" sz="1600" dirty="0" smtClean="0">
                <a:solidFill>
                  <a:srgbClr val="95B3D7"/>
                </a:solidFill>
                <a:latin typeface="Arial"/>
                <a:cs typeface="Arial"/>
              </a:rPr>
              <a:t> </a:t>
            </a:r>
            <a:r>
              <a:rPr lang="en-US" sz="1600" dirty="0" err="1" smtClean="0">
                <a:solidFill>
                  <a:srgbClr val="95B3D7"/>
                </a:solidFill>
                <a:latin typeface="Arial"/>
                <a:cs typeface="Arial"/>
              </a:rPr>
              <a:t>localdata</a:t>
            </a:r>
            <a:r>
              <a:rPr lang="en-US" sz="1600" dirty="0" smtClean="0">
                <a:solidFill>
                  <a:srgbClr val="95B3D7"/>
                </a:solidFill>
                <a:latin typeface="Arial"/>
                <a:cs typeface="Arial"/>
              </a:rPr>
              <a:t> </a:t>
            </a:r>
            <a:r>
              <a:rPr lang="en-US" sz="1600" dirty="0" err="1" smtClean="0">
                <a:solidFill>
                  <a:srgbClr val="95B3D7"/>
                </a:solidFill>
                <a:latin typeface="Arial"/>
                <a:cs typeface="Arial"/>
              </a:rPr>
              <a:t>por</a:t>
            </a:r>
            <a:r>
              <a:rPr lang="en-US" sz="1600" dirty="0" smtClean="0">
                <a:solidFill>
                  <a:srgbClr val="95B3D7"/>
                </a:solidFill>
                <a:latin typeface="Arial"/>
                <a:cs typeface="Arial"/>
              </a:rPr>
              <a:t> 2</a:t>
            </a:r>
          </a:p>
          <a:p>
            <a:r>
              <a:rPr lang="en-US" sz="1600" dirty="0" err="1" smtClean="0">
                <a:solidFill>
                  <a:srgbClr val="FF0000"/>
                </a:solidFill>
              </a:rPr>
              <a:t>MPI_Gather</a:t>
            </a:r>
            <a:r>
              <a:rPr lang="en-US" sz="1600" dirty="0" smtClean="0"/>
              <a:t>(&amp;localdata</a:t>
            </a:r>
            <a:r>
              <a:rPr lang="en-US" sz="1600" dirty="0"/>
              <a:t>,1,MPI_INT,</a:t>
            </a:r>
            <a:r>
              <a:rPr lang="en-US" sz="1600" dirty="0" smtClean="0"/>
              <a:t>&amp;globaldata</a:t>
            </a:r>
            <a:r>
              <a:rPr lang="en-US" sz="1600" dirty="0"/>
              <a:t>,1,MPI_INT,0,MPI_COMM_WORLD);</a:t>
            </a:r>
            <a:endParaRPr lang="en-US" sz="1600" dirty="0">
              <a:latin typeface="Arial"/>
              <a:cs typeface="Arial"/>
            </a:endParaRPr>
          </a:p>
          <a:p>
            <a:endParaRPr lang="en-US" sz="1600" dirty="0" smtClean="0">
              <a:latin typeface="Arial"/>
              <a:cs typeface="Arial"/>
            </a:endParaRPr>
          </a:p>
          <a:p>
            <a:r>
              <a:rPr lang="en-US" sz="1600" dirty="0" smtClean="0">
                <a:latin typeface="Arial"/>
                <a:cs typeface="Arial"/>
              </a:rPr>
              <a:t>If(rank==0){</a:t>
            </a:r>
          </a:p>
          <a:p>
            <a:r>
              <a:rPr lang="en-US" sz="1600" dirty="0" smtClean="0">
                <a:solidFill>
                  <a:schemeClr val="accent1">
                    <a:lumMod val="60000"/>
                    <a:lumOff val="40000"/>
                  </a:schemeClr>
                </a:solidFill>
                <a:latin typeface="Arial"/>
                <a:cs typeface="Arial"/>
              </a:rPr>
              <a:t>// </a:t>
            </a:r>
            <a:r>
              <a:rPr lang="en-US" sz="1600" dirty="0" err="1" smtClean="0">
                <a:solidFill>
                  <a:schemeClr val="accent1">
                    <a:lumMod val="60000"/>
                    <a:lumOff val="40000"/>
                  </a:schemeClr>
                </a:solidFill>
                <a:latin typeface="Arial"/>
                <a:cs typeface="Arial"/>
              </a:rPr>
              <a:t>imprimir</a:t>
            </a:r>
            <a:r>
              <a:rPr lang="en-US" sz="1600" dirty="0" smtClean="0">
                <a:solidFill>
                  <a:schemeClr val="accent1">
                    <a:lumMod val="60000"/>
                    <a:lumOff val="40000"/>
                  </a:schemeClr>
                </a:solidFill>
                <a:latin typeface="Arial"/>
                <a:cs typeface="Arial"/>
              </a:rPr>
              <a:t> </a:t>
            </a:r>
            <a:r>
              <a:rPr lang="en-US" sz="1600" dirty="0" err="1" smtClean="0">
                <a:solidFill>
                  <a:schemeClr val="accent1">
                    <a:lumMod val="60000"/>
                    <a:lumOff val="40000"/>
                  </a:schemeClr>
                </a:solidFill>
                <a:latin typeface="Arial"/>
                <a:cs typeface="Arial"/>
              </a:rPr>
              <a:t>golbaldata</a:t>
            </a:r>
            <a:r>
              <a:rPr lang="en-US" sz="1600" dirty="0" smtClean="0">
                <a:solidFill>
                  <a:schemeClr val="accent1">
                    <a:lumMod val="60000"/>
                    <a:lumOff val="40000"/>
                  </a:schemeClr>
                </a:solidFill>
                <a:latin typeface="Arial"/>
                <a:cs typeface="Arial"/>
              </a:rPr>
              <a:t>[</a:t>
            </a:r>
            <a:r>
              <a:rPr lang="en-US" sz="1600" dirty="0" err="1" smtClean="0">
                <a:solidFill>
                  <a:schemeClr val="accent1">
                    <a:lumMod val="60000"/>
                    <a:lumOff val="40000"/>
                  </a:schemeClr>
                </a:solidFill>
                <a:latin typeface="Arial"/>
                <a:cs typeface="Arial"/>
              </a:rPr>
              <a:t>i</a:t>
            </a:r>
            <a:r>
              <a:rPr lang="en-US" sz="1600" dirty="0" smtClean="0">
                <a:solidFill>
                  <a:schemeClr val="accent1">
                    <a:lumMod val="60000"/>
                    <a:lumOff val="40000"/>
                  </a:schemeClr>
                </a:solidFill>
                <a:latin typeface="Arial"/>
                <a:cs typeface="Arial"/>
              </a:rPr>
              <a:t>] en </a:t>
            </a:r>
            <a:r>
              <a:rPr lang="en-US" sz="1600" dirty="0" err="1" smtClean="0">
                <a:solidFill>
                  <a:schemeClr val="accent1">
                    <a:lumMod val="60000"/>
                    <a:lumOff val="40000"/>
                  </a:schemeClr>
                </a:solidFill>
                <a:latin typeface="Arial"/>
                <a:cs typeface="Arial"/>
              </a:rPr>
              <a:t>proceso</a:t>
            </a:r>
            <a:r>
              <a:rPr lang="en-US" sz="1600" dirty="0" smtClean="0">
                <a:solidFill>
                  <a:schemeClr val="accent1">
                    <a:lumMod val="60000"/>
                    <a:lumOff val="40000"/>
                  </a:schemeClr>
                </a:solidFill>
                <a:latin typeface="Arial"/>
                <a:cs typeface="Arial"/>
              </a:rPr>
              <a:t> 0</a:t>
            </a:r>
          </a:p>
          <a:p>
            <a:r>
              <a:rPr lang="en-US" sz="1600" dirty="0" smtClean="0">
                <a:latin typeface="Arial"/>
                <a:cs typeface="Arial"/>
              </a:rPr>
              <a:t>}</a:t>
            </a:r>
          </a:p>
          <a:p>
            <a:r>
              <a:rPr lang="en-US" sz="1600" dirty="0" smtClean="0">
                <a:latin typeface="Arial"/>
                <a:cs typeface="Arial"/>
              </a:rPr>
              <a:t>....</a:t>
            </a:r>
            <a:endParaRPr lang="en-US" sz="1600" dirty="0">
              <a:latin typeface="Arial"/>
              <a:cs typeface="Arial"/>
            </a:endParaRPr>
          </a:p>
          <a:p>
            <a:r>
              <a:rPr lang="en-US" sz="1600" dirty="0" err="1" smtClean="0">
                <a:solidFill>
                  <a:srgbClr val="FF0000"/>
                </a:solidFill>
              </a:rPr>
              <a:t>MPI_Finalize</a:t>
            </a:r>
            <a:r>
              <a:rPr lang="en-US" sz="1600" dirty="0"/>
              <a:t>()</a:t>
            </a:r>
            <a:r>
              <a:rPr lang="en-US" sz="1600" dirty="0" smtClean="0"/>
              <a:t>;</a:t>
            </a:r>
            <a:endParaRPr lang="en-US" sz="1600" dirty="0" smtClean="0">
              <a:latin typeface="Arial"/>
              <a:cs typeface="Arial"/>
            </a:endParaRPr>
          </a:p>
          <a:p>
            <a:r>
              <a:rPr lang="en-US" sz="1600" dirty="0">
                <a:latin typeface="Arial"/>
                <a:cs typeface="Arial"/>
              </a:rPr>
              <a:t>}</a:t>
            </a:r>
            <a:endParaRPr lang="en-US" sz="1600" dirty="0" smtClean="0">
              <a:latin typeface="Arial"/>
              <a:cs typeface="Arial"/>
            </a:endParaRPr>
          </a:p>
        </p:txBody>
      </p:sp>
    </p:spTree>
    <p:extLst>
      <p:ext uri="{BB962C8B-B14F-4D97-AF65-F5344CB8AC3E}">
        <p14:creationId xmlns:p14="http://schemas.microsoft.com/office/powerpoint/2010/main" val="353230676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11" name="TextBox 10"/>
          <p:cNvSpPr txBox="1"/>
          <p:nvPr/>
        </p:nvSpPr>
        <p:spPr>
          <a:xfrm>
            <a:off x="-1" y="584127"/>
            <a:ext cx="8962572" cy="646331"/>
          </a:xfrm>
          <a:prstGeom prst="rect">
            <a:avLst/>
          </a:prstGeom>
          <a:noFill/>
        </p:spPr>
        <p:txBody>
          <a:bodyPr wrap="square" rtlCol="0">
            <a:spAutoFit/>
          </a:bodyPr>
          <a:lstStyle/>
          <a:p>
            <a:r>
              <a:rPr lang="en-US" sz="3600" b="1" dirty="0" err="1" smtClean="0">
                <a:latin typeface="Arial"/>
                <a:cs typeface="Arial"/>
              </a:rPr>
              <a:t>Ejercicio</a:t>
            </a:r>
            <a:r>
              <a:rPr lang="en-US" sz="3600" b="1" dirty="0" smtClean="0">
                <a:latin typeface="Arial"/>
                <a:cs typeface="Arial"/>
              </a:rPr>
              <a:t> 1: </a:t>
            </a:r>
            <a:r>
              <a:rPr lang="en-US" sz="3600" dirty="0" err="1" smtClean="0">
                <a:latin typeface="Arial"/>
                <a:cs typeface="Arial"/>
              </a:rPr>
              <a:t>Calculo</a:t>
            </a:r>
            <a:r>
              <a:rPr lang="en-US" sz="3600" dirty="0" smtClean="0">
                <a:latin typeface="Arial"/>
                <a:cs typeface="Arial"/>
              </a:rPr>
              <a:t> de PI </a:t>
            </a:r>
            <a:r>
              <a:rPr lang="en-US" sz="3600" dirty="0" err="1" smtClean="0">
                <a:latin typeface="Arial"/>
                <a:cs typeface="Arial"/>
              </a:rPr>
              <a:t>por</a:t>
            </a:r>
            <a:r>
              <a:rPr lang="en-US" sz="3600" dirty="0" smtClean="0">
                <a:latin typeface="Arial"/>
                <a:cs typeface="Arial"/>
              </a:rPr>
              <a:t> </a:t>
            </a:r>
            <a:r>
              <a:rPr lang="en-US" sz="3600" dirty="0" err="1" smtClean="0">
                <a:latin typeface="Arial"/>
                <a:cs typeface="Arial"/>
              </a:rPr>
              <a:t>integración</a:t>
            </a:r>
            <a:endParaRPr lang="en-US" sz="2800" dirty="0" smtClean="0">
              <a:latin typeface="Arial"/>
              <a:cs typeface="Arial"/>
            </a:endParaRPr>
          </a:p>
        </p:txBody>
      </p:sp>
      <p:pic>
        <p:nvPicPr>
          <p:cNvPr id="4" name="Picture 3" descr="Screen Shot 2015-09-04 at 2.47.29 AM.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38408" y="4744112"/>
            <a:ext cx="3695700" cy="1041400"/>
          </a:xfrm>
          <a:prstGeom prst="rect">
            <a:avLst/>
          </a:prstGeom>
        </p:spPr>
      </p:pic>
      <p:pic>
        <p:nvPicPr>
          <p:cNvPr id="5" name="Picture 4" descr="Screen Shot 2015-09-04 at 2.47.45 AM.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411788" y="4340679"/>
            <a:ext cx="3263900" cy="2349500"/>
          </a:xfrm>
          <a:prstGeom prst="rect">
            <a:avLst/>
          </a:prstGeom>
        </p:spPr>
      </p:pic>
      <p:sp>
        <p:nvSpPr>
          <p:cNvPr id="6" name="TextBox 5"/>
          <p:cNvSpPr txBox="1"/>
          <p:nvPr/>
        </p:nvSpPr>
        <p:spPr>
          <a:xfrm>
            <a:off x="281095" y="1508667"/>
            <a:ext cx="7967857" cy="2308324"/>
          </a:xfrm>
          <a:prstGeom prst="rect">
            <a:avLst/>
          </a:prstGeom>
          <a:noFill/>
        </p:spPr>
        <p:txBody>
          <a:bodyPr wrap="square" rtlCol="0">
            <a:spAutoFit/>
          </a:bodyPr>
          <a:lstStyle/>
          <a:p>
            <a:r>
              <a:rPr lang="en-US" sz="2400" dirty="0" err="1" smtClean="0">
                <a:latin typeface="Arial"/>
                <a:cs typeface="Arial"/>
              </a:rPr>
              <a:t>Calcular</a:t>
            </a:r>
            <a:r>
              <a:rPr lang="en-US" sz="2400" dirty="0" smtClean="0">
                <a:latin typeface="Arial"/>
                <a:cs typeface="Arial"/>
              </a:rPr>
              <a:t> el valor de PI a </a:t>
            </a:r>
            <a:r>
              <a:rPr lang="en-US" sz="2400" dirty="0" err="1" smtClean="0">
                <a:latin typeface="Arial"/>
                <a:cs typeface="Arial"/>
              </a:rPr>
              <a:t>través</a:t>
            </a:r>
            <a:r>
              <a:rPr lang="en-US" sz="2400" dirty="0" smtClean="0">
                <a:latin typeface="Arial"/>
                <a:cs typeface="Arial"/>
              </a:rPr>
              <a:t> de la </a:t>
            </a:r>
            <a:r>
              <a:rPr lang="en-US" sz="2400" dirty="0" err="1" smtClean="0">
                <a:latin typeface="Arial"/>
                <a:cs typeface="Arial"/>
              </a:rPr>
              <a:t>fórmula</a:t>
            </a:r>
            <a:r>
              <a:rPr lang="en-US" sz="2400" dirty="0" smtClean="0">
                <a:latin typeface="Arial"/>
                <a:cs typeface="Arial"/>
              </a:rPr>
              <a:t> de </a:t>
            </a:r>
            <a:r>
              <a:rPr lang="en-US" sz="2400" dirty="0" err="1" smtClean="0">
                <a:latin typeface="Arial"/>
                <a:cs typeface="Arial"/>
              </a:rPr>
              <a:t>aproximación</a:t>
            </a:r>
            <a:r>
              <a:rPr lang="en-US" sz="2400" dirty="0" smtClean="0">
                <a:latin typeface="Arial"/>
                <a:cs typeface="Arial"/>
              </a:rPr>
              <a:t>.</a:t>
            </a:r>
          </a:p>
          <a:p>
            <a:pPr marL="342900" indent="-342900">
              <a:buFontTx/>
              <a:buChar char="-"/>
            </a:pPr>
            <a:r>
              <a:rPr lang="en-US" sz="2400" dirty="0" err="1" smtClean="0">
                <a:latin typeface="Arial"/>
                <a:cs typeface="Arial"/>
              </a:rPr>
              <a:t>Programar</a:t>
            </a:r>
            <a:r>
              <a:rPr lang="en-US" sz="2400" dirty="0" smtClean="0">
                <a:latin typeface="Arial"/>
                <a:cs typeface="Arial"/>
              </a:rPr>
              <a:t> </a:t>
            </a:r>
            <a:r>
              <a:rPr lang="en-US" sz="2400" dirty="0" err="1" smtClean="0">
                <a:latin typeface="Arial"/>
                <a:cs typeface="Arial"/>
              </a:rPr>
              <a:t>secuencialmente</a:t>
            </a:r>
            <a:endParaRPr lang="en-US" sz="2400" dirty="0" smtClean="0">
              <a:latin typeface="Arial"/>
              <a:cs typeface="Arial"/>
            </a:endParaRPr>
          </a:p>
          <a:p>
            <a:pPr marL="342900" indent="-342900">
              <a:buFontTx/>
              <a:buChar char="-"/>
            </a:pPr>
            <a:r>
              <a:rPr lang="en-US" sz="2400" dirty="0" err="1" smtClean="0">
                <a:latin typeface="Arial"/>
                <a:cs typeface="Arial"/>
              </a:rPr>
              <a:t>Utilizar</a:t>
            </a:r>
            <a:r>
              <a:rPr lang="en-US" sz="2400" dirty="0" smtClean="0">
                <a:latin typeface="Arial"/>
                <a:cs typeface="Arial"/>
              </a:rPr>
              <a:t> </a:t>
            </a:r>
            <a:r>
              <a:rPr lang="en-US" sz="2400" dirty="0" err="1" smtClean="0">
                <a:latin typeface="Arial"/>
                <a:cs typeface="Arial"/>
              </a:rPr>
              <a:t>MP_Bcast</a:t>
            </a:r>
            <a:r>
              <a:rPr lang="en-US" sz="2400" dirty="0" smtClean="0">
                <a:latin typeface="Arial"/>
                <a:cs typeface="Arial"/>
              </a:rPr>
              <a:t> </a:t>
            </a:r>
            <a:r>
              <a:rPr lang="en-US" sz="2400" dirty="0" err="1" smtClean="0">
                <a:latin typeface="Arial"/>
                <a:cs typeface="Arial"/>
              </a:rPr>
              <a:t>para</a:t>
            </a:r>
            <a:r>
              <a:rPr lang="en-US" sz="2400" dirty="0" smtClean="0">
                <a:latin typeface="Arial"/>
                <a:cs typeface="Arial"/>
              </a:rPr>
              <a:t> </a:t>
            </a:r>
            <a:r>
              <a:rPr lang="en-US" sz="2400" dirty="0" err="1" smtClean="0">
                <a:latin typeface="Arial"/>
                <a:cs typeface="Arial"/>
              </a:rPr>
              <a:t>distribuir</a:t>
            </a:r>
            <a:r>
              <a:rPr lang="en-US" sz="2400" dirty="0" smtClean="0">
                <a:latin typeface="Arial"/>
                <a:cs typeface="Arial"/>
              </a:rPr>
              <a:t> el </a:t>
            </a:r>
            <a:r>
              <a:rPr lang="en-US" sz="2400" dirty="0" err="1" smtClean="0">
                <a:latin typeface="Arial"/>
                <a:cs typeface="Arial"/>
              </a:rPr>
              <a:t>número</a:t>
            </a:r>
            <a:r>
              <a:rPr lang="en-US" sz="2400" dirty="0" smtClean="0">
                <a:latin typeface="Arial"/>
                <a:cs typeface="Arial"/>
              </a:rPr>
              <a:t> de </a:t>
            </a:r>
            <a:r>
              <a:rPr lang="en-US" sz="2400" dirty="0" err="1" smtClean="0">
                <a:latin typeface="Arial"/>
                <a:cs typeface="Arial"/>
              </a:rPr>
              <a:t>intervalos</a:t>
            </a:r>
            <a:r>
              <a:rPr lang="en-US" sz="2400" dirty="0" smtClean="0">
                <a:latin typeface="Arial"/>
                <a:cs typeface="Arial"/>
              </a:rPr>
              <a:t> n a </a:t>
            </a:r>
            <a:r>
              <a:rPr lang="en-US" sz="2400" dirty="0" err="1" smtClean="0">
                <a:latin typeface="Arial"/>
                <a:cs typeface="Arial"/>
              </a:rPr>
              <a:t>integrar</a:t>
            </a:r>
            <a:r>
              <a:rPr lang="en-US" sz="2400" dirty="0" smtClean="0">
                <a:latin typeface="Arial"/>
                <a:cs typeface="Arial"/>
              </a:rPr>
              <a:t> a </a:t>
            </a:r>
            <a:r>
              <a:rPr lang="en-US" sz="2400" dirty="0" err="1" smtClean="0">
                <a:latin typeface="Arial"/>
                <a:cs typeface="Arial"/>
              </a:rPr>
              <a:t>todos</a:t>
            </a:r>
            <a:r>
              <a:rPr lang="en-US" sz="2400" dirty="0" smtClean="0">
                <a:latin typeface="Arial"/>
                <a:cs typeface="Arial"/>
              </a:rPr>
              <a:t> los </a:t>
            </a:r>
            <a:r>
              <a:rPr lang="en-US" sz="2400" dirty="0" err="1" smtClean="0">
                <a:latin typeface="Arial"/>
                <a:cs typeface="Arial"/>
              </a:rPr>
              <a:t>procesos</a:t>
            </a:r>
            <a:endParaRPr lang="en-US" sz="2400" dirty="0" smtClean="0">
              <a:latin typeface="Arial"/>
              <a:cs typeface="Arial"/>
            </a:endParaRPr>
          </a:p>
          <a:p>
            <a:pPr marL="342900" indent="-342900">
              <a:buFontTx/>
              <a:buChar char="-"/>
            </a:pPr>
            <a:r>
              <a:rPr lang="en-US" sz="2400" dirty="0" err="1" smtClean="0">
                <a:latin typeface="Arial"/>
                <a:cs typeface="Arial"/>
              </a:rPr>
              <a:t>Variar</a:t>
            </a:r>
            <a:r>
              <a:rPr lang="en-US" sz="2400" dirty="0" smtClean="0">
                <a:latin typeface="Arial"/>
                <a:cs typeface="Arial"/>
              </a:rPr>
              <a:t> n entre 10</a:t>
            </a:r>
            <a:r>
              <a:rPr lang="en-US" sz="2400" baseline="30000" dirty="0" smtClean="0">
                <a:latin typeface="Arial"/>
                <a:cs typeface="Arial"/>
              </a:rPr>
              <a:t>2</a:t>
            </a:r>
            <a:r>
              <a:rPr lang="en-US" sz="2400" dirty="0" smtClean="0">
                <a:latin typeface="Arial"/>
                <a:cs typeface="Arial"/>
              </a:rPr>
              <a:t> a 10</a:t>
            </a:r>
            <a:r>
              <a:rPr lang="en-US" sz="2400" baseline="30000" dirty="0" smtClean="0">
                <a:latin typeface="Arial"/>
                <a:cs typeface="Arial"/>
              </a:rPr>
              <a:t>6</a:t>
            </a:r>
            <a:r>
              <a:rPr lang="en-US" sz="2400" dirty="0" smtClean="0">
                <a:latin typeface="Arial"/>
                <a:cs typeface="Arial"/>
              </a:rPr>
              <a:t> en </a:t>
            </a:r>
            <a:r>
              <a:rPr lang="en-US" sz="2400" dirty="0" err="1" smtClean="0">
                <a:latin typeface="Arial"/>
                <a:cs typeface="Arial"/>
              </a:rPr>
              <a:t>potencias</a:t>
            </a:r>
            <a:r>
              <a:rPr lang="en-US" sz="2400" dirty="0" smtClean="0">
                <a:latin typeface="Arial"/>
                <a:cs typeface="Arial"/>
              </a:rPr>
              <a:t> de 10</a:t>
            </a:r>
          </a:p>
        </p:txBody>
      </p:sp>
    </p:spTree>
    <p:extLst>
      <p:ext uri="{BB962C8B-B14F-4D97-AF65-F5344CB8AC3E}">
        <p14:creationId xmlns:p14="http://schemas.microsoft.com/office/powerpoint/2010/main" val="9824263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11" name="TextBox 10"/>
          <p:cNvSpPr txBox="1"/>
          <p:nvPr/>
        </p:nvSpPr>
        <p:spPr>
          <a:xfrm>
            <a:off x="-1" y="584127"/>
            <a:ext cx="8962572" cy="646331"/>
          </a:xfrm>
          <a:prstGeom prst="rect">
            <a:avLst/>
          </a:prstGeom>
          <a:noFill/>
        </p:spPr>
        <p:txBody>
          <a:bodyPr wrap="square" rtlCol="0">
            <a:spAutoFit/>
          </a:bodyPr>
          <a:lstStyle/>
          <a:p>
            <a:r>
              <a:rPr lang="en-US" sz="3600" b="1" dirty="0" err="1" smtClean="0">
                <a:latin typeface="Arial"/>
                <a:cs typeface="Arial"/>
              </a:rPr>
              <a:t>Ejercicio</a:t>
            </a:r>
            <a:r>
              <a:rPr lang="en-US" sz="3600" b="1" dirty="0" smtClean="0">
                <a:latin typeface="Arial"/>
                <a:cs typeface="Arial"/>
              </a:rPr>
              <a:t> 1: </a:t>
            </a:r>
            <a:r>
              <a:rPr lang="en-US" sz="3600" dirty="0" err="1" smtClean="0">
                <a:latin typeface="Arial"/>
                <a:cs typeface="Arial"/>
              </a:rPr>
              <a:t>Calculo</a:t>
            </a:r>
            <a:r>
              <a:rPr lang="en-US" sz="3600" dirty="0" smtClean="0">
                <a:latin typeface="Arial"/>
                <a:cs typeface="Arial"/>
              </a:rPr>
              <a:t> de PI </a:t>
            </a:r>
            <a:r>
              <a:rPr lang="en-US" sz="3600" dirty="0" err="1" smtClean="0">
                <a:latin typeface="Arial"/>
                <a:cs typeface="Arial"/>
              </a:rPr>
              <a:t>por</a:t>
            </a:r>
            <a:r>
              <a:rPr lang="en-US" sz="3600" dirty="0" smtClean="0">
                <a:latin typeface="Arial"/>
                <a:cs typeface="Arial"/>
              </a:rPr>
              <a:t> </a:t>
            </a:r>
            <a:r>
              <a:rPr lang="en-US" sz="3600" dirty="0" err="1" smtClean="0">
                <a:latin typeface="Arial"/>
                <a:cs typeface="Arial"/>
              </a:rPr>
              <a:t>integración</a:t>
            </a:r>
            <a:endParaRPr lang="en-US" sz="2800" dirty="0" smtClean="0">
              <a:latin typeface="Arial"/>
              <a:cs typeface="Arial"/>
            </a:endParaRPr>
          </a:p>
        </p:txBody>
      </p:sp>
      <p:pic>
        <p:nvPicPr>
          <p:cNvPr id="4" name="Picture 3" descr="Screen Shot 2015-09-04 at 2.47.29 AM.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1007" y="5357586"/>
            <a:ext cx="3695700" cy="1041400"/>
          </a:xfrm>
          <a:prstGeom prst="rect">
            <a:avLst/>
          </a:prstGeom>
        </p:spPr>
      </p:pic>
      <p:pic>
        <p:nvPicPr>
          <p:cNvPr id="5" name="Picture 4" descr="Screen Shot 2015-09-04 at 2.47.45 AM.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411788" y="4340679"/>
            <a:ext cx="3263900" cy="2349500"/>
          </a:xfrm>
          <a:prstGeom prst="rect">
            <a:avLst/>
          </a:prstGeom>
        </p:spPr>
      </p:pic>
      <p:sp>
        <p:nvSpPr>
          <p:cNvPr id="6" name="TextBox 5"/>
          <p:cNvSpPr txBox="1"/>
          <p:nvPr/>
        </p:nvSpPr>
        <p:spPr>
          <a:xfrm>
            <a:off x="281095" y="1508667"/>
            <a:ext cx="7967857" cy="3046988"/>
          </a:xfrm>
          <a:prstGeom prst="rect">
            <a:avLst/>
          </a:prstGeom>
          <a:noFill/>
        </p:spPr>
        <p:txBody>
          <a:bodyPr wrap="square" rtlCol="0">
            <a:spAutoFit/>
          </a:bodyPr>
          <a:lstStyle/>
          <a:p>
            <a:r>
              <a:rPr lang="en-US" sz="2400" dirty="0" err="1" smtClean="0">
                <a:latin typeface="Arial"/>
                <a:cs typeface="Arial"/>
              </a:rPr>
              <a:t>Calcular</a:t>
            </a:r>
            <a:r>
              <a:rPr lang="en-US" sz="2400" dirty="0" smtClean="0">
                <a:latin typeface="Arial"/>
                <a:cs typeface="Arial"/>
              </a:rPr>
              <a:t> el valor de PI a </a:t>
            </a:r>
            <a:r>
              <a:rPr lang="en-US" sz="2400" dirty="0" err="1" smtClean="0">
                <a:latin typeface="Arial"/>
                <a:cs typeface="Arial"/>
              </a:rPr>
              <a:t>través</a:t>
            </a:r>
            <a:r>
              <a:rPr lang="en-US" sz="2400" dirty="0" smtClean="0">
                <a:latin typeface="Arial"/>
                <a:cs typeface="Arial"/>
              </a:rPr>
              <a:t> de la </a:t>
            </a:r>
            <a:r>
              <a:rPr lang="en-US" sz="2400" dirty="0" err="1" smtClean="0">
                <a:latin typeface="Arial"/>
                <a:cs typeface="Arial"/>
              </a:rPr>
              <a:t>fórmula</a:t>
            </a:r>
            <a:r>
              <a:rPr lang="en-US" sz="2400" dirty="0" smtClean="0">
                <a:latin typeface="Arial"/>
                <a:cs typeface="Arial"/>
              </a:rPr>
              <a:t> de </a:t>
            </a:r>
            <a:r>
              <a:rPr lang="en-US" sz="2400" dirty="0" err="1" smtClean="0">
                <a:latin typeface="Arial"/>
                <a:cs typeface="Arial"/>
              </a:rPr>
              <a:t>aproximación</a:t>
            </a:r>
            <a:r>
              <a:rPr lang="en-US" sz="2400" dirty="0" smtClean="0">
                <a:latin typeface="Arial"/>
                <a:cs typeface="Arial"/>
              </a:rPr>
              <a:t>.</a:t>
            </a:r>
          </a:p>
          <a:p>
            <a:pPr marL="342900" indent="-342900">
              <a:buFontTx/>
              <a:buChar char="-"/>
            </a:pPr>
            <a:r>
              <a:rPr lang="en-US" sz="2400" dirty="0" err="1" smtClean="0">
                <a:latin typeface="Arial"/>
                <a:cs typeface="Arial"/>
              </a:rPr>
              <a:t>Asignar</a:t>
            </a:r>
            <a:r>
              <a:rPr lang="en-US" sz="2400" dirty="0" smtClean="0">
                <a:latin typeface="Arial"/>
                <a:cs typeface="Arial"/>
              </a:rPr>
              <a:t> </a:t>
            </a:r>
            <a:r>
              <a:rPr lang="en-US" sz="2400" dirty="0" err="1" smtClean="0">
                <a:latin typeface="Arial"/>
                <a:cs typeface="Arial"/>
              </a:rPr>
              <a:t>correctamente</a:t>
            </a:r>
            <a:r>
              <a:rPr lang="en-US" sz="2400" dirty="0" smtClean="0">
                <a:latin typeface="Arial"/>
                <a:cs typeface="Arial"/>
              </a:rPr>
              <a:t> los </a:t>
            </a:r>
            <a:r>
              <a:rPr lang="en-US" sz="2400" dirty="0" err="1" smtClean="0">
                <a:latin typeface="Arial"/>
                <a:cs typeface="Arial"/>
              </a:rPr>
              <a:t>límites</a:t>
            </a:r>
            <a:r>
              <a:rPr lang="en-US" sz="2400" dirty="0" smtClean="0">
                <a:latin typeface="Arial"/>
                <a:cs typeface="Arial"/>
              </a:rPr>
              <a:t> de </a:t>
            </a:r>
            <a:r>
              <a:rPr lang="en-US" sz="2400" dirty="0" err="1" smtClean="0">
                <a:latin typeface="Arial"/>
                <a:cs typeface="Arial"/>
              </a:rPr>
              <a:t>integración</a:t>
            </a:r>
            <a:r>
              <a:rPr lang="en-US" sz="2400" dirty="0" smtClean="0">
                <a:latin typeface="Arial"/>
                <a:cs typeface="Arial"/>
              </a:rPr>
              <a:t> </a:t>
            </a:r>
            <a:r>
              <a:rPr lang="en-US" sz="2400" dirty="0" err="1" smtClean="0">
                <a:latin typeface="Arial"/>
                <a:cs typeface="Arial"/>
              </a:rPr>
              <a:t>para</a:t>
            </a:r>
            <a:r>
              <a:rPr lang="en-US" sz="2400" dirty="0" smtClean="0">
                <a:latin typeface="Arial"/>
                <a:cs typeface="Arial"/>
              </a:rPr>
              <a:t> </a:t>
            </a:r>
            <a:r>
              <a:rPr lang="en-US" sz="2400" dirty="0" err="1" smtClean="0">
                <a:latin typeface="Arial"/>
                <a:cs typeface="Arial"/>
              </a:rPr>
              <a:t>cada</a:t>
            </a:r>
            <a:r>
              <a:rPr lang="en-US" sz="2400" dirty="0" smtClean="0">
                <a:latin typeface="Arial"/>
                <a:cs typeface="Arial"/>
              </a:rPr>
              <a:t> </a:t>
            </a:r>
            <a:r>
              <a:rPr lang="en-US" sz="2400" dirty="0" err="1" smtClean="0">
                <a:latin typeface="Arial"/>
                <a:cs typeface="Arial"/>
              </a:rPr>
              <a:t>proceso</a:t>
            </a:r>
            <a:endParaRPr lang="en-US" sz="2400" dirty="0" smtClean="0">
              <a:latin typeface="Arial"/>
              <a:cs typeface="Arial"/>
            </a:endParaRPr>
          </a:p>
          <a:p>
            <a:pPr marL="342900" indent="-342900">
              <a:buFontTx/>
              <a:buChar char="-"/>
            </a:pPr>
            <a:r>
              <a:rPr lang="en-US" sz="2400" dirty="0" err="1" smtClean="0">
                <a:latin typeface="Arial"/>
                <a:cs typeface="Arial"/>
              </a:rPr>
              <a:t>Usar</a:t>
            </a:r>
            <a:r>
              <a:rPr lang="en-US" sz="2400" dirty="0" smtClean="0">
                <a:latin typeface="Arial"/>
                <a:cs typeface="Arial"/>
              </a:rPr>
              <a:t> </a:t>
            </a:r>
            <a:r>
              <a:rPr lang="en-US" sz="2400" dirty="0" err="1" smtClean="0">
                <a:latin typeface="Arial"/>
                <a:cs typeface="Arial"/>
              </a:rPr>
              <a:t>MPI_Reduce</a:t>
            </a:r>
            <a:r>
              <a:rPr lang="en-US" sz="2400" dirty="0" smtClean="0">
                <a:latin typeface="Arial"/>
                <a:cs typeface="Arial"/>
              </a:rPr>
              <a:t> </a:t>
            </a:r>
            <a:r>
              <a:rPr lang="en-US" sz="2400" dirty="0" err="1" smtClean="0">
                <a:latin typeface="Arial"/>
                <a:cs typeface="Arial"/>
              </a:rPr>
              <a:t>para</a:t>
            </a:r>
            <a:r>
              <a:rPr lang="en-US" sz="2400" dirty="0" smtClean="0">
                <a:latin typeface="Arial"/>
                <a:cs typeface="Arial"/>
              </a:rPr>
              <a:t> </a:t>
            </a:r>
            <a:r>
              <a:rPr lang="en-US" sz="2400" dirty="0" err="1" smtClean="0">
                <a:latin typeface="Arial"/>
                <a:cs typeface="Arial"/>
              </a:rPr>
              <a:t>recolectar</a:t>
            </a:r>
            <a:r>
              <a:rPr lang="en-US" sz="2400" dirty="0" smtClean="0">
                <a:latin typeface="Arial"/>
                <a:cs typeface="Arial"/>
              </a:rPr>
              <a:t> el </a:t>
            </a:r>
            <a:r>
              <a:rPr lang="en-US" sz="2400" dirty="0" err="1" smtClean="0">
                <a:latin typeface="Arial"/>
                <a:cs typeface="Arial"/>
              </a:rPr>
              <a:t>cálculo</a:t>
            </a:r>
            <a:r>
              <a:rPr lang="en-US" sz="2400" dirty="0" smtClean="0">
                <a:latin typeface="Arial"/>
                <a:cs typeface="Arial"/>
              </a:rPr>
              <a:t> de </a:t>
            </a:r>
            <a:r>
              <a:rPr lang="en-US" sz="2400" dirty="0" err="1" smtClean="0">
                <a:latin typeface="Arial"/>
                <a:cs typeface="Arial"/>
              </a:rPr>
              <a:t>cada</a:t>
            </a:r>
            <a:r>
              <a:rPr lang="en-US" sz="2400" dirty="0" smtClean="0">
                <a:latin typeface="Arial"/>
                <a:cs typeface="Arial"/>
              </a:rPr>
              <a:t> </a:t>
            </a:r>
            <a:r>
              <a:rPr lang="en-US" sz="2400" dirty="0" err="1" smtClean="0">
                <a:latin typeface="Arial"/>
                <a:cs typeface="Arial"/>
              </a:rPr>
              <a:t>proceso</a:t>
            </a:r>
            <a:r>
              <a:rPr lang="en-US" sz="2400" dirty="0" smtClean="0">
                <a:latin typeface="Arial"/>
                <a:cs typeface="Arial"/>
              </a:rPr>
              <a:t> y </a:t>
            </a:r>
            <a:r>
              <a:rPr lang="en-US" sz="2400" dirty="0" err="1" smtClean="0">
                <a:latin typeface="Arial"/>
                <a:cs typeface="Arial"/>
              </a:rPr>
              <a:t>sumarlo</a:t>
            </a:r>
            <a:r>
              <a:rPr lang="en-US" sz="2400" dirty="0" smtClean="0">
                <a:latin typeface="Arial"/>
                <a:cs typeface="Arial"/>
              </a:rPr>
              <a:t> en el </a:t>
            </a:r>
            <a:r>
              <a:rPr lang="en-US" sz="2400" dirty="0" err="1" smtClean="0">
                <a:latin typeface="Arial"/>
                <a:cs typeface="Arial"/>
              </a:rPr>
              <a:t>resultado</a:t>
            </a:r>
            <a:r>
              <a:rPr lang="en-US" sz="2400" dirty="0" smtClean="0">
                <a:latin typeface="Arial"/>
                <a:cs typeface="Arial"/>
              </a:rPr>
              <a:t> de Pi</a:t>
            </a:r>
          </a:p>
          <a:p>
            <a:pPr marL="342900" indent="-342900">
              <a:buFontTx/>
              <a:buChar char="-"/>
            </a:pPr>
            <a:r>
              <a:rPr lang="en-US" sz="2400" dirty="0" err="1" smtClean="0">
                <a:latin typeface="Arial"/>
                <a:cs typeface="Arial"/>
              </a:rPr>
              <a:t>Calcular</a:t>
            </a:r>
            <a:r>
              <a:rPr lang="en-US" sz="2400" dirty="0" smtClean="0">
                <a:latin typeface="Arial"/>
                <a:cs typeface="Arial"/>
              </a:rPr>
              <a:t> el error con </a:t>
            </a:r>
            <a:r>
              <a:rPr lang="en-US" sz="2400" dirty="0" err="1" smtClean="0">
                <a:latin typeface="Arial"/>
                <a:cs typeface="Arial"/>
              </a:rPr>
              <a:t>respecto</a:t>
            </a:r>
            <a:r>
              <a:rPr lang="en-US" sz="2400" dirty="0" smtClean="0">
                <a:latin typeface="Arial"/>
                <a:cs typeface="Arial"/>
              </a:rPr>
              <a:t> al valor de Pi de </a:t>
            </a:r>
            <a:r>
              <a:rPr lang="en-US" sz="2400" dirty="0"/>
              <a:t>3.141592653589793238462643</a:t>
            </a:r>
            <a:endParaRPr lang="en-US" sz="2400" dirty="0" smtClean="0">
              <a:latin typeface="Arial"/>
              <a:cs typeface="Arial"/>
            </a:endParaRPr>
          </a:p>
        </p:txBody>
      </p:sp>
    </p:spTree>
    <p:extLst>
      <p:ext uri="{BB962C8B-B14F-4D97-AF65-F5344CB8AC3E}">
        <p14:creationId xmlns:p14="http://schemas.microsoft.com/office/powerpoint/2010/main" val="332161528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11" name="TextBox 10"/>
          <p:cNvSpPr txBox="1"/>
          <p:nvPr/>
        </p:nvSpPr>
        <p:spPr>
          <a:xfrm>
            <a:off x="-1" y="584127"/>
            <a:ext cx="8962572" cy="646331"/>
          </a:xfrm>
          <a:prstGeom prst="rect">
            <a:avLst/>
          </a:prstGeom>
          <a:noFill/>
        </p:spPr>
        <p:txBody>
          <a:bodyPr wrap="square" rtlCol="0">
            <a:spAutoFit/>
          </a:bodyPr>
          <a:lstStyle/>
          <a:p>
            <a:r>
              <a:rPr lang="en-US" sz="3600" b="1" dirty="0" err="1" smtClean="0">
                <a:latin typeface="Arial"/>
                <a:cs typeface="Arial"/>
              </a:rPr>
              <a:t>Ejercicio</a:t>
            </a:r>
            <a:r>
              <a:rPr lang="en-US" sz="3600" b="1" dirty="0" smtClean="0">
                <a:latin typeface="Arial"/>
                <a:cs typeface="Arial"/>
              </a:rPr>
              <a:t> 1: </a:t>
            </a:r>
            <a:r>
              <a:rPr lang="en-US" sz="3600" dirty="0" err="1" smtClean="0">
                <a:latin typeface="Arial"/>
                <a:cs typeface="Arial"/>
              </a:rPr>
              <a:t>Calculo</a:t>
            </a:r>
            <a:r>
              <a:rPr lang="en-US" sz="3600" dirty="0" smtClean="0">
                <a:latin typeface="Arial"/>
                <a:cs typeface="Arial"/>
              </a:rPr>
              <a:t> de PI </a:t>
            </a:r>
            <a:r>
              <a:rPr lang="en-US" sz="3600" dirty="0" err="1" smtClean="0">
                <a:latin typeface="Arial"/>
                <a:cs typeface="Arial"/>
              </a:rPr>
              <a:t>por</a:t>
            </a:r>
            <a:r>
              <a:rPr lang="en-US" sz="3600" dirty="0" smtClean="0">
                <a:latin typeface="Arial"/>
                <a:cs typeface="Arial"/>
              </a:rPr>
              <a:t> </a:t>
            </a:r>
            <a:r>
              <a:rPr lang="en-US" sz="3600" dirty="0" err="1" smtClean="0">
                <a:latin typeface="Arial"/>
                <a:cs typeface="Arial"/>
              </a:rPr>
              <a:t>integración</a:t>
            </a:r>
            <a:endParaRPr lang="en-US" sz="2800" dirty="0" smtClean="0">
              <a:latin typeface="Arial"/>
              <a:cs typeface="Arial"/>
            </a:endParaRPr>
          </a:p>
        </p:txBody>
      </p:sp>
      <p:pic>
        <p:nvPicPr>
          <p:cNvPr id="4" name="Picture 3" descr="Screen Shot 2015-09-04 at 2.47.29 AM.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1007" y="5357586"/>
            <a:ext cx="3695700" cy="1041400"/>
          </a:xfrm>
          <a:prstGeom prst="rect">
            <a:avLst/>
          </a:prstGeom>
        </p:spPr>
      </p:pic>
      <p:pic>
        <p:nvPicPr>
          <p:cNvPr id="5" name="Picture 4" descr="Screen Shot 2015-09-04 at 2.47.45 AM.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411788" y="4340679"/>
            <a:ext cx="3263900" cy="2349500"/>
          </a:xfrm>
          <a:prstGeom prst="rect">
            <a:avLst/>
          </a:prstGeom>
        </p:spPr>
      </p:pic>
      <p:sp>
        <p:nvSpPr>
          <p:cNvPr id="6" name="TextBox 5"/>
          <p:cNvSpPr txBox="1"/>
          <p:nvPr/>
        </p:nvSpPr>
        <p:spPr>
          <a:xfrm>
            <a:off x="281095" y="1508667"/>
            <a:ext cx="7967857" cy="3046988"/>
          </a:xfrm>
          <a:prstGeom prst="rect">
            <a:avLst/>
          </a:prstGeom>
          <a:noFill/>
        </p:spPr>
        <p:txBody>
          <a:bodyPr wrap="square" rtlCol="0">
            <a:spAutoFit/>
          </a:bodyPr>
          <a:lstStyle/>
          <a:p>
            <a:r>
              <a:rPr lang="en-US" sz="2400" dirty="0" err="1" smtClean="0">
                <a:latin typeface="Arial"/>
                <a:cs typeface="Arial"/>
              </a:rPr>
              <a:t>Calcular</a:t>
            </a:r>
            <a:r>
              <a:rPr lang="en-US" sz="2400" dirty="0" smtClean="0">
                <a:latin typeface="Arial"/>
                <a:cs typeface="Arial"/>
              </a:rPr>
              <a:t> el valor de PI a </a:t>
            </a:r>
            <a:r>
              <a:rPr lang="en-US" sz="2400" dirty="0" err="1" smtClean="0">
                <a:latin typeface="Arial"/>
                <a:cs typeface="Arial"/>
              </a:rPr>
              <a:t>través</a:t>
            </a:r>
            <a:r>
              <a:rPr lang="en-US" sz="2400" dirty="0" smtClean="0">
                <a:latin typeface="Arial"/>
                <a:cs typeface="Arial"/>
              </a:rPr>
              <a:t> de la </a:t>
            </a:r>
            <a:r>
              <a:rPr lang="en-US" sz="2400" dirty="0" err="1" smtClean="0">
                <a:latin typeface="Arial"/>
                <a:cs typeface="Arial"/>
              </a:rPr>
              <a:t>fórmula</a:t>
            </a:r>
            <a:r>
              <a:rPr lang="en-US" sz="2400" dirty="0" smtClean="0">
                <a:latin typeface="Arial"/>
                <a:cs typeface="Arial"/>
              </a:rPr>
              <a:t> de </a:t>
            </a:r>
            <a:r>
              <a:rPr lang="en-US" sz="2400" dirty="0" err="1" smtClean="0">
                <a:latin typeface="Arial"/>
                <a:cs typeface="Arial"/>
              </a:rPr>
              <a:t>aproximación</a:t>
            </a:r>
            <a:r>
              <a:rPr lang="en-US" sz="2400" dirty="0" smtClean="0">
                <a:latin typeface="Arial"/>
                <a:cs typeface="Arial"/>
              </a:rPr>
              <a:t>.</a:t>
            </a:r>
          </a:p>
          <a:p>
            <a:endParaRPr lang="en-US" sz="2400" dirty="0" smtClean="0">
              <a:latin typeface="Arial"/>
              <a:cs typeface="Arial"/>
            </a:endParaRPr>
          </a:p>
          <a:p>
            <a:pPr marL="342900" indent="-342900">
              <a:buFontTx/>
              <a:buChar char="-"/>
            </a:pPr>
            <a:r>
              <a:rPr lang="en-US" sz="2400" dirty="0" err="1" smtClean="0">
                <a:latin typeface="Arial"/>
                <a:cs typeface="Arial"/>
              </a:rPr>
              <a:t>Utilizar</a:t>
            </a:r>
            <a:r>
              <a:rPr lang="en-US" sz="2400" dirty="0" smtClean="0">
                <a:latin typeface="Arial"/>
                <a:cs typeface="Arial"/>
              </a:rPr>
              <a:t> el </a:t>
            </a:r>
            <a:r>
              <a:rPr lang="en-US" sz="2400" dirty="0" err="1" smtClean="0">
                <a:latin typeface="Arial"/>
                <a:cs typeface="Arial"/>
              </a:rPr>
              <a:t>MPI_Wtime</a:t>
            </a:r>
            <a:r>
              <a:rPr lang="en-US" sz="2400" dirty="0" smtClean="0">
                <a:latin typeface="Arial"/>
                <a:cs typeface="Arial"/>
              </a:rPr>
              <a:t>() </a:t>
            </a:r>
            <a:r>
              <a:rPr lang="en-US" sz="2400" dirty="0" err="1" smtClean="0">
                <a:latin typeface="Arial"/>
                <a:cs typeface="Arial"/>
              </a:rPr>
              <a:t>para</a:t>
            </a:r>
            <a:r>
              <a:rPr lang="en-US" sz="2400" dirty="0" smtClean="0">
                <a:latin typeface="Arial"/>
                <a:cs typeface="Arial"/>
              </a:rPr>
              <a:t> </a:t>
            </a:r>
            <a:r>
              <a:rPr lang="en-US" sz="2400" dirty="0" err="1" smtClean="0">
                <a:latin typeface="Arial"/>
                <a:cs typeface="Arial"/>
              </a:rPr>
              <a:t>medir</a:t>
            </a:r>
            <a:r>
              <a:rPr lang="en-US" sz="2400" dirty="0" smtClean="0">
                <a:latin typeface="Arial"/>
                <a:cs typeface="Arial"/>
              </a:rPr>
              <a:t> </a:t>
            </a:r>
            <a:r>
              <a:rPr lang="en-US" sz="2400" dirty="0" err="1" smtClean="0">
                <a:latin typeface="Arial"/>
                <a:cs typeface="Arial"/>
              </a:rPr>
              <a:t>tiempos</a:t>
            </a:r>
            <a:r>
              <a:rPr lang="en-US" sz="2400" dirty="0" smtClean="0">
                <a:latin typeface="Arial"/>
                <a:cs typeface="Arial"/>
              </a:rPr>
              <a:t> en </a:t>
            </a:r>
            <a:r>
              <a:rPr lang="en-US" sz="2400" dirty="0" err="1" smtClean="0">
                <a:latin typeface="Arial"/>
                <a:cs typeface="Arial"/>
              </a:rPr>
              <a:t>combinaciones</a:t>
            </a:r>
            <a:r>
              <a:rPr lang="en-US" sz="2400" dirty="0" smtClean="0">
                <a:latin typeface="Arial"/>
                <a:cs typeface="Arial"/>
              </a:rPr>
              <a:t> de n y p</a:t>
            </a:r>
          </a:p>
          <a:p>
            <a:pPr marL="342900" indent="-342900">
              <a:buFontTx/>
              <a:buChar char="-"/>
            </a:pPr>
            <a:r>
              <a:rPr lang="en-US" sz="2400" dirty="0" err="1" smtClean="0">
                <a:latin typeface="Arial"/>
                <a:cs typeface="Arial"/>
              </a:rPr>
              <a:t>Donde</a:t>
            </a:r>
            <a:r>
              <a:rPr lang="en-US" sz="2400" dirty="0" smtClean="0">
                <a:latin typeface="Arial"/>
                <a:cs typeface="Arial"/>
              </a:rPr>
              <a:t> 10</a:t>
            </a:r>
            <a:r>
              <a:rPr lang="en-US" sz="2400" baseline="30000" dirty="0" smtClean="0">
                <a:latin typeface="Arial"/>
                <a:cs typeface="Arial"/>
              </a:rPr>
              <a:t>2</a:t>
            </a:r>
            <a:r>
              <a:rPr lang="en-US" sz="2400" dirty="0" smtClean="0">
                <a:latin typeface="Arial"/>
                <a:cs typeface="Arial"/>
              </a:rPr>
              <a:t> &lt; n &lt;10</a:t>
            </a:r>
            <a:r>
              <a:rPr lang="en-US" sz="2400" baseline="30000" dirty="0" smtClean="0">
                <a:latin typeface="Arial"/>
                <a:cs typeface="Arial"/>
              </a:rPr>
              <a:t>6</a:t>
            </a:r>
          </a:p>
          <a:p>
            <a:pPr marL="342900" indent="-342900">
              <a:buFontTx/>
              <a:buChar char="-"/>
            </a:pPr>
            <a:r>
              <a:rPr lang="en-US" sz="2400" dirty="0" smtClean="0">
                <a:latin typeface="Arial"/>
                <a:cs typeface="Arial"/>
              </a:rPr>
              <a:t>1 &lt; p &lt;16</a:t>
            </a:r>
          </a:p>
          <a:p>
            <a:pPr marL="342900" indent="-342900">
              <a:buFontTx/>
              <a:buChar char="-"/>
            </a:pPr>
            <a:r>
              <a:rPr lang="en-US" sz="2400" dirty="0" err="1" smtClean="0">
                <a:latin typeface="Arial"/>
                <a:cs typeface="Arial"/>
              </a:rPr>
              <a:t>Graficar</a:t>
            </a:r>
            <a:r>
              <a:rPr lang="en-US" sz="2400" dirty="0" smtClean="0">
                <a:latin typeface="Arial"/>
                <a:cs typeface="Arial"/>
              </a:rPr>
              <a:t> </a:t>
            </a:r>
            <a:r>
              <a:rPr lang="en-US" sz="2400" dirty="0" err="1" smtClean="0">
                <a:latin typeface="Arial"/>
                <a:cs typeface="Arial"/>
              </a:rPr>
              <a:t>tiempos</a:t>
            </a:r>
            <a:r>
              <a:rPr lang="en-US" sz="2400" dirty="0" smtClean="0">
                <a:latin typeface="Arial"/>
                <a:cs typeface="Arial"/>
              </a:rPr>
              <a:t> en </a:t>
            </a:r>
            <a:r>
              <a:rPr lang="en-US" sz="2400" dirty="0" err="1" smtClean="0">
                <a:latin typeface="Arial"/>
                <a:cs typeface="Arial"/>
              </a:rPr>
              <a:t>funcion</a:t>
            </a:r>
            <a:r>
              <a:rPr lang="en-US" sz="2400" dirty="0" smtClean="0">
                <a:latin typeface="Arial"/>
                <a:cs typeface="Arial"/>
              </a:rPr>
              <a:t> de n y p</a:t>
            </a:r>
          </a:p>
        </p:txBody>
      </p:sp>
    </p:spTree>
    <p:extLst>
      <p:ext uri="{BB962C8B-B14F-4D97-AF65-F5344CB8AC3E}">
        <p14:creationId xmlns:p14="http://schemas.microsoft.com/office/powerpoint/2010/main" val="326680901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10" name="TextBox 9"/>
          <p:cNvSpPr txBox="1"/>
          <p:nvPr/>
        </p:nvSpPr>
        <p:spPr>
          <a:xfrm>
            <a:off x="223502" y="1498335"/>
            <a:ext cx="8585275" cy="4524315"/>
          </a:xfrm>
          <a:prstGeom prst="rect">
            <a:avLst/>
          </a:prstGeom>
          <a:noFill/>
        </p:spPr>
        <p:txBody>
          <a:bodyPr wrap="square" rtlCol="0">
            <a:spAutoFit/>
          </a:bodyPr>
          <a:lstStyle/>
          <a:p>
            <a:r>
              <a:rPr lang="en-US" sz="3200" dirty="0" err="1" smtClean="0">
                <a:latin typeface="Arial"/>
                <a:cs typeface="Arial"/>
              </a:rPr>
              <a:t>Facilita</a:t>
            </a:r>
            <a:r>
              <a:rPr lang="en-US" sz="3200" dirty="0" smtClean="0">
                <a:latin typeface="Arial"/>
                <a:cs typeface="Arial"/>
              </a:rPr>
              <a:t> </a:t>
            </a:r>
            <a:r>
              <a:rPr lang="en-US" sz="3200" dirty="0" err="1" smtClean="0">
                <a:latin typeface="Arial"/>
                <a:cs typeface="Arial"/>
              </a:rPr>
              <a:t>operaciones</a:t>
            </a:r>
            <a:r>
              <a:rPr lang="en-US" sz="3200" dirty="0" smtClean="0">
                <a:latin typeface="Arial"/>
                <a:cs typeface="Arial"/>
              </a:rPr>
              <a:t> </a:t>
            </a:r>
            <a:r>
              <a:rPr lang="en-US" sz="3200" dirty="0" err="1" smtClean="0">
                <a:latin typeface="Arial"/>
                <a:cs typeface="Arial"/>
              </a:rPr>
              <a:t>colectivas</a:t>
            </a:r>
            <a:r>
              <a:rPr lang="en-US" sz="3200" dirty="0" smtClean="0">
                <a:latin typeface="Arial"/>
                <a:cs typeface="Arial"/>
              </a:rPr>
              <a:t> de </a:t>
            </a:r>
            <a:r>
              <a:rPr lang="en-US" sz="3200" dirty="0" err="1" smtClean="0">
                <a:latin typeface="Arial"/>
                <a:cs typeface="Arial"/>
              </a:rPr>
              <a:t>comunicación</a:t>
            </a:r>
            <a:endParaRPr lang="en-US" sz="3200" dirty="0" smtClean="0">
              <a:latin typeface="Arial"/>
              <a:cs typeface="Arial"/>
            </a:endParaRPr>
          </a:p>
          <a:p>
            <a:pPr marL="457200" indent="-457200">
              <a:buFontTx/>
              <a:buChar char="-"/>
            </a:pPr>
            <a:r>
              <a:rPr lang="en-US" sz="3200" dirty="0" smtClean="0">
                <a:latin typeface="Arial"/>
                <a:cs typeface="Arial"/>
              </a:rPr>
              <a:t>No </a:t>
            </a:r>
            <a:r>
              <a:rPr lang="en-US" sz="3200" dirty="0" err="1" smtClean="0">
                <a:latin typeface="Arial"/>
                <a:cs typeface="Arial"/>
              </a:rPr>
              <a:t>puede</a:t>
            </a:r>
            <a:r>
              <a:rPr lang="en-US" sz="3200" dirty="0" smtClean="0">
                <a:latin typeface="Arial"/>
                <a:cs typeface="Arial"/>
              </a:rPr>
              <a:t> </a:t>
            </a:r>
            <a:r>
              <a:rPr lang="en-US" sz="3200" dirty="0" err="1" smtClean="0">
                <a:latin typeface="Arial"/>
                <a:cs typeface="Arial"/>
              </a:rPr>
              <a:t>interferir</a:t>
            </a:r>
            <a:r>
              <a:rPr lang="en-US" sz="3200" dirty="0" smtClean="0">
                <a:latin typeface="Arial"/>
                <a:cs typeface="Arial"/>
              </a:rPr>
              <a:t> con </a:t>
            </a:r>
            <a:r>
              <a:rPr lang="en-US" sz="3200" dirty="0" err="1" smtClean="0">
                <a:latin typeface="Arial"/>
                <a:cs typeface="Arial"/>
              </a:rPr>
              <a:t>comunicación</a:t>
            </a:r>
            <a:r>
              <a:rPr lang="en-US" sz="3200" dirty="0" smtClean="0">
                <a:latin typeface="Arial"/>
                <a:cs typeface="Arial"/>
              </a:rPr>
              <a:t> point-to-point </a:t>
            </a:r>
          </a:p>
          <a:p>
            <a:pPr marL="457200" indent="-457200">
              <a:buFontTx/>
              <a:buChar char="-"/>
            </a:pPr>
            <a:r>
              <a:rPr lang="en-US" sz="3200" dirty="0" err="1" smtClean="0">
                <a:latin typeface="Arial"/>
                <a:cs typeface="Arial"/>
              </a:rPr>
              <a:t>Puede</a:t>
            </a:r>
            <a:r>
              <a:rPr lang="en-US" sz="3200" dirty="0" smtClean="0">
                <a:latin typeface="Arial"/>
                <a:cs typeface="Arial"/>
              </a:rPr>
              <a:t> o no </a:t>
            </a:r>
            <a:r>
              <a:rPr lang="en-US" sz="3200" dirty="0" err="1" smtClean="0">
                <a:latin typeface="Arial"/>
                <a:cs typeface="Arial"/>
              </a:rPr>
              <a:t>sincronizar</a:t>
            </a:r>
            <a:r>
              <a:rPr lang="en-US" sz="3200" dirty="0" smtClean="0">
                <a:latin typeface="Arial"/>
                <a:cs typeface="Arial"/>
              </a:rPr>
              <a:t> los </a:t>
            </a:r>
            <a:r>
              <a:rPr lang="en-US" sz="3200" dirty="0" err="1" smtClean="0">
                <a:latin typeface="Arial"/>
                <a:cs typeface="Arial"/>
              </a:rPr>
              <a:t>procesos</a:t>
            </a:r>
            <a:endParaRPr lang="en-US" sz="3200" dirty="0" smtClean="0">
              <a:latin typeface="Arial"/>
              <a:cs typeface="Arial"/>
            </a:endParaRPr>
          </a:p>
          <a:p>
            <a:pPr marL="457200" indent="-457200">
              <a:buFontTx/>
              <a:buChar char="-"/>
            </a:pPr>
            <a:r>
              <a:rPr lang="en-US" sz="3200" dirty="0" smtClean="0">
                <a:latin typeface="Arial"/>
                <a:cs typeface="Arial"/>
              </a:rPr>
              <a:t>El buffer se re-</a:t>
            </a:r>
            <a:r>
              <a:rPr lang="en-US" sz="3200" dirty="0" err="1" smtClean="0">
                <a:latin typeface="Arial"/>
                <a:cs typeface="Arial"/>
              </a:rPr>
              <a:t>utiliza</a:t>
            </a:r>
            <a:r>
              <a:rPr lang="en-US" sz="3200" dirty="0" smtClean="0">
                <a:latin typeface="Arial"/>
                <a:cs typeface="Arial"/>
              </a:rPr>
              <a:t> solo </a:t>
            </a:r>
            <a:r>
              <a:rPr lang="en-US" sz="3200" dirty="0" err="1" smtClean="0">
                <a:latin typeface="Arial"/>
                <a:cs typeface="Arial"/>
              </a:rPr>
              <a:t>cuando</a:t>
            </a:r>
            <a:r>
              <a:rPr lang="en-US" sz="3200" dirty="0" smtClean="0">
                <a:latin typeface="Arial"/>
                <a:cs typeface="Arial"/>
              </a:rPr>
              <a:t> el </a:t>
            </a:r>
            <a:r>
              <a:rPr lang="en-US" sz="3200" dirty="0" err="1" smtClean="0">
                <a:latin typeface="Arial"/>
                <a:cs typeface="Arial"/>
              </a:rPr>
              <a:t>proceso</a:t>
            </a:r>
            <a:r>
              <a:rPr lang="en-US" sz="3200" dirty="0" smtClean="0">
                <a:latin typeface="Arial"/>
                <a:cs typeface="Arial"/>
              </a:rPr>
              <a:t> </a:t>
            </a:r>
            <a:r>
              <a:rPr lang="en-US" sz="3200" dirty="0" err="1" smtClean="0">
                <a:latin typeface="Arial"/>
                <a:cs typeface="Arial"/>
              </a:rPr>
              <a:t>termina</a:t>
            </a:r>
            <a:endParaRPr lang="en-US" sz="3200" dirty="0">
              <a:latin typeface="Arial"/>
              <a:cs typeface="Arial"/>
            </a:endParaRPr>
          </a:p>
          <a:p>
            <a:pPr marL="457200" indent="-457200">
              <a:buFontTx/>
              <a:buChar char="-"/>
            </a:pPr>
            <a:r>
              <a:rPr lang="en-US" sz="3200" dirty="0" err="1" smtClean="0">
                <a:latin typeface="Arial"/>
                <a:cs typeface="Arial"/>
              </a:rPr>
              <a:t>Todos</a:t>
            </a:r>
            <a:r>
              <a:rPr lang="en-US" sz="3200" dirty="0" smtClean="0">
                <a:latin typeface="Arial"/>
                <a:cs typeface="Arial"/>
              </a:rPr>
              <a:t> los </a:t>
            </a:r>
            <a:r>
              <a:rPr lang="en-US" sz="3200" dirty="0" err="1" smtClean="0">
                <a:latin typeface="Arial"/>
                <a:cs typeface="Arial"/>
              </a:rPr>
              <a:t>procesos</a:t>
            </a:r>
            <a:r>
              <a:rPr lang="en-US" sz="3200" dirty="0" smtClean="0">
                <a:latin typeface="Arial"/>
                <a:cs typeface="Arial"/>
              </a:rPr>
              <a:t> en un </a:t>
            </a:r>
            <a:r>
              <a:rPr lang="en-US" sz="3200" dirty="0" err="1" smtClean="0">
                <a:latin typeface="Arial"/>
                <a:cs typeface="Arial"/>
              </a:rPr>
              <a:t>comunicador</a:t>
            </a:r>
            <a:r>
              <a:rPr lang="en-US" sz="3200" dirty="0" smtClean="0">
                <a:latin typeface="Arial"/>
                <a:cs typeface="Arial"/>
              </a:rPr>
              <a:t> </a:t>
            </a:r>
            <a:r>
              <a:rPr lang="en-US" sz="3200" dirty="0" err="1" smtClean="0">
                <a:latin typeface="Arial"/>
                <a:cs typeface="Arial"/>
              </a:rPr>
              <a:t>participan</a:t>
            </a:r>
            <a:r>
              <a:rPr lang="en-US" sz="3200" dirty="0" smtClean="0">
                <a:latin typeface="Arial"/>
                <a:cs typeface="Arial"/>
              </a:rPr>
              <a:t> de </a:t>
            </a:r>
            <a:r>
              <a:rPr lang="en-US" sz="3200" dirty="0" err="1" smtClean="0">
                <a:latin typeface="Arial"/>
                <a:cs typeface="Arial"/>
              </a:rPr>
              <a:t>comunicación</a:t>
            </a:r>
            <a:r>
              <a:rPr lang="en-US" sz="3200" dirty="0" smtClean="0">
                <a:latin typeface="Arial"/>
                <a:cs typeface="Arial"/>
              </a:rPr>
              <a:t> </a:t>
            </a:r>
            <a:r>
              <a:rPr lang="en-US" sz="3200" dirty="0" err="1" smtClean="0">
                <a:latin typeface="Arial"/>
                <a:cs typeface="Arial"/>
              </a:rPr>
              <a:t>colectiva</a:t>
            </a:r>
            <a:endParaRPr lang="en-US" sz="3200" dirty="0" smtClean="0">
              <a:latin typeface="Arial"/>
              <a:cs typeface="Arial"/>
            </a:endParaRPr>
          </a:p>
        </p:txBody>
      </p:sp>
      <p:sp>
        <p:nvSpPr>
          <p:cNvPr id="7" name="TextBox 6"/>
          <p:cNvSpPr txBox="1"/>
          <p:nvPr/>
        </p:nvSpPr>
        <p:spPr>
          <a:xfrm>
            <a:off x="457200" y="700814"/>
            <a:ext cx="7869662" cy="584776"/>
          </a:xfrm>
          <a:prstGeom prst="rect">
            <a:avLst/>
          </a:prstGeom>
          <a:noFill/>
        </p:spPr>
        <p:txBody>
          <a:bodyPr wrap="none" rtlCol="0">
            <a:spAutoFit/>
          </a:bodyPr>
          <a:lstStyle/>
          <a:p>
            <a:r>
              <a:rPr lang="en-US" sz="3200" b="1" dirty="0" err="1" smtClean="0">
                <a:latin typeface="Arial"/>
                <a:cs typeface="Arial"/>
              </a:rPr>
              <a:t>Rutinas</a:t>
            </a:r>
            <a:r>
              <a:rPr lang="en-US" sz="3200" b="1" dirty="0" smtClean="0">
                <a:latin typeface="Arial"/>
                <a:cs typeface="Arial"/>
              </a:rPr>
              <a:t> MPI de </a:t>
            </a:r>
            <a:r>
              <a:rPr lang="en-US" sz="3200" b="1" dirty="0" err="1" smtClean="0">
                <a:latin typeface="Arial"/>
                <a:cs typeface="Arial"/>
              </a:rPr>
              <a:t>comunicación</a:t>
            </a:r>
            <a:r>
              <a:rPr lang="en-US" sz="3200" b="1" dirty="0" smtClean="0">
                <a:latin typeface="Arial"/>
                <a:cs typeface="Arial"/>
              </a:rPr>
              <a:t> </a:t>
            </a:r>
            <a:r>
              <a:rPr lang="en-US" sz="3200" b="1" dirty="0" err="1" smtClean="0">
                <a:latin typeface="Arial"/>
                <a:cs typeface="Arial"/>
              </a:rPr>
              <a:t>colectiva</a:t>
            </a:r>
            <a:endParaRPr lang="en-US" sz="3200" b="1" dirty="0">
              <a:latin typeface="Arial"/>
              <a:cs typeface="Arial"/>
            </a:endParaRPr>
          </a:p>
        </p:txBody>
      </p:sp>
    </p:spTree>
    <p:extLst>
      <p:ext uri="{BB962C8B-B14F-4D97-AF65-F5344CB8AC3E}">
        <p14:creationId xmlns:p14="http://schemas.microsoft.com/office/powerpoint/2010/main" val="210719948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11" name="TextBox 10"/>
          <p:cNvSpPr txBox="1"/>
          <p:nvPr/>
        </p:nvSpPr>
        <p:spPr>
          <a:xfrm>
            <a:off x="-1" y="584127"/>
            <a:ext cx="8962572" cy="646331"/>
          </a:xfrm>
          <a:prstGeom prst="rect">
            <a:avLst/>
          </a:prstGeom>
          <a:noFill/>
        </p:spPr>
        <p:txBody>
          <a:bodyPr wrap="square" rtlCol="0">
            <a:spAutoFit/>
          </a:bodyPr>
          <a:lstStyle/>
          <a:p>
            <a:r>
              <a:rPr lang="en-US" sz="3600" b="1" dirty="0" err="1" smtClean="0">
                <a:latin typeface="Arial"/>
                <a:cs typeface="Arial"/>
              </a:rPr>
              <a:t>Ejercicio</a:t>
            </a:r>
            <a:r>
              <a:rPr lang="en-US" sz="3600" b="1" dirty="0" smtClean="0">
                <a:latin typeface="Arial"/>
                <a:cs typeface="Arial"/>
              </a:rPr>
              <a:t> 1: </a:t>
            </a:r>
            <a:r>
              <a:rPr lang="en-US" sz="3600" dirty="0" err="1" smtClean="0">
                <a:latin typeface="Arial"/>
                <a:cs typeface="Arial"/>
              </a:rPr>
              <a:t>Calculo</a:t>
            </a:r>
            <a:r>
              <a:rPr lang="en-US" sz="3600" dirty="0" smtClean="0">
                <a:latin typeface="Arial"/>
                <a:cs typeface="Arial"/>
              </a:rPr>
              <a:t> de PI </a:t>
            </a:r>
            <a:r>
              <a:rPr lang="en-US" sz="3600" dirty="0" err="1" smtClean="0">
                <a:latin typeface="Arial"/>
                <a:cs typeface="Arial"/>
              </a:rPr>
              <a:t>por</a:t>
            </a:r>
            <a:r>
              <a:rPr lang="en-US" sz="3600" dirty="0" smtClean="0">
                <a:latin typeface="Arial"/>
                <a:cs typeface="Arial"/>
              </a:rPr>
              <a:t> </a:t>
            </a:r>
            <a:r>
              <a:rPr lang="en-US" sz="3600" dirty="0" err="1" smtClean="0">
                <a:latin typeface="Arial"/>
                <a:cs typeface="Arial"/>
              </a:rPr>
              <a:t>integración</a:t>
            </a:r>
            <a:endParaRPr lang="en-US" sz="2800" dirty="0" smtClean="0">
              <a:latin typeface="Arial"/>
              <a:cs typeface="Arial"/>
            </a:endParaRPr>
          </a:p>
        </p:txBody>
      </p:sp>
      <p:pic>
        <p:nvPicPr>
          <p:cNvPr id="4" name="Picture 3" descr="Screen Shot 2015-09-04 at 2.47.29 AM.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1007" y="5357586"/>
            <a:ext cx="3695700" cy="1041400"/>
          </a:xfrm>
          <a:prstGeom prst="rect">
            <a:avLst/>
          </a:prstGeom>
        </p:spPr>
      </p:pic>
      <p:pic>
        <p:nvPicPr>
          <p:cNvPr id="5" name="Picture 4" descr="Screen Shot 2015-09-04 at 2.47.45 AM.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411788" y="4340679"/>
            <a:ext cx="3263900" cy="2349500"/>
          </a:xfrm>
          <a:prstGeom prst="rect">
            <a:avLst/>
          </a:prstGeom>
        </p:spPr>
      </p:pic>
      <p:sp>
        <p:nvSpPr>
          <p:cNvPr id="6" name="TextBox 5"/>
          <p:cNvSpPr txBox="1"/>
          <p:nvPr/>
        </p:nvSpPr>
        <p:spPr>
          <a:xfrm>
            <a:off x="281095" y="1300357"/>
            <a:ext cx="7967857" cy="3046988"/>
          </a:xfrm>
          <a:prstGeom prst="rect">
            <a:avLst/>
          </a:prstGeom>
          <a:noFill/>
        </p:spPr>
        <p:txBody>
          <a:bodyPr wrap="square" rtlCol="0">
            <a:spAutoFit/>
          </a:bodyPr>
          <a:lstStyle/>
          <a:p>
            <a:r>
              <a:rPr lang="en-US" sz="2400" dirty="0" smtClean="0">
                <a:latin typeface="Arial"/>
                <a:cs typeface="Arial"/>
              </a:rPr>
              <a:t>OPCIONAL:</a:t>
            </a:r>
          </a:p>
          <a:p>
            <a:r>
              <a:rPr lang="en-US" sz="2400" dirty="0" err="1" smtClean="0">
                <a:latin typeface="Arial"/>
                <a:cs typeface="Arial"/>
              </a:rPr>
              <a:t>Calcular</a:t>
            </a:r>
            <a:r>
              <a:rPr lang="en-US" sz="2400" dirty="0" smtClean="0">
                <a:latin typeface="Arial"/>
                <a:cs typeface="Arial"/>
              </a:rPr>
              <a:t> el valor de PI a </a:t>
            </a:r>
            <a:r>
              <a:rPr lang="en-US" sz="2400" dirty="0" err="1" smtClean="0">
                <a:latin typeface="Arial"/>
                <a:cs typeface="Arial"/>
              </a:rPr>
              <a:t>través</a:t>
            </a:r>
            <a:r>
              <a:rPr lang="en-US" sz="2400" dirty="0" smtClean="0">
                <a:latin typeface="Arial"/>
                <a:cs typeface="Arial"/>
              </a:rPr>
              <a:t> de la </a:t>
            </a:r>
            <a:r>
              <a:rPr lang="en-US" sz="2400" dirty="0" err="1" smtClean="0">
                <a:latin typeface="Arial"/>
                <a:cs typeface="Arial"/>
              </a:rPr>
              <a:t>fórmula</a:t>
            </a:r>
            <a:r>
              <a:rPr lang="en-US" sz="2400" dirty="0" smtClean="0">
                <a:latin typeface="Arial"/>
                <a:cs typeface="Arial"/>
              </a:rPr>
              <a:t> de </a:t>
            </a:r>
            <a:r>
              <a:rPr lang="en-US" sz="2400" dirty="0" err="1" smtClean="0">
                <a:latin typeface="Arial"/>
                <a:cs typeface="Arial"/>
              </a:rPr>
              <a:t>aproximación</a:t>
            </a:r>
            <a:r>
              <a:rPr lang="en-US" sz="2400" dirty="0" smtClean="0">
                <a:latin typeface="Arial"/>
                <a:cs typeface="Arial"/>
              </a:rPr>
              <a:t>.</a:t>
            </a:r>
          </a:p>
          <a:p>
            <a:pPr marL="342900" indent="-342900">
              <a:buFontTx/>
              <a:buChar char="-"/>
            </a:pPr>
            <a:r>
              <a:rPr lang="en-US" sz="2400" dirty="0" err="1" smtClean="0">
                <a:latin typeface="Arial"/>
                <a:cs typeface="Arial"/>
              </a:rPr>
              <a:t>Implementar</a:t>
            </a:r>
            <a:r>
              <a:rPr lang="en-US" sz="2400" dirty="0" smtClean="0">
                <a:latin typeface="Arial"/>
                <a:cs typeface="Arial"/>
              </a:rPr>
              <a:t> </a:t>
            </a:r>
            <a:r>
              <a:rPr lang="en-US" sz="2400" dirty="0" err="1" smtClean="0">
                <a:latin typeface="Arial"/>
                <a:cs typeface="Arial"/>
              </a:rPr>
              <a:t>directivas</a:t>
            </a:r>
            <a:r>
              <a:rPr lang="en-US" sz="2400" dirty="0" smtClean="0">
                <a:latin typeface="Arial"/>
                <a:cs typeface="Arial"/>
              </a:rPr>
              <a:t> de pre-</a:t>
            </a:r>
            <a:r>
              <a:rPr lang="en-US" sz="2400" dirty="0" err="1" smtClean="0">
                <a:latin typeface="Arial"/>
                <a:cs typeface="Arial"/>
              </a:rPr>
              <a:t>procesamiento</a:t>
            </a:r>
            <a:endParaRPr lang="en-US" sz="2400" dirty="0" smtClean="0">
              <a:latin typeface="Arial"/>
              <a:cs typeface="Arial"/>
            </a:endParaRPr>
          </a:p>
          <a:p>
            <a:r>
              <a:rPr lang="en-US" sz="2400" dirty="0">
                <a:latin typeface="Arial"/>
                <a:cs typeface="Arial"/>
              </a:rPr>
              <a:t>	</a:t>
            </a:r>
            <a:r>
              <a:rPr lang="en-US" sz="2400" dirty="0" smtClean="0">
                <a:latin typeface="Arial"/>
                <a:cs typeface="Arial"/>
              </a:rPr>
              <a:t>#DEFINE _MPI</a:t>
            </a:r>
          </a:p>
          <a:p>
            <a:r>
              <a:rPr lang="en-US" sz="2400" dirty="0">
                <a:latin typeface="Arial"/>
                <a:cs typeface="Arial"/>
              </a:rPr>
              <a:t>	</a:t>
            </a:r>
            <a:r>
              <a:rPr lang="en-US" sz="2400" dirty="0" smtClean="0">
                <a:latin typeface="Arial"/>
                <a:cs typeface="Arial"/>
              </a:rPr>
              <a:t>#DEFINE _SEC</a:t>
            </a:r>
          </a:p>
          <a:p>
            <a:r>
              <a:rPr lang="en-US" sz="2400" dirty="0" err="1" smtClean="0">
                <a:latin typeface="Arial"/>
                <a:cs typeface="Arial"/>
              </a:rPr>
              <a:t>Que</a:t>
            </a:r>
            <a:r>
              <a:rPr lang="en-US" sz="2400" dirty="0" smtClean="0">
                <a:latin typeface="Arial"/>
                <a:cs typeface="Arial"/>
              </a:rPr>
              <a:t> </a:t>
            </a:r>
            <a:r>
              <a:rPr lang="en-US" sz="2400" dirty="0" err="1" smtClean="0">
                <a:latin typeface="Arial"/>
                <a:cs typeface="Arial"/>
              </a:rPr>
              <a:t>permita</a:t>
            </a:r>
            <a:r>
              <a:rPr lang="en-US" sz="2400" dirty="0" smtClean="0">
                <a:latin typeface="Arial"/>
                <a:cs typeface="Arial"/>
              </a:rPr>
              <a:t> </a:t>
            </a:r>
            <a:r>
              <a:rPr lang="en-US" sz="2400" dirty="0" err="1" smtClean="0">
                <a:latin typeface="Arial"/>
                <a:cs typeface="Arial"/>
              </a:rPr>
              <a:t>utilizar</a:t>
            </a:r>
            <a:r>
              <a:rPr lang="en-US" sz="2400" dirty="0" smtClean="0">
                <a:latin typeface="Arial"/>
                <a:cs typeface="Arial"/>
              </a:rPr>
              <a:t> el </a:t>
            </a:r>
            <a:r>
              <a:rPr lang="en-US" sz="2400" dirty="0" err="1" smtClean="0">
                <a:latin typeface="Arial"/>
                <a:cs typeface="Arial"/>
              </a:rPr>
              <a:t>mismo</a:t>
            </a:r>
            <a:r>
              <a:rPr lang="en-US" sz="2400" dirty="0" smtClean="0">
                <a:latin typeface="Arial"/>
                <a:cs typeface="Arial"/>
              </a:rPr>
              <a:t> </a:t>
            </a:r>
            <a:r>
              <a:rPr lang="en-US" sz="2400" dirty="0" err="1" smtClean="0">
                <a:latin typeface="Arial"/>
                <a:cs typeface="Arial"/>
              </a:rPr>
              <a:t>código</a:t>
            </a:r>
            <a:r>
              <a:rPr lang="en-US" sz="2400" dirty="0" smtClean="0">
                <a:latin typeface="Arial"/>
                <a:cs typeface="Arial"/>
              </a:rPr>
              <a:t> </a:t>
            </a:r>
            <a:r>
              <a:rPr lang="en-US" sz="2400" dirty="0" err="1" smtClean="0">
                <a:latin typeface="Arial"/>
                <a:cs typeface="Arial"/>
              </a:rPr>
              <a:t>para</a:t>
            </a:r>
            <a:r>
              <a:rPr lang="en-US" sz="2400" dirty="0" smtClean="0">
                <a:latin typeface="Arial"/>
                <a:cs typeface="Arial"/>
              </a:rPr>
              <a:t> </a:t>
            </a:r>
            <a:r>
              <a:rPr lang="en-US" sz="2400" dirty="0" err="1" smtClean="0">
                <a:latin typeface="Arial"/>
                <a:cs typeface="Arial"/>
              </a:rPr>
              <a:t>ejecutar</a:t>
            </a:r>
            <a:r>
              <a:rPr lang="en-US" sz="2400" dirty="0" smtClean="0">
                <a:latin typeface="Arial"/>
                <a:cs typeface="Arial"/>
              </a:rPr>
              <a:t> </a:t>
            </a:r>
            <a:r>
              <a:rPr lang="en-US" sz="2400" dirty="0" err="1" smtClean="0">
                <a:latin typeface="Arial"/>
                <a:cs typeface="Arial"/>
              </a:rPr>
              <a:t>secuencialmente</a:t>
            </a:r>
            <a:r>
              <a:rPr lang="en-US" sz="2400" dirty="0" smtClean="0">
                <a:latin typeface="Arial"/>
                <a:cs typeface="Arial"/>
              </a:rPr>
              <a:t> o en </a:t>
            </a:r>
            <a:r>
              <a:rPr lang="en-US" sz="2400" dirty="0" err="1" smtClean="0">
                <a:latin typeface="Arial"/>
                <a:cs typeface="Arial"/>
              </a:rPr>
              <a:t>paralelo</a:t>
            </a:r>
            <a:endParaRPr lang="en-US" sz="2400" dirty="0" smtClean="0">
              <a:latin typeface="Arial"/>
              <a:cs typeface="Arial"/>
            </a:endParaRPr>
          </a:p>
        </p:txBody>
      </p:sp>
    </p:spTree>
    <p:extLst>
      <p:ext uri="{BB962C8B-B14F-4D97-AF65-F5344CB8AC3E}">
        <p14:creationId xmlns:p14="http://schemas.microsoft.com/office/powerpoint/2010/main" val="121201669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11" name="TextBox 10"/>
          <p:cNvSpPr txBox="1"/>
          <p:nvPr/>
        </p:nvSpPr>
        <p:spPr>
          <a:xfrm>
            <a:off x="-1" y="584127"/>
            <a:ext cx="8962572" cy="646331"/>
          </a:xfrm>
          <a:prstGeom prst="rect">
            <a:avLst/>
          </a:prstGeom>
          <a:noFill/>
        </p:spPr>
        <p:txBody>
          <a:bodyPr wrap="square" rtlCol="0">
            <a:spAutoFit/>
          </a:bodyPr>
          <a:lstStyle/>
          <a:p>
            <a:r>
              <a:rPr lang="en-US" sz="3600" b="1" dirty="0" err="1" smtClean="0">
                <a:latin typeface="Arial"/>
                <a:cs typeface="Arial"/>
              </a:rPr>
              <a:t>Ejercicio</a:t>
            </a:r>
            <a:r>
              <a:rPr lang="en-US" sz="3600" b="1" dirty="0" smtClean="0">
                <a:latin typeface="Arial"/>
                <a:cs typeface="Arial"/>
              </a:rPr>
              <a:t> </a:t>
            </a:r>
            <a:r>
              <a:rPr lang="en-US" sz="3600" b="1" dirty="0">
                <a:latin typeface="Arial"/>
                <a:cs typeface="Arial"/>
              </a:rPr>
              <a:t>2</a:t>
            </a:r>
            <a:r>
              <a:rPr lang="en-US" sz="3600" b="1" dirty="0" smtClean="0">
                <a:latin typeface="Arial"/>
                <a:cs typeface="Arial"/>
              </a:rPr>
              <a:t>: </a:t>
            </a:r>
            <a:r>
              <a:rPr lang="en-US" sz="3600" dirty="0" err="1" smtClean="0">
                <a:latin typeface="Arial"/>
                <a:cs typeface="Arial"/>
              </a:rPr>
              <a:t>Calculo</a:t>
            </a:r>
            <a:r>
              <a:rPr lang="en-US" sz="3600" dirty="0" smtClean="0">
                <a:latin typeface="Arial"/>
                <a:cs typeface="Arial"/>
              </a:rPr>
              <a:t> del </a:t>
            </a:r>
            <a:r>
              <a:rPr lang="en-US" sz="3600" dirty="0" err="1" smtClean="0">
                <a:latin typeface="Arial"/>
                <a:cs typeface="Arial"/>
              </a:rPr>
              <a:t>promedio</a:t>
            </a:r>
            <a:endParaRPr lang="en-US" sz="2800" dirty="0" smtClean="0">
              <a:latin typeface="Arial"/>
              <a:cs typeface="Arial"/>
            </a:endParaRPr>
          </a:p>
        </p:txBody>
      </p:sp>
      <p:sp>
        <p:nvSpPr>
          <p:cNvPr id="6" name="TextBox 5"/>
          <p:cNvSpPr txBox="1"/>
          <p:nvPr/>
        </p:nvSpPr>
        <p:spPr>
          <a:xfrm>
            <a:off x="281096" y="1508667"/>
            <a:ext cx="4515876" cy="2308324"/>
          </a:xfrm>
          <a:prstGeom prst="rect">
            <a:avLst/>
          </a:prstGeom>
          <a:noFill/>
        </p:spPr>
        <p:txBody>
          <a:bodyPr wrap="square" rtlCol="0">
            <a:spAutoFit/>
          </a:bodyPr>
          <a:lstStyle/>
          <a:p>
            <a:r>
              <a:rPr lang="en-US" sz="2400" dirty="0" smtClean="0">
                <a:latin typeface="Arial"/>
                <a:cs typeface="Arial"/>
              </a:rPr>
              <a:t>Se </a:t>
            </a:r>
            <a:r>
              <a:rPr lang="en-US" sz="2400" dirty="0" err="1">
                <a:latin typeface="Arial"/>
                <a:cs typeface="Arial"/>
              </a:rPr>
              <a:t>d</a:t>
            </a:r>
            <a:r>
              <a:rPr lang="en-US" sz="2400" dirty="0" err="1" smtClean="0">
                <a:latin typeface="Arial"/>
                <a:cs typeface="Arial"/>
              </a:rPr>
              <a:t>istribuye</a:t>
            </a:r>
            <a:r>
              <a:rPr lang="en-US" sz="2400" dirty="0" smtClean="0">
                <a:latin typeface="Arial"/>
                <a:cs typeface="Arial"/>
              </a:rPr>
              <a:t> </a:t>
            </a:r>
            <a:r>
              <a:rPr lang="en-US" sz="2400" dirty="0" err="1">
                <a:latin typeface="Arial"/>
                <a:cs typeface="Arial"/>
              </a:rPr>
              <a:t>mensajes</a:t>
            </a:r>
            <a:r>
              <a:rPr lang="en-US" sz="2400" dirty="0">
                <a:latin typeface="Arial"/>
                <a:cs typeface="Arial"/>
              </a:rPr>
              <a:t> de </a:t>
            </a:r>
            <a:r>
              <a:rPr lang="en-US" sz="2400" dirty="0" err="1">
                <a:latin typeface="Arial"/>
                <a:cs typeface="Arial"/>
              </a:rPr>
              <a:t>una</a:t>
            </a:r>
            <a:r>
              <a:rPr lang="en-US" sz="2400" dirty="0">
                <a:latin typeface="Arial"/>
                <a:cs typeface="Arial"/>
              </a:rPr>
              <a:t> sola </a:t>
            </a:r>
            <a:r>
              <a:rPr lang="en-US" sz="2400" dirty="0" err="1">
                <a:latin typeface="Arial"/>
                <a:cs typeface="Arial"/>
              </a:rPr>
              <a:t>fuente</a:t>
            </a:r>
            <a:r>
              <a:rPr lang="en-US" sz="2400" dirty="0">
                <a:latin typeface="Arial"/>
                <a:cs typeface="Arial"/>
              </a:rPr>
              <a:t> a </a:t>
            </a:r>
            <a:r>
              <a:rPr lang="en-US" sz="2400" dirty="0" err="1">
                <a:latin typeface="Arial"/>
                <a:cs typeface="Arial"/>
              </a:rPr>
              <a:t>cada</a:t>
            </a:r>
            <a:r>
              <a:rPr lang="en-US" sz="2400" dirty="0">
                <a:latin typeface="Arial"/>
                <a:cs typeface="Arial"/>
              </a:rPr>
              <a:t> </a:t>
            </a:r>
            <a:r>
              <a:rPr lang="en-US" sz="2400" dirty="0" err="1">
                <a:latin typeface="Arial"/>
                <a:cs typeface="Arial"/>
              </a:rPr>
              <a:t>proceso</a:t>
            </a:r>
            <a:r>
              <a:rPr lang="en-US" sz="2400" dirty="0">
                <a:latin typeface="Arial"/>
                <a:cs typeface="Arial"/>
              </a:rPr>
              <a:t> en el </a:t>
            </a:r>
            <a:r>
              <a:rPr lang="en-US" sz="2400" dirty="0" err="1" smtClean="0">
                <a:latin typeface="Arial"/>
                <a:cs typeface="Arial"/>
              </a:rPr>
              <a:t>grupo</a:t>
            </a:r>
            <a:endParaRPr lang="en-US" sz="2400" dirty="0" smtClean="0">
              <a:latin typeface="Arial"/>
              <a:cs typeface="Arial"/>
            </a:endParaRPr>
          </a:p>
          <a:p>
            <a:endParaRPr lang="en-US" sz="2400" dirty="0">
              <a:latin typeface="Arial"/>
              <a:cs typeface="Arial"/>
            </a:endParaRPr>
          </a:p>
          <a:p>
            <a:r>
              <a:rPr lang="en-US" sz="2400" dirty="0" smtClean="0">
                <a:latin typeface="Arial"/>
                <a:cs typeface="Arial"/>
              </a:rPr>
              <a:t>Se </a:t>
            </a:r>
            <a:r>
              <a:rPr lang="en-US" sz="2400" dirty="0" err="1">
                <a:latin typeface="Arial"/>
                <a:cs typeface="Arial"/>
              </a:rPr>
              <a:t>r</a:t>
            </a:r>
            <a:r>
              <a:rPr lang="en-US" sz="2400" dirty="0" err="1" smtClean="0">
                <a:latin typeface="Arial"/>
                <a:cs typeface="Arial"/>
              </a:rPr>
              <a:t>ecopila</a:t>
            </a:r>
            <a:r>
              <a:rPr lang="en-US" sz="2400" dirty="0" smtClean="0">
                <a:latin typeface="Arial"/>
                <a:cs typeface="Arial"/>
              </a:rPr>
              <a:t> </a:t>
            </a:r>
            <a:r>
              <a:rPr lang="en-US" sz="2400" dirty="0" err="1">
                <a:latin typeface="Arial"/>
                <a:cs typeface="Arial"/>
              </a:rPr>
              <a:t>informacion</a:t>
            </a:r>
            <a:r>
              <a:rPr lang="en-US" sz="2400" dirty="0">
                <a:latin typeface="Arial"/>
                <a:cs typeface="Arial"/>
              </a:rPr>
              <a:t> de </a:t>
            </a:r>
            <a:r>
              <a:rPr lang="en-US" sz="2400" dirty="0" err="1">
                <a:latin typeface="Arial"/>
                <a:cs typeface="Arial"/>
              </a:rPr>
              <a:t>cada</a:t>
            </a:r>
            <a:r>
              <a:rPr lang="en-US" sz="2400" dirty="0">
                <a:latin typeface="Arial"/>
                <a:cs typeface="Arial"/>
              </a:rPr>
              <a:t> </a:t>
            </a:r>
            <a:r>
              <a:rPr lang="en-US" sz="2400" dirty="0" err="1" smtClean="0">
                <a:latin typeface="Arial"/>
                <a:cs typeface="Arial"/>
              </a:rPr>
              <a:t>proceso</a:t>
            </a:r>
            <a:r>
              <a:rPr lang="en-US" sz="2400" dirty="0" smtClean="0">
                <a:latin typeface="Arial"/>
                <a:cs typeface="Arial"/>
              </a:rPr>
              <a:t> a </a:t>
            </a:r>
            <a:r>
              <a:rPr lang="en-US" sz="2400" dirty="0">
                <a:latin typeface="Arial"/>
                <a:cs typeface="Arial"/>
              </a:rPr>
              <a:t>un solo </a:t>
            </a:r>
            <a:r>
              <a:rPr lang="en-US" sz="2400" dirty="0" err="1">
                <a:latin typeface="Arial"/>
                <a:cs typeface="Arial"/>
              </a:rPr>
              <a:t>destino</a:t>
            </a:r>
            <a:r>
              <a:rPr lang="en-US" sz="2400" dirty="0">
                <a:latin typeface="Arial"/>
                <a:cs typeface="Arial"/>
              </a:rPr>
              <a:t>. </a:t>
            </a:r>
          </a:p>
        </p:txBody>
      </p:sp>
      <p:pic>
        <p:nvPicPr>
          <p:cNvPr id="3" name="Picture 2" descr="Screen Shot 2015-09-04 at 3.27.50 PM.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96971" y="1633764"/>
            <a:ext cx="4343400" cy="2247900"/>
          </a:xfrm>
          <a:prstGeom prst="rect">
            <a:avLst/>
          </a:prstGeom>
        </p:spPr>
      </p:pic>
      <p:pic>
        <p:nvPicPr>
          <p:cNvPr id="7" name="Picture 6" descr="Screen Shot 2015-09-04 at 3.27.56 PM.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96971" y="4186323"/>
            <a:ext cx="4165600" cy="2247900"/>
          </a:xfrm>
          <a:prstGeom prst="rect">
            <a:avLst/>
          </a:prstGeom>
        </p:spPr>
      </p:pic>
    </p:spTree>
    <p:extLst>
      <p:ext uri="{BB962C8B-B14F-4D97-AF65-F5344CB8AC3E}">
        <p14:creationId xmlns:p14="http://schemas.microsoft.com/office/powerpoint/2010/main" val="96078440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11" name="TextBox 10"/>
          <p:cNvSpPr txBox="1"/>
          <p:nvPr/>
        </p:nvSpPr>
        <p:spPr>
          <a:xfrm>
            <a:off x="-1" y="584127"/>
            <a:ext cx="8962572" cy="646331"/>
          </a:xfrm>
          <a:prstGeom prst="rect">
            <a:avLst/>
          </a:prstGeom>
          <a:noFill/>
        </p:spPr>
        <p:txBody>
          <a:bodyPr wrap="square" rtlCol="0">
            <a:spAutoFit/>
          </a:bodyPr>
          <a:lstStyle/>
          <a:p>
            <a:r>
              <a:rPr lang="en-US" sz="3600" b="1" dirty="0" err="1" smtClean="0">
                <a:latin typeface="Arial"/>
                <a:cs typeface="Arial"/>
              </a:rPr>
              <a:t>Ejercicio</a:t>
            </a:r>
            <a:r>
              <a:rPr lang="en-US" sz="3600" b="1" dirty="0" smtClean="0">
                <a:latin typeface="Arial"/>
                <a:cs typeface="Arial"/>
              </a:rPr>
              <a:t> </a:t>
            </a:r>
            <a:r>
              <a:rPr lang="en-US" sz="3600" b="1" dirty="0">
                <a:latin typeface="Arial"/>
                <a:cs typeface="Arial"/>
              </a:rPr>
              <a:t>2</a:t>
            </a:r>
            <a:r>
              <a:rPr lang="en-US" sz="3600" b="1" dirty="0" smtClean="0">
                <a:latin typeface="Arial"/>
                <a:cs typeface="Arial"/>
              </a:rPr>
              <a:t>: </a:t>
            </a:r>
            <a:r>
              <a:rPr lang="en-US" sz="3600" dirty="0" err="1" smtClean="0">
                <a:latin typeface="Arial"/>
                <a:cs typeface="Arial"/>
              </a:rPr>
              <a:t>Calculo</a:t>
            </a:r>
            <a:r>
              <a:rPr lang="en-US" sz="3600" dirty="0" smtClean="0">
                <a:latin typeface="Arial"/>
                <a:cs typeface="Arial"/>
              </a:rPr>
              <a:t> del </a:t>
            </a:r>
            <a:r>
              <a:rPr lang="en-US" sz="3600" dirty="0" err="1" smtClean="0">
                <a:latin typeface="Arial"/>
                <a:cs typeface="Arial"/>
              </a:rPr>
              <a:t>promedio</a:t>
            </a:r>
            <a:endParaRPr lang="en-US" sz="2800" dirty="0" smtClean="0">
              <a:latin typeface="Arial"/>
              <a:cs typeface="Arial"/>
            </a:endParaRPr>
          </a:p>
        </p:txBody>
      </p:sp>
      <p:sp>
        <p:nvSpPr>
          <p:cNvPr id="6" name="TextBox 5"/>
          <p:cNvSpPr txBox="1"/>
          <p:nvPr/>
        </p:nvSpPr>
        <p:spPr>
          <a:xfrm>
            <a:off x="281096" y="1508667"/>
            <a:ext cx="4515876" cy="5262979"/>
          </a:xfrm>
          <a:prstGeom prst="rect">
            <a:avLst/>
          </a:prstGeom>
          <a:noFill/>
        </p:spPr>
        <p:txBody>
          <a:bodyPr wrap="square" rtlCol="0">
            <a:spAutoFit/>
          </a:bodyPr>
          <a:lstStyle/>
          <a:p>
            <a:r>
              <a:rPr lang="en-US" sz="2400" dirty="0" err="1" smtClean="0">
                <a:latin typeface="Arial"/>
                <a:cs typeface="Arial"/>
              </a:rPr>
              <a:t>Calcular</a:t>
            </a:r>
            <a:r>
              <a:rPr lang="en-US" sz="2400" dirty="0" smtClean="0">
                <a:latin typeface="Arial"/>
                <a:cs typeface="Arial"/>
              </a:rPr>
              <a:t> el </a:t>
            </a:r>
            <a:r>
              <a:rPr lang="en-US" sz="2400" dirty="0" err="1" smtClean="0">
                <a:latin typeface="Arial"/>
                <a:cs typeface="Arial"/>
              </a:rPr>
              <a:t>promedio</a:t>
            </a:r>
            <a:r>
              <a:rPr lang="en-US" sz="2400" dirty="0" smtClean="0">
                <a:latin typeface="Arial"/>
                <a:cs typeface="Arial"/>
              </a:rPr>
              <a:t> de </a:t>
            </a:r>
            <a:r>
              <a:rPr lang="en-US" sz="2400" dirty="0" err="1" smtClean="0">
                <a:latin typeface="Arial"/>
                <a:cs typeface="Arial"/>
              </a:rPr>
              <a:t>números</a:t>
            </a:r>
            <a:r>
              <a:rPr lang="en-US" sz="2400" dirty="0" smtClean="0">
                <a:latin typeface="Arial"/>
                <a:cs typeface="Arial"/>
              </a:rPr>
              <a:t> en un array n[1000]. Para </a:t>
            </a:r>
            <a:r>
              <a:rPr lang="en-US" sz="2400" dirty="0" err="1" smtClean="0">
                <a:latin typeface="Arial"/>
                <a:cs typeface="Arial"/>
              </a:rPr>
              <a:t>ello</a:t>
            </a:r>
            <a:r>
              <a:rPr lang="en-US" sz="2400" dirty="0" smtClean="0">
                <a:latin typeface="Arial"/>
                <a:cs typeface="Arial"/>
              </a:rPr>
              <a:t>:</a:t>
            </a:r>
          </a:p>
          <a:p>
            <a:pPr marL="342900" indent="-342900">
              <a:buFontTx/>
              <a:buChar char="-"/>
            </a:pPr>
            <a:r>
              <a:rPr lang="en-US" sz="2400" dirty="0" err="1" smtClean="0">
                <a:latin typeface="Arial"/>
                <a:cs typeface="Arial"/>
              </a:rPr>
              <a:t>Generar</a:t>
            </a:r>
            <a:r>
              <a:rPr lang="en-US" sz="2400" dirty="0" smtClean="0">
                <a:latin typeface="Arial"/>
                <a:cs typeface="Arial"/>
              </a:rPr>
              <a:t> un array con </a:t>
            </a:r>
            <a:r>
              <a:rPr lang="en-US" sz="2400" dirty="0" err="1" smtClean="0">
                <a:latin typeface="Arial"/>
                <a:cs typeface="Arial"/>
              </a:rPr>
              <a:t>números</a:t>
            </a:r>
            <a:r>
              <a:rPr lang="en-US" sz="2400" dirty="0" smtClean="0">
                <a:latin typeface="Arial"/>
                <a:cs typeface="Arial"/>
              </a:rPr>
              <a:t> random de 0 a 100</a:t>
            </a:r>
          </a:p>
          <a:p>
            <a:pPr marL="342900" indent="-342900">
              <a:buFontTx/>
              <a:buChar char="-"/>
            </a:pPr>
            <a:r>
              <a:rPr lang="en-US" sz="2400" dirty="0" err="1" smtClean="0">
                <a:latin typeface="Arial"/>
                <a:cs typeface="Arial"/>
              </a:rPr>
              <a:t>Asignar</a:t>
            </a:r>
            <a:r>
              <a:rPr lang="en-US" sz="2400" dirty="0" smtClean="0">
                <a:latin typeface="Arial"/>
                <a:cs typeface="Arial"/>
              </a:rPr>
              <a:t> a </a:t>
            </a:r>
            <a:r>
              <a:rPr lang="en-US" sz="2400" dirty="0" err="1" smtClean="0">
                <a:latin typeface="Arial"/>
                <a:cs typeface="Arial"/>
              </a:rPr>
              <a:t>cada</a:t>
            </a:r>
            <a:r>
              <a:rPr lang="en-US" sz="2400" dirty="0" smtClean="0">
                <a:latin typeface="Arial"/>
                <a:cs typeface="Arial"/>
              </a:rPr>
              <a:t> </a:t>
            </a:r>
            <a:r>
              <a:rPr lang="en-US" sz="2400" dirty="0" err="1" smtClean="0">
                <a:latin typeface="Arial"/>
                <a:cs typeface="Arial"/>
              </a:rPr>
              <a:t>proceso</a:t>
            </a:r>
            <a:r>
              <a:rPr lang="en-US" sz="2400" dirty="0" smtClean="0">
                <a:latin typeface="Arial"/>
                <a:cs typeface="Arial"/>
              </a:rPr>
              <a:t> un </a:t>
            </a:r>
            <a:r>
              <a:rPr lang="en-US" sz="2400" dirty="0" err="1" smtClean="0">
                <a:latin typeface="Arial"/>
                <a:cs typeface="Arial"/>
              </a:rPr>
              <a:t>número</a:t>
            </a:r>
            <a:r>
              <a:rPr lang="en-US" sz="2400" dirty="0" smtClean="0">
                <a:latin typeface="Arial"/>
                <a:cs typeface="Arial"/>
              </a:rPr>
              <a:t> </a:t>
            </a:r>
            <a:r>
              <a:rPr lang="en-US" sz="2400" dirty="0" err="1" smtClean="0">
                <a:latin typeface="Arial"/>
                <a:cs typeface="Arial"/>
              </a:rPr>
              <a:t>equivalente</a:t>
            </a:r>
            <a:r>
              <a:rPr lang="en-US" sz="2400" dirty="0" smtClean="0">
                <a:latin typeface="Arial"/>
                <a:cs typeface="Arial"/>
              </a:rPr>
              <a:t> de </a:t>
            </a:r>
            <a:r>
              <a:rPr lang="en-US" sz="2400" dirty="0" err="1" smtClean="0">
                <a:latin typeface="Arial"/>
                <a:cs typeface="Arial"/>
              </a:rPr>
              <a:t>números</a:t>
            </a:r>
            <a:r>
              <a:rPr lang="en-US" sz="2400" dirty="0" smtClean="0">
                <a:latin typeface="Arial"/>
                <a:cs typeface="Arial"/>
              </a:rPr>
              <a:t> (</a:t>
            </a:r>
            <a:r>
              <a:rPr lang="en-US" sz="2400" b="1" dirty="0" err="1" smtClean="0">
                <a:latin typeface="Arial"/>
                <a:cs typeface="Arial"/>
              </a:rPr>
              <a:t>MPI_Scatter</a:t>
            </a:r>
            <a:r>
              <a:rPr lang="en-US" sz="2400" dirty="0" smtClean="0">
                <a:latin typeface="Arial"/>
                <a:cs typeface="Arial"/>
              </a:rPr>
              <a:t>)</a:t>
            </a:r>
          </a:p>
          <a:p>
            <a:pPr marL="342900" indent="-342900">
              <a:buFontTx/>
              <a:buChar char="-"/>
            </a:pPr>
            <a:r>
              <a:rPr lang="en-US" sz="2400" dirty="0" err="1" smtClean="0">
                <a:latin typeface="Arial"/>
                <a:cs typeface="Arial"/>
              </a:rPr>
              <a:t>Cada</a:t>
            </a:r>
            <a:r>
              <a:rPr lang="en-US" sz="2400" dirty="0" smtClean="0">
                <a:latin typeface="Arial"/>
                <a:cs typeface="Arial"/>
              </a:rPr>
              <a:t> </a:t>
            </a:r>
            <a:r>
              <a:rPr lang="en-US" sz="2400" dirty="0" err="1" smtClean="0">
                <a:latin typeface="Arial"/>
                <a:cs typeface="Arial"/>
              </a:rPr>
              <a:t>proceso</a:t>
            </a:r>
            <a:r>
              <a:rPr lang="en-US" sz="2400" dirty="0" smtClean="0">
                <a:latin typeface="Arial"/>
                <a:cs typeface="Arial"/>
              </a:rPr>
              <a:t> </a:t>
            </a:r>
            <a:r>
              <a:rPr lang="en-US" sz="2400" dirty="0" err="1" smtClean="0">
                <a:latin typeface="Arial"/>
                <a:cs typeface="Arial"/>
              </a:rPr>
              <a:t>calcula</a:t>
            </a:r>
            <a:r>
              <a:rPr lang="en-US" sz="2400" dirty="0" smtClean="0">
                <a:latin typeface="Arial"/>
                <a:cs typeface="Arial"/>
              </a:rPr>
              <a:t> el </a:t>
            </a:r>
            <a:r>
              <a:rPr lang="en-US" sz="2400" dirty="0" err="1" smtClean="0">
                <a:latin typeface="Arial"/>
                <a:cs typeface="Arial"/>
              </a:rPr>
              <a:t>promedio</a:t>
            </a:r>
            <a:r>
              <a:rPr lang="en-US" sz="2400" dirty="0" smtClean="0">
                <a:latin typeface="Arial"/>
                <a:cs typeface="Arial"/>
              </a:rPr>
              <a:t> de </a:t>
            </a:r>
            <a:r>
              <a:rPr lang="en-US" sz="2400" dirty="0" err="1" smtClean="0">
                <a:latin typeface="Arial"/>
                <a:cs typeface="Arial"/>
              </a:rPr>
              <a:t>su</a:t>
            </a:r>
            <a:r>
              <a:rPr lang="en-US" sz="2400" dirty="0" smtClean="0">
                <a:latin typeface="Arial"/>
                <a:cs typeface="Arial"/>
              </a:rPr>
              <a:t> </a:t>
            </a:r>
            <a:r>
              <a:rPr lang="en-US" sz="2400" dirty="0" err="1" smtClean="0">
                <a:latin typeface="Arial"/>
                <a:cs typeface="Arial"/>
              </a:rPr>
              <a:t>muestra</a:t>
            </a:r>
            <a:endParaRPr lang="en-US" sz="2400" dirty="0" smtClean="0">
              <a:latin typeface="Arial"/>
              <a:cs typeface="Arial"/>
            </a:endParaRPr>
          </a:p>
          <a:p>
            <a:pPr marL="342900" indent="-342900">
              <a:buFontTx/>
              <a:buChar char="-"/>
            </a:pPr>
            <a:r>
              <a:rPr lang="en-US" sz="2400" dirty="0" smtClean="0">
                <a:latin typeface="Arial"/>
                <a:cs typeface="Arial"/>
              </a:rPr>
              <a:t>Se </a:t>
            </a:r>
            <a:r>
              <a:rPr lang="en-US" sz="2400" dirty="0" err="1" smtClean="0">
                <a:latin typeface="Arial"/>
                <a:cs typeface="Arial"/>
              </a:rPr>
              <a:t>agrupan</a:t>
            </a:r>
            <a:r>
              <a:rPr lang="en-US" sz="2400" dirty="0" smtClean="0">
                <a:latin typeface="Arial"/>
                <a:cs typeface="Arial"/>
              </a:rPr>
              <a:t> los </a:t>
            </a:r>
            <a:r>
              <a:rPr lang="en-US" sz="2400" dirty="0" err="1" smtClean="0">
                <a:latin typeface="Arial"/>
                <a:cs typeface="Arial"/>
              </a:rPr>
              <a:t>promedios</a:t>
            </a:r>
            <a:r>
              <a:rPr lang="en-US" sz="2400" dirty="0" smtClean="0">
                <a:latin typeface="Arial"/>
                <a:cs typeface="Arial"/>
              </a:rPr>
              <a:t> (</a:t>
            </a:r>
            <a:r>
              <a:rPr lang="en-US" sz="2400" b="1" dirty="0" err="1" smtClean="0">
                <a:latin typeface="Arial"/>
                <a:cs typeface="Arial"/>
              </a:rPr>
              <a:t>MPI_Gather</a:t>
            </a:r>
            <a:r>
              <a:rPr lang="en-US" sz="2400" dirty="0" smtClean="0">
                <a:latin typeface="Arial"/>
                <a:cs typeface="Arial"/>
              </a:rPr>
              <a:t>) en el </a:t>
            </a:r>
            <a:r>
              <a:rPr lang="en-US" sz="2400" dirty="0" err="1" smtClean="0">
                <a:latin typeface="Arial"/>
                <a:cs typeface="Arial"/>
              </a:rPr>
              <a:t>nodo</a:t>
            </a:r>
            <a:r>
              <a:rPr lang="en-US" sz="2400" dirty="0" smtClean="0">
                <a:latin typeface="Arial"/>
                <a:cs typeface="Arial"/>
              </a:rPr>
              <a:t> principal, y </a:t>
            </a:r>
            <a:r>
              <a:rPr lang="en-US" sz="2400" dirty="0" err="1" smtClean="0">
                <a:latin typeface="Arial"/>
                <a:cs typeface="Arial"/>
              </a:rPr>
              <a:t>este</a:t>
            </a:r>
            <a:r>
              <a:rPr lang="en-US" sz="2400" dirty="0" smtClean="0">
                <a:latin typeface="Arial"/>
                <a:cs typeface="Arial"/>
              </a:rPr>
              <a:t> </a:t>
            </a:r>
            <a:r>
              <a:rPr lang="en-US" sz="2400" dirty="0" err="1" smtClean="0">
                <a:latin typeface="Arial"/>
                <a:cs typeface="Arial"/>
              </a:rPr>
              <a:t>calcula</a:t>
            </a:r>
            <a:r>
              <a:rPr lang="en-US" sz="2400" dirty="0" smtClean="0">
                <a:latin typeface="Arial"/>
                <a:cs typeface="Arial"/>
              </a:rPr>
              <a:t> el </a:t>
            </a:r>
            <a:r>
              <a:rPr lang="en-US" sz="2400" dirty="0" err="1" smtClean="0">
                <a:latin typeface="Arial"/>
                <a:cs typeface="Arial"/>
              </a:rPr>
              <a:t>promedio</a:t>
            </a:r>
            <a:r>
              <a:rPr lang="en-US" sz="2400" dirty="0" smtClean="0">
                <a:latin typeface="Arial"/>
                <a:cs typeface="Arial"/>
              </a:rPr>
              <a:t> global</a:t>
            </a:r>
          </a:p>
        </p:txBody>
      </p:sp>
      <p:pic>
        <p:nvPicPr>
          <p:cNvPr id="3" name="Picture 2" descr="Screen Shot 2015-09-04 at 3.27.50 PM.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96971" y="1633764"/>
            <a:ext cx="4343400" cy="2247900"/>
          </a:xfrm>
          <a:prstGeom prst="rect">
            <a:avLst/>
          </a:prstGeom>
        </p:spPr>
      </p:pic>
      <p:pic>
        <p:nvPicPr>
          <p:cNvPr id="7" name="Picture 6" descr="Screen Shot 2015-09-04 at 3.27.56 PM.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96971" y="4186323"/>
            <a:ext cx="4165600" cy="2247900"/>
          </a:xfrm>
          <a:prstGeom prst="rect">
            <a:avLst/>
          </a:prstGeom>
        </p:spPr>
      </p:pic>
    </p:spTree>
    <p:extLst>
      <p:ext uri="{BB962C8B-B14F-4D97-AF65-F5344CB8AC3E}">
        <p14:creationId xmlns:p14="http://schemas.microsoft.com/office/powerpoint/2010/main" val="279902123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11" name="TextBox 10"/>
          <p:cNvSpPr txBox="1"/>
          <p:nvPr/>
        </p:nvSpPr>
        <p:spPr>
          <a:xfrm>
            <a:off x="-1" y="584127"/>
            <a:ext cx="8962572" cy="646331"/>
          </a:xfrm>
          <a:prstGeom prst="rect">
            <a:avLst/>
          </a:prstGeom>
          <a:noFill/>
        </p:spPr>
        <p:txBody>
          <a:bodyPr wrap="square" rtlCol="0">
            <a:spAutoFit/>
          </a:bodyPr>
          <a:lstStyle/>
          <a:p>
            <a:r>
              <a:rPr lang="en-US" sz="3600" b="1" dirty="0" err="1" smtClean="0">
                <a:latin typeface="Arial"/>
                <a:cs typeface="Arial"/>
              </a:rPr>
              <a:t>Ejercicio</a:t>
            </a:r>
            <a:r>
              <a:rPr lang="en-US" sz="3600" b="1" dirty="0" smtClean="0">
                <a:latin typeface="Arial"/>
                <a:cs typeface="Arial"/>
              </a:rPr>
              <a:t> </a:t>
            </a:r>
            <a:r>
              <a:rPr lang="en-US" sz="3600" b="1" dirty="0">
                <a:latin typeface="Arial"/>
                <a:cs typeface="Arial"/>
              </a:rPr>
              <a:t>2</a:t>
            </a:r>
            <a:r>
              <a:rPr lang="en-US" sz="3600" b="1" dirty="0" smtClean="0">
                <a:latin typeface="Arial"/>
                <a:cs typeface="Arial"/>
              </a:rPr>
              <a:t>: </a:t>
            </a:r>
            <a:r>
              <a:rPr lang="en-US" sz="3600" dirty="0" err="1" smtClean="0">
                <a:latin typeface="Arial"/>
                <a:cs typeface="Arial"/>
              </a:rPr>
              <a:t>Calculo</a:t>
            </a:r>
            <a:r>
              <a:rPr lang="en-US" sz="3600" dirty="0" smtClean="0">
                <a:latin typeface="Arial"/>
                <a:cs typeface="Arial"/>
              </a:rPr>
              <a:t> del </a:t>
            </a:r>
            <a:r>
              <a:rPr lang="en-US" sz="3600" dirty="0" err="1" smtClean="0">
                <a:latin typeface="Arial"/>
                <a:cs typeface="Arial"/>
              </a:rPr>
              <a:t>promedio</a:t>
            </a:r>
            <a:endParaRPr lang="en-US" sz="2800" dirty="0" smtClean="0">
              <a:latin typeface="Arial"/>
              <a:cs typeface="Arial"/>
            </a:endParaRPr>
          </a:p>
        </p:txBody>
      </p:sp>
      <p:sp>
        <p:nvSpPr>
          <p:cNvPr id="6" name="TextBox 5"/>
          <p:cNvSpPr txBox="1"/>
          <p:nvPr/>
        </p:nvSpPr>
        <p:spPr>
          <a:xfrm>
            <a:off x="281095" y="1508667"/>
            <a:ext cx="6566675" cy="1569660"/>
          </a:xfrm>
          <a:prstGeom prst="rect">
            <a:avLst/>
          </a:prstGeom>
          <a:noFill/>
        </p:spPr>
        <p:txBody>
          <a:bodyPr wrap="square" rtlCol="0">
            <a:spAutoFit/>
          </a:bodyPr>
          <a:lstStyle/>
          <a:p>
            <a:pPr marL="342900" indent="-342900">
              <a:buFontTx/>
              <a:buChar char="-"/>
            </a:pPr>
            <a:r>
              <a:rPr lang="en-US" sz="2400" dirty="0" err="1" smtClean="0">
                <a:latin typeface="Arial"/>
                <a:cs typeface="Arial"/>
              </a:rPr>
              <a:t>Hacer</a:t>
            </a:r>
            <a:r>
              <a:rPr lang="en-US" sz="2400" dirty="0" smtClean="0">
                <a:latin typeface="Arial"/>
                <a:cs typeface="Arial"/>
              </a:rPr>
              <a:t> </a:t>
            </a:r>
            <a:r>
              <a:rPr lang="en-US" sz="2400" dirty="0" err="1" smtClean="0">
                <a:latin typeface="Arial"/>
                <a:cs typeface="Arial"/>
              </a:rPr>
              <a:t>variar</a:t>
            </a:r>
            <a:r>
              <a:rPr lang="en-US" sz="2400" dirty="0" smtClean="0">
                <a:latin typeface="Arial"/>
                <a:cs typeface="Arial"/>
              </a:rPr>
              <a:t> el </a:t>
            </a:r>
            <a:r>
              <a:rPr lang="en-US" sz="2400" dirty="0" err="1" smtClean="0">
                <a:latin typeface="Arial"/>
                <a:cs typeface="Arial"/>
              </a:rPr>
              <a:t>numero</a:t>
            </a:r>
            <a:r>
              <a:rPr lang="en-US" sz="2400" dirty="0" smtClean="0">
                <a:latin typeface="Arial"/>
                <a:cs typeface="Arial"/>
              </a:rPr>
              <a:t> de </a:t>
            </a:r>
            <a:r>
              <a:rPr lang="en-US" sz="2400" dirty="0" err="1" smtClean="0">
                <a:latin typeface="Arial"/>
                <a:cs typeface="Arial"/>
              </a:rPr>
              <a:t>procesos</a:t>
            </a:r>
            <a:r>
              <a:rPr lang="en-US" sz="2400" dirty="0" smtClean="0">
                <a:latin typeface="Arial"/>
                <a:cs typeface="Arial"/>
              </a:rPr>
              <a:t> p de 1 a 16</a:t>
            </a:r>
          </a:p>
          <a:p>
            <a:pPr marL="342900" indent="-342900">
              <a:buFontTx/>
              <a:buChar char="-"/>
            </a:pPr>
            <a:r>
              <a:rPr lang="en-US" sz="2400" dirty="0" err="1" smtClean="0">
                <a:latin typeface="Arial"/>
                <a:cs typeface="Arial"/>
              </a:rPr>
              <a:t>Medir</a:t>
            </a:r>
            <a:r>
              <a:rPr lang="en-US" sz="2400" dirty="0" smtClean="0">
                <a:latin typeface="Arial"/>
                <a:cs typeface="Arial"/>
              </a:rPr>
              <a:t> </a:t>
            </a:r>
            <a:r>
              <a:rPr lang="en-US" sz="2400" dirty="0" err="1" smtClean="0">
                <a:latin typeface="Arial"/>
                <a:cs typeface="Arial"/>
              </a:rPr>
              <a:t>tiempos</a:t>
            </a:r>
            <a:r>
              <a:rPr lang="en-US" sz="2400" dirty="0" smtClean="0">
                <a:latin typeface="Arial"/>
                <a:cs typeface="Arial"/>
              </a:rPr>
              <a:t> de </a:t>
            </a:r>
            <a:r>
              <a:rPr lang="en-US" sz="2400" dirty="0" err="1" smtClean="0">
                <a:latin typeface="Arial"/>
                <a:cs typeface="Arial"/>
              </a:rPr>
              <a:t>ejecucion</a:t>
            </a:r>
            <a:r>
              <a:rPr lang="en-US" sz="2400" dirty="0" smtClean="0">
                <a:latin typeface="Arial"/>
                <a:cs typeface="Arial"/>
              </a:rPr>
              <a:t> en </a:t>
            </a:r>
            <a:r>
              <a:rPr lang="en-US" sz="2400" dirty="0" err="1" smtClean="0">
                <a:latin typeface="Arial"/>
                <a:cs typeface="Arial"/>
              </a:rPr>
              <a:t>funcion</a:t>
            </a:r>
            <a:r>
              <a:rPr lang="en-US" sz="2400" dirty="0" smtClean="0">
                <a:latin typeface="Arial"/>
                <a:cs typeface="Arial"/>
              </a:rPr>
              <a:t> a p</a:t>
            </a:r>
          </a:p>
          <a:p>
            <a:pPr marL="342900" indent="-342900">
              <a:buFontTx/>
              <a:buChar char="-"/>
            </a:pPr>
            <a:r>
              <a:rPr lang="en-US" sz="2400" dirty="0" err="1" smtClean="0">
                <a:latin typeface="Arial"/>
                <a:cs typeface="Arial"/>
              </a:rPr>
              <a:t>Graficar</a:t>
            </a:r>
            <a:r>
              <a:rPr lang="en-US" sz="2400" dirty="0" smtClean="0">
                <a:latin typeface="Arial"/>
                <a:cs typeface="Arial"/>
              </a:rPr>
              <a:t> t vs. p</a:t>
            </a:r>
          </a:p>
        </p:txBody>
      </p:sp>
    </p:spTree>
    <p:extLst>
      <p:ext uri="{BB962C8B-B14F-4D97-AF65-F5344CB8AC3E}">
        <p14:creationId xmlns:p14="http://schemas.microsoft.com/office/powerpoint/2010/main" val="267142686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3" name="TextBox 2"/>
          <p:cNvSpPr txBox="1"/>
          <p:nvPr/>
        </p:nvSpPr>
        <p:spPr>
          <a:xfrm>
            <a:off x="2419448" y="1178731"/>
            <a:ext cx="184666" cy="1200329"/>
          </a:xfrm>
          <a:prstGeom prst="rect">
            <a:avLst/>
          </a:prstGeom>
          <a:noFill/>
        </p:spPr>
        <p:txBody>
          <a:bodyPr wrap="none" rtlCol="0">
            <a:spAutoFit/>
          </a:bodyPr>
          <a:lstStyle/>
          <a:p>
            <a:endParaRPr lang="en-US" dirty="0" smtClean="0">
              <a:solidFill>
                <a:schemeClr val="accent1"/>
              </a:solidFill>
            </a:endParaRPr>
          </a:p>
          <a:p>
            <a:endParaRPr lang="en-US" dirty="0">
              <a:solidFill>
                <a:schemeClr val="accent1"/>
              </a:solidFill>
            </a:endParaRPr>
          </a:p>
          <a:p>
            <a:endParaRPr lang="en-US" dirty="0" smtClean="0">
              <a:solidFill>
                <a:schemeClr val="accent1"/>
              </a:solidFill>
            </a:endParaRPr>
          </a:p>
          <a:p>
            <a:r>
              <a:rPr lang="en-US" dirty="0">
                <a:solidFill>
                  <a:schemeClr val="accent1"/>
                </a:solidFill>
              </a:rPr>
              <a:t> </a:t>
            </a:r>
            <a:r>
              <a:rPr lang="en-US" dirty="0" smtClean="0">
                <a:solidFill>
                  <a:schemeClr val="accent1"/>
                </a:solidFill>
              </a:rPr>
              <a:t>   </a:t>
            </a:r>
            <a:endParaRPr lang="en-US" dirty="0">
              <a:solidFill>
                <a:schemeClr val="accent1"/>
              </a:solidFill>
            </a:endParaRPr>
          </a:p>
        </p:txBody>
      </p:sp>
      <p:sp>
        <p:nvSpPr>
          <p:cNvPr id="5" name="TextBox 4"/>
          <p:cNvSpPr txBox="1"/>
          <p:nvPr/>
        </p:nvSpPr>
        <p:spPr>
          <a:xfrm>
            <a:off x="220472" y="1413044"/>
            <a:ext cx="5887623" cy="830997"/>
          </a:xfrm>
          <a:prstGeom prst="rect">
            <a:avLst/>
          </a:prstGeom>
          <a:noFill/>
        </p:spPr>
        <p:txBody>
          <a:bodyPr wrap="square" rtlCol="0">
            <a:spAutoFit/>
          </a:bodyPr>
          <a:lstStyle/>
          <a:p>
            <a:r>
              <a:rPr lang="en-US" sz="2400" dirty="0" err="1" smtClean="0">
                <a:latin typeface="Arial"/>
                <a:cs typeface="Arial"/>
              </a:rPr>
              <a:t>Envio</a:t>
            </a:r>
            <a:r>
              <a:rPr lang="en-US" sz="2400" dirty="0" smtClean="0">
                <a:latin typeface="Arial"/>
                <a:cs typeface="Arial"/>
              </a:rPr>
              <a:t> y </a:t>
            </a:r>
            <a:r>
              <a:rPr lang="en-US" sz="2400" dirty="0" err="1" smtClean="0">
                <a:latin typeface="Arial"/>
                <a:cs typeface="Arial"/>
              </a:rPr>
              <a:t>recibo</a:t>
            </a:r>
            <a:r>
              <a:rPr lang="en-US" sz="2400" dirty="0" smtClean="0">
                <a:latin typeface="Arial"/>
                <a:cs typeface="Arial"/>
              </a:rPr>
              <a:t> de </a:t>
            </a:r>
            <a:r>
              <a:rPr lang="en-US" sz="2400" dirty="0" err="1" smtClean="0">
                <a:latin typeface="Arial"/>
                <a:cs typeface="Arial"/>
              </a:rPr>
              <a:t>mensajes</a:t>
            </a:r>
            <a:r>
              <a:rPr lang="en-US" sz="2400" dirty="0" smtClean="0">
                <a:latin typeface="Arial"/>
                <a:cs typeface="Arial"/>
              </a:rPr>
              <a:t> entre dos </a:t>
            </a:r>
            <a:r>
              <a:rPr lang="en-US" sz="2400" dirty="0" err="1" smtClean="0">
                <a:latin typeface="Arial"/>
                <a:cs typeface="Arial"/>
              </a:rPr>
              <a:t>procesos</a:t>
            </a:r>
            <a:endParaRPr lang="en-US" sz="2400" dirty="0">
              <a:latin typeface="Arial"/>
              <a:cs typeface="Arial"/>
            </a:endParaRPr>
          </a:p>
        </p:txBody>
      </p:sp>
      <p:sp>
        <p:nvSpPr>
          <p:cNvPr id="11" name="TextBox 10"/>
          <p:cNvSpPr txBox="1"/>
          <p:nvPr/>
        </p:nvSpPr>
        <p:spPr>
          <a:xfrm>
            <a:off x="-1" y="584127"/>
            <a:ext cx="8962572" cy="646331"/>
          </a:xfrm>
          <a:prstGeom prst="rect">
            <a:avLst/>
          </a:prstGeom>
          <a:noFill/>
        </p:spPr>
        <p:txBody>
          <a:bodyPr wrap="square" rtlCol="0">
            <a:spAutoFit/>
          </a:bodyPr>
          <a:lstStyle/>
          <a:p>
            <a:r>
              <a:rPr lang="en-US" sz="3600" b="1" dirty="0" err="1" smtClean="0">
                <a:latin typeface="Arial"/>
                <a:cs typeface="Arial"/>
              </a:rPr>
              <a:t>Ejercicio</a:t>
            </a:r>
            <a:r>
              <a:rPr lang="en-US" sz="3600" b="1" dirty="0" smtClean="0">
                <a:latin typeface="Arial"/>
                <a:cs typeface="Arial"/>
              </a:rPr>
              <a:t> 3: </a:t>
            </a:r>
            <a:r>
              <a:rPr lang="en-US" sz="3600" dirty="0" err="1" smtClean="0">
                <a:latin typeface="Arial"/>
                <a:cs typeface="Arial"/>
              </a:rPr>
              <a:t>Ping-pong</a:t>
            </a:r>
            <a:endParaRPr lang="en-US" sz="2800" dirty="0" smtClean="0">
              <a:latin typeface="Arial"/>
              <a:cs typeface="Arial"/>
            </a:endParaRPr>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08816" y="766781"/>
            <a:ext cx="2366872" cy="2365886"/>
          </a:xfrm>
          <a:prstGeom prst="rect">
            <a:avLst/>
          </a:prstGeom>
        </p:spPr>
      </p:pic>
      <p:sp>
        <p:nvSpPr>
          <p:cNvPr id="6" name="Rounded Rectangle 5"/>
          <p:cNvSpPr/>
          <p:nvPr/>
        </p:nvSpPr>
        <p:spPr>
          <a:xfrm>
            <a:off x="810381" y="2624667"/>
            <a:ext cx="955524" cy="907143"/>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4000" b="1" dirty="0" smtClean="0"/>
              <a:t>A</a:t>
            </a:r>
            <a:endParaRPr lang="en-US" sz="4000" b="1" dirty="0"/>
          </a:p>
        </p:txBody>
      </p:sp>
      <p:sp>
        <p:nvSpPr>
          <p:cNvPr id="12" name="Rounded Rectangle 11"/>
          <p:cNvSpPr/>
          <p:nvPr/>
        </p:nvSpPr>
        <p:spPr>
          <a:xfrm>
            <a:off x="3309258" y="2600477"/>
            <a:ext cx="955524" cy="907143"/>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4000" b="1" dirty="0" smtClean="0"/>
              <a:t>B</a:t>
            </a:r>
            <a:endParaRPr lang="en-US" sz="4000" b="1" dirty="0"/>
          </a:p>
        </p:txBody>
      </p:sp>
      <p:cxnSp>
        <p:nvCxnSpPr>
          <p:cNvPr id="9" name="Straight Arrow Connector 8"/>
          <p:cNvCxnSpPr/>
          <p:nvPr/>
        </p:nvCxnSpPr>
        <p:spPr>
          <a:xfrm flipV="1">
            <a:off x="1765905" y="2806095"/>
            <a:ext cx="1543353" cy="3628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12" idx="1"/>
            <a:endCxn id="6" idx="3"/>
          </p:cNvCxnSpPr>
          <p:nvPr/>
        </p:nvCxnSpPr>
        <p:spPr>
          <a:xfrm flipH="1">
            <a:off x="1765905" y="3054049"/>
            <a:ext cx="1543353" cy="241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2189668" y="2280326"/>
            <a:ext cx="766556" cy="461665"/>
          </a:xfrm>
          <a:prstGeom prst="rect">
            <a:avLst/>
          </a:prstGeom>
          <a:noFill/>
        </p:spPr>
        <p:txBody>
          <a:bodyPr wrap="none" rtlCol="0">
            <a:spAutoFit/>
          </a:bodyPr>
          <a:lstStyle/>
          <a:p>
            <a:r>
              <a:rPr lang="en-US" sz="2400" dirty="0" smtClean="0">
                <a:latin typeface="Arial"/>
                <a:cs typeface="Arial"/>
              </a:rPr>
              <a:t>ping</a:t>
            </a:r>
            <a:endParaRPr lang="en-US" sz="2400" dirty="0">
              <a:latin typeface="Arial"/>
              <a:cs typeface="Arial"/>
            </a:endParaRPr>
          </a:p>
        </p:txBody>
      </p:sp>
      <p:sp>
        <p:nvSpPr>
          <p:cNvPr id="20" name="TextBox 19"/>
          <p:cNvSpPr txBox="1"/>
          <p:nvPr/>
        </p:nvSpPr>
        <p:spPr>
          <a:xfrm>
            <a:off x="2230940" y="3046982"/>
            <a:ext cx="869349" cy="461665"/>
          </a:xfrm>
          <a:prstGeom prst="rect">
            <a:avLst/>
          </a:prstGeom>
          <a:noFill/>
        </p:spPr>
        <p:txBody>
          <a:bodyPr wrap="none" rtlCol="0">
            <a:spAutoFit/>
          </a:bodyPr>
          <a:lstStyle/>
          <a:p>
            <a:r>
              <a:rPr lang="en-US" sz="2400" dirty="0" smtClean="0">
                <a:latin typeface="Arial"/>
                <a:cs typeface="Arial"/>
              </a:rPr>
              <a:t>pong</a:t>
            </a:r>
            <a:endParaRPr lang="en-US" sz="2400" dirty="0">
              <a:latin typeface="Arial"/>
              <a:cs typeface="Arial"/>
            </a:endParaRPr>
          </a:p>
        </p:txBody>
      </p:sp>
      <p:sp>
        <p:nvSpPr>
          <p:cNvPr id="21" name="TextBox 20"/>
          <p:cNvSpPr txBox="1"/>
          <p:nvPr/>
        </p:nvSpPr>
        <p:spPr>
          <a:xfrm>
            <a:off x="465138" y="3899825"/>
            <a:ext cx="8037814" cy="1938992"/>
          </a:xfrm>
          <a:prstGeom prst="rect">
            <a:avLst/>
          </a:prstGeom>
          <a:noFill/>
        </p:spPr>
        <p:txBody>
          <a:bodyPr wrap="square" rtlCol="0">
            <a:spAutoFit/>
          </a:bodyPr>
          <a:lstStyle/>
          <a:p>
            <a:r>
              <a:rPr lang="en-US" sz="2400" dirty="0" err="1" smtClean="0">
                <a:latin typeface="Arial"/>
                <a:cs typeface="Arial"/>
              </a:rPr>
              <a:t>Programe</a:t>
            </a:r>
            <a:r>
              <a:rPr lang="en-US" sz="2400" dirty="0" smtClean="0">
                <a:latin typeface="Arial"/>
                <a:cs typeface="Arial"/>
              </a:rPr>
              <a:t> el </a:t>
            </a:r>
            <a:r>
              <a:rPr lang="en-US" sz="2400" dirty="0" err="1" smtClean="0">
                <a:latin typeface="Arial"/>
                <a:cs typeface="Arial"/>
              </a:rPr>
              <a:t>algoritmo</a:t>
            </a:r>
            <a:r>
              <a:rPr lang="en-US" sz="2400" dirty="0" smtClean="0">
                <a:latin typeface="Arial"/>
                <a:cs typeface="Arial"/>
              </a:rPr>
              <a:t> de Ping-Pong entre dos </a:t>
            </a:r>
            <a:r>
              <a:rPr lang="en-US" sz="2400" dirty="0" err="1" smtClean="0">
                <a:latin typeface="Arial"/>
                <a:cs typeface="Arial"/>
              </a:rPr>
              <a:t>procesos</a:t>
            </a:r>
            <a:r>
              <a:rPr lang="en-US" sz="2400" dirty="0" smtClean="0">
                <a:latin typeface="Arial"/>
                <a:cs typeface="Arial"/>
              </a:rPr>
              <a:t> </a:t>
            </a:r>
            <a:r>
              <a:rPr lang="en-US" sz="2400" dirty="0" err="1" smtClean="0">
                <a:latin typeface="Arial"/>
                <a:cs typeface="Arial"/>
              </a:rPr>
              <a:t>tal</a:t>
            </a:r>
            <a:r>
              <a:rPr lang="en-US" sz="2400" dirty="0" smtClean="0">
                <a:latin typeface="Arial"/>
                <a:cs typeface="Arial"/>
              </a:rPr>
              <a:t> </a:t>
            </a:r>
            <a:r>
              <a:rPr lang="en-US" sz="2400" dirty="0" err="1" smtClean="0">
                <a:latin typeface="Arial"/>
                <a:cs typeface="Arial"/>
              </a:rPr>
              <a:t>que</a:t>
            </a:r>
            <a:r>
              <a:rPr lang="en-US" sz="2400" dirty="0" smtClean="0">
                <a:latin typeface="Arial"/>
                <a:cs typeface="Arial"/>
              </a:rPr>
              <a:t> </a:t>
            </a:r>
            <a:r>
              <a:rPr lang="en-US" sz="2400" dirty="0" err="1" smtClean="0">
                <a:latin typeface="Arial"/>
                <a:cs typeface="Arial"/>
              </a:rPr>
              <a:t>proceso</a:t>
            </a:r>
            <a:r>
              <a:rPr lang="en-US" sz="2400" dirty="0" smtClean="0">
                <a:latin typeface="Arial"/>
                <a:cs typeface="Arial"/>
              </a:rPr>
              <a:t> A y B </a:t>
            </a:r>
            <a:r>
              <a:rPr lang="en-US" sz="2400" dirty="0" err="1" smtClean="0">
                <a:latin typeface="Arial"/>
                <a:cs typeface="Arial"/>
              </a:rPr>
              <a:t>intercambien</a:t>
            </a:r>
            <a:r>
              <a:rPr lang="en-US" sz="2400" dirty="0" smtClean="0">
                <a:latin typeface="Arial"/>
                <a:cs typeface="Arial"/>
              </a:rPr>
              <a:t> un array de floats.</a:t>
            </a:r>
          </a:p>
          <a:p>
            <a:r>
              <a:rPr lang="en-US" sz="2400" dirty="0" err="1" smtClean="0">
                <a:latin typeface="Arial"/>
                <a:cs typeface="Arial"/>
              </a:rPr>
              <a:t>Variar</a:t>
            </a:r>
            <a:r>
              <a:rPr lang="en-US" sz="2400" dirty="0" smtClean="0">
                <a:latin typeface="Arial"/>
                <a:cs typeface="Arial"/>
              </a:rPr>
              <a:t> la dimension del array de 1 a 2</a:t>
            </a:r>
            <a:r>
              <a:rPr lang="en-US" sz="2400" baseline="30000" dirty="0" smtClean="0">
                <a:latin typeface="Arial"/>
                <a:cs typeface="Arial"/>
              </a:rPr>
              <a:t>18</a:t>
            </a:r>
            <a:r>
              <a:rPr lang="en-US" sz="2400" dirty="0" smtClean="0">
                <a:latin typeface="Arial"/>
                <a:cs typeface="Arial"/>
              </a:rPr>
              <a:t>, </a:t>
            </a:r>
            <a:r>
              <a:rPr lang="en-US" sz="2400" dirty="0" err="1" smtClean="0">
                <a:latin typeface="Arial"/>
                <a:cs typeface="Arial"/>
              </a:rPr>
              <a:t>duplicando</a:t>
            </a:r>
            <a:r>
              <a:rPr lang="en-US" sz="2400" dirty="0" smtClean="0">
                <a:latin typeface="Arial"/>
                <a:cs typeface="Arial"/>
              </a:rPr>
              <a:t> la </a:t>
            </a:r>
            <a:r>
              <a:rPr lang="en-US" sz="2400" dirty="0" err="1" smtClean="0">
                <a:latin typeface="Arial"/>
                <a:cs typeface="Arial"/>
              </a:rPr>
              <a:t>dimensión</a:t>
            </a:r>
            <a:r>
              <a:rPr lang="en-US" sz="2400" dirty="0" smtClean="0">
                <a:latin typeface="Arial"/>
                <a:cs typeface="Arial"/>
              </a:rPr>
              <a:t> en </a:t>
            </a:r>
            <a:r>
              <a:rPr lang="en-US" sz="2400" dirty="0" err="1" smtClean="0">
                <a:latin typeface="Arial"/>
                <a:cs typeface="Arial"/>
              </a:rPr>
              <a:t>cada</a:t>
            </a:r>
            <a:r>
              <a:rPr lang="en-US" sz="2400" dirty="0" smtClean="0">
                <a:latin typeface="Arial"/>
                <a:cs typeface="Arial"/>
              </a:rPr>
              <a:t> </a:t>
            </a:r>
            <a:r>
              <a:rPr lang="en-US" sz="2400" dirty="0" err="1" smtClean="0">
                <a:latin typeface="Arial"/>
                <a:cs typeface="Arial"/>
              </a:rPr>
              <a:t>iteración</a:t>
            </a:r>
            <a:r>
              <a:rPr lang="en-US" sz="2400" dirty="0" smtClean="0">
                <a:latin typeface="Arial"/>
                <a:cs typeface="Arial"/>
              </a:rPr>
              <a:t>.</a:t>
            </a:r>
          </a:p>
          <a:p>
            <a:r>
              <a:rPr lang="en-US" sz="2400" dirty="0" err="1" smtClean="0">
                <a:latin typeface="Arial"/>
                <a:cs typeface="Arial"/>
              </a:rPr>
              <a:t>Mida</a:t>
            </a:r>
            <a:r>
              <a:rPr lang="en-US" sz="2400" dirty="0" smtClean="0">
                <a:latin typeface="Arial"/>
                <a:cs typeface="Arial"/>
              </a:rPr>
              <a:t> los </a:t>
            </a:r>
            <a:r>
              <a:rPr lang="en-US" sz="2400" dirty="0" err="1" smtClean="0">
                <a:latin typeface="Arial"/>
                <a:cs typeface="Arial"/>
              </a:rPr>
              <a:t>tiempos</a:t>
            </a:r>
            <a:r>
              <a:rPr lang="en-US" sz="2400" dirty="0" smtClean="0">
                <a:latin typeface="Arial"/>
                <a:cs typeface="Arial"/>
              </a:rPr>
              <a:t> de </a:t>
            </a:r>
            <a:r>
              <a:rPr lang="en-US" sz="2400" dirty="0" err="1" smtClean="0">
                <a:latin typeface="Arial"/>
                <a:cs typeface="Arial"/>
              </a:rPr>
              <a:t>ejecución</a:t>
            </a:r>
            <a:r>
              <a:rPr lang="en-US" sz="2400" dirty="0" smtClean="0">
                <a:latin typeface="Arial"/>
                <a:cs typeface="Arial"/>
              </a:rPr>
              <a:t> </a:t>
            </a:r>
            <a:r>
              <a:rPr lang="en-US" sz="2400" dirty="0" err="1" smtClean="0">
                <a:latin typeface="Arial"/>
                <a:cs typeface="Arial"/>
              </a:rPr>
              <a:t>utilizando</a:t>
            </a:r>
            <a:r>
              <a:rPr lang="en-US" sz="2400" dirty="0" smtClean="0">
                <a:latin typeface="Arial"/>
                <a:cs typeface="Arial"/>
              </a:rPr>
              <a:t> </a:t>
            </a:r>
            <a:r>
              <a:rPr lang="en-US" sz="2400" dirty="0" err="1" smtClean="0">
                <a:latin typeface="Arial"/>
                <a:cs typeface="Arial"/>
              </a:rPr>
              <a:t>MPI_Wtime</a:t>
            </a:r>
            <a:r>
              <a:rPr lang="en-US" sz="2400" dirty="0" smtClean="0">
                <a:latin typeface="Arial"/>
                <a:cs typeface="Arial"/>
              </a:rPr>
              <a:t>()</a:t>
            </a:r>
            <a:endParaRPr lang="en-US" sz="2400" dirty="0">
              <a:latin typeface="Arial"/>
              <a:cs typeface="Arial"/>
            </a:endParaRPr>
          </a:p>
        </p:txBody>
      </p:sp>
    </p:spTree>
    <p:extLst>
      <p:ext uri="{BB962C8B-B14F-4D97-AF65-F5344CB8AC3E}">
        <p14:creationId xmlns:p14="http://schemas.microsoft.com/office/powerpoint/2010/main" val="76334654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3" name="TextBox 2"/>
          <p:cNvSpPr txBox="1"/>
          <p:nvPr/>
        </p:nvSpPr>
        <p:spPr>
          <a:xfrm>
            <a:off x="2419448" y="1178731"/>
            <a:ext cx="184666" cy="1200329"/>
          </a:xfrm>
          <a:prstGeom prst="rect">
            <a:avLst/>
          </a:prstGeom>
          <a:noFill/>
        </p:spPr>
        <p:txBody>
          <a:bodyPr wrap="none" rtlCol="0">
            <a:spAutoFit/>
          </a:bodyPr>
          <a:lstStyle/>
          <a:p>
            <a:endParaRPr lang="en-US" dirty="0" smtClean="0">
              <a:solidFill>
                <a:schemeClr val="accent1"/>
              </a:solidFill>
            </a:endParaRPr>
          </a:p>
          <a:p>
            <a:endParaRPr lang="en-US" dirty="0">
              <a:solidFill>
                <a:schemeClr val="accent1"/>
              </a:solidFill>
            </a:endParaRPr>
          </a:p>
          <a:p>
            <a:endParaRPr lang="en-US" dirty="0" smtClean="0">
              <a:solidFill>
                <a:schemeClr val="accent1"/>
              </a:solidFill>
            </a:endParaRPr>
          </a:p>
          <a:p>
            <a:r>
              <a:rPr lang="en-US" dirty="0">
                <a:solidFill>
                  <a:schemeClr val="accent1"/>
                </a:solidFill>
              </a:rPr>
              <a:t> </a:t>
            </a:r>
            <a:r>
              <a:rPr lang="en-US" dirty="0" smtClean="0">
                <a:solidFill>
                  <a:schemeClr val="accent1"/>
                </a:solidFill>
              </a:rPr>
              <a:t>   </a:t>
            </a:r>
            <a:endParaRPr lang="en-US" dirty="0">
              <a:solidFill>
                <a:schemeClr val="accent1"/>
              </a:solidFill>
            </a:endParaRPr>
          </a:p>
        </p:txBody>
      </p:sp>
      <p:sp>
        <p:nvSpPr>
          <p:cNvPr id="5" name="TextBox 4"/>
          <p:cNvSpPr txBox="1"/>
          <p:nvPr/>
        </p:nvSpPr>
        <p:spPr>
          <a:xfrm>
            <a:off x="220472" y="1413044"/>
            <a:ext cx="8234099" cy="4154983"/>
          </a:xfrm>
          <a:prstGeom prst="rect">
            <a:avLst/>
          </a:prstGeom>
          <a:noFill/>
        </p:spPr>
        <p:txBody>
          <a:bodyPr wrap="square" rtlCol="0">
            <a:spAutoFit/>
          </a:bodyPr>
          <a:lstStyle/>
          <a:p>
            <a:pPr marL="342900" indent="-342900">
              <a:buFontTx/>
              <a:buChar char="-"/>
            </a:pPr>
            <a:r>
              <a:rPr lang="en-US" sz="2400" dirty="0" err="1" smtClean="0">
                <a:latin typeface="Arial"/>
                <a:cs typeface="Arial"/>
              </a:rPr>
              <a:t>Cada</a:t>
            </a:r>
            <a:r>
              <a:rPr lang="en-US" sz="2400" dirty="0" smtClean="0">
                <a:latin typeface="Arial"/>
                <a:cs typeface="Arial"/>
              </a:rPr>
              <a:t> </a:t>
            </a:r>
            <a:r>
              <a:rPr lang="en-US" sz="2400" dirty="0" err="1" smtClean="0">
                <a:latin typeface="Arial"/>
                <a:cs typeface="Arial"/>
              </a:rPr>
              <a:t>proceso</a:t>
            </a:r>
            <a:r>
              <a:rPr lang="en-US" sz="2400" dirty="0" smtClean="0">
                <a:latin typeface="Arial"/>
                <a:cs typeface="Arial"/>
              </a:rPr>
              <a:t> </a:t>
            </a:r>
            <a:r>
              <a:rPr lang="en-US" sz="2400" dirty="0" err="1" smtClean="0">
                <a:latin typeface="Arial"/>
                <a:cs typeface="Arial"/>
              </a:rPr>
              <a:t>envia</a:t>
            </a:r>
            <a:r>
              <a:rPr lang="en-US" sz="2400" dirty="0" smtClean="0">
                <a:latin typeface="Arial"/>
                <a:cs typeface="Arial"/>
              </a:rPr>
              <a:t> un </a:t>
            </a:r>
            <a:r>
              <a:rPr lang="en-US" sz="2400" dirty="0" err="1" smtClean="0">
                <a:latin typeface="Arial"/>
                <a:cs typeface="Arial"/>
              </a:rPr>
              <a:t>mensaje</a:t>
            </a:r>
            <a:r>
              <a:rPr lang="en-US" sz="2400" dirty="0" smtClean="0">
                <a:latin typeface="Arial"/>
                <a:cs typeface="Arial"/>
              </a:rPr>
              <a:t> al </a:t>
            </a:r>
            <a:r>
              <a:rPr lang="en-US" sz="2400" dirty="0" err="1" smtClean="0">
                <a:latin typeface="Arial"/>
                <a:cs typeface="Arial"/>
              </a:rPr>
              <a:t>vecino</a:t>
            </a:r>
            <a:r>
              <a:rPr lang="en-US" sz="2400" dirty="0" smtClean="0">
                <a:latin typeface="Arial"/>
                <a:cs typeface="Arial"/>
              </a:rPr>
              <a:t> posterior</a:t>
            </a:r>
          </a:p>
          <a:p>
            <a:pPr marL="342900" indent="-342900">
              <a:buFontTx/>
              <a:buChar char="-"/>
            </a:pPr>
            <a:r>
              <a:rPr lang="en-US" sz="2400" dirty="0" err="1" smtClean="0">
                <a:latin typeface="Arial"/>
                <a:cs typeface="Arial"/>
              </a:rPr>
              <a:t>Cada</a:t>
            </a:r>
            <a:r>
              <a:rPr lang="en-US" sz="2400" dirty="0" smtClean="0">
                <a:latin typeface="Arial"/>
                <a:cs typeface="Arial"/>
              </a:rPr>
              <a:t> </a:t>
            </a:r>
            <a:r>
              <a:rPr lang="en-US" sz="2400" dirty="0" err="1" smtClean="0">
                <a:latin typeface="Arial"/>
                <a:cs typeface="Arial"/>
              </a:rPr>
              <a:t>proceso</a:t>
            </a:r>
            <a:r>
              <a:rPr lang="en-US" sz="2400" dirty="0" smtClean="0">
                <a:latin typeface="Arial"/>
                <a:cs typeface="Arial"/>
              </a:rPr>
              <a:t> </a:t>
            </a:r>
            <a:r>
              <a:rPr lang="en-US" sz="2400" dirty="0" err="1" smtClean="0">
                <a:latin typeface="Arial"/>
                <a:cs typeface="Arial"/>
              </a:rPr>
              <a:t>recibe</a:t>
            </a:r>
            <a:r>
              <a:rPr lang="en-US" sz="2400" dirty="0" smtClean="0">
                <a:latin typeface="Arial"/>
                <a:cs typeface="Arial"/>
              </a:rPr>
              <a:t> un </a:t>
            </a:r>
            <a:r>
              <a:rPr lang="en-US" sz="2400" dirty="0" err="1" smtClean="0">
                <a:latin typeface="Arial"/>
                <a:cs typeface="Arial"/>
              </a:rPr>
              <a:t>mensaje</a:t>
            </a:r>
            <a:r>
              <a:rPr lang="en-US" sz="2400" dirty="0" smtClean="0">
                <a:latin typeface="Arial"/>
                <a:cs typeface="Arial"/>
              </a:rPr>
              <a:t> del </a:t>
            </a:r>
            <a:r>
              <a:rPr lang="en-US" sz="2400" dirty="0" err="1" smtClean="0">
                <a:latin typeface="Arial"/>
                <a:cs typeface="Arial"/>
              </a:rPr>
              <a:t>vecino</a:t>
            </a:r>
            <a:r>
              <a:rPr lang="en-US" sz="2400" dirty="0" smtClean="0">
                <a:latin typeface="Arial"/>
                <a:cs typeface="Arial"/>
              </a:rPr>
              <a:t> anterior</a:t>
            </a:r>
          </a:p>
          <a:p>
            <a:pPr marL="342900" indent="-342900">
              <a:buFontTx/>
              <a:buChar char="-"/>
            </a:pPr>
            <a:r>
              <a:rPr lang="en-US" sz="2400" dirty="0" smtClean="0">
                <a:latin typeface="Arial"/>
                <a:cs typeface="Arial"/>
              </a:rPr>
              <a:t>El </a:t>
            </a:r>
            <a:r>
              <a:rPr lang="en-US" sz="2400" dirty="0" err="1" smtClean="0">
                <a:latin typeface="Arial"/>
                <a:cs typeface="Arial"/>
              </a:rPr>
              <a:t>nodo</a:t>
            </a:r>
            <a:r>
              <a:rPr lang="en-US" sz="2400" dirty="0" smtClean="0">
                <a:latin typeface="Arial"/>
                <a:cs typeface="Arial"/>
              </a:rPr>
              <a:t> principal (0) </a:t>
            </a:r>
            <a:r>
              <a:rPr lang="en-US" sz="2400" dirty="0" err="1" smtClean="0">
                <a:latin typeface="Arial"/>
                <a:cs typeface="Arial"/>
              </a:rPr>
              <a:t>recibe</a:t>
            </a:r>
            <a:r>
              <a:rPr lang="en-US" sz="2400" dirty="0" smtClean="0">
                <a:latin typeface="Arial"/>
                <a:cs typeface="Arial"/>
              </a:rPr>
              <a:t> </a:t>
            </a:r>
            <a:r>
              <a:rPr lang="en-US" sz="2400" dirty="0" err="1" smtClean="0">
                <a:latin typeface="Arial"/>
                <a:cs typeface="Arial"/>
              </a:rPr>
              <a:t>mensajes</a:t>
            </a:r>
            <a:r>
              <a:rPr lang="en-US" sz="2400" dirty="0" smtClean="0">
                <a:latin typeface="Arial"/>
                <a:cs typeface="Arial"/>
              </a:rPr>
              <a:t> solo del </a:t>
            </a:r>
            <a:r>
              <a:rPr lang="en-US" sz="2400" dirty="0" err="1" smtClean="0">
                <a:latin typeface="Arial"/>
                <a:cs typeface="Arial"/>
              </a:rPr>
              <a:t>último</a:t>
            </a:r>
            <a:r>
              <a:rPr lang="en-US" sz="2400" dirty="0" smtClean="0">
                <a:latin typeface="Arial"/>
                <a:cs typeface="Arial"/>
              </a:rPr>
              <a:t> </a:t>
            </a:r>
            <a:r>
              <a:rPr lang="en-US" sz="2400" dirty="0" err="1" smtClean="0">
                <a:latin typeface="Arial"/>
                <a:cs typeface="Arial"/>
              </a:rPr>
              <a:t>proceso</a:t>
            </a:r>
            <a:endParaRPr lang="en-US" sz="2400" dirty="0" smtClean="0">
              <a:latin typeface="Arial"/>
              <a:cs typeface="Arial"/>
            </a:endParaRPr>
          </a:p>
          <a:p>
            <a:pPr marL="342900" indent="-342900">
              <a:buFontTx/>
              <a:buChar char="-"/>
            </a:pPr>
            <a:r>
              <a:rPr lang="en-US" sz="2400" dirty="0" smtClean="0">
                <a:latin typeface="Arial"/>
                <a:cs typeface="Arial"/>
              </a:rPr>
              <a:t>El </a:t>
            </a:r>
            <a:r>
              <a:rPr lang="en-US" sz="2400" dirty="0" err="1" smtClean="0">
                <a:latin typeface="Arial"/>
                <a:cs typeface="Arial"/>
              </a:rPr>
              <a:t>mensaje</a:t>
            </a:r>
            <a:r>
              <a:rPr lang="en-US" sz="2400" dirty="0" smtClean="0">
                <a:latin typeface="Arial"/>
                <a:cs typeface="Arial"/>
              </a:rPr>
              <a:t> </a:t>
            </a:r>
            <a:r>
              <a:rPr lang="en-US" sz="2400" dirty="0" err="1" smtClean="0">
                <a:latin typeface="Arial"/>
                <a:cs typeface="Arial"/>
              </a:rPr>
              <a:t>consistirá</a:t>
            </a:r>
            <a:r>
              <a:rPr lang="en-US" sz="2400" dirty="0" smtClean="0">
                <a:latin typeface="Arial"/>
                <a:cs typeface="Arial"/>
              </a:rPr>
              <a:t> en </a:t>
            </a:r>
            <a:r>
              <a:rPr lang="en-US" sz="2400" dirty="0" err="1" smtClean="0">
                <a:latin typeface="Arial"/>
                <a:cs typeface="Arial"/>
              </a:rPr>
              <a:t>una</a:t>
            </a:r>
            <a:r>
              <a:rPr lang="en-US" sz="2400" dirty="0" smtClean="0">
                <a:latin typeface="Arial"/>
                <a:cs typeface="Arial"/>
              </a:rPr>
              <a:t> </a:t>
            </a:r>
            <a:r>
              <a:rPr lang="en-US" sz="2400" dirty="0" err="1" smtClean="0">
                <a:latin typeface="Arial"/>
                <a:cs typeface="Arial"/>
              </a:rPr>
              <a:t>suma</a:t>
            </a:r>
            <a:r>
              <a:rPr lang="en-US" sz="2400" dirty="0" smtClean="0">
                <a:latin typeface="Arial"/>
                <a:cs typeface="Arial"/>
              </a:rPr>
              <a:t> de </a:t>
            </a:r>
          </a:p>
          <a:p>
            <a:r>
              <a:rPr lang="en-US" sz="2400" dirty="0" err="1">
                <a:latin typeface="Arial"/>
                <a:cs typeface="Arial"/>
              </a:rPr>
              <a:t>u</a:t>
            </a:r>
            <a:r>
              <a:rPr lang="en-US" sz="2400" dirty="0" err="1" smtClean="0">
                <a:latin typeface="Arial"/>
                <a:cs typeface="Arial"/>
              </a:rPr>
              <a:t>suarios</a:t>
            </a:r>
            <a:r>
              <a:rPr lang="en-US" sz="2400" dirty="0" smtClean="0">
                <a:latin typeface="Arial"/>
                <a:cs typeface="Arial"/>
              </a:rPr>
              <a:t> </a:t>
            </a:r>
            <a:r>
              <a:rPr lang="en-US" sz="2400" dirty="0" smtClean="0">
                <a:latin typeface="Arial"/>
                <a:cs typeface="Arial"/>
              </a:rPr>
              <a:t>= 1000 </a:t>
            </a:r>
            <a:r>
              <a:rPr lang="en-US" sz="2400" dirty="0" smtClean="0">
                <a:latin typeface="Arial"/>
                <a:cs typeface="Arial"/>
              </a:rPr>
              <a:t>+ </a:t>
            </a:r>
            <a:r>
              <a:rPr lang="en-US" sz="2400" dirty="0">
                <a:latin typeface="Arial"/>
                <a:cs typeface="Arial"/>
              </a:rPr>
              <a:t> </a:t>
            </a:r>
            <a:r>
              <a:rPr lang="en-US" sz="2400" dirty="0" smtClean="0">
                <a:latin typeface="Arial"/>
                <a:cs typeface="Arial"/>
              </a:rPr>
              <a:t>2*</a:t>
            </a:r>
            <a:r>
              <a:rPr lang="en-US" sz="2400" dirty="0" smtClean="0">
                <a:latin typeface="Arial"/>
                <a:cs typeface="Arial"/>
              </a:rPr>
              <a:t>rank</a:t>
            </a:r>
            <a:r>
              <a:rPr lang="en-US" sz="2400" dirty="0" smtClean="0">
                <a:latin typeface="Arial"/>
                <a:cs typeface="Arial"/>
              </a:rPr>
              <a:t>,</a:t>
            </a:r>
          </a:p>
          <a:p>
            <a:r>
              <a:rPr lang="en-US" sz="2400" dirty="0" err="1">
                <a:latin typeface="Arial"/>
                <a:cs typeface="Arial"/>
              </a:rPr>
              <a:t>d</a:t>
            </a:r>
            <a:r>
              <a:rPr lang="en-US" sz="2400" dirty="0" err="1" smtClean="0">
                <a:latin typeface="Arial"/>
                <a:cs typeface="Arial"/>
              </a:rPr>
              <a:t>onde</a:t>
            </a:r>
            <a:r>
              <a:rPr lang="en-US" sz="2400" dirty="0" smtClean="0">
                <a:latin typeface="Arial"/>
                <a:cs typeface="Arial"/>
              </a:rPr>
              <a:t> rank </a:t>
            </a:r>
            <a:r>
              <a:rPr lang="en-US" sz="2400" dirty="0" err="1" smtClean="0">
                <a:latin typeface="Arial"/>
                <a:cs typeface="Arial"/>
              </a:rPr>
              <a:t>es</a:t>
            </a:r>
            <a:r>
              <a:rPr lang="en-US" sz="2400" dirty="0" smtClean="0">
                <a:latin typeface="Arial"/>
                <a:cs typeface="Arial"/>
              </a:rPr>
              <a:t> el </a:t>
            </a:r>
            <a:r>
              <a:rPr lang="en-US" sz="2400" dirty="0" err="1" smtClean="0">
                <a:latin typeface="Arial"/>
                <a:cs typeface="Arial"/>
              </a:rPr>
              <a:t>entero</a:t>
            </a:r>
            <a:r>
              <a:rPr lang="en-US" sz="2400" dirty="0" smtClean="0">
                <a:latin typeface="Arial"/>
                <a:cs typeface="Arial"/>
              </a:rPr>
              <a:t> </a:t>
            </a:r>
            <a:r>
              <a:rPr lang="en-US" sz="2400" dirty="0" err="1" smtClean="0">
                <a:latin typeface="Arial"/>
                <a:cs typeface="Arial"/>
              </a:rPr>
              <a:t>identificador</a:t>
            </a:r>
            <a:endParaRPr lang="en-US" sz="2400" dirty="0" smtClean="0">
              <a:latin typeface="Arial"/>
              <a:cs typeface="Arial"/>
            </a:endParaRPr>
          </a:p>
          <a:p>
            <a:r>
              <a:rPr lang="en-US" sz="2400" dirty="0">
                <a:latin typeface="Arial"/>
                <a:cs typeface="Arial"/>
              </a:rPr>
              <a:t>d</a:t>
            </a:r>
            <a:r>
              <a:rPr lang="en-US" sz="2400" dirty="0" smtClean="0">
                <a:latin typeface="Arial"/>
                <a:cs typeface="Arial"/>
              </a:rPr>
              <a:t>e </a:t>
            </a:r>
            <a:r>
              <a:rPr lang="en-US" sz="2400" dirty="0" err="1" smtClean="0">
                <a:latin typeface="Arial"/>
                <a:cs typeface="Arial"/>
              </a:rPr>
              <a:t>cada</a:t>
            </a:r>
            <a:r>
              <a:rPr lang="en-US" sz="2400" dirty="0" smtClean="0">
                <a:latin typeface="Arial"/>
                <a:cs typeface="Arial"/>
              </a:rPr>
              <a:t> </a:t>
            </a:r>
            <a:r>
              <a:rPr lang="en-US" sz="2400" dirty="0" err="1" smtClean="0">
                <a:latin typeface="Arial"/>
                <a:cs typeface="Arial"/>
              </a:rPr>
              <a:t>proceso</a:t>
            </a:r>
            <a:endParaRPr lang="en-US" sz="2400" dirty="0" smtClean="0">
              <a:latin typeface="Arial"/>
              <a:cs typeface="Arial"/>
            </a:endParaRPr>
          </a:p>
          <a:p>
            <a:pPr marL="342900" indent="-342900">
              <a:buFontTx/>
              <a:buChar char="-"/>
            </a:pPr>
            <a:r>
              <a:rPr lang="en-US" sz="2400" dirty="0" err="1" smtClean="0">
                <a:latin typeface="Arial"/>
                <a:cs typeface="Arial"/>
              </a:rPr>
              <a:t>Utilizar</a:t>
            </a:r>
            <a:r>
              <a:rPr lang="en-US" sz="2400" dirty="0" smtClean="0">
                <a:latin typeface="Arial"/>
                <a:cs typeface="Arial"/>
              </a:rPr>
              <a:t> </a:t>
            </a:r>
            <a:r>
              <a:rPr lang="en-US" sz="2400" dirty="0" err="1" smtClean="0">
                <a:latin typeface="Arial"/>
                <a:cs typeface="Arial"/>
              </a:rPr>
              <a:t>np</a:t>
            </a:r>
            <a:r>
              <a:rPr lang="en-US" sz="2400" dirty="0" smtClean="0">
                <a:latin typeface="Arial"/>
                <a:cs typeface="Arial"/>
              </a:rPr>
              <a:t> </a:t>
            </a:r>
            <a:r>
              <a:rPr lang="en-US" sz="2400" dirty="0" smtClean="0">
                <a:latin typeface="Arial"/>
                <a:cs typeface="Arial"/>
              </a:rPr>
              <a:t>=9</a:t>
            </a:r>
            <a:endParaRPr lang="en-US" sz="2400" dirty="0" smtClean="0">
              <a:latin typeface="Arial"/>
              <a:cs typeface="Arial"/>
            </a:endParaRPr>
          </a:p>
          <a:p>
            <a:pPr marL="342900" indent="-342900">
              <a:buFontTx/>
              <a:buChar char="-"/>
            </a:pPr>
            <a:r>
              <a:rPr lang="en-US" sz="2400" dirty="0" err="1" smtClean="0">
                <a:latin typeface="Arial"/>
                <a:cs typeface="Arial"/>
              </a:rPr>
              <a:t>Imprimir</a:t>
            </a:r>
            <a:r>
              <a:rPr lang="en-US" sz="2400" dirty="0" smtClean="0">
                <a:latin typeface="Arial"/>
                <a:cs typeface="Arial"/>
              </a:rPr>
              <a:t> el valor final del </a:t>
            </a:r>
            <a:r>
              <a:rPr lang="en-US" sz="2400" dirty="0" err="1" smtClean="0">
                <a:latin typeface="Arial"/>
                <a:cs typeface="Arial"/>
              </a:rPr>
              <a:t>mensaje</a:t>
            </a:r>
            <a:endParaRPr lang="en-US" sz="2400" dirty="0" smtClean="0">
              <a:latin typeface="Arial"/>
              <a:cs typeface="Arial"/>
            </a:endParaRPr>
          </a:p>
          <a:p>
            <a:pPr marL="342900" indent="-342900">
              <a:buFontTx/>
              <a:buChar char="-"/>
            </a:pPr>
            <a:endParaRPr lang="en-US" sz="2400" dirty="0">
              <a:latin typeface="Arial"/>
              <a:cs typeface="Arial"/>
            </a:endParaRPr>
          </a:p>
        </p:txBody>
      </p:sp>
      <p:sp>
        <p:nvSpPr>
          <p:cNvPr id="11" name="TextBox 10"/>
          <p:cNvSpPr txBox="1"/>
          <p:nvPr/>
        </p:nvSpPr>
        <p:spPr>
          <a:xfrm>
            <a:off x="-1" y="584127"/>
            <a:ext cx="8962572" cy="646331"/>
          </a:xfrm>
          <a:prstGeom prst="rect">
            <a:avLst/>
          </a:prstGeom>
          <a:noFill/>
        </p:spPr>
        <p:txBody>
          <a:bodyPr wrap="square" rtlCol="0">
            <a:spAutoFit/>
          </a:bodyPr>
          <a:lstStyle/>
          <a:p>
            <a:r>
              <a:rPr lang="en-US" sz="3600" b="1" dirty="0" err="1" smtClean="0">
                <a:latin typeface="Arial"/>
                <a:cs typeface="Arial"/>
              </a:rPr>
              <a:t>Ejercicio</a:t>
            </a:r>
            <a:r>
              <a:rPr lang="en-US" sz="3600" b="1" dirty="0" smtClean="0">
                <a:latin typeface="Arial"/>
                <a:cs typeface="Arial"/>
              </a:rPr>
              <a:t> </a:t>
            </a:r>
            <a:r>
              <a:rPr lang="en-US" sz="3600" b="1" dirty="0">
                <a:latin typeface="Arial"/>
                <a:cs typeface="Arial"/>
              </a:rPr>
              <a:t>4</a:t>
            </a:r>
            <a:r>
              <a:rPr lang="en-US" sz="3600" b="1" dirty="0" smtClean="0">
                <a:latin typeface="Arial"/>
                <a:cs typeface="Arial"/>
              </a:rPr>
              <a:t>: </a:t>
            </a:r>
            <a:r>
              <a:rPr lang="en-US" sz="3600" dirty="0" err="1" smtClean="0">
                <a:latin typeface="Arial"/>
                <a:cs typeface="Arial"/>
              </a:rPr>
              <a:t>Algoritmo</a:t>
            </a:r>
            <a:r>
              <a:rPr lang="en-US" sz="3600" dirty="0" smtClean="0">
                <a:latin typeface="Arial"/>
                <a:cs typeface="Arial"/>
              </a:rPr>
              <a:t> del </a:t>
            </a:r>
            <a:r>
              <a:rPr lang="en-US" sz="3600" dirty="0" err="1" smtClean="0">
                <a:latin typeface="Arial"/>
                <a:cs typeface="Arial"/>
              </a:rPr>
              <a:t>anillo</a:t>
            </a:r>
            <a:endParaRPr lang="en-US" sz="2800" dirty="0" smtClean="0">
              <a:latin typeface="Arial"/>
              <a:cs typeface="Arial"/>
            </a:endParaRPr>
          </a:p>
        </p:txBody>
      </p:sp>
      <p:sp>
        <p:nvSpPr>
          <p:cNvPr id="13" name="Oval 34"/>
          <p:cNvSpPr>
            <a:spLocks noChangeArrowheads="1"/>
          </p:cNvSpPr>
          <p:nvPr/>
        </p:nvSpPr>
        <p:spPr bwMode="auto">
          <a:xfrm>
            <a:off x="5185727" y="4285343"/>
            <a:ext cx="533400" cy="533400"/>
          </a:xfrm>
          <a:prstGeom prst="ellipse">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r>
              <a:rPr lang="en-US" dirty="0" smtClean="0"/>
              <a:t>3</a:t>
            </a:r>
            <a:endParaRPr lang="en-US" dirty="0"/>
          </a:p>
        </p:txBody>
      </p:sp>
      <p:sp>
        <p:nvSpPr>
          <p:cNvPr id="14" name="Oval 35"/>
          <p:cNvSpPr>
            <a:spLocks noChangeArrowheads="1"/>
          </p:cNvSpPr>
          <p:nvPr/>
        </p:nvSpPr>
        <p:spPr bwMode="auto">
          <a:xfrm>
            <a:off x="5414327" y="3523343"/>
            <a:ext cx="533400" cy="533400"/>
          </a:xfrm>
          <a:prstGeom prst="ellipse">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r>
              <a:rPr lang="en-US"/>
              <a:t>2</a:t>
            </a:r>
          </a:p>
        </p:txBody>
      </p:sp>
      <p:sp>
        <p:nvSpPr>
          <p:cNvPr id="15" name="Oval 36"/>
          <p:cNvSpPr>
            <a:spLocks noChangeArrowheads="1"/>
          </p:cNvSpPr>
          <p:nvPr/>
        </p:nvSpPr>
        <p:spPr bwMode="auto">
          <a:xfrm>
            <a:off x="6176327" y="3218543"/>
            <a:ext cx="533400" cy="533400"/>
          </a:xfrm>
          <a:prstGeom prst="ellipse">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r>
              <a:rPr lang="en-US"/>
              <a:t>1</a:t>
            </a:r>
          </a:p>
        </p:txBody>
      </p:sp>
      <p:sp>
        <p:nvSpPr>
          <p:cNvPr id="16" name="Oval 37"/>
          <p:cNvSpPr>
            <a:spLocks noChangeArrowheads="1"/>
          </p:cNvSpPr>
          <p:nvPr/>
        </p:nvSpPr>
        <p:spPr bwMode="auto">
          <a:xfrm>
            <a:off x="5514825" y="5061253"/>
            <a:ext cx="533400" cy="533400"/>
          </a:xfrm>
          <a:prstGeom prst="ellipse">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r>
              <a:rPr lang="en-US" dirty="0" smtClean="0"/>
              <a:t>4</a:t>
            </a:r>
            <a:endParaRPr lang="en-US" dirty="0"/>
          </a:p>
        </p:txBody>
      </p:sp>
      <p:sp>
        <p:nvSpPr>
          <p:cNvPr id="17" name="Oval 38"/>
          <p:cNvSpPr>
            <a:spLocks noChangeArrowheads="1"/>
          </p:cNvSpPr>
          <p:nvPr/>
        </p:nvSpPr>
        <p:spPr bwMode="auto">
          <a:xfrm>
            <a:off x="6304537" y="5340048"/>
            <a:ext cx="533400" cy="533400"/>
          </a:xfrm>
          <a:prstGeom prst="ellipse">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r>
              <a:rPr lang="en-US" dirty="0" smtClean="0"/>
              <a:t>5</a:t>
            </a:r>
            <a:endParaRPr lang="en-US" dirty="0"/>
          </a:p>
        </p:txBody>
      </p:sp>
      <p:sp>
        <p:nvSpPr>
          <p:cNvPr id="18" name="Oval 39"/>
          <p:cNvSpPr>
            <a:spLocks noChangeArrowheads="1"/>
          </p:cNvSpPr>
          <p:nvPr/>
        </p:nvSpPr>
        <p:spPr bwMode="auto">
          <a:xfrm>
            <a:off x="7075002" y="5083628"/>
            <a:ext cx="533400" cy="533400"/>
          </a:xfrm>
          <a:prstGeom prst="ellipse">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r>
              <a:rPr lang="en-US" dirty="0" smtClean="0"/>
              <a:t>6</a:t>
            </a:r>
            <a:endParaRPr lang="en-US" dirty="0"/>
          </a:p>
        </p:txBody>
      </p:sp>
      <p:sp>
        <p:nvSpPr>
          <p:cNvPr id="19" name="Oval 40"/>
          <p:cNvSpPr>
            <a:spLocks noChangeArrowheads="1"/>
          </p:cNvSpPr>
          <p:nvPr/>
        </p:nvSpPr>
        <p:spPr bwMode="auto">
          <a:xfrm>
            <a:off x="7255222" y="4221238"/>
            <a:ext cx="533400" cy="533400"/>
          </a:xfrm>
          <a:prstGeom prst="ellipse">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r>
              <a:rPr lang="en-US" dirty="0" smtClean="0"/>
              <a:t>7</a:t>
            </a:r>
            <a:endParaRPr lang="en-US" dirty="0"/>
          </a:p>
        </p:txBody>
      </p:sp>
      <p:sp>
        <p:nvSpPr>
          <p:cNvPr id="20" name="Oval 41"/>
          <p:cNvSpPr>
            <a:spLocks noChangeArrowheads="1"/>
          </p:cNvSpPr>
          <p:nvPr/>
        </p:nvSpPr>
        <p:spPr bwMode="auto">
          <a:xfrm>
            <a:off x="6898412" y="3447143"/>
            <a:ext cx="533400" cy="533400"/>
          </a:xfrm>
          <a:prstGeom prst="ellipse">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r>
              <a:rPr lang="en-US" dirty="0" smtClean="0"/>
              <a:t>0</a:t>
            </a:r>
            <a:endParaRPr lang="en-US" dirty="0"/>
          </a:p>
        </p:txBody>
      </p:sp>
      <p:sp>
        <p:nvSpPr>
          <p:cNvPr id="21" name="Line 59"/>
          <p:cNvSpPr>
            <a:spLocks noChangeShapeType="1"/>
          </p:cNvSpPr>
          <p:nvPr/>
        </p:nvSpPr>
        <p:spPr bwMode="auto">
          <a:xfrm flipH="1" flipV="1">
            <a:off x="7319327" y="3904343"/>
            <a:ext cx="152400" cy="3048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6" name="Line 59"/>
          <p:cNvSpPr>
            <a:spLocks noChangeShapeType="1"/>
          </p:cNvSpPr>
          <p:nvPr/>
        </p:nvSpPr>
        <p:spPr bwMode="auto">
          <a:xfrm flipH="1">
            <a:off x="5854095" y="3504436"/>
            <a:ext cx="322730" cy="148326"/>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7" name="Line 59"/>
          <p:cNvSpPr>
            <a:spLocks noChangeShapeType="1"/>
          </p:cNvSpPr>
          <p:nvPr/>
        </p:nvSpPr>
        <p:spPr bwMode="auto">
          <a:xfrm flipH="1" flipV="1">
            <a:off x="6709727" y="3447143"/>
            <a:ext cx="228600" cy="762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8" name="Line 59"/>
          <p:cNvSpPr>
            <a:spLocks noChangeShapeType="1"/>
          </p:cNvSpPr>
          <p:nvPr/>
        </p:nvSpPr>
        <p:spPr bwMode="auto">
          <a:xfrm flipH="1">
            <a:off x="5414327" y="4020456"/>
            <a:ext cx="152400" cy="358019"/>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9" name="Line 59"/>
          <p:cNvSpPr>
            <a:spLocks noChangeShapeType="1"/>
          </p:cNvSpPr>
          <p:nvPr/>
        </p:nvSpPr>
        <p:spPr bwMode="auto">
          <a:xfrm flipV="1">
            <a:off x="7395527" y="4742543"/>
            <a:ext cx="76200" cy="320524"/>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30" name="Line 59"/>
          <p:cNvSpPr>
            <a:spLocks noChangeShapeType="1"/>
          </p:cNvSpPr>
          <p:nvPr/>
        </p:nvSpPr>
        <p:spPr bwMode="auto">
          <a:xfrm>
            <a:off x="5566727" y="4818743"/>
            <a:ext cx="152400" cy="3048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31" name="Line 59"/>
          <p:cNvSpPr>
            <a:spLocks noChangeShapeType="1"/>
          </p:cNvSpPr>
          <p:nvPr/>
        </p:nvSpPr>
        <p:spPr bwMode="auto">
          <a:xfrm>
            <a:off x="6027557" y="5418063"/>
            <a:ext cx="304800" cy="1524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32" name="Line 59"/>
          <p:cNvSpPr>
            <a:spLocks noChangeShapeType="1"/>
          </p:cNvSpPr>
          <p:nvPr/>
        </p:nvSpPr>
        <p:spPr bwMode="auto">
          <a:xfrm flipV="1">
            <a:off x="6833809" y="5423505"/>
            <a:ext cx="254996" cy="128209"/>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2" name="Rounded Rectangle 11"/>
          <p:cNvSpPr/>
          <p:nvPr/>
        </p:nvSpPr>
        <p:spPr>
          <a:xfrm>
            <a:off x="6833809" y="3011714"/>
            <a:ext cx="1185334" cy="34032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latin typeface="Arial"/>
                <a:cs typeface="Arial"/>
              </a:rPr>
              <a:t>mensaje</a:t>
            </a:r>
            <a:endParaRPr lang="en-US" dirty="0">
              <a:latin typeface="Arial"/>
              <a:cs typeface="Arial"/>
            </a:endParaRPr>
          </a:p>
        </p:txBody>
      </p:sp>
    </p:spTree>
    <p:extLst>
      <p:ext uri="{BB962C8B-B14F-4D97-AF65-F5344CB8AC3E}">
        <p14:creationId xmlns:p14="http://schemas.microsoft.com/office/powerpoint/2010/main" val="245447106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9" name="TextBox 8"/>
          <p:cNvSpPr txBox="1"/>
          <p:nvPr/>
        </p:nvSpPr>
        <p:spPr>
          <a:xfrm>
            <a:off x="457200" y="1399705"/>
            <a:ext cx="8469086" cy="2369880"/>
          </a:xfrm>
          <a:prstGeom prst="rect">
            <a:avLst/>
          </a:prstGeom>
          <a:noFill/>
        </p:spPr>
        <p:txBody>
          <a:bodyPr wrap="square" rtlCol="0">
            <a:spAutoFit/>
          </a:bodyPr>
          <a:lstStyle/>
          <a:p>
            <a:r>
              <a:rPr lang="en-US" sz="3600" b="1" dirty="0" err="1" smtClean="0">
                <a:latin typeface="Arial"/>
                <a:cs typeface="Arial"/>
              </a:rPr>
              <a:t>MPI_Barrier</a:t>
            </a:r>
            <a:r>
              <a:rPr lang="en-US" sz="3600" b="1" dirty="0" smtClean="0">
                <a:latin typeface="Arial"/>
                <a:cs typeface="Arial"/>
              </a:rPr>
              <a:t>:</a:t>
            </a:r>
          </a:p>
          <a:p>
            <a:r>
              <a:rPr lang="en-US" sz="2800" dirty="0" err="1" smtClean="0">
                <a:latin typeface="Arial"/>
                <a:cs typeface="Arial"/>
              </a:rPr>
              <a:t>Operación</a:t>
            </a:r>
            <a:r>
              <a:rPr lang="en-US" sz="2800" dirty="0" smtClean="0">
                <a:latin typeface="Arial"/>
                <a:cs typeface="Arial"/>
              </a:rPr>
              <a:t> de </a:t>
            </a:r>
            <a:r>
              <a:rPr lang="en-US" sz="2800" dirty="0" err="1" smtClean="0">
                <a:latin typeface="Arial"/>
                <a:cs typeface="Arial"/>
              </a:rPr>
              <a:t>sincronización</a:t>
            </a:r>
            <a:r>
              <a:rPr lang="en-US" sz="2800" dirty="0" smtClean="0">
                <a:latin typeface="Arial"/>
                <a:cs typeface="Arial"/>
              </a:rPr>
              <a:t>. No </a:t>
            </a:r>
            <a:r>
              <a:rPr lang="en-US" sz="2800" dirty="0" err="1" smtClean="0">
                <a:latin typeface="Arial"/>
                <a:cs typeface="Arial"/>
              </a:rPr>
              <a:t>utiliza</a:t>
            </a:r>
            <a:r>
              <a:rPr lang="en-US" sz="2800" dirty="0" smtClean="0">
                <a:latin typeface="Arial"/>
                <a:cs typeface="Arial"/>
              </a:rPr>
              <a:t> data.</a:t>
            </a:r>
          </a:p>
          <a:p>
            <a:r>
              <a:rPr lang="en-US" sz="2800" dirty="0" err="1" smtClean="0">
                <a:latin typeface="Arial"/>
                <a:cs typeface="Arial"/>
              </a:rPr>
              <a:t>Funciona</a:t>
            </a:r>
            <a:r>
              <a:rPr lang="en-US" sz="2800" dirty="0" smtClean="0">
                <a:latin typeface="Arial"/>
                <a:cs typeface="Arial"/>
              </a:rPr>
              <a:t> </a:t>
            </a:r>
            <a:r>
              <a:rPr lang="en-US" sz="2800" dirty="0" err="1" smtClean="0">
                <a:latin typeface="Arial"/>
                <a:cs typeface="Arial"/>
              </a:rPr>
              <a:t>bloqueando</a:t>
            </a:r>
            <a:r>
              <a:rPr lang="en-US" sz="2800" dirty="0" smtClean="0">
                <a:latin typeface="Arial"/>
                <a:cs typeface="Arial"/>
              </a:rPr>
              <a:t> el </a:t>
            </a:r>
            <a:r>
              <a:rPr lang="en-US" sz="2800" dirty="0" err="1" smtClean="0">
                <a:latin typeface="Arial"/>
                <a:cs typeface="Arial"/>
              </a:rPr>
              <a:t>proceso</a:t>
            </a:r>
            <a:r>
              <a:rPr lang="en-US" sz="2800" dirty="0" smtClean="0">
                <a:latin typeface="Arial"/>
                <a:cs typeface="Arial"/>
              </a:rPr>
              <a:t> de </a:t>
            </a:r>
            <a:r>
              <a:rPr lang="en-US" sz="2800" dirty="0" err="1" smtClean="0">
                <a:latin typeface="Arial"/>
                <a:cs typeface="Arial"/>
              </a:rPr>
              <a:t>llamada</a:t>
            </a:r>
            <a:r>
              <a:rPr lang="en-US" sz="2800" dirty="0" smtClean="0">
                <a:latin typeface="Arial"/>
                <a:cs typeface="Arial"/>
              </a:rPr>
              <a:t> hasta </a:t>
            </a:r>
            <a:r>
              <a:rPr lang="en-US" sz="2800" dirty="0" err="1" smtClean="0">
                <a:latin typeface="Arial"/>
                <a:cs typeface="Arial"/>
              </a:rPr>
              <a:t>que</a:t>
            </a:r>
            <a:r>
              <a:rPr lang="en-US" sz="2800" dirty="0" smtClean="0">
                <a:latin typeface="Arial"/>
                <a:cs typeface="Arial"/>
              </a:rPr>
              <a:t> </a:t>
            </a:r>
            <a:r>
              <a:rPr lang="en-US" sz="2800" dirty="0" err="1" smtClean="0">
                <a:latin typeface="Arial"/>
                <a:cs typeface="Arial"/>
              </a:rPr>
              <a:t>todos</a:t>
            </a:r>
            <a:r>
              <a:rPr lang="en-US" sz="2800" dirty="0" smtClean="0">
                <a:latin typeface="Arial"/>
                <a:cs typeface="Arial"/>
              </a:rPr>
              <a:t> los </a:t>
            </a:r>
            <a:r>
              <a:rPr lang="en-US" sz="2800" dirty="0" err="1" smtClean="0">
                <a:latin typeface="Arial"/>
                <a:cs typeface="Arial"/>
              </a:rPr>
              <a:t>miembros</a:t>
            </a:r>
            <a:r>
              <a:rPr lang="en-US" sz="2800" dirty="0" smtClean="0">
                <a:latin typeface="Arial"/>
                <a:cs typeface="Arial"/>
              </a:rPr>
              <a:t> del </a:t>
            </a:r>
            <a:r>
              <a:rPr lang="en-US" sz="2800" dirty="0" err="1" smtClean="0">
                <a:latin typeface="Arial"/>
                <a:cs typeface="Arial"/>
              </a:rPr>
              <a:t>grupo</a:t>
            </a:r>
            <a:r>
              <a:rPr lang="en-US" sz="2800" dirty="0" smtClean="0">
                <a:latin typeface="Arial"/>
                <a:cs typeface="Arial"/>
              </a:rPr>
              <a:t> </a:t>
            </a:r>
            <a:r>
              <a:rPr lang="en-US" sz="2800" dirty="0" err="1" smtClean="0">
                <a:latin typeface="Arial"/>
                <a:cs typeface="Arial"/>
              </a:rPr>
              <a:t>han</a:t>
            </a:r>
            <a:r>
              <a:rPr lang="en-US" sz="2800" dirty="0" smtClean="0">
                <a:latin typeface="Arial"/>
                <a:cs typeface="Arial"/>
              </a:rPr>
              <a:t> </a:t>
            </a:r>
            <a:r>
              <a:rPr lang="en-US" sz="2800" dirty="0" err="1" smtClean="0">
                <a:latin typeface="Arial"/>
                <a:cs typeface="Arial"/>
              </a:rPr>
              <a:t>llamado</a:t>
            </a:r>
            <a:r>
              <a:rPr lang="en-US" sz="2800" dirty="0" smtClean="0">
                <a:latin typeface="Arial"/>
                <a:cs typeface="Arial"/>
              </a:rPr>
              <a:t> a la </a:t>
            </a:r>
            <a:r>
              <a:rPr lang="en-US" sz="2800" dirty="0" err="1" smtClean="0">
                <a:latin typeface="Arial"/>
                <a:cs typeface="Arial"/>
              </a:rPr>
              <a:t>operación</a:t>
            </a:r>
            <a:endParaRPr lang="en-US" sz="2800" dirty="0" smtClean="0">
              <a:latin typeface="Arial"/>
              <a:cs typeface="Arial"/>
            </a:endParaRPr>
          </a:p>
        </p:txBody>
      </p:sp>
      <p:sp>
        <p:nvSpPr>
          <p:cNvPr id="10" name="TextBox 9"/>
          <p:cNvSpPr txBox="1"/>
          <p:nvPr/>
        </p:nvSpPr>
        <p:spPr>
          <a:xfrm>
            <a:off x="4431468" y="4156869"/>
            <a:ext cx="4385961" cy="58477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3200" b="1" dirty="0" err="1" smtClean="0">
                <a:solidFill>
                  <a:srgbClr val="FF0000"/>
                </a:solidFill>
                <a:latin typeface="Arial"/>
                <a:cs typeface="Arial"/>
              </a:rPr>
              <a:t>MPI_Barrier</a:t>
            </a:r>
            <a:r>
              <a:rPr lang="en-US" sz="3200" b="1" dirty="0" smtClean="0">
                <a:solidFill>
                  <a:srgbClr val="FF0000"/>
                </a:solidFill>
                <a:latin typeface="Arial"/>
                <a:cs typeface="Arial"/>
              </a:rPr>
              <a:t> </a:t>
            </a:r>
            <a:r>
              <a:rPr lang="en-US" sz="3200" dirty="0" smtClean="0">
                <a:solidFill>
                  <a:srgbClr val="FF0000"/>
                </a:solidFill>
                <a:latin typeface="Arial"/>
                <a:cs typeface="Arial"/>
              </a:rPr>
              <a:t>(</a:t>
            </a:r>
            <a:r>
              <a:rPr lang="en-US" sz="3200" dirty="0" err="1" smtClean="0">
                <a:solidFill>
                  <a:srgbClr val="FF0000"/>
                </a:solidFill>
                <a:latin typeface="Arial"/>
                <a:cs typeface="Arial"/>
              </a:rPr>
              <a:t>comm</a:t>
            </a:r>
            <a:r>
              <a:rPr lang="en-US" sz="3200" dirty="0" smtClean="0">
                <a:solidFill>
                  <a:srgbClr val="FF0000"/>
                </a:solidFill>
                <a:latin typeface="Arial"/>
                <a:cs typeface="Arial"/>
              </a:rPr>
              <a:t>)</a:t>
            </a:r>
            <a:endParaRPr lang="en-US" sz="3200" dirty="0">
              <a:solidFill>
                <a:srgbClr val="FF0000"/>
              </a:solidFill>
              <a:latin typeface="Arial"/>
              <a:cs typeface="Arial"/>
            </a:endParaRPr>
          </a:p>
        </p:txBody>
      </p:sp>
      <p:sp>
        <p:nvSpPr>
          <p:cNvPr id="15" name="TextBox 14"/>
          <p:cNvSpPr txBox="1"/>
          <p:nvPr/>
        </p:nvSpPr>
        <p:spPr>
          <a:xfrm>
            <a:off x="457200" y="700814"/>
            <a:ext cx="7869662" cy="584776"/>
          </a:xfrm>
          <a:prstGeom prst="rect">
            <a:avLst/>
          </a:prstGeom>
          <a:noFill/>
        </p:spPr>
        <p:txBody>
          <a:bodyPr wrap="none" rtlCol="0">
            <a:spAutoFit/>
          </a:bodyPr>
          <a:lstStyle/>
          <a:p>
            <a:r>
              <a:rPr lang="en-US" sz="3200" b="1" dirty="0" err="1" smtClean="0">
                <a:latin typeface="Arial"/>
                <a:cs typeface="Arial"/>
              </a:rPr>
              <a:t>Rutinas</a:t>
            </a:r>
            <a:r>
              <a:rPr lang="en-US" sz="3200" b="1" dirty="0" smtClean="0">
                <a:latin typeface="Arial"/>
                <a:cs typeface="Arial"/>
              </a:rPr>
              <a:t> MPI de </a:t>
            </a:r>
            <a:r>
              <a:rPr lang="en-US" sz="3200" b="1" dirty="0" err="1" smtClean="0">
                <a:latin typeface="Arial"/>
                <a:cs typeface="Arial"/>
              </a:rPr>
              <a:t>comunicación</a:t>
            </a:r>
            <a:r>
              <a:rPr lang="en-US" sz="3200" b="1" dirty="0" smtClean="0">
                <a:latin typeface="Arial"/>
                <a:cs typeface="Arial"/>
              </a:rPr>
              <a:t> </a:t>
            </a:r>
            <a:r>
              <a:rPr lang="en-US" sz="3200" b="1" dirty="0" err="1" smtClean="0">
                <a:latin typeface="Arial"/>
                <a:cs typeface="Arial"/>
              </a:rPr>
              <a:t>colectiva</a:t>
            </a:r>
            <a:endParaRPr lang="en-US" sz="3200" b="1" dirty="0">
              <a:latin typeface="Arial"/>
              <a:cs typeface="Arial"/>
            </a:endParaRPr>
          </a:p>
        </p:txBody>
      </p:sp>
    </p:spTree>
    <p:extLst>
      <p:ext uri="{BB962C8B-B14F-4D97-AF65-F5344CB8AC3E}">
        <p14:creationId xmlns:p14="http://schemas.microsoft.com/office/powerpoint/2010/main" val="397241317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11" name="TextBox 10"/>
          <p:cNvSpPr txBox="1"/>
          <p:nvPr/>
        </p:nvSpPr>
        <p:spPr>
          <a:xfrm>
            <a:off x="594426" y="1553947"/>
            <a:ext cx="2832702" cy="3600986"/>
          </a:xfrm>
          <a:prstGeom prst="rect">
            <a:avLst/>
          </a:prstGeom>
          <a:noFill/>
        </p:spPr>
        <p:txBody>
          <a:bodyPr wrap="square" rtlCol="0">
            <a:spAutoFit/>
          </a:bodyPr>
          <a:lstStyle/>
          <a:p>
            <a:r>
              <a:rPr lang="en-US" sz="3600" b="1" dirty="0" err="1" smtClean="0">
                <a:latin typeface="Arial"/>
                <a:cs typeface="Arial"/>
              </a:rPr>
              <a:t>MPI_Bcast</a:t>
            </a:r>
            <a:r>
              <a:rPr lang="en-US" sz="3600" b="1" dirty="0" smtClean="0">
                <a:latin typeface="Arial"/>
                <a:cs typeface="Arial"/>
              </a:rPr>
              <a:t>:</a:t>
            </a:r>
          </a:p>
          <a:p>
            <a:r>
              <a:rPr lang="en-US" sz="3200" dirty="0" smtClean="0">
                <a:latin typeface="Arial"/>
                <a:cs typeface="Arial"/>
              </a:rPr>
              <a:t>Se </a:t>
            </a:r>
            <a:r>
              <a:rPr lang="en-US" sz="3200" dirty="0" err="1" smtClean="0">
                <a:latin typeface="Arial"/>
                <a:cs typeface="Arial"/>
              </a:rPr>
              <a:t>envía</a:t>
            </a:r>
            <a:r>
              <a:rPr lang="en-US" sz="3200" dirty="0" smtClean="0">
                <a:latin typeface="Arial"/>
                <a:cs typeface="Arial"/>
              </a:rPr>
              <a:t> </a:t>
            </a:r>
            <a:r>
              <a:rPr lang="en-US" sz="3200" dirty="0" err="1" smtClean="0">
                <a:latin typeface="Arial"/>
                <a:cs typeface="Arial"/>
              </a:rPr>
              <a:t>mensaje</a:t>
            </a:r>
            <a:r>
              <a:rPr lang="en-US" sz="3200" dirty="0" smtClean="0">
                <a:latin typeface="Arial"/>
                <a:cs typeface="Arial"/>
              </a:rPr>
              <a:t> del rank ‘root’ a </a:t>
            </a:r>
            <a:r>
              <a:rPr lang="en-US" sz="3200" dirty="0" err="1" smtClean="0">
                <a:latin typeface="Arial"/>
                <a:cs typeface="Arial"/>
              </a:rPr>
              <a:t>todos</a:t>
            </a:r>
            <a:r>
              <a:rPr lang="en-US" sz="3200" dirty="0" smtClean="0">
                <a:latin typeface="Arial"/>
                <a:cs typeface="Arial"/>
              </a:rPr>
              <a:t> los </a:t>
            </a:r>
            <a:r>
              <a:rPr lang="en-US" sz="3200" dirty="0" err="1" smtClean="0">
                <a:latin typeface="Arial"/>
                <a:cs typeface="Arial"/>
              </a:rPr>
              <a:t>procesos</a:t>
            </a:r>
            <a:r>
              <a:rPr lang="en-US" sz="3200" dirty="0" smtClean="0">
                <a:latin typeface="Arial"/>
                <a:cs typeface="Arial"/>
              </a:rPr>
              <a:t> en el </a:t>
            </a:r>
            <a:r>
              <a:rPr lang="en-US" sz="3200" dirty="0" err="1" smtClean="0">
                <a:latin typeface="Arial"/>
                <a:cs typeface="Arial"/>
              </a:rPr>
              <a:t>grupo</a:t>
            </a:r>
            <a:endParaRPr lang="en-US" sz="3200" dirty="0" smtClean="0">
              <a:latin typeface="Arial"/>
              <a:cs typeface="Arial"/>
            </a:endParaRPr>
          </a:p>
        </p:txBody>
      </p:sp>
      <p:sp>
        <p:nvSpPr>
          <p:cNvPr id="15" name="TextBox 14"/>
          <p:cNvSpPr txBox="1"/>
          <p:nvPr/>
        </p:nvSpPr>
        <p:spPr>
          <a:xfrm>
            <a:off x="457200" y="700814"/>
            <a:ext cx="7869662" cy="584776"/>
          </a:xfrm>
          <a:prstGeom prst="rect">
            <a:avLst/>
          </a:prstGeom>
          <a:noFill/>
        </p:spPr>
        <p:txBody>
          <a:bodyPr wrap="none" rtlCol="0">
            <a:spAutoFit/>
          </a:bodyPr>
          <a:lstStyle/>
          <a:p>
            <a:r>
              <a:rPr lang="en-US" sz="3200" b="1" dirty="0" err="1" smtClean="0">
                <a:latin typeface="Arial"/>
                <a:cs typeface="Arial"/>
              </a:rPr>
              <a:t>Rutinas</a:t>
            </a:r>
            <a:r>
              <a:rPr lang="en-US" sz="3200" b="1" dirty="0" smtClean="0">
                <a:latin typeface="Arial"/>
                <a:cs typeface="Arial"/>
              </a:rPr>
              <a:t> MPI de </a:t>
            </a:r>
            <a:r>
              <a:rPr lang="en-US" sz="3200" b="1" dirty="0" err="1" smtClean="0">
                <a:latin typeface="Arial"/>
                <a:cs typeface="Arial"/>
              </a:rPr>
              <a:t>comunicación</a:t>
            </a:r>
            <a:r>
              <a:rPr lang="en-US" sz="3200" b="1" dirty="0" smtClean="0">
                <a:latin typeface="Arial"/>
                <a:cs typeface="Arial"/>
              </a:rPr>
              <a:t> </a:t>
            </a:r>
            <a:r>
              <a:rPr lang="en-US" sz="3200" b="1" dirty="0" err="1" smtClean="0">
                <a:latin typeface="Arial"/>
                <a:cs typeface="Arial"/>
              </a:rPr>
              <a:t>colectiva</a:t>
            </a:r>
            <a:endParaRPr lang="en-US" sz="3200" b="1" dirty="0">
              <a:latin typeface="Arial"/>
              <a:cs typeface="Arial"/>
            </a:endParaRPr>
          </a:p>
        </p:txBody>
      </p:sp>
      <p:pic>
        <p:nvPicPr>
          <p:cNvPr id="3" name="Picture 2" descr="MPI_Bcast.gi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27128" y="1721798"/>
            <a:ext cx="5440089" cy="3695324"/>
          </a:xfrm>
          <a:prstGeom prst="rect">
            <a:avLst/>
          </a:prstGeom>
        </p:spPr>
      </p:pic>
      <p:sp>
        <p:nvSpPr>
          <p:cNvPr id="12" name="TextBox 11"/>
          <p:cNvSpPr txBox="1"/>
          <p:nvPr/>
        </p:nvSpPr>
        <p:spPr>
          <a:xfrm>
            <a:off x="614318" y="5782918"/>
            <a:ext cx="7528999"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800" b="1" dirty="0" err="1" smtClean="0">
                <a:solidFill>
                  <a:srgbClr val="FF0000"/>
                </a:solidFill>
                <a:latin typeface="Arial"/>
                <a:cs typeface="Arial"/>
              </a:rPr>
              <a:t>MPI_Bcast</a:t>
            </a:r>
            <a:r>
              <a:rPr lang="en-US" sz="2800" dirty="0" smtClean="0">
                <a:solidFill>
                  <a:srgbClr val="FF0000"/>
                </a:solidFill>
                <a:latin typeface="Arial"/>
                <a:cs typeface="Arial"/>
              </a:rPr>
              <a:t> </a:t>
            </a:r>
            <a:r>
              <a:rPr lang="en-US" sz="2800" dirty="0">
                <a:solidFill>
                  <a:srgbClr val="FF0000"/>
                </a:solidFill>
                <a:latin typeface="Arial"/>
                <a:cs typeface="Arial"/>
              </a:rPr>
              <a:t>(</a:t>
            </a:r>
            <a:r>
              <a:rPr lang="en-US" sz="2800" dirty="0" smtClean="0">
                <a:solidFill>
                  <a:srgbClr val="FF0000"/>
                </a:solidFill>
                <a:latin typeface="Arial"/>
                <a:cs typeface="Arial"/>
              </a:rPr>
              <a:t>&amp;</a:t>
            </a:r>
            <a:r>
              <a:rPr lang="en-US" sz="2800" dirty="0" err="1" smtClean="0">
                <a:solidFill>
                  <a:srgbClr val="FF0000"/>
                </a:solidFill>
                <a:latin typeface="Arial"/>
                <a:cs typeface="Arial"/>
              </a:rPr>
              <a:t>buf</a:t>
            </a:r>
            <a:r>
              <a:rPr lang="en-US" sz="2800" dirty="0" smtClean="0">
                <a:solidFill>
                  <a:srgbClr val="FF0000"/>
                </a:solidFill>
                <a:latin typeface="Arial"/>
                <a:cs typeface="Arial"/>
              </a:rPr>
              <a:t>, count, </a:t>
            </a:r>
            <a:r>
              <a:rPr lang="en-US" sz="2800" dirty="0" err="1" smtClean="0">
                <a:solidFill>
                  <a:srgbClr val="FF0000"/>
                </a:solidFill>
                <a:latin typeface="Arial"/>
                <a:cs typeface="Arial"/>
              </a:rPr>
              <a:t>datatype,root,comm</a:t>
            </a:r>
            <a:r>
              <a:rPr lang="en-US" sz="2800" dirty="0" smtClean="0">
                <a:solidFill>
                  <a:srgbClr val="FF0000"/>
                </a:solidFill>
                <a:latin typeface="Arial"/>
                <a:cs typeface="Arial"/>
              </a:rPr>
              <a:t>)</a:t>
            </a:r>
            <a:endParaRPr lang="en-US" sz="2800" dirty="0">
              <a:solidFill>
                <a:srgbClr val="FF0000"/>
              </a:solidFill>
              <a:latin typeface="Arial"/>
              <a:cs typeface="Arial"/>
            </a:endParaRPr>
          </a:p>
        </p:txBody>
      </p:sp>
    </p:spTree>
    <p:extLst>
      <p:ext uri="{BB962C8B-B14F-4D97-AF65-F5344CB8AC3E}">
        <p14:creationId xmlns:p14="http://schemas.microsoft.com/office/powerpoint/2010/main" val="364257099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pic>
        <p:nvPicPr>
          <p:cNvPr id="4" name="Picture 3" descr="broadcastvsscatter.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540128" y="1469090"/>
            <a:ext cx="3644900" cy="4318000"/>
          </a:xfrm>
          <a:prstGeom prst="rect">
            <a:avLst/>
          </a:prstGeom>
        </p:spPr>
      </p:pic>
      <p:sp>
        <p:nvSpPr>
          <p:cNvPr id="12" name="TextBox 11"/>
          <p:cNvSpPr txBox="1"/>
          <p:nvPr/>
        </p:nvSpPr>
        <p:spPr>
          <a:xfrm>
            <a:off x="557288" y="2301666"/>
            <a:ext cx="3059188" cy="2800767"/>
          </a:xfrm>
          <a:prstGeom prst="rect">
            <a:avLst/>
          </a:prstGeom>
          <a:noFill/>
        </p:spPr>
        <p:txBody>
          <a:bodyPr wrap="square" rtlCol="0">
            <a:spAutoFit/>
          </a:bodyPr>
          <a:lstStyle/>
          <a:p>
            <a:r>
              <a:rPr lang="en-US" sz="3600" b="1" dirty="0" err="1" smtClean="0">
                <a:latin typeface="Arial"/>
                <a:cs typeface="Arial"/>
              </a:rPr>
              <a:t>MPI_Scatter</a:t>
            </a:r>
            <a:r>
              <a:rPr lang="en-US" sz="3600" b="1" dirty="0" smtClean="0">
                <a:latin typeface="Arial"/>
                <a:cs typeface="Arial"/>
              </a:rPr>
              <a:t>:</a:t>
            </a:r>
          </a:p>
          <a:p>
            <a:r>
              <a:rPr lang="en-US" sz="2800" dirty="0" err="1" smtClean="0">
                <a:latin typeface="Arial"/>
                <a:cs typeface="Arial"/>
              </a:rPr>
              <a:t>Distribuye</a:t>
            </a:r>
            <a:r>
              <a:rPr lang="en-US" sz="2800" dirty="0" smtClean="0">
                <a:latin typeface="Arial"/>
                <a:cs typeface="Arial"/>
              </a:rPr>
              <a:t> </a:t>
            </a:r>
            <a:r>
              <a:rPr lang="en-US" sz="2800" dirty="0" err="1" smtClean="0">
                <a:latin typeface="Arial"/>
                <a:cs typeface="Arial"/>
              </a:rPr>
              <a:t>mensajes</a:t>
            </a:r>
            <a:r>
              <a:rPr lang="en-US" sz="2800" dirty="0" smtClean="0">
                <a:latin typeface="Arial"/>
                <a:cs typeface="Arial"/>
              </a:rPr>
              <a:t> de </a:t>
            </a:r>
            <a:r>
              <a:rPr lang="en-US" sz="2800" dirty="0" err="1" smtClean="0">
                <a:latin typeface="Arial"/>
                <a:cs typeface="Arial"/>
              </a:rPr>
              <a:t>una</a:t>
            </a:r>
            <a:r>
              <a:rPr lang="en-US" sz="2800" dirty="0" smtClean="0">
                <a:latin typeface="Arial"/>
                <a:cs typeface="Arial"/>
              </a:rPr>
              <a:t> sola </a:t>
            </a:r>
            <a:r>
              <a:rPr lang="en-US" sz="2800" dirty="0" err="1" smtClean="0">
                <a:latin typeface="Arial"/>
                <a:cs typeface="Arial"/>
              </a:rPr>
              <a:t>fuente</a:t>
            </a:r>
            <a:r>
              <a:rPr lang="en-US" sz="2800" dirty="0" smtClean="0">
                <a:latin typeface="Arial"/>
                <a:cs typeface="Arial"/>
              </a:rPr>
              <a:t> a </a:t>
            </a:r>
            <a:r>
              <a:rPr lang="en-US" sz="2800" dirty="0" err="1" smtClean="0">
                <a:latin typeface="Arial"/>
                <a:cs typeface="Arial"/>
              </a:rPr>
              <a:t>cada</a:t>
            </a:r>
            <a:r>
              <a:rPr lang="en-US" sz="2800" dirty="0" smtClean="0">
                <a:latin typeface="Arial"/>
                <a:cs typeface="Arial"/>
              </a:rPr>
              <a:t> </a:t>
            </a:r>
            <a:r>
              <a:rPr lang="en-US" sz="2800" dirty="0" err="1" smtClean="0">
                <a:latin typeface="Arial"/>
                <a:cs typeface="Arial"/>
              </a:rPr>
              <a:t>proceso</a:t>
            </a:r>
            <a:r>
              <a:rPr lang="en-US" sz="2800" dirty="0" smtClean="0">
                <a:latin typeface="Arial"/>
                <a:cs typeface="Arial"/>
              </a:rPr>
              <a:t> en el </a:t>
            </a:r>
            <a:r>
              <a:rPr lang="en-US" sz="2800" dirty="0" err="1" smtClean="0">
                <a:latin typeface="Arial"/>
                <a:cs typeface="Arial"/>
              </a:rPr>
              <a:t>grupo</a:t>
            </a:r>
            <a:endParaRPr lang="en-US" sz="2800" dirty="0" smtClean="0">
              <a:latin typeface="Arial"/>
              <a:cs typeface="Arial"/>
            </a:endParaRPr>
          </a:p>
        </p:txBody>
      </p:sp>
      <p:sp>
        <p:nvSpPr>
          <p:cNvPr id="10" name="TextBox 9"/>
          <p:cNvSpPr txBox="1"/>
          <p:nvPr/>
        </p:nvSpPr>
        <p:spPr>
          <a:xfrm>
            <a:off x="457200" y="700814"/>
            <a:ext cx="7869662" cy="584776"/>
          </a:xfrm>
          <a:prstGeom prst="rect">
            <a:avLst/>
          </a:prstGeom>
          <a:noFill/>
        </p:spPr>
        <p:txBody>
          <a:bodyPr wrap="none" rtlCol="0">
            <a:spAutoFit/>
          </a:bodyPr>
          <a:lstStyle/>
          <a:p>
            <a:r>
              <a:rPr lang="en-US" sz="3200" b="1" dirty="0" err="1" smtClean="0">
                <a:latin typeface="Arial"/>
                <a:cs typeface="Arial"/>
              </a:rPr>
              <a:t>Rutinas</a:t>
            </a:r>
            <a:r>
              <a:rPr lang="en-US" sz="3200" b="1" dirty="0" smtClean="0">
                <a:latin typeface="Arial"/>
                <a:cs typeface="Arial"/>
              </a:rPr>
              <a:t> MPI de </a:t>
            </a:r>
            <a:r>
              <a:rPr lang="en-US" sz="3200" b="1" dirty="0" err="1" smtClean="0">
                <a:latin typeface="Arial"/>
                <a:cs typeface="Arial"/>
              </a:rPr>
              <a:t>comunicación</a:t>
            </a:r>
            <a:r>
              <a:rPr lang="en-US" sz="3200" b="1" dirty="0" smtClean="0">
                <a:latin typeface="Arial"/>
                <a:cs typeface="Arial"/>
              </a:rPr>
              <a:t> </a:t>
            </a:r>
            <a:r>
              <a:rPr lang="en-US" sz="3200" b="1" dirty="0" err="1" smtClean="0">
                <a:latin typeface="Arial"/>
                <a:cs typeface="Arial"/>
              </a:rPr>
              <a:t>colectiva</a:t>
            </a:r>
            <a:endParaRPr lang="en-US" sz="3200" b="1" dirty="0">
              <a:latin typeface="Arial"/>
              <a:cs typeface="Arial"/>
            </a:endParaRPr>
          </a:p>
        </p:txBody>
      </p:sp>
    </p:spTree>
    <p:extLst>
      <p:ext uri="{BB962C8B-B14F-4D97-AF65-F5344CB8AC3E}">
        <p14:creationId xmlns:p14="http://schemas.microsoft.com/office/powerpoint/2010/main" val="75200220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14" name="TextBox 13"/>
          <p:cNvSpPr txBox="1"/>
          <p:nvPr/>
        </p:nvSpPr>
        <p:spPr>
          <a:xfrm>
            <a:off x="400050" y="1585470"/>
            <a:ext cx="6822451" cy="83099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400" b="1" dirty="0" err="1" smtClean="0">
                <a:solidFill>
                  <a:srgbClr val="FF0000"/>
                </a:solidFill>
                <a:latin typeface="Arial"/>
                <a:cs typeface="Arial"/>
              </a:rPr>
              <a:t>MPI_Scatter</a:t>
            </a:r>
            <a:r>
              <a:rPr lang="en-US" sz="2400" dirty="0" smtClean="0">
                <a:solidFill>
                  <a:srgbClr val="FF0000"/>
                </a:solidFill>
                <a:latin typeface="Arial"/>
                <a:cs typeface="Arial"/>
              </a:rPr>
              <a:t> </a:t>
            </a:r>
            <a:r>
              <a:rPr lang="en-US" sz="2400" dirty="0">
                <a:solidFill>
                  <a:srgbClr val="FF0000"/>
                </a:solidFill>
                <a:latin typeface="Arial"/>
                <a:cs typeface="Arial"/>
              </a:rPr>
              <a:t>(</a:t>
            </a:r>
            <a:r>
              <a:rPr lang="en-US" sz="2400" dirty="0" smtClean="0">
                <a:solidFill>
                  <a:srgbClr val="FF0000"/>
                </a:solidFill>
                <a:latin typeface="Arial"/>
                <a:cs typeface="Arial"/>
              </a:rPr>
              <a:t>&amp;</a:t>
            </a:r>
            <a:r>
              <a:rPr lang="en-US" sz="2400" dirty="0" err="1" smtClean="0">
                <a:solidFill>
                  <a:srgbClr val="FF0000"/>
                </a:solidFill>
                <a:latin typeface="Arial"/>
                <a:cs typeface="Arial"/>
              </a:rPr>
              <a:t>buf</a:t>
            </a:r>
            <a:r>
              <a:rPr lang="en-US" sz="2400" dirty="0" smtClean="0">
                <a:solidFill>
                  <a:srgbClr val="FF0000"/>
                </a:solidFill>
                <a:latin typeface="Arial"/>
                <a:cs typeface="Arial"/>
              </a:rPr>
              <a:t>, </a:t>
            </a:r>
            <a:r>
              <a:rPr lang="en-US" sz="2400" dirty="0" err="1" smtClean="0">
                <a:solidFill>
                  <a:srgbClr val="FF0000"/>
                </a:solidFill>
                <a:latin typeface="Arial"/>
                <a:cs typeface="Arial"/>
              </a:rPr>
              <a:t>sendcnt</a:t>
            </a:r>
            <a:r>
              <a:rPr lang="en-US" sz="2400" dirty="0" smtClean="0">
                <a:solidFill>
                  <a:srgbClr val="FF0000"/>
                </a:solidFill>
                <a:latin typeface="Arial"/>
                <a:cs typeface="Arial"/>
              </a:rPr>
              <a:t>, </a:t>
            </a:r>
            <a:r>
              <a:rPr lang="en-US" sz="2400" dirty="0" err="1" smtClean="0">
                <a:solidFill>
                  <a:srgbClr val="FF0000"/>
                </a:solidFill>
                <a:latin typeface="Arial"/>
                <a:cs typeface="Arial"/>
              </a:rPr>
              <a:t>sendtype</a:t>
            </a:r>
            <a:r>
              <a:rPr lang="en-US" sz="2400" dirty="0" smtClean="0">
                <a:solidFill>
                  <a:srgbClr val="FF0000"/>
                </a:solidFill>
                <a:latin typeface="Arial"/>
                <a:cs typeface="Arial"/>
              </a:rPr>
              <a:t>,&amp;</a:t>
            </a:r>
            <a:r>
              <a:rPr lang="en-US" sz="2400" dirty="0" err="1" smtClean="0">
                <a:solidFill>
                  <a:srgbClr val="FF0000"/>
                </a:solidFill>
                <a:latin typeface="Arial"/>
                <a:cs typeface="Arial"/>
              </a:rPr>
              <a:t>recvbuf</a:t>
            </a:r>
            <a:r>
              <a:rPr lang="en-US" sz="2400" dirty="0" smtClean="0">
                <a:solidFill>
                  <a:srgbClr val="FF0000"/>
                </a:solidFill>
                <a:latin typeface="Arial"/>
                <a:cs typeface="Arial"/>
              </a:rPr>
              <a:t>,</a:t>
            </a:r>
          </a:p>
          <a:p>
            <a:r>
              <a:rPr lang="en-US" sz="2400" dirty="0" err="1" smtClean="0">
                <a:solidFill>
                  <a:srgbClr val="FF0000"/>
                </a:solidFill>
                <a:latin typeface="Arial"/>
                <a:cs typeface="Arial"/>
              </a:rPr>
              <a:t>recvnt,recvtype,root,comm</a:t>
            </a:r>
            <a:r>
              <a:rPr lang="en-US" sz="2400" dirty="0" smtClean="0">
                <a:solidFill>
                  <a:srgbClr val="FF0000"/>
                </a:solidFill>
                <a:latin typeface="Arial"/>
                <a:cs typeface="Arial"/>
              </a:rPr>
              <a:t>)</a:t>
            </a:r>
            <a:endParaRPr lang="en-US" sz="2400" dirty="0">
              <a:solidFill>
                <a:srgbClr val="FF0000"/>
              </a:solidFill>
              <a:latin typeface="Arial"/>
              <a:cs typeface="Arial"/>
            </a:endParaRPr>
          </a:p>
        </p:txBody>
      </p:sp>
      <p:sp>
        <p:nvSpPr>
          <p:cNvPr id="5" name="TextBox 4"/>
          <p:cNvSpPr txBox="1"/>
          <p:nvPr/>
        </p:nvSpPr>
        <p:spPr>
          <a:xfrm>
            <a:off x="641954" y="2768681"/>
            <a:ext cx="7684907" cy="3046988"/>
          </a:xfrm>
          <a:prstGeom prst="rect">
            <a:avLst/>
          </a:prstGeom>
          <a:noFill/>
        </p:spPr>
        <p:txBody>
          <a:bodyPr wrap="square" rtlCol="0">
            <a:spAutoFit/>
          </a:bodyPr>
          <a:lstStyle/>
          <a:p>
            <a:r>
              <a:rPr lang="en-US" sz="2400" b="1" dirty="0" smtClean="0">
                <a:latin typeface="Arial"/>
                <a:cs typeface="Arial"/>
              </a:rPr>
              <a:t>&amp;</a:t>
            </a:r>
            <a:r>
              <a:rPr lang="en-US" sz="2400" b="1" dirty="0" err="1" smtClean="0">
                <a:latin typeface="Arial"/>
                <a:cs typeface="Arial"/>
              </a:rPr>
              <a:t>buf</a:t>
            </a:r>
            <a:r>
              <a:rPr lang="en-US" sz="2400" b="1" dirty="0" smtClean="0">
                <a:latin typeface="Arial"/>
                <a:cs typeface="Arial"/>
              </a:rPr>
              <a:t>: </a:t>
            </a:r>
            <a:r>
              <a:rPr lang="en-US" sz="2400" dirty="0" err="1" smtClean="0">
                <a:latin typeface="Arial"/>
                <a:cs typeface="Arial"/>
              </a:rPr>
              <a:t>dirección</a:t>
            </a:r>
            <a:r>
              <a:rPr lang="en-US" sz="2400" dirty="0" smtClean="0">
                <a:latin typeface="Arial"/>
                <a:cs typeface="Arial"/>
              </a:rPr>
              <a:t> del buffer </a:t>
            </a:r>
            <a:r>
              <a:rPr lang="en-US" sz="2400" dirty="0" err="1" smtClean="0">
                <a:latin typeface="Arial"/>
                <a:cs typeface="Arial"/>
              </a:rPr>
              <a:t>que</a:t>
            </a:r>
            <a:r>
              <a:rPr lang="en-US" sz="2400" dirty="0" smtClean="0">
                <a:latin typeface="Arial"/>
                <a:cs typeface="Arial"/>
              </a:rPr>
              <a:t> reside en el </a:t>
            </a:r>
            <a:r>
              <a:rPr lang="en-US" sz="2400" dirty="0" err="1" smtClean="0">
                <a:latin typeface="Arial"/>
                <a:cs typeface="Arial"/>
              </a:rPr>
              <a:t>nodo</a:t>
            </a:r>
            <a:r>
              <a:rPr lang="en-US" sz="2400" dirty="0" smtClean="0">
                <a:latin typeface="Arial"/>
                <a:cs typeface="Arial"/>
              </a:rPr>
              <a:t> 0 (</a:t>
            </a:r>
            <a:r>
              <a:rPr lang="en-US" sz="2400" dirty="0" err="1" smtClean="0">
                <a:latin typeface="Arial"/>
                <a:cs typeface="Arial"/>
              </a:rPr>
              <a:t>raiz</a:t>
            </a:r>
            <a:r>
              <a:rPr lang="en-US" sz="2400" dirty="0" smtClean="0">
                <a:latin typeface="Arial"/>
                <a:cs typeface="Arial"/>
              </a:rPr>
              <a:t>)</a:t>
            </a:r>
          </a:p>
          <a:p>
            <a:r>
              <a:rPr lang="en-US" sz="2400" b="1" dirty="0" err="1">
                <a:latin typeface="Arial"/>
                <a:cs typeface="Arial"/>
              </a:rPr>
              <a:t>s</a:t>
            </a:r>
            <a:r>
              <a:rPr lang="en-US" sz="2400" b="1" dirty="0" err="1" smtClean="0">
                <a:latin typeface="Arial"/>
                <a:cs typeface="Arial"/>
              </a:rPr>
              <a:t>endcnt</a:t>
            </a:r>
            <a:r>
              <a:rPr lang="en-US" sz="2400" b="1" dirty="0" smtClean="0">
                <a:latin typeface="Arial"/>
                <a:cs typeface="Arial"/>
              </a:rPr>
              <a:t>: </a:t>
            </a:r>
            <a:r>
              <a:rPr lang="en-US" sz="2400" dirty="0" err="1" smtClean="0">
                <a:latin typeface="Arial"/>
                <a:cs typeface="Arial"/>
              </a:rPr>
              <a:t>numero</a:t>
            </a:r>
            <a:r>
              <a:rPr lang="en-US" sz="2400" dirty="0" smtClean="0">
                <a:latin typeface="Arial"/>
                <a:cs typeface="Arial"/>
              </a:rPr>
              <a:t> de </a:t>
            </a:r>
            <a:r>
              <a:rPr lang="en-US" sz="2400" dirty="0" err="1" smtClean="0">
                <a:latin typeface="Arial"/>
                <a:cs typeface="Arial"/>
              </a:rPr>
              <a:t>elementos</a:t>
            </a:r>
            <a:r>
              <a:rPr lang="en-US" sz="2400" dirty="0" smtClean="0">
                <a:latin typeface="Arial"/>
                <a:cs typeface="Arial"/>
              </a:rPr>
              <a:t> a </a:t>
            </a:r>
            <a:r>
              <a:rPr lang="en-US" sz="2400" dirty="0" err="1" smtClean="0">
                <a:latin typeface="Arial"/>
                <a:cs typeface="Arial"/>
              </a:rPr>
              <a:t>ser</a:t>
            </a:r>
            <a:r>
              <a:rPr lang="en-US" sz="2400" dirty="0" smtClean="0">
                <a:latin typeface="Arial"/>
                <a:cs typeface="Arial"/>
              </a:rPr>
              <a:t> </a:t>
            </a:r>
            <a:r>
              <a:rPr lang="en-US" sz="2400" dirty="0" err="1" smtClean="0">
                <a:latin typeface="Arial"/>
                <a:cs typeface="Arial"/>
              </a:rPr>
              <a:t>enviados</a:t>
            </a:r>
            <a:r>
              <a:rPr lang="en-US" sz="2400" dirty="0" smtClean="0">
                <a:latin typeface="Arial"/>
                <a:cs typeface="Arial"/>
              </a:rPr>
              <a:t> </a:t>
            </a:r>
            <a:r>
              <a:rPr lang="en-US" sz="2400" dirty="0" err="1" smtClean="0">
                <a:latin typeface="Arial"/>
                <a:cs typeface="Arial"/>
              </a:rPr>
              <a:t>por</a:t>
            </a:r>
            <a:r>
              <a:rPr lang="en-US" sz="2400" dirty="0" smtClean="0">
                <a:latin typeface="Arial"/>
                <a:cs typeface="Arial"/>
              </a:rPr>
              <a:t> </a:t>
            </a:r>
            <a:r>
              <a:rPr lang="en-US" sz="2400" dirty="0" err="1" smtClean="0">
                <a:latin typeface="Arial"/>
                <a:cs typeface="Arial"/>
              </a:rPr>
              <a:t>proceso</a:t>
            </a:r>
            <a:r>
              <a:rPr lang="en-US" sz="2400" dirty="0" smtClean="0">
                <a:latin typeface="Arial"/>
                <a:cs typeface="Arial"/>
              </a:rPr>
              <a:t> (</a:t>
            </a:r>
            <a:r>
              <a:rPr lang="en-US" sz="2400" dirty="0" err="1" smtClean="0">
                <a:latin typeface="Arial"/>
                <a:cs typeface="Arial"/>
              </a:rPr>
              <a:t>elementos</a:t>
            </a:r>
            <a:r>
              <a:rPr lang="en-US" sz="2400" dirty="0" smtClean="0">
                <a:latin typeface="Arial"/>
                <a:cs typeface="Arial"/>
              </a:rPr>
              <a:t> del array / </a:t>
            </a:r>
            <a:r>
              <a:rPr lang="en-US" sz="2400" dirty="0" err="1" smtClean="0">
                <a:latin typeface="Arial"/>
                <a:cs typeface="Arial"/>
              </a:rPr>
              <a:t>numero</a:t>
            </a:r>
            <a:r>
              <a:rPr lang="en-US" sz="2400" dirty="0" smtClean="0">
                <a:latin typeface="Arial"/>
                <a:cs typeface="Arial"/>
              </a:rPr>
              <a:t> de </a:t>
            </a:r>
            <a:r>
              <a:rPr lang="en-US" sz="2400" dirty="0" err="1" smtClean="0">
                <a:latin typeface="Arial"/>
                <a:cs typeface="Arial"/>
              </a:rPr>
              <a:t>nodos</a:t>
            </a:r>
            <a:r>
              <a:rPr lang="en-US" sz="2400" dirty="0" smtClean="0">
                <a:latin typeface="Arial"/>
                <a:cs typeface="Arial"/>
              </a:rPr>
              <a:t>)</a:t>
            </a:r>
          </a:p>
          <a:p>
            <a:r>
              <a:rPr lang="en-US" sz="2400" b="1" dirty="0" err="1">
                <a:latin typeface="Arial"/>
                <a:cs typeface="Arial"/>
              </a:rPr>
              <a:t>s</a:t>
            </a:r>
            <a:r>
              <a:rPr lang="en-US" sz="2400" b="1" dirty="0" err="1" smtClean="0">
                <a:latin typeface="Arial"/>
                <a:cs typeface="Arial"/>
              </a:rPr>
              <a:t>endtype</a:t>
            </a:r>
            <a:r>
              <a:rPr lang="en-US" sz="2400" b="1" dirty="0" smtClean="0">
                <a:latin typeface="Arial"/>
                <a:cs typeface="Arial"/>
              </a:rPr>
              <a:t>: </a:t>
            </a:r>
            <a:r>
              <a:rPr lang="en-US" sz="2400" dirty="0" err="1" smtClean="0">
                <a:latin typeface="Arial"/>
                <a:cs typeface="Arial"/>
              </a:rPr>
              <a:t>tipo</a:t>
            </a:r>
            <a:r>
              <a:rPr lang="en-US" sz="2400" dirty="0" smtClean="0">
                <a:latin typeface="Arial"/>
                <a:cs typeface="Arial"/>
              </a:rPr>
              <a:t> de </a:t>
            </a:r>
            <a:r>
              <a:rPr lang="en-US" sz="2400" dirty="0" err="1" smtClean="0">
                <a:latin typeface="Arial"/>
                <a:cs typeface="Arial"/>
              </a:rPr>
              <a:t>elementos</a:t>
            </a:r>
            <a:r>
              <a:rPr lang="en-US" sz="2400" dirty="0" smtClean="0">
                <a:latin typeface="Arial"/>
                <a:cs typeface="Arial"/>
              </a:rPr>
              <a:t> </a:t>
            </a:r>
            <a:r>
              <a:rPr lang="en-US" sz="2400" dirty="0" err="1" smtClean="0">
                <a:latin typeface="Arial"/>
                <a:cs typeface="Arial"/>
              </a:rPr>
              <a:t>enviados</a:t>
            </a:r>
            <a:endParaRPr lang="en-US" sz="2400" dirty="0" smtClean="0">
              <a:latin typeface="Arial"/>
              <a:cs typeface="Arial"/>
            </a:endParaRPr>
          </a:p>
          <a:p>
            <a:r>
              <a:rPr lang="en-US" sz="2400" b="1" dirty="0" smtClean="0">
                <a:latin typeface="Arial"/>
                <a:cs typeface="Arial"/>
              </a:rPr>
              <a:t>&amp;</a:t>
            </a:r>
            <a:r>
              <a:rPr lang="en-US" sz="2400" b="1" dirty="0" err="1" smtClean="0">
                <a:latin typeface="Arial"/>
                <a:cs typeface="Arial"/>
              </a:rPr>
              <a:t>recvbuf</a:t>
            </a:r>
            <a:r>
              <a:rPr lang="en-US" sz="2400" b="1" dirty="0" smtClean="0">
                <a:latin typeface="Arial"/>
                <a:cs typeface="Arial"/>
              </a:rPr>
              <a:t>: </a:t>
            </a:r>
            <a:r>
              <a:rPr lang="en-US" sz="2400" dirty="0" smtClean="0">
                <a:latin typeface="Arial"/>
                <a:cs typeface="Arial"/>
              </a:rPr>
              <a:t>buffer </a:t>
            </a:r>
            <a:r>
              <a:rPr lang="en-US" sz="2400" dirty="0" err="1" smtClean="0">
                <a:latin typeface="Arial"/>
                <a:cs typeface="Arial"/>
              </a:rPr>
              <a:t>que</a:t>
            </a:r>
            <a:r>
              <a:rPr lang="en-US" sz="2400" dirty="0" smtClean="0">
                <a:latin typeface="Arial"/>
                <a:cs typeface="Arial"/>
              </a:rPr>
              <a:t> </a:t>
            </a:r>
            <a:r>
              <a:rPr lang="en-US" sz="2400" dirty="0" err="1" smtClean="0">
                <a:latin typeface="Arial"/>
                <a:cs typeface="Arial"/>
              </a:rPr>
              <a:t>recibe</a:t>
            </a:r>
            <a:r>
              <a:rPr lang="en-US" sz="2400" dirty="0" smtClean="0">
                <a:latin typeface="Arial"/>
                <a:cs typeface="Arial"/>
              </a:rPr>
              <a:t> </a:t>
            </a:r>
            <a:r>
              <a:rPr lang="en-US" sz="2400" b="1" dirty="0" err="1" smtClean="0">
                <a:latin typeface="Arial"/>
                <a:cs typeface="Arial"/>
              </a:rPr>
              <a:t>recvnt</a:t>
            </a:r>
            <a:r>
              <a:rPr lang="en-US" sz="2400" dirty="0" smtClean="0">
                <a:latin typeface="Arial"/>
                <a:cs typeface="Arial"/>
              </a:rPr>
              <a:t> </a:t>
            </a:r>
            <a:r>
              <a:rPr lang="en-US" sz="2400" dirty="0" err="1" smtClean="0">
                <a:latin typeface="Arial"/>
                <a:cs typeface="Arial"/>
              </a:rPr>
              <a:t>elementos</a:t>
            </a:r>
            <a:r>
              <a:rPr lang="en-US" sz="2400" dirty="0" smtClean="0">
                <a:latin typeface="Arial"/>
                <a:cs typeface="Arial"/>
              </a:rPr>
              <a:t> del </a:t>
            </a:r>
            <a:r>
              <a:rPr lang="en-US" sz="2400" dirty="0" err="1" smtClean="0">
                <a:latin typeface="Arial"/>
                <a:cs typeface="Arial"/>
              </a:rPr>
              <a:t>tipo</a:t>
            </a:r>
            <a:r>
              <a:rPr lang="en-US" sz="2400" dirty="0" smtClean="0">
                <a:latin typeface="Arial"/>
                <a:cs typeface="Arial"/>
              </a:rPr>
              <a:t> </a:t>
            </a:r>
            <a:r>
              <a:rPr lang="en-US" sz="2400" b="1" dirty="0" err="1" smtClean="0">
                <a:latin typeface="Arial"/>
                <a:cs typeface="Arial"/>
              </a:rPr>
              <a:t>recvtype</a:t>
            </a:r>
            <a:endParaRPr lang="en-US" sz="2400" b="1" dirty="0" smtClean="0">
              <a:latin typeface="Arial"/>
              <a:cs typeface="Arial"/>
            </a:endParaRPr>
          </a:p>
          <a:p>
            <a:r>
              <a:rPr lang="en-US" sz="2400" b="1" dirty="0">
                <a:latin typeface="Arial"/>
                <a:cs typeface="Arial"/>
              </a:rPr>
              <a:t>r</a:t>
            </a:r>
            <a:r>
              <a:rPr lang="en-US" sz="2400" b="1" dirty="0" smtClean="0">
                <a:latin typeface="Arial"/>
                <a:cs typeface="Arial"/>
              </a:rPr>
              <a:t>oot: </a:t>
            </a:r>
            <a:r>
              <a:rPr lang="en-US" sz="2400" dirty="0" err="1" smtClean="0">
                <a:latin typeface="Arial"/>
                <a:cs typeface="Arial"/>
              </a:rPr>
              <a:t>nodo</a:t>
            </a:r>
            <a:r>
              <a:rPr lang="en-US" sz="2400" dirty="0" smtClean="0">
                <a:latin typeface="Arial"/>
                <a:cs typeface="Arial"/>
              </a:rPr>
              <a:t> </a:t>
            </a:r>
            <a:r>
              <a:rPr lang="en-US" sz="2400" dirty="0" err="1" smtClean="0">
                <a:latin typeface="Arial"/>
                <a:cs typeface="Arial"/>
              </a:rPr>
              <a:t>raiz</a:t>
            </a:r>
            <a:endParaRPr lang="en-US" sz="2400" dirty="0" smtClean="0">
              <a:latin typeface="Arial"/>
              <a:cs typeface="Arial"/>
            </a:endParaRPr>
          </a:p>
          <a:p>
            <a:r>
              <a:rPr lang="en-US" sz="2400" b="1" dirty="0" err="1">
                <a:latin typeface="Arial"/>
                <a:cs typeface="Arial"/>
              </a:rPr>
              <a:t>c</a:t>
            </a:r>
            <a:r>
              <a:rPr lang="en-US" sz="2400" b="1" dirty="0" err="1" smtClean="0">
                <a:latin typeface="Arial"/>
                <a:cs typeface="Arial"/>
              </a:rPr>
              <a:t>omm</a:t>
            </a:r>
            <a:r>
              <a:rPr lang="en-US" sz="2400" dirty="0" smtClean="0">
                <a:latin typeface="Arial"/>
                <a:cs typeface="Arial"/>
              </a:rPr>
              <a:t>: </a:t>
            </a:r>
            <a:r>
              <a:rPr lang="en-US" sz="2400" dirty="0" err="1" smtClean="0">
                <a:latin typeface="Arial"/>
                <a:cs typeface="Arial"/>
              </a:rPr>
              <a:t>comunicador</a:t>
            </a:r>
            <a:r>
              <a:rPr lang="en-US" sz="2400" dirty="0">
                <a:latin typeface="Arial"/>
                <a:cs typeface="Arial"/>
              </a:rPr>
              <a:t> </a:t>
            </a:r>
            <a:r>
              <a:rPr lang="en-US" sz="2400" dirty="0" smtClean="0">
                <a:latin typeface="Arial"/>
                <a:cs typeface="Arial"/>
              </a:rPr>
              <a:t>en el </a:t>
            </a:r>
            <a:r>
              <a:rPr lang="en-US" sz="2400" dirty="0" err="1" smtClean="0">
                <a:latin typeface="Arial"/>
                <a:cs typeface="Arial"/>
              </a:rPr>
              <a:t>que</a:t>
            </a:r>
            <a:r>
              <a:rPr lang="en-US" sz="2400" dirty="0" smtClean="0">
                <a:latin typeface="Arial"/>
                <a:cs typeface="Arial"/>
              </a:rPr>
              <a:t> </a:t>
            </a:r>
            <a:r>
              <a:rPr lang="en-US" sz="2400" dirty="0" err="1" smtClean="0">
                <a:latin typeface="Arial"/>
                <a:cs typeface="Arial"/>
              </a:rPr>
              <a:t>residen</a:t>
            </a:r>
            <a:r>
              <a:rPr lang="en-US" sz="2400" dirty="0" smtClean="0">
                <a:latin typeface="Arial"/>
                <a:cs typeface="Arial"/>
              </a:rPr>
              <a:t> los </a:t>
            </a:r>
            <a:r>
              <a:rPr lang="en-US" sz="2400" dirty="0" err="1" smtClean="0">
                <a:latin typeface="Arial"/>
                <a:cs typeface="Arial"/>
              </a:rPr>
              <a:t>procesos</a:t>
            </a:r>
            <a:r>
              <a:rPr lang="en-US" sz="2400" dirty="0" smtClean="0">
                <a:latin typeface="Arial"/>
                <a:cs typeface="Arial"/>
              </a:rPr>
              <a:t> </a:t>
            </a:r>
            <a:endParaRPr lang="en-US" sz="2400" dirty="0">
              <a:latin typeface="Arial"/>
              <a:cs typeface="Arial"/>
            </a:endParaRPr>
          </a:p>
        </p:txBody>
      </p:sp>
      <p:sp>
        <p:nvSpPr>
          <p:cNvPr id="10" name="TextBox 9"/>
          <p:cNvSpPr txBox="1"/>
          <p:nvPr/>
        </p:nvSpPr>
        <p:spPr>
          <a:xfrm>
            <a:off x="457200" y="700814"/>
            <a:ext cx="7869662" cy="584776"/>
          </a:xfrm>
          <a:prstGeom prst="rect">
            <a:avLst/>
          </a:prstGeom>
          <a:noFill/>
        </p:spPr>
        <p:txBody>
          <a:bodyPr wrap="none" rtlCol="0">
            <a:spAutoFit/>
          </a:bodyPr>
          <a:lstStyle/>
          <a:p>
            <a:r>
              <a:rPr lang="en-US" sz="3200" b="1" dirty="0" err="1" smtClean="0">
                <a:latin typeface="Arial"/>
                <a:cs typeface="Arial"/>
              </a:rPr>
              <a:t>Rutinas</a:t>
            </a:r>
            <a:r>
              <a:rPr lang="en-US" sz="3200" b="1" dirty="0" smtClean="0">
                <a:latin typeface="Arial"/>
                <a:cs typeface="Arial"/>
              </a:rPr>
              <a:t> MPI de </a:t>
            </a:r>
            <a:r>
              <a:rPr lang="en-US" sz="3200" b="1" dirty="0" err="1" smtClean="0">
                <a:latin typeface="Arial"/>
                <a:cs typeface="Arial"/>
              </a:rPr>
              <a:t>comunicación</a:t>
            </a:r>
            <a:r>
              <a:rPr lang="en-US" sz="3200" b="1" dirty="0" smtClean="0">
                <a:latin typeface="Arial"/>
                <a:cs typeface="Arial"/>
              </a:rPr>
              <a:t> </a:t>
            </a:r>
            <a:r>
              <a:rPr lang="en-US" sz="3200" b="1" dirty="0" err="1" smtClean="0">
                <a:latin typeface="Arial"/>
                <a:cs typeface="Arial"/>
              </a:rPr>
              <a:t>colectiva</a:t>
            </a:r>
            <a:endParaRPr lang="en-US" sz="3200" b="1" dirty="0">
              <a:latin typeface="Arial"/>
              <a:cs typeface="Arial"/>
            </a:endParaRPr>
          </a:p>
        </p:txBody>
      </p:sp>
    </p:spTree>
    <p:extLst>
      <p:ext uri="{BB962C8B-B14F-4D97-AF65-F5344CB8AC3E}">
        <p14:creationId xmlns:p14="http://schemas.microsoft.com/office/powerpoint/2010/main" val="273768415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5" name="TextBox 4"/>
          <p:cNvSpPr txBox="1"/>
          <p:nvPr/>
        </p:nvSpPr>
        <p:spPr>
          <a:xfrm>
            <a:off x="323850" y="939989"/>
            <a:ext cx="3150547" cy="4647426"/>
          </a:xfrm>
          <a:prstGeom prst="rect">
            <a:avLst/>
          </a:prstGeom>
          <a:noFill/>
        </p:spPr>
        <p:txBody>
          <a:bodyPr wrap="square" rtlCol="0">
            <a:spAutoFit/>
          </a:bodyPr>
          <a:lstStyle/>
          <a:p>
            <a:r>
              <a:rPr lang="en-US" sz="3200" b="1" dirty="0" err="1" smtClean="0">
                <a:latin typeface="Arial"/>
                <a:cs typeface="Arial"/>
              </a:rPr>
              <a:t>MPI_Gather</a:t>
            </a:r>
            <a:r>
              <a:rPr lang="en-US" sz="3200" b="1" dirty="0" smtClean="0">
                <a:latin typeface="Arial"/>
                <a:cs typeface="Arial"/>
              </a:rPr>
              <a:t>:</a:t>
            </a:r>
          </a:p>
          <a:p>
            <a:r>
              <a:rPr lang="en-US" sz="2400" dirty="0" err="1" smtClean="0">
                <a:latin typeface="Arial"/>
                <a:cs typeface="Arial"/>
              </a:rPr>
              <a:t>Recopila</a:t>
            </a:r>
            <a:r>
              <a:rPr lang="en-US" sz="2400" dirty="0" smtClean="0">
                <a:latin typeface="Arial"/>
                <a:cs typeface="Arial"/>
              </a:rPr>
              <a:t> </a:t>
            </a:r>
            <a:r>
              <a:rPr lang="en-US" sz="2400" dirty="0" err="1" smtClean="0">
                <a:latin typeface="Arial"/>
                <a:cs typeface="Arial"/>
              </a:rPr>
              <a:t>informacion</a:t>
            </a:r>
            <a:r>
              <a:rPr lang="en-US" sz="2400" dirty="0" smtClean="0">
                <a:latin typeface="Arial"/>
                <a:cs typeface="Arial"/>
              </a:rPr>
              <a:t> de </a:t>
            </a:r>
            <a:r>
              <a:rPr lang="en-US" sz="2400" dirty="0" err="1" smtClean="0">
                <a:latin typeface="Arial"/>
                <a:cs typeface="Arial"/>
              </a:rPr>
              <a:t>cada</a:t>
            </a:r>
            <a:r>
              <a:rPr lang="en-US" sz="2400" dirty="0" smtClean="0">
                <a:latin typeface="Arial"/>
                <a:cs typeface="Arial"/>
              </a:rPr>
              <a:t> </a:t>
            </a:r>
            <a:r>
              <a:rPr lang="en-US" sz="2400" dirty="0" err="1" smtClean="0">
                <a:latin typeface="Arial"/>
                <a:cs typeface="Arial"/>
              </a:rPr>
              <a:t>proceso</a:t>
            </a:r>
            <a:r>
              <a:rPr lang="en-US" sz="2400" dirty="0" smtClean="0">
                <a:latin typeface="Arial"/>
                <a:cs typeface="Arial"/>
              </a:rPr>
              <a:t> en un solo </a:t>
            </a:r>
            <a:r>
              <a:rPr lang="en-US" sz="2400" dirty="0" err="1" smtClean="0">
                <a:latin typeface="Arial"/>
                <a:cs typeface="Arial"/>
              </a:rPr>
              <a:t>destino</a:t>
            </a:r>
            <a:r>
              <a:rPr lang="en-US" sz="2400" dirty="0" smtClean="0">
                <a:latin typeface="Arial"/>
                <a:cs typeface="Arial"/>
              </a:rPr>
              <a:t>. </a:t>
            </a:r>
            <a:r>
              <a:rPr lang="en-US" sz="2400" dirty="0" err="1" smtClean="0">
                <a:latin typeface="Arial"/>
                <a:cs typeface="Arial"/>
              </a:rPr>
              <a:t>Reverso</a:t>
            </a:r>
            <a:r>
              <a:rPr lang="en-US" sz="2400" dirty="0" smtClean="0">
                <a:latin typeface="Arial"/>
                <a:cs typeface="Arial"/>
              </a:rPr>
              <a:t> de </a:t>
            </a:r>
            <a:r>
              <a:rPr lang="en-US" sz="2400" dirty="0" err="1" smtClean="0">
                <a:latin typeface="Arial"/>
                <a:cs typeface="Arial"/>
              </a:rPr>
              <a:t>MPI_Scatter</a:t>
            </a:r>
            <a:endParaRPr lang="en-US" sz="2400" dirty="0" smtClean="0">
              <a:latin typeface="Arial"/>
              <a:cs typeface="Arial"/>
            </a:endParaRPr>
          </a:p>
          <a:p>
            <a:endParaRPr lang="en-US" sz="2400" dirty="0">
              <a:latin typeface="Arial"/>
              <a:cs typeface="Arial"/>
            </a:endParaRPr>
          </a:p>
          <a:p>
            <a:r>
              <a:rPr lang="en-US" sz="2400" dirty="0" smtClean="0">
                <a:latin typeface="Arial"/>
                <a:cs typeface="Arial"/>
              </a:rPr>
              <a:t>Los </a:t>
            </a:r>
            <a:r>
              <a:rPr lang="en-US" sz="2400" dirty="0" err="1" smtClean="0">
                <a:latin typeface="Arial"/>
                <a:cs typeface="Arial"/>
              </a:rPr>
              <a:t>elementos</a:t>
            </a:r>
            <a:r>
              <a:rPr lang="en-US" sz="2400" dirty="0" smtClean="0">
                <a:latin typeface="Arial"/>
                <a:cs typeface="Arial"/>
              </a:rPr>
              <a:t> </a:t>
            </a:r>
            <a:r>
              <a:rPr lang="en-US" sz="2400" dirty="0" err="1" smtClean="0">
                <a:latin typeface="Arial"/>
                <a:cs typeface="Arial"/>
              </a:rPr>
              <a:t>estan</a:t>
            </a:r>
            <a:r>
              <a:rPr lang="en-US" sz="2400" dirty="0" smtClean="0">
                <a:latin typeface="Arial"/>
                <a:cs typeface="Arial"/>
              </a:rPr>
              <a:t> </a:t>
            </a:r>
            <a:r>
              <a:rPr lang="en-US" sz="2400" dirty="0" err="1" smtClean="0">
                <a:latin typeface="Arial"/>
                <a:cs typeface="Arial"/>
              </a:rPr>
              <a:t>ordenados</a:t>
            </a:r>
            <a:r>
              <a:rPr lang="en-US" sz="2400" dirty="0" smtClean="0">
                <a:latin typeface="Arial"/>
                <a:cs typeface="Arial"/>
              </a:rPr>
              <a:t> de </a:t>
            </a:r>
            <a:r>
              <a:rPr lang="en-US" sz="2400" dirty="0" err="1" smtClean="0">
                <a:latin typeface="Arial"/>
                <a:cs typeface="Arial"/>
              </a:rPr>
              <a:t>acuerdo</a:t>
            </a:r>
            <a:r>
              <a:rPr lang="en-US" sz="2400" dirty="0" smtClean="0">
                <a:latin typeface="Arial"/>
                <a:cs typeface="Arial"/>
              </a:rPr>
              <a:t> al </a:t>
            </a:r>
            <a:r>
              <a:rPr lang="en-US" sz="2400" dirty="0" err="1" smtClean="0">
                <a:latin typeface="Arial"/>
                <a:cs typeface="Arial"/>
              </a:rPr>
              <a:t>rango</a:t>
            </a:r>
            <a:r>
              <a:rPr lang="en-US" sz="2400" dirty="0" smtClean="0">
                <a:latin typeface="Arial"/>
                <a:cs typeface="Arial"/>
              </a:rPr>
              <a:t> del </a:t>
            </a:r>
            <a:r>
              <a:rPr lang="en-US" sz="2400" dirty="0" err="1" smtClean="0">
                <a:latin typeface="Arial"/>
                <a:cs typeface="Arial"/>
              </a:rPr>
              <a:t>proceso</a:t>
            </a:r>
            <a:r>
              <a:rPr lang="en-US" sz="2400" dirty="0" smtClean="0">
                <a:latin typeface="Arial"/>
                <a:cs typeface="Arial"/>
              </a:rPr>
              <a:t> de </a:t>
            </a:r>
            <a:r>
              <a:rPr lang="en-US" sz="2400" dirty="0" err="1" smtClean="0">
                <a:latin typeface="Arial"/>
                <a:cs typeface="Arial"/>
              </a:rPr>
              <a:t>donde</a:t>
            </a:r>
            <a:r>
              <a:rPr lang="en-US" sz="2400" dirty="0" smtClean="0">
                <a:latin typeface="Arial"/>
                <a:cs typeface="Arial"/>
              </a:rPr>
              <a:t> son </a:t>
            </a:r>
            <a:r>
              <a:rPr lang="en-US" sz="2400" dirty="0" err="1" smtClean="0">
                <a:latin typeface="Arial"/>
                <a:cs typeface="Arial"/>
              </a:rPr>
              <a:t>recibidos</a:t>
            </a:r>
            <a:endParaRPr lang="en-US" sz="2400" dirty="0" smtClean="0">
              <a:latin typeface="Arial"/>
              <a:cs typeface="Arial"/>
            </a:endParaRPr>
          </a:p>
        </p:txBody>
      </p:sp>
      <p:pic>
        <p:nvPicPr>
          <p:cNvPr id="3" name="Picture 2" descr="MPI_Gather.gi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16767" y="716083"/>
            <a:ext cx="5627233" cy="5692021"/>
          </a:xfrm>
          <a:prstGeom prst="rect">
            <a:avLst/>
          </a:prstGeom>
        </p:spPr>
      </p:pic>
    </p:spTree>
    <p:extLst>
      <p:ext uri="{BB962C8B-B14F-4D97-AF65-F5344CB8AC3E}">
        <p14:creationId xmlns:p14="http://schemas.microsoft.com/office/powerpoint/2010/main" val="140378047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5" name="TextBox 4"/>
          <p:cNvSpPr txBox="1"/>
          <p:nvPr/>
        </p:nvSpPr>
        <p:spPr>
          <a:xfrm>
            <a:off x="323850" y="939989"/>
            <a:ext cx="7094452" cy="3754875"/>
          </a:xfrm>
          <a:prstGeom prst="rect">
            <a:avLst/>
          </a:prstGeom>
          <a:noFill/>
        </p:spPr>
        <p:txBody>
          <a:bodyPr wrap="square" rtlCol="0">
            <a:spAutoFit/>
          </a:bodyPr>
          <a:lstStyle/>
          <a:p>
            <a:r>
              <a:rPr lang="en-US" sz="3600" b="1" dirty="0" err="1" smtClean="0">
                <a:latin typeface="Arial"/>
                <a:cs typeface="Arial"/>
              </a:rPr>
              <a:t>MPI_Gather</a:t>
            </a:r>
            <a:r>
              <a:rPr lang="en-US" sz="3600" b="1" dirty="0" smtClean="0">
                <a:latin typeface="Arial"/>
                <a:cs typeface="Arial"/>
              </a:rPr>
              <a:t>:</a:t>
            </a:r>
          </a:p>
          <a:p>
            <a:endParaRPr lang="en-US" sz="3600" b="1" dirty="0">
              <a:latin typeface="Arial"/>
              <a:cs typeface="Arial"/>
            </a:endParaRPr>
          </a:p>
          <a:p>
            <a:endParaRPr lang="en-US" sz="3600" b="1" dirty="0" smtClean="0">
              <a:latin typeface="Arial"/>
              <a:cs typeface="Arial"/>
            </a:endParaRPr>
          </a:p>
          <a:p>
            <a:endParaRPr lang="en-US" dirty="0">
              <a:latin typeface="Arial"/>
              <a:cs typeface="Arial"/>
            </a:endParaRPr>
          </a:p>
          <a:p>
            <a:r>
              <a:rPr lang="en-US" sz="2800" b="1" dirty="0" smtClean="0">
                <a:latin typeface="Arial"/>
                <a:cs typeface="Arial"/>
              </a:rPr>
              <a:t>Nota:</a:t>
            </a:r>
          </a:p>
          <a:p>
            <a:r>
              <a:rPr lang="en-US" sz="2800" b="1" dirty="0" err="1">
                <a:latin typeface="Arial"/>
                <a:cs typeface="Arial"/>
              </a:rPr>
              <a:t>r</a:t>
            </a:r>
            <a:r>
              <a:rPr lang="en-US" sz="2800" b="1" dirty="0" err="1" smtClean="0">
                <a:latin typeface="Arial"/>
                <a:cs typeface="Arial"/>
              </a:rPr>
              <a:t>ecvcnt</a:t>
            </a:r>
            <a:r>
              <a:rPr lang="en-US" sz="2800" dirty="0" smtClean="0">
                <a:latin typeface="Arial"/>
                <a:cs typeface="Arial"/>
              </a:rPr>
              <a:t> </a:t>
            </a:r>
            <a:r>
              <a:rPr lang="en-US" sz="2800" dirty="0" err="1" smtClean="0">
                <a:latin typeface="Arial"/>
                <a:cs typeface="Arial"/>
              </a:rPr>
              <a:t>es</a:t>
            </a:r>
            <a:r>
              <a:rPr lang="en-US" sz="2800" dirty="0" smtClean="0">
                <a:latin typeface="Arial"/>
                <a:cs typeface="Arial"/>
              </a:rPr>
              <a:t> el </a:t>
            </a:r>
            <a:r>
              <a:rPr lang="en-US" sz="2800" dirty="0" err="1" smtClean="0">
                <a:latin typeface="Arial"/>
                <a:cs typeface="Arial"/>
              </a:rPr>
              <a:t>número</a:t>
            </a:r>
            <a:r>
              <a:rPr lang="en-US" sz="2800" dirty="0" smtClean="0">
                <a:latin typeface="Arial"/>
                <a:cs typeface="Arial"/>
              </a:rPr>
              <a:t> de </a:t>
            </a:r>
            <a:r>
              <a:rPr lang="en-US" sz="2800" dirty="0" err="1" smtClean="0">
                <a:latin typeface="Arial"/>
                <a:cs typeface="Arial"/>
              </a:rPr>
              <a:t>elementos</a:t>
            </a:r>
            <a:r>
              <a:rPr lang="en-US" sz="2800" dirty="0" smtClean="0">
                <a:latin typeface="Arial"/>
                <a:cs typeface="Arial"/>
              </a:rPr>
              <a:t> </a:t>
            </a:r>
            <a:r>
              <a:rPr lang="en-US" sz="2800" dirty="0" err="1" smtClean="0">
                <a:latin typeface="Arial"/>
                <a:cs typeface="Arial"/>
              </a:rPr>
              <a:t>recibidos</a:t>
            </a:r>
            <a:r>
              <a:rPr lang="en-US" sz="2800" dirty="0" smtClean="0">
                <a:latin typeface="Arial"/>
                <a:cs typeface="Arial"/>
              </a:rPr>
              <a:t> </a:t>
            </a:r>
            <a:r>
              <a:rPr lang="en-US" sz="2800" dirty="0" err="1" smtClean="0">
                <a:latin typeface="Arial"/>
                <a:cs typeface="Arial"/>
              </a:rPr>
              <a:t>por</a:t>
            </a:r>
            <a:r>
              <a:rPr lang="en-US" sz="2800" dirty="0" smtClean="0">
                <a:latin typeface="Arial"/>
                <a:cs typeface="Arial"/>
              </a:rPr>
              <a:t> </a:t>
            </a:r>
            <a:r>
              <a:rPr lang="en-US" sz="2800" dirty="0" err="1" smtClean="0">
                <a:latin typeface="Arial"/>
                <a:cs typeface="Arial"/>
              </a:rPr>
              <a:t>proceso</a:t>
            </a:r>
            <a:r>
              <a:rPr lang="en-US" sz="2800" dirty="0" smtClean="0">
                <a:latin typeface="Arial"/>
                <a:cs typeface="Arial"/>
              </a:rPr>
              <a:t>, NO la </a:t>
            </a:r>
            <a:r>
              <a:rPr lang="en-US" sz="2800" dirty="0" err="1" smtClean="0">
                <a:latin typeface="Arial"/>
                <a:cs typeface="Arial"/>
              </a:rPr>
              <a:t>suma</a:t>
            </a:r>
            <a:r>
              <a:rPr lang="en-US" sz="2800" dirty="0" smtClean="0">
                <a:latin typeface="Arial"/>
                <a:cs typeface="Arial"/>
              </a:rPr>
              <a:t> de </a:t>
            </a:r>
            <a:r>
              <a:rPr lang="en-US" sz="2800" dirty="0" err="1" smtClean="0">
                <a:latin typeface="Arial"/>
                <a:cs typeface="Arial"/>
              </a:rPr>
              <a:t>elementos</a:t>
            </a:r>
            <a:r>
              <a:rPr lang="en-US" sz="2800" dirty="0" smtClean="0">
                <a:latin typeface="Arial"/>
                <a:cs typeface="Arial"/>
              </a:rPr>
              <a:t> de </a:t>
            </a:r>
            <a:r>
              <a:rPr lang="en-US" sz="2800" dirty="0" err="1" smtClean="0">
                <a:latin typeface="Arial"/>
                <a:cs typeface="Arial"/>
              </a:rPr>
              <a:t>todos</a:t>
            </a:r>
            <a:r>
              <a:rPr lang="en-US" sz="2800" dirty="0" smtClean="0">
                <a:latin typeface="Arial"/>
                <a:cs typeface="Arial"/>
              </a:rPr>
              <a:t> los </a:t>
            </a:r>
            <a:r>
              <a:rPr lang="en-US" sz="2800" dirty="0" err="1" smtClean="0">
                <a:latin typeface="Arial"/>
                <a:cs typeface="Arial"/>
              </a:rPr>
              <a:t>procesos</a:t>
            </a:r>
            <a:endParaRPr lang="en-US" sz="2800" dirty="0" smtClean="0">
              <a:latin typeface="Arial"/>
              <a:cs typeface="Arial"/>
            </a:endParaRPr>
          </a:p>
        </p:txBody>
      </p:sp>
      <p:sp>
        <p:nvSpPr>
          <p:cNvPr id="6" name="TextBox 5"/>
          <p:cNvSpPr txBox="1"/>
          <p:nvPr/>
        </p:nvSpPr>
        <p:spPr>
          <a:xfrm>
            <a:off x="172970" y="1709933"/>
            <a:ext cx="882015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err="1" smtClean="0">
                <a:solidFill>
                  <a:srgbClr val="FF0000"/>
                </a:solidFill>
                <a:latin typeface="Arial"/>
                <a:cs typeface="Arial"/>
              </a:rPr>
              <a:t>MPI_Gather</a:t>
            </a:r>
            <a:r>
              <a:rPr lang="en-US" sz="2400" b="1" dirty="0" smtClean="0">
                <a:solidFill>
                  <a:srgbClr val="FF0000"/>
                </a:solidFill>
                <a:latin typeface="Arial"/>
                <a:cs typeface="Arial"/>
              </a:rPr>
              <a:t> </a:t>
            </a:r>
            <a:r>
              <a:rPr lang="en-US" sz="2400" dirty="0">
                <a:solidFill>
                  <a:srgbClr val="FF0000"/>
                </a:solidFill>
                <a:latin typeface="Arial"/>
                <a:cs typeface="Arial"/>
              </a:rPr>
              <a:t>(</a:t>
            </a:r>
            <a:r>
              <a:rPr lang="en-US" sz="2400" dirty="0" smtClean="0">
                <a:solidFill>
                  <a:srgbClr val="FF0000"/>
                </a:solidFill>
                <a:latin typeface="Arial"/>
                <a:cs typeface="Arial"/>
              </a:rPr>
              <a:t>&amp;</a:t>
            </a:r>
            <a:r>
              <a:rPr lang="en-US" sz="2400" dirty="0" err="1" smtClean="0">
                <a:solidFill>
                  <a:srgbClr val="FF0000"/>
                </a:solidFill>
                <a:latin typeface="Arial"/>
                <a:cs typeface="Arial"/>
              </a:rPr>
              <a:t>sendbuf</a:t>
            </a:r>
            <a:r>
              <a:rPr lang="en-US" sz="2400" dirty="0" smtClean="0">
                <a:solidFill>
                  <a:srgbClr val="FF0000"/>
                </a:solidFill>
                <a:latin typeface="Arial"/>
                <a:cs typeface="Arial"/>
              </a:rPr>
              <a:t>, </a:t>
            </a:r>
            <a:r>
              <a:rPr lang="en-US" sz="2400" dirty="0" err="1" smtClean="0">
                <a:solidFill>
                  <a:srgbClr val="FF0000"/>
                </a:solidFill>
                <a:latin typeface="Arial"/>
                <a:cs typeface="Arial"/>
              </a:rPr>
              <a:t>sendcnt</a:t>
            </a:r>
            <a:r>
              <a:rPr lang="en-US" sz="2400" dirty="0" smtClean="0">
                <a:solidFill>
                  <a:srgbClr val="FF0000"/>
                </a:solidFill>
                <a:latin typeface="Arial"/>
                <a:cs typeface="Arial"/>
              </a:rPr>
              <a:t>, </a:t>
            </a:r>
            <a:r>
              <a:rPr lang="en-US" sz="2400" dirty="0" err="1" smtClean="0">
                <a:solidFill>
                  <a:srgbClr val="FF0000"/>
                </a:solidFill>
                <a:latin typeface="Arial"/>
                <a:cs typeface="Arial"/>
              </a:rPr>
              <a:t>sendtype</a:t>
            </a:r>
            <a:r>
              <a:rPr lang="en-US" sz="2400" dirty="0" smtClean="0">
                <a:solidFill>
                  <a:srgbClr val="FF0000"/>
                </a:solidFill>
                <a:latin typeface="Arial"/>
                <a:cs typeface="Arial"/>
              </a:rPr>
              <a:t>, &amp;</a:t>
            </a:r>
            <a:r>
              <a:rPr lang="en-US" sz="2400" dirty="0" err="1" smtClean="0">
                <a:solidFill>
                  <a:srgbClr val="FF0000"/>
                </a:solidFill>
                <a:latin typeface="Arial"/>
                <a:cs typeface="Arial"/>
              </a:rPr>
              <a:t>recvbuf</a:t>
            </a:r>
            <a:r>
              <a:rPr lang="en-US" sz="2400" dirty="0" smtClean="0">
                <a:solidFill>
                  <a:srgbClr val="FF0000"/>
                </a:solidFill>
                <a:latin typeface="Arial"/>
                <a:cs typeface="Arial"/>
              </a:rPr>
              <a:t>, </a:t>
            </a:r>
            <a:r>
              <a:rPr lang="en-US" sz="2400" dirty="0" err="1" smtClean="0">
                <a:solidFill>
                  <a:srgbClr val="FF0000"/>
                </a:solidFill>
                <a:latin typeface="Arial"/>
                <a:cs typeface="Arial"/>
              </a:rPr>
              <a:t>recvcnt</a:t>
            </a:r>
            <a:r>
              <a:rPr lang="en-US" sz="2400" dirty="0" smtClean="0">
                <a:solidFill>
                  <a:srgbClr val="FF0000"/>
                </a:solidFill>
                <a:latin typeface="Arial"/>
                <a:cs typeface="Arial"/>
              </a:rPr>
              <a:t>, </a:t>
            </a:r>
            <a:r>
              <a:rPr lang="en-US" sz="2400" dirty="0" err="1" smtClean="0">
                <a:solidFill>
                  <a:srgbClr val="FF0000"/>
                </a:solidFill>
                <a:latin typeface="Arial"/>
                <a:cs typeface="Arial"/>
              </a:rPr>
              <a:t>recvtype</a:t>
            </a:r>
            <a:r>
              <a:rPr lang="en-US" sz="2400" dirty="0" smtClean="0">
                <a:solidFill>
                  <a:srgbClr val="FF0000"/>
                </a:solidFill>
                <a:latin typeface="Arial"/>
                <a:cs typeface="Arial"/>
              </a:rPr>
              <a:t>, root, </a:t>
            </a:r>
            <a:r>
              <a:rPr lang="en-US" sz="2400" dirty="0" err="1" smtClean="0">
                <a:solidFill>
                  <a:srgbClr val="FF0000"/>
                </a:solidFill>
                <a:latin typeface="Arial"/>
                <a:cs typeface="Arial"/>
              </a:rPr>
              <a:t>comm</a:t>
            </a:r>
            <a:r>
              <a:rPr lang="en-US" sz="2400" dirty="0" smtClean="0">
                <a:solidFill>
                  <a:srgbClr val="FF0000"/>
                </a:solidFill>
                <a:latin typeface="Arial"/>
                <a:cs typeface="Arial"/>
              </a:rPr>
              <a:t>)</a:t>
            </a:r>
            <a:endParaRPr lang="en-US" sz="2400" dirty="0">
              <a:solidFill>
                <a:srgbClr val="FF0000"/>
              </a:solidFill>
              <a:latin typeface="Arial"/>
              <a:cs typeface="Arial"/>
            </a:endParaRPr>
          </a:p>
        </p:txBody>
      </p:sp>
    </p:spTree>
    <p:extLst>
      <p:ext uri="{BB962C8B-B14F-4D97-AF65-F5344CB8AC3E}">
        <p14:creationId xmlns:p14="http://schemas.microsoft.com/office/powerpoint/2010/main" val="349088165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
          <p:cNvSpPr>
            <a:spLocks noChangeShapeType="1"/>
          </p:cNvSpPr>
          <p:nvPr/>
        </p:nvSpPr>
        <p:spPr bwMode="auto">
          <a:xfrm>
            <a:off x="323850" y="549275"/>
            <a:ext cx="8351838" cy="1588"/>
          </a:xfrm>
          <a:prstGeom prst="line">
            <a:avLst/>
          </a:prstGeom>
          <a:noFill/>
          <a:ln w="31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3"/>
          <p:cNvSpPr txBox="1">
            <a:spLocks noChangeArrowheads="1"/>
          </p:cNvSpPr>
          <p:nvPr/>
        </p:nvSpPr>
        <p:spPr bwMode="auto">
          <a:xfrm>
            <a:off x="400050" y="177800"/>
            <a:ext cx="4745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3528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eaLnBrk="1" hangingPunct="1">
              <a:lnSpc>
                <a:spcPct val="86000"/>
              </a:lnSpc>
              <a:buClrTx/>
              <a:buFontTx/>
              <a:buNone/>
            </a:pPr>
            <a:r>
              <a:rPr lang="en-GB" sz="2000">
                <a:solidFill>
                  <a:srgbClr val="FFFFFF"/>
                </a:solidFill>
              </a:rPr>
              <a:t>Dynamics of growing SMBHs in galaxy cores</a:t>
            </a:r>
          </a:p>
        </p:txBody>
      </p:sp>
      <p:sp>
        <p:nvSpPr>
          <p:cNvPr id="2" name="TextBox 1"/>
          <p:cNvSpPr txBox="1"/>
          <p:nvPr/>
        </p:nvSpPr>
        <p:spPr>
          <a:xfrm>
            <a:off x="457200" y="76200"/>
            <a:ext cx="2329058" cy="400110"/>
          </a:xfrm>
          <a:prstGeom prst="rect">
            <a:avLst/>
          </a:prstGeom>
          <a:noFill/>
        </p:spPr>
        <p:txBody>
          <a:bodyPr wrap="none">
            <a:spAutoFit/>
          </a:bodyPr>
          <a:lstStyle/>
          <a:p>
            <a:pPr>
              <a:defRPr/>
            </a:pPr>
            <a:r>
              <a:rPr lang="en-US" sz="2000" dirty="0" err="1"/>
              <a:t>Algoritmos</a:t>
            </a:r>
            <a:r>
              <a:rPr lang="en-US" sz="2000" dirty="0"/>
              <a:t> </a:t>
            </a:r>
            <a:r>
              <a:rPr lang="en-US" sz="2000" dirty="0" err="1"/>
              <a:t>Paralelos</a:t>
            </a:r>
            <a:endParaRPr lang="en-US" sz="2000" dirty="0">
              <a:solidFill>
                <a:srgbClr val="000000"/>
              </a:solidFill>
              <a:latin typeface="+mn-lt"/>
            </a:endParaRPr>
          </a:p>
        </p:txBody>
      </p:sp>
      <p:sp>
        <p:nvSpPr>
          <p:cNvPr id="5" name="TextBox 4"/>
          <p:cNvSpPr txBox="1"/>
          <p:nvPr/>
        </p:nvSpPr>
        <p:spPr>
          <a:xfrm>
            <a:off x="323850" y="758561"/>
            <a:ext cx="4384261" cy="5016757"/>
          </a:xfrm>
          <a:prstGeom prst="rect">
            <a:avLst/>
          </a:prstGeom>
          <a:noFill/>
        </p:spPr>
        <p:txBody>
          <a:bodyPr wrap="square" rtlCol="0">
            <a:spAutoFit/>
          </a:bodyPr>
          <a:lstStyle/>
          <a:p>
            <a:r>
              <a:rPr lang="en-US" sz="3200" b="1" dirty="0" err="1" smtClean="0">
                <a:latin typeface="Arial"/>
                <a:cs typeface="Arial"/>
              </a:rPr>
              <a:t>MPI_Allgather</a:t>
            </a:r>
            <a:r>
              <a:rPr lang="en-US" sz="3200" b="1" dirty="0" smtClean="0">
                <a:latin typeface="Arial"/>
                <a:cs typeface="Arial"/>
              </a:rPr>
              <a:t>:</a:t>
            </a:r>
          </a:p>
          <a:p>
            <a:r>
              <a:rPr lang="en-US" sz="2400" dirty="0" err="1" smtClean="0">
                <a:latin typeface="Arial"/>
                <a:cs typeface="Arial"/>
              </a:rPr>
              <a:t>Recopila</a:t>
            </a:r>
            <a:r>
              <a:rPr lang="en-US" sz="2400" dirty="0" smtClean="0">
                <a:latin typeface="Arial"/>
                <a:cs typeface="Arial"/>
              </a:rPr>
              <a:t> </a:t>
            </a:r>
            <a:r>
              <a:rPr lang="en-US" sz="2400" dirty="0" err="1" smtClean="0">
                <a:latin typeface="Arial"/>
                <a:cs typeface="Arial"/>
              </a:rPr>
              <a:t>informacion</a:t>
            </a:r>
            <a:r>
              <a:rPr lang="en-US" sz="2400" dirty="0" smtClean="0">
                <a:latin typeface="Arial"/>
                <a:cs typeface="Arial"/>
              </a:rPr>
              <a:t> de </a:t>
            </a:r>
            <a:r>
              <a:rPr lang="en-US" sz="2400" dirty="0" err="1" smtClean="0">
                <a:latin typeface="Arial"/>
                <a:cs typeface="Arial"/>
              </a:rPr>
              <a:t>cada</a:t>
            </a:r>
            <a:r>
              <a:rPr lang="en-US" sz="2400" dirty="0" smtClean="0">
                <a:latin typeface="Arial"/>
                <a:cs typeface="Arial"/>
              </a:rPr>
              <a:t> </a:t>
            </a:r>
            <a:r>
              <a:rPr lang="en-US" sz="2400" dirty="0" err="1" smtClean="0">
                <a:latin typeface="Arial"/>
                <a:cs typeface="Arial"/>
              </a:rPr>
              <a:t>proceso</a:t>
            </a:r>
            <a:r>
              <a:rPr lang="en-US" sz="2400" dirty="0" smtClean="0">
                <a:latin typeface="Arial"/>
                <a:cs typeface="Arial"/>
              </a:rPr>
              <a:t> en </a:t>
            </a:r>
            <a:r>
              <a:rPr lang="en-US" sz="2400" dirty="0" err="1" smtClean="0">
                <a:latin typeface="Arial"/>
                <a:cs typeface="Arial"/>
              </a:rPr>
              <a:t>todos</a:t>
            </a:r>
            <a:r>
              <a:rPr lang="en-US" sz="2400" dirty="0" smtClean="0">
                <a:latin typeface="Arial"/>
                <a:cs typeface="Arial"/>
              </a:rPr>
              <a:t> los </a:t>
            </a:r>
            <a:r>
              <a:rPr lang="en-US" sz="2400" dirty="0" err="1" smtClean="0">
                <a:latin typeface="Arial"/>
                <a:cs typeface="Arial"/>
              </a:rPr>
              <a:t>demas</a:t>
            </a:r>
            <a:r>
              <a:rPr lang="en-US" sz="2400" dirty="0" smtClean="0">
                <a:latin typeface="Arial"/>
                <a:cs typeface="Arial"/>
              </a:rPr>
              <a:t> </a:t>
            </a:r>
            <a:r>
              <a:rPr lang="en-US" sz="2400" dirty="0" err="1" smtClean="0">
                <a:latin typeface="Arial"/>
                <a:cs typeface="Arial"/>
              </a:rPr>
              <a:t>procesos</a:t>
            </a:r>
            <a:r>
              <a:rPr lang="en-US" sz="2400" dirty="0" smtClean="0">
                <a:latin typeface="Arial"/>
                <a:cs typeface="Arial"/>
              </a:rPr>
              <a:t>. </a:t>
            </a:r>
            <a:r>
              <a:rPr lang="en-US" sz="2400" dirty="0" err="1" smtClean="0">
                <a:latin typeface="Arial"/>
                <a:cs typeface="Arial"/>
              </a:rPr>
              <a:t>Actua</a:t>
            </a:r>
            <a:r>
              <a:rPr lang="en-US" sz="2400" dirty="0" smtClean="0">
                <a:latin typeface="Arial"/>
                <a:cs typeface="Arial"/>
              </a:rPr>
              <a:t> </a:t>
            </a:r>
            <a:r>
              <a:rPr lang="en-US" sz="2400" dirty="0" err="1" smtClean="0">
                <a:latin typeface="Arial"/>
                <a:cs typeface="Arial"/>
              </a:rPr>
              <a:t>como</a:t>
            </a:r>
            <a:r>
              <a:rPr lang="en-US" sz="2400" dirty="0" smtClean="0">
                <a:latin typeface="Arial"/>
                <a:cs typeface="Arial"/>
              </a:rPr>
              <a:t> un </a:t>
            </a:r>
            <a:r>
              <a:rPr lang="en-US" sz="2400" dirty="0" err="1" smtClean="0">
                <a:latin typeface="Arial"/>
                <a:cs typeface="Arial"/>
              </a:rPr>
              <a:t>MPI_Gather</a:t>
            </a:r>
            <a:r>
              <a:rPr lang="en-US" sz="2400" dirty="0" smtClean="0">
                <a:latin typeface="Arial"/>
                <a:cs typeface="Arial"/>
              </a:rPr>
              <a:t> </a:t>
            </a:r>
            <a:r>
              <a:rPr lang="en-US" sz="2400" dirty="0" err="1" smtClean="0">
                <a:latin typeface="Arial"/>
                <a:cs typeface="Arial"/>
              </a:rPr>
              <a:t>seguido</a:t>
            </a:r>
            <a:r>
              <a:rPr lang="en-US" sz="2400" dirty="0" smtClean="0">
                <a:latin typeface="Arial"/>
                <a:cs typeface="Arial"/>
              </a:rPr>
              <a:t> de un </a:t>
            </a:r>
            <a:r>
              <a:rPr lang="en-US" sz="2400" dirty="0" err="1" smtClean="0">
                <a:latin typeface="Arial"/>
                <a:cs typeface="Arial"/>
              </a:rPr>
              <a:t>MPI_Bcast</a:t>
            </a:r>
            <a:endParaRPr lang="en-US" sz="2400" dirty="0" smtClean="0">
              <a:latin typeface="Arial"/>
              <a:cs typeface="Arial"/>
            </a:endParaRPr>
          </a:p>
          <a:p>
            <a:endParaRPr lang="en-US" sz="2400" dirty="0">
              <a:latin typeface="Arial"/>
              <a:cs typeface="Arial"/>
            </a:endParaRPr>
          </a:p>
          <a:p>
            <a:r>
              <a:rPr lang="en-US" sz="2400" dirty="0" smtClean="0">
                <a:latin typeface="Arial"/>
                <a:cs typeface="Arial"/>
              </a:rPr>
              <a:t>Los </a:t>
            </a:r>
            <a:r>
              <a:rPr lang="en-US" sz="2400" dirty="0" err="1" smtClean="0">
                <a:latin typeface="Arial"/>
                <a:cs typeface="Arial"/>
              </a:rPr>
              <a:t>elementos</a:t>
            </a:r>
            <a:r>
              <a:rPr lang="en-US" sz="2400" dirty="0" smtClean="0">
                <a:latin typeface="Arial"/>
                <a:cs typeface="Arial"/>
              </a:rPr>
              <a:t> son </a:t>
            </a:r>
            <a:r>
              <a:rPr lang="en-US" sz="2400" dirty="0" err="1" smtClean="0">
                <a:latin typeface="Arial"/>
                <a:cs typeface="Arial"/>
              </a:rPr>
              <a:t>recopilados</a:t>
            </a:r>
            <a:r>
              <a:rPr lang="en-US" sz="2400" dirty="0" smtClean="0">
                <a:latin typeface="Arial"/>
                <a:cs typeface="Arial"/>
              </a:rPr>
              <a:t> en el </a:t>
            </a:r>
            <a:r>
              <a:rPr lang="en-US" sz="2400" dirty="0" err="1" smtClean="0">
                <a:latin typeface="Arial"/>
                <a:cs typeface="Arial"/>
              </a:rPr>
              <a:t>orden</a:t>
            </a:r>
            <a:r>
              <a:rPr lang="en-US" sz="2400" dirty="0" smtClean="0">
                <a:latin typeface="Arial"/>
                <a:cs typeface="Arial"/>
              </a:rPr>
              <a:t> de </a:t>
            </a:r>
            <a:r>
              <a:rPr lang="en-US" sz="2400" dirty="0" err="1" smtClean="0">
                <a:latin typeface="Arial"/>
                <a:cs typeface="Arial"/>
              </a:rPr>
              <a:t>rango</a:t>
            </a:r>
            <a:r>
              <a:rPr lang="en-US" sz="2400" dirty="0" smtClean="0">
                <a:latin typeface="Arial"/>
                <a:cs typeface="Arial"/>
              </a:rPr>
              <a:t> de </a:t>
            </a:r>
            <a:r>
              <a:rPr lang="en-US" sz="2400" dirty="0" err="1" smtClean="0">
                <a:latin typeface="Arial"/>
                <a:cs typeface="Arial"/>
              </a:rPr>
              <a:t>donde</a:t>
            </a:r>
            <a:r>
              <a:rPr lang="en-US" sz="2400" dirty="0" smtClean="0">
                <a:latin typeface="Arial"/>
                <a:cs typeface="Arial"/>
              </a:rPr>
              <a:t> </a:t>
            </a:r>
            <a:r>
              <a:rPr lang="en-US" sz="2400" dirty="0" err="1" smtClean="0">
                <a:latin typeface="Arial"/>
                <a:cs typeface="Arial"/>
              </a:rPr>
              <a:t>provienen</a:t>
            </a:r>
            <a:endParaRPr lang="en-US" sz="2400" dirty="0" smtClean="0">
              <a:latin typeface="Arial"/>
              <a:cs typeface="Arial"/>
            </a:endParaRPr>
          </a:p>
          <a:p>
            <a:endParaRPr lang="en-US" sz="2400" dirty="0">
              <a:latin typeface="Arial"/>
              <a:cs typeface="Arial"/>
            </a:endParaRPr>
          </a:p>
          <a:p>
            <a:r>
              <a:rPr lang="en-US" sz="2400" dirty="0" smtClean="0">
                <a:latin typeface="Arial"/>
                <a:cs typeface="Arial"/>
              </a:rPr>
              <a:t>No </a:t>
            </a:r>
            <a:r>
              <a:rPr lang="en-US" sz="2400" dirty="0" err="1" smtClean="0">
                <a:latin typeface="Arial"/>
                <a:cs typeface="Arial"/>
              </a:rPr>
              <a:t>contiene</a:t>
            </a:r>
            <a:r>
              <a:rPr lang="en-US" sz="2400" dirty="0" smtClean="0">
                <a:latin typeface="Arial"/>
                <a:cs typeface="Arial"/>
              </a:rPr>
              <a:t> un </a:t>
            </a:r>
            <a:r>
              <a:rPr lang="en-US" sz="2400" dirty="0" err="1" smtClean="0">
                <a:latin typeface="Arial"/>
                <a:cs typeface="Arial"/>
              </a:rPr>
              <a:t>proceso</a:t>
            </a:r>
            <a:r>
              <a:rPr lang="en-US" sz="2400" dirty="0" smtClean="0">
                <a:latin typeface="Arial"/>
                <a:cs typeface="Arial"/>
              </a:rPr>
              <a:t> principal (root)</a:t>
            </a:r>
          </a:p>
        </p:txBody>
      </p:sp>
      <p:sp>
        <p:nvSpPr>
          <p:cNvPr id="6" name="TextBox 5"/>
          <p:cNvSpPr txBox="1"/>
          <p:nvPr/>
        </p:nvSpPr>
        <p:spPr>
          <a:xfrm>
            <a:off x="729258" y="5813883"/>
            <a:ext cx="7768186"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err="1" smtClean="0">
                <a:solidFill>
                  <a:srgbClr val="FF0000"/>
                </a:solidFill>
                <a:latin typeface="Arial"/>
                <a:cs typeface="Arial"/>
              </a:rPr>
              <a:t>MPI_Allgather</a:t>
            </a:r>
            <a:r>
              <a:rPr lang="en-US" sz="2400" b="1" dirty="0" smtClean="0">
                <a:solidFill>
                  <a:srgbClr val="FF0000"/>
                </a:solidFill>
                <a:latin typeface="Arial"/>
                <a:cs typeface="Arial"/>
              </a:rPr>
              <a:t> </a:t>
            </a:r>
            <a:r>
              <a:rPr lang="en-US" sz="2400" dirty="0">
                <a:solidFill>
                  <a:srgbClr val="FF0000"/>
                </a:solidFill>
                <a:latin typeface="Arial"/>
                <a:cs typeface="Arial"/>
              </a:rPr>
              <a:t>(</a:t>
            </a:r>
            <a:r>
              <a:rPr lang="en-US" sz="2400" dirty="0" smtClean="0">
                <a:solidFill>
                  <a:srgbClr val="FF0000"/>
                </a:solidFill>
                <a:latin typeface="Arial"/>
                <a:cs typeface="Arial"/>
              </a:rPr>
              <a:t>&amp;</a:t>
            </a:r>
            <a:r>
              <a:rPr lang="en-US" sz="2400" dirty="0" err="1" smtClean="0">
                <a:solidFill>
                  <a:srgbClr val="FF0000"/>
                </a:solidFill>
                <a:latin typeface="Arial"/>
                <a:cs typeface="Arial"/>
              </a:rPr>
              <a:t>sendbuf</a:t>
            </a:r>
            <a:r>
              <a:rPr lang="en-US" sz="2400" dirty="0" smtClean="0">
                <a:solidFill>
                  <a:srgbClr val="FF0000"/>
                </a:solidFill>
                <a:latin typeface="Arial"/>
                <a:cs typeface="Arial"/>
              </a:rPr>
              <a:t>, </a:t>
            </a:r>
            <a:r>
              <a:rPr lang="en-US" sz="2400" dirty="0" err="1" smtClean="0">
                <a:solidFill>
                  <a:srgbClr val="FF0000"/>
                </a:solidFill>
                <a:latin typeface="Arial"/>
                <a:cs typeface="Arial"/>
              </a:rPr>
              <a:t>sendcnt</a:t>
            </a:r>
            <a:r>
              <a:rPr lang="en-US" sz="2400" dirty="0" smtClean="0">
                <a:solidFill>
                  <a:srgbClr val="FF0000"/>
                </a:solidFill>
                <a:latin typeface="Arial"/>
                <a:cs typeface="Arial"/>
              </a:rPr>
              <a:t>, </a:t>
            </a:r>
            <a:r>
              <a:rPr lang="en-US" sz="2400" dirty="0" err="1" smtClean="0">
                <a:solidFill>
                  <a:srgbClr val="FF0000"/>
                </a:solidFill>
                <a:latin typeface="Arial"/>
                <a:cs typeface="Arial"/>
              </a:rPr>
              <a:t>sendtype</a:t>
            </a:r>
            <a:r>
              <a:rPr lang="en-US" sz="2400" dirty="0" smtClean="0">
                <a:solidFill>
                  <a:srgbClr val="FF0000"/>
                </a:solidFill>
                <a:latin typeface="Arial"/>
                <a:cs typeface="Arial"/>
              </a:rPr>
              <a:t>,</a:t>
            </a:r>
          </a:p>
          <a:p>
            <a:r>
              <a:rPr lang="en-US" sz="2400" dirty="0" smtClean="0">
                <a:solidFill>
                  <a:srgbClr val="FF0000"/>
                </a:solidFill>
                <a:latin typeface="Arial"/>
                <a:cs typeface="Arial"/>
              </a:rPr>
              <a:t>&amp;</a:t>
            </a:r>
            <a:r>
              <a:rPr lang="en-US" sz="2400" dirty="0" err="1" smtClean="0">
                <a:solidFill>
                  <a:srgbClr val="FF0000"/>
                </a:solidFill>
                <a:latin typeface="Arial"/>
                <a:cs typeface="Arial"/>
              </a:rPr>
              <a:t>recvbuf,recvcnt,recvtype,comm</a:t>
            </a:r>
            <a:r>
              <a:rPr lang="en-US" sz="2400" dirty="0" smtClean="0">
                <a:solidFill>
                  <a:srgbClr val="FF0000"/>
                </a:solidFill>
                <a:latin typeface="Arial"/>
                <a:cs typeface="Arial"/>
              </a:rPr>
              <a:t>)</a:t>
            </a:r>
            <a:endParaRPr lang="en-US" sz="2400" dirty="0">
              <a:solidFill>
                <a:srgbClr val="FF0000"/>
              </a:solidFill>
              <a:latin typeface="Arial"/>
              <a:cs typeface="Arial"/>
            </a:endParaRPr>
          </a:p>
        </p:txBody>
      </p:sp>
      <p:pic>
        <p:nvPicPr>
          <p:cNvPr id="4" name="Picture 3" descr="allgather.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851064" y="886503"/>
            <a:ext cx="3646379" cy="2920559"/>
          </a:xfrm>
          <a:prstGeom prst="rect">
            <a:avLst/>
          </a:prstGeom>
        </p:spPr>
      </p:pic>
    </p:spTree>
    <p:extLst>
      <p:ext uri="{BB962C8B-B14F-4D97-AF65-F5344CB8AC3E}">
        <p14:creationId xmlns:p14="http://schemas.microsoft.com/office/powerpoint/2010/main" val="397681738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2557</TotalTime>
  <Words>1533</Words>
  <Application>Microsoft Macintosh PowerPoint</Application>
  <PresentationFormat>On-screen Show (4:3)</PresentationFormat>
  <Paragraphs>231</Paragraphs>
  <Slides>25</Slides>
  <Notes>24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Algoritmos Paralelos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Jose Fiestas</dc:creator>
  <cp:lastModifiedBy>Jose Fiestas</cp:lastModifiedBy>
  <cp:revision>224</cp:revision>
  <dcterms:created xsi:type="dcterms:W3CDTF">2015-04-20T08:22:13Z</dcterms:created>
  <dcterms:modified xsi:type="dcterms:W3CDTF">2017-09-05T17:55:50Z</dcterms:modified>
</cp:coreProperties>
</file>