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312" r:id="rId4"/>
    <p:sldId id="309" r:id="rId5"/>
    <p:sldId id="303" r:id="rId6"/>
    <p:sldId id="313" r:id="rId7"/>
    <p:sldId id="294" r:id="rId8"/>
    <p:sldId id="314" r:id="rId9"/>
    <p:sldId id="295" r:id="rId10"/>
    <p:sldId id="308" r:id="rId11"/>
    <p:sldId id="296" r:id="rId12"/>
    <p:sldId id="318" r:id="rId13"/>
    <p:sldId id="305" r:id="rId14"/>
    <p:sldId id="319" r:id="rId15"/>
    <p:sldId id="315" r:id="rId16"/>
    <p:sldId id="297" r:id="rId17"/>
    <p:sldId id="306" r:id="rId18"/>
    <p:sldId id="307" r:id="rId19"/>
    <p:sldId id="317" r:id="rId20"/>
    <p:sldId id="304" r:id="rId21"/>
    <p:sldId id="299" r:id="rId22"/>
    <p:sldId id="320" r:id="rId23"/>
    <p:sldId id="311" r:id="rId24"/>
    <p:sldId id="321" r:id="rId25"/>
    <p:sldId id="322" r:id="rId26"/>
    <p:sldId id="323" r:id="rId27"/>
    <p:sldId id="324" r:id="rId28"/>
    <p:sldId id="316" r:id="rId29"/>
    <p:sldId id="298" r:id="rId30"/>
    <p:sldId id="310" r:id="rId31"/>
    <p:sldId id="300" r:id="rId32"/>
    <p:sldId id="32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2310" autoAdjust="0"/>
    <p:restoredTop sz="94344" autoAdjust="0"/>
  </p:normalViewPr>
  <p:slideViewPr>
    <p:cSldViewPr snapToGrid="0" snapToObjects="1">
      <p:cViewPr varScale="1">
        <p:scale>
          <a:sx n="64" d="100"/>
          <a:sy n="64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ECB7-D539-3147-A030-7B22C2E6FE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488-22F6-6648-B1E5-59AF6166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BE82-8FDE-3A4D-BFC7-290DF10E292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749176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latin typeface="Arial"/>
                <a:cs typeface="Arial"/>
              </a:rPr>
              <a:t>Algoritmos</a:t>
            </a:r>
            <a:r>
              <a:rPr lang="en-US" sz="6000" b="1" dirty="0" smtClean="0">
                <a:latin typeface="Arial"/>
                <a:cs typeface="Arial"/>
              </a:rPr>
              <a:t/>
            </a:r>
            <a:br>
              <a:rPr lang="en-US" sz="6000" b="1" dirty="0" smtClean="0">
                <a:latin typeface="Arial"/>
                <a:cs typeface="Arial"/>
              </a:rPr>
            </a:br>
            <a:r>
              <a:rPr lang="en-US" sz="6000" b="1" dirty="0" err="1" smtClean="0">
                <a:latin typeface="Arial"/>
                <a:cs typeface="Arial"/>
              </a:rPr>
              <a:t>Paralelos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77150"/>
            <a:ext cx="6400800" cy="4616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J.Fiestas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" name="Picture 3" descr="Screen Shot 2015-05-19 at 1.52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98" y="4489415"/>
            <a:ext cx="2861091" cy="2359300"/>
          </a:xfrm>
          <a:prstGeom prst="rect">
            <a:avLst/>
          </a:prstGeom>
        </p:spPr>
      </p:pic>
      <p:pic>
        <p:nvPicPr>
          <p:cNvPr id="9" name="Picture 8" descr="Screen Shot 2015-05-19 at 1.52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85" y="1217297"/>
            <a:ext cx="9144000" cy="3272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624" y="592831"/>
            <a:ext cx="634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Modos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comunicación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9258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0" y="584475"/>
            <a:ext cx="667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no-</a:t>
            </a:r>
            <a:r>
              <a:rPr lang="en-US" sz="3600" b="1" dirty="0" err="1" smtClean="0">
                <a:latin typeface="Arial"/>
                <a:cs typeface="Arial"/>
              </a:rPr>
              <a:t>bloqueada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pic>
        <p:nvPicPr>
          <p:cNvPr id="6" name="Picture 5" descr="Screen Shot 2015-10-05 at 7.1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87" y="1566694"/>
            <a:ext cx="5993213" cy="52913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41764" y="5062960"/>
            <a:ext cx="2497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Suavizado</a:t>
            </a:r>
            <a:r>
              <a:rPr lang="en-US" sz="2800" dirty="0" smtClean="0">
                <a:latin typeface="Arial"/>
                <a:cs typeface="Arial"/>
              </a:rPr>
              <a:t> en </a:t>
            </a:r>
            <a:r>
              <a:rPr lang="en-US" sz="2800" dirty="0" err="1" smtClean="0">
                <a:latin typeface="Arial"/>
                <a:cs typeface="Arial"/>
              </a:rPr>
              <a:t>una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dimensión</a:t>
            </a: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544" y="1369371"/>
            <a:ext cx="3272911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Operación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suavisado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b="1" dirty="0" smtClean="0">
                <a:latin typeface="Arial"/>
                <a:cs typeface="Arial"/>
              </a:rPr>
              <a:t>smoothing</a:t>
            </a:r>
            <a:r>
              <a:rPr lang="en-US" sz="2800" dirty="0" smtClean="0">
                <a:latin typeface="Arial"/>
                <a:cs typeface="Arial"/>
              </a:rPr>
              <a:t>) </a:t>
            </a:r>
            <a:r>
              <a:rPr lang="en-US" sz="2800" dirty="0" err="1" smtClean="0">
                <a:latin typeface="Arial"/>
                <a:cs typeface="Arial"/>
              </a:rPr>
              <a:t>promedia</a:t>
            </a:r>
            <a:r>
              <a:rPr lang="en-US" sz="2800" dirty="0" smtClean="0">
                <a:latin typeface="Arial"/>
                <a:cs typeface="Arial"/>
              </a:rPr>
              <a:t> los </a:t>
            </a:r>
            <a:r>
              <a:rPr lang="en-US" sz="2800" dirty="0" err="1" smtClean="0">
                <a:latin typeface="Arial"/>
                <a:cs typeface="Arial"/>
              </a:rPr>
              <a:t>vecinos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inmediatos</a:t>
            </a:r>
            <a:r>
              <a:rPr lang="en-US" sz="2800" dirty="0" smtClean="0">
                <a:latin typeface="Arial"/>
                <a:cs typeface="Arial"/>
              </a:rPr>
              <a:t>. Los </a:t>
            </a:r>
            <a:r>
              <a:rPr lang="en-US" sz="2800" dirty="0" err="1" smtClean="0">
                <a:latin typeface="Arial"/>
                <a:cs typeface="Arial"/>
              </a:rPr>
              <a:t>extremos</a:t>
            </a:r>
            <a:r>
              <a:rPr lang="en-US" sz="2800" dirty="0" smtClean="0">
                <a:latin typeface="Arial"/>
                <a:cs typeface="Arial"/>
              </a:rPr>
              <a:t> del sub-array </a:t>
            </a:r>
            <a:r>
              <a:rPr lang="en-US" sz="2800" dirty="0" err="1" smtClean="0">
                <a:latin typeface="Arial"/>
                <a:cs typeface="Arial"/>
              </a:rPr>
              <a:t>necesitan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comunicar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sus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valores</a:t>
            </a:r>
            <a:r>
              <a:rPr lang="en-US" sz="2800" dirty="0" smtClean="0">
                <a:latin typeface="Arial"/>
                <a:cs typeface="Arial"/>
              </a:rPr>
              <a:t> a </a:t>
            </a:r>
            <a:r>
              <a:rPr lang="en-US" sz="2800" dirty="0" err="1" smtClean="0">
                <a:latin typeface="Arial"/>
                <a:cs typeface="Arial"/>
              </a:rPr>
              <a:t>procesos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vecinos</a:t>
            </a:r>
            <a:endParaRPr lang="en-US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4172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0" y="584475"/>
            <a:ext cx="667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no-</a:t>
            </a:r>
            <a:r>
              <a:rPr lang="en-US" sz="3600" b="1" dirty="0" err="1" smtClean="0">
                <a:latin typeface="Arial"/>
                <a:cs typeface="Arial"/>
              </a:rPr>
              <a:t>bloqueada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652" y="1882233"/>
            <a:ext cx="8292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Hasta </a:t>
            </a:r>
            <a:r>
              <a:rPr lang="en-US" sz="2800" dirty="0" err="1" smtClean="0">
                <a:latin typeface="Arial"/>
                <a:cs typeface="Arial"/>
              </a:rPr>
              <a:t>ahora</a:t>
            </a:r>
            <a:r>
              <a:rPr lang="en-US" sz="2800" dirty="0" smtClean="0">
                <a:latin typeface="Arial"/>
                <a:cs typeface="Arial"/>
              </a:rPr>
              <a:t>, 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no </a:t>
            </a:r>
            <a:r>
              <a:rPr lang="en-US" sz="2800" dirty="0" err="1" smtClean="0">
                <a:latin typeface="Arial"/>
                <a:cs typeface="Arial"/>
              </a:rPr>
              <a:t>retorna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ningún</a:t>
            </a:r>
            <a:r>
              <a:rPr lang="en-US" sz="2800" dirty="0" smtClean="0">
                <a:latin typeface="Arial"/>
                <a:cs typeface="Arial"/>
              </a:rPr>
              <a:t> valor hasta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esta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este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terminada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dirty="0" err="1" smtClean="0">
                <a:latin typeface="Arial"/>
                <a:cs typeface="Arial"/>
              </a:rPr>
              <a:t>cuando</a:t>
            </a:r>
            <a:r>
              <a:rPr lang="en-US" sz="2800" dirty="0" smtClean="0">
                <a:latin typeface="Arial"/>
                <a:cs typeface="Arial"/>
              </a:rPr>
              <a:t> el buffer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libre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nuevo</a:t>
            </a:r>
            <a:r>
              <a:rPr lang="en-US" sz="2800" dirty="0" smtClean="0">
                <a:latin typeface="Arial"/>
                <a:cs typeface="Arial"/>
              </a:rPr>
              <a:t>).</a:t>
            </a:r>
          </a:p>
          <a:p>
            <a:r>
              <a:rPr lang="en-US" sz="2800" dirty="0" smtClean="0">
                <a:latin typeface="Arial"/>
                <a:cs typeface="Arial"/>
              </a:rPr>
              <a:t>En el </a:t>
            </a:r>
            <a:r>
              <a:rPr lang="en-US" sz="2800" dirty="0" err="1" smtClean="0">
                <a:latin typeface="Arial"/>
                <a:cs typeface="Arial"/>
              </a:rPr>
              <a:t>problema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suavizado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sería</a:t>
            </a:r>
            <a:r>
              <a:rPr lang="en-US" sz="28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6258" y="4139971"/>
            <a:ext cx="571589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>
                <a:latin typeface="Arial"/>
                <a:cs typeface="Arial"/>
              </a:rPr>
              <a:t>f</a:t>
            </a:r>
            <a:r>
              <a:rPr lang="en-US" sz="2400" i="1" dirty="0" smtClean="0">
                <a:latin typeface="Arial"/>
                <a:cs typeface="Arial"/>
              </a:rPr>
              <a:t>or (iterations)</a:t>
            </a:r>
          </a:p>
          <a:p>
            <a:r>
              <a:rPr lang="en-US" sz="2400" i="1" dirty="0" smtClean="0">
                <a:latin typeface="Arial"/>
                <a:cs typeface="Arial"/>
              </a:rPr>
              <a:t>	update </a:t>
            </a:r>
            <a:r>
              <a:rPr lang="en-US" sz="2400" i="1" dirty="0">
                <a:latin typeface="Arial"/>
                <a:cs typeface="Arial"/>
              </a:rPr>
              <a:t>all cells;</a:t>
            </a:r>
          </a:p>
          <a:p>
            <a:r>
              <a:rPr lang="en-US" sz="2400" i="1" dirty="0" smtClean="0">
                <a:latin typeface="Arial"/>
                <a:cs typeface="Arial"/>
              </a:rPr>
              <a:t>	send </a:t>
            </a:r>
            <a:r>
              <a:rPr lang="en-US" sz="2400" i="1" dirty="0">
                <a:latin typeface="Arial"/>
                <a:cs typeface="Arial"/>
              </a:rPr>
              <a:t>boundary values to </a:t>
            </a:r>
            <a:r>
              <a:rPr lang="en-US" sz="2400" i="1" dirty="0" err="1">
                <a:latin typeface="Arial"/>
                <a:cs typeface="Arial"/>
              </a:rPr>
              <a:t>neighbours</a:t>
            </a:r>
            <a:r>
              <a:rPr lang="en-US" sz="2400" i="1" dirty="0">
                <a:latin typeface="Arial"/>
                <a:cs typeface="Arial"/>
              </a:rPr>
              <a:t>;</a:t>
            </a:r>
          </a:p>
          <a:p>
            <a:r>
              <a:rPr lang="en-US" sz="2400" i="1" dirty="0" smtClean="0">
                <a:latin typeface="Arial"/>
                <a:cs typeface="Arial"/>
              </a:rPr>
              <a:t>	receive </a:t>
            </a:r>
            <a:r>
              <a:rPr lang="en-US" sz="2400" i="1" dirty="0">
                <a:latin typeface="Arial"/>
                <a:cs typeface="Arial"/>
              </a:rPr>
              <a:t>halo values from </a:t>
            </a:r>
            <a:r>
              <a:rPr lang="en-US" sz="2400" i="1" dirty="0" err="1">
                <a:latin typeface="Arial"/>
                <a:cs typeface="Arial"/>
              </a:rPr>
              <a:t>neighbours</a:t>
            </a:r>
            <a:r>
              <a:rPr lang="en-US" sz="2400" i="1" dirty="0">
                <a:latin typeface="Arial"/>
                <a:cs typeface="Arial"/>
              </a:rPr>
              <a:t>;</a:t>
            </a:r>
            <a:endParaRPr lang="en-US" sz="2400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378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19 at 2.00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81" y="842267"/>
            <a:ext cx="4956619" cy="4780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860" y="842267"/>
            <a:ext cx="4223657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bloqueada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 err="1">
                <a:latin typeface="Arial"/>
                <a:cs typeface="Arial"/>
              </a:rPr>
              <a:t>C</a:t>
            </a:r>
            <a:r>
              <a:rPr lang="en-US" sz="2800" dirty="0" err="1" smtClean="0">
                <a:latin typeface="Arial"/>
                <a:cs typeface="Arial"/>
              </a:rPr>
              <a:t>ausa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retrasos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procesos</a:t>
            </a:r>
            <a:r>
              <a:rPr lang="en-US" sz="2800" dirty="0" smtClean="0">
                <a:latin typeface="Arial"/>
                <a:cs typeface="Arial"/>
              </a:rPr>
              <a:t> a </a:t>
            </a:r>
            <a:r>
              <a:rPr lang="en-US" sz="2800" dirty="0" err="1" smtClean="0">
                <a:latin typeface="Arial"/>
                <a:cs typeface="Arial"/>
              </a:rPr>
              <a:t>causa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otros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no </a:t>
            </a:r>
            <a:r>
              <a:rPr lang="en-US" sz="2800" dirty="0" err="1" smtClean="0">
                <a:latin typeface="Arial"/>
                <a:cs typeface="Arial"/>
              </a:rPr>
              <a:t>culminan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su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trabajo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r>
              <a:rPr lang="en-US" sz="2800" dirty="0" smtClean="0">
                <a:latin typeface="Arial"/>
                <a:cs typeface="Arial"/>
              </a:rPr>
              <a:t>Deadlock </a:t>
            </a:r>
            <a:r>
              <a:rPr lang="en-US" sz="2800" dirty="0" err="1" smtClean="0">
                <a:latin typeface="Arial"/>
                <a:cs typeface="Arial"/>
              </a:rPr>
              <a:t>sucede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cuando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varios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esperan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poder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continuar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su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trabajo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7702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0" y="584475"/>
            <a:ext cx="667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no-</a:t>
            </a:r>
            <a:r>
              <a:rPr lang="en-US" sz="3600" b="1" dirty="0" err="1" smtClean="0">
                <a:latin typeface="Arial"/>
                <a:cs typeface="Arial"/>
              </a:rPr>
              <a:t>bloqueada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77" y="1269179"/>
            <a:ext cx="8508051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Se </a:t>
            </a:r>
            <a:r>
              <a:rPr lang="en-US" sz="2800" dirty="0" err="1" smtClean="0">
                <a:latin typeface="Arial"/>
                <a:cs typeface="Arial"/>
              </a:rPr>
              <a:t>necesita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separar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envío</a:t>
            </a:r>
            <a:r>
              <a:rPr lang="en-US" sz="2800" dirty="0" smtClean="0">
                <a:latin typeface="Arial"/>
                <a:cs typeface="Arial"/>
              </a:rPr>
              <a:t> y </a:t>
            </a:r>
            <a:r>
              <a:rPr lang="en-US" sz="2800" dirty="0" err="1" smtClean="0">
                <a:latin typeface="Arial"/>
                <a:cs typeface="Arial"/>
              </a:rPr>
              <a:t>recibo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información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por</a:t>
            </a:r>
            <a:r>
              <a:rPr lang="en-US" sz="2800" dirty="0" smtClean="0">
                <a:latin typeface="Arial"/>
                <a:cs typeface="Arial"/>
              </a:rPr>
              <a:t> los </a:t>
            </a:r>
            <a:r>
              <a:rPr lang="en-US" sz="2800" dirty="0" err="1" smtClean="0">
                <a:latin typeface="Arial"/>
                <a:cs typeface="Arial"/>
              </a:rPr>
              <a:t>vecinos</a:t>
            </a:r>
            <a:r>
              <a:rPr lang="en-US" sz="2800" dirty="0" smtClean="0">
                <a:latin typeface="Arial"/>
                <a:cs typeface="Arial"/>
              </a:rPr>
              <a:t>. Para </a:t>
            </a:r>
            <a:r>
              <a:rPr lang="en-US" sz="2800" dirty="0" err="1" smtClean="0">
                <a:latin typeface="Arial"/>
                <a:cs typeface="Arial"/>
              </a:rPr>
              <a:t>ello</a:t>
            </a:r>
            <a:r>
              <a:rPr lang="en-US" sz="2800" dirty="0" smtClean="0">
                <a:latin typeface="Arial"/>
                <a:cs typeface="Arial"/>
              </a:rPr>
              <a:t>, el Send y </a:t>
            </a:r>
            <a:r>
              <a:rPr lang="en-US" sz="2800" dirty="0" err="1" smtClean="0">
                <a:latin typeface="Arial"/>
                <a:cs typeface="Arial"/>
              </a:rPr>
              <a:t>Recv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retornan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valores</a:t>
            </a:r>
            <a:r>
              <a:rPr lang="en-US" sz="2800" dirty="0" smtClean="0">
                <a:latin typeface="Arial"/>
                <a:cs typeface="Arial"/>
              </a:rPr>
              <a:t> antes de </a:t>
            </a:r>
            <a:r>
              <a:rPr lang="en-US" sz="2800" dirty="0" err="1" smtClean="0">
                <a:latin typeface="Arial"/>
                <a:cs typeface="Arial"/>
              </a:rPr>
              <a:t>completarse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permitiendo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hacerse</a:t>
            </a:r>
            <a:r>
              <a:rPr lang="en-US" sz="2800" dirty="0" smtClean="0">
                <a:latin typeface="Arial"/>
                <a:cs typeface="Arial"/>
              </a:rPr>
              <a:t> cargo de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otros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envíos</a:t>
            </a:r>
            <a:r>
              <a:rPr lang="en-US" sz="2800" dirty="0" smtClean="0">
                <a:latin typeface="Arial"/>
                <a:cs typeface="Arial"/>
              </a:rPr>
              <a:t>/</a:t>
            </a:r>
            <a:r>
              <a:rPr lang="en-US" sz="2800" dirty="0" err="1" smtClean="0">
                <a:latin typeface="Arial"/>
                <a:cs typeface="Arial"/>
              </a:rPr>
              <a:t>recibos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decir</a:t>
            </a:r>
            <a:r>
              <a:rPr lang="en-US" sz="2800" dirty="0" smtClean="0">
                <a:latin typeface="Arial"/>
                <a:cs typeface="Arial"/>
              </a:rPr>
              <a:t>, la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tendrá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ahora</a:t>
            </a:r>
            <a:r>
              <a:rPr lang="en-US" sz="2800" dirty="0" smtClean="0">
                <a:latin typeface="Arial"/>
                <a:cs typeface="Arial"/>
              </a:rPr>
              <a:t> dos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operaciones</a:t>
            </a:r>
            <a:r>
              <a:rPr lang="en-US" sz="2800" dirty="0" smtClean="0">
                <a:latin typeface="Arial"/>
                <a:cs typeface="Arial"/>
              </a:rPr>
              <a:t>: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de </a:t>
            </a:r>
            <a:r>
              <a:rPr lang="en-US" sz="2800" dirty="0" err="1" smtClean="0">
                <a:latin typeface="Arial"/>
                <a:cs typeface="Arial"/>
              </a:rPr>
              <a:t>inicio</a:t>
            </a:r>
            <a:r>
              <a:rPr lang="en-US" sz="2800" dirty="0" smtClean="0">
                <a:latin typeface="Arial"/>
                <a:cs typeface="Arial"/>
              </a:rPr>
              <a:t> y final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416" y="2643364"/>
            <a:ext cx="5247581" cy="41549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>
                <a:latin typeface="Arial"/>
                <a:cs typeface="Arial"/>
              </a:rPr>
              <a:t>for(iterations)</a:t>
            </a:r>
          </a:p>
          <a:p>
            <a:r>
              <a:rPr lang="en-US" sz="2400" b="1" i="1" dirty="0">
                <a:latin typeface="Arial"/>
                <a:cs typeface="Arial"/>
              </a:rPr>
              <a:t>update</a:t>
            </a:r>
            <a:r>
              <a:rPr lang="en-US" sz="2400" i="1" dirty="0">
                <a:latin typeface="Arial"/>
                <a:cs typeface="Arial"/>
              </a:rPr>
              <a:t> boundary cells;</a:t>
            </a:r>
          </a:p>
          <a:p>
            <a:r>
              <a:rPr lang="en-US" sz="2400" b="1" i="1" dirty="0">
                <a:latin typeface="Arial"/>
                <a:cs typeface="Arial"/>
              </a:rPr>
              <a:t>initiate sending </a:t>
            </a:r>
            <a:r>
              <a:rPr lang="en-US" sz="2400" i="1" dirty="0">
                <a:latin typeface="Arial"/>
                <a:cs typeface="Arial"/>
              </a:rPr>
              <a:t>of boundary values to </a:t>
            </a:r>
            <a:r>
              <a:rPr lang="en-US" sz="2400" i="1" dirty="0" err="1">
                <a:latin typeface="Arial"/>
                <a:cs typeface="Arial"/>
              </a:rPr>
              <a:t>neighbours</a:t>
            </a:r>
            <a:r>
              <a:rPr lang="en-US" sz="2400" i="1" dirty="0">
                <a:latin typeface="Arial"/>
                <a:cs typeface="Arial"/>
              </a:rPr>
              <a:t>;</a:t>
            </a:r>
          </a:p>
          <a:p>
            <a:r>
              <a:rPr lang="en-US" sz="2400" b="1" i="1" dirty="0">
                <a:latin typeface="Arial"/>
                <a:cs typeface="Arial"/>
              </a:rPr>
              <a:t>initiate receipt </a:t>
            </a:r>
            <a:r>
              <a:rPr lang="en-US" sz="2400" i="1" dirty="0">
                <a:latin typeface="Arial"/>
                <a:cs typeface="Arial"/>
              </a:rPr>
              <a:t>of halo values from </a:t>
            </a:r>
            <a:r>
              <a:rPr lang="en-US" sz="2400" i="1" dirty="0" err="1">
                <a:latin typeface="Arial"/>
                <a:cs typeface="Arial"/>
              </a:rPr>
              <a:t>neighbours</a:t>
            </a:r>
            <a:r>
              <a:rPr lang="en-US" sz="2400" i="1" dirty="0">
                <a:latin typeface="Arial"/>
                <a:cs typeface="Arial"/>
              </a:rPr>
              <a:t>;</a:t>
            </a:r>
          </a:p>
          <a:p>
            <a:r>
              <a:rPr lang="en-US" sz="2400" b="1" i="1" dirty="0">
                <a:latin typeface="Arial"/>
                <a:cs typeface="Arial"/>
              </a:rPr>
              <a:t>update</a:t>
            </a:r>
            <a:r>
              <a:rPr lang="en-US" sz="2400" i="1" dirty="0">
                <a:latin typeface="Arial"/>
                <a:cs typeface="Arial"/>
              </a:rPr>
              <a:t> non-boundary cells;</a:t>
            </a:r>
          </a:p>
          <a:p>
            <a:r>
              <a:rPr lang="en-US" sz="2400" b="1" i="1" dirty="0">
                <a:latin typeface="Arial"/>
                <a:cs typeface="Arial"/>
              </a:rPr>
              <a:t>wait for completion of sending </a:t>
            </a:r>
            <a:r>
              <a:rPr lang="en-US" sz="2400" i="1" dirty="0">
                <a:latin typeface="Arial"/>
                <a:cs typeface="Arial"/>
              </a:rPr>
              <a:t>of boundary values;</a:t>
            </a:r>
          </a:p>
          <a:p>
            <a:r>
              <a:rPr lang="en-US" sz="2400" b="1" i="1" dirty="0">
                <a:latin typeface="Arial"/>
                <a:cs typeface="Arial"/>
              </a:rPr>
              <a:t>wait for completion of receipt </a:t>
            </a:r>
            <a:r>
              <a:rPr lang="en-US" sz="2400" i="1" dirty="0">
                <a:latin typeface="Arial"/>
                <a:cs typeface="Arial"/>
              </a:rPr>
              <a:t>of halo values;</a:t>
            </a:r>
            <a:endParaRPr lang="en-US" sz="2400" i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587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19 at 2.00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81" y="926934"/>
            <a:ext cx="4956619" cy="4780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231" y="728805"/>
            <a:ext cx="4719864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no-</a:t>
            </a:r>
            <a:r>
              <a:rPr lang="en-US" sz="3600" b="1" dirty="0" err="1" smtClean="0">
                <a:latin typeface="Arial"/>
                <a:cs typeface="Arial"/>
              </a:rPr>
              <a:t>bloqueada</a:t>
            </a:r>
            <a:endParaRPr lang="en-US" sz="3600" b="1" dirty="0" smtClean="0">
              <a:latin typeface="Arial"/>
              <a:cs typeface="Arial"/>
            </a:endParaRPr>
          </a:p>
          <a:p>
            <a:r>
              <a:rPr lang="en-US" sz="2800" dirty="0" err="1" smtClean="0">
                <a:latin typeface="Arial"/>
                <a:cs typeface="Arial"/>
              </a:rPr>
              <a:t>Ejecuta</a:t>
            </a:r>
            <a:r>
              <a:rPr lang="en-US" sz="2800" dirty="0" smtClean="0">
                <a:latin typeface="Arial"/>
                <a:cs typeface="Arial"/>
              </a:rPr>
              <a:t> 3 </a:t>
            </a:r>
            <a:r>
              <a:rPr lang="en-US" sz="2800" dirty="0" err="1" smtClean="0">
                <a:latin typeface="Arial"/>
                <a:cs typeface="Arial"/>
              </a:rPr>
              <a:t>fases</a:t>
            </a:r>
            <a:r>
              <a:rPr lang="en-US" sz="2800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 smtClean="0">
                <a:latin typeface="Arial"/>
                <a:cs typeface="Arial"/>
              </a:rPr>
              <a:t>- </a:t>
            </a:r>
            <a:r>
              <a:rPr lang="en-US" sz="2800" dirty="0" err="1" smtClean="0">
                <a:latin typeface="Arial"/>
                <a:cs typeface="Arial"/>
              </a:rPr>
              <a:t>Inicializar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endParaRPr lang="en-US" sz="28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Seguir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trabajando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dirty="0" err="1" smtClean="0">
                <a:latin typeface="Arial"/>
                <a:cs typeface="Arial"/>
              </a:rPr>
              <a:t>incluso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realizando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otras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comunicaciones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Esperar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por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ejecucion</a:t>
            </a:r>
            <a:r>
              <a:rPr lang="en-US" sz="2800" dirty="0" smtClean="0">
                <a:latin typeface="Arial"/>
                <a:cs typeface="Arial"/>
              </a:rPr>
              <a:t> de 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r>
              <a:rPr lang="en-US" sz="2800" dirty="0" smtClean="0">
                <a:latin typeface="Arial"/>
                <a:cs typeface="Arial"/>
              </a:rPr>
              <a:t>    no-</a:t>
            </a:r>
            <a:r>
              <a:rPr lang="en-US" sz="2800" dirty="0" err="1" smtClean="0">
                <a:latin typeface="Arial"/>
                <a:cs typeface="Arial"/>
              </a:rPr>
              <a:t>bloqueada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9668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050" y="1606787"/>
            <a:ext cx="785298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Send no-</a:t>
            </a:r>
            <a:r>
              <a:rPr lang="en-US" sz="3600" b="1" dirty="0" err="1" smtClean="0">
                <a:latin typeface="Arial"/>
                <a:cs typeface="Arial"/>
              </a:rPr>
              <a:t>bloqueado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b="1" dirty="0" err="1" smtClean="0">
                <a:latin typeface="Arial"/>
                <a:cs typeface="Arial"/>
              </a:rPr>
              <a:t>Analogia</a:t>
            </a:r>
            <a:r>
              <a:rPr lang="en-US" sz="2800" b="1" dirty="0" smtClean="0">
                <a:latin typeface="Arial"/>
                <a:cs typeface="Arial"/>
              </a:rPr>
              <a:t>: </a:t>
            </a:r>
            <a:r>
              <a:rPr lang="en-US" sz="2800" dirty="0" err="1" smtClean="0">
                <a:latin typeface="Arial"/>
                <a:cs typeface="Arial"/>
              </a:rPr>
              <a:t>pedir</a:t>
            </a:r>
            <a:r>
              <a:rPr lang="en-US" sz="2800" dirty="0" smtClean="0">
                <a:latin typeface="Arial"/>
                <a:cs typeface="Arial"/>
              </a:rPr>
              <a:t> a la </a:t>
            </a:r>
            <a:r>
              <a:rPr lang="en-US" sz="2800" dirty="0" err="1" smtClean="0">
                <a:latin typeface="Arial"/>
                <a:cs typeface="Arial"/>
              </a:rPr>
              <a:t>secretaria</a:t>
            </a:r>
            <a:r>
              <a:rPr lang="en-US" sz="2800" dirty="0" smtClean="0">
                <a:latin typeface="Arial"/>
                <a:cs typeface="Arial"/>
              </a:rPr>
              <a:t> organize un meeting (se </a:t>
            </a:r>
            <a:r>
              <a:rPr lang="en-US" sz="2800" dirty="0" err="1" smtClean="0">
                <a:latin typeface="Arial"/>
                <a:cs typeface="Arial"/>
              </a:rPr>
              <a:t>confirma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luego</a:t>
            </a:r>
            <a:r>
              <a:rPr lang="en-US" sz="2800" dirty="0" smtClean="0">
                <a:latin typeface="Arial"/>
                <a:cs typeface="Arial"/>
              </a:rPr>
              <a:t> y no se </a:t>
            </a:r>
            <a:r>
              <a:rPr lang="en-US" sz="2800" dirty="0" err="1" smtClean="0">
                <a:latin typeface="Arial"/>
                <a:cs typeface="Arial"/>
              </a:rPr>
              <a:t>sabe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los </a:t>
            </a:r>
            <a:r>
              <a:rPr lang="en-US" sz="2800" dirty="0" err="1" smtClean="0">
                <a:latin typeface="Arial"/>
                <a:cs typeface="Arial"/>
              </a:rPr>
              <a:t>participantes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reciben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notificación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3600" b="1" dirty="0" smtClean="0">
                <a:latin typeface="Arial"/>
                <a:cs typeface="Arial"/>
              </a:rPr>
              <a:t>Receive no-</a:t>
            </a:r>
            <a:r>
              <a:rPr lang="en-US" sz="3600" b="1" dirty="0" err="1" smtClean="0">
                <a:latin typeface="Arial"/>
                <a:cs typeface="Arial"/>
              </a:rPr>
              <a:t>bloqueado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b="1" dirty="0" err="1" smtClean="0">
                <a:latin typeface="Arial"/>
                <a:cs typeface="Arial"/>
              </a:rPr>
              <a:t>Analogia</a:t>
            </a:r>
            <a:r>
              <a:rPr lang="en-US" sz="2800" b="1" dirty="0" smtClean="0">
                <a:latin typeface="Arial"/>
                <a:cs typeface="Arial"/>
              </a:rPr>
              <a:t>: </a:t>
            </a:r>
            <a:r>
              <a:rPr lang="en-US" sz="2800" dirty="0" err="1" smtClean="0">
                <a:latin typeface="Arial"/>
                <a:cs typeface="Arial"/>
              </a:rPr>
              <a:t>Esperar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recibir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regalos</a:t>
            </a:r>
            <a:r>
              <a:rPr lang="en-US" sz="2800" dirty="0" smtClean="0">
                <a:latin typeface="Arial"/>
                <a:cs typeface="Arial"/>
              </a:rPr>
              <a:t> en </a:t>
            </a:r>
            <a:r>
              <a:rPr lang="en-US" sz="2800" dirty="0" err="1" smtClean="0">
                <a:latin typeface="Arial"/>
                <a:cs typeface="Arial"/>
              </a:rPr>
              <a:t>tu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cumpleaños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pero</a:t>
            </a:r>
            <a:r>
              <a:rPr lang="en-US" sz="2800" dirty="0" smtClean="0">
                <a:latin typeface="Arial"/>
                <a:cs typeface="Arial"/>
              </a:rPr>
              <a:t> no </a:t>
            </a:r>
            <a:r>
              <a:rPr lang="en-US" sz="2800" dirty="0" err="1" smtClean="0">
                <a:latin typeface="Arial"/>
                <a:cs typeface="Arial"/>
              </a:rPr>
              <a:t>poder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pedirlos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directamente</a:t>
            </a:r>
            <a:r>
              <a:rPr lang="en-US" sz="2800" dirty="0" smtClean="0">
                <a:latin typeface="Arial"/>
                <a:cs typeface="Arial"/>
              </a:rPr>
              <a:t>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390" y="584475"/>
            <a:ext cx="667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no-</a:t>
            </a:r>
            <a:r>
              <a:rPr lang="en-US" sz="3600" b="1" dirty="0" err="1" smtClean="0">
                <a:latin typeface="Arial"/>
                <a:cs typeface="Arial"/>
              </a:rPr>
              <a:t>bloqueada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3040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 descr="Screen Shot 2015-05-19 at 2.00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0" y="2276304"/>
            <a:ext cx="5983328" cy="4553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298" y="1447268"/>
            <a:ext cx="863341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MPI_Isend</a:t>
            </a:r>
            <a:r>
              <a:rPr lang="en-US" sz="2400" dirty="0"/>
              <a:t>(void* </a:t>
            </a:r>
            <a:r>
              <a:rPr lang="en-US" sz="2400" dirty="0" err="1"/>
              <a:t>buf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count, </a:t>
            </a:r>
            <a:r>
              <a:rPr lang="en-US" sz="2400" dirty="0" err="1"/>
              <a:t>MPI_Datatype</a:t>
            </a:r>
            <a:r>
              <a:rPr lang="en-US" sz="2400" dirty="0"/>
              <a:t> </a:t>
            </a:r>
            <a:r>
              <a:rPr lang="en-US" sz="2400" dirty="0" err="1"/>
              <a:t>datatype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dest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tag</a:t>
            </a:r>
            <a:r>
              <a:rPr lang="en-US" sz="2400" dirty="0" smtClean="0"/>
              <a:t>, </a:t>
            </a:r>
            <a:r>
              <a:rPr lang="en-US" sz="2400" dirty="0" err="1" smtClean="0"/>
              <a:t>MPI_Comm</a:t>
            </a:r>
            <a:r>
              <a:rPr lang="en-US" sz="2400" dirty="0" smtClean="0"/>
              <a:t> </a:t>
            </a:r>
            <a:r>
              <a:rPr lang="en-US" sz="2400" dirty="0" err="1"/>
              <a:t>comm</a:t>
            </a:r>
            <a:r>
              <a:rPr lang="en-US" sz="2400" dirty="0"/>
              <a:t>, </a:t>
            </a:r>
            <a:r>
              <a:rPr lang="en-US" sz="2400" dirty="0" err="1"/>
              <a:t>MPI_Request</a:t>
            </a:r>
            <a:r>
              <a:rPr lang="en-US" sz="2400" dirty="0"/>
              <a:t> *request)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83042"/>
            <a:ext cx="775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El </a:t>
            </a:r>
            <a:r>
              <a:rPr lang="en-US" sz="2400" dirty="0" err="1" smtClean="0">
                <a:latin typeface="Arial"/>
                <a:cs typeface="Arial"/>
              </a:rPr>
              <a:t>envío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inicia</a:t>
            </a:r>
            <a:r>
              <a:rPr lang="en-US" sz="2400" dirty="0" smtClean="0">
                <a:latin typeface="Arial"/>
                <a:cs typeface="Arial"/>
              </a:rPr>
              <a:t> con </a:t>
            </a:r>
            <a:r>
              <a:rPr lang="en-US" sz="2400" b="1" dirty="0" err="1" smtClean="0">
                <a:latin typeface="Arial"/>
                <a:cs typeface="Arial"/>
              </a:rPr>
              <a:t>MPI_Isend</a:t>
            </a:r>
            <a:r>
              <a:rPr lang="en-US" sz="2400" dirty="0" smtClean="0">
                <a:latin typeface="Arial"/>
                <a:cs typeface="Arial"/>
              </a:rPr>
              <a:t>, y </a:t>
            </a:r>
            <a:r>
              <a:rPr lang="en-US" sz="2400" dirty="0" err="1" smtClean="0">
                <a:latin typeface="Arial"/>
                <a:cs typeface="Arial"/>
              </a:rPr>
              <a:t>continúa</a:t>
            </a:r>
            <a:r>
              <a:rPr lang="en-US" sz="2400" dirty="0" smtClean="0">
                <a:latin typeface="Arial"/>
                <a:cs typeface="Arial"/>
              </a:rPr>
              <a:t> con </a:t>
            </a:r>
            <a:r>
              <a:rPr lang="en-US" sz="2400" dirty="0" err="1" smtClean="0">
                <a:latin typeface="Arial"/>
                <a:cs typeface="Arial"/>
              </a:rPr>
              <a:t>otras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comunicaciones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1413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" name="Picture 3" descr="Screen Shot 2015-05-19 at 2.01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58" y="2259991"/>
            <a:ext cx="6176452" cy="4532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775" y="1428287"/>
            <a:ext cx="8481483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/>
                <a:cs typeface="Arial"/>
              </a:rPr>
              <a:t>MPI_Irecv</a:t>
            </a:r>
            <a:r>
              <a:rPr lang="en-US" sz="2400" dirty="0">
                <a:latin typeface="Arial"/>
                <a:cs typeface="Arial"/>
              </a:rPr>
              <a:t>(void* </a:t>
            </a:r>
            <a:r>
              <a:rPr lang="en-US" sz="2400" dirty="0" err="1">
                <a:latin typeface="Arial"/>
                <a:cs typeface="Arial"/>
              </a:rPr>
              <a:t>buf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int</a:t>
            </a:r>
            <a:r>
              <a:rPr lang="en-US" sz="2400" dirty="0">
                <a:latin typeface="Arial"/>
                <a:cs typeface="Arial"/>
              </a:rPr>
              <a:t> count, </a:t>
            </a:r>
            <a:r>
              <a:rPr lang="en-US" sz="2400" dirty="0" err="1">
                <a:latin typeface="Arial"/>
                <a:cs typeface="Arial"/>
              </a:rPr>
              <a:t>MPI_Datatype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datatype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int</a:t>
            </a:r>
            <a:r>
              <a:rPr lang="en-US" sz="2400" dirty="0">
                <a:latin typeface="Arial"/>
                <a:cs typeface="Arial"/>
              </a:rPr>
              <a:t> source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int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tag, </a:t>
            </a:r>
            <a:r>
              <a:rPr lang="en-US" sz="2400" dirty="0" err="1">
                <a:latin typeface="Arial"/>
                <a:cs typeface="Arial"/>
              </a:rPr>
              <a:t>MPI_Comm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comm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MPI_Request</a:t>
            </a:r>
            <a:r>
              <a:rPr lang="en-US" sz="2400" dirty="0">
                <a:latin typeface="Arial"/>
                <a:cs typeface="Arial"/>
              </a:rPr>
              <a:t> *request)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83042"/>
            <a:ext cx="775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El </a:t>
            </a:r>
            <a:r>
              <a:rPr lang="en-US" sz="2400" dirty="0" err="1" smtClean="0">
                <a:latin typeface="Arial"/>
                <a:cs typeface="Arial"/>
              </a:rPr>
              <a:t>recibo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inicia</a:t>
            </a:r>
            <a:r>
              <a:rPr lang="en-US" sz="2400" dirty="0" smtClean="0">
                <a:latin typeface="Arial"/>
                <a:cs typeface="Arial"/>
              </a:rPr>
              <a:t> con </a:t>
            </a:r>
            <a:r>
              <a:rPr lang="en-US" sz="2400" b="1" dirty="0" err="1" smtClean="0">
                <a:latin typeface="Arial"/>
                <a:cs typeface="Arial"/>
              </a:rPr>
              <a:t>MPI_Irecv</a:t>
            </a:r>
            <a:r>
              <a:rPr lang="en-US" sz="2400" dirty="0" smtClean="0">
                <a:latin typeface="Arial"/>
                <a:cs typeface="Arial"/>
              </a:rPr>
              <a:t>, y </a:t>
            </a:r>
            <a:r>
              <a:rPr lang="en-US" sz="2400" dirty="0" err="1" smtClean="0">
                <a:latin typeface="Arial"/>
                <a:cs typeface="Arial"/>
              </a:rPr>
              <a:t>continúa</a:t>
            </a:r>
            <a:r>
              <a:rPr lang="en-US" sz="2400" dirty="0" smtClean="0">
                <a:latin typeface="Arial"/>
                <a:cs typeface="Arial"/>
              </a:rPr>
              <a:t> con </a:t>
            </a:r>
            <a:r>
              <a:rPr lang="en-US" sz="2400" dirty="0" err="1" smtClean="0">
                <a:latin typeface="Arial"/>
                <a:cs typeface="Arial"/>
              </a:rPr>
              <a:t>otras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comunicaciones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024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390" y="584475"/>
            <a:ext cx="888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Resumen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no-</a:t>
            </a:r>
            <a:r>
              <a:rPr lang="en-US" sz="3600" b="1" dirty="0" err="1" smtClean="0">
                <a:latin typeface="Arial"/>
                <a:cs typeface="Arial"/>
              </a:rPr>
              <a:t>bloqueada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69371"/>
            <a:ext cx="9144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Las </a:t>
            </a:r>
            <a:r>
              <a:rPr lang="en-US" sz="2800" dirty="0" err="1" smtClean="0">
                <a:latin typeface="Arial"/>
                <a:cs typeface="Arial"/>
              </a:rPr>
              <a:t>operaciones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bloqueadas</a:t>
            </a:r>
            <a:r>
              <a:rPr lang="en-US" sz="2800" dirty="0" smtClean="0">
                <a:latin typeface="Arial"/>
                <a:cs typeface="Arial"/>
              </a:rPr>
              <a:t> solo </a:t>
            </a:r>
            <a:r>
              <a:rPr lang="en-US" sz="2800" dirty="0" err="1" smtClean="0">
                <a:latin typeface="Arial"/>
                <a:cs typeface="Arial"/>
              </a:rPr>
              <a:t>retornan</a:t>
            </a:r>
            <a:r>
              <a:rPr lang="en-US" sz="2800" dirty="0" smtClean="0">
                <a:latin typeface="Arial"/>
                <a:cs typeface="Arial"/>
              </a:rPr>
              <a:t> del </a:t>
            </a:r>
            <a:r>
              <a:rPr lang="en-US" sz="2800" dirty="0" err="1" smtClean="0">
                <a:latin typeface="Arial"/>
                <a:cs typeface="Arial"/>
              </a:rPr>
              <a:t>procedimiento</a:t>
            </a:r>
            <a:r>
              <a:rPr lang="en-US" sz="2800" dirty="0" smtClean="0">
                <a:latin typeface="Arial"/>
                <a:cs typeface="Arial"/>
              </a:rPr>
              <a:t> MPI </a:t>
            </a:r>
            <a:r>
              <a:rPr lang="en-US" sz="2800" dirty="0" err="1" smtClean="0">
                <a:latin typeface="Arial"/>
                <a:cs typeface="Arial"/>
              </a:rPr>
              <a:t>cuando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operación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dirty="0" err="1" smtClean="0">
                <a:latin typeface="Arial"/>
                <a:cs typeface="Arial"/>
              </a:rPr>
              <a:t>envio</a:t>
            </a:r>
            <a:r>
              <a:rPr lang="en-US" sz="2800" dirty="0" smtClean="0">
                <a:latin typeface="Arial"/>
                <a:cs typeface="Arial"/>
              </a:rPr>
              <a:t> o </a:t>
            </a:r>
            <a:r>
              <a:rPr lang="en-US" sz="2800" dirty="0" err="1" smtClean="0">
                <a:latin typeface="Arial"/>
                <a:cs typeface="Arial"/>
              </a:rPr>
              <a:t>recibo</a:t>
            </a:r>
            <a:r>
              <a:rPr lang="en-US" sz="2800" dirty="0" smtClean="0">
                <a:latin typeface="Arial"/>
                <a:cs typeface="Arial"/>
              </a:rPr>
              <a:t>) se ha </a:t>
            </a:r>
            <a:r>
              <a:rPr lang="en-US" sz="2800" dirty="0" err="1" smtClean="0">
                <a:latin typeface="Arial"/>
                <a:cs typeface="Arial"/>
              </a:rPr>
              <a:t>completado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r>
              <a:rPr lang="en-US" sz="2800" dirty="0" smtClean="0">
                <a:latin typeface="Arial"/>
                <a:cs typeface="Arial"/>
              </a:rPr>
              <a:t>En </a:t>
            </a:r>
            <a:r>
              <a:rPr lang="en-US" sz="2800" dirty="0" err="1" smtClean="0">
                <a:latin typeface="Arial"/>
                <a:cs typeface="Arial"/>
              </a:rPr>
              <a:t>caso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operaciones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no </a:t>
            </a:r>
            <a:r>
              <a:rPr lang="en-US" sz="2800" b="1" dirty="0" err="1" smtClean="0">
                <a:latin typeface="Arial"/>
                <a:cs typeface="Arial"/>
              </a:rPr>
              <a:t>bloqueadas</a:t>
            </a:r>
            <a:r>
              <a:rPr lang="en-US" sz="2800" dirty="0" smtClean="0">
                <a:latin typeface="Arial"/>
                <a:cs typeface="Arial"/>
              </a:rPr>
              <a:t>, se </a:t>
            </a:r>
            <a:r>
              <a:rPr lang="en-US" sz="2800" dirty="0" err="1" smtClean="0">
                <a:latin typeface="Arial"/>
                <a:cs typeface="Arial"/>
              </a:rPr>
              <a:t>retorna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immediatamente</a:t>
            </a:r>
            <a:r>
              <a:rPr lang="en-US" sz="2800" dirty="0" smtClean="0">
                <a:latin typeface="Arial"/>
                <a:cs typeface="Arial"/>
              </a:rPr>
              <a:t> antes de </a:t>
            </a:r>
            <a:r>
              <a:rPr lang="en-US" sz="2800" dirty="0" err="1" smtClean="0">
                <a:latin typeface="Arial"/>
                <a:cs typeface="Arial"/>
              </a:rPr>
              <a:t>ser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completado</a:t>
            </a:r>
            <a:r>
              <a:rPr lang="en-US" sz="2800" dirty="0" smtClean="0">
                <a:latin typeface="Arial"/>
                <a:cs typeface="Arial"/>
              </a:rPr>
              <a:t>, i.e. El </a:t>
            </a:r>
            <a:r>
              <a:rPr lang="en-US" sz="2800" dirty="0" err="1" smtClean="0">
                <a:latin typeface="Arial"/>
                <a:cs typeface="Arial"/>
              </a:rPr>
              <a:t>programa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ejecuta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siguiente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orden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mientras</a:t>
            </a:r>
            <a:r>
              <a:rPr lang="en-US" sz="2800" dirty="0" smtClean="0">
                <a:latin typeface="Arial"/>
                <a:cs typeface="Arial"/>
              </a:rPr>
              <a:t> MPI </a:t>
            </a:r>
            <a:r>
              <a:rPr lang="en-US" sz="2800" dirty="0" err="1" smtClean="0">
                <a:latin typeface="Arial"/>
                <a:cs typeface="Arial"/>
              </a:rPr>
              <a:t>hace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, y MPI </a:t>
            </a:r>
            <a:r>
              <a:rPr lang="en-US" sz="2800" dirty="0" err="1" smtClean="0">
                <a:latin typeface="Arial"/>
                <a:cs typeface="Arial"/>
              </a:rPr>
              <a:t>confirma</a:t>
            </a:r>
            <a:r>
              <a:rPr lang="en-US" sz="2800" dirty="0" smtClean="0">
                <a:latin typeface="Arial"/>
                <a:cs typeface="Arial"/>
              </a:rPr>
              <a:t> el fin de la </a:t>
            </a:r>
            <a:r>
              <a:rPr lang="en-US" sz="2800" dirty="0" err="1" smtClean="0">
                <a:latin typeface="Arial"/>
                <a:cs typeface="Arial"/>
              </a:rPr>
              <a:t>operación</a:t>
            </a:r>
            <a:r>
              <a:rPr lang="en-US" sz="2800" dirty="0" smtClean="0">
                <a:latin typeface="Arial"/>
                <a:cs typeface="Arial"/>
              </a:rPr>
              <a:t> mas </a:t>
            </a:r>
            <a:r>
              <a:rPr lang="en-US" sz="2800" dirty="0" err="1" smtClean="0">
                <a:latin typeface="Arial"/>
                <a:cs typeface="Arial"/>
              </a:rPr>
              <a:t>tarde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860" y="5211183"/>
            <a:ext cx="8743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no-</a:t>
            </a:r>
            <a:r>
              <a:rPr lang="en-US" sz="2800" dirty="0" err="1" smtClean="0">
                <a:latin typeface="Arial"/>
                <a:cs typeface="Arial"/>
              </a:rPr>
              <a:t>bloqueada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cuenta</a:t>
            </a:r>
            <a:r>
              <a:rPr lang="en-US" sz="2800" dirty="0" smtClean="0">
                <a:latin typeface="Arial"/>
                <a:cs typeface="Arial"/>
              </a:rPr>
              <a:t> con </a:t>
            </a:r>
            <a:r>
              <a:rPr lang="en-US" sz="2800" b="1" dirty="0" err="1" smtClean="0">
                <a:latin typeface="Arial"/>
                <a:cs typeface="Arial"/>
              </a:rPr>
              <a:t>operaciones</a:t>
            </a:r>
            <a:r>
              <a:rPr lang="en-US" sz="2800" b="1" dirty="0" smtClean="0">
                <a:latin typeface="Arial"/>
                <a:cs typeface="Arial"/>
              </a:rPr>
              <a:t> de </a:t>
            </a:r>
            <a:r>
              <a:rPr lang="en-US" sz="2800" b="1" dirty="0" err="1" smtClean="0">
                <a:latin typeface="Arial"/>
                <a:cs typeface="Arial"/>
              </a:rPr>
              <a:t>espera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(matching wait),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memoria</a:t>
            </a:r>
            <a:r>
              <a:rPr lang="en-US" sz="2800" dirty="0" smtClean="0">
                <a:latin typeface="Arial"/>
                <a:cs typeface="Arial"/>
              </a:rPr>
              <a:t> no se </a:t>
            </a:r>
            <a:r>
              <a:rPr lang="en-US" sz="2800" dirty="0" err="1" smtClean="0">
                <a:latin typeface="Arial"/>
                <a:cs typeface="Arial"/>
              </a:rPr>
              <a:t>libere</a:t>
            </a:r>
            <a:r>
              <a:rPr lang="en-US" sz="2800" dirty="0" smtClean="0">
                <a:latin typeface="Arial"/>
                <a:cs typeface="Arial"/>
              </a:rPr>
              <a:t> hasta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wait</a:t>
            </a:r>
            <a:r>
              <a:rPr lang="en-US" sz="2800" dirty="0" smtClean="0">
                <a:latin typeface="Arial"/>
                <a:cs typeface="Arial"/>
              </a:rPr>
              <a:t> ha </a:t>
            </a:r>
            <a:r>
              <a:rPr lang="en-US" sz="2800" dirty="0" err="1" smtClean="0">
                <a:latin typeface="Arial"/>
                <a:cs typeface="Arial"/>
              </a:rPr>
              <a:t>sido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llamada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3768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243" y="834734"/>
            <a:ext cx="405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Buffer (</a:t>
            </a:r>
            <a:r>
              <a:rPr lang="en-US" sz="3600" b="1" dirty="0" err="1" smtClean="0">
                <a:latin typeface="Arial"/>
                <a:cs typeface="Arial"/>
              </a:rPr>
              <a:t>memoria</a:t>
            </a:r>
            <a:r>
              <a:rPr lang="en-US" sz="3600" b="1" dirty="0" smtClean="0">
                <a:latin typeface="Arial"/>
                <a:cs typeface="Arial"/>
              </a:rPr>
              <a:t>):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050" y="1723409"/>
            <a:ext cx="8626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Variables o </a:t>
            </a:r>
            <a:r>
              <a:rPr lang="en-US" sz="2800" dirty="0" err="1" smtClean="0">
                <a:latin typeface="Arial"/>
                <a:cs typeface="Arial"/>
              </a:rPr>
              <a:t>vectores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se </a:t>
            </a:r>
            <a:r>
              <a:rPr lang="en-US" sz="2800" dirty="0" err="1" smtClean="0">
                <a:latin typeface="Arial"/>
                <a:cs typeface="Arial"/>
              </a:rPr>
              <a:t>usan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argumentos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contenedores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mensajes</a:t>
            </a:r>
            <a:r>
              <a:rPr lang="en-US" sz="2800" dirty="0" smtClean="0">
                <a:latin typeface="Arial"/>
                <a:cs typeface="Arial"/>
              </a:rPr>
              <a:t> en </a:t>
            </a:r>
            <a:r>
              <a:rPr lang="en-US" sz="2800" dirty="0" err="1" smtClean="0">
                <a:latin typeface="Arial"/>
                <a:cs typeface="Arial"/>
              </a:rPr>
              <a:t>rutinas</a:t>
            </a:r>
            <a:r>
              <a:rPr lang="en-US" sz="2800" dirty="0" smtClean="0">
                <a:latin typeface="Arial"/>
                <a:cs typeface="Arial"/>
              </a:rPr>
              <a:t> MPI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0" name="Picture 19" descr="Screen Shot 2015-05-19 at 1.57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95" y="2970251"/>
            <a:ext cx="5329689" cy="35807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3850" y="4088372"/>
            <a:ext cx="324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Camino de un </a:t>
            </a:r>
            <a:r>
              <a:rPr lang="en-US" sz="2800" dirty="0" err="1" smtClean="0">
                <a:latin typeface="Arial"/>
                <a:cs typeface="Arial"/>
              </a:rPr>
              <a:t>mensaje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r>
              <a:rPr lang="en-US" sz="2800" dirty="0" err="1">
                <a:latin typeface="Arial"/>
                <a:cs typeface="Arial"/>
              </a:rPr>
              <a:t>g</a:t>
            </a:r>
            <a:r>
              <a:rPr lang="en-US" sz="2800" dirty="0" err="1" smtClean="0">
                <a:latin typeface="Arial"/>
                <a:cs typeface="Arial"/>
              </a:rPr>
              <a:t>rabado</a:t>
            </a:r>
            <a:r>
              <a:rPr lang="en-US" sz="2800" dirty="0" smtClean="0">
                <a:latin typeface="Arial"/>
                <a:cs typeface="Arial"/>
              </a:rPr>
              <a:t> (buffered) en el  </a:t>
            </a:r>
            <a:r>
              <a:rPr lang="en-US" sz="2800" dirty="0" err="1" smtClean="0">
                <a:latin typeface="Arial"/>
                <a:cs typeface="Arial"/>
              </a:rPr>
              <a:t>proceso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recibo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6526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850" y="752372"/>
            <a:ext cx="84934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Conceptos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para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programar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correcta</a:t>
            </a:r>
            <a:r>
              <a:rPr lang="en-US" sz="3600" b="1" dirty="0" smtClean="0">
                <a:latin typeface="Arial"/>
                <a:cs typeface="Arial"/>
              </a:rPr>
              <a:t> y </a:t>
            </a:r>
            <a:r>
              <a:rPr lang="en-US" sz="3600" b="1" dirty="0" err="1" smtClean="0">
                <a:latin typeface="Arial"/>
                <a:cs typeface="Arial"/>
              </a:rPr>
              <a:t>eficientemente</a:t>
            </a:r>
            <a:r>
              <a:rPr lang="en-US" sz="3600" b="1" dirty="0" smtClean="0">
                <a:latin typeface="Arial"/>
                <a:cs typeface="Arial"/>
              </a:rPr>
              <a:t> en </a:t>
            </a:r>
            <a:r>
              <a:rPr lang="en-US" sz="3600" b="1" dirty="0" err="1" smtClean="0">
                <a:latin typeface="Arial"/>
                <a:cs typeface="Arial"/>
              </a:rPr>
              <a:t>paralelo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2800" dirty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3600" b="1" dirty="0" err="1" smtClean="0">
                <a:latin typeface="Arial"/>
                <a:cs typeface="Arial"/>
              </a:rPr>
              <a:t>Sincronizado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vs.</a:t>
            </a:r>
            <a:r>
              <a:rPr lang="en-US" sz="3600" b="1" dirty="0" smtClean="0">
                <a:latin typeface="Arial"/>
                <a:cs typeface="Arial"/>
              </a:rPr>
              <a:t> no-</a:t>
            </a:r>
            <a:r>
              <a:rPr lang="en-US" sz="3600" b="1" dirty="0" err="1" smtClean="0">
                <a:latin typeface="Arial"/>
                <a:cs typeface="Arial"/>
              </a:rPr>
              <a:t>sincronizado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 smtClean="0">
                <a:latin typeface="Arial"/>
                <a:cs typeface="Arial"/>
              </a:rPr>
              <a:t>Describe el </a:t>
            </a:r>
            <a:r>
              <a:rPr lang="en-US" sz="2800" dirty="0" err="1" smtClean="0">
                <a:latin typeface="Arial"/>
                <a:cs typeface="Arial"/>
              </a:rPr>
              <a:t>tiempo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relativo</a:t>
            </a:r>
            <a:r>
              <a:rPr lang="en-US" sz="2800" dirty="0" smtClean="0">
                <a:latin typeface="Arial"/>
                <a:cs typeface="Arial"/>
              </a:rPr>
              <a:t> a </a:t>
            </a:r>
            <a:r>
              <a:rPr lang="en-US" sz="2800" dirty="0" err="1" smtClean="0">
                <a:latin typeface="Arial"/>
                <a:cs typeface="Arial"/>
              </a:rPr>
              <a:t>mensajes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enviados</a:t>
            </a:r>
            <a:r>
              <a:rPr lang="en-US" sz="2800" dirty="0" smtClean="0">
                <a:latin typeface="Arial"/>
                <a:cs typeface="Arial"/>
              </a:rPr>
              <a:t> o </a:t>
            </a:r>
            <a:r>
              <a:rPr lang="en-US" sz="2800" dirty="0" err="1" smtClean="0">
                <a:latin typeface="Arial"/>
                <a:cs typeface="Arial"/>
              </a:rPr>
              <a:t>recibidos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b="1" dirty="0" err="1" smtClean="0">
                <a:latin typeface="Arial"/>
                <a:cs typeface="Arial"/>
              </a:rPr>
              <a:t>Bloqueado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vs. </a:t>
            </a:r>
            <a:r>
              <a:rPr lang="en-US" sz="3600" b="1" dirty="0" smtClean="0">
                <a:latin typeface="Arial"/>
                <a:cs typeface="Arial"/>
              </a:rPr>
              <a:t>No-</a:t>
            </a:r>
            <a:r>
              <a:rPr lang="en-US" sz="3600" b="1" dirty="0" err="1" smtClean="0">
                <a:latin typeface="Arial"/>
                <a:cs typeface="Arial"/>
              </a:rPr>
              <a:t>bloqueado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r>
              <a:rPr lang="en-US" sz="2800" dirty="0" smtClean="0">
                <a:latin typeface="Arial"/>
                <a:cs typeface="Arial"/>
              </a:rPr>
              <a:t>Describe fin de la </a:t>
            </a:r>
            <a:r>
              <a:rPr lang="en-US" sz="2800" dirty="0" err="1" smtClean="0">
                <a:latin typeface="Arial"/>
                <a:cs typeface="Arial"/>
              </a:rPr>
              <a:t>operación</a:t>
            </a:r>
            <a:r>
              <a:rPr lang="en-US" sz="2800" dirty="0" smtClean="0">
                <a:latin typeface="Arial"/>
                <a:cs typeface="Arial"/>
              </a:rPr>
              <a:t> en el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envia</a:t>
            </a:r>
            <a:r>
              <a:rPr lang="en-US" sz="2800" dirty="0" smtClean="0">
                <a:latin typeface="Arial"/>
                <a:cs typeface="Arial"/>
              </a:rPr>
              <a:t> o </a:t>
            </a:r>
            <a:r>
              <a:rPr lang="en-US" sz="2800" dirty="0" err="1" smtClean="0">
                <a:latin typeface="Arial"/>
                <a:cs typeface="Arial"/>
              </a:rPr>
              <a:t>recibe</a:t>
            </a:r>
            <a:r>
              <a:rPr lang="en-US" sz="2800" dirty="0" smtClean="0">
                <a:latin typeface="Arial"/>
                <a:cs typeface="Arial"/>
              </a:rPr>
              <a:t>,  </a:t>
            </a:r>
            <a:r>
              <a:rPr lang="en-US" sz="2800" dirty="0" err="1" smtClean="0">
                <a:latin typeface="Arial"/>
                <a:cs typeface="Arial"/>
              </a:rPr>
              <a:t>independientemente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7016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521" y="1606179"/>
            <a:ext cx="81899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necesario</a:t>
            </a:r>
            <a:r>
              <a:rPr lang="en-US" sz="2800" dirty="0" smtClean="0">
                <a:latin typeface="Arial"/>
                <a:cs typeface="Arial"/>
              </a:rPr>
              <a:t> saber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terminó</a:t>
            </a:r>
            <a:r>
              <a:rPr lang="en-US" sz="2800" dirty="0" smtClean="0">
                <a:latin typeface="Arial"/>
                <a:cs typeface="Arial"/>
              </a:rPr>
              <a:t> antes de </a:t>
            </a:r>
            <a:r>
              <a:rPr lang="en-US" sz="2800" dirty="0" err="1" smtClean="0">
                <a:latin typeface="Arial"/>
                <a:cs typeface="Arial"/>
              </a:rPr>
              <a:t>utilizar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resultado</a:t>
            </a:r>
            <a:r>
              <a:rPr lang="en-US" sz="2800" dirty="0" smtClean="0">
                <a:latin typeface="Arial"/>
                <a:cs typeface="Arial"/>
              </a:rPr>
              <a:t> del </a:t>
            </a:r>
            <a:r>
              <a:rPr lang="en-US" sz="2800" dirty="0" err="1" smtClean="0">
                <a:latin typeface="Arial"/>
                <a:cs typeface="Arial"/>
              </a:rPr>
              <a:t>proceso</a:t>
            </a:r>
            <a:r>
              <a:rPr lang="en-US" sz="2800" dirty="0" smtClean="0">
                <a:latin typeface="Arial"/>
                <a:cs typeface="Arial"/>
              </a:rPr>
              <a:t> o de re-</a:t>
            </a:r>
            <a:r>
              <a:rPr lang="en-US" sz="2800" dirty="0" err="1" smtClean="0">
                <a:latin typeface="Arial"/>
                <a:cs typeface="Arial"/>
              </a:rPr>
              <a:t>utilizar</a:t>
            </a:r>
            <a:r>
              <a:rPr lang="en-US" sz="2800" dirty="0" smtClean="0">
                <a:latin typeface="Arial"/>
                <a:cs typeface="Arial"/>
              </a:rPr>
              <a:t> el buffer. Hay dos </a:t>
            </a:r>
            <a:r>
              <a:rPr lang="en-US" sz="2800" dirty="0" err="1" smtClean="0">
                <a:latin typeface="Arial"/>
                <a:cs typeface="Arial"/>
              </a:rPr>
              <a:t>tipos</a:t>
            </a:r>
            <a:r>
              <a:rPr lang="en-US" sz="2800" dirty="0" smtClean="0">
                <a:latin typeface="Arial"/>
                <a:cs typeface="Arial"/>
              </a:rPr>
              <a:t> de control:</a:t>
            </a:r>
          </a:p>
          <a:p>
            <a:endParaRPr lang="en-US" sz="1000" dirty="0" smtClean="0">
              <a:latin typeface="Arial"/>
              <a:cs typeface="Arial"/>
            </a:endParaRPr>
          </a:p>
          <a:p>
            <a:r>
              <a:rPr lang="en-US" sz="2800" b="1" dirty="0" smtClean="0">
                <a:latin typeface="Arial"/>
                <a:cs typeface="Arial"/>
              </a:rPr>
              <a:t>1. Wait type,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bloquean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hasta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culmine</a:t>
            </a:r>
            <a:r>
              <a:rPr lang="en-US" sz="2800" dirty="0" smtClean="0">
                <a:latin typeface="Arial"/>
                <a:cs typeface="Arial"/>
              </a:rPr>
              <a:t>.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equivalente</a:t>
            </a:r>
            <a:r>
              <a:rPr lang="en-US" sz="2800" dirty="0" smtClean="0">
                <a:latin typeface="Arial"/>
                <a:cs typeface="Arial"/>
              </a:rPr>
              <a:t> 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bloqueada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2. </a:t>
            </a:r>
            <a:r>
              <a:rPr lang="en-US" sz="2800" b="1" dirty="0" smtClean="0">
                <a:latin typeface="Arial"/>
                <a:cs typeface="Arial"/>
              </a:rPr>
              <a:t>Test type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retornan</a:t>
            </a:r>
            <a:r>
              <a:rPr lang="en-US" sz="2800" dirty="0" smtClean="0">
                <a:latin typeface="Arial"/>
                <a:cs typeface="Arial"/>
              </a:rPr>
              <a:t> TRUE o FALSE </a:t>
            </a:r>
            <a:r>
              <a:rPr lang="en-US" sz="2800" dirty="0" err="1" smtClean="0">
                <a:latin typeface="Arial"/>
                <a:cs typeface="Arial"/>
              </a:rPr>
              <a:t>dependiendo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ha </a:t>
            </a:r>
            <a:r>
              <a:rPr lang="en-US" sz="2800" dirty="0" err="1" smtClean="0">
                <a:latin typeface="Arial"/>
                <a:cs typeface="Arial"/>
              </a:rPr>
              <a:t>culminado</a:t>
            </a:r>
            <a:r>
              <a:rPr lang="en-US" sz="2800" dirty="0" smtClean="0">
                <a:latin typeface="Arial"/>
                <a:cs typeface="Arial"/>
              </a:rPr>
              <a:t> o no, </a:t>
            </a:r>
            <a:r>
              <a:rPr lang="en-US" sz="2800" dirty="0" err="1" smtClean="0">
                <a:latin typeface="Arial"/>
                <a:cs typeface="Arial"/>
              </a:rPr>
              <a:t>pero</a:t>
            </a:r>
            <a:r>
              <a:rPr lang="en-US" sz="2800" dirty="0" smtClean="0">
                <a:latin typeface="Arial"/>
                <a:cs typeface="Arial"/>
              </a:rPr>
              <a:t> no </a:t>
            </a:r>
            <a:r>
              <a:rPr lang="en-US" sz="2800" dirty="0" err="1" smtClean="0">
                <a:latin typeface="Arial"/>
                <a:cs typeface="Arial"/>
              </a:rPr>
              <a:t>bloquean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523" y="735263"/>
            <a:ext cx="777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Test de </a:t>
            </a:r>
            <a:r>
              <a:rPr lang="en-US" sz="3600" b="1" dirty="0" err="1" smtClean="0">
                <a:latin typeface="Arial"/>
                <a:cs typeface="Arial"/>
              </a:rPr>
              <a:t>término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endParaRPr lang="en-US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4049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523" y="2945007"/>
            <a:ext cx="8189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Se </a:t>
            </a:r>
            <a:r>
              <a:rPr lang="en-US" sz="2800" dirty="0" err="1" smtClean="0">
                <a:latin typeface="Arial"/>
                <a:cs typeface="Arial"/>
              </a:rPr>
              <a:t>declara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luego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b="1" dirty="0" err="1" smtClean="0">
                <a:latin typeface="Arial"/>
                <a:cs typeface="Arial"/>
              </a:rPr>
              <a:t>ISend</a:t>
            </a:r>
            <a:r>
              <a:rPr lang="en-US" sz="2800" dirty="0" smtClean="0">
                <a:latin typeface="Arial"/>
                <a:cs typeface="Arial"/>
              </a:rPr>
              <a:t> y </a:t>
            </a:r>
            <a:r>
              <a:rPr lang="en-US" sz="2800" b="1" dirty="0" err="1" smtClean="0">
                <a:latin typeface="Arial"/>
                <a:cs typeface="Arial"/>
              </a:rPr>
              <a:t>Irecv</a:t>
            </a:r>
            <a:r>
              <a:rPr lang="en-US" sz="2800" dirty="0" smtClean="0">
                <a:latin typeface="Arial"/>
                <a:cs typeface="Arial"/>
              </a:rPr>
              <a:t>, los </a:t>
            </a:r>
            <a:r>
              <a:rPr lang="en-US" sz="2800" dirty="0" err="1" smtClean="0">
                <a:latin typeface="Arial"/>
                <a:cs typeface="Arial"/>
              </a:rPr>
              <a:t>cuales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detienen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su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operacion</a:t>
            </a:r>
            <a:r>
              <a:rPr lang="en-US" sz="2800" dirty="0" smtClean="0">
                <a:latin typeface="Arial"/>
                <a:cs typeface="Arial"/>
              </a:rPr>
              <a:t> hasta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se </a:t>
            </a:r>
            <a:r>
              <a:rPr lang="en-US" sz="2800" dirty="0" err="1" smtClean="0">
                <a:latin typeface="Arial"/>
                <a:cs typeface="Arial"/>
              </a:rPr>
              <a:t>completa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operación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referenciada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por</a:t>
            </a:r>
            <a:r>
              <a:rPr lang="en-US" sz="2800" dirty="0" smtClean="0">
                <a:latin typeface="Arial"/>
                <a:cs typeface="Arial"/>
              </a:rPr>
              <a:t> Request *</a:t>
            </a:r>
            <a:r>
              <a:rPr lang="en-US" sz="2800" b="1" dirty="0" smtClean="0">
                <a:latin typeface="Arial"/>
                <a:cs typeface="Arial"/>
              </a:rPr>
              <a:t>req</a:t>
            </a:r>
            <a:r>
              <a:rPr lang="en-US" sz="2800" dirty="0" smtClean="0">
                <a:latin typeface="Arial"/>
                <a:cs typeface="Arial"/>
              </a:rPr>
              <a:t>. (</a:t>
            </a:r>
            <a:r>
              <a:rPr lang="en-US" sz="2800" dirty="0" err="1" smtClean="0">
                <a:latin typeface="Arial"/>
                <a:cs typeface="Arial"/>
              </a:rPr>
              <a:t>manejo</a:t>
            </a:r>
            <a:r>
              <a:rPr lang="en-US" sz="2800" dirty="0" smtClean="0">
                <a:latin typeface="Arial"/>
                <a:cs typeface="Arial"/>
              </a:rPr>
              <a:t> de la </a:t>
            </a:r>
            <a:r>
              <a:rPr lang="en-US" sz="2800" dirty="0" err="1" smtClean="0">
                <a:latin typeface="Arial"/>
                <a:cs typeface="Arial"/>
              </a:rPr>
              <a:t>operacion</a:t>
            </a:r>
            <a:r>
              <a:rPr lang="en-US" sz="2800" dirty="0" smtClean="0">
                <a:latin typeface="Arial"/>
                <a:cs typeface="Arial"/>
              </a:rPr>
              <a:t> - handle)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El </a:t>
            </a:r>
            <a:r>
              <a:rPr lang="en-US" sz="2800" dirty="0" err="1" smtClean="0">
                <a:latin typeface="Arial"/>
                <a:cs typeface="Arial"/>
              </a:rPr>
              <a:t>estado</a:t>
            </a:r>
            <a:r>
              <a:rPr lang="en-US" sz="2800" dirty="0" smtClean="0">
                <a:latin typeface="Arial"/>
                <a:cs typeface="Arial"/>
              </a:rPr>
              <a:t> de la </a:t>
            </a:r>
            <a:r>
              <a:rPr lang="en-US" sz="2800" dirty="0" err="1" smtClean="0">
                <a:latin typeface="Arial"/>
                <a:cs typeface="Arial"/>
              </a:rPr>
              <a:t>operacion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esta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referenciado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por</a:t>
            </a:r>
            <a:r>
              <a:rPr lang="en-US" sz="2800" dirty="0" smtClean="0">
                <a:latin typeface="Arial"/>
                <a:cs typeface="Arial"/>
              </a:rPr>
              <a:t> *</a:t>
            </a:r>
            <a:r>
              <a:rPr lang="en-US" sz="2800" b="1" dirty="0" smtClean="0">
                <a:latin typeface="Arial"/>
                <a:cs typeface="Arial"/>
              </a:rPr>
              <a:t>status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82" y="1859114"/>
            <a:ext cx="815176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MPI_Wait</a:t>
            </a:r>
            <a:r>
              <a:rPr lang="en-US" sz="2800" dirty="0"/>
              <a:t>(</a:t>
            </a:r>
            <a:r>
              <a:rPr lang="en-US" sz="2800" dirty="0" err="1"/>
              <a:t>MPI_Request</a:t>
            </a:r>
            <a:r>
              <a:rPr lang="en-US" sz="2800" dirty="0"/>
              <a:t> *</a:t>
            </a:r>
            <a:r>
              <a:rPr lang="en-US" sz="2800" dirty="0" err="1"/>
              <a:t>req</a:t>
            </a:r>
            <a:r>
              <a:rPr lang="en-US" sz="2800" dirty="0"/>
              <a:t>, </a:t>
            </a:r>
            <a:r>
              <a:rPr lang="en-US" sz="2800" dirty="0" err="1"/>
              <a:t>MPI_Status</a:t>
            </a:r>
            <a:r>
              <a:rPr lang="en-US" sz="2800" dirty="0"/>
              <a:t> *status)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523" y="735263"/>
            <a:ext cx="7771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/>
                <a:cs typeface="Arial"/>
              </a:rPr>
              <a:t>Obtener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información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y </a:t>
            </a:r>
            <a:r>
              <a:rPr lang="en-US" sz="2800" dirty="0" err="1" smtClean="0">
                <a:latin typeface="Arial"/>
                <a:cs typeface="Arial"/>
              </a:rPr>
              <a:t>controlar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>
                <a:latin typeface="Arial"/>
                <a:cs typeface="Arial"/>
              </a:rPr>
              <a:t>proceso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dirty="0" err="1">
                <a:latin typeface="Arial"/>
                <a:cs typeface="Arial"/>
              </a:rPr>
              <a:t>comunicación</a:t>
            </a:r>
            <a:r>
              <a:rPr lang="en-US" sz="2800" dirty="0">
                <a:latin typeface="Arial"/>
                <a:cs typeface="Arial"/>
              </a:rPr>
              <a:t> a </a:t>
            </a:r>
            <a:r>
              <a:rPr lang="en-US" sz="2800" dirty="0" err="1">
                <a:latin typeface="Arial"/>
                <a:cs typeface="Arial"/>
              </a:rPr>
              <a:t>traves</a:t>
            </a:r>
            <a:r>
              <a:rPr lang="en-US" sz="2800" dirty="0">
                <a:latin typeface="Arial"/>
                <a:cs typeface="Arial"/>
              </a:rPr>
              <a:t> de:</a:t>
            </a:r>
          </a:p>
        </p:txBody>
      </p:sp>
    </p:spTree>
    <p:extLst>
      <p:ext uri="{BB962C8B-B14F-4D97-AF65-F5344CB8AC3E}">
        <p14:creationId xmlns:p14="http://schemas.microsoft.com/office/powerpoint/2010/main" val="520175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50" y="2316560"/>
            <a:ext cx="794724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cs typeface="Arial"/>
              </a:rPr>
              <a:t>MPI_Test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dirty="0" err="1">
                <a:latin typeface="Arial"/>
                <a:cs typeface="Arial"/>
              </a:rPr>
              <a:t>MPI_Request</a:t>
            </a:r>
            <a:r>
              <a:rPr lang="en-US" sz="2800" dirty="0">
                <a:latin typeface="Arial"/>
                <a:cs typeface="Arial"/>
              </a:rPr>
              <a:t> *</a:t>
            </a:r>
            <a:r>
              <a:rPr lang="en-US" sz="2800" dirty="0" err="1">
                <a:latin typeface="Arial"/>
                <a:cs typeface="Arial"/>
              </a:rPr>
              <a:t>req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*flag, </a:t>
            </a:r>
            <a:r>
              <a:rPr lang="en-US" sz="2800" dirty="0" err="1">
                <a:latin typeface="Arial"/>
                <a:cs typeface="Arial"/>
              </a:rPr>
              <a:t>MPI_Status</a:t>
            </a:r>
            <a:r>
              <a:rPr lang="en-US" sz="2800" dirty="0">
                <a:latin typeface="Arial"/>
                <a:cs typeface="Arial"/>
              </a:rPr>
              <a:t> *status)</a:t>
            </a:r>
            <a:r>
              <a:rPr lang="en-US" sz="2800" dirty="0" smtClean="0">
                <a:latin typeface="Arial"/>
                <a:cs typeface="Arial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524" y="620888"/>
            <a:ext cx="9065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/>
                <a:cs typeface="Arial"/>
              </a:rPr>
              <a:t>Obtener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información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y </a:t>
            </a:r>
            <a:r>
              <a:rPr lang="en-US" sz="2800" dirty="0" err="1" smtClean="0">
                <a:latin typeface="Arial"/>
                <a:cs typeface="Arial"/>
              </a:rPr>
              <a:t>controlar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>
                <a:latin typeface="Arial"/>
                <a:cs typeface="Arial"/>
              </a:rPr>
              <a:t>proceso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dirty="0" err="1">
                <a:latin typeface="Arial"/>
                <a:cs typeface="Arial"/>
              </a:rPr>
              <a:t>comunicación</a:t>
            </a:r>
            <a:r>
              <a:rPr lang="en-US" sz="2800" dirty="0">
                <a:latin typeface="Arial"/>
                <a:cs typeface="Arial"/>
              </a:rPr>
              <a:t> a </a:t>
            </a:r>
            <a:r>
              <a:rPr lang="en-US" sz="2800" dirty="0" err="1">
                <a:latin typeface="Arial"/>
                <a:cs typeface="Arial"/>
              </a:rPr>
              <a:t>traves</a:t>
            </a:r>
            <a:r>
              <a:rPr lang="en-US" sz="2800" dirty="0">
                <a:latin typeface="Arial"/>
                <a:cs typeface="Arial"/>
              </a:rPr>
              <a:t> de: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985038"/>
            <a:ext cx="8951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Solo </a:t>
            </a:r>
            <a:r>
              <a:rPr lang="en-US" sz="2800" dirty="0" err="1" smtClean="0">
                <a:latin typeface="Arial"/>
                <a:cs typeface="Arial"/>
              </a:rPr>
              <a:t>observa</a:t>
            </a:r>
            <a:r>
              <a:rPr lang="en-US" sz="2800" dirty="0" smtClean="0">
                <a:latin typeface="Arial"/>
                <a:cs typeface="Arial"/>
              </a:rPr>
              <a:t> el fin de </a:t>
            </a:r>
            <a:r>
              <a:rPr lang="en-US" sz="2800" dirty="0" err="1" smtClean="0">
                <a:latin typeface="Arial"/>
                <a:cs typeface="Arial"/>
              </a:rPr>
              <a:t>determinada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operación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r>
              <a:rPr lang="en-US" sz="2800" dirty="0" smtClean="0">
                <a:latin typeface="Arial"/>
                <a:cs typeface="Arial"/>
              </a:rPr>
              <a:t>Flag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un </a:t>
            </a:r>
            <a:r>
              <a:rPr lang="en-US" sz="2800" dirty="0" err="1" smtClean="0">
                <a:latin typeface="Arial"/>
                <a:cs typeface="Arial"/>
              </a:rPr>
              <a:t>puntero</a:t>
            </a:r>
            <a:r>
              <a:rPr lang="en-US" sz="2800" dirty="0" smtClean="0">
                <a:latin typeface="Arial"/>
                <a:cs typeface="Arial"/>
              </a:rPr>
              <a:t> a </a:t>
            </a:r>
            <a:r>
              <a:rPr lang="en-US" sz="2800" dirty="0" err="1" smtClean="0">
                <a:latin typeface="Arial"/>
                <a:cs typeface="Arial"/>
              </a:rPr>
              <a:t>entero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contendra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resutado</a:t>
            </a:r>
            <a:r>
              <a:rPr lang="en-US" sz="2800" dirty="0" smtClean="0">
                <a:latin typeface="Arial"/>
                <a:cs typeface="Arial"/>
              </a:rPr>
              <a:t> del test (true o false)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9586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28" y="1538851"/>
            <a:ext cx="9065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MPI </a:t>
            </a:r>
            <a:r>
              <a:rPr lang="en-US" sz="2800" dirty="0" err="1" smtClean="0">
                <a:latin typeface="Arial"/>
                <a:cs typeface="Arial"/>
              </a:rPr>
              <a:t>prueba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término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múltiple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controlando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todas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b="1" i="1" dirty="0" smtClean="0">
                <a:latin typeface="Times"/>
                <a:cs typeface="Times"/>
              </a:rPr>
              <a:t>all</a:t>
            </a:r>
            <a:r>
              <a:rPr lang="en-US" sz="2800" dirty="0" smtClean="0">
                <a:latin typeface="Arial"/>
                <a:cs typeface="Arial"/>
              </a:rPr>
              <a:t>) </a:t>
            </a:r>
            <a:r>
              <a:rPr lang="en-US" sz="2800" dirty="0" err="1" smtClean="0">
                <a:latin typeface="Arial"/>
                <a:cs typeface="Arial"/>
              </a:rPr>
              <a:t>las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comunicaciones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cualquiera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b="1" i="1" dirty="0" smtClean="0">
                <a:latin typeface="Times"/>
                <a:cs typeface="Times"/>
              </a:rPr>
              <a:t>any</a:t>
            </a:r>
            <a:r>
              <a:rPr lang="en-US" sz="2800" dirty="0" smtClean="0">
                <a:latin typeface="Arial"/>
                <a:cs typeface="Arial"/>
              </a:rPr>
              <a:t>) de </a:t>
            </a:r>
            <a:r>
              <a:rPr lang="en-US" sz="2800" dirty="0" err="1" smtClean="0">
                <a:latin typeface="Arial"/>
                <a:cs typeface="Arial"/>
              </a:rPr>
              <a:t>ellas</a:t>
            </a:r>
            <a:r>
              <a:rPr lang="en-US" sz="2800" dirty="0" smtClean="0">
                <a:latin typeface="Arial"/>
                <a:cs typeface="Arial"/>
              </a:rPr>
              <a:t>, o </a:t>
            </a:r>
            <a:r>
              <a:rPr lang="en-US" sz="2800" dirty="0" err="1" smtClean="0">
                <a:latin typeface="Arial"/>
                <a:cs typeface="Arial"/>
              </a:rPr>
              <a:t>algunas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b="1" i="1" dirty="0" smtClean="0">
                <a:latin typeface="Times"/>
                <a:cs typeface="Times"/>
              </a:rPr>
              <a:t>some</a:t>
            </a:r>
            <a:r>
              <a:rPr lang="en-US" sz="2800" dirty="0" smtClean="0">
                <a:latin typeface="Arial"/>
                <a:cs typeface="Arial"/>
              </a:rPr>
              <a:t>) de </a:t>
            </a:r>
            <a:r>
              <a:rPr lang="en-US" sz="2800" dirty="0" err="1" smtClean="0">
                <a:latin typeface="Arial"/>
                <a:cs typeface="Arial"/>
              </a:rPr>
              <a:t>ellas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523" y="735263"/>
            <a:ext cx="777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múltiple</a:t>
            </a:r>
            <a:endParaRPr lang="en-US" sz="3600" b="1" dirty="0">
              <a:latin typeface="Arial"/>
              <a:cs typeface="Arial"/>
            </a:endParaRPr>
          </a:p>
        </p:txBody>
      </p:sp>
      <p:pic>
        <p:nvPicPr>
          <p:cNvPr id="7" name="Picture 6" descr="Screen Shot 2015-10-05 at 8.0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622"/>
            <a:ext cx="9144000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888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524" y="1458576"/>
            <a:ext cx="875157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MPI_Waitall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count, </a:t>
            </a:r>
            <a:r>
              <a:rPr lang="en-US" sz="2400" dirty="0" err="1"/>
              <a:t>MPI_Request</a:t>
            </a:r>
            <a:r>
              <a:rPr lang="en-US" sz="2400" dirty="0"/>
              <a:t> *</a:t>
            </a:r>
            <a:r>
              <a:rPr lang="en-US" sz="2400" dirty="0" err="1"/>
              <a:t>req</a:t>
            </a:r>
            <a:r>
              <a:rPr lang="en-US" sz="2400" dirty="0"/>
              <a:t>, </a:t>
            </a:r>
            <a:r>
              <a:rPr lang="en-US" sz="2400" dirty="0" err="1"/>
              <a:t>MPI_Status</a:t>
            </a:r>
            <a:r>
              <a:rPr lang="en-US" sz="2400" dirty="0"/>
              <a:t> *status)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3524" y="620888"/>
            <a:ext cx="90652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Término</a:t>
            </a:r>
            <a:r>
              <a:rPr lang="en-US" sz="3200" b="1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todas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las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comunicaciones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10-05 at 8.02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81" y="2355524"/>
            <a:ext cx="4368800" cy="300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524" y="5520039"/>
            <a:ext cx="895047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MPI_Testall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</a:t>
            </a:r>
            <a:r>
              <a:rPr lang="en-US" sz="2400" dirty="0"/>
              <a:t>, </a:t>
            </a:r>
            <a:r>
              <a:rPr lang="en-US" sz="2400" dirty="0" err="1"/>
              <a:t>MPI_Request</a:t>
            </a:r>
            <a:r>
              <a:rPr lang="en-US" sz="2400" dirty="0"/>
              <a:t> *</a:t>
            </a:r>
            <a:r>
              <a:rPr lang="en-US" sz="2400" dirty="0" err="1"/>
              <a:t>req</a:t>
            </a:r>
            <a:r>
              <a:rPr lang="en-US" sz="2400" dirty="0"/>
              <a:t>, </a:t>
            </a:r>
            <a:r>
              <a:rPr lang="en-US" sz="2400" dirty="0" smtClean="0"/>
              <a:t>flag, </a:t>
            </a:r>
            <a:r>
              <a:rPr lang="en-US" sz="2400" dirty="0" err="1" smtClean="0"/>
              <a:t>MPI_Status</a:t>
            </a:r>
            <a:r>
              <a:rPr lang="en-US" sz="2400" dirty="0" smtClean="0"/>
              <a:t> </a:t>
            </a:r>
            <a:r>
              <a:rPr lang="en-US" sz="2400" dirty="0"/>
              <a:t>*status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39" y="2384948"/>
            <a:ext cx="51391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Espera</a:t>
            </a:r>
            <a:r>
              <a:rPr lang="en-US" sz="2800" dirty="0" smtClean="0"/>
              <a:t> el final de </a:t>
            </a:r>
            <a:r>
              <a:rPr lang="en-US" sz="2800" dirty="0" err="1" smtClean="0"/>
              <a:t>todas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operaciones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referenciadas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/>
              <a:t> </a:t>
            </a:r>
            <a:r>
              <a:rPr lang="en-US" sz="2800" b="1" dirty="0" smtClean="0"/>
              <a:t>*</a:t>
            </a:r>
            <a:r>
              <a:rPr lang="en-US" sz="2800" b="1" dirty="0" err="1" smtClean="0"/>
              <a:t>req</a:t>
            </a:r>
            <a:endParaRPr lang="en-US" sz="2800" b="1" dirty="0" smtClean="0"/>
          </a:p>
          <a:p>
            <a:r>
              <a:rPr lang="en-US" sz="2800" b="1" dirty="0"/>
              <a:t>c</a:t>
            </a:r>
            <a:r>
              <a:rPr lang="en-US" sz="2800" b="1" dirty="0" smtClean="0"/>
              <a:t>ount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el </a:t>
            </a:r>
            <a:r>
              <a:rPr lang="en-US" sz="2800" dirty="0" err="1" smtClean="0"/>
              <a:t>tamaño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lista</a:t>
            </a:r>
            <a:r>
              <a:rPr lang="en-US" sz="2800" dirty="0" smtClean="0"/>
              <a:t> de </a:t>
            </a:r>
            <a:r>
              <a:rPr lang="en-US" sz="2800" dirty="0" err="1" smtClean="0"/>
              <a:t>req</a:t>
            </a:r>
            <a:r>
              <a:rPr lang="en-US" sz="2800" dirty="0" smtClean="0"/>
              <a:t> (y status), </a:t>
            </a:r>
            <a:r>
              <a:rPr lang="en-US" sz="2800" dirty="0" err="1" smtClean="0"/>
              <a:t>normalmente</a:t>
            </a:r>
            <a:r>
              <a:rPr lang="en-US" sz="2800" dirty="0" smtClean="0"/>
              <a:t> el </a:t>
            </a:r>
            <a:r>
              <a:rPr lang="en-US" sz="2800" dirty="0" err="1" smtClean="0"/>
              <a:t>numero</a:t>
            </a:r>
            <a:r>
              <a:rPr lang="en-US" sz="2800" dirty="0" smtClean="0"/>
              <a:t> de </a:t>
            </a:r>
            <a:r>
              <a:rPr lang="en-US" sz="2800" dirty="0" err="1" smtClean="0"/>
              <a:t>procesos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Si </a:t>
            </a:r>
            <a:r>
              <a:rPr lang="en-US" sz="2800" dirty="0" err="1" smtClean="0"/>
              <a:t>todos</a:t>
            </a:r>
            <a:r>
              <a:rPr lang="en-US" sz="2800" dirty="0" smtClean="0"/>
              <a:t> </a:t>
            </a:r>
            <a:r>
              <a:rPr lang="en-US" sz="2800" dirty="0" err="1" smtClean="0"/>
              <a:t>terminan</a:t>
            </a:r>
            <a:r>
              <a:rPr lang="en-US" sz="2800" dirty="0" smtClean="0"/>
              <a:t>, flag is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5620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524" y="1458576"/>
            <a:ext cx="87515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MPI_Waitany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count, </a:t>
            </a:r>
            <a:r>
              <a:rPr lang="en-US" sz="2400" dirty="0" err="1"/>
              <a:t>MPI_Request</a:t>
            </a:r>
            <a:r>
              <a:rPr lang="en-US" sz="2400" dirty="0"/>
              <a:t> *</a:t>
            </a:r>
            <a:r>
              <a:rPr lang="en-US" sz="2400" dirty="0" err="1"/>
              <a:t>req</a:t>
            </a:r>
            <a:r>
              <a:rPr lang="en-US" sz="2400" dirty="0"/>
              <a:t>, </a:t>
            </a:r>
            <a:r>
              <a:rPr lang="en-US" sz="2400" dirty="0" smtClean="0"/>
              <a:t>index, </a:t>
            </a:r>
            <a:r>
              <a:rPr lang="en-US" sz="2400" dirty="0" err="1" smtClean="0"/>
              <a:t>MPI_Status</a:t>
            </a:r>
            <a:r>
              <a:rPr lang="en-US" sz="2400" dirty="0" smtClean="0"/>
              <a:t> </a:t>
            </a:r>
            <a:r>
              <a:rPr lang="en-US" sz="2400" dirty="0"/>
              <a:t>*status)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48" y="620888"/>
            <a:ext cx="9701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Término</a:t>
            </a:r>
            <a:r>
              <a:rPr lang="en-US" sz="3200" b="1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cualquiera</a:t>
            </a:r>
            <a:r>
              <a:rPr lang="en-US" sz="3200" b="1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las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comunicaciones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524" y="5054764"/>
            <a:ext cx="895047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MPI_Testany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</a:t>
            </a:r>
            <a:r>
              <a:rPr lang="en-US" sz="2400" dirty="0"/>
              <a:t>, </a:t>
            </a:r>
            <a:r>
              <a:rPr lang="en-US" sz="2400" dirty="0" err="1"/>
              <a:t>MPI_Request</a:t>
            </a:r>
            <a:r>
              <a:rPr lang="en-US" sz="2400" dirty="0"/>
              <a:t> *</a:t>
            </a:r>
            <a:r>
              <a:rPr lang="en-US" sz="2400" dirty="0" err="1"/>
              <a:t>req</a:t>
            </a:r>
            <a:r>
              <a:rPr lang="en-US" sz="2400" dirty="0" smtClean="0"/>
              <a:t>, index, flag, </a:t>
            </a:r>
            <a:r>
              <a:rPr lang="en-US" sz="2400" dirty="0" err="1" smtClean="0"/>
              <a:t>MPI_Status</a:t>
            </a:r>
            <a:r>
              <a:rPr lang="en-US" sz="2400" dirty="0" smtClean="0"/>
              <a:t> </a:t>
            </a:r>
            <a:r>
              <a:rPr lang="en-US" sz="2400" dirty="0"/>
              <a:t>*status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39" y="2384948"/>
            <a:ext cx="51391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Espera</a:t>
            </a:r>
            <a:r>
              <a:rPr lang="en-US" sz="2800" dirty="0" smtClean="0"/>
              <a:t> el final de </a:t>
            </a:r>
            <a:r>
              <a:rPr lang="en-US" sz="2800" dirty="0" err="1" smtClean="0"/>
              <a:t>alguna</a:t>
            </a:r>
            <a:r>
              <a:rPr lang="en-US" sz="2800" dirty="0" smtClean="0"/>
              <a:t> de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operaciones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referenciadas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/>
              <a:t> </a:t>
            </a:r>
            <a:r>
              <a:rPr lang="en-US" sz="2800" b="1" dirty="0" smtClean="0"/>
              <a:t>*</a:t>
            </a:r>
            <a:r>
              <a:rPr lang="en-US" sz="2800" b="1" dirty="0" err="1" smtClean="0"/>
              <a:t>req</a:t>
            </a:r>
            <a:endParaRPr lang="en-US" sz="2800" b="1" dirty="0"/>
          </a:p>
          <a:p>
            <a:r>
              <a:rPr lang="en-US" sz="2800" b="1" dirty="0" smtClean="0"/>
              <a:t>count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el </a:t>
            </a:r>
            <a:r>
              <a:rPr lang="en-US" sz="2800" dirty="0" err="1" smtClean="0"/>
              <a:t>tamaño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lista</a:t>
            </a:r>
            <a:r>
              <a:rPr lang="en-US" sz="2800" dirty="0" smtClean="0"/>
              <a:t> de </a:t>
            </a:r>
            <a:r>
              <a:rPr lang="en-US" sz="2800" dirty="0" err="1" smtClean="0"/>
              <a:t>req</a:t>
            </a:r>
            <a:r>
              <a:rPr lang="en-US" sz="2800" dirty="0" smtClean="0"/>
              <a:t> (y status), index da la </a:t>
            </a:r>
            <a:r>
              <a:rPr lang="en-US" sz="2800" dirty="0" err="1" smtClean="0"/>
              <a:t>posición</a:t>
            </a:r>
            <a:r>
              <a:rPr lang="en-US" sz="2800" dirty="0" smtClean="0"/>
              <a:t> del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</a:t>
            </a:r>
            <a:r>
              <a:rPr lang="en-US" sz="2800" dirty="0" err="1" smtClean="0"/>
              <a:t>terminado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f</a:t>
            </a:r>
            <a:r>
              <a:rPr lang="en-US" sz="2800" dirty="0" smtClean="0"/>
              <a:t>lag </a:t>
            </a:r>
            <a:r>
              <a:rPr lang="en-US" sz="2800" dirty="0"/>
              <a:t>(</a:t>
            </a:r>
            <a:r>
              <a:rPr lang="en-US" sz="2800" dirty="0" smtClean="0"/>
              <a:t>TRUE/FALSE) </a:t>
            </a:r>
            <a:r>
              <a:rPr lang="en-US" sz="2800" dirty="0" err="1" smtClean="0"/>
              <a:t>contiene</a:t>
            </a:r>
            <a:r>
              <a:rPr lang="en-US" sz="2800" dirty="0" smtClean="0"/>
              <a:t> el </a:t>
            </a:r>
            <a:r>
              <a:rPr lang="en-US" sz="2800" dirty="0" err="1" smtClean="0"/>
              <a:t>resultado</a:t>
            </a:r>
            <a:r>
              <a:rPr lang="en-US" sz="2800" dirty="0" smtClean="0"/>
              <a:t> del test</a:t>
            </a:r>
            <a:endParaRPr lang="en-US" sz="2800" dirty="0"/>
          </a:p>
        </p:txBody>
      </p:sp>
      <p:pic>
        <p:nvPicPr>
          <p:cNvPr id="5" name="Picture 4" descr="Screen Shot 2015-10-05 at 8.12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94" y="2384948"/>
            <a:ext cx="3848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936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524" y="1458576"/>
            <a:ext cx="87515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MPI_Waitsome</a:t>
            </a:r>
            <a:r>
              <a:rPr lang="en-US" sz="2400" dirty="0" smtClean="0"/>
              <a:t>(</a:t>
            </a:r>
            <a:r>
              <a:rPr lang="en-US" sz="2400" dirty="0" err="1"/>
              <a:t>int</a:t>
            </a:r>
            <a:r>
              <a:rPr lang="en-US" sz="2400" dirty="0"/>
              <a:t> count, </a:t>
            </a:r>
            <a:r>
              <a:rPr lang="en-US" sz="2400" dirty="0" err="1"/>
              <a:t>MPI_Request</a:t>
            </a:r>
            <a:r>
              <a:rPr lang="en-US" sz="2400" dirty="0"/>
              <a:t> *</a:t>
            </a:r>
            <a:r>
              <a:rPr lang="en-US" sz="2400" dirty="0" err="1"/>
              <a:t>req</a:t>
            </a:r>
            <a:r>
              <a:rPr lang="en-US" sz="2400" dirty="0" err="1" smtClean="0"/>
              <a:t>,int</a:t>
            </a:r>
            <a:r>
              <a:rPr lang="en-US" sz="2400" dirty="0" smtClean="0"/>
              <a:t> </a:t>
            </a:r>
            <a:r>
              <a:rPr lang="en-US" sz="2400" dirty="0" err="1" smtClean="0"/>
              <a:t>outcount</a:t>
            </a:r>
            <a:r>
              <a:rPr lang="en-US" sz="2400" dirty="0" smtClean="0"/>
              <a:t>, *index, </a:t>
            </a:r>
            <a:r>
              <a:rPr lang="en-US" sz="2400" dirty="0" err="1" smtClean="0"/>
              <a:t>MPI_Status</a:t>
            </a:r>
            <a:r>
              <a:rPr lang="en-US" sz="2400" dirty="0" smtClean="0"/>
              <a:t> </a:t>
            </a:r>
            <a:r>
              <a:rPr lang="en-US" sz="2400" dirty="0"/>
              <a:t>*status)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3524" y="620888"/>
            <a:ext cx="90652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Término</a:t>
            </a:r>
            <a:r>
              <a:rPr lang="en-US" sz="3200" b="1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alguna</a:t>
            </a:r>
            <a:r>
              <a:rPr lang="en-US" sz="3200" b="1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las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comunicaciones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524" y="5054764"/>
            <a:ext cx="895047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MPI_Testsome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</a:t>
            </a:r>
            <a:r>
              <a:rPr lang="en-US" sz="2400" dirty="0"/>
              <a:t>, </a:t>
            </a:r>
            <a:r>
              <a:rPr lang="en-US" sz="2400" dirty="0" err="1"/>
              <a:t>MPI_Request</a:t>
            </a:r>
            <a:r>
              <a:rPr lang="en-US" sz="2400" dirty="0"/>
              <a:t> *</a:t>
            </a:r>
            <a:r>
              <a:rPr lang="en-US" sz="2400" dirty="0" err="1"/>
              <a:t>req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outcount</a:t>
            </a:r>
            <a:r>
              <a:rPr lang="en-US" sz="2400" dirty="0" smtClean="0"/>
              <a:t>, *index, </a:t>
            </a:r>
            <a:r>
              <a:rPr lang="en-US" sz="2400" dirty="0" err="1" smtClean="0"/>
              <a:t>MPI_Status</a:t>
            </a:r>
            <a:r>
              <a:rPr lang="en-US" sz="2400" dirty="0" smtClean="0"/>
              <a:t> </a:t>
            </a:r>
            <a:r>
              <a:rPr lang="en-US" sz="2400" dirty="0"/>
              <a:t>*status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39" y="2686744"/>
            <a:ext cx="5139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Similar a </a:t>
            </a:r>
            <a:r>
              <a:rPr lang="en-US" sz="2800" dirty="0" err="1" smtClean="0"/>
              <a:t>MPI_Waitany</a:t>
            </a:r>
            <a:r>
              <a:rPr lang="en-US" sz="2800" dirty="0" smtClean="0"/>
              <a:t>, </a:t>
            </a:r>
            <a:r>
              <a:rPr lang="en-US" sz="2800" dirty="0" err="1" smtClean="0"/>
              <a:t>MPI_Testany</a:t>
            </a:r>
            <a:r>
              <a:rPr lang="en-US" sz="2800" dirty="0" smtClean="0"/>
              <a:t>, </a:t>
            </a:r>
            <a:r>
              <a:rPr lang="en-US" sz="2800" dirty="0" err="1" smtClean="0"/>
              <a:t>pero</a:t>
            </a:r>
            <a:r>
              <a:rPr lang="en-US" sz="2800" dirty="0" smtClean="0"/>
              <a:t> </a:t>
            </a:r>
            <a:r>
              <a:rPr lang="en-US" sz="2800" dirty="0" err="1" smtClean="0"/>
              <a:t>retorna</a:t>
            </a:r>
            <a:r>
              <a:rPr lang="en-US" sz="2800" dirty="0" smtClean="0"/>
              <a:t> el status de </a:t>
            </a:r>
            <a:r>
              <a:rPr lang="en-US" sz="2800" dirty="0" err="1" smtClean="0"/>
              <a:t>todas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terminadas</a:t>
            </a:r>
            <a:endParaRPr lang="en-US" sz="2800" dirty="0"/>
          </a:p>
        </p:txBody>
      </p:sp>
      <p:pic>
        <p:nvPicPr>
          <p:cNvPr id="5" name="Picture 4" descr="Screen Shot 2015-10-05 at 8.12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94" y="2384948"/>
            <a:ext cx="3848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664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32" y="2728549"/>
            <a:ext cx="424815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/>
                <a:cs typeface="Arial"/>
              </a:rPr>
              <a:t>MPI_Request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request;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/>
                <a:cs typeface="Arial"/>
              </a:rPr>
              <a:t>MPI_Isend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dirty="0" err="1">
                <a:latin typeface="Arial"/>
                <a:cs typeface="Arial"/>
              </a:rPr>
              <a:t>buf</a:t>
            </a:r>
            <a:r>
              <a:rPr lang="en-US" sz="2400" dirty="0">
                <a:latin typeface="Arial"/>
                <a:cs typeface="Arial"/>
              </a:rPr>
              <a:t>, count, </a:t>
            </a:r>
            <a:r>
              <a:rPr lang="en-US" sz="2400" dirty="0" err="1">
                <a:latin typeface="Arial"/>
                <a:cs typeface="Arial"/>
              </a:rPr>
              <a:t>datatype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dest</a:t>
            </a:r>
            <a:r>
              <a:rPr lang="en-US" sz="2400" dirty="0">
                <a:latin typeface="Arial"/>
                <a:cs typeface="Arial"/>
              </a:rPr>
              <a:t>, tag, </a:t>
            </a:r>
          </a:p>
          <a:p>
            <a:r>
              <a:rPr lang="it-IT" sz="2400" dirty="0">
                <a:latin typeface="Arial"/>
                <a:cs typeface="Arial"/>
              </a:rPr>
              <a:t>           </a:t>
            </a:r>
            <a:r>
              <a:rPr lang="it-IT" sz="2400" dirty="0" err="1">
                <a:latin typeface="Arial"/>
                <a:cs typeface="Arial"/>
              </a:rPr>
              <a:t>comm</a:t>
            </a:r>
            <a:r>
              <a:rPr lang="it-IT" sz="2400" dirty="0">
                <a:latin typeface="Arial"/>
                <a:cs typeface="Arial"/>
              </a:rPr>
              <a:t>, &amp;</a:t>
            </a:r>
            <a:r>
              <a:rPr lang="it-IT" sz="2400" dirty="0" err="1">
                <a:latin typeface="Arial"/>
                <a:cs typeface="Arial"/>
              </a:rPr>
              <a:t>request</a:t>
            </a:r>
            <a:r>
              <a:rPr lang="it-IT" sz="2400" dirty="0">
                <a:latin typeface="Arial"/>
                <a:cs typeface="Arial"/>
              </a:rPr>
              <a:t>);</a:t>
            </a:r>
          </a:p>
          <a:p>
            <a:endParaRPr lang="it-IT" sz="2400" dirty="0">
              <a:latin typeface="Arial"/>
              <a:cs typeface="Arial"/>
            </a:endParaRPr>
          </a:p>
          <a:p>
            <a:r>
              <a:rPr lang="it-IT" sz="2400" b="1" dirty="0" err="1">
                <a:solidFill>
                  <a:srgbClr val="FF0000"/>
                </a:solidFill>
                <a:latin typeface="Arial"/>
                <a:cs typeface="Arial"/>
              </a:rPr>
              <a:t>MPI_Wait</a:t>
            </a:r>
            <a:r>
              <a:rPr lang="it-IT" sz="2400" dirty="0">
                <a:latin typeface="Arial"/>
                <a:cs typeface="Arial"/>
              </a:rPr>
              <a:t>(&amp;</a:t>
            </a:r>
            <a:r>
              <a:rPr lang="it-IT" sz="2400" dirty="0" err="1">
                <a:latin typeface="Arial"/>
                <a:cs typeface="Arial"/>
              </a:rPr>
              <a:t>request</a:t>
            </a:r>
            <a:r>
              <a:rPr lang="it-IT" sz="2400" dirty="0">
                <a:latin typeface="Arial"/>
                <a:cs typeface="Arial"/>
              </a:rPr>
              <a:t>, &amp;status);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939" y="1157715"/>
            <a:ext cx="88300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Ejemplo</a:t>
            </a:r>
            <a:r>
              <a:rPr lang="en-US" sz="3200" dirty="0" smtClean="0">
                <a:latin typeface="Arial"/>
                <a:cs typeface="Arial"/>
              </a:rPr>
              <a:t>: </a:t>
            </a:r>
            <a:r>
              <a:rPr lang="en-US" sz="3200" dirty="0" err="1" smtClean="0">
                <a:latin typeface="Arial"/>
                <a:cs typeface="Arial"/>
              </a:rPr>
              <a:t>proceso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sincronizado</a:t>
            </a:r>
            <a:r>
              <a:rPr lang="en-US" sz="3200" dirty="0" smtClean="0">
                <a:latin typeface="Arial"/>
                <a:cs typeface="Arial"/>
              </a:rPr>
              <a:t> y no-</a:t>
            </a:r>
            <a:r>
              <a:rPr lang="en-US" sz="3200" dirty="0" err="1" smtClean="0">
                <a:latin typeface="Arial"/>
                <a:cs typeface="Arial"/>
              </a:rPr>
              <a:t>bloqueado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6190" y="2728549"/>
            <a:ext cx="4430835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/>
                <a:cs typeface="Arial"/>
              </a:rPr>
              <a:t>MPI_Request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request;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Arial"/>
                <a:cs typeface="Arial"/>
              </a:rPr>
              <a:t>MPI_Irecv</a:t>
            </a:r>
            <a:r>
              <a:rPr lang="en-US" sz="2400" dirty="0">
                <a:latin typeface="Arial"/>
                <a:cs typeface="Arial"/>
              </a:rPr>
              <a:t>(</a:t>
            </a:r>
            <a:r>
              <a:rPr lang="en-US" sz="2400" dirty="0" err="1">
                <a:latin typeface="Arial"/>
                <a:cs typeface="Arial"/>
              </a:rPr>
              <a:t>buf</a:t>
            </a:r>
            <a:r>
              <a:rPr lang="en-US" sz="2400" dirty="0">
                <a:latin typeface="Arial"/>
                <a:cs typeface="Arial"/>
              </a:rPr>
              <a:t>, count, </a:t>
            </a:r>
            <a:r>
              <a:rPr lang="en-US" sz="2400" dirty="0" err="1">
                <a:latin typeface="Arial"/>
                <a:cs typeface="Arial"/>
              </a:rPr>
              <a:t>datatype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err="1">
                <a:latin typeface="Arial"/>
                <a:cs typeface="Arial"/>
              </a:rPr>
              <a:t>src</a:t>
            </a:r>
            <a:r>
              <a:rPr lang="en-US" sz="2400" dirty="0">
                <a:latin typeface="Arial"/>
                <a:cs typeface="Arial"/>
              </a:rPr>
              <a:t>, tag, </a:t>
            </a:r>
          </a:p>
          <a:p>
            <a:r>
              <a:rPr lang="it-IT" sz="2400" dirty="0">
                <a:latin typeface="Arial"/>
                <a:cs typeface="Arial"/>
              </a:rPr>
              <a:t>          </a:t>
            </a:r>
            <a:r>
              <a:rPr lang="it-IT" sz="2400" dirty="0" err="1">
                <a:latin typeface="Arial"/>
                <a:cs typeface="Arial"/>
              </a:rPr>
              <a:t>comm</a:t>
            </a:r>
            <a:r>
              <a:rPr lang="it-IT" sz="2400" dirty="0">
                <a:latin typeface="Arial"/>
                <a:cs typeface="Arial"/>
              </a:rPr>
              <a:t>, &amp;</a:t>
            </a:r>
            <a:r>
              <a:rPr lang="it-IT" sz="2400" dirty="0" err="1">
                <a:latin typeface="Arial"/>
                <a:cs typeface="Arial"/>
              </a:rPr>
              <a:t>request</a:t>
            </a:r>
            <a:r>
              <a:rPr lang="it-IT" sz="2400" dirty="0">
                <a:latin typeface="Arial"/>
                <a:cs typeface="Arial"/>
              </a:rPr>
              <a:t>);</a:t>
            </a:r>
          </a:p>
          <a:p>
            <a:endParaRPr lang="it-IT" sz="2400" dirty="0">
              <a:latin typeface="Arial"/>
              <a:cs typeface="Arial"/>
            </a:endParaRPr>
          </a:p>
          <a:p>
            <a:r>
              <a:rPr lang="it-IT" sz="2400" b="1" dirty="0" err="1">
                <a:solidFill>
                  <a:srgbClr val="FF0000"/>
                </a:solidFill>
                <a:latin typeface="Arial"/>
                <a:cs typeface="Arial"/>
              </a:rPr>
              <a:t>MPI_Wait</a:t>
            </a:r>
            <a:r>
              <a:rPr lang="it-IT" sz="2400" dirty="0">
                <a:latin typeface="Arial"/>
                <a:cs typeface="Arial"/>
              </a:rPr>
              <a:t>(&amp;</a:t>
            </a:r>
            <a:r>
              <a:rPr lang="it-IT" sz="2400" dirty="0" err="1">
                <a:latin typeface="Arial"/>
                <a:cs typeface="Arial"/>
              </a:rPr>
              <a:t>request</a:t>
            </a:r>
            <a:r>
              <a:rPr lang="it-IT" sz="2400" dirty="0">
                <a:latin typeface="Arial"/>
                <a:cs typeface="Arial"/>
              </a:rPr>
              <a:t>, &amp;status);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6485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" name="Picture 3" descr="Screen Shot 2015-05-19 at 2.1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19" y="3275680"/>
            <a:ext cx="4660281" cy="3582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850" y="572361"/>
            <a:ext cx="5566531" cy="587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Bloqueado</a:t>
            </a:r>
            <a:r>
              <a:rPr lang="en-US" sz="3600" b="1" dirty="0" smtClean="0">
                <a:latin typeface="Arial"/>
                <a:cs typeface="Arial"/>
              </a:rPr>
              <a:t> y no-</a:t>
            </a:r>
            <a:r>
              <a:rPr lang="en-US" sz="3600" b="1" dirty="0" err="1" smtClean="0">
                <a:latin typeface="Arial"/>
                <a:cs typeface="Arial"/>
              </a:rPr>
              <a:t>bloqueado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- Send y </a:t>
            </a:r>
            <a:r>
              <a:rPr lang="en-US" sz="2800" dirty="0" err="1" smtClean="0">
                <a:latin typeface="Arial"/>
                <a:cs typeface="Arial"/>
              </a:rPr>
              <a:t>Recv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pueden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bloqueados</a:t>
            </a:r>
            <a:r>
              <a:rPr lang="en-US" sz="2800" dirty="0" smtClean="0">
                <a:latin typeface="Arial"/>
                <a:cs typeface="Arial"/>
              </a:rPr>
              <a:t> o no-</a:t>
            </a:r>
            <a:r>
              <a:rPr lang="en-US" sz="2800" dirty="0" err="1" smtClean="0">
                <a:latin typeface="Arial"/>
                <a:cs typeface="Arial"/>
              </a:rPr>
              <a:t>bloqueados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- Un Send </a:t>
            </a:r>
            <a:r>
              <a:rPr lang="en-US" sz="2800" dirty="0" err="1" smtClean="0">
                <a:latin typeface="Arial"/>
                <a:cs typeface="Arial"/>
              </a:rPr>
              <a:t>bloqueado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puede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usado</a:t>
            </a:r>
            <a:r>
              <a:rPr lang="en-US" sz="2800" dirty="0" smtClean="0">
                <a:latin typeface="Arial"/>
                <a:cs typeface="Arial"/>
              </a:rPr>
              <a:t> con un </a:t>
            </a:r>
            <a:r>
              <a:rPr lang="en-US" sz="2800" dirty="0" err="1" smtClean="0">
                <a:latin typeface="Arial"/>
                <a:cs typeface="Arial"/>
              </a:rPr>
              <a:t>Recv</a:t>
            </a:r>
            <a:r>
              <a:rPr lang="en-US" sz="2800" dirty="0" smtClean="0">
                <a:latin typeface="Arial"/>
                <a:cs typeface="Arial"/>
              </a:rPr>
              <a:t> no-</a:t>
            </a:r>
            <a:r>
              <a:rPr lang="en-US" sz="2800" dirty="0" err="1" smtClean="0">
                <a:latin typeface="Arial"/>
                <a:cs typeface="Arial"/>
              </a:rPr>
              <a:t>bloqueado</a:t>
            </a:r>
            <a:r>
              <a:rPr lang="en-US" sz="2800" dirty="0" smtClean="0">
                <a:latin typeface="Arial"/>
                <a:cs typeface="Arial"/>
              </a:rPr>
              <a:t>, y </a:t>
            </a:r>
            <a:r>
              <a:rPr lang="en-US" sz="2800" dirty="0" err="1" smtClean="0">
                <a:latin typeface="Arial"/>
                <a:cs typeface="Arial"/>
              </a:rPr>
              <a:t>viceversa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rial"/>
                <a:cs typeface="Arial"/>
              </a:rPr>
              <a:t>Send no-</a:t>
            </a:r>
            <a:r>
              <a:rPr lang="en-US" sz="2800" dirty="0" err="1" smtClean="0">
                <a:latin typeface="Arial"/>
                <a:cs typeface="Arial"/>
              </a:rPr>
              <a:t>bloqueados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pueden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usar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cualquier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modo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dirty="0" err="1" smtClean="0">
                <a:latin typeface="Arial"/>
                <a:cs typeface="Arial"/>
              </a:rPr>
              <a:t>sincronizado</a:t>
            </a:r>
            <a:r>
              <a:rPr lang="en-US" sz="2800" dirty="0" smtClean="0">
                <a:latin typeface="Arial"/>
                <a:cs typeface="Arial"/>
              </a:rPr>
              <a:t>,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buffered, standard, 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 ready)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175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243" y="834734"/>
            <a:ext cx="405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Buffer (</a:t>
            </a:r>
            <a:r>
              <a:rPr lang="en-US" sz="3600" b="1" dirty="0" err="1" smtClean="0">
                <a:latin typeface="Arial"/>
                <a:cs typeface="Arial"/>
              </a:rPr>
              <a:t>memoria</a:t>
            </a:r>
            <a:r>
              <a:rPr lang="en-US" sz="3600" b="1" dirty="0" smtClean="0">
                <a:latin typeface="Arial"/>
                <a:cs typeface="Arial"/>
              </a:rPr>
              <a:t>):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" y="1481065"/>
            <a:ext cx="8897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Hay </a:t>
            </a:r>
            <a:r>
              <a:rPr lang="en-US" sz="2800" dirty="0" err="1" smtClean="0">
                <a:latin typeface="Arial"/>
                <a:cs typeface="Arial"/>
              </a:rPr>
              <a:t>formas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especificar</a:t>
            </a:r>
            <a:r>
              <a:rPr lang="en-US" sz="2800" dirty="0" smtClean="0">
                <a:latin typeface="Arial"/>
                <a:cs typeface="Arial"/>
              </a:rPr>
              <a:t> un </a:t>
            </a:r>
            <a:r>
              <a:rPr lang="en-US" sz="2800" dirty="0" err="1" smtClean="0">
                <a:latin typeface="Arial"/>
                <a:cs typeface="Arial"/>
              </a:rPr>
              <a:t>espacio</a:t>
            </a:r>
            <a:r>
              <a:rPr lang="en-US" sz="2800" dirty="0" smtClean="0">
                <a:latin typeface="Arial"/>
                <a:cs typeface="Arial"/>
              </a:rPr>
              <a:t> de buffer, i.e.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MPI_Buffer_attach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(void* buffer, </a:t>
            </a:r>
            <a:r>
              <a:rPr lang="en-US" sz="2800" dirty="0" err="1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 size)</a:t>
            </a:r>
            <a:endParaRPr lang="en-US" sz="28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El </a:t>
            </a:r>
            <a:r>
              <a:rPr lang="en-US" sz="2800" dirty="0" err="1">
                <a:latin typeface="Arial"/>
                <a:cs typeface="Arial"/>
              </a:rPr>
              <a:t>espacio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ofrecido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por</a:t>
            </a:r>
            <a:r>
              <a:rPr lang="en-US" sz="2800" dirty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sistema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0" name="Picture 19" descr="Screen Shot 2015-05-19 at 1.57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57" y="3035260"/>
            <a:ext cx="5232927" cy="35157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850" y="4088372"/>
            <a:ext cx="324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Camino de un </a:t>
            </a:r>
            <a:r>
              <a:rPr lang="en-US" sz="2800" dirty="0" err="1" smtClean="0">
                <a:latin typeface="Arial"/>
                <a:cs typeface="Arial"/>
              </a:rPr>
              <a:t>mensaje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r>
              <a:rPr lang="en-US" sz="2800" dirty="0" err="1">
                <a:latin typeface="Arial"/>
                <a:cs typeface="Arial"/>
              </a:rPr>
              <a:t>g</a:t>
            </a:r>
            <a:r>
              <a:rPr lang="en-US" sz="2800" dirty="0" err="1" smtClean="0">
                <a:latin typeface="Arial"/>
                <a:cs typeface="Arial"/>
              </a:rPr>
              <a:t>rabado</a:t>
            </a:r>
            <a:r>
              <a:rPr lang="en-US" sz="2800" dirty="0" smtClean="0">
                <a:latin typeface="Arial"/>
                <a:cs typeface="Arial"/>
              </a:rPr>
              <a:t> (buffered) en el  </a:t>
            </a:r>
            <a:r>
              <a:rPr lang="en-US" sz="2800" dirty="0" err="1" smtClean="0">
                <a:latin typeface="Arial"/>
                <a:cs typeface="Arial"/>
              </a:rPr>
              <a:t>proceso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recibo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9466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694077"/>
            <a:ext cx="69966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Ejercicio</a:t>
            </a:r>
            <a:r>
              <a:rPr lang="en-US" sz="3200" b="1" dirty="0" smtClean="0"/>
              <a:t> 1</a:t>
            </a:r>
            <a:r>
              <a:rPr lang="en-US" sz="3200" dirty="0" smtClean="0"/>
              <a:t> </a:t>
            </a:r>
            <a:r>
              <a:rPr lang="en-US" sz="3200" dirty="0" smtClean="0"/>
              <a:t>:  ALGORITMO DE PING-PONG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00050" y="1321712"/>
            <a:ext cx="8373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Programar</a:t>
            </a:r>
            <a:r>
              <a:rPr lang="en-US" sz="2400" dirty="0" smtClean="0"/>
              <a:t> 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de Ping-Pong,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</a:t>
            </a:r>
            <a:r>
              <a:rPr lang="en-US" sz="2400" dirty="0" err="1" smtClean="0"/>
              <a:t>MPI_ISend</a:t>
            </a:r>
            <a:r>
              <a:rPr lang="en-US" sz="2400" dirty="0" smtClean="0"/>
              <a:t> y </a:t>
            </a:r>
            <a:r>
              <a:rPr lang="en-US" sz="2400" dirty="0" err="1" smtClean="0"/>
              <a:t>MPI_IRecv</a:t>
            </a:r>
            <a:r>
              <a:rPr lang="en-US" sz="2400" dirty="0" smtClean="0"/>
              <a:t>, </a:t>
            </a:r>
            <a:r>
              <a:rPr lang="en-US" sz="2400" dirty="0" err="1" smtClean="0"/>
              <a:t>enviando</a:t>
            </a:r>
            <a:r>
              <a:rPr lang="en-US" sz="2400" dirty="0" smtClean="0"/>
              <a:t> un </a:t>
            </a:r>
            <a:r>
              <a:rPr lang="en-US" sz="2400" dirty="0" err="1" smtClean="0"/>
              <a:t>mensaje</a:t>
            </a:r>
            <a:r>
              <a:rPr lang="en-US" sz="2400" dirty="0" smtClean="0"/>
              <a:t> de </a:t>
            </a:r>
            <a:r>
              <a:rPr lang="en-US" sz="2400" dirty="0" err="1" smtClean="0"/>
              <a:t>ida</a:t>
            </a:r>
            <a:r>
              <a:rPr lang="en-US" sz="2400" dirty="0" smtClean="0"/>
              <a:t> y </a:t>
            </a:r>
            <a:r>
              <a:rPr lang="en-US" sz="2400" dirty="0" err="1" smtClean="0"/>
              <a:t>venida</a:t>
            </a:r>
            <a:r>
              <a:rPr lang="en-US" sz="2400" dirty="0" smtClean="0"/>
              <a:t> entre dos </a:t>
            </a:r>
            <a:r>
              <a:rPr lang="en-US" sz="2400" dirty="0" err="1" smtClean="0"/>
              <a:t>procesos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Utilizar</a:t>
            </a:r>
            <a:r>
              <a:rPr lang="en-US" sz="2400" dirty="0" smtClean="0"/>
              <a:t> un vector de N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mensaje</a:t>
            </a:r>
            <a:r>
              <a:rPr lang="en-US" sz="2400" dirty="0" smtClean="0"/>
              <a:t>, y un </a:t>
            </a:r>
            <a:r>
              <a:rPr lang="en-US" sz="2400" dirty="0" err="1" smtClean="0"/>
              <a:t>numero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T</a:t>
            </a:r>
          </a:p>
          <a:p>
            <a:r>
              <a:rPr lang="en-US" sz="2400" dirty="0" err="1" smtClean="0"/>
              <a:t>Variar</a:t>
            </a:r>
            <a:r>
              <a:rPr lang="en-US" sz="2400" dirty="0" smtClean="0"/>
              <a:t> N y T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edir</a:t>
            </a:r>
            <a:r>
              <a:rPr lang="en-US" sz="2400" dirty="0" smtClean="0"/>
              <a:t> un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</a:t>
            </a:r>
            <a:r>
              <a:rPr lang="en-US" sz="2400" dirty="0" err="1" smtClean="0"/>
              <a:t>significativo</a:t>
            </a:r>
            <a:r>
              <a:rPr lang="en-US" sz="2400" dirty="0" smtClean="0"/>
              <a:t> de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, </a:t>
            </a:r>
            <a:r>
              <a:rPr lang="en-US" sz="2400" dirty="0" err="1" smtClean="0"/>
              <a:t>utilizando</a:t>
            </a:r>
            <a:r>
              <a:rPr lang="en-US" sz="2400" dirty="0" smtClean="0"/>
              <a:t> </a:t>
            </a:r>
            <a:r>
              <a:rPr lang="en-US" sz="2400" dirty="0" err="1" smtClean="0"/>
              <a:t>MPI_Time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Utilizar</a:t>
            </a:r>
            <a:r>
              <a:rPr lang="en-US" sz="2400" dirty="0" smtClean="0"/>
              <a:t> </a:t>
            </a:r>
            <a:r>
              <a:rPr lang="en-US" sz="2400" dirty="0" err="1" smtClean="0"/>
              <a:t>MPI_Buffer_Attach</a:t>
            </a:r>
            <a:r>
              <a:rPr lang="en-US" sz="2400" dirty="0" smtClean="0"/>
              <a:t>(</a:t>
            </a:r>
            <a:r>
              <a:rPr lang="en-US" sz="2400" dirty="0" err="1" smtClean="0"/>
              <a:t>buffer,size</a:t>
            </a:r>
            <a:r>
              <a:rPr lang="en-US" sz="2400" dirty="0" smtClean="0"/>
              <a:t>) y </a:t>
            </a:r>
            <a:r>
              <a:rPr lang="en-US" sz="2400" dirty="0" err="1" smtClean="0"/>
              <a:t>MPI_Wait</a:t>
            </a:r>
            <a:r>
              <a:rPr lang="en-US" sz="2400" dirty="0" smtClean="0"/>
              <a:t>()</a:t>
            </a:r>
          </a:p>
          <a:p>
            <a:endParaRPr lang="en-US" sz="2400" dirty="0"/>
          </a:p>
          <a:p>
            <a:r>
              <a:rPr lang="en-US" sz="2400" dirty="0" err="1" smtClean="0"/>
              <a:t>Comparar</a:t>
            </a:r>
            <a:r>
              <a:rPr lang="en-US" sz="2400" dirty="0" smtClean="0"/>
              <a:t> los </a:t>
            </a:r>
            <a:r>
              <a:rPr lang="en-US" sz="2400" dirty="0" err="1" smtClean="0"/>
              <a:t>tiempos</a:t>
            </a:r>
            <a:r>
              <a:rPr lang="en-US" sz="2400" dirty="0" smtClean="0"/>
              <a:t> de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entre </a:t>
            </a:r>
            <a:r>
              <a:rPr lang="en-US" sz="2400" dirty="0" err="1" smtClean="0"/>
              <a:t>MPI_Send</a:t>
            </a:r>
            <a:r>
              <a:rPr lang="en-US" sz="2400" dirty="0" smtClean="0"/>
              <a:t>(), </a:t>
            </a:r>
            <a:r>
              <a:rPr lang="en-US" sz="2400" dirty="0" err="1" smtClean="0"/>
              <a:t>MPI_Isend</a:t>
            </a:r>
            <a:r>
              <a:rPr lang="en-US" sz="2400" dirty="0" smtClean="0"/>
              <a:t>()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056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947" y="935789"/>
            <a:ext cx="816810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Ejercicio</a:t>
            </a:r>
            <a:r>
              <a:rPr lang="en-US" sz="3600" b="1" dirty="0" smtClean="0"/>
              <a:t> 2:</a:t>
            </a:r>
          </a:p>
          <a:p>
            <a:r>
              <a:rPr lang="en-US" sz="2800" dirty="0" err="1" smtClean="0"/>
              <a:t>Programe</a:t>
            </a:r>
            <a:r>
              <a:rPr lang="en-US" sz="2800" dirty="0" smtClean="0"/>
              <a:t> el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del </a:t>
            </a:r>
            <a:r>
              <a:rPr lang="en-US" sz="2800" dirty="0" err="1" smtClean="0"/>
              <a:t>anillo</a:t>
            </a:r>
            <a:r>
              <a:rPr lang="en-US" sz="2800" dirty="0" smtClean="0"/>
              <a:t>, </a:t>
            </a:r>
            <a:r>
              <a:rPr lang="en-US" sz="2800" dirty="0" err="1" smtClean="0"/>
              <a:t>siendo</a:t>
            </a:r>
            <a:r>
              <a:rPr lang="en-US" sz="2800" dirty="0" smtClean="0"/>
              <a:t> el ultimo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, el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comunica</a:t>
            </a:r>
            <a:r>
              <a:rPr lang="en-US" sz="2800" dirty="0" smtClean="0"/>
              <a:t> con el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0 antes de </a:t>
            </a:r>
            <a:r>
              <a:rPr lang="en-US" sz="2800" dirty="0" err="1" smtClean="0"/>
              <a:t>terminar</a:t>
            </a:r>
            <a:r>
              <a:rPr lang="en-US" sz="2800" dirty="0" smtClean="0"/>
              <a:t> el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</a:t>
            </a:r>
            <a:r>
              <a:rPr lang="en-US" sz="2800" dirty="0" err="1" smtClean="0"/>
              <a:t>debe</a:t>
            </a:r>
            <a:r>
              <a:rPr lang="en-US" sz="2800" dirty="0" smtClean="0"/>
              <a:t> </a:t>
            </a:r>
            <a:r>
              <a:rPr lang="en-US" sz="2800" dirty="0" err="1" smtClean="0"/>
              <a:t>acumular</a:t>
            </a:r>
            <a:r>
              <a:rPr lang="en-US" sz="2800" dirty="0" smtClean="0"/>
              <a:t> la </a:t>
            </a:r>
            <a:r>
              <a:rPr lang="en-US" sz="2800" dirty="0" err="1" smtClean="0"/>
              <a:t>suma</a:t>
            </a:r>
            <a:r>
              <a:rPr lang="en-US" sz="2800" dirty="0" smtClean="0"/>
              <a:t> de </a:t>
            </a:r>
            <a:r>
              <a:rPr lang="en-US" sz="2800" dirty="0" err="1" smtClean="0"/>
              <a:t>usuarios</a:t>
            </a:r>
            <a:r>
              <a:rPr lang="en-US" sz="2800" dirty="0" smtClean="0"/>
              <a:t> (1000+100*rank)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comunicacion</a:t>
            </a:r>
            <a:r>
              <a:rPr lang="en-US" sz="2800" dirty="0" smtClean="0"/>
              <a:t> no-</a:t>
            </a:r>
            <a:r>
              <a:rPr lang="en-US" sz="2800" dirty="0" err="1" smtClean="0"/>
              <a:t>bloqueada</a:t>
            </a:r>
            <a:r>
              <a:rPr lang="en-US" sz="2800" dirty="0" smtClean="0"/>
              <a:t> (</a:t>
            </a:r>
            <a:r>
              <a:rPr lang="en-US" sz="2800" dirty="0" err="1" smtClean="0"/>
              <a:t>Isend</a:t>
            </a:r>
            <a:r>
              <a:rPr lang="en-US" sz="2800" dirty="0" smtClean="0"/>
              <a:t>, </a:t>
            </a:r>
            <a:r>
              <a:rPr lang="en-US" sz="2800" dirty="0" err="1" smtClean="0"/>
              <a:t>Irecv</a:t>
            </a:r>
            <a:r>
              <a:rPr lang="en-US" sz="2800" dirty="0" smtClean="0"/>
              <a:t>) e </a:t>
            </a:r>
            <a:r>
              <a:rPr lang="en-US" sz="2800" dirty="0" err="1" smtClean="0"/>
              <a:t>imprimir</a:t>
            </a:r>
            <a:r>
              <a:rPr lang="en-US" sz="2800" dirty="0" smtClean="0"/>
              <a:t> los </a:t>
            </a:r>
            <a:r>
              <a:rPr lang="en-US" sz="2800" dirty="0" err="1" smtClean="0"/>
              <a:t>resultados</a:t>
            </a:r>
            <a:r>
              <a:rPr lang="en-US" sz="2800" dirty="0" smtClean="0"/>
              <a:t> </a:t>
            </a:r>
            <a:r>
              <a:rPr lang="en-US" sz="2800" dirty="0" err="1" smtClean="0"/>
              <a:t>acumulados</a:t>
            </a:r>
            <a:r>
              <a:rPr lang="en-US" sz="2800" dirty="0" smtClean="0"/>
              <a:t> de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con </a:t>
            </a:r>
            <a:r>
              <a:rPr lang="en-US" sz="2800" dirty="0" err="1" smtClean="0"/>
              <a:t>np</a:t>
            </a:r>
            <a:r>
              <a:rPr lang="en-US" sz="2800" dirty="0" smtClean="0"/>
              <a:t>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5434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320" y="1153753"/>
            <a:ext cx="8141368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Ejercicio</a:t>
            </a:r>
            <a:r>
              <a:rPr lang="en-US" sz="4000" b="1" dirty="0" smtClean="0"/>
              <a:t> 3:</a:t>
            </a:r>
          </a:p>
          <a:p>
            <a:r>
              <a:rPr lang="en-US" sz="2800" dirty="0" err="1" smtClean="0"/>
              <a:t>Programar</a:t>
            </a:r>
            <a:r>
              <a:rPr lang="en-US" sz="2800" dirty="0" smtClean="0"/>
              <a:t> el </a:t>
            </a:r>
            <a:r>
              <a:rPr lang="en-US" sz="2800" dirty="0" err="1" smtClean="0"/>
              <a:t>cálculo</a:t>
            </a:r>
            <a:r>
              <a:rPr lang="en-US" sz="2800" dirty="0" smtClean="0"/>
              <a:t> del </a:t>
            </a:r>
            <a:r>
              <a:rPr lang="en-US" sz="2800" dirty="0" err="1" smtClean="0"/>
              <a:t>promedio</a:t>
            </a:r>
            <a:r>
              <a:rPr lang="en-US" sz="2800" dirty="0" smtClean="0"/>
              <a:t> de un array de 100 floats, </a:t>
            </a:r>
            <a:r>
              <a:rPr lang="en-US" sz="2800" dirty="0" err="1" smtClean="0"/>
              <a:t>aleatorios</a:t>
            </a:r>
            <a:r>
              <a:rPr lang="en-US" sz="2800" dirty="0" smtClean="0"/>
              <a:t>, y en el </a:t>
            </a:r>
            <a:r>
              <a:rPr lang="en-US" sz="2800" dirty="0" err="1" smtClean="0"/>
              <a:t>rango</a:t>
            </a:r>
            <a:r>
              <a:rPr lang="en-US" sz="2800" dirty="0" smtClean="0"/>
              <a:t> de [0,10], </a:t>
            </a:r>
            <a:r>
              <a:rPr lang="en-US" sz="2800" dirty="0" err="1" smtClean="0"/>
              <a:t>utilizando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comunicacion</a:t>
            </a:r>
            <a:r>
              <a:rPr lang="en-US" sz="2800" dirty="0" smtClean="0"/>
              <a:t>  no-</a:t>
            </a:r>
            <a:r>
              <a:rPr lang="en-US" sz="2800" dirty="0" err="1"/>
              <a:t>bloqueada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MPI_Isend</a:t>
            </a:r>
            <a:r>
              <a:rPr lang="en-US" sz="2800" dirty="0"/>
              <a:t>, </a:t>
            </a:r>
            <a:r>
              <a:rPr lang="en-US" sz="2800" dirty="0" err="1" smtClean="0"/>
              <a:t>MPI_Irecv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Incrementar</a:t>
            </a:r>
            <a:r>
              <a:rPr lang="en-US" sz="2800" dirty="0" smtClean="0"/>
              <a:t> el </a:t>
            </a:r>
            <a:r>
              <a:rPr lang="en-US" sz="2800" dirty="0" err="1" smtClean="0"/>
              <a:t>tamaño</a:t>
            </a:r>
            <a:r>
              <a:rPr lang="en-US" sz="2800" dirty="0" smtClean="0"/>
              <a:t> del array (N=1000000)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medir</a:t>
            </a:r>
            <a:r>
              <a:rPr lang="en-US" sz="2800" dirty="0" smtClean="0"/>
              <a:t> </a:t>
            </a:r>
            <a:r>
              <a:rPr lang="en-US" sz="2800" dirty="0" err="1" smtClean="0"/>
              <a:t>tiempos</a:t>
            </a:r>
            <a:r>
              <a:rPr lang="en-US" sz="2800" dirty="0" smtClean="0"/>
              <a:t> </a:t>
            </a:r>
            <a:r>
              <a:rPr lang="en-US" sz="2800" dirty="0" err="1" smtClean="0"/>
              <a:t>significativos</a:t>
            </a:r>
            <a:r>
              <a:rPr lang="en-US" sz="2800" dirty="0" smtClean="0"/>
              <a:t> de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y </a:t>
            </a:r>
            <a:r>
              <a:rPr lang="en-US" sz="2800" dirty="0" err="1" smtClean="0"/>
              <a:t>comparar</a:t>
            </a:r>
            <a:r>
              <a:rPr lang="en-US" sz="2800" dirty="0" smtClean="0"/>
              <a:t> con los </a:t>
            </a:r>
            <a:r>
              <a:rPr lang="en-US" sz="2800" dirty="0" err="1" smtClean="0"/>
              <a:t>tiempos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utilizando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comunicacion</a:t>
            </a:r>
            <a:r>
              <a:rPr lang="en-US" sz="2800" dirty="0" smtClean="0"/>
              <a:t> </a:t>
            </a:r>
            <a:r>
              <a:rPr lang="en-US" sz="2800" dirty="0" err="1" smtClean="0"/>
              <a:t>bloqueada</a:t>
            </a:r>
            <a:r>
              <a:rPr lang="en-US" sz="2800" dirty="0" smtClean="0"/>
              <a:t> (</a:t>
            </a:r>
            <a:r>
              <a:rPr lang="en-US" sz="2800" dirty="0" err="1" smtClean="0"/>
              <a:t>MPI_Send</a:t>
            </a:r>
            <a:r>
              <a:rPr lang="en-US" sz="2800" dirty="0" smtClean="0"/>
              <a:t>, </a:t>
            </a:r>
            <a:r>
              <a:rPr lang="en-US" sz="2800" dirty="0" err="1" smtClean="0"/>
              <a:t>MPI_Recv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93922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481" y="810544"/>
            <a:ext cx="634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Modos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comunicación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243" y="1685028"/>
            <a:ext cx="78078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  <a:latin typeface="Arial"/>
                <a:cs typeface="Arial"/>
              </a:rPr>
              <a:t>MPI_Send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un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método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comunicación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bloqueado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, i.e. no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retorna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hasta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que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el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mensaje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ha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sido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recibido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tal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que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el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enviante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libre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/>
                <a:cs typeface="Arial"/>
              </a:rPr>
              <a:t>modificar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cs typeface="Arial"/>
              </a:rPr>
              <a:t> el buffer.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Este </a:t>
            </a:r>
            <a:r>
              <a:rPr lang="en-US" sz="2800" dirty="0" err="1" smtClean="0">
                <a:latin typeface="Arial"/>
                <a:cs typeface="Arial"/>
              </a:rPr>
              <a:t>usa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método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comunicación</a:t>
            </a:r>
            <a:r>
              <a:rPr lang="en-US" sz="2800" dirty="0" smtClean="0">
                <a:latin typeface="Arial"/>
                <a:cs typeface="Arial"/>
              </a:rPr>
              <a:t> standard, en el </a:t>
            </a:r>
            <a:r>
              <a:rPr lang="en-US" sz="2800" dirty="0" err="1" smtClean="0">
                <a:latin typeface="Arial"/>
                <a:cs typeface="Arial"/>
              </a:rPr>
              <a:t>cual</a:t>
            </a:r>
            <a:r>
              <a:rPr lang="en-US" sz="2800" dirty="0" smtClean="0">
                <a:latin typeface="Arial"/>
                <a:cs typeface="Arial"/>
              </a:rPr>
              <a:t>, MPI decide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los </a:t>
            </a:r>
            <a:r>
              <a:rPr lang="en-US" sz="2800" dirty="0" err="1" smtClean="0">
                <a:latin typeface="Arial"/>
                <a:cs typeface="Arial"/>
              </a:rPr>
              <a:t>mensajes</a:t>
            </a:r>
            <a:r>
              <a:rPr lang="en-US" sz="2800" dirty="0" smtClean="0">
                <a:latin typeface="Arial"/>
                <a:cs typeface="Arial"/>
              </a:rPr>
              <a:t> son </a:t>
            </a:r>
            <a:r>
              <a:rPr lang="en-US" sz="2800" dirty="0" err="1" smtClean="0">
                <a:latin typeface="Arial"/>
                <a:cs typeface="Arial"/>
              </a:rPr>
              <a:t>grabados</a:t>
            </a:r>
            <a:r>
              <a:rPr lang="en-US" sz="2800" dirty="0" smtClean="0">
                <a:latin typeface="Arial"/>
                <a:cs typeface="Arial"/>
              </a:rPr>
              <a:t> en el buffer. En </a:t>
            </a:r>
            <a:r>
              <a:rPr lang="en-US" sz="2800" dirty="0" err="1" smtClean="0">
                <a:latin typeface="Arial"/>
                <a:cs typeface="Arial"/>
              </a:rPr>
              <a:t>caso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sean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grabados</a:t>
            </a:r>
            <a:r>
              <a:rPr lang="en-US" sz="2800" dirty="0" smtClean="0">
                <a:latin typeface="Arial"/>
                <a:cs typeface="Arial"/>
              </a:rPr>
              <a:t>, se </a:t>
            </a:r>
            <a:r>
              <a:rPr lang="en-US" sz="2800" dirty="0" err="1" smtClean="0">
                <a:latin typeface="Arial"/>
                <a:cs typeface="Arial"/>
              </a:rPr>
              <a:t>completa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envio</a:t>
            </a:r>
            <a:r>
              <a:rPr lang="en-US" sz="2800" dirty="0" smtClean="0">
                <a:latin typeface="Arial"/>
                <a:cs typeface="Arial"/>
              </a:rPr>
              <a:t>, antes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se realize el </a:t>
            </a:r>
            <a:r>
              <a:rPr lang="en-US" sz="2800" dirty="0" err="1" smtClean="0">
                <a:latin typeface="Arial"/>
                <a:cs typeface="Arial"/>
              </a:rPr>
              <a:t>recibo</a:t>
            </a:r>
            <a:r>
              <a:rPr lang="en-US" sz="2800" dirty="0" smtClean="0">
                <a:latin typeface="Arial"/>
                <a:cs typeface="Arial"/>
              </a:rPr>
              <a:t> del </a:t>
            </a:r>
            <a:r>
              <a:rPr lang="en-US" sz="2800" dirty="0" err="1" smtClean="0">
                <a:latin typeface="Arial"/>
                <a:cs typeface="Arial"/>
              </a:rPr>
              <a:t>mensaje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4614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113" y="1186344"/>
            <a:ext cx="7982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Buffered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puede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iniciarse</a:t>
            </a:r>
            <a:r>
              <a:rPr lang="en-US" sz="2800" dirty="0" smtClean="0">
                <a:latin typeface="Arial"/>
                <a:cs typeface="Arial"/>
              </a:rPr>
              <a:t> y </a:t>
            </a:r>
            <a:r>
              <a:rPr lang="en-US" sz="2800" dirty="0" err="1" smtClean="0">
                <a:latin typeface="Arial"/>
                <a:cs typeface="Arial"/>
              </a:rPr>
              <a:t>completarse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independientemente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se </a:t>
            </a:r>
            <a:r>
              <a:rPr lang="en-US" sz="2800" dirty="0" err="1" smtClean="0">
                <a:latin typeface="Arial"/>
                <a:cs typeface="Arial"/>
              </a:rPr>
              <a:t>confirme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recibo</a:t>
            </a:r>
            <a:r>
              <a:rPr lang="en-US" sz="2800" dirty="0" smtClean="0">
                <a:latin typeface="Arial"/>
                <a:cs typeface="Arial"/>
              </a:rPr>
              <a:t> del </a:t>
            </a:r>
            <a:r>
              <a:rPr lang="en-US" sz="2800" dirty="0" err="1" smtClean="0">
                <a:latin typeface="Arial"/>
                <a:cs typeface="Arial"/>
              </a:rPr>
              <a:t>mensaje</a:t>
            </a:r>
            <a:r>
              <a:rPr lang="en-US" sz="2800" dirty="0" smtClean="0">
                <a:latin typeface="Arial"/>
                <a:cs typeface="Arial"/>
              </a:rPr>
              <a:t>. En </a:t>
            </a:r>
            <a:r>
              <a:rPr lang="en-US" sz="2800" dirty="0" err="1" smtClean="0">
                <a:latin typeface="Arial"/>
                <a:cs typeface="Arial"/>
              </a:rPr>
              <a:t>caso</a:t>
            </a:r>
            <a:r>
              <a:rPr lang="en-US" sz="2800" dirty="0" smtClean="0">
                <a:latin typeface="Arial"/>
                <a:cs typeface="Arial"/>
              </a:rPr>
              <a:t> no se </a:t>
            </a:r>
            <a:r>
              <a:rPr lang="en-US" sz="2800" dirty="0" err="1" smtClean="0">
                <a:latin typeface="Arial"/>
                <a:cs typeface="Arial"/>
              </a:rPr>
              <a:t>reciba</a:t>
            </a:r>
            <a:r>
              <a:rPr lang="en-US" sz="2800" dirty="0" smtClean="0">
                <a:latin typeface="Arial"/>
                <a:cs typeface="Arial"/>
              </a:rPr>
              <a:t>, el </a:t>
            </a:r>
            <a:r>
              <a:rPr lang="en-US" sz="2800" dirty="0" err="1" smtClean="0">
                <a:latin typeface="Arial"/>
                <a:cs typeface="Arial"/>
              </a:rPr>
              <a:t>mensaje</a:t>
            </a:r>
            <a:r>
              <a:rPr lang="en-US" sz="2800" dirty="0" smtClean="0">
                <a:latin typeface="Arial"/>
                <a:cs typeface="Arial"/>
              </a:rPr>
              <a:t> se </a:t>
            </a:r>
            <a:r>
              <a:rPr lang="en-US" sz="2800" dirty="0" err="1" smtClean="0">
                <a:latin typeface="Arial"/>
                <a:cs typeface="Arial"/>
              </a:rPr>
              <a:t>graba</a:t>
            </a:r>
            <a:r>
              <a:rPr lang="en-US" sz="2800" dirty="0" smtClean="0">
                <a:latin typeface="Arial"/>
                <a:cs typeface="Arial"/>
              </a:rPr>
              <a:t> en el buffer (error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no hay </a:t>
            </a:r>
            <a:r>
              <a:rPr lang="en-US" sz="2800" dirty="0" err="1" smtClean="0">
                <a:latin typeface="Arial"/>
                <a:cs typeface="Arial"/>
              </a:rPr>
              <a:t>suficiente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espacio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3817" y="4446490"/>
            <a:ext cx="5262979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 smtClean="0"/>
              <a:t>buf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err="1" smtClean="0"/>
              <a:t>dirección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envio</a:t>
            </a:r>
            <a:r>
              <a:rPr lang="en-US" sz="2400" dirty="0" smtClean="0"/>
              <a:t> del buffer</a:t>
            </a:r>
            <a:r>
              <a:rPr lang="en-US" sz="2400" dirty="0"/>
              <a:t>	</a:t>
            </a:r>
          </a:p>
          <a:p>
            <a:r>
              <a:rPr lang="en-US" sz="2400" b="1" dirty="0"/>
              <a:t>c</a:t>
            </a:r>
            <a:r>
              <a:rPr lang="en-US" sz="2400" b="1" dirty="0" smtClean="0"/>
              <a:t>ount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enviados</a:t>
            </a:r>
            <a:r>
              <a:rPr lang="en-US" sz="2400" dirty="0"/>
              <a:t>	</a:t>
            </a:r>
          </a:p>
          <a:p>
            <a:r>
              <a:rPr lang="en-US" sz="2400" b="1" dirty="0" err="1"/>
              <a:t>d</a:t>
            </a:r>
            <a:r>
              <a:rPr lang="en-US" sz="2400" b="1" dirty="0" err="1" smtClean="0"/>
              <a:t>atatype</a:t>
            </a:r>
            <a:r>
              <a:rPr lang="en-US" sz="2400" dirty="0" smtClean="0"/>
              <a:t>: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del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enviado</a:t>
            </a:r>
            <a:endParaRPr lang="en-US" sz="2400" dirty="0"/>
          </a:p>
          <a:p>
            <a:r>
              <a:rPr lang="en-US" sz="2400" b="1" dirty="0" err="1"/>
              <a:t>d</a:t>
            </a:r>
            <a:r>
              <a:rPr lang="en-US" sz="2400" b="1" dirty="0" err="1" smtClean="0"/>
              <a:t>est</a:t>
            </a:r>
            <a:r>
              <a:rPr lang="en-US" sz="2400" dirty="0" smtClean="0"/>
              <a:t>: rank de </a:t>
            </a:r>
            <a:r>
              <a:rPr lang="en-US" sz="2400" dirty="0" err="1" smtClean="0"/>
              <a:t>destino</a:t>
            </a:r>
            <a:r>
              <a:rPr lang="en-US" sz="2400" dirty="0" smtClean="0"/>
              <a:t> </a:t>
            </a:r>
            <a:r>
              <a:rPr lang="en-US" sz="2400" dirty="0"/>
              <a:t>(integer)	</a:t>
            </a:r>
          </a:p>
          <a:p>
            <a:r>
              <a:rPr lang="en-US" sz="2400" b="1" dirty="0"/>
              <a:t>t</a:t>
            </a:r>
            <a:r>
              <a:rPr lang="en-US" sz="2400" b="1" dirty="0" smtClean="0"/>
              <a:t>ag</a:t>
            </a:r>
            <a:r>
              <a:rPr lang="en-US" sz="2400" dirty="0" smtClean="0"/>
              <a:t>: tag del </a:t>
            </a:r>
            <a:r>
              <a:rPr lang="en-US" sz="2400" dirty="0" err="1" smtClean="0"/>
              <a:t>mensaje</a:t>
            </a:r>
            <a:r>
              <a:rPr lang="en-US" sz="2400" dirty="0" smtClean="0"/>
              <a:t> (</a:t>
            </a:r>
            <a:r>
              <a:rPr lang="en-US" sz="2400" dirty="0"/>
              <a:t>integer)	</a:t>
            </a:r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omm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err="1" smtClean="0"/>
              <a:t>communicador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050" y="587313"/>
            <a:ext cx="634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Modos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comunicación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050" y="3377952"/>
            <a:ext cx="864383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cs typeface="Arial"/>
              </a:rPr>
              <a:t>MPI_Bsend</a:t>
            </a:r>
            <a:r>
              <a:rPr lang="en-US" sz="2800" dirty="0">
                <a:latin typeface="Arial"/>
                <a:cs typeface="Arial"/>
              </a:rPr>
              <a:t>(void* </a:t>
            </a:r>
            <a:r>
              <a:rPr lang="en-US" sz="2800" dirty="0" err="1">
                <a:latin typeface="Arial"/>
                <a:cs typeface="Arial"/>
              </a:rPr>
              <a:t>buf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count, </a:t>
            </a:r>
            <a:r>
              <a:rPr lang="en-US" sz="2800" dirty="0" err="1">
                <a:latin typeface="Arial"/>
                <a:cs typeface="Arial"/>
              </a:rPr>
              <a:t>MPI_Datatype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datatype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dest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tag, </a:t>
            </a:r>
            <a:r>
              <a:rPr lang="en-US" sz="2800" dirty="0" err="1">
                <a:latin typeface="Arial"/>
                <a:cs typeface="Arial"/>
              </a:rPr>
              <a:t>MPI_Comm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comm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924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593" y="1708809"/>
            <a:ext cx="864383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cs typeface="Arial"/>
              </a:rPr>
              <a:t>MPI_Bsend</a:t>
            </a:r>
            <a:r>
              <a:rPr lang="en-US" sz="2800" dirty="0">
                <a:latin typeface="Arial"/>
                <a:cs typeface="Arial"/>
              </a:rPr>
              <a:t>(void* </a:t>
            </a:r>
            <a:r>
              <a:rPr lang="en-US" sz="2800" dirty="0" err="1">
                <a:latin typeface="Arial"/>
                <a:cs typeface="Arial"/>
              </a:rPr>
              <a:t>buf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count, </a:t>
            </a:r>
            <a:r>
              <a:rPr lang="en-US" sz="2800" dirty="0" err="1">
                <a:latin typeface="Arial"/>
                <a:cs typeface="Arial"/>
              </a:rPr>
              <a:t>MPI_Datatype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datatype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dest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tag, </a:t>
            </a:r>
            <a:r>
              <a:rPr lang="en-US" sz="2800" dirty="0" err="1">
                <a:latin typeface="Arial"/>
                <a:cs typeface="Arial"/>
              </a:rPr>
              <a:t>MPI_Comm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comm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6024" y="3905366"/>
            <a:ext cx="726232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cs typeface="Arial"/>
              </a:rPr>
              <a:t>MPI_Buffer_attach</a:t>
            </a:r>
            <a:r>
              <a:rPr lang="en-US" sz="2800" dirty="0">
                <a:latin typeface="Arial"/>
                <a:cs typeface="Arial"/>
              </a:rPr>
              <a:t>(void *buffer,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size);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381" y="3288510"/>
            <a:ext cx="834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Utilizando</a:t>
            </a:r>
            <a:r>
              <a:rPr lang="en-US" sz="2800" dirty="0" smtClean="0">
                <a:latin typeface="Arial"/>
                <a:cs typeface="Arial"/>
              </a:rPr>
              <a:t>					</a:t>
            </a:r>
          </a:p>
          <a:p>
            <a:r>
              <a:rPr lang="en-US" sz="2800" dirty="0" smtClean="0">
                <a:latin typeface="Arial"/>
                <a:cs typeface="Arial"/>
              </a:rPr>
              <a:t>								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se </a:t>
            </a:r>
            <a:r>
              <a:rPr lang="en-US" sz="2800" dirty="0" err="1" smtClean="0">
                <a:latin typeface="Arial"/>
                <a:cs typeface="Arial"/>
              </a:rPr>
              <a:t>puede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manipular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tamaño</a:t>
            </a:r>
            <a:r>
              <a:rPr lang="en-US" sz="2800" dirty="0" smtClean="0">
                <a:latin typeface="Arial"/>
                <a:cs typeface="Arial"/>
              </a:rPr>
              <a:t> del buffer. </a:t>
            </a:r>
            <a:r>
              <a:rPr lang="en-US" sz="2800" dirty="0" err="1" smtClean="0">
                <a:latin typeface="Arial"/>
                <a:cs typeface="Arial"/>
              </a:rPr>
              <a:t>Donde</a:t>
            </a:r>
            <a:r>
              <a:rPr lang="en-US" sz="2800" dirty="0" smtClean="0">
                <a:latin typeface="Arial"/>
                <a:cs typeface="Arial"/>
              </a:rPr>
              <a:t> size </a:t>
            </a:r>
            <a:r>
              <a:rPr lang="en-US" sz="2800" dirty="0" err="1" smtClean="0">
                <a:latin typeface="Arial"/>
                <a:cs typeface="Arial"/>
              </a:rPr>
              <a:t>representa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cantidad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deseada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memoria</a:t>
            </a:r>
            <a:r>
              <a:rPr lang="en-US" sz="2800" dirty="0" smtClean="0">
                <a:latin typeface="Arial"/>
                <a:cs typeface="Arial"/>
              </a:rPr>
              <a:t> en bytes.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4481" y="810544"/>
            <a:ext cx="634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Modos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comunicación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9636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481" y="1805479"/>
            <a:ext cx="7982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/>
                <a:cs typeface="Arial"/>
              </a:rPr>
              <a:t>Sincronizado</a:t>
            </a:r>
            <a:r>
              <a:rPr lang="en-US" sz="2800" dirty="0" smtClean="0">
                <a:latin typeface="Arial"/>
                <a:cs typeface="Arial"/>
              </a:rPr>
              <a:t> (synchronous),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puede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iniciarse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independentemente</a:t>
            </a:r>
            <a:r>
              <a:rPr lang="en-US" sz="2800" dirty="0" smtClean="0">
                <a:latin typeface="Arial"/>
                <a:cs typeface="Arial"/>
              </a:rPr>
              <a:t> del </a:t>
            </a:r>
            <a:r>
              <a:rPr lang="en-US" sz="2800" dirty="0" err="1" smtClean="0">
                <a:latin typeface="Arial"/>
                <a:cs typeface="Arial"/>
              </a:rPr>
              <a:t>recibo</a:t>
            </a:r>
            <a:r>
              <a:rPr lang="en-US" sz="2800" dirty="0" smtClean="0">
                <a:latin typeface="Arial"/>
                <a:cs typeface="Arial"/>
              </a:rPr>
              <a:t> del </a:t>
            </a:r>
            <a:r>
              <a:rPr lang="en-US" sz="2800" dirty="0" err="1" smtClean="0">
                <a:latin typeface="Arial"/>
                <a:cs typeface="Arial"/>
              </a:rPr>
              <a:t>mensaje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pero</a:t>
            </a:r>
            <a:r>
              <a:rPr lang="en-US" sz="2800" dirty="0" smtClean="0">
                <a:latin typeface="Arial"/>
                <a:cs typeface="Arial"/>
              </a:rPr>
              <a:t> se </a:t>
            </a:r>
            <a:r>
              <a:rPr lang="en-US" sz="2800" dirty="0" err="1" smtClean="0">
                <a:latin typeface="Arial"/>
                <a:cs typeface="Arial"/>
              </a:rPr>
              <a:t>completa</a:t>
            </a:r>
            <a:r>
              <a:rPr lang="en-US" sz="2800" dirty="0" smtClean="0">
                <a:latin typeface="Arial"/>
                <a:cs typeface="Arial"/>
              </a:rPr>
              <a:t> solo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se </a:t>
            </a:r>
            <a:r>
              <a:rPr lang="en-US" sz="2800" dirty="0" err="1" smtClean="0">
                <a:latin typeface="Arial"/>
                <a:cs typeface="Arial"/>
              </a:rPr>
              <a:t>confirma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mensaje</a:t>
            </a:r>
            <a:r>
              <a:rPr lang="en-US" sz="2800" dirty="0" smtClean="0">
                <a:latin typeface="Arial"/>
                <a:cs typeface="Arial"/>
              </a:rPr>
              <a:t> ha </a:t>
            </a:r>
            <a:r>
              <a:rPr lang="en-US" sz="2800" dirty="0" err="1" smtClean="0">
                <a:latin typeface="Arial"/>
                <a:cs typeface="Arial"/>
              </a:rPr>
              <a:t>sido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recibido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el buffer </a:t>
            </a:r>
            <a:r>
              <a:rPr lang="en-US" sz="2800" dirty="0" err="1" smtClean="0">
                <a:latin typeface="Arial"/>
                <a:cs typeface="Arial"/>
              </a:rPr>
              <a:t>pueda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volver</a:t>
            </a:r>
            <a:r>
              <a:rPr lang="en-US" sz="2800" dirty="0" smtClean="0">
                <a:latin typeface="Arial"/>
                <a:cs typeface="Arial"/>
              </a:rPr>
              <a:t> a </a:t>
            </a:r>
            <a:r>
              <a:rPr lang="en-US" sz="2800" dirty="0" err="1" smtClean="0">
                <a:latin typeface="Arial"/>
                <a:cs typeface="Arial"/>
              </a:rPr>
              <a:t>ser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usado</a:t>
            </a:r>
            <a:r>
              <a:rPr lang="en-US" sz="2800" dirty="0">
                <a:latin typeface="Arial"/>
                <a:cs typeface="Arial"/>
              </a:rPr>
              <a:t>: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l</a:t>
            </a:r>
            <a:r>
              <a:rPr lang="en-US" sz="2800" dirty="0" smtClean="0">
                <a:latin typeface="Arial"/>
                <a:cs typeface="Arial"/>
              </a:rPr>
              <a:t>os </a:t>
            </a:r>
            <a:r>
              <a:rPr lang="en-US" sz="2800" dirty="0" err="1" smtClean="0">
                <a:latin typeface="Arial"/>
                <a:cs typeface="Arial"/>
              </a:rPr>
              <a:t>procesos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estan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sincronizados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err="1">
                <a:latin typeface="Arial"/>
                <a:cs typeface="Arial"/>
              </a:rPr>
              <a:t>Analogia</a:t>
            </a:r>
            <a:r>
              <a:rPr lang="en-US" sz="2800" dirty="0">
                <a:latin typeface="Arial"/>
                <a:cs typeface="Arial"/>
              </a:rPr>
              <a:t> con el </a:t>
            </a:r>
            <a:r>
              <a:rPr lang="en-US" sz="2800" dirty="0" err="1">
                <a:latin typeface="Arial"/>
                <a:cs typeface="Arial"/>
              </a:rPr>
              <a:t>teléfono</a:t>
            </a:r>
            <a:r>
              <a:rPr lang="en-US" sz="2800" dirty="0">
                <a:latin typeface="Arial"/>
                <a:cs typeface="Arial"/>
              </a:rPr>
              <a:t>: 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b="1" dirty="0" err="1" smtClean="0">
                <a:latin typeface="Arial"/>
                <a:cs typeface="Arial"/>
              </a:rPr>
              <a:t>sincronizado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– se </a:t>
            </a:r>
            <a:r>
              <a:rPr lang="en-US" sz="2800" dirty="0" err="1">
                <a:latin typeface="Arial"/>
                <a:cs typeface="Arial"/>
              </a:rPr>
              <a:t>contesta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personalmente</a:t>
            </a:r>
            <a:r>
              <a:rPr lang="en-US" sz="2800" dirty="0">
                <a:latin typeface="Arial"/>
                <a:cs typeface="Arial"/>
              </a:rPr>
              <a:t>		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b="1" dirty="0" smtClean="0">
                <a:latin typeface="Arial"/>
                <a:cs typeface="Arial"/>
              </a:rPr>
              <a:t>no</a:t>
            </a:r>
            <a:r>
              <a:rPr lang="en-US" sz="2800" b="1" dirty="0">
                <a:latin typeface="Arial"/>
                <a:cs typeface="Arial"/>
              </a:rPr>
              <a:t>-</a:t>
            </a:r>
            <a:r>
              <a:rPr lang="en-US" sz="2800" b="1" dirty="0" err="1">
                <a:latin typeface="Arial"/>
                <a:cs typeface="Arial"/>
              </a:rPr>
              <a:t>sincronizado</a:t>
            </a:r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– se </a:t>
            </a:r>
            <a:r>
              <a:rPr lang="en-US" sz="2800" dirty="0" err="1">
                <a:latin typeface="Arial"/>
                <a:cs typeface="Arial"/>
              </a:rPr>
              <a:t>activa</a:t>
            </a:r>
            <a:r>
              <a:rPr lang="en-US" sz="2800" dirty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contestadora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481" y="810544"/>
            <a:ext cx="634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Modos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comunicación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0168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1044" y="3420098"/>
            <a:ext cx="5724644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Arial"/>
                <a:cs typeface="Arial"/>
              </a:rPr>
              <a:t>buf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dirección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envio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del buffer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ount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número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elementos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enviados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lang="en-US" sz="2400" b="1" dirty="0" err="1" smtClean="0">
                <a:solidFill>
                  <a:srgbClr val="000000"/>
                </a:solidFill>
                <a:latin typeface="Arial"/>
                <a:cs typeface="Arial"/>
              </a:rPr>
              <a:t>atatype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tipo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del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elemento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enviado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lang="en-US" sz="2400" b="1" dirty="0" err="1" smtClean="0">
                <a:solidFill>
                  <a:srgbClr val="000000"/>
                </a:solidFill>
                <a:latin typeface="Arial"/>
                <a:cs typeface="Arial"/>
              </a:rPr>
              <a:t>est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: rank de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destino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(integer)	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ag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: tag del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mensaje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integer)	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z="2400" b="1" dirty="0" err="1" smtClean="0">
                <a:solidFill>
                  <a:srgbClr val="000000"/>
                </a:solidFill>
                <a:latin typeface="Arial"/>
                <a:cs typeface="Arial"/>
              </a:rPr>
              <a:t>omm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communicador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855" y="1912890"/>
            <a:ext cx="879323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MPI_Ssend</a:t>
            </a:r>
            <a:r>
              <a:rPr lang="en-US" sz="2800" dirty="0"/>
              <a:t>(void* </a:t>
            </a:r>
            <a:r>
              <a:rPr lang="en-US" sz="2800" dirty="0" err="1"/>
              <a:t>buf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count, </a:t>
            </a:r>
            <a:r>
              <a:rPr lang="en-US" sz="2800" dirty="0" err="1"/>
              <a:t>MPI_Datatype</a:t>
            </a:r>
            <a:r>
              <a:rPr lang="en-US" sz="2800" dirty="0"/>
              <a:t> </a:t>
            </a:r>
            <a:r>
              <a:rPr lang="en-US" sz="2800" dirty="0" err="1"/>
              <a:t>datatype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dest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tag, </a:t>
            </a:r>
            <a:r>
              <a:rPr lang="en-US" sz="2800" dirty="0" err="1"/>
              <a:t>MPI_Comm</a:t>
            </a:r>
            <a:r>
              <a:rPr lang="en-US" sz="2800" dirty="0"/>
              <a:t> </a:t>
            </a:r>
            <a:r>
              <a:rPr lang="en-US" sz="2800" dirty="0" err="1"/>
              <a:t>comm</a:t>
            </a:r>
            <a:r>
              <a:rPr lang="en-US" sz="28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481" y="810544"/>
            <a:ext cx="634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Modos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comunicación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749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624" y="1378299"/>
            <a:ext cx="8962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Listo</a:t>
            </a:r>
            <a:r>
              <a:rPr lang="en-US" sz="2800" b="1" dirty="0" smtClean="0"/>
              <a:t> (ready)</a:t>
            </a:r>
            <a:r>
              <a:rPr lang="en-US" sz="2800" dirty="0" smtClean="0"/>
              <a:t>, se </a:t>
            </a:r>
            <a:r>
              <a:rPr lang="en-US" sz="2800" dirty="0" err="1" smtClean="0"/>
              <a:t>inicia</a:t>
            </a:r>
            <a:r>
              <a:rPr lang="en-US" sz="2800" dirty="0" smtClean="0"/>
              <a:t> solo </a:t>
            </a:r>
            <a:r>
              <a:rPr lang="en-US" sz="2800" dirty="0" err="1" smtClean="0"/>
              <a:t>si</a:t>
            </a:r>
            <a:r>
              <a:rPr lang="en-US" sz="2800" dirty="0" smtClean="0"/>
              <a:t> se ha </a:t>
            </a:r>
            <a:r>
              <a:rPr lang="en-US" sz="2800" dirty="0" err="1" smtClean="0"/>
              <a:t>recibido</a:t>
            </a:r>
            <a:r>
              <a:rPr lang="en-US" sz="2800" dirty="0" smtClean="0"/>
              <a:t> el </a:t>
            </a:r>
            <a:r>
              <a:rPr lang="en-US" sz="2800" dirty="0" err="1" smtClean="0"/>
              <a:t>mensaje</a:t>
            </a:r>
            <a:r>
              <a:rPr lang="en-US" sz="2800" dirty="0" smtClean="0"/>
              <a:t> (</a:t>
            </a:r>
            <a:r>
              <a:rPr lang="en-US" sz="2800" dirty="0" err="1" smtClean="0"/>
              <a:t>si</a:t>
            </a:r>
            <a:r>
              <a:rPr lang="en-US" sz="2800" dirty="0" smtClean="0"/>
              <a:t> no, </a:t>
            </a:r>
            <a:r>
              <a:rPr lang="en-US" sz="2800" dirty="0" err="1" smtClean="0"/>
              <a:t>arroja</a:t>
            </a:r>
            <a:r>
              <a:rPr lang="en-US" sz="2800" dirty="0" smtClean="0"/>
              <a:t> error).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consiguiente</a:t>
            </a:r>
            <a:r>
              <a:rPr lang="en-US" sz="2800" dirty="0" smtClean="0"/>
              <a:t>, el </a:t>
            </a:r>
            <a:r>
              <a:rPr lang="en-US" sz="2800" dirty="0" err="1" smtClean="0"/>
              <a:t>mensaje</a:t>
            </a:r>
            <a:r>
              <a:rPr lang="en-US" sz="2800" dirty="0" smtClean="0"/>
              <a:t> se </a:t>
            </a:r>
            <a:r>
              <a:rPr lang="en-US" sz="2800" dirty="0" err="1" smtClean="0"/>
              <a:t>enviara</a:t>
            </a:r>
            <a:r>
              <a:rPr lang="en-US" sz="2800" dirty="0" smtClean="0"/>
              <a:t> tan pronto </a:t>
            </a:r>
            <a:r>
              <a:rPr lang="en-US" sz="2800" dirty="0" err="1" smtClean="0"/>
              <a:t>como</a:t>
            </a:r>
            <a:r>
              <a:rPr lang="en-US" sz="2800" dirty="0" smtClean="0"/>
              <a:t> sea </a:t>
            </a:r>
            <a:r>
              <a:rPr lang="en-US" sz="2800" dirty="0" err="1" smtClean="0"/>
              <a:t>posible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34831" y="3843452"/>
            <a:ext cx="5262979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 smtClean="0"/>
              <a:t>buf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err="1" smtClean="0"/>
              <a:t>dirección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envio</a:t>
            </a:r>
            <a:r>
              <a:rPr lang="en-US" sz="2400" dirty="0" smtClean="0"/>
              <a:t> del buffer</a:t>
            </a:r>
            <a:r>
              <a:rPr lang="en-US" sz="2400" dirty="0"/>
              <a:t>	</a:t>
            </a:r>
          </a:p>
          <a:p>
            <a:r>
              <a:rPr lang="en-US" sz="2400" b="1" dirty="0"/>
              <a:t>c</a:t>
            </a:r>
            <a:r>
              <a:rPr lang="en-US" sz="2400" b="1" dirty="0" smtClean="0"/>
              <a:t>ount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enviados</a:t>
            </a:r>
            <a:r>
              <a:rPr lang="en-US" sz="2400" dirty="0"/>
              <a:t>	</a:t>
            </a:r>
          </a:p>
          <a:p>
            <a:r>
              <a:rPr lang="en-US" sz="2400" b="1" dirty="0" err="1"/>
              <a:t>d</a:t>
            </a:r>
            <a:r>
              <a:rPr lang="en-US" sz="2400" b="1" dirty="0" err="1" smtClean="0"/>
              <a:t>atatype</a:t>
            </a:r>
            <a:r>
              <a:rPr lang="en-US" sz="2400" dirty="0" smtClean="0"/>
              <a:t>: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del </a:t>
            </a:r>
            <a:r>
              <a:rPr lang="en-US" sz="2400" dirty="0" err="1" smtClean="0"/>
              <a:t>elemento</a:t>
            </a:r>
            <a:r>
              <a:rPr lang="en-US" sz="2400" dirty="0" smtClean="0"/>
              <a:t> </a:t>
            </a:r>
            <a:r>
              <a:rPr lang="en-US" sz="2400" dirty="0" err="1" smtClean="0"/>
              <a:t>enviado</a:t>
            </a:r>
            <a:endParaRPr lang="en-US" sz="2400" dirty="0"/>
          </a:p>
          <a:p>
            <a:r>
              <a:rPr lang="en-US" sz="2400" b="1" dirty="0" err="1"/>
              <a:t>d</a:t>
            </a:r>
            <a:r>
              <a:rPr lang="en-US" sz="2400" b="1" dirty="0" err="1" smtClean="0"/>
              <a:t>est</a:t>
            </a:r>
            <a:r>
              <a:rPr lang="en-US" sz="2400" dirty="0" smtClean="0"/>
              <a:t>: rank de </a:t>
            </a:r>
            <a:r>
              <a:rPr lang="en-US" sz="2400" dirty="0" err="1" smtClean="0"/>
              <a:t>destino</a:t>
            </a:r>
            <a:r>
              <a:rPr lang="en-US" sz="2400" dirty="0" smtClean="0"/>
              <a:t> </a:t>
            </a:r>
            <a:r>
              <a:rPr lang="en-US" sz="2400" dirty="0"/>
              <a:t>(integer)	</a:t>
            </a:r>
          </a:p>
          <a:p>
            <a:r>
              <a:rPr lang="en-US" sz="2400" b="1" dirty="0"/>
              <a:t>t</a:t>
            </a:r>
            <a:r>
              <a:rPr lang="en-US" sz="2400" b="1" dirty="0" smtClean="0"/>
              <a:t>ag</a:t>
            </a:r>
            <a:r>
              <a:rPr lang="en-US" sz="2400" dirty="0" smtClean="0"/>
              <a:t>: tag del </a:t>
            </a:r>
            <a:r>
              <a:rPr lang="en-US" sz="2400" dirty="0" err="1" smtClean="0"/>
              <a:t>mensaje</a:t>
            </a:r>
            <a:r>
              <a:rPr lang="en-US" sz="2400" dirty="0" smtClean="0"/>
              <a:t> (</a:t>
            </a:r>
            <a:r>
              <a:rPr lang="en-US" sz="2400" dirty="0"/>
              <a:t>integer)	</a:t>
            </a:r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omm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err="1" smtClean="0"/>
              <a:t>communicador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0791" y="2763294"/>
            <a:ext cx="8805333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MPI_Rsend</a:t>
            </a:r>
            <a:r>
              <a:rPr lang="en-US" sz="2800" dirty="0"/>
              <a:t>(void* </a:t>
            </a:r>
            <a:r>
              <a:rPr lang="en-US" sz="2800" dirty="0" err="1"/>
              <a:t>buf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count, </a:t>
            </a:r>
            <a:r>
              <a:rPr lang="en-US" sz="2800" dirty="0" err="1"/>
              <a:t>MPI_Datatype</a:t>
            </a:r>
            <a:r>
              <a:rPr lang="en-US" sz="2800" dirty="0"/>
              <a:t> </a:t>
            </a:r>
            <a:r>
              <a:rPr lang="en-US" sz="2800" dirty="0" err="1"/>
              <a:t>datatype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dest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tag, </a:t>
            </a:r>
            <a:r>
              <a:rPr lang="en-US" sz="2800" dirty="0" err="1"/>
              <a:t>MPI_Comm</a:t>
            </a:r>
            <a:r>
              <a:rPr lang="en-US" sz="2800" dirty="0"/>
              <a:t> </a:t>
            </a:r>
            <a:r>
              <a:rPr lang="en-US" sz="2800" dirty="0" err="1"/>
              <a:t>comm</a:t>
            </a:r>
            <a:r>
              <a:rPr lang="en-US" sz="28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791" y="6317986"/>
            <a:ext cx="839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Solo hay </a:t>
            </a:r>
            <a:r>
              <a:rPr lang="en-US" sz="2800" dirty="0" err="1" smtClean="0">
                <a:latin typeface="Arial"/>
                <a:cs typeface="Arial"/>
              </a:rPr>
              <a:t>una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correspondiente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operación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MPI_Recv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624" y="665401"/>
            <a:ext cx="634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Modos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comunicación</a:t>
            </a:r>
            <a:r>
              <a:rPr lang="en-US" sz="4000" b="1" dirty="0" smtClean="0">
                <a:latin typeface="Arial"/>
                <a:cs typeface="Arial"/>
              </a:rPr>
              <a:t>: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1856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1997</Words>
  <Application>Microsoft Macintosh PowerPoint</Application>
  <PresentationFormat>On-screen Show (4:3)</PresentationFormat>
  <Paragraphs>248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Algoritmos Paralelos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Jose Fiestas</dc:creator>
  <cp:lastModifiedBy>Jose Fiestas</cp:lastModifiedBy>
  <cp:revision>253</cp:revision>
  <dcterms:created xsi:type="dcterms:W3CDTF">2015-04-20T08:22:13Z</dcterms:created>
  <dcterms:modified xsi:type="dcterms:W3CDTF">2018-04-18T17:10:18Z</dcterms:modified>
</cp:coreProperties>
</file>