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07" r:id="rId28"/>
    <p:sldId id="325" r:id="rId29"/>
    <p:sldId id="326" r:id="rId30"/>
    <p:sldId id="327" r:id="rId31"/>
    <p:sldId id="329" r:id="rId32"/>
    <p:sldId id="330" r:id="rId33"/>
    <p:sldId id="308" r:id="rId34"/>
    <p:sldId id="309" r:id="rId35"/>
    <p:sldId id="333" r:id="rId36"/>
    <p:sldId id="328" r:id="rId37"/>
    <p:sldId id="31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6" autoAdjust="0"/>
    <p:restoredTop sz="94344" autoAdjust="0"/>
  </p:normalViewPr>
  <p:slideViewPr>
    <p:cSldViewPr snapToGrid="0" snapToObjects="1">
      <p:cViewPr varScale="1">
        <p:scale>
          <a:sx n="97" d="100"/>
          <a:sy n="97" d="100"/>
        </p:scale>
        <p:origin x="-1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DECB7-D539-3147-A030-7B22C2E6FEB0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FC488-22F6-6648-B1E5-59AF6166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2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3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3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1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BE82-8FDE-3A4D-BFC7-290DF10E2920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4" Type="http://schemas.openxmlformats.org/officeDocument/2006/relationships/image" Target="../media/image33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4969"/>
            <a:ext cx="7772400" cy="2778208"/>
          </a:xfrm>
        </p:spPr>
        <p:txBody>
          <a:bodyPr>
            <a:normAutofit/>
          </a:bodyPr>
          <a:lstStyle/>
          <a:p>
            <a:r>
              <a:rPr lang="en-US" sz="6000" b="1" dirty="0" err="1" smtClean="0">
                <a:latin typeface="Arial"/>
                <a:cs typeface="Arial"/>
              </a:rPr>
              <a:t>Algoritmos</a:t>
            </a:r>
            <a:r>
              <a:rPr lang="en-US" sz="6000" b="1" dirty="0" smtClean="0">
                <a:latin typeface="Arial"/>
                <a:cs typeface="Arial"/>
              </a:rPr>
              <a:t/>
            </a:r>
            <a:br>
              <a:rPr lang="en-US" sz="6000" b="1" dirty="0" smtClean="0">
                <a:latin typeface="Arial"/>
                <a:cs typeface="Arial"/>
              </a:rPr>
            </a:br>
            <a:r>
              <a:rPr lang="en-US" sz="6000" b="1" dirty="0" err="1" smtClean="0">
                <a:latin typeface="Arial"/>
                <a:cs typeface="Arial"/>
              </a:rPr>
              <a:t>Paralelos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77150"/>
            <a:ext cx="6400800" cy="4616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Prof. </a:t>
            </a:r>
            <a:r>
              <a:rPr lang="en-US" dirty="0" err="1" smtClean="0">
                <a:latin typeface="Arial"/>
                <a:cs typeface="Arial"/>
              </a:rPr>
              <a:t>J.Fiestas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803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463" y="677858"/>
            <a:ext cx="8809481" cy="4585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Paradigma</a:t>
            </a:r>
            <a:r>
              <a:rPr lang="en-US" sz="4000" b="1" dirty="0" smtClean="0">
                <a:latin typeface="Arial"/>
                <a:cs typeface="Arial"/>
              </a:rPr>
              <a:t> Divide y </a:t>
            </a:r>
            <a:r>
              <a:rPr lang="en-US" sz="4000" b="1" dirty="0" err="1" smtClean="0">
                <a:latin typeface="Arial"/>
                <a:cs typeface="Arial"/>
              </a:rPr>
              <a:t>Vencerás</a:t>
            </a:r>
            <a:endParaRPr lang="en-US" sz="4000" b="1" dirty="0" smtClean="0">
              <a:latin typeface="Arial"/>
              <a:cs typeface="Arial"/>
            </a:endParaRPr>
          </a:p>
          <a:p>
            <a:endParaRPr lang="en-US" sz="1000" b="1" dirty="0" smtClean="0">
              <a:latin typeface="Arial"/>
              <a:cs typeface="Arial"/>
            </a:endParaRPr>
          </a:p>
          <a:p>
            <a:r>
              <a:rPr lang="en-US" sz="4000" b="1" dirty="0" err="1" smtClean="0">
                <a:latin typeface="Arial"/>
                <a:cs typeface="Arial"/>
              </a:rPr>
              <a:t>Paralelismo</a:t>
            </a:r>
            <a:r>
              <a:rPr lang="en-US" sz="4000" b="1" dirty="0" smtClean="0">
                <a:latin typeface="Arial"/>
                <a:cs typeface="Arial"/>
              </a:rPr>
              <a:t>:</a:t>
            </a:r>
          </a:p>
          <a:p>
            <a:endParaRPr lang="en-US" sz="1000" b="1" dirty="0" smtClean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El </a:t>
            </a:r>
            <a:r>
              <a:rPr lang="en-US" sz="3200" dirty="0" err="1" smtClean="0">
                <a:latin typeface="Arial"/>
                <a:cs typeface="Arial"/>
              </a:rPr>
              <a:t>cálculo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suma</a:t>
            </a:r>
            <a:r>
              <a:rPr lang="en-US" sz="3200" dirty="0" smtClean="0">
                <a:latin typeface="Arial"/>
                <a:cs typeface="Arial"/>
              </a:rPr>
              <a:t> n/p </a:t>
            </a:r>
            <a:r>
              <a:rPr lang="en-US" sz="3200" dirty="0" err="1" smtClean="0">
                <a:latin typeface="Arial"/>
                <a:cs typeface="Arial"/>
              </a:rPr>
              <a:t>números</a:t>
            </a:r>
            <a:r>
              <a:rPr lang="en-US" sz="3200" dirty="0" smtClean="0">
                <a:latin typeface="Arial"/>
                <a:cs typeface="Arial"/>
              </a:rPr>
              <a:t>, </a:t>
            </a:r>
          </a:p>
          <a:p>
            <a:endParaRPr lang="en-US" sz="3200" dirty="0">
              <a:latin typeface="Arial"/>
              <a:cs typeface="Arial"/>
            </a:endParaRPr>
          </a:p>
          <a:p>
            <a:endParaRPr lang="en-US" sz="3200" dirty="0" smtClean="0">
              <a:latin typeface="Arial"/>
              <a:cs typeface="Arial"/>
            </a:endParaRPr>
          </a:p>
          <a:p>
            <a:endParaRPr lang="en-US" sz="3200" dirty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La </a:t>
            </a:r>
            <a:r>
              <a:rPr lang="en-US" sz="3200" dirty="0" err="1" smtClean="0">
                <a:latin typeface="Arial"/>
                <a:cs typeface="Arial"/>
              </a:rPr>
              <a:t>eficiencia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máxima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es</a:t>
            </a:r>
            <a:r>
              <a:rPr lang="en-US" sz="3200" dirty="0" smtClean="0">
                <a:latin typeface="Arial"/>
                <a:cs typeface="Arial"/>
              </a:rPr>
              <a:t> p, </a:t>
            </a:r>
            <a:r>
              <a:rPr lang="en-US" sz="3200" dirty="0" err="1" smtClean="0">
                <a:latin typeface="Arial"/>
                <a:cs typeface="Arial"/>
              </a:rPr>
              <a:t>si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todos</a:t>
            </a:r>
            <a:r>
              <a:rPr lang="en-US" sz="3200" dirty="0" smtClean="0">
                <a:latin typeface="Arial"/>
                <a:cs typeface="Arial"/>
              </a:rPr>
              <a:t> los </a:t>
            </a:r>
            <a:r>
              <a:rPr lang="en-US" sz="3200" dirty="0" err="1" smtClean="0">
                <a:latin typeface="Arial"/>
                <a:cs typeface="Arial"/>
              </a:rPr>
              <a:t>procesos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cálculan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su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suma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parcial</a:t>
            </a:r>
            <a:r>
              <a:rPr lang="en-US" sz="3200" dirty="0" smtClean="0">
                <a:latin typeface="Arial"/>
                <a:cs typeface="Arial"/>
              </a:rPr>
              <a:t>. </a:t>
            </a:r>
          </a:p>
        </p:txBody>
      </p:sp>
      <p:pic>
        <p:nvPicPr>
          <p:cNvPr id="5" name="Picture 4" descr="Screen Shot 2017-04-06 at 11.24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43" y="2849900"/>
            <a:ext cx="4224378" cy="11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927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463" y="677858"/>
            <a:ext cx="8809481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Ejemplo</a:t>
            </a:r>
            <a:r>
              <a:rPr lang="en-US" sz="4000" b="1" dirty="0" smtClean="0">
                <a:latin typeface="Arial"/>
                <a:cs typeface="Arial"/>
              </a:rPr>
              <a:t>: Bucket Sort</a:t>
            </a:r>
          </a:p>
          <a:p>
            <a:endParaRPr lang="en-US" sz="1000" b="1" dirty="0" smtClean="0">
              <a:latin typeface="Arial"/>
              <a:cs typeface="Arial"/>
            </a:endParaRPr>
          </a:p>
          <a:p>
            <a:r>
              <a:rPr lang="en-US" sz="3200" dirty="0" err="1" smtClean="0">
                <a:latin typeface="Arial"/>
                <a:cs typeface="Arial"/>
              </a:rPr>
              <a:t>Utiliza</a:t>
            </a:r>
            <a:r>
              <a:rPr lang="en-US" sz="3200" dirty="0" smtClean="0">
                <a:latin typeface="Arial"/>
                <a:cs typeface="Arial"/>
              </a:rPr>
              <a:t> un </a:t>
            </a:r>
            <a:r>
              <a:rPr lang="en-US" sz="3200" dirty="0" err="1" smtClean="0">
                <a:latin typeface="Arial"/>
                <a:cs typeface="Arial"/>
              </a:rPr>
              <a:t>método</a:t>
            </a:r>
            <a:r>
              <a:rPr lang="en-US" sz="3200" dirty="0" smtClean="0">
                <a:latin typeface="Arial"/>
                <a:cs typeface="Arial"/>
              </a:rPr>
              <a:t> de </a:t>
            </a:r>
            <a:r>
              <a:rPr lang="en-US" sz="3200" b="1" dirty="0" err="1" smtClean="0">
                <a:latin typeface="Arial"/>
                <a:cs typeface="Arial"/>
              </a:rPr>
              <a:t>particionamiento</a:t>
            </a:r>
            <a:r>
              <a:rPr lang="en-US" sz="3200" dirty="0" smtClean="0">
                <a:latin typeface="Arial"/>
                <a:cs typeface="Arial"/>
              </a:rPr>
              <a:t>. </a:t>
            </a:r>
            <a:r>
              <a:rPr lang="en-US" sz="3200" dirty="0" err="1" smtClean="0">
                <a:latin typeface="Arial"/>
                <a:cs typeface="Arial"/>
              </a:rPr>
              <a:t>Funciona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mejor</a:t>
            </a:r>
            <a:r>
              <a:rPr lang="en-US" sz="3200" dirty="0" smtClean="0">
                <a:latin typeface="Arial"/>
                <a:cs typeface="Arial"/>
              </a:rPr>
              <a:t> con </a:t>
            </a:r>
            <a:r>
              <a:rPr lang="en-US" sz="3200" dirty="0" err="1" smtClean="0">
                <a:latin typeface="Arial"/>
                <a:cs typeface="Arial"/>
              </a:rPr>
              <a:t>conjuntos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homogéneos</a:t>
            </a:r>
            <a:r>
              <a:rPr lang="en-US" sz="3200" dirty="0" smtClean="0">
                <a:latin typeface="Arial"/>
                <a:cs typeface="Arial"/>
              </a:rPr>
              <a:t>.</a:t>
            </a:r>
          </a:p>
          <a:p>
            <a:r>
              <a:rPr lang="en-US" sz="3200" dirty="0" smtClean="0">
                <a:latin typeface="Arial"/>
                <a:cs typeface="Arial"/>
              </a:rPr>
              <a:t>Un </a:t>
            </a:r>
            <a:r>
              <a:rPr lang="en-US" sz="3200" dirty="0" err="1" smtClean="0">
                <a:latin typeface="Arial"/>
                <a:cs typeface="Arial"/>
              </a:rPr>
              <a:t>intervalo</a:t>
            </a:r>
            <a:r>
              <a:rPr lang="en-US" sz="3200" dirty="0" smtClean="0">
                <a:latin typeface="Arial"/>
                <a:cs typeface="Arial"/>
              </a:rPr>
              <a:t> a se </a:t>
            </a:r>
            <a:r>
              <a:rPr lang="en-US" sz="3200" dirty="0" err="1" smtClean="0">
                <a:latin typeface="Arial"/>
                <a:cs typeface="Arial"/>
              </a:rPr>
              <a:t>separa</a:t>
            </a:r>
            <a:r>
              <a:rPr lang="en-US" sz="3200" dirty="0" smtClean="0">
                <a:latin typeface="Arial"/>
                <a:cs typeface="Arial"/>
              </a:rPr>
              <a:t> en </a:t>
            </a:r>
            <a:r>
              <a:rPr lang="en-US" sz="3200" dirty="0" err="1" smtClean="0">
                <a:latin typeface="Arial"/>
                <a:cs typeface="Arial"/>
              </a:rPr>
              <a:t>regiones</a:t>
            </a:r>
            <a:r>
              <a:rPr lang="en-US" sz="3200" dirty="0" smtClean="0">
                <a:latin typeface="Arial"/>
                <a:cs typeface="Arial"/>
              </a:rPr>
              <a:t> m (</a:t>
            </a:r>
            <a:r>
              <a:rPr lang="en-US" sz="3200" b="1" dirty="0" smtClean="0">
                <a:latin typeface="Arial"/>
                <a:cs typeface="Arial"/>
              </a:rPr>
              <a:t>buckets</a:t>
            </a:r>
            <a:r>
              <a:rPr lang="en-US" sz="3200" dirty="0" smtClean="0">
                <a:latin typeface="Arial"/>
                <a:cs typeface="Arial"/>
              </a:rPr>
              <a:t>), con n/m </a:t>
            </a:r>
            <a:r>
              <a:rPr lang="en-US" sz="3200" dirty="0" err="1" smtClean="0">
                <a:latin typeface="Arial"/>
                <a:cs typeface="Arial"/>
              </a:rPr>
              <a:t>valores</a:t>
            </a:r>
            <a:r>
              <a:rPr lang="en-US" sz="3200" dirty="0" smtClean="0">
                <a:latin typeface="Arial"/>
                <a:cs typeface="Arial"/>
              </a:rPr>
              <a:t> en </a:t>
            </a:r>
            <a:r>
              <a:rPr lang="en-US" sz="3200" dirty="0" err="1" smtClean="0">
                <a:latin typeface="Arial"/>
                <a:cs typeface="Arial"/>
              </a:rPr>
              <a:t>cada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una</a:t>
            </a:r>
            <a:r>
              <a:rPr lang="en-US" sz="3200" dirty="0" smtClean="0">
                <a:latin typeface="Arial"/>
                <a:cs typeface="Arial"/>
              </a:rPr>
              <a:t>.</a:t>
            </a:r>
          </a:p>
          <a:p>
            <a:r>
              <a:rPr lang="en-US" sz="3200" dirty="0" err="1" smtClean="0">
                <a:latin typeface="Arial"/>
                <a:cs typeface="Arial"/>
              </a:rPr>
              <a:t>Luego</a:t>
            </a:r>
            <a:r>
              <a:rPr lang="en-US" sz="3200" dirty="0" smtClean="0">
                <a:latin typeface="Arial"/>
                <a:cs typeface="Arial"/>
              </a:rPr>
              <a:t> son los </a:t>
            </a:r>
            <a:r>
              <a:rPr lang="en-US" sz="3200" dirty="0" err="1" smtClean="0">
                <a:latin typeface="Arial"/>
                <a:cs typeface="Arial"/>
              </a:rPr>
              <a:t>grupos</a:t>
            </a:r>
            <a:r>
              <a:rPr lang="en-US" sz="3200" dirty="0" smtClean="0">
                <a:latin typeface="Arial"/>
                <a:cs typeface="Arial"/>
              </a:rPr>
              <a:t> en </a:t>
            </a:r>
            <a:r>
              <a:rPr lang="en-US" sz="3200" dirty="0" err="1" smtClean="0">
                <a:latin typeface="Arial"/>
                <a:cs typeface="Arial"/>
              </a:rPr>
              <a:t>cada</a:t>
            </a:r>
            <a:r>
              <a:rPr lang="en-US" sz="3200" dirty="0" smtClean="0">
                <a:latin typeface="Arial"/>
                <a:cs typeface="Arial"/>
              </a:rPr>
              <a:t> bucket </a:t>
            </a:r>
            <a:r>
              <a:rPr lang="en-US" sz="3200" dirty="0" err="1" smtClean="0">
                <a:latin typeface="Arial"/>
                <a:cs typeface="Arial"/>
              </a:rPr>
              <a:t>ordenados</a:t>
            </a:r>
            <a:r>
              <a:rPr lang="en-US" sz="3200" dirty="0" smtClean="0">
                <a:latin typeface="Arial"/>
                <a:cs typeface="Arial"/>
              </a:rPr>
              <a:t> (con quicksort o </a:t>
            </a:r>
            <a:r>
              <a:rPr lang="en-US" sz="3200" dirty="0" err="1" smtClean="0">
                <a:latin typeface="Arial"/>
                <a:cs typeface="Arial"/>
              </a:rPr>
              <a:t>mergesort</a:t>
            </a:r>
            <a:r>
              <a:rPr lang="en-US" sz="3200" dirty="0" smtClean="0">
                <a:latin typeface="Arial"/>
                <a:cs typeface="Arial"/>
              </a:rPr>
              <a:t>) en </a:t>
            </a:r>
          </a:p>
          <a:p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b="1" dirty="0" smtClean="0">
                <a:latin typeface="Arial"/>
                <a:cs typeface="Arial"/>
              </a:rPr>
              <a:t>O((n/m) log(n/m))</a:t>
            </a:r>
            <a:r>
              <a:rPr lang="en-US" sz="3200" dirty="0" smtClean="0">
                <a:latin typeface="Arial"/>
                <a:cs typeface="Arial"/>
              </a:rPr>
              <a:t> y los </a:t>
            </a:r>
            <a:r>
              <a:rPr lang="en-US" sz="3200" dirty="0" err="1" smtClean="0">
                <a:latin typeface="Arial"/>
                <a:cs typeface="Arial"/>
              </a:rPr>
              <a:t>resultados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concatenados</a:t>
            </a:r>
            <a:r>
              <a:rPr lang="en-US" sz="3200" dirty="0" smtClean="0">
                <a:latin typeface="Arial"/>
                <a:cs typeface="Arial"/>
              </a:rPr>
              <a:t> en </a:t>
            </a:r>
            <a:r>
              <a:rPr lang="en-US" sz="3200" dirty="0" err="1" smtClean="0">
                <a:latin typeface="Arial"/>
                <a:cs typeface="Arial"/>
              </a:rPr>
              <a:t>una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lista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ordenada</a:t>
            </a:r>
            <a:r>
              <a:rPr lang="en-US" sz="3200" dirty="0" smtClean="0">
                <a:latin typeface="Arial"/>
                <a:cs typeface="Arial"/>
              </a:rPr>
              <a:t>.</a:t>
            </a:r>
          </a:p>
          <a:p>
            <a:r>
              <a:rPr lang="en-US" sz="3200" dirty="0" err="1" smtClean="0">
                <a:latin typeface="Arial"/>
                <a:cs typeface="Arial"/>
              </a:rPr>
              <a:t>Tiempo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secuencial</a:t>
            </a:r>
            <a:r>
              <a:rPr lang="en-US" sz="3200" dirty="0" smtClean="0">
                <a:latin typeface="Arial"/>
                <a:cs typeface="Arial"/>
              </a:rPr>
              <a:t>:</a:t>
            </a:r>
          </a:p>
        </p:txBody>
      </p:sp>
      <p:pic>
        <p:nvPicPr>
          <p:cNvPr id="5" name="Picture 4" descr="Screen Shot 2015-09-15 at 6.11.10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6258" y="5922063"/>
            <a:ext cx="6070724" cy="41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946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463" y="677858"/>
            <a:ext cx="8809481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Ejemplo</a:t>
            </a:r>
            <a:r>
              <a:rPr lang="en-US" sz="4000" b="1" dirty="0" smtClean="0">
                <a:latin typeface="Arial"/>
                <a:cs typeface="Arial"/>
              </a:rPr>
              <a:t>: Bucket Sort</a:t>
            </a:r>
          </a:p>
          <a:p>
            <a:endParaRPr lang="en-US" sz="1000" b="1" dirty="0" smtClean="0">
              <a:latin typeface="Arial"/>
              <a:cs typeface="Arial"/>
            </a:endParaRPr>
          </a:p>
          <a:p>
            <a:r>
              <a:rPr lang="en-US" sz="3200" b="1" dirty="0" smtClean="0">
                <a:latin typeface="Arial"/>
                <a:cs typeface="Arial"/>
              </a:rPr>
              <a:t>En </a:t>
            </a:r>
            <a:r>
              <a:rPr lang="en-US" sz="3200" b="1" dirty="0" err="1" smtClean="0">
                <a:latin typeface="Arial"/>
                <a:cs typeface="Arial"/>
              </a:rPr>
              <a:t>paralelo</a:t>
            </a:r>
            <a:r>
              <a:rPr lang="en-US" sz="3200" b="1" dirty="0" smtClean="0">
                <a:latin typeface="Arial"/>
                <a:cs typeface="Arial"/>
              </a:rPr>
              <a:t>:</a:t>
            </a:r>
          </a:p>
          <a:p>
            <a:r>
              <a:rPr lang="en-US" sz="3200" dirty="0" err="1" smtClean="0">
                <a:latin typeface="Arial"/>
                <a:cs typeface="Arial"/>
              </a:rPr>
              <a:t>Cada</a:t>
            </a:r>
            <a:r>
              <a:rPr lang="en-US" sz="3200" dirty="0" smtClean="0">
                <a:latin typeface="Arial"/>
                <a:cs typeface="Arial"/>
              </a:rPr>
              <a:t> bucket </a:t>
            </a:r>
            <a:r>
              <a:rPr lang="en-US" sz="3200" dirty="0" err="1" smtClean="0">
                <a:latin typeface="Arial"/>
                <a:cs typeface="Arial"/>
              </a:rPr>
              <a:t>pertenece</a:t>
            </a:r>
            <a:r>
              <a:rPr lang="en-US" sz="3200" dirty="0" smtClean="0">
                <a:latin typeface="Arial"/>
                <a:cs typeface="Arial"/>
              </a:rPr>
              <a:t> a un </a:t>
            </a:r>
            <a:r>
              <a:rPr lang="en-US" sz="3200" dirty="0" err="1" smtClean="0">
                <a:latin typeface="Arial"/>
                <a:cs typeface="Arial"/>
              </a:rPr>
              <a:t>proceso</a:t>
            </a:r>
            <a:r>
              <a:rPr lang="en-US" sz="3200" dirty="0" smtClean="0">
                <a:latin typeface="Arial"/>
                <a:cs typeface="Arial"/>
              </a:rPr>
              <a:t>, con lo </a:t>
            </a:r>
            <a:r>
              <a:rPr lang="en-US" sz="3200" dirty="0" err="1" smtClean="0">
                <a:latin typeface="Arial"/>
                <a:cs typeface="Arial"/>
              </a:rPr>
              <a:t>que</a:t>
            </a:r>
            <a:r>
              <a:rPr lang="en-US" sz="3200" dirty="0" smtClean="0">
                <a:latin typeface="Arial"/>
                <a:cs typeface="Arial"/>
              </a:rPr>
              <a:t> se </a:t>
            </a:r>
            <a:r>
              <a:rPr lang="en-US" sz="3200" dirty="0" err="1" smtClean="0">
                <a:latin typeface="Arial"/>
                <a:cs typeface="Arial"/>
              </a:rPr>
              <a:t>logra</a:t>
            </a:r>
            <a:r>
              <a:rPr lang="en-US" sz="3200" dirty="0" smtClean="0">
                <a:latin typeface="Arial"/>
                <a:cs typeface="Arial"/>
              </a:rPr>
              <a:t> 						con p=m </a:t>
            </a:r>
            <a:r>
              <a:rPr lang="en-US" sz="3200" dirty="0" err="1" smtClean="0">
                <a:latin typeface="Arial"/>
                <a:cs typeface="Arial"/>
              </a:rPr>
              <a:t>procesos</a:t>
            </a:r>
            <a:r>
              <a:rPr lang="en-US" sz="3200" dirty="0" smtClean="0">
                <a:latin typeface="Arial"/>
                <a:cs typeface="Arial"/>
              </a:rPr>
              <a:t>. </a:t>
            </a:r>
            <a:r>
              <a:rPr lang="en-US" sz="3200" dirty="0" err="1" smtClean="0">
                <a:latin typeface="Arial"/>
                <a:cs typeface="Arial"/>
              </a:rPr>
              <a:t>Pero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cada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proceso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debe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controlar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todos</a:t>
            </a:r>
            <a:r>
              <a:rPr lang="en-US" sz="3200" dirty="0" smtClean="0">
                <a:latin typeface="Arial"/>
                <a:cs typeface="Arial"/>
              </a:rPr>
              <a:t> los </a:t>
            </a:r>
            <a:r>
              <a:rPr lang="en-US" sz="3200" dirty="0" err="1" smtClean="0">
                <a:latin typeface="Arial"/>
                <a:cs typeface="Arial"/>
              </a:rPr>
              <a:t>números</a:t>
            </a:r>
            <a:r>
              <a:rPr lang="en-US" sz="3200" dirty="0" smtClean="0">
                <a:latin typeface="Arial"/>
                <a:cs typeface="Arial"/>
              </a:rPr>
              <a:t> no-</a:t>
            </a:r>
            <a:r>
              <a:rPr lang="en-US" sz="3200" dirty="0" err="1" smtClean="0">
                <a:latin typeface="Arial"/>
                <a:cs typeface="Arial"/>
              </a:rPr>
              <a:t>ordenados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para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su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selección</a:t>
            </a:r>
            <a:r>
              <a:rPr lang="en-US" sz="3200" dirty="0" smtClean="0">
                <a:latin typeface="Arial"/>
                <a:cs typeface="Arial"/>
              </a:rPr>
              <a:t>.</a:t>
            </a:r>
          </a:p>
          <a:p>
            <a:r>
              <a:rPr lang="en-US" sz="3200" dirty="0" smtClean="0">
                <a:latin typeface="Arial"/>
                <a:cs typeface="Arial"/>
              </a:rPr>
              <a:t>Si se </a:t>
            </a:r>
            <a:r>
              <a:rPr lang="en-US" sz="3200" dirty="0" err="1" smtClean="0">
                <a:latin typeface="Arial"/>
                <a:cs typeface="Arial"/>
              </a:rPr>
              <a:t>separa</a:t>
            </a:r>
            <a:r>
              <a:rPr lang="en-US" sz="3200" dirty="0" smtClean="0">
                <a:latin typeface="Arial"/>
                <a:cs typeface="Arial"/>
              </a:rPr>
              <a:t> la </a:t>
            </a:r>
            <a:r>
              <a:rPr lang="en-US" sz="3200" dirty="0" err="1" smtClean="0">
                <a:latin typeface="Arial"/>
                <a:cs typeface="Arial"/>
              </a:rPr>
              <a:t>lista</a:t>
            </a:r>
            <a:r>
              <a:rPr lang="en-US" sz="3200" dirty="0" smtClean="0">
                <a:latin typeface="Arial"/>
                <a:cs typeface="Arial"/>
              </a:rPr>
              <a:t> en p </a:t>
            </a:r>
            <a:r>
              <a:rPr lang="en-US" sz="3200" dirty="0" err="1" smtClean="0">
                <a:latin typeface="Arial"/>
                <a:cs typeface="Arial"/>
              </a:rPr>
              <a:t>regiones</a:t>
            </a:r>
            <a:r>
              <a:rPr lang="en-US" sz="3200" dirty="0" smtClean="0">
                <a:latin typeface="Arial"/>
                <a:cs typeface="Arial"/>
              </a:rPr>
              <a:t>, </a:t>
            </a:r>
            <a:r>
              <a:rPr lang="en-US" sz="3200" dirty="0" err="1" smtClean="0">
                <a:latin typeface="Arial"/>
                <a:cs typeface="Arial"/>
              </a:rPr>
              <a:t>cada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una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para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cada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proceso</a:t>
            </a:r>
            <a:r>
              <a:rPr lang="en-US" sz="3200" dirty="0" smtClean="0">
                <a:latin typeface="Arial"/>
                <a:cs typeface="Arial"/>
              </a:rPr>
              <a:t>, </a:t>
            </a:r>
            <a:r>
              <a:rPr lang="en-US" sz="3200" dirty="0" err="1" smtClean="0">
                <a:latin typeface="Arial"/>
                <a:cs typeface="Arial"/>
              </a:rPr>
              <a:t>esta</a:t>
            </a:r>
            <a:r>
              <a:rPr lang="en-US" sz="3200" dirty="0" smtClean="0">
                <a:latin typeface="Arial"/>
                <a:cs typeface="Arial"/>
              </a:rPr>
              <a:t> se </a:t>
            </a:r>
            <a:r>
              <a:rPr lang="en-US" sz="3200" dirty="0" err="1" smtClean="0">
                <a:latin typeface="Arial"/>
                <a:cs typeface="Arial"/>
              </a:rPr>
              <a:t>separa</a:t>
            </a:r>
            <a:r>
              <a:rPr lang="en-US" sz="3200" dirty="0" smtClean="0">
                <a:latin typeface="Arial"/>
                <a:cs typeface="Arial"/>
              </a:rPr>
              <a:t> en </a:t>
            </a:r>
            <a:r>
              <a:rPr lang="en-US" sz="3200" dirty="0" err="1" smtClean="0">
                <a:latin typeface="Arial"/>
                <a:cs typeface="Arial"/>
              </a:rPr>
              <a:t>cada</a:t>
            </a:r>
            <a:r>
              <a:rPr lang="en-US" sz="3200" dirty="0" smtClean="0">
                <a:latin typeface="Arial"/>
                <a:cs typeface="Arial"/>
              </a:rPr>
              <a:t> bucket y se </a:t>
            </a:r>
            <a:r>
              <a:rPr lang="en-US" sz="3200" dirty="0" err="1" smtClean="0">
                <a:latin typeface="Arial"/>
                <a:cs typeface="Arial"/>
              </a:rPr>
              <a:t>envía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luego</a:t>
            </a:r>
            <a:r>
              <a:rPr lang="en-US" sz="3200" dirty="0" smtClean="0">
                <a:latin typeface="Arial"/>
                <a:cs typeface="Arial"/>
              </a:rPr>
              <a:t> a </a:t>
            </a:r>
            <a:r>
              <a:rPr lang="en-US" sz="3200" dirty="0" err="1" smtClean="0">
                <a:latin typeface="Arial"/>
                <a:cs typeface="Arial"/>
              </a:rPr>
              <a:t>cada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otro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proceso</a:t>
            </a:r>
            <a:r>
              <a:rPr lang="en-US" sz="3200" dirty="0" smtClean="0">
                <a:latin typeface="Arial"/>
                <a:cs typeface="Arial"/>
              </a:rPr>
              <a:t>, </a:t>
            </a:r>
            <a:r>
              <a:rPr lang="en-US" sz="3200" dirty="0" err="1" smtClean="0">
                <a:latin typeface="Arial"/>
                <a:cs typeface="Arial"/>
              </a:rPr>
              <a:t>para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ser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ordenada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finalmente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ahi</a:t>
            </a:r>
            <a:r>
              <a:rPr lang="en-US" sz="3200" dirty="0" smtClean="0">
                <a:latin typeface="Arial"/>
                <a:cs typeface="Arial"/>
              </a:rPr>
              <a:t>.</a:t>
            </a:r>
          </a:p>
        </p:txBody>
      </p:sp>
      <p:pic>
        <p:nvPicPr>
          <p:cNvPr id="3" name="Picture 2" descr="Screen Shot 2015-09-15 at 6.12.32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0619" y="2524787"/>
            <a:ext cx="2642793" cy="5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756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463" y="677858"/>
            <a:ext cx="880948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Ejemplo</a:t>
            </a:r>
            <a:r>
              <a:rPr lang="en-US" sz="4000" b="1" dirty="0" smtClean="0">
                <a:latin typeface="Arial"/>
                <a:cs typeface="Arial"/>
              </a:rPr>
              <a:t>: Bucket Sort</a:t>
            </a:r>
          </a:p>
          <a:p>
            <a:endParaRPr lang="en-US" sz="1000" b="1" dirty="0" smtClean="0">
              <a:latin typeface="Arial"/>
              <a:cs typeface="Arial"/>
            </a:endParaRPr>
          </a:p>
          <a:p>
            <a:r>
              <a:rPr lang="en-US" sz="3200" b="1" dirty="0" smtClean="0">
                <a:latin typeface="Arial"/>
                <a:cs typeface="Arial"/>
              </a:rPr>
              <a:t>En </a:t>
            </a:r>
            <a:r>
              <a:rPr lang="en-US" sz="3200" b="1" dirty="0" err="1" smtClean="0">
                <a:latin typeface="Arial"/>
                <a:cs typeface="Arial"/>
              </a:rPr>
              <a:t>paralelo</a:t>
            </a:r>
            <a:r>
              <a:rPr lang="en-US" sz="3200" b="1" dirty="0" smtClean="0">
                <a:latin typeface="Arial"/>
                <a:cs typeface="Arial"/>
              </a:rPr>
              <a:t>:</a:t>
            </a:r>
          </a:p>
          <a:p>
            <a:r>
              <a:rPr lang="en-US" sz="3200" dirty="0" err="1" smtClean="0">
                <a:latin typeface="Arial"/>
                <a:cs typeface="Arial"/>
              </a:rPr>
              <a:t>Esto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implica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una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comunicación</a:t>
            </a:r>
            <a:r>
              <a:rPr lang="en-US" sz="3200" dirty="0" smtClean="0">
                <a:latin typeface="Arial"/>
                <a:cs typeface="Arial"/>
              </a:rPr>
              <a:t> all-to-all</a:t>
            </a:r>
          </a:p>
        </p:txBody>
      </p:sp>
      <p:pic>
        <p:nvPicPr>
          <p:cNvPr id="5" name="Picture 4" descr="Screen Shot 2015-09-15 at 6.20.03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376" y="2687819"/>
            <a:ext cx="5450487" cy="33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131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463" y="677858"/>
            <a:ext cx="880948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Ejemplo</a:t>
            </a:r>
            <a:r>
              <a:rPr lang="en-US" sz="4000" b="1" dirty="0" smtClean="0">
                <a:latin typeface="Arial"/>
                <a:cs typeface="Arial"/>
              </a:rPr>
              <a:t>: Bucket Sort</a:t>
            </a:r>
          </a:p>
          <a:p>
            <a:endParaRPr lang="en-US" sz="1000" b="1" dirty="0" smtClean="0">
              <a:latin typeface="Arial"/>
              <a:cs typeface="Arial"/>
            </a:endParaRPr>
          </a:p>
          <a:p>
            <a:r>
              <a:rPr lang="en-US" sz="3200" b="1" dirty="0" smtClean="0">
                <a:latin typeface="Arial"/>
                <a:cs typeface="Arial"/>
              </a:rPr>
              <a:t>En </a:t>
            </a:r>
            <a:r>
              <a:rPr lang="en-US" sz="3200" b="1" dirty="0" err="1" smtClean="0">
                <a:latin typeface="Arial"/>
                <a:cs typeface="Arial"/>
              </a:rPr>
              <a:t>paralelo</a:t>
            </a:r>
            <a:r>
              <a:rPr lang="en-US" sz="3200" b="1" dirty="0" smtClean="0">
                <a:latin typeface="Arial"/>
                <a:cs typeface="Arial"/>
              </a:rPr>
              <a:t>:</a:t>
            </a:r>
          </a:p>
          <a:p>
            <a:r>
              <a:rPr lang="en-US" sz="3200" dirty="0" err="1" smtClean="0">
                <a:latin typeface="Arial"/>
                <a:cs typeface="Arial"/>
              </a:rPr>
              <a:t>Primero</a:t>
            </a:r>
            <a:r>
              <a:rPr lang="en-US" sz="3200" dirty="0" smtClean="0">
                <a:latin typeface="Arial"/>
                <a:cs typeface="Arial"/>
              </a:rPr>
              <a:t> se </a:t>
            </a:r>
            <a:r>
              <a:rPr lang="en-US" sz="3200" dirty="0" err="1" smtClean="0">
                <a:latin typeface="Arial"/>
                <a:cs typeface="Arial"/>
              </a:rPr>
              <a:t>envía</a:t>
            </a:r>
            <a:r>
              <a:rPr lang="en-US" sz="3200" dirty="0" smtClean="0">
                <a:latin typeface="Arial"/>
                <a:cs typeface="Arial"/>
              </a:rPr>
              <a:t> la data a los </a:t>
            </a:r>
            <a:r>
              <a:rPr lang="en-US" sz="3200" dirty="0" err="1" smtClean="0">
                <a:latin typeface="Arial"/>
                <a:cs typeface="Arial"/>
              </a:rPr>
              <a:t>procesos</a:t>
            </a:r>
            <a:r>
              <a:rPr lang="en-US" sz="3200" dirty="0" smtClean="0">
                <a:latin typeface="Arial"/>
                <a:cs typeface="Arial"/>
              </a:rPr>
              <a:t> y </a:t>
            </a:r>
            <a:r>
              <a:rPr lang="en-US" sz="3200" dirty="0" err="1" smtClean="0">
                <a:latin typeface="Arial"/>
                <a:cs typeface="Arial"/>
              </a:rPr>
              <a:t>estos</a:t>
            </a:r>
            <a:r>
              <a:rPr lang="en-US" sz="3200" dirty="0" smtClean="0">
                <a:latin typeface="Arial"/>
                <a:cs typeface="Arial"/>
              </a:rPr>
              <a:t> la </a:t>
            </a:r>
            <a:r>
              <a:rPr lang="en-US" sz="3200" dirty="0" err="1" smtClean="0">
                <a:latin typeface="Arial"/>
                <a:cs typeface="Arial"/>
              </a:rPr>
              <a:t>clasifican</a:t>
            </a:r>
            <a:r>
              <a:rPr lang="en-US" sz="3200" dirty="0" smtClean="0">
                <a:latin typeface="Arial"/>
                <a:cs typeface="Arial"/>
              </a:rPr>
              <a:t>. De </a:t>
            </a:r>
            <a:r>
              <a:rPr lang="en-US" sz="3200" dirty="0" err="1" smtClean="0">
                <a:latin typeface="Arial"/>
                <a:cs typeface="Arial"/>
              </a:rPr>
              <a:t>ahi</a:t>
            </a:r>
            <a:r>
              <a:rPr lang="en-US" sz="3200" dirty="0" smtClean="0">
                <a:latin typeface="Arial"/>
                <a:cs typeface="Arial"/>
              </a:rPr>
              <a:t>, los </a:t>
            </a:r>
            <a:r>
              <a:rPr lang="en-US" sz="3200" dirty="0" err="1" smtClean="0">
                <a:latin typeface="Arial"/>
                <a:cs typeface="Arial"/>
              </a:rPr>
              <a:t>pasos</a:t>
            </a:r>
            <a:r>
              <a:rPr lang="en-US" sz="3200" dirty="0" smtClean="0">
                <a:latin typeface="Arial"/>
                <a:cs typeface="Arial"/>
              </a:rPr>
              <a:t> son:</a:t>
            </a: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latin typeface="Arial"/>
                <a:cs typeface="Arial"/>
              </a:rPr>
              <a:t>Comunicación</a:t>
            </a:r>
            <a:r>
              <a:rPr lang="en-US" sz="3200" dirty="0" smtClean="0">
                <a:latin typeface="Arial"/>
                <a:cs typeface="Arial"/>
              </a:rPr>
              <a:t>, </a:t>
            </a:r>
          </a:p>
          <a:p>
            <a:pPr marL="457200" indent="-457200">
              <a:buFontTx/>
              <a:buChar char="-"/>
            </a:pPr>
            <a:r>
              <a:rPr lang="en-US" sz="3200" dirty="0" smtClean="0">
                <a:latin typeface="Arial"/>
                <a:cs typeface="Arial"/>
              </a:rPr>
              <a:t>1.cálculo, n/p </a:t>
            </a:r>
            <a:r>
              <a:rPr lang="en-US" sz="3200" dirty="0" err="1" smtClean="0">
                <a:latin typeface="Arial"/>
                <a:cs typeface="Arial"/>
              </a:rPr>
              <a:t>números</a:t>
            </a:r>
            <a:r>
              <a:rPr lang="en-US" sz="3200" dirty="0" smtClean="0">
                <a:latin typeface="Arial"/>
                <a:cs typeface="Arial"/>
              </a:rPr>
              <a:t> en p buckets </a:t>
            </a:r>
            <a:r>
              <a:rPr lang="en-US" sz="3200" dirty="0" err="1" smtClean="0">
                <a:latin typeface="Arial"/>
                <a:cs typeface="Arial"/>
              </a:rPr>
              <a:t>pequeños</a:t>
            </a:r>
            <a:endParaRPr lang="en-US" sz="3200" dirty="0" smtClean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latin typeface="Arial"/>
                <a:cs typeface="Arial"/>
              </a:rPr>
              <a:t>Comunicación</a:t>
            </a:r>
            <a:r>
              <a:rPr lang="en-US" sz="3200" dirty="0" smtClean="0">
                <a:latin typeface="Arial"/>
                <a:cs typeface="Arial"/>
              </a:rPr>
              <a:t>, p-1 buckets son </a:t>
            </a:r>
            <a:r>
              <a:rPr lang="en-US" sz="3200" dirty="0" err="1" smtClean="0">
                <a:latin typeface="Arial"/>
                <a:cs typeface="Arial"/>
              </a:rPr>
              <a:t>enviados</a:t>
            </a:r>
            <a:r>
              <a:rPr lang="en-US" sz="3200" dirty="0" smtClean="0">
                <a:latin typeface="Arial"/>
                <a:cs typeface="Arial"/>
              </a:rPr>
              <a:t> a p-1 </a:t>
            </a:r>
            <a:r>
              <a:rPr lang="en-US" sz="3200" dirty="0" err="1" smtClean="0">
                <a:latin typeface="Arial"/>
                <a:cs typeface="Arial"/>
              </a:rPr>
              <a:t>procesos</a:t>
            </a:r>
            <a:endParaRPr lang="en-US" sz="3200" dirty="0" smtClean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z="3200" dirty="0" smtClean="0">
                <a:latin typeface="Arial"/>
                <a:cs typeface="Arial"/>
              </a:rPr>
              <a:t>2.cálculo, los n/p </a:t>
            </a:r>
            <a:r>
              <a:rPr lang="en-US" sz="3200" dirty="0" err="1" smtClean="0">
                <a:latin typeface="Arial"/>
                <a:cs typeface="Arial"/>
              </a:rPr>
              <a:t>números</a:t>
            </a:r>
            <a:r>
              <a:rPr lang="en-US" sz="3200" dirty="0" smtClean="0">
                <a:latin typeface="Arial"/>
                <a:cs typeface="Arial"/>
              </a:rPr>
              <a:t> en los buckets </a:t>
            </a:r>
            <a:r>
              <a:rPr lang="en-US" sz="3200" dirty="0" err="1" smtClean="0">
                <a:latin typeface="Arial"/>
                <a:cs typeface="Arial"/>
              </a:rPr>
              <a:t>grandes</a:t>
            </a:r>
            <a:r>
              <a:rPr lang="en-US" sz="3200" dirty="0" smtClean="0">
                <a:latin typeface="Arial"/>
                <a:cs typeface="Arial"/>
              </a:rPr>
              <a:t> se </a:t>
            </a:r>
            <a:r>
              <a:rPr lang="en-US" sz="3200" dirty="0" err="1" smtClean="0">
                <a:latin typeface="Arial"/>
                <a:cs typeface="Arial"/>
              </a:rPr>
              <a:t>ordenan</a:t>
            </a:r>
            <a:r>
              <a:rPr lang="en-US" sz="3200" dirty="0" smtClean="0">
                <a:latin typeface="Arial"/>
                <a:cs typeface="Arial"/>
              </a:rPr>
              <a:t> </a:t>
            </a:r>
          </a:p>
        </p:txBody>
      </p:sp>
      <p:pic>
        <p:nvPicPr>
          <p:cNvPr id="3" name="Picture 2" descr="Screen Shot 2015-09-15 at 6.22.08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0515" y="3030157"/>
            <a:ext cx="3315973" cy="498255"/>
          </a:xfrm>
          <a:prstGeom prst="rect">
            <a:avLst/>
          </a:prstGeom>
        </p:spPr>
      </p:pic>
      <p:pic>
        <p:nvPicPr>
          <p:cNvPr id="6" name="Picture 5" descr="Screen Shot 2015-09-15 at 6.22.56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0437" y="3872820"/>
            <a:ext cx="2006785" cy="545846"/>
          </a:xfrm>
          <a:prstGeom prst="rect">
            <a:avLst/>
          </a:prstGeom>
        </p:spPr>
      </p:pic>
      <p:pic>
        <p:nvPicPr>
          <p:cNvPr id="7" name="Picture 6" descr="Screen Shot 2015-09-15 at 6.24.17 A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7486" y="5094338"/>
            <a:ext cx="4769652" cy="476965"/>
          </a:xfrm>
          <a:prstGeom prst="rect">
            <a:avLst/>
          </a:prstGeom>
        </p:spPr>
      </p:pic>
      <p:pic>
        <p:nvPicPr>
          <p:cNvPr id="8" name="Picture 7" descr="Screen Shot 2015-09-15 at 6.24.44 A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307" y="5999458"/>
            <a:ext cx="3081675" cy="50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161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463" y="677858"/>
            <a:ext cx="880948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Ejemplo</a:t>
            </a:r>
            <a:r>
              <a:rPr lang="en-US" sz="4000" b="1" dirty="0" smtClean="0">
                <a:latin typeface="Arial"/>
                <a:cs typeface="Arial"/>
              </a:rPr>
              <a:t>: </a:t>
            </a:r>
            <a:r>
              <a:rPr lang="en-US" sz="4000" b="1" dirty="0" err="1" smtClean="0">
                <a:latin typeface="Arial"/>
                <a:cs typeface="Arial"/>
              </a:rPr>
              <a:t>Integración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dirty="0" err="1" smtClean="0">
                <a:latin typeface="Arial"/>
                <a:cs typeface="Arial"/>
              </a:rPr>
              <a:t>numérica</a:t>
            </a:r>
            <a:endParaRPr lang="en-US" sz="4000" b="1" dirty="0" smtClean="0">
              <a:latin typeface="Arial"/>
              <a:cs typeface="Arial"/>
            </a:endParaRPr>
          </a:p>
          <a:p>
            <a:endParaRPr lang="en-US" sz="1000" b="1" dirty="0" smtClean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Para el </a:t>
            </a:r>
            <a:r>
              <a:rPr lang="en-US" sz="3200" dirty="0" err="1" smtClean="0">
                <a:latin typeface="Arial"/>
                <a:cs typeface="Arial"/>
              </a:rPr>
              <a:t>cálculo</a:t>
            </a:r>
            <a:r>
              <a:rPr lang="en-US" sz="3200" dirty="0" smtClean="0">
                <a:latin typeface="Arial"/>
                <a:cs typeface="Arial"/>
              </a:rPr>
              <a:t> de </a:t>
            </a:r>
            <a:r>
              <a:rPr lang="en-US" sz="3200" dirty="0" err="1" smtClean="0">
                <a:latin typeface="Arial"/>
                <a:cs typeface="Arial"/>
              </a:rPr>
              <a:t>una</a:t>
            </a:r>
            <a:r>
              <a:rPr lang="en-US" sz="3200" dirty="0" smtClean="0">
                <a:latin typeface="Arial"/>
                <a:cs typeface="Arial"/>
              </a:rPr>
              <a:t> integral de la forma </a:t>
            </a:r>
          </a:p>
          <a:p>
            <a:r>
              <a:rPr lang="en-US" sz="3200" dirty="0">
                <a:latin typeface="Arial"/>
                <a:cs typeface="Arial"/>
              </a:rPr>
              <a:t>	</a:t>
            </a:r>
            <a:r>
              <a:rPr lang="en-US" sz="3200" dirty="0" smtClean="0">
                <a:latin typeface="Arial"/>
                <a:cs typeface="Arial"/>
              </a:rPr>
              <a:t>				se </a:t>
            </a:r>
            <a:r>
              <a:rPr lang="en-US" sz="3200" dirty="0" err="1" smtClean="0">
                <a:latin typeface="Arial"/>
                <a:cs typeface="Arial"/>
              </a:rPr>
              <a:t>puede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dividir</a:t>
            </a:r>
            <a:r>
              <a:rPr lang="en-US" sz="3200" dirty="0" smtClean="0">
                <a:latin typeface="Arial"/>
                <a:cs typeface="Arial"/>
              </a:rPr>
              <a:t> el </a:t>
            </a:r>
            <a:r>
              <a:rPr lang="en-US" sz="3200" dirty="0" err="1" smtClean="0">
                <a:latin typeface="Arial"/>
                <a:cs typeface="Arial"/>
              </a:rPr>
              <a:t>intervalo</a:t>
            </a:r>
            <a:r>
              <a:rPr lang="en-US" sz="3200" dirty="0" smtClean="0">
                <a:latin typeface="Arial"/>
                <a:cs typeface="Arial"/>
              </a:rPr>
              <a:t> a-b en </a:t>
            </a:r>
            <a:r>
              <a:rPr lang="en-US" sz="3200" dirty="0" err="1" smtClean="0">
                <a:latin typeface="Arial"/>
                <a:cs typeface="Arial"/>
              </a:rPr>
              <a:t>partes</a:t>
            </a:r>
            <a:r>
              <a:rPr lang="en-US" sz="3200" dirty="0" smtClean="0">
                <a:latin typeface="Arial"/>
                <a:cs typeface="Arial"/>
              </a:rPr>
              <a:t>, </a:t>
            </a:r>
            <a:r>
              <a:rPr lang="en-US" sz="3200" dirty="0" err="1" smtClean="0">
                <a:latin typeface="Arial"/>
                <a:cs typeface="Arial"/>
              </a:rPr>
              <a:t>tal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que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cada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una</a:t>
            </a:r>
            <a:r>
              <a:rPr lang="en-US" sz="3200" dirty="0" smtClean="0">
                <a:latin typeface="Arial"/>
                <a:cs typeface="Arial"/>
              </a:rPr>
              <a:t> se </a:t>
            </a:r>
            <a:r>
              <a:rPr lang="en-US" sz="3200" dirty="0" err="1" smtClean="0">
                <a:latin typeface="Arial"/>
                <a:cs typeface="Arial"/>
              </a:rPr>
              <a:t>aproxima</a:t>
            </a:r>
            <a:r>
              <a:rPr lang="en-US" sz="3200" dirty="0" smtClean="0">
                <a:latin typeface="Arial"/>
                <a:cs typeface="Arial"/>
              </a:rPr>
              <a:t> con un </a:t>
            </a:r>
            <a:r>
              <a:rPr lang="en-US" sz="3200" dirty="0" err="1" smtClean="0">
                <a:latin typeface="Arial"/>
                <a:cs typeface="Arial"/>
              </a:rPr>
              <a:t>rectángulo</a:t>
            </a:r>
            <a:r>
              <a:rPr lang="en-US" sz="3200" dirty="0" smtClean="0">
                <a:latin typeface="Arial"/>
                <a:cs typeface="Arial"/>
              </a:rPr>
              <a:t>, </a:t>
            </a:r>
            <a:r>
              <a:rPr lang="en-US" sz="3200" dirty="0" err="1" smtClean="0">
                <a:latin typeface="Arial"/>
                <a:cs typeface="Arial"/>
              </a:rPr>
              <a:t>asignado</a:t>
            </a:r>
            <a:r>
              <a:rPr lang="en-US" sz="3200" dirty="0" smtClean="0">
                <a:latin typeface="Arial"/>
                <a:cs typeface="Arial"/>
              </a:rPr>
              <a:t> a </a:t>
            </a:r>
            <a:r>
              <a:rPr lang="en-US" sz="3200" dirty="0" err="1" smtClean="0">
                <a:latin typeface="Arial"/>
                <a:cs typeface="Arial"/>
              </a:rPr>
              <a:t>cada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proceso</a:t>
            </a:r>
            <a:endParaRPr lang="en-US" sz="3200" dirty="0" smtClean="0">
              <a:latin typeface="Arial"/>
              <a:cs typeface="Arial"/>
            </a:endParaRPr>
          </a:p>
          <a:p>
            <a:endParaRPr lang="en-US" sz="3200" b="1" dirty="0" smtClean="0">
              <a:latin typeface="Arial"/>
              <a:cs typeface="Arial"/>
            </a:endParaRPr>
          </a:p>
          <a:p>
            <a:r>
              <a:rPr lang="en-US" sz="3200" b="1" dirty="0" err="1" smtClean="0">
                <a:latin typeface="Arial"/>
                <a:cs typeface="Arial"/>
              </a:rPr>
              <a:t>Método</a:t>
            </a:r>
            <a:r>
              <a:rPr lang="en-US" sz="3200" b="1" dirty="0" smtClean="0">
                <a:latin typeface="Arial"/>
                <a:cs typeface="Arial"/>
              </a:rPr>
              <a:t> </a:t>
            </a:r>
            <a:r>
              <a:rPr lang="en-US" sz="3200" b="1" dirty="0" err="1" smtClean="0">
                <a:latin typeface="Arial"/>
                <a:cs typeface="Arial"/>
              </a:rPr>
              <a:t>estático</a:t>
            </a:r>
            <a:r>
              <a:rPr lang="en-US" sz="3200" b="1" dirty="0" smtClean="0">
                <a:latin typeface="Arial"/>
                <a:cs typeface="Arial"/>
              </a:rPr>
              <a:t>:</a:t>
            </a:r>
          </a:p>
          <a:p>
            <a:endParaRPr lang="en-US" sz="1000" dirty="0" smtClean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En el </a:t>
            </a:r>
            <a:r>
              <a:rPr lang="en-US" sz="3200" dirty="0" err="1" smtClean="0">
                <a:latin typeface="Arial"/>
                <a:cs typeface="Arial"/>
              </a:rPr>
              <a:t>método</a:t>
            </a:r>
            <a:r>
              <a:rPr lang="en-US" sz="3200" dirty="0" smtClean="0">
                <a:latin typeface="Arial"/>
                <a:cs typeface="Arial"/>
              </a:rPr>
              <a:t> del </a:t>
            </a:r>
            <a:r>
              <a:rPr lang="en-US" sz="3200" dirty="0" err="1" smtClean="0">
                <a:latin typeface="Arial"/>
                <a:cs typeface="Arial"/>
              </a:rPr>
              <a:t>trapecio</a:t>
            </a:r>
            <a:r>
              <a:rPr lang="en-US" sz="3200" dirty="0" smtClean="0">
                <a:latin typeface="Arial"/>
                <a:cs typeface="Arial"/>
              </a:rPr>
              <a:t>, </a:t>
            </a:r>
            <a:r>
              <a:rPr lang="en-US" sz="3200" dirty="0" err="1">
                <a:latin typeface="Arial"/>
                <a:cs typeface="Arial"/>
              </a:rPr>
              <a:t>c</a:t>
            </a:r>
            <a:r>
              <a:rPr lang="en-US" sz="3200" dirty="0" err="1" smtClean="0">
                <a:latin typeface="Arial"/>
                <a:cs typeface="Arial"/>
              </a:rPr>
              <a:t>ada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área</a:t>
            </a:r>
            <a:r>
              <a:rPr lang="en-US" sz="3200" dirty="0" smtClean="0">
                <a:latin typeface="Arial"/>
                <a:cs typeface="Arial"/>
              </a:rPr>
              <a:t> se </a:t>
            </a:r>
            <a:r>
              <a:rPr lang="en-US" sz="3200" dirty="0" err="1" smtClean="0">
                <a:latin typeface="Arial"/>
                <a:cs typeface="Arial"/>
              </a:rPr>
              <a:t>calcula</a:t>
            </a:r>
            <a:r>
              <a:rPr lang="en-US" sz="3200" dirty="0" smtClean="0">
                <a:latin typeface="Arial"/>
                <a:cs typeface="Arial"/>
              </a:rPr>
              <a:t> con la </a:t>
            </a:r>
            <a:r>
              <a:rPr lang="en-US" sz="3200" dirty="0" err="1" smtClean="0">
                <a:latin typeface="Arial"/>
                <a:cs typeface="Arial"/>
              </a:rPr>
              <a:t>fórmula</a:t>
            </a:r>
            <a:r>
              <a:rPr lang="en-US" sz="3200" dirty="0" smtClean="0">
                <a:latin typeface="Arial"/>
                <a:cs typeface="Arial"/>
              </a:rPr>
              <a:t> </a:t>
            </a:r>
          </a:p>
          <a:p>
            <a:endParaRPr lang="en-US" sz="3200" dirty="0">
              <a:latin typeface="Arial"/>
              <a:cs typeface="Arial"/>
            </a:endParaRPr>
          </a:p>
        </p:txBody>
      </p:sp>
      <p:pic>
        <p:nvPicPr>
          <p:cNvPr id="5" name="Picture 4" descr="Screen Shot 2015-09-15 at 6.26.57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784" y="1938048"/>
            <a:ext cx="1894989" cy="690697"/>
          </a:xfrm>
          <a:prstGeom prst="rect">
            <a:avLst/>
          </a:prstGeom>
        </p:spPr>
      </p:pic>
      <p:pic>
        <p:nvPicPr>
          <p:cNvPr id="9" name="Picture 8" descr="Screen Shot 2015-09-15 at 6.30.2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7435" y="5316565"/>
            <a:ext cx="3459841" cy="63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558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463" y="677858"/>
            <a:ext cx="88094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Ejemplo</a:t>
            </a:r>
            <a:r>
              <a:rPr lang="en-US" sz="4000" b="1" dirty="0" smtClean="0">
                <a:latin typeface="Arial"/>
                <a:cs typeface="Arial"/>
              </a:rPr>
              <a:t>: </a:t>
            </a:r>
            <a:r>
              <a:rPr lang="en-US" sz="4000" b="1" dirty="0" err="1" smtClean="0">
                <a:latin typeface="Arial"/>
                <a:cs typeface="Arial"/>
              </a:rPr>
              <a:t>Integración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dirty="0" err="1" smtClean="0">
                <a:latin typeface="Arial"/>
                <a:cs typeface="Arial"/>
              </a:rPr>
              <a:t>numérica</a:t>
            </a:r>
            <a:endParaRPr lang="en-US" sz="4000" b="1" dirty="0" smtClean="0">
              <a:latin typeface="Arial"/>
              <a:cs typeface="Arial"/>
            </a:endParaRPr>
          </a:p>
          <a:p>
            <a:endParaRPr lang="en-US" sz="3200" dirty="0" smtClean="0">
              <a:latin typeface="Arial"/>
              <a:cs typeface="Arial"/>
            </a:endParaRPr>
          </a:p>
          <a:p>
            <a:r>
              <a:rPr lang="en-US" sz="3200" b="1" dirty="0" err="1">
                <a:latin typeface="Arial"/>
                <a:cs typeface="Arial"/>
              </a:rPr>
              <a:t>Método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b="1" dirty="0" err="1">
                <a:latin typeface="Arial"/>
                <a:cs typeface="Arial"/>
              </a:rPr>
              <a:t>estático</a:t>
            </a:r>
            <a:r>
              <a:rPr lang="en-US" sz="3200" b="1" dirty="0" smtClean="0">
                <a:latin typeface="Arial"/>
                <a:cs typeface="Arial"/>
              </a:rPr>
              <a:t>:</a:t>
            </a:r>
            <a:endParaRPr lang="en-US" sz="3200" dirty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Si se </a:t>
            </a:r>
            <a:r>
              <a:rPr lang="en-US" sz="3200" dirty="0" err="1" smtClean="0">
                <a:latin typeface="Arial"/>
                <a:cs typeface="Arial"/>
              </a:rPr>
              <a:t>conoce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δ</a:t>
            </a:r>
            <a:r>
              <a:rPr lang="en-US" sz="3200" dirty="0" smtClean="0">
                <a:latin typeface="Arial"/>
                <a:cs typeface="Arial"/>
              </a:rPr>
              <a:t> de </a:t>
            </a:r>
            <a:r>
              <a:rPr lang="en-US" sz="3200" dirty="0" err="1" smtClean="0">
                <a:latin typeface="Arial"/>
                <a:cs typeface="Arial"/>
              </a:rPr>
              <a:t>antemano</a:t>
            </a:r>
            <a:r>
              <a:rPr lang="en-US" sz="3200" dirty="0" smtClean="0">
                <a:latin typeface="Arial"/>
                <a:cs typeface="Arial"/>
              </a:rPr>
              <a:t>, se </a:t>
            </a:r>
            <a:r>
              <a:rPr lang="en-US" sz="3200" dirty="0" err="1" smtClean="0">
                <a:latin typeface="Arial"/>
                <a:cs typeface="Arial"/>
              </a:rPr>
              <a:t>comunica</a:t>
            </a:r>
            <a:r>
              <a:rPr lang="en-US" sz="3200" dirty="0" smtClean="0">
                <a:latin typeface="Arial"/>
                <a:cs typeface="Arial"/>
              </a:rPr>
              <a:t> a </a:t>
            </a:r>
            <a:r>
              <a:rPr lang="en-US" sz="3200" dirty="0" err="1" smtClean="0">
                <a:latin typeface="Arial"/>
                <a:cs typeface="Arial"/>
              </a:rPr>
              <a:t>cada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proceso</a:t>
            </a:r>
            <a:r>
              <a:rPr lang="en-US" sz="3200" dirty="0" smtClean="0">
                <a:latin typeface="Arial"/>
                <a:cs typeface="Arial"/>
              </a:rPr>
              <a:t>. Con p </a:t>
            </a:r>
            <a:r>
              <a:rPr lang="en-US" sz="3200" dirty="0" err="1" smtClean="0">
                <a:latin typeface="Arial"/>
                <a:cs typeface="Arial"/>
              </a:rPr>
              <a:t>procesos</a:t>
            </a:r>
            <a:r>
              <a:rPr lang="en-US" sz="3200" dirty="0" smtClean="0">
                <a:latin typeface="Arial"/>
                <a:cs typeface="Arial"/>
              </a:rPr>
              <a:t>,  </a:t>
            </a:r>
            <a:r>
              <a:rPr lang="en-US" sz="3200" dirty="0" err="1" smtClean="0">
                <a:latin typeface="Arial"/>
                <a:cs typeface="Arial"/>
              </a:rPr>
              <a:t>es</a:t>
            </a:r>
            <a:r>
              <a:rPr lang="en-US" sz="3200" dirty="0" smtClean="0">
                <a:latin typeface="Arial"/>
                <a:cs typeface="Arial"/>
              </a:rPr>
              <a:t> (b-a)/p</a:t>
            </a:r>
          </a:p>
        </p:txBody>
      </p:sp>
      <p:pic>
        <p:nvPicPr>
          <p:cNvPr id="3" name="Picture 2" descr="Screen Shot 2015-09-15 at 6.28.3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8249" y="3470535"/>
            <a:ext cx="3954503" cy="261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22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463" y="677858"/>
            <a:ext cx="88094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Ejemplo</a:t>
            </a:r>
            <a:r>
              <a:rPr lang="en-US" sz="4000" b="1" dirty="0" smtClean="0">
                <a:latin typeface="Arial"/>
                <a:cs typeface="Arial"/>
              </a:rPr>
              <a:t>: </a:t>
            </a:r>
            <a:r>
              <a:rPr lang="en-US" sz="4000" b="1" dirty="0" err="1" smtClean="0">
                <a:latin typeface="Arial"/>
                <a:cs typeface="Arial"/>
              </a:rPr>
              <a:t>Integración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dirty="0" err="1" smtClean="0">
                <a:latin typeface="Arial"/>
                <a:cs typeface="Arial"/>
              </a:rPr>
              <a:t>numérica</a:t>
            </a:r>
            <a:endParaRPr lang="en-US" sz="4000" b="1" dirty="0" smtClean="0">
              <a:latin typeface="Arial"/>
              <a:cs typeface="Arial"/>
            </a:endParaRPr>
          </a:p>
          <a:p>
            <a:endParaRPr lang="en-US" sz="3200" dirty="0" smtClean="0">
              <a:latin typeface="Arial"/>
              <a:cs typeface="Arial"/>
            </a:endParaRPr>
          </a:p>
          <a:p>
            <a:r>
              <a:rPr lang="en-US" sz="3200" b="1" dirty="0" err="1">
                <a:latin typeface="Arial"/>
                <a:cs typeface="Arial"/>
              </a:rPr>
              <a:t>C</a:t>
            </a:r>
            <a:r>
              <a:rPr lang="en-US" sz="3200" b="1" dirty="0" err="1" smtClean="0">
                <a:latin typeface="Arial"/>
                <a:cs typeface="Arial"/>
              </a:rPr>
              <a:t>uadratura</a:t>
            </a:r>
            <a:r>
              <a:rPr lang="en-US" sz="3200" b="1" dirty="0" smtClean="0">
                <a:latin typeface="Arial"/>
                <a:cs typeface="Arial"/>
              </a:rPr>
              <a:t> </a:t>
            </a:r>
            <a:r>
              <a:rPr lang="en-US" sz="3200" b="1" dirty="0" err="1" smtClean="0">
                <a:latin typeface="Arial"/>
                <a:cs typeface="Arial"/>
              </a:rPr>
              <a:t>adaptiva</a:t>
            </a:r>
            <a:r>
              <a:rPr lang="en-US" sz="3200" b="1" dirty="0" smtClean="0">
                <a:latin typeface="Arial"/>
                <a:cs typeface="Arial"/>
              </a:rPr>
              <a:t>:</a:t>
            </a:r>
            <a:endParaRPr lang="en-US" sz="3200" dirty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Si no se </a:t>
            </a:r>
            <a:r>
              <a:rPr lang="en-US" sz="3200" dirty="0" err="1" smtClean="0">
                <a:latin typeface="Arial"/>
                <a:cs typeface="Arial"/>
              </a:rPr>
              <a:t>conoce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δ</a:t>
            </a:r>
            <a:r>
              <a:rPr lang="en-US" sz="3200" dirty="0" smtClean="0">
                <a:latin typeface="Arial"/>
                <a:cs typeface="Arial"/>
              </a:rPr>
              <a:t> de </a:t>
            </a:r>
            <a:r>
              <a:rPr lang="en-US" sz="3200" dirty="0" err="1" smtClean="0">
                <a:latin typeface="Arial"/>
                <a:cs typeface="Arial"/>
              </a:rPr>
              <a:t>antemano</a:t>
            </a:r>
            <a:r>
              <a:rPr lang="en-US" sz="3200" dirty="0" smtClean="0">
                <a:latin typeface="Arial"/>
                <a:cs typeface="Arial"/>
              </a:rPr>
              <a:t>, se </a:t>
            </a:r>
            <a:r>
              <a:rPr lang="en-US" sz="3200" dirty="0" err="1" smtClean="0">
                <a:latin typeface="Arial"/>
                <a:cs typeface="Arial"/>
              </a:rPr>
              <a:t>calcula</a:t>
            </a:r>
            <a:r>
              <a:rPr lang="en-US" sz="3200" dirty="0" smtClean="0">
                <a:latin typeface="Arial"/>
                <a:cs typeface="Arial"/>
              </a:rPr>
              <a:t> hasta </a:t>
            </a:r>
            <a:r>
              <a:rPr lang="en-US" sz="3200" dirty="0" err="1" smtClean="0">
                <a:latin typeface="Arial"/>
                <a:cs typeface="Arial"/>
              </a:rPr>
              <a:t>que</a:t>
            </a:r>
            <a:r>
              <a:rPr lang="en-US" sz="3200" dirty="0" smtClean="0">
                <a:latin typeface="Arial"/>
                <a:cs typeface="Arial"/>
              </a:rPr>
              <a:t> se </a:t>
            </a:r>
            <a:r>
              <a:rPr lang="en-US" sz="3200" dirty="0" err="1" smtClean="0">
                <a:latin typeface="Arial"/>
                <a:cs typeface="Arial"/>
              </a:rPr>
              <a:t>logre</a:t>
            </a:r>
            <a:r>
              <a:rPr lang="en-US" sz="3200" dirty="0" smtClean="0">
                <a:latin typeface="Arial"/>
                <a:cs typeface="Arial"/>
              </a:rPr>
              <a:t> la </a:t>
            </a:r>
            <a:r>
              <a:rPr lang="en-US" sz="3200" dirty="0" err="1" smtClean="0">
                <a:latin typeface="Arial"/>
                <a:cs typeface="Arial"/>
              </a:rPr>
              <a:t>convergencia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deseada</a:t>
            </a:r>
            <a:endParaRPr lang="en-US" sz="3200" dirty="0" smtClean="0">
              <a:latin typeface="Arial"/>
              <a:cs typeface="Arial"/>
            </a:endParaRPr>
          </a:p>
        </p:txBody>
      </p:sp>
      <p:pic>
        <p:nvPicPr>
          <p:cNvPr id="5" name="Picture 4" descr="Screen Shot 2015-09-15 at 6.28.44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4564" y="3622859"/>
            <a:ext cx="3543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786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463" y="677858"/>
            <a:ext cx="88094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Ejemplo</a:t>
            </a:r>
            <a:r>
              <a:rPr lang="en-US" sz="4000" b="1" dirty="0" smtClean="0">
                <a:latin typeface="Arial"/>
                <a:cs typeface="Arial"/>
              </a:rPr>
              <a:t>: </a:t>
            </a:r>
            <a:r>
              <a:rPr lang="en-US" sz="4000" b="1" dirty="0" err="1" smtClean="0">
                <a:latin typeface="Arial"/>
                <a:cs typeface="Arial"/>
              </a:rPr>
              <a:t>Integración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dirty="0" err="1" smtClean="0">
                <a:latin typeface="Arial"/>
                <a:cs typeface="Arial"/>
              </a:rPr>
              <a:t>numérica</a:t>
            </a:r>
            <a:endParaRPr lang="en-US" sz="4000" b="1" dirty="0" smtClean="0">
              <a:latin typeface="Arial"/>
              <a:cs typeface="Arial"/>
            </a:endParaRPr>
          </a:p>
          <a:p>
            <a:endParaRPr lang="en-US" sz="3200" dirty="0" smtClean="0">
              <a:latin typeface="Arial"/>
              <a:cs typeface="Arial"/>
            </a:endParaRPr>
          </a:p>
          <a:p>
            <a:r>
              <a:rPr lang="en-US" sz="3200" b="1" dirty="0" err="1">
                <a:latin typeface="Arial"/>
                <a:cs typeface="Arial"/>
              </a:rPr>
              <a:t>C</a:t>
            </a:r>
            <a:r>
              <a:rPr lang="en-US" sz="3200" b="1" dirty="0" err="1" smtClean="0">
                <a:latin typeface="Arial"/>
                <a:cs typeface="Arial"/>
              </a:rPr>
              <a:t>uadratura</a:t>
            </a:r>
            <a:r>
              <a:rPr lang="en-US" sz="3200" b="1" dirty="0" smtClean="0">
                <a:latin typeface="Arial"/>
                <a:cs typeface="Arial"/>
              </a:rPr>
              <a:t> </a:t>
            </a:r>
            <a:r>
              <a:rPr lang="en-US" sz="3200" b="1" dirty="0" err="1" smtClean="0">
                <a:latin typeface="Arial"/>
                <a:cs typeface="Arial"/>
              </a:rPr>
              <a:t>adaptiva</a:t>
            </a:r>
            <a:r>
              <a:rPr lang="en-US" sz="3200" b="1" dirty="0" smtClean="0">
                <a:latin typeface="Arial"/>
                <a:cs typeface="Arial"/>
              </a:rPr>
              <a:t>:</a:t>
            </a:r>
            <a:endParaRPr lang="en-US" sz="3200" dirty="0">
              <a:latin typeface="Arial"/>
              <a:cs typeface="Arial"/>
            </a:endParaRPr>
          </a:p>
          <a:p>
            <a:r>
              <a:rPr lang="en-US" sz="3200" dirty="0" err="1" smtClean="0">
                <a:latin typeface="Arial"/>
                <a:cs typeface="Arial"/>
              </a:rPr>
              <a:t>δ</a:t>
            </a:r>
            <a:r>
              <a:rPr lang="en-US" sz="3200" dirty="0" smtClean="0">
                <a:latin typeface="Arial"/>
                <a:cs typeface="Arial"/>
              </a:rPr>
              <a:t> se divide en 3 </a:t>
            </a:r>
            <a:r>
              <a:rPr lang="en-US" sz="3200" dirty="0" err="1" smtClean="0">
                <a:latin typeface="Arial"/>
                <a:cs typeface="Arial"/>
              </a:rPr>
              <a:t>zonas</a:t>
            </a:r>
            <a:r>
              <a:rPr lang="en-US" sz="3200" dirty="0" smtClean="0">
                <a:latin typeface="Arial"/>
                <a:cs typeface="Arial"/>
              </a:rPr>
              <a:t>, y se divide hasta </a:t>
            </a:r>
            <a:r>
              <a:rPr lang="en-US" sz="3200" dirty="0" err="1" smtClean="0">
                <a:latin typeface="Arial"/>
                <a:cs typeface="Arial"/>
              </a:rPr>
              <a:t>que</a:t>
            </a:r>
            <a:r>
              <a:rPr lang="en-US" sz="3200" dirty="0" smtClean="0">
                <a:latin typeface="Arial"/>
                <a:cs typeface="Arial"/>
              </a:rPr>
              <a:t> C sea lo </a:t>
            </a:r>
            <a:r>
              <a:rPr lang="en-US" sz="3200" dirty="0" err="1" smtClean="0">
                <a:latin typeface="Arial"/>
                <a:cs typeface="Arial"/>
              </a:rPr>
              <a:t>suficientemente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pequeño</a:t>
            </a:r>
            <a:r>
              <a:rPr lang="en-US" sz="3200" dirty="0" smtClean="0">
                <a:latin typeface="Arial"/>
                <a:cs typeface="Arial"/>
              </a:rPr>
              <a:t> </a:t>
            </a:r>
          </a:p>
        </p:txBody>
      </p:sp>
      <p:pic>
        <p:nvPicPr>
          <p:cNvPr id="3" name="Picture 2" descr="Screen Shot 2015-09-15 at 6.28.52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3248" y="3765900"/>
            <a:ext cx="3694268" cy="22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143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798" y="530176"/>
            <a:ext cx="52399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D</a:t>
            </a:r>
            <a:r>
              <a:rPr lang="en-US" sz="4000" b="1" dirty="0" smtClean="0">
                <a:latin typeface="Arial"/>
                <a:cs typeface="Arial"/>
              </a:rPr>
              <a:t>ivide and conquer </a:t>
            </a:r>
            <a:r>
              <a:rPr lang="en-US" sz="3200" b="1" dirty="0" err="1" smtClean="0">
                <a:latin typeface="Arial"/>
                <a:cs typeface="Arial"/>
              </a:rPr>
              <a:t>Ordenamiento</a:t>
            </a:r>
            <a:r>
              <a:rPr lang="en-US" sz="3200" b="1" dirty="0" smtClean="0">
                <a:latin typeface="Arial"/>
                <a:cs typeface="Arial"/>
              </a:rPr>
              <a:t>:</a:t>
            </a:r>
          </a:p>
          <a:p>
            <a:r>
              <a:rPr lang="en-US" sz="3200" b="1" dirty="0" smtClean="0">
                <a:latin typeface="Arial"/>
                <a:cs typeface="Arial"/>
              </a:rPr>
              <a:t>Dado</a:t>
            </a:r>
            <a:r>
              <a:rPr lang="en-US" sz="3200" dirty="0" smtClean="0">
                <a:latin typeface="Arial"/>
                <a:cs typeface="Arial"/>
              </a:rPr>
              <a:t>: un array</a:t>
            </a:r>
          </a:p>
          <a:p>
            <a:r>
              <a:rPr lang="en-US" sz="3200" b="1" dirty="0" err="1" smtClean="0">
                <a:latin typeface="Arial"/>
                <a:cs typeface="Arial"/>
              </a:rPr>
              <a:t>Objetivo</a:t>
            </a:r>
            <a:r>
              <a:rPr lang="en-US" sz="3200" dirty="0" smtClean="0">
                <a:latin typeface="Arial"/>
                <a:cs typeface="Arial"/>
              </a:rPr>
              <a:t>: </a:t>
            </a:r>
            <a:r>
              <a:rPr lang="en-US" sz="3200" dirty="0" err="1" smtClean="0">
                <a:latin typeface="Arial"/>
                <a:cs typeface="Arial"/>
              </a:rPr>
              <a:t>ordenar</a:t>
            </a:r>
            <a:r>
              <a:rPr lang="en-US" sz="3200" dirty="0" smtClean="0">
                <a:latin typeface="Arial"/>
                <a:cs typeface="Arial"/>
              </a:rPr>
              <a:t> el array</a:t>
            </a:r>
          </a:p>
          <a:p>
            <a:endParaRPr lang="en-US" sz="3200" dirty="0">
              <a:latin typeface="Arial"/>
              <a:cs typeface="Arial"/>
            </a:endParaRPr>
          </a:p>
        </p:txBody>
      </p:sp>
      <p:pic>
        <p:nvPicPr>
          <p:cNvPr id="5" name="Picture 4" descr="Screen Shot 2015-09-11 at 12.40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88" y="2869762"/>
            <a:ext cx="4851400" cy="977900"/>
          </a:xfrm>
          <a:prstGeom prst="rect">
            <a:avLst/>
          </a:prstGeom>
        </p:spPr>
      </p:pic>
      <p:pic>
        <p:nvPicPr>
          <p:cNvPr id="6" name="Picture 5" descr="Screen Shot 2015-09-11 at 12.40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923" y="4545256"/>
            <a:ext cx="4737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359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68316"/>
            <a:ext cx="9144000" cy="513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Particionamiento</a:t>
            </a:r>
            <a:r>
              <a:rPr lang="en-US" sz="4000" b="1" dirty="0" smtClean="0">
                <a:latin typeface="Arial"/>
                <a:cs typeface="Arial"/>
              </a:rPr>
              <a:t>:</a:t>
            </a:r>
          </a:p>
          <a:p>
            <a:r>
              <a:rPr lang="en-US" sz="3200" dirty="0" smtClean="0">
                <a:latin typeface="Arial"/>
                <a:cs typeface="Arial"/>
              </a:rPr>
              <a:t>Las </a:t>
            </a:r>
            <a:r>
              <a:rPr lang="en-US" sz="3200" dirty="0" err="1" smtClean="0">
                <a:latin typeface="Arial"/>
                <a:cs typeface="Arial"/>
              </a:rPr>
              <a:t>tareas</a:t>
            </a:r>
            <a:r>
              <a:rPr lang="en-US" sz="3200" dirty="0" smtClean="0">
                <a:latin typeface="Arial"/>
                <a:cs typeface="Arial"/>
              </a:rPr>
              <a:t> se </a:t>
            </a:r>
            <a:r>
              <a:rPr lang="en-US" sz="3200" dirty="0" err="1" smtClean="0">
                <a:latin typeface="Arial"/>
                <a:cs typeface="Arial"/>
              </a:rPr>
              <a:t>dividen</a:t>
            </a:r>
            <a:r>
              <a:rPr lang="en-US" sz="3200" dirty="0" smtClean="0">
                <a:latin typeface="Arial"/>
                <a:cs typeface="Arial"/>
              </a:rPr>
              <a:t> y se </a:t>
            </a:r>
            <a:r>
              <a:rPr lang="en-US" sz="3200" dirty="0" err="1" smtClean="0">
                <a:latin typeface="Arial"/>
                <a:cs typeface="Arial"/>
              </a:rPr>
              <a:t>ejecutan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independientemente</a:t>
            </a:r>
            <a:r>
              <a:rPr lang="en-US" sz="3200" dirty="0" smtClean="0">
                <a:latin typeface="Arial"/>
                <a:cs typeface="Arial"/>
              </a:rPr>
              <a:t>. </a:t>
            </a:r>
            <a:r>
              <a:rPr lang="en-US" sz="3200" dirty="0" err="1" smtClean="0">
                <a:latin typeface="Arial"/>
                <a:cs typeface="Arial"/>
              </a:rPr>
              <a:t>Esto</a:t>
            </a:r>
            <a:r>
              <a:rPr lang="en-US" sz="3200" dirty="0" smtClean="0">
                <a:latin typeface="Arial"/>
                <a:cs typeface="Arial"/>
              </a:rPr>
              <a:t> se </a:t>
            </a:r>
            <a:r>
              <a:rPr lang="en-US" sz="3200" dirty="0" err="1" smtClean="0">
                <a:latin typeface="Arial"/>
                <a:cs typeface="Arial"/>
              </a:rPr>
              <a:t>aplica</a:t>
            </a:r>
            <a:r>
              <a:rPr lang="en-US" sz="3200" dirty="0" smtClean="0">
                <a:latin typeface="Arial"/>
                <a:cs typeface="Arial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3200" dirty="0" smtClean="0">
                <a:latin typeface="Arial"/>
                <a:cs typeface="Arial"/>
              </a:rPr>
              <a:t>A la data (data partitioning, domain decomposition)</a:t>
            </a:r>
          </a:p>
          <a:p>
            <a:pPr marL="457200" indent="-457200">
              <a:buFontTx/>
              <a:buChar char="-"/>
            </a:pPr>
            <a:r>
              <a:rPr lang="en-US" sz="3200" dirty="0" smtClean="0">
                <a:latin typeface="Arial"/>
                <a:cs typeface="Arial"/>
              </a:rPr>
              <a:t>A </a:t>
            </a:r>
            <a:r>
              <a:rPr lang="en-US" sz="3200" dirty="0" err="1" smtClean="0">
                <a:latin typeface="Arial"/>
                <a:cs typeface="Arial"/>
              </a:rPr>
              <a:t>las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funciones</a:t>
            </a:r>
            <a:r>
              <a:rPr lang="en-US" sz="3200" dirty="0" smtClean="0">
                <a:latin typeface="Arial"/>
                <a:cs typeface="Arial"/>
              </a:rPr>
              <a:t> del </a:t>
            </a:r>
            <a:r>
              <a:rPr lang="en-US" sz="3200" dirty="0" err="1" smtClean="0">
                <a:latin typeface="Arial"/>
                <a:cs typeface="Arial"/>
              </a:rPr>
              <a:t>programa</a:t>
            </a:r>
            <a:r>
              <a:rPr lang="en-US" sz="3200" dirty="0" smtClean="0">
                <a:latin typeface="Arial"/>
                <a:cs typeface="Arial"/>
              </a:rPr>
              <a:t> (functional decomposition)</a:t>
            </a:r>
          </a:p>
          <a:p>
            <a:r>
              <a:rPr lang="en-US" sz="3200" dirty="0" err="1" smtClean="0">
                <a:latin typeface="Arial"/>
                <a:cs typeface="Arial"/>
              </a:rPr>
              <a:t>Aqui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también</a:t>
            </a:r>
            <a:r>
              <a:rPr lang="en-US" sz="3200" dirty="0" smtClean="0">
                <a:latin typeface="Arial"/>
                <a:cs typeface="Arial"/>
              </a:rPr>
              <a:t> la </a:t>
            </a:r>
          </a:p>
          <a:p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comunicación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es</a:t>
            </a:r>
            <a:r>
              <a:rPr lang="en-US" sz="3200" dirty="0" smtClean="0">
                <a:latin typeface="Arial"/>
                <a:cs typeface="Arial"/>
              </a:rPr>
              <a:t> </a:t>
            </a:r>
          </a:p>
          <a:p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lo mas </a:t>
            </a:r>
            <a:r>
              <a:rPr lang="en-US" sz="3200" dirty="0" err="1" smtClean="0">
                <a:latin typeface="Arial"/>
                <a:cs typeface="Arial"/>
              </a:rPr>
              <a:t>costoso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3" name="Picture 2" descr="Screen Shot 2015-09-15 at 5.42.06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6088" y="4171352"/>
            <a:ext cx="44196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268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798" y="530176"/>
            <a:ext cx="835385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D</a:t>
            </a:r>
            <a:r>
              <a:rPr lang="en-US" sz="4000" b="1" dirty="0" smtClean="0">
                <a:latin typeface="Arial"/>
                <a:cs typeface="Arial"/>
              </a:rPr>
              <a:t>ivide and conquer </a:t>
            </a:r>
            <a:r>
              <a:rPr lang="en-US" sz="3200" b="1" dirty="0" err="1" smtClean="0">
                <a:latin typeface="Arial"/>
                <a:cs typeface="Arial"/>
              </a:rPr>
              <a:t>Ordenamiento</a:t>
            </a:r>
            <a:r>
              <a:rPr lang="en-US" sz="3200" b="1" dirty="0" smtClean="0">
                <a:latin typeface="Arial"/>
                <a:cs typeface="Arial"/>
              </a:rPr>
              <a:t>:</a:t>
            </a:r>
          </a:p>
          <a:p>
            <a:r>
              <a:rPr lang="en-US" sz="3200" b="1" dirty="0" smtClean="0">
                <a:latin typeface="Arial"/>
                <a:cs typeface="Arial"/>
              </a:rPr>
              <a:t>Paso 1</a:t>
            </a:r>
            <a:r>
              <a:rPr lang="en-US" sz="3200" dirty="0" smtClean="0">
                <a:latin typeface="Arial"/>
                <a:cs typeface="Arial"/>
              </a:rPr>
              <a:t>: </a:t>
            </a:r>
            <a:r>
              <a:rPr lang="en-US" sz="3200" dirty="0" err="1" smtClean="0">
                <a:latin typeface="Arial"/>
                <a:cs typeface="Arial"/>
              </a:rPr>
              <a:t>dividir</a:t>
            </a:r>
            <a:r>
              <a:rPr lang="en-US" sz="3200" dirty="0" smtClean="0">
                <a:latin typeface="Arial"/>
                <a:cs typeface="Arial"/>
              </a:rPr>
              <a:t> el array. </a:t>
            </a:r>
            <a:r>
              <a:rPr lang="en-US" sz="3200" dirty="0" err="1" smtClean="0">
                <a:latin typeface="Arial"/>
                <a:cs typeface="Arial"/>
              </a:rPr>
              <a:t>Necesita</a:t>
            </a:r>
            <a:r>
              <a:rPr lang="en-US" sz="3200" dirty="0" smtClean="0">
                <a:latin typeface="Arial"/>
                <a:cs typeface="Arial"/>
              </a:rPr>
              <a:t> log(n) </a:t>
            </a:r>
            <a:r>
              <a:rPr lang="en-US" sz="3200" dirty="0" err="1" smtClean="0">
                <a:latin typeface="Arial"/>
                <a:cs typeface="Arial"/>
              </a:rPr>
              <a:t>divisiones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para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lograr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arrays de un </a:t>
            </a:r>
            <a:r>
              <a:rPr lang="en-US" sz="3200" dirty="0" err="1" smtClean="0">
                <a:latin typeface="Arial"/>
                <a:cs typeface="Arial"/>
              </a:rPr>
              <a:t>elemento</a:t>
            </a:r>
            <a:endParaRPr lang="en-US" sz="3200" dirty="0" smtClean="0">
              <a:latin typeface="Arial"/>
              <a:cs typeface="Arial"/>
            </a:endParaRPr>
          </a:p>
          <a:p>
            <a:endParaRPr lang="en-US" sz="3200" dirty="0">
              <a:latin typeface="Arial"/>
              <a:cs typeface="Arial"/>
            </a:endParaRPr>
          </a:p>
        </p:txBody>
      </p:sp>
      <p:pic>
        <p:nvPicPr>
          <p:cNvPr id="3" name="Picture 2" descr="Screen Shot 2015-09-11 at 12.41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83" y="2998671"/>
            <a:ext cx="7264192" cy="33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695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798" y="530176"/>
            <a:ext cx="835385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D</a:t>
            </a:r>
            <a:r>
              <a:rPr lang="en-US" sz="4000" b="1" dirty="0" smtClean="0">
                <a:latin typeface="Arial"/>
                <a:cs typeface="Arial"/>
              </a:rPr>
              <a:t>ivide and conquer </a:t>
            </a:r>
            <a:r>
              <a:rPr lang="en-US" sz="3200" b="1" dirty="0" err="1" smtClean="0">
                <a:latin typeface="Arial"/>
                <a:cs typeface="Arial"/>
              </a:rPr>
              <a:t>Ordenamiento</a:t>
            </a:r>
            <a:r>
              <a:rPr lang="en-US" sz="3200" b="1" dirty="0" smtClean="0">
                <a:latin typeface="Arial"/>
                <a:cs typeface="Arial"/>
              </a:rPr>
              <a:t>:</a:t>
            </a:r>
          </a:p>
          <a:p>
            <a:r>
              <a:rPr lang="en-US" sz="3200" b="1" dirty="0" smtClean="0">
                <a:latin typeface="Arial"/>
                <a:cs typeface="Arial"/>
              </a:rPr>
              <a:t>Paso 2</a:t>
            </a:r>
            <a:r>
              <a:rPr lang="en-US" sz="3200" dirty="0" smtClean="0">
                <a:latin typeface="Arial"/>
                <a:cs typeface="Arial"/>
              </a:rPr>
              <a:t>: Conquista, </a:t>
            </a:r>
            <a:r>
              <a:rPr lang="en-US" sz="3200" dirty="0" err="1" smtClean="0">
                <a:latin typeface="Arial"/>
                <a:cs typeface="Arial"/>
              </a:rPr>
              <a:t>requiere</a:t>
            </a:r>
            <a:r>
              <a:rPr lang="en-US" sz="3200" dirty="0" smtClean="0">
                <a:latin typeface="Arial"/>
                <a:cs typeface="Arial"/>
              </a:rPr>
              <a:t> log(n) </a:t>
            </a:r>
            <a:r>
              <a:rPr lang="en-US" sz="3200" dirty="0" err="1" smtClean="0">
                <a:latin typeface="Arial"/>
                <a:cs typeface="Arial"/>
              </a:rPr>
              <a:t>iteraciones</a:t>
            </a:r>
            <a:r>
              <a:rPr lang="en-US" sz="3200" dirty="0" smtClean="0">
                <a:latin typeface="Arial"/>
                <a:cs typeface="Arial"/>
              </a:rPr>
              <a:t>, </a:t>
            </a:r>
            <a:r>
              <a:rPr lang="en-US" sz="3200" dirty="0" err="1" smtClean="0">
                <a:latin typeface="Arial"/>
                <a:cs typeface="Arial"/>
              </a:rPr>
              <a:t>cada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una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tomando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tiempo</a:t>
            </a:r>
            <a:r>
              <a:rPr lang="en-US" sz="3200" dirty="0" smtClean="0">
                <a:latin typeface="Arial"/>
                <a:cs typeface="Arial"/>
              </a:rPr>
              <a:t> O(n)</a:t>
            </a:r>
          </a:p>
          <a:p>
            <a:r>
              <a:rPr lang="en-US" sz="3200" dirty="0" smtClean="0">
                <a:latin typeface="Arial"/>
                <a:cs typeface="Arial"/>
              </a:rPr>
              <a:t>T(n) = O(n log n)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5" name="Picture 4" descr="Screen Shot 2015-09-11 at 12.43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5390"/>
            <a:ext cx="8740892" cy="372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692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798" y="530176"/>
            <a:ext cx="83538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D</a:t>
            </a:r>
            <a:r>
              <a:rPr lang="en-US" sz="4000" b="1" dirty="0" smtClean="0">
                <a:latin typeface="Arial"/>
                <a:cs typeface="Arial"/>
              </a:rPr>
              <a:t>ivide and conquer </a:t>
            </a:r>
            <a:r>
              <a:rPr lang="en-US" sz="3200" b="1" dirty="0" err="1" smtClean="0">
                <a:latin typeface="Arial"/>
                <a:cs typeface="Arial"/>
              </a:rPr>
              <a:t>Ordenamiento</a:t>
            </a:r>
            <a:r>
              <a:rPr lang="en-US" sz="3200" b="1" dirty="0" smtClean="0">
                <a:latin typeface="Arial"/>
                <a:cs typeface="Arial"/>
              </a:rPr>
              <a:t>:</a:t>
            </a:r>
          </a:p>
          <a:p>
            <a:r>
              <a:rPr lang="en-US" sz="3200" b="1" dirty="0" smtClean="0">
                <a:latin typeface="Arial"/>
                <a:cs typeface="Arial"/>
              </a:rPr>
              <a:t>Paso 3</a:t>
            </a:r>
            <a:r>
              <a:rPr lang="en-US" sz="3200" dirty="0" smtClean="0">
                <a:latin typeface="Arial"/>
                <a:cs typeface="Arial"/>
              </a:rPr>
              <a:t>: </a:t>
            </a:r>
            <a:r>
              <a:rPr lang="en-US" sz="3200" dirty="0" err="1" smtClean="0">
                <a:latin typeface="Arial"/>
                <a:cs typeface="Arial"/>
              </a:rPr>
              <a:t>Combinar</a:t>
            </a:r>
            <a:r>
              <a:rPr lang="en-US" sz="3200" dirty="0" smtClean="0">
                <a:latin typeface="Arial"/>
                <a:cs typeface="Arial"/>
              </a:rPr>
              <a:t> </a:t>
            </a:r>
          </a:p>
          <a:p>
            <a:endParaRPr lang="en-US" sz="3200" dirty="0">
              <a:latin typeface="Arial"/>
              <a:cs typeface="Arial"/>
            </a:endParaRPr>
          </a:p>
          <a:p>
            <a:endParaRPr lang="en-US" sz="3200" dirty="0" smtClean="0">
              <a:latin typeface="Arial"/>
              <a:cs typeface="Arial"/>
            </a:endParaRPr>
          </a:p>
          <a:p>
            <a:endParaRPr lang="en-US" sz="3200" dirty="0">
              <a:latin typeface="Arial"/>
              <a:cs typeface="Arial"/>
            </a:endParaRPr>
          </a:p>
          <a:p>
            <a:endParaRPr lang="en-US" sz="3200" dirty="0" smtClean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Para 2 arrays de </a:t>
            </a:r>
            <a:r>
              <a:rPr lang="en-US" sz="3200" dirty="0" err="1" smtClean="0">
                <a:latin typeface="Arial"/>
                <a:cs typeface="Arial"/>
              </a:rPr>
              <a:t>tamaño</a:t>
            </a:r>
            <a:r>
              <a:rPr lang="en-US" sz="3200" dirty="0" smtClean="0">
                <a:latin typeface="Arial"/>
                <a:cs typeface="Arial"/>
              </a:rPr>
              <a:t> 1 la union </a:t>
            </a:r>
            <a:r>
              <a:rPr lang="en-US" sz="3200" dirty="0" err="1" smtClean="0">
                <a:latin typeface="Arial"/>
                <a:cs typeface="Arial"/>
              </a:rPr>
              <a:t>es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directa</a:t>
            </a:r>
            <a:endParaRPr lang="en-US" sz="3200" dirty="0" smtClean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En general, 2 arrays </a:t>
            </a:r>
            <a:r>
              <a:rPr lang="en-US" sz="3200" dirty="0" err="1" smtClean="0">
                <a:latin typeface="Arial"/>
                <a:cs typeface="Arial"/>
              </a:rPr>
              <a:t>ordenadas</a:t>
            </a:r>
            <a:r>
              <a:rPr lang="en-US" sz="3200" dirty="0" smtClean="0">
                <a:latin typeface="Arial"/>
                <a:cs typeface="Arial"/>
              </a:rPr>
              <a:t> de </a:t>
            </a:r>
            <a:r>
              <a:rPr lang="en-US" sz="3200" dirty="0" err="1" smtClean="0">
                <a:latin typeface="Arial"/>
                <a:cs typeface="Arial"/>
              </a:rPr>
              <a:t>tamaño</a:t>
            </a:r>
            <a:r>
              <a:rPr lang="en-US" sz="3200" dirty="0" smtClean="0">
                <a:latin typeface="Arial"/>
                <a:cs typeface="Arial"/>
              </a:rPr>
              <a:t> n y m  </a:t>
            </a:r>
            <a:r>
              <a:rPr lang="en-US" sz="3200" dirty="0" err="1" smtClean="0">
                <a:latin typeface="Arial"/>
                <a:cs typeface="Arial"/>
              </a:rPr>
              <a:t>pueden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ser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combinadas</a:t>
            </a:r>
            <a:r>
              <a:rPr lang="en-US" sz="3200" dirty="0" smtClean="0">
                <a:latin typeface="Arial"/>
                <a:cs typeface="Arial"/>
              </a:rPr>
              <a:t> en un </a:t>
            </a:r>
            <a:r>
              <a:rPr lang="en-US" sz="3200" dirty="0" err="1" smtClean="0">
                <a:latin typeface="Arial"/>
                <a:cs typeface="Arial"/>
              </a:rPr>
              <a:t>tiempo</a:t>
            </a:r>
            <a:r>
              <a:rPr lang="en-US" sz="3200" dirty="0" smtClean="0">
                <a:latin typeface="Arial"/>
                <a:cs typeface="Arial"/>
              </a:rPr>
              <a:t> O(</a:t>
            </a:r>
            <a:r>
              <a:rPr lang="en-US" sz="3200" dirty="0" err="1" smtClean="0">
                <a:latin typeface="Arial"/>
                <a:cs typeface="Arial"/>
              </a:rPr>
              <a:t>n+m</a:t>
            </a:r>
            <a:r>
              <a:rPr lang="en-US" sz="3200" dirty="0" smtClean="0">
                <a:latin typeface="Arial"/>
                <a:cs typeface="Arial"/>
              </a:rPr>
              <a:t>) </a:t>
            </a:r>
            <a:r>
              <a:rPr lang="en-US" sz="3200" dirty="0" err="1" smtClean="0">
                <a:latin typeface="Arial"/>
                <a:cs typeface="Arial"/>
              </a:rPr>
              <a:t>para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formar</a:t>
            </a:r>
            <a:r>
              <a:rPr lang="en-US" sz="3200" dirty="0" smtClean="0">
                <a:latin typeface="Arial"/>
                <a:cs typeface="Arial"/>
              </a:rPr>
              <a:t> un array </a:t>
            </a:r>
            <a:r>
              <a:rPr lang="en-US" sz="3200" dirty="0" err="1" smtClean="0">
                <a:latin typeface="Arial"/>
                <a:cs typeface="Arial"/>
              </a:rPr>
              <a:t>n+m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ordenada</a:t>
            </a:r>
            <a:r>
              <a:rPr lang="en-US" sz="3200" dirty="0" smtClean="0">
                <a:latin typeface="Arial"/>
                <a:cs typeface="Arial"/>
              </a:rPr>
              <a:t>.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3" name="Picture 2" descr="Screen Shot 2015-09-11 at 12.44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86" y="2359167"/>
            <a:ext cx="49784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221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798" y="530176"/>
            <a:ext cx="83538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D</a:t>
            </a:r>
            <a:r>
              <a:rPr lang="en-US" sz="4000" b="1" dirty="0" smtClean="0">
                <a:latin typeface="Arial"/>
                <a:cs typeface="Arial"/>
              </a:rPr>
              <a:t>ivide and conquer </a:t>
            </a:r>
            <a:r>
              <a:rPr lang="en-US" sz="3200" b="1" dirty="0" err="1" smtClean="0">
                <a:latin typeface="Arial"/>
                <a:cs typeface="Arial"/>
              </a:rPr>
              <a:t>Ordenamiento</a:t>
            </a:r>
            <a:r>
              <a:rPr lang="en-US" sz="3200" b="1" dirty="0" smtClean="0">
                <a:latin typeface="Arial"/>
                <a:cs typeface="Arial"/>
              </a:rPr>
              <a:t>:</a:t>
            </a:r>
          </a:p>
          <a:p>
            <a:r>
              <a:rPr lang="en-US" sz="3200" b="1" dirty="0" err="1" smtClean="0">
                <a:latin typeface="Arial"/>
                <a:cs typeface="Arial"/>
              </a:rPr>
              <a:t>Ejemplo</a:t>
            </a:r>
            <a:endParaRPr lang="en-US" sz="3200" dirty="0" smtClean="0">
              <a:latin typeface="Arial"/>
              <a:cs typeface="Arial"/>
            </a:endParaRPr>
          </a:p>
          <a:p>
            <a:r>
              <a:rPr lang="en-US" sz="3200" dirty="0" err="1" smtClean="0">
                <a:latin typeface="Arial"/>
                <a:cs typeface="Arial"/>
              </a:rPr>
              <a:t>Combinar</a:t>
            </a:r>
            <a:r>
              <a:rPr lang="en-US" sz="3200" dirty="0" smtClean="0">
                <a:latin typeface="Arial"/>
                <a:cs typeface="Arial"/>
              </a:rPr>
              <a:t> dos arrays de </a:t>
            </a:r>
            <a:r>
              <a:rPr lang="en-US" sz="3200" dirty="0" err="1" smtClean="0">
                <a:latin typeface="Arial"/>
                <a:cs typeface="Arial"/>
              </a:rPr>
              <a:t>tamaño</a:t>
            </a:r>
            <a:r>
              <a:rPr lang="en-US" sz="3200" dirty="0" smtClean="0">
                <a:latin typeface="Arial"/>
                <a:cs typeface="Arial"/>
              </a:rPr>
              <a:t> 4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5" name="Picture 4" descr="Screen Shot 2015-09-11 at 12.46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6922"/>
            <a:ext cx="9144000" cy="355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496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798" y="530176"/>
            <a:ext cx="8353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D</a:t>
            </a:r>
            <a:r>
              <a:rPr lang="en-US" sz="4000" b="1" dirty="0" smtClean="0">
                <a:latin typeface="Arial"/>
                <a:cs typeface="Arial"/>
              </a:rPr>
              <a:t>ivide and conquer </a:t>
            </a:r>
            <a:r>
              <a:rPr lang="en-US" sz="3200" b="1" dirty="0" err="1" smtClean="0">
                <a:latin typeface="Arial"/>
                <a:cs typeface="Arial"/>
              </a:rPr>
              <a:t>Ordenamiento</a:t>
            </a:r>
            <a:r>
              <a:rPr lang="en-US" sz="3200" b="1" dirty="0" smtClean="0">
                <a:latin typeface="Arial"/>
                <a:cs typeface="Arial"/>
              </a:rPr>
              <a:t>:</a:t>
            </a:r>
          </a:p>
          <a:p>
            <a:r>
              <a:rPr lang="en-US" sz="3200" b="1" dirty="0" err="1" smtClean="0">
                <a:latin typeface="Arial"/>
                <a:cs typeface="Arial"/>
              </a:rPr>
              <a:t>Mergesort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3" name="Picture 2" descr="Screen Shot 2015-09-11 at 12.48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982"/>
            <a:ext cx="9144000" cy="49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507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798" y="530176"/>
            <a:ext cx="8737472" cy="606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D</a:t>
            </a:r>
            <a:r>
              <a:rPr lang="en-US" sz="4000" b="1" dirty="0" smtClean="0">
                <a:latin typeface="Arial"/>
                <a:cs typeface="Arial"/>
              </a:rPr>
              <a:t>ivide and conquer </a:t>
            </a:r>
            <a:r>
              <a:rPr lang="en-US" sz="3200" b="1" dirty="0" err="1" smtClean="0">
                <a:latin typeface="Arial"/>
                <a:cs typeface="Arial"/>
              </a:rPr>
              <a:t>Ordenamiento</a:t>
            </a:r>
            <a:r>
              <a:rPr lang="en-US" sz="3200" b="1" dirty="0" smtClean="0">
                <a:latin typeface="Arial"/>
                <a:cs typeface="Arial"/>
              </a:rPr>
              <a:t>:</a:t>
            </a:r>
          </a:p>
          <a:p>
            <a:r>
              <a:rPr lang="en-US" sz="3200" b="1" dirty="0" err="1" smtClean="0">
                <a:latin typeface="Arial"/>
                <a:cs typeface="Arial"/>
              </a:rPr>
              <a:t>Mergesort</a:t>
            </a:r>
            <a:r>
              <a:rPr lang="en-US" sz="3200" b="1" dirty="0" smtClean="0">
                <a:latin typeface="Arial"/>
                <a:cs typeface="Arial"/>
              </a:rPr>
              <a:t>: </a:t>
            </a:r>
            <a:r>
              <a:rPr lang="en-US" sz="3200" b="1" dirty="0" err="1" smtClean="0">
                <a:latin typeface="Arial"/>
                <a:cs typeface="Arial"/>
              </a:rPr>
              <a:t>algoritmo</a:t>
            </a:r>
            <a:endParaRPr lang="en-US" sz="3200" b="1" dirty="0" smtClean="0">
              <a:latin typeface="Arial"/>
              <a:cs typeface="Arial"/>
            </a:endParaRPr>
          </a:p>
          <a:p>
            <a:endParaRPr lang="en-US" sz="3200" b="1" dirty="0">
              <a:latin typeface="Arial"/>
              <a:cs typeface="Arial"/>
            </a:endParaRPr>
          </a:p>
          <a:p>
            <a:r>
              <a:rPr lang="en-US" sz="3200" b="1" dirty="0" err="1">
                <a:solidFill>
                  <a:srgbClr val="558ED5"/>
                </a:solidFill>
                <a:latin typeface="Arial"/>
                <a:cs typeface="Arial"/>
              </a:rPr>
              <a:t>m</a:t>
            </a:r>
            <a:r>
              <a:rPr lang="en-US" sz="3200" b="1" dirty="0" err="1" smtClean="0">
                <a:solidFill>
                  <a:srgbClr val="558ED5"/>
                </a:solidFill>
                <a:latin typeface="Arial"/>
                <a:cs typeface="Arial"/>
              </a:rPr>
              <a:t>ergesort</a:t>
            </a:r>
            <a:r>
              <a:rPr lang="en-US" sz="3200" b="1" dirty="0" smtClean="0">
                <a:solidFill>
                  <a:srgbClr val="558ED5"/>
                </a:solidFill>
                <a:latin typeface="Arial"/>
                <a:cs typeface="Arial"/>
              </a:rPr>
              <a:t>(</a:t>
            </a:r>
            <a:r>
              <a:rPr lang="en-US" sz="3200" dirty="0" err="1" smtClean="0">
                <a:solidFill>
                  <a:srgbClr val="558ED5"/>
                </a:solidFill>
                <a:latin typeface="Arial"/>
                <a:cs typeface="Arial"/>
              </a:rPr>
              <a:t>arr</a:t>
            </a:r>
            <a:r>
              <a:rPr lang="en-US" sz="3200" dirty="0" smtClean="0">
                <a:solidFill>
                  <a:srgbClr val="558ED5"/>
                </a:solidFill>
                <a:latin typeface="Arial"/>
                <a:cs typeface="Arial"/>
              </a:rPr>
              <a:t>[],</a:t>
            </a:r>
            <a:r>
              <a:rPr lang="en-US" sz="3200" dirty="0" err="1" smtClean="0">
                <a:solidFill>
                  <a:srgbClr val="558ED5"/>
                </a:solidFill>
                <a:latin typeface="Arial"/>
                <a:cs typeface="Arial"/>
              </a:rPr>
              <a:t>l,r</a:t>
            </a:r>
            <a:r>
              <a:rPr lang="en-US" sz="3200" b="1" dirty="0" smtClean="0">
                <a:solidFill>
                  <a:srgbClr val="558ED5"/>
                </a:solidFill>
                <a:latin typeface="Arial"/>
                <a:cs typeface="Arial"/>
              </a:rPr>
              <a:t>)</a:t>
            </a:r>
          </a:p>
          <a:p>
            <a:r>
              <a:rPr lang="en-US" sz="2800" dirty="0" smtClean="0">
                <a:latin typeface="Arial"/>
                <a:cs typeface="Arial"/>
              </a:rPr>
              <a:t>If r&gt;l</a:t>
            </a:r>
          </a:p>
          <a:p>
            <a:pPr marL="514350" indent="-514350">
              <a:buAutoNum type="arabicPeriod"/>
            </a:pPr>
            <a:r>
              <a:rPr lang="en-US" sz="2800" dirty="0" err="1" smtClean="0">
                <a:latin typeface="Arial"/>
                <a:cs typeface="Arial"/>
              </a:rPr>
              <a:t>Encuentre</a:t>
            </a:r>
            <a:r>
              <a:rPr lang="en-US" sz="2800" dirty="0" smtClean="0">
                <a:latin typeface="Arial"/>
                <a:cs typeface="Arial"/>
              </a:rPr>
              <a:t> el </a:t>
            </a:r>
            <a:r>
              <a:rPr lang="en-US" sz="2800" dirty="0" err="1" smtClean="0">
                <a:latin typeface="Arial"/>
                <a:cs typeface="Arial"/>
              </a:rPr>
              <a:t>punto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división</a:t>
            </a:r>
            <a:r>
              <a:rPr lang="en-US" sz="2800" dirty="0" smtClean="0">
                <a:latin typeface="Arial"/>
                <a:cs typeface="Arial"/>
              </a:rPr>
              <a:t> del array en dos </a:t>
            </a:r>
            <a:r>
              <a:rPr lang="en-US" sz="2800" dirty="0" err="1" smtClean="0">
                <a:latin typeface="Arial"/>
                <a:cs typeface="Arial"/>
              </a:rPr>
              <a:t>mitades</a:t>
            </a:r>
            <a:r>
              <a:rPr lang="en-US" sz="2800" dirty="0" smtClean="0">
                <a:latin typeface="Arial"/>
                <a:cs typeface="Arial"/>
              </a:rPr>
              <a:t>: </a:t>
            </a:r>
            <a:r>
              <a:rPr lang="en-US" sz="2800" dirty="0" smtClean="0">
                <a:solidFill>
                  <a:srgbClr val="558ED5"/>
                </a:solidFill>
                <a:latin typeface="Arial"/>
                <a:cs typeface="Arial"/>
              </a:rPr>
              <a:t>middle m = (</a:t>
            </a:r>
            <a:r>
              <a:rPr lang="en-US" sz="2800" dirty="0" err="1" smtClean="0">
                <a:solidFill>
                  <a:srgbClr val="558ED5"/>
                </a:solidFill>
                <a:latin typeface="Arial"/>
                <a:cs typeface="Arial"/>
              </a:rPr>
              <a:t>l+r</a:t>
            </a:r>
            <a:r>
              <a:rPr lang="en-US" sz="2800" dirty="0" smtClean="0">
                <a:solidFill>
                  <a:srgbClr val="558ED5"/>
                </a:solidFill>
                <a:latin typeface="Arial"/>
                <a:cs typeface="Arial"/>
              </a:rPr>
              <a:t>)/2</a:t>
            </a:r>
          </a:p>
          <a:p>
            <a:pPr marL="514350" indent="-514350">
              <a:buAutoNum type="arabicPeriod"/>
            </a:pPr>
            <a:r>
              <a:rPr lang="en-US" sz="2800" dirty="0" err="1" smtClean="0">
                <a:latin typeface="Arial"/>
                <a:cs typeface="Arial"/>
              </a:rPr>
              <a:t>Llamar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mergeSort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para</a:t>
            </a:r>
            <a:r>
              <a:rPr lang="en-US" sz="2800" dirty="0" smtClean="0">
                <a:latin typeface="Arial"/>
                <a:cs typeface="Arial"/>
              </a:rPr>
              <a:t> la </a:t>
            </a:r>
            <a:r>
              <a:rPr lang="en-US" sz="2800" dirty="0" err="1" smtClean="0">
                <a:latin typeface="Arial"/>
                <a:cs typeface="Arial"/>
              </a:rPr>
              <a:t>primera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mitad</a:t>
            </a:r>
            <a:r>
              <a:rPr lang="en-US" sz="2800" dirty="0" smtClean="0">
                <a:latin typeface="Arial"/>
                <a:cs typeface="Arial"/>
              </a:rPr>
              <a:t>:</a:t>
            </a:r>
          </a:p>
          <a:p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dirty="0" smtClean="0">
                <a:latin typeface="Arial"/>
                <a:cs typeface="Arial"/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call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mergeSort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(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arr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, l, m)</a:t>
            </a:r>
          </a:p>
          <a:p>
            <a:r>
              <a:rPr lang="en-US" sz="2800" dirty="0" smtClean="0">
                <a:latin typeface="Arial"/>
                <a:cs typeface="Arial"/>
              </a:rPr>
              <a:t>3. </a:t>
            </a:r>
            <a:r>
              <a:rPr lang="en-US" sz="2800" dirty="0" err="1" smtClean="0">
                <a:latin typeface="Arial"/>
                <a:cs typeface="Arial"/>
              </a:rPr>
              <a:t>Llamar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mergeSort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para</a:t>
            </a:r>
            <a:r>
              <a:rPr lang="en-US" sz="2800" dirty="0" smtClean="0">
                <a:latin typeface="Arial"/>
                <a:cs typeface="Arial"/>
              </a:rPr>
              <a:t> la </a:t>
            </a:r>
            <a:r>
              <a:rPr lang="en-US" sz="2800" dirty="0" err="1" smtClean="0">
                <a:latin typeface="Arial"/>
                <a:cs typeface="Arial"/>
              </a:rPr>
              <a:t>segunda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mitad</a:t>
            </a:r>
            <a:endParaRPr lang="en-US" sz="2800" dirty="0" smtClean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dirty="0" smtClean="0">
                <a:latin typeface="Arial"/>
                <a:cs typeface="Arial"/>
              </a:rPr>
              <a:t>   </a:t>
            </a:r>
            <a:r>
              <a:rPr lang="en-US" sz="2800" dirty="0" smtClean="0">
                <a:solidFill>
                  <a:srgbClr val="558ED5"/>
                </a:solidFill>
                <a:latin typeface="Arial"/>
                <a:cs typeface="Arial"/>
              </a:rPr>
              <a:t>call </a:t>
            </a:r>
            <a:r>
              <a:rPr lang="en-US" sz="2800" dirty="0" err="1" smtClean="0">
                <a:solidFill>
                  <a:srgbClr val="558ED5"/>
                </a:solidFill>
                <a:latin typeface="Arial"/>
                <a:cs typeface="Arial"/>
              </a:rPr>
              <a:t>mergeSort</a:t>
            </a:r>
            <a:r>
              <a:rPr lang="en-US" sz="2800" dirty="0" smtClean="0">
                <a:solidFill>
                  <a:srgbClr val="558ED5"/>
                </a:solidFill>
                <a:latin typeface="Arial"/>
                <a:cs typeface="Arial"/>
              </a:rPr>
              <a:t>(</a:t>
            </a:r>
            <a:r>
              <a:rPr lang="en-US" sz="2800" dirty="0" err="1" smtClean="0">
                <a:solidFill>
                  <a:srgbClr val="558ED5"/>
                </a:solidFill>
                <a:latin typeface="Arial"/>
                <a:cs typeface="Arial"/>
              </a:rPr>
              <a:t>arr</a:t>
            </a:r>
            <a:r>
              <a:rPr lang="en-US" sz="2800" dirty="0" smtClean="0">
                <a:solidFill>
                  <a:srgbClr val="558ED5"/>
                </a:solidFill>
                <a:latin typeface="Arial"/>
                <a:cs typeface="Arial"/>
              </a:rPr>
              <a:t>, m+1, r)</a:t>
            </a:r>
          </a:p>
          <a:p>
            <a:r>
              <a:rPr lang="en-US" sz="2800" dirty="0" smtClean="0">
                <a:latin typeface="Arial"/>
                <a:cs typeface="Arial"/>
              </a:rPr>
              <a:t>4. </a:t>
            </a:r>
            <a:r>
              <a:rPr lang="en-US" sz="2800" dirty="0" err="1" smtClean="0">
                <a:latin typeface="Arial"/>
                <a:cs typeface="Arial"/>
              </a:rPr>
              <a:t>Combinar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las</a:t>
            </a:r>
            <a:r>
              <a:rPr lang="en-US" sz="2800" dirty="0" smtClean="0">
                <a:latin typeface="Arial"/>
                <a:cs typeface="Arial"/>
              </a:rPr>
              <a:t> dos </a:t>
            </a:r>
            <a:r>
              <a:rPr lang="en-US" sz="2800" dirty="0" err="1" smtClean="0">
                <a:latin typeface="Arial"/>
                <a:cs typeface="Arial"/>
              </a:rPr>
              <a:t>mitades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ordenadas</a:t>
            </a:r>
            <a:r>
              <a:rPr lang="en-US" sz="2800" dirty="0" smtClean="0">
                <a:latin typeface="Arial"/>
                <a:cs typeface="Arial"/>
              </a:rPr>
              <a:t> en 2 y 3</a:t>
            </a:r>
          </a:p>
          <a:p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dirty="0" smtClean="0">
                <a:latin typeface="Arial"/>
                <a:cs typeface="Arial"/>
              </a:rPr>
              <a:t>	</a:t>
            </a:r>
            <a:r>
              <a:rPr lang="en-US" sz="2800" dirty="0" smtClean="0">
                <a:solidFill>
                  <a:srgbClr val="558ED5"/>
                </a:solidFill>
                <a:latin typeface="Arial"/>
                <a:cs typeface="Arial"/>
              </a:rPr>
              <a:t>call merge(</a:t>
            </a:r>
            <a:r>
              <a:rPr lang="en-US" sz="2800" dirty="0" err="1" smtClean="0">
                <a:solidFill>
                  <a:srgbClr val="558ED5"/>
                </a:solidFill>
                <a:latin typeface="Arial"/>
                <a:cs typeface="Arial"/>
              </a:rPr>
              <a:t>arr</a:t>
            </a:r>
            <a:r>
              <a:rPr lang="en-US" sz="2800" dirty="0" smtClean="0">
                <a:solidFill>
                  <a:srgbClr val="558ED5"/>
                </a:solidFill>
                <a:latin typeface="Arial"/>
                <a:cs typeface="Arial"/>
              </a:rPr>
              <a:t>, l, m, r)</a:t>
            </a:r>
            <a:endParaRPr lang="en-US" sz="2800" dirty="0">
              <a:solidFill>
                <a:srgbClr val="558ED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71896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798" y="530176"/>
            <a:ext cx="8353854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D</a:t>
            </a:r>
            <a:r>
              <a:rPr lang="en-US" sz="4000" b="1" dirty="0" smtClean="0">
                <a:latin typeface="Arial"/>
                <a:cs typeface="Arial"/>
              </a:rPr>
              <a:t>ivide and conquer </a:t>
            </a:r>
            <a:r>
              <a:rPr lang="en-US" sz="3200" b="1" dirty="0" err="1" smtClean="0">
                <a:latin typeface="Arial"/>
                <a:cs typeface="Arial"/>
              </a:rPr>
              <a:t>Ordenamiento</a:t>
            </a:r>
            <a:r>
              <a:rPr lang="en-US" sz="3200" b="1" dirty="0" smtClean="0">
                <a:latin typeface="Arial"/>
                <a:cs typeface="Arial"/>
              </a:rPr>
              <a:t>:</a:t>
            </a:r>
          </a:p>
          <a:p>
            <a:endParaRPr lang="en-US" sz="1000" b="1" dirty="0" smtClean="0">
              <a:latin typeface="Arial"/>
              <a:cs typeface="Arial"/>
            </a:endParaRPr>
          </a:p>
          <a:p>
            <a:r>
              <a:rPr lang="en-US" sz="3600" b="1" dirty="0" err="1" smtClean="0">
                <a:latin typeface="Arial"/>
                <a:cs typeface="Arial"/>
              </a:rPr>
              <a:t>Mergesort</a:t>
            </a:r>
            <a:r>
              <a:rPr lang="en-US" sz="3600" b="1" dirty="0" smtClean="0">
                <a:latin typeface="Arial"/>
                <a:cs typeface="Arial"/>
              </a:rPr>
              <a:t>: </a:t>
            </a:r>
            <a:r>
              <a:rPr lang="en-US" sz="3200" b="1" dirty="0" err="1" smtClean="0">
                <a:latin typeface="Arial"/>
                <a:cs typeface="Arial"/>
              </a:rPr>
              <a:t>complejidad</a:t>
            </a:r>
            <a:endParaRPr lang="en-US" sz="3200" b="1" dirty="0" smtClean="0">
              <a:latin typeface="Arial"/>
              <a:cs typeface="Arial"/>
            </a:endParaRPr>
          </a:p>
          <a:p>
            <a:endParaRPr lang="en-US" sz="1000" b="1" dirty="0" smtClean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z="3200" dirty="0" smtClean="0">
                <a:latin typeface="Arial"/>
                <a:cs typeface="Arial"/>
              </a:rPr>
              <a:t>Para la </a:t>
            </a:r>
            <a:r>
              <a:rPr lang="en-US" sz="3200" dirty="0" err="1" smtClean="0">
                <a:latin typeface="Arial"/>
                <a:cs typeface="Arial"/>
              </a:rPr>
              <a:t>combinación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i</a:t>
            </a:r>
            <a:r>
              <a:rPr lang="en-US" sz="3200" dirty="0" smtClean="0">
                <a:latin typeface="Arial"/>
                <a:cs typeface="Arial"/>
              </a:rPr>
              <a:t> la </a:t>
            </a:r>
            <a:r>
              <a:rPr lang="en-US" sz="3200" dirty="0" err="1" smtClean="0">
                <a:latin typeface="Arial"/>
                <a:cs typeface="Arial"/>
              </a:rPr>
              <a:t>complejidad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es</a:t>
            </a:r>
            <a:r>
              <a:rPr lang="en-US" sz="3200" dirty="0" smtClean="0">
                <a:latin typeface="Arial"/>
                <a:cs typeface="Arial"/>
              </a:rPr>
              <a:t> O(n)</a:t>
            </a: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latin typeface="Arial"/>
                <a:cs typeface="Arial"/>
              </a:rPr>
              <a:t>Numero</a:t>
            </a:r>
            <a:r>
              <a:rPr lang="en-US" sz="3200" dirty="0" smtClean="0">
                <a:latin typeface="Arial"/>
                <a:cs typeface="Arial"/>
              </a:rPr>
              <a:t> de </a:t>
            </a:r>
            <a:r>
              <a:rPr lang="en-US" sz="3200" dirty="0" err="1" smtClean="0">
                <a:latin typeface="Arial"/>
                <a:cs typeface="Arial"/>
              </a:rPr>
              <a:t>iteraciones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es</a:t>
            </a:r>
            <a:r>
              <a:rPr lang="en-US" sz="3200" dirty="0" smtClean="0">
                <a:latin typeface="Arial"/>
                <a:cs typeface="Arial"/>
              </a:rPr>
              <a:t> O(log n)</a:t>
            </a: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latin typeface="Arial"/>
                <a:cs typeface="Arial"/>
              </a:rPr>
              <a:t>Tiempo</a:t>
            </a:r>
            <a:r>
              <a:rPr lang="en-US" sz="3200" dirty="0" smtClean="0">
                <a:latin typeface="Arial"/>
                <a:cs typeface="Arial"/>
              </a:rPr>
              <a:t> total </a:t>
            </a:r>
            <a:r>
              <a:rPr lang="en-US" sz="3200" dirty="0" err="1" smtClean="0">
                <a:latin typeface="Arial"/>
                <a:cs typeface="Arial"/>
              </a:rPr>
              <a:t>es</a:t>
            </a:r>
            <a:r>
              <a:rPr lang="en-US" sz="3200" dirty="0" smtClean="0">
                <a:latin typeface="Arial"/>
                <a:cs typeface="Arial"/>
              </a:rPr>
              <a:t> O(n log n)</a:t>
            </a:r>
          </a:p>
          <a:p>
            <a:pPr marL="457200" indent="-457200">
              <a:buFontTx/>
              <a:buChar char="-"/>
            </a:pPr>
            <a:r>
              <a:rPr lang="en-US" sz="3200" dirty="0" smtClean="0">
                <a:latin typeface="Arial"/>
                <a:cs typeface="Arial"/>
              </a:rPr>
              <a:t>Se </a:t>
            </a:r>
            <a:r>
              <a:rPr lang="en-US" sz="3200" dirty="0" err="1" smtClean="0">
                <a:latin typeface="Arial"/>
                <a:cs typeface="Arial"/>
              </a:rPr>
              <a:t>usa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para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o</a:t>
            </a:r>
            <a:r>
              <a:rPr lang="en-US" sz="3200" dirty="0" err="1" smtClean="0">
                <a:latin typeface="Arial"/>
                <a:cs typeface="Arial"/>
              </a:rPr>
              <a:t>rdenar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listas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concatenadas</a:t>
            </a:r>
            <a:r>
              <a:rPr lang="en-US" sz="3200" dirty="0" smtClean="0">
                <a:latin typeface="Arial"/>
                <a:cs typeface="Arial"/>
              </a:rPr>
              <a:t> (linked lists) en </a:t>
            </a:r>
            <a:r>
              <a:rPr lang="en-US" sz="3200" dirty="0" err="1" smtClean="0">
                <a:latin typeface="Arial"/>
                <a:cs typeface="Arial"/>
              </a:rPr>
              <a:t>tiempo</a:t>
            </a:r>
            <a:r>
              <a:rPr lang="en-US" sz="3200" dirty="0" smtClean="0">
                <a:latin typeface="Arial"/>
                <a:cs typeface="Arial"/>
              </a:rPr>
              <a:t> O(n log n)</a:t>
            </a:r>
          </a:p>
          <a:p>
            <a:pPr marL="457200" indent="-457200">
              <a:buFontTx/>
              <a:buChar char="-"/>
            </a:pPr>
            <a:endParaRPr lang="en-US" sz="3200" dirty="0" smtClean="0">
              <a:latin typeface="Arial"/>
              <a:cs typeface="Arial"/>
            </a:endParaRPr>
          </a:p>
          <a:p>
            <a:r>
              <a:rPr lang="en-US" sz="3200" dirty="0" err="1" smtClean="0">
                <a:latin typeface="Arial"/>
                <a:cs typeface="Arial"/>
              </a:rPr>
              <a:t>Observar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algoritmo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funcionando</a:t>
            </a:r>
            <a:r>
              <a:rPr lang="en-US" sz="3200" dirty="0" smtClean="0">
                <a:latin typeface="Arial"/>
                <a:cs typeface="Arial"/>
              </a:rPr>
              <a:t> en:</a:t>
            </a:r>
            <a:endParaRPr lang="en-US" sz="3200" dirty="0">
              <a:latin typeface="Arial"/>
              <a:cs typeface="Arial"/>
            </a:endParaRPr>
          </a:p>
          <a:p>
            <a:r>
              <a:rPr lang="en-US" sz="3200" dirty="0">
                <a:latin typeface="Arial"/>
                <a:cs typeface="Arial"/>
              </a:rPr>
              <a:t>http://</a:t>
            </a:r>
            <a:r>
              <a:rPr lang="en-US" sz="3200" dirty="0" err="1">
                <a:latin typeface="Arial"/>
                <a:cs typeface="Arial"/>
              </a:rPr>
              <a:t>visualgo.net</a:t>
            </a:r>
            <a:r>
              <a:rPr lang="en-US" sz="3200" dirty="0">
                <a:latin typeface="Arial"/>
                <a:cs typeface="Arial"/>
              </a:rPr>
              <a:t>/</a:t>
            </a:r>
            <a:r>
              <a:rPr lang="en-US" sz="3200" dirty="0" err="1" smtClean="0">
                <a:latin typeface="Arial"/>
                <a:cs typeface="Arial"/>
              </a:rPr>
              <a:t>sorting.html</a:t>
            </a:r>
            <a:endParaRPr lang="en-US" sz="32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26556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719349"/>
            <a:ext cx="250591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Ejercicio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>
                <a:latin typeface="Arial"/>
                <a:cs typeface="Arial"/>
              </a:rPr>
              <a:t>1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</a:p>
          <a:p>
            <a:r>
              <a:rPr lang="en-US" sz="2800" dirty="0" err="1" smtClean="0">
                <a:latin typeface="Arial"/>
                <a:cs typeface="Arial"/>
              </a:rPr>
              <a:t>Paralelizar</a:t>
            </a:r>
            <a:r>
              <a:rPr lang="en-US" sz="2800" dirty="0" smtClean="0">
                <a:latin typeface="Arial"/>
                <a:cs typeface="Arial"/>
              </a:rPr>
              <a:t> el </a:t>
            </a:r>
            <a:r>
              <a:rPr lang="en-US" sz="2800" dirty="0" err="1" smtClean="0">
                <a:latin typeface="Arial"/>
                <a:cs typeface="Arial"/>
              </a:rPr>
              <a:t>método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b="1" dirty="0" err="1" smtClean="0">
                <a:latin typeface="Arial"/>
                <a:cs typeface="Arial"/>
              </a:rPr>
              <a:t>mergesort</a:t>
            </a:r>
            <a:endParaRPr lang="en-US" sz="2800" b="1" dirty="0" smtClean="0">
              <a:latin typeface="Arial"/>
              <a:cs typeface="Arial"/>
            </a:endParaRPr>
          </a:p>
          <a:p>
            <a:r>
              <a:rPr lang="en-US" sz="2800" dirty="0" err="1" smtClean="0">
                <a:latin typeface="Arial"/>
                <a:cs typeface="Arial"/>
              </a:rPr>
              <a:t>Utiize</a:t>
            </a:r>
            <a:r>
              <a:rPr lang="en-US" sz="2800" dirty="0" smtClean="0">
                <a:latin typeface="Arial"/>
                <a:cs typeface="Arial"/>
              </a:rPr>
              <a:t> la </a:t>
            </a:r>
            <a:r>
              <a:rPr lang="en-US" sz="2800" dirty="0" err="1" smtClean="0">
                <a:latin typeface="Arial"/>
                <a:cs typeface="Arial"/>
              </a:rPr>
              <a:t>siguiente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función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b="1" dirty="0" err="1" smtClean="0">
                <a:latin typeface="Arial"/>
                <a:cs typeface="Arial"/>
              </a:rPr>
              <a:t>merge_sort</a:t>
            </a:r>
            <a:r>
              <a:rPr lang="en-US" sz="2800" dirty="0" smtClean="0">
                <a:latin typeface="Arial"/>
                <a:cs typeface="Arial"/>
              </a:rPr>
              <a:t>()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8" name="Picture 7" descr="Screen Shot 2015-09-11 at 2.11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74" y="1627267"/>
            <a:ext cx="6361223" cy="49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781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719349"/>
            <a:ext cx="25059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Ejercicio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>
                <a:latin typeface="Arial"/>
                <a:cs typeface="Arial"/>
              </a:rPr>
              <a:t>1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</a:p>
          <a:p>
            <a:r>
              <a:rPr lang="en-US" sz="2800" dirty="0" err="1" smtClean="0">
                <a:latin typeface="Arial"/>
                <a:cs typeface="Arial"/>
              </a:rPr>
              <a:t>Paralelizar</a:t>
            </a:r>
            <a:r>
              <a:rPr lang="en-US" sz="2800" dirty="0" smtClean="0">
                <a:latin typeface="Arial"/>
                <a:cs typeface="Arial"/>
              </a:rPr>
              <a:t> el </a:t>
            </a:r>
            <a:r>
              <a:rPr lang="en-US" sz="2800" dirty="0" err="1" smtClean="0">
                <a:latin typeface="Arial"/>
                <a:cs typeface="Arial"/>
              </a:rPr>
              <a:t>método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b="1" dirty="0" err="1" smtClean="0">
                <a:latin typeface="Arial"/>
                <a:cs typeface="Arial"/>
              </a:rPr>
              <a:t>mergesort</a:t>
            </a:r>
            <a:endParaRPr lang="en-US" sz="2800" b="1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Y la </a:t>
            </a:r>
            <a:r>
              <a:rPr lang="en-US" sz="2800" dirty="0" err="1" smtClean="0">
                <a:latin typeface="Arial"/>
                <a:cs typeface="Arial"/>
              </a:rPr>
              <a:t>función</a:t>
            </a:r>
            <a:endParaRPr lang="en-US" sz="2800" dirty="0" smtClean="0">
              <a:latin typeface="Arial"/>
              <a:cs typeface="Arial"/>
            </a:endParaRPr>
          </a:p>
          <a:p>
            <a:r>
              <a:rPr lang="en-US" sz="2800" b="1" dirty="0">
                <a:latin typeface="Arial"/>
                <a:cs typeface="Arial"/>
              </a:rPr>
              <a:t>m</a:t>
            </a:r>
            <a:r>
              <a:rPr lang="en-US" sz="2800" b="1" dirty="0" smtClean="0">
                <a:latin typeface="Arial"/>
                <a:cs typeface="Arial"/>
              </a:rPr>
              <a:t>erge</a:t>
            </a:r>
            <a:r>
              <a:rPr lang="en-US" sz="2800" dirty="0" smtClean="0">
                <a:latin typeface="Arial"/>
                <a:cs typeface="Arial"/>
              </a:rPr>
              <a:t>()</a:t>
            </a:r>
          </a:p>
          <a:p>
            <a:endParaRPr lang="en-US" sz="2800" dirty="0">
              <a:latin typeface="Arial"/>
              <a:cs typeface="Arial"/>
            </a:endParaRPr>
          </a:p>
        </p:txBody>
      </p:sp>
      <p:pic>
        <p:nvPicPr>
          <p:cNvPr id="3" name="Picture 2" descr="Screen Shot 2015-09-11 at 2.11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87" y="719349"/>
            <a:ext cx="5440101" cy="590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600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719349"/>
            <a:ext cx="831310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Ejercicio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>
                <a:latin typeface="Arial"/>
                <a:cs typeface="Arial"/>
              </a:rPr>
              <a:t>1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</a:p>
          <a:p>
            <a:r>
              <a:rPr lang="en-US" sz="2800" dirty="0" err="1" smtClean="0">
                <a:latin typeface="Arial"/>
                <a:cs typeface="Arial"/>
              </a:rPr>
              <a:t>Paralelizar</a:t>
            </a:r>
            <a:r>
              <a:rPr lang="en-US" sz="2800" dirty="0" smtClean="0">
                <a:latin typeface="Arial"/>
                <a:cs typeface="Arial"/>
              </a:rPr>
              <a:t> el </a:t>
            </a:r>
            <a:r>
              <a:rPr lang="en-US" sz="2800" dirty="0" err="1" smtClean="0">
                <a:latin typeface="Arial"/>
                <a:cs typeface="Arial"/>
              </a:rPr>
              <a:t>método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b="1" dirty="0" err="1" smtClean="0">
                <a:latin typeface="Arial"/>
                <a:cs typeface="Arial"/>
              </a:rPr>
              <a:t>mergesort</a:t>
            </a:r>
            <a:endParaRPr lang="en-US" sz="2800" b="1" dirty="0" smtClean="0">
              <a:latin typeface="Arial"/>
              <a:cs typeface="Arial"/>
            </a:endParaRPr>
          </a:p>
          <a:p>
            <a:endParaRPr lang="en-US" sz="2800" b="1" dirty="0" smtClean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Arial"/>
                <a:cs typeface="Arial"/>
              </a:rPr>
              <a:t>Utilize un array de </a:t>
            </a:r>
            <a:r>
              <a:rPr lang="en-US" sz="2800" dirty="0" err="1" smtClean="0">
                <a:latin typeface="Arial"/>
                <a:cs typeface="Arial"/>
              </a:rPr>
              <a:t>enteros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aleatorios</a:t>
            </a:r>
            <a:r>
              <a:rPr lang="en-US" sz="2800" dirty="0" smtClean="0">
                <a:latin typeface="Arial"/>
                <a:cs typeface="Arial"/>
              </a:rPr>
              <a:t> de 2</a:t>
            </a:r>
            <a:r>
              <a:rPr lang="en-US" sz="2800" baseline="30000" dirty="0" smtClean="0">
                <a:latin typeface="Arial"/>
                <a:cs typeface="Arial"/>
              </a:rPr>
              <a:t>18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elementos</a:t>
            </a:r>
            <a:r>
              <a:rPr lang="en-US" sz="2800" dirty="0" smtClean="0">
                <a:latin typeface="Arial"/>
                <a:cs typeface="Arial"/>
              </a:rPr>
              <a:t> (</a:t>
            </a:r>
            <a:r>
              <a:rPr lang="en-US" sz="2800" dirty="0" err="1" smtClean="0">
                <a:latin typeface="Arial"/>
                <a:cs typeface="Arial"/>
              </a:rPr>
              <a:t>valores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ente</a:t>
            </a:r>
            <a:r>
              <a:rPr lang="en-US" sz="2800" dirty="0" smtClean="0">
                <a:latin typeface="Arial"/>
                <a:cs typeface="Arial"/>
              </a:rPr>
              <a:t> 1 y 100)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latin typeface="Arial"/>
                <a:cs typeface="Arial"/>
              </a:rPr>
              <a:t>Distribuya</a:t>
            </a:r>
            <a:r>
              <a:rPr lang="en-US" sz="2800" dirty="0" smtClean="0">
                <a:latin typeface="Arial"/>
                <a:cs typeface="Arial"/>
              </a:rPr>
              <a:t> el array en s=n/p </a:t>
            </a:r>
            <a:r>
              <a:rPr lang="en-US" sz="2800" dirty="0" err="1" smtClean="0">
                <a:latin typeface="Arial"/>
                <a:cs typeface="Arial"/>
              </a:rPr>
              <a:t>partes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iguales</a:t>
            </a:r>
            <a:r>
              <a:rPr lang="en-US" sz="2800" dirty="0" smtClean="0">
                <a:latin typeface="Arial"/>
                <a:cs typeface="Arial"/>
              </a:rPr>
              <a:t> y </a:t>
            </a:r>
            <a:r>
              <a:rPr lang="en-US" sz="2800" dirty="0" err="1" smtClean="0">
                <a:latin typeface="Arial"/>
                <a:cs typeface="Arial"/>
              </a:rPr>
              <a:t>ejecute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merge_sort</a:t>
            </a:r>
            <a:r>
              <a:rPr lang="en-US" sz="2800" dirty="0" smtClean="0">
                <a:latin typeface="Arial"/>
                <a:cs typeface="Arial"/>
              </a:rPr>
              <a:t>(). E.g.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640" y="4471673"/>
            <a:ext cx="8516949" cy="120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Arial"/>
                <a:cs typeface="Arial"/>
              </a:rPr>
              <a:t>MPI_Scatter</a:t>
            </a:r>
            <a:r>
              <a:rPr lang="en-US" sz="2400" dirty="0" smtClean="0">
                <a:latin typeface="Arial"/>
                <a:cs typeface="Arial"/>
              </a:rPr>
              <a:t>(array,</a:t>
            </a:r>
            <a:r>
              <a:rPr lang="en-US" sz="2400" dirty="0">
                <a:latin typeface="Arial"/>
                <a:cs typeface="Arial"/>
              </a:rPr>
              <a:t>s,MPI_INT</a:t>
            </a:r>
            <a:r>
              <a:rPr lang="en-US" sz="2400" dirty="0" smtClean="0">
                <a:latin typeface="Arial"/>
                <a:cs typeface="Arial"/>
              </a:rPr>
              <a:t>,subarray,</a:t>
            </a:r>
            <a:r>
              <a:rPr lang="en-US" sz="2400" dirty="0">
                <a:latin typeface="Arial"/>
                <a:cs typeface="Arial"/>
              </a:rPr>
              <a:t>s,</a:t>
            </a:r>
            <a:r>
              <a:rPr lang="en-US" sz="2400" dirty="0" smtClean="0">
                <a:latin typeface="Arial"/>
                <a:cs typeface="Arial"/>
              </a:rPr>
              <a:t>MPI_INT,0,   MPI_COMM_WORLD</a:t>
            </a:r>
            <a:r>
              <a:rPr lang="en-US" sz="2400" dirty="0">
                <a:latin typeface="Arial"/>
                <a:cs typeface="Arial"/>
              </a:rPr>
              <a:t>)</a:t>
            </a:r>
            <a:r>
              <a:rPr lang="en-US" sz="2400" dirty="0" smtClean="0">
                <a:latin typeface="Arial"/>
                <a:cs typeface="Arial"/>
              </a:rPr>
              <a:t>;</a:t>
            </a:r>
          </a:p>
          <a:p>
            <a:r>
              <a:rPr lang="de-DE" sz="2400" b="1" dirty="0" err="1" smtClean="0">
                <a:latin typeface="Arial"/>
                <a:cs typeface="Arial"/>
              </a:rPr>
              <a:t>merge_sort</a:t>
            </a:r>
            <a:r>
              <a:rPr lang="de-DE" sz="2400" dirty="0" smtClean="0">
                <a:latin typeface="Arial"/>
                <a:cs typeface="Arial"/>
              </a:rPr>
              <a:t>(</a:t>
            </a:r>
            <a:r>
              <a:rPr lang="de-DE" sz="2400" dirty="0" err="1" smtClean="0">
                <a:latin typeface="Arial"/>
                <a:cs typeface="Arial"/>
              </a:rPr>
              <a:t>subarray</a:t>
            </a:r>
            <a:r>
              <a:rPr lang="de-DE" sz="2400" dirty="0" smtClean="0">
                <a:latin typeface="Arial"/>
                <a:cs typeface="Arial"/>
              </a:rPr>
              <a:t>, </a:t>
            </a:r>
            <a:r>
              <a:rPr lang="de-DE" sz="2400" dirty="0">
                <a:latin typeface="Arial"/>
                <a:cs typeface="Arial"/>
              </a:rPr>
              <a:t>0, s-1)</a:t>
            </a:r>
            <a:r>
              <a:rPr lang="de-DE" sz="2400" dirty="0" smtClean="0">
                <a:latin typeface="Arial"/>
                <a:cs typeface="Arial"/>
              </a:rPr>
              <a:t>;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7355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68316"/>
            <a:ext cx="9144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Particionamiento</a:t>
            </a:r>
            <a:r>
              <a:rPr lang="en-US" sz="4000" b="1" dirty="0" smtClean="0">
                <a:latin typeface="Arial"/>
                <a:cs typeface="Arial"/>
              </a:rPr>
              <a:t>:</a:t>
            </a:r>
          </a:p>
          <a:p>
            <a:r>
              <a:rPr lang="en-US" sz="3200" dirty="0" smtClean="0">
                <a:latin typeface="Arial"/>
                <a:cs typeface="Arial"/>
              </a:rPr>
              <a:t>El </a:t>
            </a:r>
            <a:r>
              <a:rPr lang="en-US" sz="3200" dirty="0" err="1" smtClean="0">
                <a:latin typeface="Arial"/>
                <a:cs typeface="Arial"/>
              </a:rPr>
              <a:t>cálculo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secuencial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necesita</a:t>
            </a:r>
            <a:r>
              <a:rPr lang="en-US" sz="3200" dirty="0" smtClean="0">
                <a:latin typeface="Arial"/>
                <a:cs typeface="Arial"/>
              </a:rPr>
              <a:t> n-1 </a:t>
            </a:r>
            <a:r>
              <a:rPr lang="en-US" sz="3200" dirty="0" err="1" smtClean="0">
                <a:latin typeface="Arial"/>
                <a:cs typeface="Arial"/>
              </a:rPr>
              <a:t>adiciones</a:t>
            </a:r>
            <a:r>
              <a:rPr lang="en-US" sz="3200" dirty="0" smtClean="0">
                <a:latin typeface="Arial"/>
                <a:cs typeface="Arial"/>
              </a:rPr>
              <a:t>, con </a:t>
            </a:r>
            <a:r>
              <a:rPr lang="en-US" sz="3200" dirty="0" err="1" smtClean="0">
                <a:latin typeface="Arial"/>
                <a:cs typeface="Arial"/>
              </a:rPr>
              <a:t>complejidad</a:t>
            </a:r>
            <a:r>
              <a:rPr lang="en-US" sz="3200" dirty="0" smtClean="0">
                <a:latin typeface="Arial"/>
                <a:cs typeface="Arial"/>
              </a:rPr>
              <a:t> O(n). Con p </a:t>
            </a:r>
            <a:r>
              <a:rPr lang="en-US" sz="3200" dirty="0" err="1" smtClean="0">
                <a:latin typeface="Arial"/>
                <a:cs typeface="Arial"/>
              </a:rPr>
              <a:t>procesos</a:t>
            </a:r>
            <a:r>
              <a:rPr lang="en-US" sz="3200" dirty="0" smtClean="0">
                <a:latin typeface="Arial"/>
                <a:cs typeface="Arial"/>
              </a:rPr>
              <a:t> se </a:t>
            </a:r>
            <a:r>
              <a:rPr lang="en-US" sz="3200" dirty="0" err="1" smtClean="0">
                <a:latin typeface="Arial"/>
                <a:cs typeface="Arial"/>
              </a:rPr>
              <a:t>obtiene</a:t>
            </a:r>
            <a:r>
              <a:rPr lang="en-US" sz="3200" dirty="0" smtClean="0">
                <a:latin typeface="Arial"/>
                <a:cs typeface="Arial"/>
              </a:rPr>
              <a:t>:</a:t>
            </a:r>
          </a:p>
          <a:p>
            <a:endParaRPr lang="en-US" sz="1000" dirty="0" smtClean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latin typeface="Arial"/>
                <a:cs typeface="Arial"/>
              </a:rPr>
              <a:t>Envío</a:t>
            </a:r>
            <a:r>
              <a:rPr lang="en-US" sz="3200" dirty="0" smtClean="0">
                <a:latin typeface="Arial"/>
                <a:cs typeface="Arial"/>
              </a:rPr>
              <a:t> de data</a:t>
            </a:r>
          </a:p>
          <a:p>
            <a:endParaRPr lang="en-US" sz="1000" dirty="0" smtClean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latin typeface="Arial"/>
                <a:cs typeface="Arial"/>
              </a:rPr>
              <a:t>Calculo</a:t>
            </a:r>
            <a:r>
              <a:rPr lang="en-US" sz="3200" dirty="0" smtClean="0">
                <a:latin typeface="Arial"/>
                <a:cs typeface="Arial"/>
              </a:rPr>
              <a:t> de </a:t>
            </a:r>
            <a:r>
              <a:rPr lang="en-US" sz="3200" dirty="0" err="1" smtClean="0">
                <a:latin typeface="Arial"/>
                <a:cs typeface="Arial"/>
              </a:rPr>
              <a:t>cada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proceso</a:t>
            </a:r>
            <a:endParaRPr lang="en-US" sz="3200" dirty="0" smtClean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latin typeface="Arial"/>
                <a:cs typeface="Arial"/>
              </a:rPr>
              <a:t>Recopilación</a:t>
            </a:r>
            <a:r>
              <a:rPr lang="en-US" sz="3200" dirty="0" smtClean="0">
                <a:latin typeface="Arial"/>
                <a:cs typeface="Arial"/>
              </a:rPr>
              <a:t> de </a:t>
            </a:r>
            <a:r>
              <a:rPr lang="en-US" sz="3200" dirty="0" err="1" smtClean="0">
                <a:latin typeface="Arial"/>
                <a:cs typeface="Arial"/>
              </a:rPr>
              <a:t>sumas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parciales</a:t>
            </a:r>
            <a:r>
              <a:rPr lang="en-US" sz="3200" dirty="0" smtClean="0">
                <a:latin typeface="Arial"/>
                <a:cs typeface="Arial"/>
              </a:rPr>
              <a:t> </a:t>
            </a:r>
          </a:p>
          <a:p>
            <a:pPr marL="457200" indent="-457200">
              <a:buFontTx/>
              <a:buChar char="-"/>
            </a:pPr>
            <a:endParaRPr lang="en-US" sz="3200" dirty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z="3200" dirty="0" smtClean="0">
                <a:latin typeface="Arial"/>
                <a:cs typeface="Arial"/>
              </a:rPr>
              <a:t>Suma total</a:t>
            </a:r>
          </a:p>
          <a:p>
            <a:pPr marL="457200" indent="-457200">
              <a:buFontTx/>
              <a:buChar char="-"/>
            </a:pPr>
            <a:endParaRPr lang="en-US" sz="3200" dirty="0">
              <a:latin typeface="Arial"/>
              <a:cs typeface="Arial"/>
            </a:endParaRPr>
          </a:p>
          <a:p>
            <a:r>
              <a:rPr lang="en-US" sz="3200" dirty="0" err="1" smtClean="0">
                <a:latin typeface="Arial"/>
                <a:cs typeface="Arial"/>
              </a:rPr>
              <a:t>Complejidad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es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t</a:t>
            </a:r>
            <a:r>
              <a:rPr lang="en-US" sz="3200" baseline="-25000" dirty="0" err="1" smtClean="0">
                <a:latin typeface="Arial"/>
                <a:cs typeface="Arial"/>
              </a:rPr>
              <a:t>p</a:t>
            </a:r>
            <a:r>
              <a:rPr lang="en-US" sz="3200" dirty="0" smtClean="0">
                <a:latin typeface="Arial"/>
                <a:cs typeface="Arial"/>
              </a:rPr>
              <a:t> = O(n) 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5" name="Picture 4" descr="Screen Shot 2015-09-15 at 5.44.34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4261" y="2524668"/>
            <a:ext cx="4237051" cy="502701"/>
          </a:xfrm>
          <a:prstGeom prst="rect">
            <a:avLst/>
          </a:prstGeom>
        </p:spPr>
      </p:pic>
      <p:pic>
        <p:nvPicPr>
          <p:cNvPr id="6" name="Picture 5" descr="Screen Shot 2015-09-15 at 5.44.45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017" y="3272626"/>
            <a:ext cx="2327796" cy="519148"/>
          </a:xfrm>
          <a:prstGeom prst="rect">
            <a:avLst/>
          </a:prstGeom>
        </p:spPr>
      </p:pic>
      <p:pic>
        <p:nvPicPr>
          <p:cNvPr id="7" name="Picture 6" descr="Screen Shot 2015-09-15 at 5.44.55 A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1668" y="4246191"/>
            <a:ext cx="3067007" cy="487933"/>
          </a:xfrm>
          <a:prstGeom prst="rect">
            <a:avLst/>
          </a:prstGeom>
        </p:spPr>
      </p:pic>
      <p:pic>
        <p:nvPicPr>
          <p:cNvPr id="8" name="Picture 7" descr="Screen Shot 2015-09-15 at 5.45.00 A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597" y="4867038"/>
            <a:ext cx="2036724" cy="50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041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719349"/>
            <a:ext cx="8313102" cy="5816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Ejercicio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>
                <a:latin typeface="Arial"/>
                <a:cs typeface="Arial"/>
              </a:rPr>
              <a:t>1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</a:p>
          <a:p>
            <a:r>
              <a:rPr lang="en-US" sz="2800" dirty="0" err="1" smtClean="0">
                <a:latin typeface="Arial"/>
                <a:cs typeface="Arial"/>
              </a:rPr>
              <a:t>Paralelizar</a:t>
            </a:r>
            <a:r>
              <a:rPr lang="en-US" sz="2800" dirty="0" smtClean="0">
                <a:latin typeface="Arial"/>
                <a:cs typeface="Arial"/>
              </a:rPr>
              <a:t> el </a:t>
            </a:r>
            <a:r>
              <a:rPr lang="en-US" sz="2800" dirty="0" err="1" smtClean="0">
                <a:latin typeface="Arial"/>
                <a:cs typeface="Arial"/>
              </a:rPr>
              <a:t>método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b="1" dirty="0" err="1" smtClean="0">
                <a:latin typeface="Arial"/>
                <a:cs typeface="Arial"/>
              </a:rPr>
              <a:t>mergesort</a:t>
            </a:r>
            <a:endParaRPr lang="en-US" sz="2800" dirty="0" smtClean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Arial"/>
                <a:cs typeface="Arial"/>
              </a:rPr>
              <a:t>Recombine </a:t>
            </a:r>
            <a:r>
              <a:rPr lang="en-US" sz="2800" dirty="0" err="1" smtClean="0">
                <a:latin typeface="Arial"/>
                <a:cs typeface="Arial"/>
              </a:rPr>
              <a:t>las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partes</a:t>
            </a:r>
            <a:r>
              <a:rPr lang="en-US" sz="2800" dirty="0" smtClean="0">
                <a:latin typeface="Arial"/>
                <a:cs typeface="Arial"/>
              </a:rPr>
              <a:t> en un array de dimension original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endParaRPr lang="en-US" sz="2800" dirty="0" smtClean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endParaRPr lang="en-US" sz="2800" dirty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latin typeface="Arial"/>
                <a:cs typeface="Arial"/>
              </a:rPr>
              <a:t>Ejecute</a:t>
            </a:r>
            <a:r>
              <a:rPr lang="en-US" sz="2800" dirty="0" smtClean="0">
                <a:latin typeface="Arial"/>
                <a:cs typeface="Arial"/>
              </a:rPr>
              <a:t> un </a:t>
            </a:r>
            <a:r>
              <a:rPr lang="en-US" sz="2800" dirty="0" err="1" smtClean="0">
                <a:latin typeface="Arial"/>
                <a:cs typeface="Arial"/>
              </a:rPr>
              <a:t>llamado</a:t>
            </a:r>
            <a:r>
              <a:rPr lang="en-US" sz="2800" dirty="0" smtClean="0">
                <a:latin typeface="Arial"/>
                <a:cs typeface="Arial"/>
              </a:rPr>
              <a:t> final de </a:t>
            </a:r>
            <a:r>
              <a:rPr lang="en-US" sz="2800" dirty="0" err="1" smtClean="0">
                <a:latin typeface="Arial"/>
                <a:cs typeface="Arial"/>
              </a:rPr>
              <a:t>merge_sort</a:t>
            </a:r>
            <a:r>
              <a:rPr lang="en-US" sz="2800" dirty="0" smtClean="0">
                <a:latin typeface="Arial"/>
                <a:cs typeface="Arial"/>
              </a:rPr>
              <a:t>() </a:t>
            </a:r>
            <a:r>
              <a:rPr lang="en-US" sz="2800" dirty="0" err="1" smtClean="0">
                <a:latin typeface="Arial"/>
                <a:cs typeface="Arial"/>
              </a:rPr>
              <a:t>desde</a:t>
            </a:r>
            <a:r>
              <a:rPr lang="en-US" sz="2800" dirty="0" smtClean="0">
                <a:latin typeface="Arial"/>
                <a:cs typeface="Arial"/>
              </a:rPr>
              <a:t> el </a:t>
            </a:r>
            <a:r>
              <a:rPr lang="en-US" sz="2800" dirty="0" err="1" smtClean="0">
                <a:latin typeface="Arial"/>
                <a:cs typeface="Arial"/>
              </a:rPr>
              <a:t>proceso</a:t>
            </a:r>
            <a:r>
              <a:rPr lang="en-US" sz="2800" dirty="0" smtClean="0">
                <a:latin typeface="Arial"/>
                <a:cs typeface="Arial"/>
              </a:rPr>
              <a:t> principal (rank=0)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latin typeface="Arial"/>
                <a:cs typeface="Arial"/>
              </a:rPr>
              <a:t>Imprima</a:t>
            </a:r>
            <a:r>
              <a:rPr lang="en-US" sz="2800" dirty="0" smtClean="0">
                <a:latin typeface="Arial"/>
                <a:cs typeface="Arial"/>
              </a:rPr>
              <a:t> el array </a:t>
            </a:r>
            <a:r>
              <a:rPr lang="en-US" sz="2800" dirty="0" err="1" smtClean="0">
                <a:latin typeface="Arial"/>
                <a:cs typeface="Arial"/>
              </a:rPr>
              <a:t>ordenada</a:t>
            </a:r>
            <a:endParaRPr lang="en-US" sz="2800" dirty="0" smtClean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latin typeface="Arial"/>
                <a:cs typeface="Arial"/>
              </a:rPr>
              <a:t>Mida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tiempos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ejecución</a:t>
            </a:r>
            <a:r>
              <a:rPr lang="en-US" sz="2800" dirty="0" smtClean="0">
                <a:latin typeface="Arial"/>
                <a:cs typeface="Arial"/>
              </a:rPr>
              <a:t> con </a:t>
            </a:r>
            <a:r>
              <a:rPr lang="en-US" sz="2800" dirty="0" err="1" smtClean="0">
                <a:latin typeface="Arial"/>
                <a:cs typeface="Arial"/>
              </a:rPr>
              <a:t>MPI_Wtime</a:t>
            </a:r>
            <a:r>
              <a:rPr lang="en-US" sz="2800" dirty="0" smtClean="0">
                <a:latin typeface="Arial"/>
                <a:cs typeface="Arial"/>
              </a:rPr>
              <a:t>() </a:t>
            </a:r>
            <a:r>
              <a:rPr lang="en-US" sz="2800" dirty="0" err="1" smtClean="0">
                <a:latin typeface="Arial"/>
                <a:cs typeface="Arial"/>
              </a:rPr>
              <a:t>para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np</a:t>
            </a:r>
            <a:r>
              <a:rPr lang="en-US" sz="2800" dirty="0" smtClean="0">
                <a:latin typeface="Arial"/>
                <a:cs typeface="Arial"/>
              </a:rPr>
              <a:t>=2,4,8</a:t>
            </a:r>
          </a:p>
          <a:p>
            <a:r>
              <a:rPr lang="en-US" sz="2800" dirty="0" smtClean="0">
                <a:latin typeface="Arial"/>
                <a:cs typeface="Arial"/>
              </a:rPr>
              <a:t> 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613" y="2673730"/>
            <a:ext cx="8516949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Arial"/>
                <a:cs typeface="Arial"/>
              </a:rPr>
              <a:t>MPI_Gather</a:t>
            </a:r>
            <a:r>
              <a:rPr lang="en-US" sz="2400" dirty="0">
                <a:latin typeface="Arial"/>
                <a:cs typeface="Arial"/>
              </a:rPr>
              <a:t>(</a:t>
            </a:r>
            <a:r>
              <a:rPr lang="en-US" sz="2400" dirty="0" err="1" smtClean="0">
                <a:latin typeface="Arial"/>
                <a:cs typeface="Arial"/>
              </a:rPr>
              <a:t>subarray</a:t>
            </a:r>
            <a:r>
              <a:rPr lang="en-US" sz="2400" dirty="0">
                <a:latin typeface="Arial"/>
                <a:cs typeface="Arial"/>
              </a:rPr>
              <a:t>, size, MPI_INT, </a:t>
            </a:r>
            <a:r>
              <a:rPr lang="en-US" sz="2400" dirty="0" err="1" smtClean="0">
                <a:latin typeface="Arial"/>
                <a:cs typeface="Arial"/>
              </a:rPr>
              <a:t>sortedarray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>
                <a:latin typeface="Arial"/>
                <a:cs typeface="Arial"/>
              </a:rPr>
              <a:t>size, MPI_INT, 0, MPI_COMM_WORLD)</a:t>
            </a:r>
            <a:r>
              <a:rPr lang="en-US" sz="2400" dirty="0" smtClean="0">
                <a:latin typeface="Arial"/>
                <a:cs typeface="Arial"/>
              </a:rPr>
              <a:t>;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657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700814"/>
            <a:ext cx="37196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atin typeface="Arial"/>
                <a:cs typeface="Arial"/>
              </a:rPr>
              <a:t>Ejemplo</a:t>
            </a:r>
            <a:r>
              <a:rPr lang="en-US" sz="3200" b="1" dirty="0" smtClean="0">
                <a:latin typeface="Arial"/>
                <a:cs typeface="Arial"/>
              </a:rPr>
              <a:t>: matrices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9448" y="1178731"/>
            <a:ext cx="184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6" descr="Gather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99" y="1178731"/>
            <a:ext cx="5062002" cy="25148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472" y="1691390"/>
            <a:ext cx="2936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/>
                <a:cs typeface="Arial"/>
              </a:rPr>
              <a:t>Representación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matriz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472" y="3445044"/>
            <a:ext cx="40354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/>
                <a:cs typeface="Arial"/>
              </a:rPr>
              <a:t>Multiplicacion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Matriz</a:t>
            </a:r>
            <a:r>
              <a:rPr lang="en-US" sz="2400" dirty="0" smtClean="0">
                <a:latin typeface="Arial"/>
                <a:cs typeface="Arial"/>
              </a:rPr>
              <a:t>-Vector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/>
                <a:cs typeface="Arial"/>
              </a:rPr>
              <a:t>Matriz</a:t>
            </a:r>
            <a:r>
              <a:rPr lang="en-US" sz="2400" dirty="0" smtClean="0">
                <a:latin typeface="Arial"/>
                <a:cs typeface="Arial"/>
              </a:rPr>
              <a:t> se </a:t>
            </a:r>
            <a:r>
              <a:rPr lang="en-US" sz="2400" dirty="0" err="1" smtClean="0">
                <a:latin typeface="Arial"/>
                <a:cs typeface="Arial"/>
              </a:rPr>
              <a:t>distribuye</a:t>
            </a:r>
            <a:r>
              <a:rPr lang="en-US" sz="2400" dirty="0" smtClean="0">
                <a:latin typeface="Arial"/>
                <a:cs typeface="Arial"/>
              </a:rPr>
              <a:t> en </a:t>
            </a:r>
            <a:r>
              <a:rPr lang="en-US" sz="2400" dirty="0" err="1" smtClean="0">
                <a:latin typeface="Arial"/>
                <a:cs typeface="Arial"/>
              </a:rPr>
              <a:t>filas</a:t>
            </a:r>
            <a:endParaRPr lang="en-US" sz="2400" dirty="0"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/>
                <a:cs typeface="Arial"/>
              </a:rPr>
              <a:t>producto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escalar</a:t>
            </a:r>
            <a:r>
              <a:rPr lang="en-US" sz="2400" dirty="0" smtClean="0">
                <a:latin typeface="Arial"/>
                <a:cs typeface="Arial"/>
              </a:rPr>
              <a:t> se </a:t>
            </a:r>
            <a:r>
              <a:rPr lang="en-US" sz="2400" dirty="0" err="1" smtClean="0">
                <a:latin typeface="Arial"/>
                <a:cs typeface="Arial"/>
              </a:rPr>
              <a:t>realiza</a:t>
            </a:r>
            <a:r>
              <a:rPr lang="en-US" sz="2400" dirty="0" smtClean="0">
                <a:latin typeface="Arial"/>
                <a:cs typeface="Arial"/>
              </a:rPr>
              <a:t> en </a:t>
            </a:r>
            <a:r>
              <a:rPr lang="en-US" sz="2400" dirty="0" err="1" smtClean="0">
                <a:latin typeface="Arial"/>
                <a:cs typeface="Arial"/>
              </a:rPr>
              <a:t>cada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proceso</a:t>
            </a:r>
            <a:endParaRPr lang="en-US" sz="2400" dirty="0" smtClean="0"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r>
              <a:rPr lang="en-US" sz="2400" b="1" dirty="0" err="1" smtClean="0">
                <a:latin typeface="Arial"/>
                <a:cs typeface="Arial"/>
              </a:rPr>
              <a:t>MPI_Gather</a:t>
            </a:r>
            <a:r>
              <a:rPr lang="en-US" sz="2400" dirty="0" smtClean="0">
                <a:latin typeface="Arial"/>
                <a:cs typeface="Arial"/>
              </a:rPr>
              <a:t> se </a:t>
            </a:r>
            <a:r>
              <a:rPr lang="en-US" sz="2400" dirty="0" err="1" smtClean="0">
                <a:latin typeface="Arial"/>
                <a:cs typeface="Arial"/>
              </a:rPr>
              <a:t>usa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para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recolectar</a:t>
            </a:r>
            <a:r>
              <a:rPr lang="en-US" sz="2400" dirty="0" smtClean="0">
                <a:latin typeface="Arial"/>
                <a:cs typeface="Arial"/>
              </a:rPr>
              <a:t> los </a:t>
            </a:r>
            <a:r>
              <a:rPr lang="en-US" sz="2400" dirty="0" err="1" smtClean="0">
                <a:latin typeface="Arial"/>
                <a:cs typeface="Arial"/>
              </a:rPr>
              <a:t>productos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8" name="Picture 7" descr="Mvmul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29" y="3655815"/>
            <a:ext cx="4597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634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700814"/>
            <a:ext cx="37196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atin typeface="Arial"/>
                <a:cs typeface="Arial"/>
              </a:rPr>
              <a:t>Ejemplo</a:t>
            </a:r>
            <a:r>
              <a:rPr lang="en-US" sz="3200" b="1" dirty="0" smtClean="0">
                <a:latin typeface="Arial"/>
                <a:cs typeface="Arial"/>
              </a:rPr>
              <a:t>: matrices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9448" y="1178731"/>
            <a:ext cx="184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424" y="2191483"/>
            <a:ext cx="7582438" cy="4524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2400" dirty="0">
                <a:solidFill>
                  <a:schemeClr val="accent1"/>
                </a:solidFill>
              </a:rPr>
              <a:t>double a[25,100],b[100],</a:t>
            </a:r>
            <a:r>
              <a:rPr lang="nb-NO" sz="2400" dirty="0" err="1">
                <a:solidFill>
                  <a:schemeClr val="accent1"/>
                </a:solidFill>
              </a:rPr>
              <a:t>cpart</a:t>
            </a:r>
            <a:r>
              <a:rPr lang="nb-NO" sz="2400" dirty="0">
                <a:solidFill>
                  <a:schemeClr val="accent1"/>
                </a:solidFill>
              </a:rPr>
              <a:t>[25],</a:t>
            </a:r>
            <a:r>
              <a:rPr lang="nb-NO" sz="2400" dirty="0" err="1">
                <a:solidFill>
                  <a:schemeClr val="accent1"/>
                </a:solidFill>
              </a:rPr>
              <a:t>ctotal</a:t>
            </a:r>
            <a:r>
              <a:rPr lang="nb-NO" sz="2400" dirty="0">
                <a:solidFill>
                  <a:schemeClr val="accent1"/>
                </a:solidFill>
              </a:rPr>
              <a:t>[100];</a:t>
            </a:r>
          </a:p>
          <a:p>
            <a:r>
              <a:rPr lang="nb-NO" sz="2400" dirty="0" err="1">
                <a:solidFill>
                  <a:schemeClr val="accent1"/>
                </a:solidFill>
              </a:rPr>
              <a:t>int</a:t>
            </a:r>
            <a:r>
              <a:rPr lang="nb-NO" sz="2400" dirty="0">
                <a:solidFill>
                  <a:schemeClr val="accent1"/>
                </a:solidFill>
              </a:rPr>
              <a:t> </a:t>
            </a:r>
            <a:r>
              <a:rPr lang="nb-NO" sz="2400" dirty="0" err="1">
                <a:solidFill>
                  <a:schemeClr val="accent1"/>
                </a:solidFill>
              </a:rPr>
              <a:t>root</a:t>
            </a:r>
            <a:r>
              <a:rPr lang="nb-NO" sz="2400" dirty="0">
                <a:solidFill>
                  <a:schemeClr val="accent1"/>
                </a:solidFill>
              </a:rPr>
              <a:t>;</a:t>
            </a:r>
          </a:p>
          <a:p>
            <a:r>
              <a:rPr lang="nl-NL" sz="2400" dirty="0">
                <a:solidFill>
                  <a:schemeClr val="accent1"/>
                </a:solidFill>
              </a:rPr>
              <a:t>root=0;</a:t>
            </a:r>
          </a:p>
          <a:p>
            <a:r>
              <a:rPr lang="nl-NL" sz="2400" dirty="0" err="1">
                <a:solidFill>
                  <a:schemeClr val="accent1"/>
                </a:solidFill>
              </a:rPr>
              <a:t>for</a:t>
            </a:r>
            <a:r>
              <a:rPr lang="nl-NL" sz="2400" dirty="0">
                <a:solidFill>
                  <a:schemeClr val="accent1"/>
                </a:solidFill>
              </a:rPr>
              <a:t>(i=0;i&lt;25;i++)</a:t>
            </a:r>
          </a:p>
          <a:p>
            <a:r>
              <a:rPr lang="nl-NL" sz="2400" dirty="0">
                <a:solidFill>
                  <a:schemeClr val="accent1"/>
                </a:solidFill>
              </a:rPr>
              <a:t>{</a:t>
            </a:r>
          </a:p>
          <a:p>
            <a:r>
              <a:rPr lang="nl-NL" sz="2400" dirty="0">
                <a:solidFill>
                  <a:schemeClr val="accent1"/>
                </a:solidFill>
              </a:rPr>
              <a:t>   </a:t>
            </a:r>
            <a:r>
              <a:rPr lang="nl-NL" sz="2400" dirty="0" err="1">
                <a:solidFill>
                  <a:schemeClr val="accent1"/>
                </a:solidFill>
              </a:rPr>
              <a:t>cpart</a:t>
            </a:r>
            <a:r>
              <a:rPr lang="nl-NL" sz="2400" dirty="0">
                <a:solidFill>
                  <a:schemeClr val="accent1"/>
                </a:solidFill>
              </a:rPr>
              <a:t>[i]=0;</a:t>
            </a:r>
          </a:p>
          <a:p>
            <a:r>
              <a:rPr lang="nl-NL" sz="2400" dirty="0">
                <a:solidFill>
                  <a:schemeClr val="accent1"/>
                </a:solidFill>
              </a:rPr>
              <a:t>   </a:t>
            </a:r>
            <a:r>
              <a:rPr lang="nl-NL" sz="2400" dirty="0" err="1">
                <a:solidFill>
                  <a:schemeClr val="accent1"/>
                </a:solidFill>
              </a:rPr>
              <a:t>for</a:t>
            </a:r>
            <a:r>
              <a:rPr lang="nl-NL" sz="2400" dirty="0">
                <a:solidFill>
                  <a:schemeClr val="accent1"/>
                </a:solidFill>
              </a:rPr>
              <a:t>(k=0;k&lt;100;k++)</a:t>
            </a:r>
          </a:p>
          <a:p>
            <a:r>
              <a:rPr lang="nl-NL" sz="2400" dirty="0">
                <a:solidFill>
                  <a:schemeClr val="accent1"/>
                </a:solidFill>
              </a:rPr>
              <a:t>   {</a:t>
            </a:r>
          </a:p>
          <a:p>
            <a:r>
              <a:rPr lang="nl-NL" sz="2400" dirty="0">
                <a:solidFill>
                  <a:schemeClr val="accent1"/>
                </a:solidFill>
              </a:rPr>
              <a:t>      </a:t>
            </a:r>
            <a:r>
              <a:rPr lang="nl-NL" sz="2400" dirty="0" err="1">
                <a:solidFill>
                  <a:schemeClr val="accent1"/>
                </a:solidFill>
              </a:rPr>
              <a:t>cpart</a:t>
            </a:r>
            <a:r>
              <a:rPr lang="nl-NL" sz="2400" dirty="0">
                <a:solidFill>
                  <a:schemeClr val="accent1"/>
                </a:solidFill>
              </a:rPr>
              <a:t>[i]=</a:t>
            </a:r>
            <a:r>
              <a:rPr lang="nl-NL" sz="2400" dirty="0" err="1">
                <a:solidFill>
                  <a:schemeClr val="accent1"/>
                </a:solidFill>
              </a:rPr>
              <a:t>cpart</a:t>
            </a:r>
            <a:r>
              <a:rPr lang="nl-NL" sz="2400" dirty="0">
                <a:solidFill>
                  <a:schemeClr val="accent1"/>
                </a:solidFill>
              </a:rPr>
              <a:t>[i]+a[</a:t>
            </a:r>
            <a:r>
              <a:rPr lang="nl-NL" sz="2400" dirty="0" err="1">
                <a:solidFill>
                  <a:schemeClr val="accent1"/>
                </a:solidFill>
              </a:rPr>
              <a:t>i,k</a:t>
            </a:r>
            <a:r>
              <a:rPr lang="nl-NL" sz="2400" dirty="0">
                <a:solidFill>
                  <a:schemeClr val="accent1"/>
                </a:solidFill>
              </a:rPr>
              <a:t>]*b[k];</a:t>
            </a:r>
          </a:p>
          <a:p>
            <a:r>
              <a:rPr lang="nl-NL" sz="2400" dirty="0">
                <a:solidFill>
                  <a:schemeClr val="accent1"/>
                </a:solidFill>
              </a:rPr>
              <a:t>   </a:t>
            </a:r>
            <a:r>
              <a:rPr lang="nl-NL" sz="2400" dirty="0" smtClean="0">
                <a:solidFill>
                  <a:schemeClr val="accent1"/>
                </a:solidFill>
              </a:rPr>
              <a:t>}  }</a:t>
            </a:r>
            <a:endParaRPr lang="nl-NL" sz="2400" dirty="0">
              <a:solidFill>
                <a:schemeClr val="accent1"/>
              </a:solidFill>
            </a:endParaRPr>
          </a:p>
          <a:p>
            <a:r>
              <a:rPr lang="nl-NL" sz="2400" b="1" dirty="0" err="1">
                <a:solidFill>
                  <a:schemeClr val="accent1"/>
                </a:solidFill>
              </a:rPr>
              <a:t>MPI_Gather</a:t>
            </a:r>
            <a:r>
              <a:rPr lang="nl-NL" sz="2400" dirty="0">
                <a:solidFill>
                  <a:schemeClr val="accent1"/>
                </a:solidFill>
              </a:rPr>
              <a:t>(cpart,25,MPI_REAL,ctotal,25</a:t>
            </a:r>
            <a:r>
              <a:rPr lang="nl-NL" sz="2400" dirty="0" smtClean="0">
                <a:solidFill>
                  <a:schemeClr val="accent1"/>
                </a:solidFill>
              </a:rPr>
              <a:t>, MPI_REAL, root, MPI_COMM_WORLD</a:t>
            </a:r>
            <a:r>
              <a:rPr lang="nl-NL" sz="2400" dirty="0">
                <a:solidFill>
                  <a:schemeClr val="accent1"/>
                </a:solidFill>
              </a:rPr>
              <a:t>)</a:t>
            </a:r>
            <a:r>
              <a:rPr lang="nl-NL" sz="2400" dirty="0" smtClean="0">
                <a:solidFill>
                  <a:schemeClr val="accent1"/>
                </a:solidFill>
              </a:rPr>
              <a:t>;</a:t>
            </a:r>
            <a:endParaRPr lang="nl-NL" sz="24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419" y="1360486"/>
            <a:ext cx="8529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MPI_Gather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recolecta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resultados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cada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proceso</a:t>
            </a:r>
            <a:r>
              <a:rPr lang="en-US" sz="2400" dirty="0" smtClean="0">
                <a:latin typeface="Arial"/>
                <a:cs typeface="Arial"/>
              </a:rPr>
              <a:t> y </a:t>
            </a:r>
            <a:r>
              <a:rPr lang="en-US" sz="2400" dirty="0" err="1" smtClean="0">
                <a:latin typeface="Arial"/>
                <a:cs typeface="Arial"/>
              </a:rPr>
              <a:t>las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une</a:t>
            </a:r>
            <a:r>
              <a:rPr lang="en-US" sz="2400" dirty="0" smtClean="0">
                <a:latin typeface="Arial"/>
                <a:cs typeface="Arial"/>
              </a:rPr>
              <a:t> en el vector </a:t>
            </a:r>
            <a:r>
              <a:rPr lang="en-US" sz="2400" dirty="0" err="1" smtClean="0">
                <a:latin typeface="Arial"/>
                <a:cs typeface="Arial"/>
              </a:rPr>
              <a:t>resultante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36266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1169" y="866235"/>
            <a:ext cx="4342831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for(</a:t>
            </a:r>
            <a:r>
              <a:rPr lang="en-US" sz="2800" dirty="0" err="1">
                <a:solidFill>
                  <a:schemeClr val="accent1"/>
                </a:solidFill>
              </a:rPr>
              <a:t>i</a:t>
            </a:r>
            <a:r>
              <a:rPr lang="en-US" sz="2800" dirty="0">
                <a:solidFill>
                  <a:schemeClr val="accent1"/>
                </a:solidFill>
              </a:rPr>
              <a:t>=0;i&lt;</a:t>
            </a:r>
            <a:r>
              <a:rPr lang="en-US" sz="2800" dirty="0" err="1" smtClean="0">
                <a:solidFill>
                  <a:schemeClr val="accent1"/>
                </a:solidFill>
              </a:rPr>
              <a:t>NA;</a:t>
            </a:r>
            <a:r>
              <a:rPr lang="en-US" sz="2800" dirty="0" err="1">
                <a:solidFill>
                  <a:schemeClr val="accent1"/>
                </a:solidFill>
              </a:rPr>
              <a:t>i</a:t>
            </a:r>
            <a:r>
              <a:rPr lang="en-US" sz="2800" dirty="0">
                <a:solidFill>
                  <a:schemeClr val="accent1"/>
                </a:solidFill>
              </a:rPr>
              <a:t>++)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   for(j=0;j&lt;</a:t>
            </a:r>
            <a:r>
              <a:rPr lang="en-US" sz="2800" dirty="0" err="1" smtClean="0">
                <a:solidFill>
                  <a:schemeClr val="accent1"/>
                </a:solidFill>
              </a:rPr>
              <a:t>NB</a:t>
            </a:r>
            <a:r>
              <a:rPr lang="en-US" sz="2800" dirty="0" err="1">
                <a:solidFill>
                  <a:schemeClr val="accent1"/>
                </a:solidFill>
              </a:rPr>
              <a:t>;j</a:t>
            </a:r>
            <a:r>
              <a:rPr lang="en-US" sz="2800" dirty="0">
                <a:solidFill>
                  <a:schemeClr val="accent1"/>
                </a:solidFill>
              </a:rPr>
              <a:t>++)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      for(k=0;k&lt;</a:t>
            </a:r>
            <a:r>
              <a:rPr lang="en-US" sz="2800" dirty="0" err="1" smtClean="0">
                <a:solidFill>
                  <a:schemeClr val="accent1"/>
                </a:solidFill>
              </a:rPr>
              <a:t>NC;</a:t>
            </a:r>
            <a:r>
              <a:rPr lang="en-US" sz="2800" dirty="0" err="1">
                <a:solidFill>
                  <a:schemeClr val="accent1"/>
                </a:solidFill>
              </a:rPr>
              <a:t>k</a:t>
            </a:r>
            <a:r>
              <a:rPr lang="en-US" sz="2800" dirty="0">
                <a:solidFill>
                  <a:schemeClr val="accent1"/>
                </a:solidFill>
              </a:rPr>
              <a:t>++)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         </a:t>
            </a:r>
            <a:r>
              <a:rPr lang="en-US" sz="2800" dirty="0" smtClean="0">
                <a:solidFill>
                  <a:schemeClr val="accent1"/>
                </a:solidFill>
              </a:rPr>
              <a:t>C[</a:t>
            </a:r>
            <a:r>
              <a:rPr lang="en-US" sz="2800" dirty="0" err="1">
                <a:solidFill>
                  <a:schemeClr val="accent1"/>
                </a:solidFill>
              </a:rPr>
              <a:t>i</a:t>
            </a:r>
            <a:r>
              <a:rPr lang="en-US" sz="2800" dirty="0">
                <a:solidFill>
                  <a:schemeClr val="accent1"/>
                </a:solidFill>
              </a:rPr>
              <a:t>][j]+= </a:t>
            </a:r>
            <a:r>
              <a:rPr lang="en-US" sz="2800" dirty="0" smtClean="0">
                <a:solidFill>
                  <a:schemeClr val="accent1"/>
                </a:solidFill>
              </a:rPr>
              <a:t>A[</a:t>
            </a:r>
            <a:r>
              <a:rPr lang="en-US" sz="2800" dirty="0" err="1">
                <a:solidFill>
                  <a:schemeClr val="accent1"/>
                </a:solidFill>
              </a:rPr>
              <a:t>i</a:t>
            </a:r>
            <a:r>
              <a:rPr lang="en-US" sz="2800" dirty="0">
                <a:solidFill>
                  <a:schemeClr val="accent1"/>
                </a:solidFill>
              </a:rPr>
              <a:t>][k] * </a:t>
            </a:r>
            <a:r>
              <a:rPr lang="en-US" sz="2800" dirty="0" smtClean="0">
                <a:solidFill>
                  <a:schemeClr val="accent1"/>
                </a:solidFill>
              </a:rPr>
              <a:t>B[</a:t>
            </a:r>
            <a:r>
              <a:rPr lang="en-US" sz="2800" dirty="0">
                <a:solidFill>
                  <a:schemeClr val="accent1"/>
                </a:solidFill>
              </a:rPr>
              <a:t>k][j]</a:t>
            </a:r>
            <a:r>
              <a:rPr lang="en-US" sz="2000" dirty="0">
                <a:solidFill>
                  <a:schemeClr val="accent1"/>
                </a:solidFill>
              </a:rPr>
              <a:t>;</a:t>
            </a:r>
          </a:p>
        </p:txBody>
      </p:sp>
      <p:pic>
        <p:nvPicPr>
          <p:cNvPr id="4" name="Picture 3" descr="Screen Shot 2015-04-27 at 10.19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0" y="3000909"/>
            <a:ext cx="7700875" cy="4240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441" y="709091"/>
            <a:ext cx="45396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Ejercicio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>
                <a:latin typeface="Arial"/>
                <a:cs typeface="Arial"/>
              </a:rPr>
              <a:t>2</a:t>
            </a:r>
            <a:r>
              <a:rPr lang="en-US" sz="3600" b="1" dirty="0" smtClean="0">
                <a:latin typeface="Arial"/>
                <a:cs typeface="Arial"/>
              </a:rPr>
              <a:t>.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Paralelizar</a:t>
            </a:r>
            <a:r>
              <a:rPr lang="en-US" sz="2800" dirty="0" smtClean="0">
                <a:latin typeface="Arial"/>
                <a:cs typeface="Arial"/>
              </a:rPr>
              <a:t> la </a:t>
            </a:r>
            <a:r>
              <a:rPr lang="en-US" sz="2800" dirty="0" err="1" smtClean="0">
                <a:latin typeface="Arial"/>
                <a:cs typeface="Arial"/>
              </a:rPr>
              <a:t>multiplicación</a:t>
            </a:r>
            <a:r>
              <a:rPr lang="en-US" sz="2800" dirty="0" smtClean="0">
                <a:latin typeface="Arial"/>
                <a:cs typeface="Arial"/>
              </a:rPr>
              <a:t> de dos matrices en MPI. 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67748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4" name="Picture 3" descr="Screen Shot 2015-04-28 at 12.36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13" y="1323886"/>
            <a:ext cx="7874000" cy="2578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850" y="3901986"/>
            <a:ext cx="86316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/>
                <a:cs typeface="Arial"/>
              </a:rPr>
              <a:t>Algoritmo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ejecuta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lineas</a:t>
            </a:r>
            <a:r>
              <a:rPr lang="en-US" sz="2800" dirty="0" smtClean="0">
                <a:latin typeface="Arial"/>
                <a:cs typeface="Arial"/>
              </a:rPr>
              <a:t> de la </a:t>
            </a:r>
            <a:r>
              <a:rPr lang="en-US" sz="2800" dirty="0" err="1" smtClean="0">
                <a:latin typeface="Arial"/>
                <a:cs typeface="Arial"/>
              </a:rPr>
              <a:t>matriz</a:t>
            </a:r>
            <a:r>
              <a:rPr lang="en-US" sz="2800" dirty="0" smtClean="0">
                <a:latin typeface="Arial"/>
                <a:cs typeface="Arial"/>
              </a:rPr>
              <a:t> C </a:t>
            </a:r>
          </a:p>
          <a:p>
            <a:r>
              <a:rPr lang="en-US" sz="2800" dirty="0" err="1" smtClean="0">
                <a:latin typeface="Arial"/>
                <a:cs typeface="Arial"/>
              </a:rPr>
              <a:t>Cada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iteración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dirty="0" err="1" smtClean="0">
                <a:latin typeface="Arial"/>
                <a:cs typeface="Arial"/>
              </a:rPr>
              <a:t>una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linea</a:t>
            </a:r>
            <a:r>
              <a:rPr lang="en-US" sz="2800" dirty="0" smtClean="0">
                <a:latin typeface="Arial"/>
                <a:cs typeface="Arial"/>
              </a:rPr>
              <a:t> de A y </a:t>
            </a:r>
            <a:r>
              <a:rPr lang="en-US" sz="2800" dirty="0" err="1" smtClean="0">
                <a:latin typeface="Arial"/>
                <a:cs typeface="Arial"/>
              </a:rPr>
              <a:t>todas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las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columnas</a:t>
            </a:r>
            <a:r>
              <a:rPr lang="en-US" sz="2800" dirty="0" smtClean="0">
                <a:latin typeface="Arial"/>
                <a:cs typeface="Arial"/>
              </a:rPr>
              <a:t> de B son </a:t>
            </a:r>
            <a:r>
              <a:rPr lang="en-US" sz="2800" dirty="0" err="1" smtClean="0">
                <a:latin typeface="Arial"/>
                <a:cs typeface="Arial"/>
              </a:rPr>
              <a:t>procesadas</a:t>
            </a:r>
            <a:endParaRPr lang="en-US" sz="2800" dirty="0" smtClean="0">
              <a:latin typeface="Arial"/>
              <a:cs typeface="Arial"/>
            </a:endParaRPr>
          </a:p>
          <a:p>
            <a:r>
              <a:rPr lang="en-US" sz="2800" dirty="0" err="1" smtClean="0">
                <a:latin typeface="Arial"/>
                <a:cs typeface="Arial"/>
              </a:rPr>
              <a:t>Complejidad</a:t>
            </a:r>
            <a:r>
              <a:rPr lang="en-US" sz="2800" dirty="0" smtClean="0">
                <a:latin typeface="Arial"/>
                <a:cs typeface="Arial"/>
              </a:rPr>
              <a:t> del </a:t>
            </a:r>
            <a:r>
              <a:rPr lang="en-US" sz="2800" dirty="0" err="1" smtClean="0">
                <a:latin typeface="Arial"/>
                <a:cs typeface="Arial"/>
              </a:rPr>
              <a:t>problema</a:t>
            </a:r>
            <a:r>
              <a:rPr lang="en-US" sz="2800" dirty="0" smtClean="0">
                <a:latin typeface="Arial"/>
                <a:cs typeface="Arial"/>
              </a:rPr>
              <a:t>: O(</a:t>
            </a:r>
            <a:r>
              <a:rPr lang="en-US" sz="2800" dirty="0" err="1" smtClean="0">
                <a:latin typeface="Arial"/>
                <a:cs typeface="Arial"/>
              </a:rPr>
              <a:t>ijk</a:t>
            </a:r>
            <a:r>
              <a:rPr lang="en-US" sz="2800" dirty="0" smtClean="0">
                <a:latin typeface="Arial"/>
                <a:cs typeface="Arial"/>
              </a:rPr>
              <a:t>), </a:t>
            </a:r>
            <a:r>
              <a:rPr lang="en-US" sz="2800" dirty="0" err="1" smtClean="0">
                <a:latin typeface="Arial"/>
                <a:cs typeface="Arial"/>
              </a:rPr>
              <a:t>donde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las</a:t>
            </a:r>
            <a:r>
              <a:rPr lang="en-US" sz="2800" dirty="0" smtClean="0">
                <a:latin typeface="Arial"/>
                <a:cs typeface="Arial"/>
              </a:rPr>
              <a:t> matrices son </a:t>
            </a:r>
            <a:r>
              <a:rPr lang="en-US" sz="2800" dirty="0" err="1" smtClean="0">
                <a:latin typeface="Arial"/>
                <a:cs typeface="Arial"/>
              </a:rPr>
              <a:t>i</a:t>
            </a:r>
            <a:r>
              <a:rPr lang="en-US" sz="2800" dirty="0" smtClean="0">
                <a:latin typeface="Arial"/>
                <a:cs typeface="Arial"/>
              </a:rPr>
              <a:t> x j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440" y="709091"/>
            <a:ext cx="857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Ejercicio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>
                <a:latin typeface="Arial"/>
                <a:cs typeface="Arial"/>
              </a:rPr>
              <a:t>2</a:t>
            </a:r>
            <a:r>
              <a:rPr lang="en-US" sz="3600" b="1" dirty="0" smtClean="0">
                <a:latin typeface="Arial"/>
                <a:cs typeface="Arial"/>
              </a:rPr>
              <a:t>.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multiplicación</a:t>
            </a:r>
            <a:r>
              <a:rPr lang="en-US" sz="2800" dirty="0" smtClean="0">
                <a:latin typeface="Arial"/>
                <a:cs typeface="Arial"/>
              </a:rPr>
              <a:t> de dos matrices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16180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4" name="Picture 3" descr="Screen Shot 2015-04-28 at 12.36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2" y="2227181"/>
            <a:ext cx="7874000" cy="2578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113" y="4623551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operación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calcular</a:t>
            </a:r>
            <a:r>
              <a:rPr lang="en-US" dirty="0" smtClean="0"/>
              <a:t> un </a:t>
            </a:r>
            <a:r>
              <a:rPr lang="en-US" dirty="0" err="1" smtClean="0"/>
              <a:t>elemento</a:t>
            </a:r>
            <a:r>
              <a:rPr lang="en-US" dirty="0" smtClean="0"/>
              <a:t> de C</a:t>
            </a:r>
            <a:endParaRPr lang="en-US" dirty="0"/>
          </a:p>
        </p:txBody>
      </p:sp>
      <p:pic>
        <p:nvPicPr>
          <p:cNvPr id="3" name="Picture 2" descr="Screen Shot 2015-04-28 at 12.42.1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94" y="5001457"/>
            <a:ext cx="6720893" cy="7287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6113" y="5901993"/>
            <a:ext cx="806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 general, el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procesos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p &lt; n</a:t>
            </a:r>
            <a:r>
              <a:rPr lang="en-US" baseline="30000" dirty="0" smtClean="0"/>
              <a:t>2</a:t>
            </a:r>
            <a:r>
              <a:rPr lang="en-US" dirty="0" smtClean="0"/>
              <a:t> d, </a:t>
            </a: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sera </a:t>
            </a:r>
            <a:r>
              <a:rPr lang="en-US" dirty="0" err="1" smtClean="0"/>
              <a:t>necesario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sub-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albergen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/>
              <a:t>f</a:t>
            </a:r>
            <a:r>
              <a:rPr lang="en-US" dirty="0" err="1" smtClean="0"/>
              <a:t>racción</a:t>
            </a:r>
            <a:r>
              <a:rPr lang="en-US" dirty="0" smtClean="0"/>
              <a:t> de la </a:t>
            </a:r>
            <a:r>
              <a:rPr lang="en-US" dirty="0" err="1" smtClean="0"/>
              <a:t>matriz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440" y="709091"/>
            <a:ext cx="857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Ejercicio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>
                <a:latin typeface="Arial"/>
                <a:cs typeface="Arial"/>
              </a:rPr>
              <a:t>2</a:t>
            </a:r>
            <a:r>
              <a:rPr lang="en-US" sz="3600" b="1" dirty="0" smtClean="0">
                <a:latin typeface="Arial"/>
                <a:cs typeface="Arial"/>
              </a:rPr>
              <a:t>.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multiplicación</a:t>
            </a:r>
            <a:r>
              <a:rPr lang="en-US" sz="2800" dirty="0" smtClean="0">
                <a:latin typeface="Arial"/>
                <a:cs typeface="Arial"/>
              </a:rPr>
              <a:t> de dos matrices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59645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850" y="1767994"/>
            <a:ext cx="814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La </a:t>
            </a:r>
            <a:r>
              <a:rPr lang="en-US" sz="2800" dirty="0" err="1" smtClean="0">
                <a:latin typeface="Arial"/>
                <a:cs typeface="Arial"/>
              </a:rPr>
              <a:t>operación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básica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calcular</a:t>
            </a:r>
            <a:r>
              <a:rPr lang="en-US" sz="2800" dirty="0" smtClean="0">
                <a:latin typeface="Arial"/>
                <a:cs typeface="Arial"/>
              </a:rPr>
              <a:t> un </a:t>
            </a:r>
            <a:r>
              <a:rPr lang="en-US" sz="2800" dirty="0" err="1" smtClean="0">
                <a:latin typeface="Arial"/>
                <a:cs typeface="Arial"/>
              </a:rPr>
              <a:t>elemento</a:t>
            </a:r>
            <a:r>
              <a:rPr lang="en-US" sz="2800" dirty="0" smtClean="0">
                <a:latin typeface="Arial"/>
                <a:cs typeface="Arial"/>
              </a:rPr>
              <a:t> de C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10" name="Picture 9" descr="Screen Shot 2015-04-28 at 12.42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18" y="2717400"/>
            <a:ext cx="6720893" cy="7287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440" y="709091"/>
            <a:ext cx="857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Ejercicio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>
                <a:latin typeface="Arial"/>
                <a:cs typeface="Arial"/>
              </a:rPr>
              <a:t>2</a:t>
            </a:r>
            <a:r>
              <a:rPr lang="en-US" sz="3600" b="1" dirty="0" smtClean="0">
                <a:latin typeface="Arial"/>
                <a:cs typeface="Arial"/>
              </a:rPr>
              <a:t>.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multiplicación</a:t>
            </a:r>
            <a:r>
              <a:rPr lang="en-US" sz="2800" dirty="0" smtClean="0">
                <a:latin typeface="Arial"/>
                <a:cs typeface="Arial"/>
              </a:rPr>
              <a:t> de dos matrices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0050" y="3580477"/>
            <a:ext cx="83967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/>
                <a:cs typeface="Arial"/>
              </a:rPr>
              <a:t>Multiplicar</a:t>
            </a:r>
            <a:r>
              <a:rPr lang="en-US" sz="2800" dirty="0" smtClean="0">
                <a:latin typeface="Arial"/>
                <a:cs typeface="Arial"/>
              </a:rPr>
              <a:t> dos matrices de 500x500 </a:t>
            </a:r>
            <a:r>
              <a:rPr lang="en-US" sz="2800" dirty="0" err="1" smtClean="0">
                <a:latin typeface="Arial"/>
                <a:cs typeface="Arial"/>
              </a:rPr>
              <a:t>números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enteros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aleatorios</a:t>
            </a:r>
            <a:r>
              <a:rPr lang="en-US" sz="2800" dirty="0" smtClean="0">
                <a:latin typeface="Arial"/>
                <a:cs typeface="Arial"/>
              </a:rPr>
              <a:t> con </a:t>
            </a:r>
            <a:r>
              <a:rPr lang="en-US" sz="2800" dirty="0" err="1" smtClean="0">
                <a:latin typeface="Arial"/>
                <a:cs typeface="Arial"/>
              </a:rPr>
              <a:t>valores</a:t>
            </a:r>
            <a:r>
              <a:rPr lang="en-US" sz="2800" dirty="0" smtClean="0">
                <a:latin typeface="Arial"/>
                <a:cs typeface="Arial"/>
              </a:rPr>
              <a:t> entre 1 y 100</a:t>
            </a:r>
          </a:p>
          <a:p>
            <a:r>
              <a:rPr lang="en-US" sz="2800" dirty="0" err="1" smtClean="0">
                <a:latin typeface="Arial"/>
                <a:cs typeface="Arial"/>
              </a:rPr>
              <a:t>Medir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tiempos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cálculo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para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np</a:t>
            </a:r>
            <a:r>
              <a:rPr lang="en-US" sz="2800" dirty="0" smtClean="0">
                <a:latin typeface="Arial"/>
                <a:cs typeface="Arial"/>
              </a:rPr>
              <a:t>=2,4,8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63600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1435012"/>
            <a:ext cx="9144000" cy="53553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 smtClean="0"/>
              <a:t>(rank </a:t>
            </a:r>
            <a:r>
              <a:rPr lang="en-US" dirty="0"/>
              <a:t>=</a:t>
            </a:r>
            <a:r>
              <a:rPr lang="en-US" dirty="0" smtClean="0"/>
              <a:t>= 0) {</a:t>
            </a:r>
          </a:p>
          <a:p>
            <a:r>
              <a:rPr lang="en-US" dirty="0"/>
              <a:t>	</a:t>
            </a:r>
            <a:r>
              <a:rPr lang="en-US" dirty="0" smtClean="0"/>
              <a:t>// initialize matrices</a:t>
            </a:r>
            <a:endParaRPr lang="en-US" dirty="0"/>
          </a:p>
          <a:p>
            <a:r>
              <a:rPr lang="en-US" dirty="0" smtClean="0"/>
              <a:t>	// Send </a:t>
            </a:r>
            <a:r>
              <a:rPr lang="en-US" dirty="0"/>
              <a:t>matrix data to the worker </a:t>
            </a:r>
            <a:r>
              <a:rPr lang="en-US" dirty="0" smtClean="0"/>
              <a:t>tasks</a:t>
            </a:r>
          </a:p>
          <a:p>
            <a:r>
              <a:rPr lang="en-US" dirty="0" smtClean="0"/>
              <a:t>	</a:t>
            </a:r>
            <a:r>
              <a:rPr lang="en-US" dirty="0"/>
              <a:t>for (</a:t>
            </a:r>
            <a:r>
              <a:rPr lang="en-US" dirty="0" err="1"/>
              <a:t>dest</a:t>
            </a:r>
            <a:r>
              <a:rPr lang="en-US" dirty="0"/>
              <a:t>=1; </a:t>
            </a:r>
            <a:r>
              <a:rPr lang="en-US" dirty="0" err="1"/>
              <a:t>dest</a:t>
            </a:r>
            <a:r>
              <a:rPr lang="en-US" dirty="0"/>
              <a:t>&lt;=</a:t>
            </a:r>
            <a:r>
              <a:rPr lang="en-US" dirty="0" smtClean="0"/>
              <a:t>np-1; </a:t>
            </a:r>
            <a:r>
              <a:rPr lang="en-US" dirty="0" err="1"/>
              <a:t>dest</a:t>
            </a:r>
            <a:r>
              <a:rPr lang="en-US" dirty="0"/>
              <a:t>++)</a:t>
            </a:r>
          </a:p>
          <a:p>
            <a:r>
              <a:rPr lang="en-US" dirty="0" smtClean="0"/>
              <a:t>	{</a:t>
            </a:r>
            <a:r>
              <a:rPr lang="en-US" dirty="0"/>
              <a:t> </a:t>
            </a:r>
            <a:r>
              <a:rPr lang="en-US" dirty="0" smtClean="0"/>
              <a:t>....... </a:t>
            </a:r>
          </a:p>
          <a:p>
            <a:r>
              <a:rPr lang="en-US" dirty="0"/>
              <a:t>	</a:t>
            </a:r>
            <a:r>
              <a:rPr lang="en-US" dirty="0" smtClean="0"/>
              <a:t>	rows = .....</a:t>
            </a:r>
          </a:p>
          <a:p>
            <a:r>
              <a:rPr lang="en-US" dirty="0" err="1">
                <a:solidFill>
                  <a:srgbClr val="FF0000"/>
                </a:solidFill>
              </a:rPr>
              <a:t>MPI_Send</a:t>
            </a:r>
            <a:r>
              <a:rPr lang="en-US" dirty="0"/>
              <a:t>(&amp;a[offset][0], rows*</a:t>
            </a:r>
            <a:r>
              <a:rPr lang="en-US" dirty="0" smtClean="0"/>
              <a:t>NA</a:t>
            </a:r>
            <a:r>
              <a:rPr lang="en-US" dirty="0"/>
              <a:t>, MPI_DOUBLE, </a:t>
            </a:r>
            <a:r>
              <a:rPr lang="en-US" dirty="0" err="1"/>
              <a:t>dest</a:t>
            </a:r>
            <a:r>
              <a:rPr lang="en-US" dirty="0"/>
              <a:t>, </a:t>
            </a:r>
            <a:r>
              <a:rPr lang="en-US" dirty="0" err="1" smtClean="0"/>
              <a:t>mtype,MPI_COMM_WORLD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</a:p>
          <a:p>
            <a:r>
              <a:rPr lang="en-US" dirty="0"/>
              <a:t>	 for 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np</a:t>
            </a:r>
            <a:r>
              <a:rPr lang="en-US" dirty="0" smtClean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</a:t>
            </a:r>
            <a:r>
              <a:rPr lang="en-US" dirty="0" smtClean="0"/>
              <a:t>	{ ......</a:t>
            </a:r>
          </a:p>
          <a:p>
            <a:r>
              <a:rPr lang="en-US" dirty="0" err="1">
                <a:solidFill>
                  <a:srgbClr val="FF0000"/>
                </a:solidFill>
              </a:rPr>
              <a:t>MPI_Recv</a:t>
            </a:r>
            <a:r>
              <a:rPr lang="en-US" dirty="0"/>
              <a:t>(&amp;c[offset][0], rows*</a:t>
            </a:r>
            <a:r>
              <a:rPr lang="en-US" dirty="0" smtClean="0"/>
              <a:t>NB</a:t>
            </a:r>
            <a:r>
              <a:rPr lang="en-US" dirty="0"/>
              <a:t>, MPI_DOUBLE, </a:t>
            </a:r>
            <a:r>
              <a:rPr lang="en-US" dirty="0" err="1"/>
              <a:t>i</a:t>
            </a:r>
            <a:r>
              <a:rPr lang="en-US" dirty="0" smtClean="0"/>
              <a:t>, </a:t>
            </a:r>
            <a:r>
              <a:rPr lang="en-US" dirty="0" err="1"/>
              <a:t>mtype</a:t>
            </a:r>
            <a:r>
              <a:rPr lang="en-US" dirty="0" err="1" smtClean="0"/>
              <a:t>,MPI_COMM_WORLD</a:t>
            </a:r>
            <a:r>
              <a:rPr lang="en-US" dirty="0"/>
              <a:t>, &amp;status)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 if </a:t>
            </a:r>
            <a:r>
              <a:rPr lang="en-US" dirty="0" smtClean="0"/>
              <a:t>(rank </a:t>
            </a:r>
            <a:r>
              <a:rPr lang="en-US" dirty="0"/>
              <a:t>&gt; </a:t>
            </a:r>
            <a:r>
              <a:rPr lang="en-US" dirty="0" smtClean="0"/>
              <a:t>0) {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MPI_Recv</a:t>
            </a:r>
            <a:r>
              <a:rPr lang="en-US" dirty="0"/>
              <a:t>(&amp;a, rows*</a:t>
            </a:r>
            <a:r>
              <a:rPr lang="en-US" dirty="0" smtClean="0"/>
              <a:t>NA</a:t>
            </a:r>
            <a:r>
              <a:rPr lang="en-US" dirty="0"/>
              <a:t>, MPI_DOUBLE, MASTER, </a:t>
            </a:r>
            <a:r>
              <a:rPr lang="en-US" dirty="0" err="1"/>
              <a:t>mtype</a:t>
            </a:r>
            <a:r>
              <a:rPr lang="en-US" dirty="0"/>
              <a:t>, </a:t>
            </a:r>
            <a:r>
              <a:rPr lang="en-US" dirty="0" err="1"/>
              <a:t>MPI_COMM_WORLD</a:t>
            </a:r>
            <a:r>
              <a:rPr lang="en-US" dirty="0" err="1" smtClean="0"/>
              <a:t>,&amp;</a:t>
            </a:r>
            <a:r>
              <a:rPr lang="en-US" dirty="0" err="1"/>
              <a:t>status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	// calculate sub-matrix</a:t>
            </a:r>
          </a:p>
          <a:p>
            <a:r>
              <a:rPr lang="en-US" dirty="0" err="1">
                <a:solidFill>
                  <a:srgbClr val="FF0000"/>
                </a:solidFill>
              </a:rPr>
              <a:t>MPI_Send</a:t>
            </a:r>
            <a:r>
              <a:rPr lang="en-US" dirty="0"/>
              <a:t>(&amp;c, rows*</a:t>
            </a:r>
            <a:r>
              <a:rPr lang="en-US" dirty="0" smtClean="0"/>
              <a:t>NB</a:t>
            </a:r>
            <a:r>
              <a:rPr lang="en-US" dirty="0"/>
              <a:t>, MPI_DOUBLE, MASTER, </a:t>
            </a:r>
            <a:r>
              <a:rPr lang="en-US" dirty="0" err="1"/>
              <a:t>mtype</a:t>
            </a:r>
            <a:r>
              <a:rPr lang="en-US" dirty="0"/>
              <a:t>, MPI_COMM_WORLD)</a:t>
            </a:r>
            <a:r>
              <a:rPr lang="en-US" dirty="0" smtClean="0"/>
              <a:t>;</a:t>
            </a:r>
          </a:p>
          <a:p>
            <a:r>
              <a:rPr lang="en-US" dirty="0" smtClean="0"/>
              <a:t>....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440" y="709091"/>
            <a:ext cx="857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Ejercicio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>
                <a:latin typeface="Arial"/>
                <a:cs typeface="Arial"/>
              </a:rPr>
              <a:t>2</a:t>
            </a:r>
            <a:r>
              <a:rPr lang="en-US" sz="3600" b="1" dirty="0" smtClean="0">
                <a:latin typeface="Arial"/>
                <a:cs typeface="Arial"/>
              </a:rPr>
              <a:t>.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multiplicación</a:t>
            </a:r>
            <a:r>
              <a:rPr lang="en-US" sz="2800" dirty="0" smtClean="0">
                <a:latin typeface="Arial"/>
                <a:cs typeface="Arial"/>
              </a:rPr>
              <a:t> de dos matrices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05200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850" y="768316"/>
            <a:ext cx="7890867" cy="541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Paradigma</a:t>
            </a:r>
            <a:r>
              <a:rPr lang="en-US" sz="4000" b="1" dirty="0" smtClean="0">
                <a:latin typeface="Arial"/>
                <a:cs typeface="Arial"/>
              </a:rPr>
              <a:t> Divide y </a:t>
            </a:r>
            <a:r>
              <a:rPr lang="en-US" sz="4000" b="1" dirty="0" err="1" smtClean="0">
                <a:latin typeface="Arial"/>
                <a:cs typeface="Arial"/>
              </a:rPr>
              <a:t>Vencerás</a:t>
            </a:r>
            <a:endParaRPr lang="en-US" sz="4000" b="1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(</a:t>
            </a:r>
            <a:r>
              <a:rPr lang="en-US" sz="4000" dirty="0" smtClean="0">
                <a:latin typeface="Arial"/>
                <a:cs typeface="Arial"/>
              </a:rPr>
              <a:t>divide and conquer</a:t>
            </a:r>
            <a:r>
              <a:rPr lang="en-US" sz="4000" b="1" dirty="0" smtClean="0">
                <a:latin typeface="Arial"/>
                <a:cs typeface="Arial"/>
              </a:rPr>
              <a:t>)</a:t>
            </a:r>
          </a:p>
          <a:p>
            <a:endParaRPr lang="en-US" sz="1000" b="1" dirty="0" smtClean="0">
              <a:latin typeface="Arial"/>
              <a:cs typeface="Arial"/>
            </a:endParaRPr>
          </a:p>
          <a:p>
            <a:r>
              <a:rPr lang="en-US" sz="3200" dirty="0" err="1" smtClean="0">
                <a:latin typeface="Arial"/>
                <a:cs typeface="Arial"/>
              </a:rPr>
              <a:t>Algoritmo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heuristico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acelerado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para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solución</a:t>
            </a:r>
            <a:r>
              <a:rPr lang="en-US" sz="3200" dirty="0" smtClean="0">
                <a:latin typeface="Arial"/>
                <a:cs typeface="Arial"/>
              </a:rPr>
              <a:t> de </a:t>
            </a:r>
            <a:r>
              <a:rPr lang="en-US" sz="3200" dirty="0" err="1" smtClean="0">
                <a:latin typeface="Arial"/>
                <a:cs typeface="Arial"/>
              </a:rPr>
              <a:t>secuencias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múltiples</a:t>
            </a:r>
            <a:r>
              <a:rPr lang="en-US" sz="3200" dirty="0" smtClean="0">
                <a:latin typeface="Arial"/>
                <a:cs typeface="Arial"/>
              </a:rPr>
              <a:t> y </a:t>
            </a:r>
            <a:r>
              <a:rPr lang="en-US" sz="3200" dirty="0" err="1" smtClean="0">
                <a:latin typeface="Arial"/>
                <a:cs typeface="Arial"/>
              </a:rPr>
              <a:t>homologas</a:t>
            </a:r>
            <a:r>
              <a:rPr lang="en-US" sz="3200" dirty="0" smtClean="0">
                <a:latin typeface="Arial"/>
                <a:cs typeface="Arial"/>
              </a:rPr>
              <a:t>. </a:t>
            </a:r>
            <a:r>
              <a:rPr lang="en-US" sz="3200" dirty="0" err="1" smtClean="0">
                <a:latin typeface="Arial"/>
                <a:cs typeface="Arial"/>
              </a:rPr>
              <a:t>Funciona</a:t>
            </a:r>
            <a:r>
              <a:rPr lang="en-US" sz="3200" dirty="0" smtClean="0">
                <a:latin typeface="Arial"/>
                <a:cs typeface="Arial"/>
              </a:rPr>
              <a:t>:</a:t>
            </a:r>
          </a:p>
          <a:p>
            <a:r>
              <a:rPr lang="en-US" sz="3200" dirty="0" smtClean="0">
                <a:latin typeface="Arial"/>
                <a:cs typeface="Arial"/>
              </a:rPr>
              <a:t>- </a:t>
            </a:r>
            <a:r>
              <a:rPr lang="en-US" sz="3200" dirty="0" err="1">
                <a:latin typeface="Arial"/>
                <a:cs typeface="Arial"/>
              </a:rPr>
              <a:t>Separando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las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secuencias</a:t>
            </a:r>
            <a:r>
              <a:rPr lang="en-US" sz="3200" dirty="0">
                <a:latin typeface="Arial"/>
                <a:cs typeface="Arial"/>
              </a:rPr>
              <a:t> en </a:t>
            </a:r>
            <a:r>
              <a:rPr lang="en-US" sz="3200" dirty="0" err="1">
                <a:latin typeface="Arial"/>
                <a:cs typeface="Arial"/>
              </a:rPr>
              <a:t>partes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reduciendo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su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longitud</a:t>
            </a:r>
            <a:r>
              <a:rPr lang="en-US" sz="3200" dirty="0" smtClean="0">
                <a:latin typeface="Arial"/>
                <a:cs typeface="Arial"/>
              </a:rPr>
              <a:t>. </a:t>
            </a:r>
            <a:r>
              <a:rPr lang="en-US" sz="3200" dirty="0" err="1" smtClean="0">
                <a:latin typeface="Arial"/>
                <a:cs typeface="Arial"/>
              </a:rPr>
              <a:t>Esto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es</a:t>
            </a:r>
            <a:r>
              <a:rPr lang="en-US" sz="3200" dirty="0" smtClean="0">
                <a:latin typeface="Arial"/>
                <a:cs typeface="Arial"/>
              </a:rPr>
              <a:t>, </a:t>
            </a:r>
            <a:r>
              <a:rPr lang="en-US" sz="3200" dirty="0" err="1" smtClean="0">
                <a:latin typeface="Arial"/>
                <a:cs typeface="Arial"/>
              </a:rPr>
              <a:t>dividiendo</a:t>
            </a:r>
            <a:r>
              <a:rPr lang="en-US" sz="3200" dirty="0" smtClean="0">
                <a:latin typeface="Arial"/>
                <a:cs typeface="Arial"/>
              </a:rPr>
              <a:t> el </a:t>
            </a:r>
            <a:r>
              <a:rPr lang="en-US" sz="3200" b="1" dirty="0" err="1" smtClean="0">
                <a:latin typeface="Arial"/>
                <a:cs typeface="Arial"/>
              </a:rPr>
              <a:t>problema</a:t>
            </a:r>
            <a:r>
              <a:rPr lang="en-US" sz="3200" dirty="0" smtClean="0">
                <a:latin typeface="Arial"/>
                <a:cs typeface="Arial"/>
              </a:rPr>
              <a:t> en </a:t>
            </a:r>
            <a:r>
              <a:rPr lang="en-US" sz="3200" b="1" dirty="0" smtClean="0">
                <a:latin typeface="Arial"/>
                <a:cs typeface="Arial"/>
              </a:rPr>
              <a:t>sub-</a:t>
            </a:r>
            <a:r>
              <a:rPr lang="en-US" sz="3200" b="1" dirty="0" err="1" smtClean="0">
                <a:latin typeface="Arial"/>
                <a:cs typeface="Arial"/>
              </a:rPr>
              <a:t>problemas</a:t>
            </a:r>
            <a:endParaRPr lang="en-US" sz="3200" b="1" dirty="0">
              <a:latin typeface="Arial"/>
              <a:cs typeface="Arial"/>
            </a:endParaRPr>
          </a:p>
          <a:p>
            <a:endParaRPr lang="en-US" sz="32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0713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798" y="530176"/>
            <a:ext cx="523996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Paradigma</a:t>
            </a:r>
            <a:r>
              <a:rPr lang="en-US" sz="4000" b="1" dirty="0" smtClean="0">
                <a:latin typeface="Arial"/>
                <a:cs typeface="Arial"/>
              </a:rPr>
              <a:t> Divide y </a:t>
            </a:r>
            <a:r>
              <a:rPr lang="en-US" sz="4000" b="1" dirty="0" err="1" smtClean="0">
                <a:latin typeface="Arial"/>
                <a:cs typeface="Arial"/>
              </a:rPr>
              <a:t>Vencerás</a:t>
            </a:r>
            <a:endParaRPr lang="en-US" sz="4000" b="1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(</a:t>
            </a:r>
            <a:r>
              <a:rPr lang="en-US" sz="4000" dirty="0" smtClean="0">
                <a:latin typeface="Arial"/>
                <a:cs typeface="Arial"/>
              </a:rPr>
              <a:t>divide and conquer</a:t>
            </a:r>
            <a:r>
              <a:rPr lang="en-US" sz="4000" b="1" dirty="0" smtClean="0">
                <a:latin typeface="Arial"/>
                <a:cs typeface="Arial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en-US" sz="3200" dirty="0" err="1" smtClean="0">
                <a:latin typeface="Arial"/>
                <a:cs typeface="Arial"/>
              </a:rPr>
              <a:t>Optimizar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su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distribución</a:t>
            </a:r>
            <a:r>
              <a:rPr lang="en-US" sz="3200" dirty="0" smtClean="0">
                <a:latin typeface="Arial"/>
                <a:cs typeface="Arial"/>
              </a:rPr>
              <a:t> o resolver los sub-</a:t>
            </a:r>
            <a:r>
              <a:rPr lang="en-US" sz="3200" dirty="0" err="1" smtClean="0">
                <a:latin typeface="Arial"/>
                <a:cs typeface="Arial"/>
              </a:rPr>
              <a:t>problemas</a:t>
            </a:r>
            <a:r>
              <a:rPr lang="en-US" sz="3200" dirty="0" smtClean="0">
                <a:latin typeface="Arial"/>
                <a:cs typeface="Arial"/>
              </a:rPr>
              <a:t> (</a:t>
            </a:r>
            <a:r>
              <a:rPr lang="en-US" sz="3200" dirty="0" err="1" smtClean="0">
                <a:latin typeface="Arial"/>
                <a:cs typeface="Arial"/>
              </a:rPr>
              <a:t>recursiva</a:t>
            </a:r>
            <a:r>
              <a:rPr lang="en-US" sz="3200" dirty="0" smtClean="0">
                <a:latin typeface="Arial"/>
                <a:cs typeface="Arial"/>
              </a:rPr>
              <a:t>, </a:t>
            </a:r>
            <a:r>
              <a:rPr lang="en-US" sz="3200" dirty="0" err="1" smtClean="0">
                <a:latin typeface="Arial"/>
                <a:cs typeface="Arial"/>
              </a:rPr>
              <a:t>directamente</a:t>
            </a:r>
            <a:r>
              <a:rPr lang="en-US" sz="3200" dirty="0" smtClean="0">
                <a:latin typeface="Arial"/>
                <a:cs typeface="Arial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en-US" sz="3200" dirty="0" err="1" smtClean="0">
                <a:latin typeface="Arial"/>
                <a:cs typeface="Arial"/>
              </a:rPr>
              <a:t>Concatenar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resultados</a:t>
            </a:r>
            <a:r>
              <a:rPr lang="en-US" sz="3200" dirty="0" smtClean="0">
                <a:latin typeface="Arial"/>
                <a:cs typeface="Arial"/>
              </a:rPr>
              <a:t> o </a:t>
            </a:r>
            <a:r>
              <a:rPr lang="en-US" sz="3200" dirty="0" err="1" smtClean="0">
                <a:latin typeface="Arial"/>
                <a:cs typeface="Arial"/>
              </a:rPr>
              <a:t>combinar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soluciones</a:t>
            </a:r>
            <a:r>
              <a:rPr lang="en-US" sz="3200" dirty="0" smtClean="0">
                <a:latin typeface="Arial"/>
                <a:cs typeface="Arial"/>
              </a:rPr>
              <a:t> de </a:t>
            </a:r>
            <a:r>
              <a:rPr lang="en-US" sz="3200" dirty="0" err="1" smtClean="0">
                <a:latin typeface="Arial"/>
                <a:cs typeface="Arial"/>
              </a:rPr>
              <a:t>subproblemas</a:t>
            </a:r>
            <a:r>
              <a:rPr lang="en-US" sz="3200" dirty="0" smtClean="0">
                <a:latin typeface="Arial"/>
                <a:cs typeface="Arial"/>
              </a:rPr>
              <a:t> en </a:t>
            </a:r>
            <a:r>
              <a:rPr lang="en-US" sz="3200" dirty="0" err="1" smtClean="0">
                <a:latin typeface="Arial"/>
                <a:cs typeface="Arial"/>
              </a:rPr>
              <a:t>solución</a:t>
            </a:r>
            <a:r>
              <a:rPr lang="en-US" sz="3200" dirty="0" smtClean="0">
                <a:latin typeface="Arial"/>
                <a:cs typeface="Arial"/>
              </a:rPr>
              <a:t> general 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3" name="Picture 2" descr="Screen Shot 2015-09-11 at 12.26.59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4765" y="768316"/>
            <a:ext cx="3130422" cy="56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265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798" y="855077"/>
            <a:ext cx="84482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Paradigma</a:t>
            </a:r>
            <a:r>
              <a:rPr lang="en-US" sz="4000" b="1" dirty="0" smtClean="0">
                <a:latin typeface="Arial"/>
                <a:cs typeface="Arial"/>
              </a:rPr>
              <a:t> Divide y </a:t>
            </a:r>
            <a:r>
              <a:rPr lang="en-US" sz="4000" b="1" dirty="0" err="1" smtClean="0">
                <a:latin typeface="Arial"/>
                <a:cs typeface="Arial"/>
              </a:rPr>
              <a:t>Vencerás</a:t>
            </a:r>
            <a:endParaRPr lang="en-US" sz="4000" b="1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(</a:t>
            </a:r>
            <a:r>
              <a:rPr lang="en-US" sz="4000" dirty="0" smtClean="0">
                <a:latin typeface="Arial"/>
                <a:cs typeface="Arial"/>
              </a:rPr>
              <a:t>divide and conquer</a:t>
            </a:r>
            <a:r>
              <a:rPr lang="en-US" sz="4000" b="1" dirty="0" smtClean="0">
                <a:latin typeface="Arial"/>
                <a:cs typeface="Arial"/>
              </a:rPr>
              <a:t>)</a:t>
            </a:r>
          </a:p>
          <a:p>
            <a:endParaRPr lang="en-US" sz="1000" b="1" dirty="0" smtClean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Se </a:t>
            </a:r>
            <a:r>
              <a:rPr lang="en-US" sz="3200" dirty="0" err="1" smtClean="0">
                <a:latin typeface="Arial"/>
                <a:cs typeface="Arial"/>
              </a:rPr>
              <a:t>utiliza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para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operaciones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globales</a:t>
            </a:r>
            <a:r>
              <a:rPr lang="en-US" sz="3200" dirty="0" smtClean="0">
                <a:latin typeface="Arial"/>
                <a:cs typeface="Arial"/>
              </a:rPr>
              <a:t> en </a:t>
            </a:r>
            <a:r>
              <a:rPr lang="en-US" sz="3200" dirty="0" err="1" smtClean="0">
                <a:latin typeface="Arial"/>
                <a:cs typeface="Arial"/>
              </a:rPr>
              <a:t>listas</a:t>
            </a:r>
            <a:r>
              <a:rPr lang="en-US" sz="3200" dirty="0" smtClean="0">
                <a:latin typeface="Arial"/>
                <a:cs typeface="Arial"/>
              </a:rPr>
              <a:t> (</a:t>
            </a:r>
            <a:r>
              <a:rPr lang="en-US" sz="3200" dirty="0" err="1" smtClean="0">
                <a:latin typeface="Arial"/>
                <a:cs typeface="Arial"/>
              </a:rPr>
              <a:t>ordenamiento</a:t>
            </a:r>
            <a:r>
              <a:rPr lang="en-US" sz="3200" dirty="0" smtClean="0">
                <a:latin typeface="Arial"/>
                <a:cs typeface="Arial"/>
              </a:rPr>
              <a:t>), </a:t>
            </a:r>
            <a:r>
              <a:rPr lang="en-US" sz="3200" dirty="0" err="1" smtClean="0">
                <a:latin typeface="Arial"/>
                <a:cs typeface="Arial"/>
              </a:rPr>
              <a:t>cálculo</a:t>
            </a:r>
            <a:r>
              <a:rPr lang="en-US" sz="3200" dirty="0" smtClean="0">
                <a:latin typeface="Arial"/>
                <a:cs typeface="Arial"/>
              </a:rPr>
              <a:t> de </a:t>
            </a:r>
            <a:r>
              <a:rPr lang="en-US" sz="3200" dirty="0" err="1" smtClean="0">
                <a:latin typeface="Arial"/>
                <a:cs typeface="Arial"/>
              </a:rPr>
              <a:t>máximo</a:t>
            </a:r>
            <a:r>
              <a:rPr lang="en-US" sz="3200" dirty="0" smtClean="0">
                <a:latin typeface="Arial"/>
                <a:cs typeface="Arial"/>
              </a:rPr>
              <a:t>/</a:t>
            </a:r>
            <a:r>
              <a:rPr lang="en-US" sz="3200" dirty="0" err="1" smtClean="0">
                <a:latin typeface="Arial"/>
                <a:cs typeface="Arial"/>
              </a:rPr>
              <a:t>mínimo</a:t>
            </a:r>
            <a:r>
              <a:rPr lang="en-US" sz="3200" dirty="0" smtClean="0">
                <a:latin typeface="Arial"/>
                <a:cs typeface="Arial"/>
              </a:rPr>
              <a:t>, o </a:t>
            </a:r>
            <a:r>
              <a:rPr lang="en-US" sz="3200" dirty="0" err="1" smtClean="0">
                <a:latin typeface="Arial"/>
                <a:cs typeface="Arial"/>
              </a:rPr>
              <a:t>búsqueda</a:t>
            </a:r>
            <a:endParaRPr lang="en-US" sz="3200" dirty="0" smtClean="0">
              <a:latin typeface="Arial"/>
              <a:cs typeface="Arial"/>
            </a:endParaRPr>
          </a:p>
          <a:p>
            <a:endParaRPr lang="en-US" sz="1000" dirty="0" smtClean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En </a:t>
            </a:r>
            <a:r>
              <a:rPr lang="en-US" sz="3200" dirty="0" err="1" smtClean="0">
                <a:latin typeface="Arial"/>
                <a:cs typeface="Arial"/>
              </a:rPr>
              <a:t>su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versión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recursiva</a:t>
            </a:r>
            <a:r>
              <a:rPr lang="en-US" sz="3200" dirty="0" smtClean="0">
                <a:latin typeface="Arial"/>
                <a:cs typeface="Arial"/>
              </a:rPr>
              <a:t>, se </a:t>
            </a:r>
            <a:r>
              <a:rPr lang="en-US" sz="3200" dirty="0" err="1" smtClean="0">
                <a:latin typeface="Arial"/>
                <a:cs typeface="Arial"/>
              </a:rPr>
              <a:t>generan</a:t>
            </a:r>
            <a:r>
              <a:rPr lang="en-US" sz="3200" dirty="0" smtClean="0">
                <a:latin typeface="Arial"/>
                <a:cs typeface="Arial"/>
              </a:rPr>
              <a:t> dos sub-</a:t>
            </a:r>
            <a:r>
              <a:rPr lang="en-US" sz="3200" dirty="0" err="1" smtClean="0">
                <a:latin typeface="Arial"/>
                <a:cs typeface="Arial"/>
              </a:rPr>
              <a:t>problemas</a:t>
            </a:r>
            <a:r>
              <a:rPr lang="en-US" sz="3200" dirty="0" smtClean="0">
                <a:latin typeface="Arial"/>
                <a:cs typeface="Arial"/>
              </a:rPr>
              <a:t> en </a:t>
            </a:r>
            <a:r>
              <a:rPr lang="en-US" sz="3200" dirty="0" err="1" smtClean="0">
                <a:latin typeface="Arial"/>
                <a:cs typeface="Arial"/>
              </a:rPr>
              <a:t>cada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separación</a:t>
            </a:r>
            <a:r>
              <a:rPr lang="en-US" sz="3200" dirty="0" smtClean="0">
                <a:latin typeface="Arial"/>
                <a:cs typeface="Arial"/>
              </a:rPr>
              <a:t>. </a:t>
            </a:r>
            <a:r>
              <a:rPr lang="en-US" sz="3200" dirty="0" err="1" smtClean="0">
                <a:latin typeface="Arial"/>
                <a:cs typeface="Arial"/>
              </a:rPr>
              <a:t>Esto</a:t>
            </a:r>
            <a:r>
              <a:rPr lang="en-US" sz="3200" dirty="0" smtClean="0">
                <a:latin typeface="Arial"/>
                <a:cs typeface="Arial"/>
              </a:rPr>
              <a:t> se </a:t>
            </a:r>
            <a:r>
              <a:rPr lang="en-US" sz="3200" dirty="0" err="1" smtClean="0">
                <a:latin typeface="Arial"/>
                <a:cs typeface="Arial"/>
              </a:rPr>
              <a:t>representa</a:t>
            </a:r>
            <a:r>
              <a:rPr lang="en-US" sz="3200" dirty="0" smtClean="0">
                <a:latin typeface="Arial"/>
                <a:cs typeface="Arial"/>
              </a:rPr>
              <a:t> con un </a:t>
            </a:r>
            <a:r>
              <a:rPr lang="en-US" sz="3200" dirty="0" err="1" smtClean="0">
                <a:latin typeface="Arial"/>
                <a:cs typeface="Arial"/>
              </a:rPr>
              <a:t>árbol</a:t>
            </a:r>
            <a:r>
              <a:rPr lang="en-US" sz="3200" dirty="0" smtClean="0">
                <a:latin typeface="Arial"/>
                <a:cs typeface="Arial"/>
              </a:rPr>
              <a:t>, </a:t>
            </a:r>
            <a:r>
              <a:rPr lang="en-US" sz="3200" dirty="0" err="1" smtClean="0">
                <a:latin typeface="Arial"/>
                <a:cs typeface="Arial"/>
              </a:rPr>
              <a:t>que</a:t>
            </a:r>
            <a:r>
              <a:rPr lang="en-US" sz="3200" dirty="0" smtClean="0">
                <a:latin typeface="Arial"/>
                <a:cs typeface="Arial"/>
              </a:rPr>
              <a:t> se divide </a:t>
            </a:r>
            <a:r>
              <a:rPr lang="en-US" sz="3200" dirty="0" err="1" smtClean="0">
                <a:latin typeface="Arial"/>
                <a:cs typeface="Arial"/>
              </a:rPr>
              <a:t>para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abajo</a:t>
            </a:r>
            <a:r>
              <a:rPr lang="en-US" sz="3200" dirty="0" smtClean="0">
                <a:latin typeface="Arial"/>
                <a:cs typeface="Arial"/>
              </a:rPr>
              <a:t> y se </a:t>
            </a:r>
            <a:r>
              <a:rPr lang="en-US" sz="3200" dirty="0" err="1" smtClean="0">
                <a:latin typeface="Arial"/>
                <a:cs typeface="Arial"/>
              </a:rPr>
              <a:t>recopila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para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arriba</a:t>
            </a:r>
            <a:r>
              <a:rPr lang="en-US" sz="3200" dirty="0" smtClean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25878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463" y="677858"/>
            <a:ext cx="880948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Paradigma</a:t>
            </a:r>
            <a:r>
              <a:rPr lang="en-US" sz="4000" b="1" dirty="0" smtClean="0">
                <a:latin typeface="Arial"/>
                <a:cs typeface="Arial"/>
              </a:rPr>
              <a:t> Divide y </a:t>
            </a:r>
            <a:r>
              <a:rPr lang="en-US" sz="4000" b="1" dirty="0" err="1" smtClean="0">
                <a:latin typeface="Arial"/>
                <a:cs typeface="Arial"/>
              </a:rPr>
              <a:t>Vencerás</a:t>
            </a:r>
            <a:endParaRPr lang="en-US" sz="4000" b="1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(</a:t>
            </a:r>
            <a:r>
              <a:rPr lang="en-US" sz="4000" dirty="0" smtClean="0">
                <a:latin typeface="Arial"/>
                <a:cs typeface="Arial"/>
              </a:rPr>
              <a:t>divide and conquer</a:t>
            </a:r>
            <a:r>
              <a:rPr lang="en-US" sz="4000" b="1" dirty="0" smtClean="0">
                <a:latin typeface="Arial"/>
                <a:cs typeface="Arial"/>
              </a:rPr>
              <a:t>)</a:t>
            </a:r>
          </a:p>
          <a:p>
            <a:endParaRPr lang="en-US" sz="1000" b="1" dirty="0" smtClean="0">
              <a:latin typeface="Arial"/>
              <a:cs typeface="Arial"/>
            </a:endParaRPr>
          </a:p>
          <a:p>
            <a:r>
              <a:rPr lang="en-US" sz="4000" b="1" dirty="0" err="1" smtClean="0">
                <a:latin typeface="Arial"/>
                <a:cs typeface="Arial"/>
              </a:rPr>
              <a:t>Paralelismo</a:t>
            </a:r>
            <a:r>
              <a:rPr lang="en-US" sz="4000" b="1" dirty="0" smtClean="0">
                <a:latin typeface="Arial"/>
                <a:cs typeface="Arial"/>
              </a:rPr>
              <a:t>:</a:t>
            </a:r>
          </a:p>
          <a:p>
            <a:r>
              <a:rPr lang="en-US" sz="3200" dirty="0" err="1" smtClean="0">
                <a:latin typeface="Arial"/>
                <a:cs typeface="Arial"/>
              </a:rPr>
              <a:t>Partes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distintas</a:t>
            </a:r>
            <a:r>
              <a:rPr lang="en-US" sz="3200" dirty="0" smtClean="0">
                <a:latin typeface="Arial"/>
                <a:cs typeface="Arial"/>
              </a:rPr>
              <a:t> del </a:t>
            </a:r>
            <a:r>
              <a:rPr lang="en-US" sz="3200" dirty="0" err="1" smtClean="0">
                <a:latin typeface="Arial"/>
                <a:cs typeface="Arial"/>
              </a:rPr>
              <a:t>árbol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pueden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ser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ejecutadas</a:t>
            </a:r>
            <a:r>
              <a:rPr lang="en-US" sz="3200" dirty="0" smtClean="0">
                <a:latin typeface="Arial"/>
                <a:cs typeface="Arial"/>
              </a:rPr>
              <a:t> a la </a:t>
            </a:r>
            <a:r>
              <a:rPr lang="en-US" sz="3200" dirty="0" err="1" smtClean="0">
                <a:latin typeface="Arial"/>
                <a:cs typeface="Arial"/>
              </a:rPr>
              <a:t>vez</a:t>
            </a:r>
            <a:r>
              <a:rPr lang="en-US" sz="3200" dirty="0" smtClean="0">
                <a:latin typeface="Arial"/>
                <a:cs typeface="Arial"/>
              </a:rPr>
              <a:t>. </a:t>
            </a:r>
            <a:r>
              <a:rPr lang="en-US" sz="3200" dirty="0" err="1" smtClean="0">
                <a:latin typeface="Arial"/>
                <a:cs typeface="Arial"/>
              </a:rPr>
              <a:t>Una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solución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sería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asignar</a:t>
            </a:r>
            <a:r>
              <a:rPr lang="en-US" sz="3200" dirty="0" smtClean="0">
                <a:latin typeface="Arial"/>
                <a:cs typeface="Arial"/>
              </a:rPr>
              <a:t> un </a:t>
            </a:r>
            <a:r>
              <a:rPr lang="en-US" sz="3200" dirty="0" err="1" smtClean="0">
                <a:latin typeface="Arial"/>
                <a:cs typeface="Arial"/>
              </a:rPr>
              <a:t>proceso</a:t>
            </a:r>
            <a:r>
              <a:rPr lang="en-US" sz="3200" dirty="0" smtClean="0">
                <a:latin typeface="Arial"/>
                <a:cs typeface="Arial"/>
              </a:rPr>
              <a:t> a </a:t>
            </a:r>
            <a:r>
              <a:rPr lang="en-US" sz="3200" dirty="0" err="1" smtClean="0">
                <a:latin typeface="Arial"/>
                <a:cs typeface="Arial"/>
              </a:rPr>
              <a:t>cada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nodo</a:t>
            </a:r>
            <a:r>
              <a:rPr lang="en-US" sz="3200" dirty="0" smtClean="0">
                <a:latin typeface="Arial"/>
                <a:cs typeface="Arial"/>
              </a:rPr>
              <a:t> del </a:t>
            </a:r>
            <a:r>
              <a:rPr lang="en-US" sz="3200" dirty="0" err="1" smtClean="0">
                <a:latin typeface="Arial"/>
                <a:cs typeface="Arial"/>
              </a:rPr>
              <a:t>árbol</a:t>
            </a:r>
            <a:r>
              <a:rPr lang="en-US" sz="3200" dirty="0" smtClean="0">
                <a:latin typeface="Arial"/>
                <a:cs typeface="Arial"/>
              </a:rPr>
              <a:t>. </a:t>
            </a:r>
            <a:r>
              <a:rPr lang="en-US" sz="3200" dirty="0" err="1" smtClean="0">
                <a:latin typeface="Arial"/>
                <a:cs typeface="Arial"/>
              </a:rPr>
              <a:t>Pero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sería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ineficiente</a:t>
            </a:r>
            <a:r>
              <a:rPr lang="en-US" sz="3200" dirty="0" smtClean="0">
                <a:latin typeface="Arial"/>
                <a:cs typeface="Arial"/>
              </a:rPr>
              <a:t>, </a:t>
            </a:r>
            <a:r>
              <a:rPr lang="en-US" sz="3200" dirty="0" err="1" smtClean="0">
                <a:latin typeface="Arial"/>
                <a:cs typeface="Arial"/>
              </a:rPr>
              <a:t>ya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que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para</a:t>
            </a:r>
            <a:r>
              <a:rPr lang="en-US" sz="3200" dirty="0" smtClean="0">
                <a:latin typeface="Arial"/>
                <a:cs typeface="Arial"/>
              </a:rPr>
              <a:t> 2</a:t>
            </a:r>
            <a:r>
              <a:rPr lang="en-US" sz="3200" baseline="30000" dirty="0" smtClean="0">
                <a:latin typeface="Arial"/>
                <a:cs typeface="Arial"/>
              </a:rPr>
              <a:t>m</a:t>
            </a:r>
            <a:r>
              <a:rPr lang="en-US" sz="3200" dirty="0" smtClean="0">
                <a:latin typeface="Arial"/>
                <a:cs typeface="Arial"/>
              </a:rPr>
              <a:t> sub-</a:t>
            </a:r>
            <a:r>
              <a:rPr lang="en-US" sz="3200" dirty="0" err="1" smtClean="0">
                <a:latin typeface="Arial"/>
                <a:cs typeface="Arial"/>
              </a:rPr>
              <a:t>problemas</a:t>
            </a:r>
            <a:r>
              <a:rPr lang="en-US" sz="3200" dirty="0" smtClean="0">
                <a:latin typeface="Arial"/>
                <a:cs typeface="Arial"/>
              </a:rPr>
              <a:t> se </a:t>
            </a:r>
            <a:r>
              <a:rPr lang="en-US" sz="3200" dirty="0" err="1" smtClean="0">
                <a:latin typeface="Arial"/>
                <a:cs typeface="Arial"/>
              </a:rPr>
              <a:t>necesitan</a:t>
            </a:r>
            <a:r>
              <a:rPr lang="en-US" sz="3200" dirty="0" smtClean="0">
                <a:latin typeface="Arial"/>
                <a:cs typeface="Arial"/>
              </a:rPr>
              <a:t> 2</a:t>
            </a:r>
            <a:r>
              <a:rPr lang="en-US" sz="3200" baseline="30000" dirty="0" smtClean="0">
                <a:latin typeface="Arial"/>
                <a:cs typeface="Arial"/>
              </a:rPr>
              <a:t>m+1</a:t>
            </a:r>
            <a:r>
              <a:rPr lang="en-US" sz="3200" dirty="0" smtClean="0">
                <a:latin typeface="Arial"/>
                <a:cs typeface="Arial"/>
              </a:rPr>
              <a:t>-1 </a:t>
            </a:r>
            <a:r>
              <a:rPr lang="en-US" sz="3200" dirty="0" err="1" smtClean="0">
                <a:latin typeface="Arial"/>
                <a:cs typeface="Arial"/>
              </a:rPr>
              <a:t>procesos</a:t>
            </a:r>
            <a:endParaRPr lang="en-US" sz="32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3573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463" y="677858"/>
            <a:ext cx="880948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Paradigma</a:t>
            </a:r>
            <a:r>
              <a:rPr lang="en-US" sz="4000" b="1" dirty="0" smtClean="0">
                <a:latin typeface="Arial"/>
                <a:cs typeface="Arial"/>
              </a:rPr>
              <a:t> Divide y </a:t>
            </a:r>
            <a:r>
              <a:rPr lang="en-US" sz="4000" b="1" dirty="0" err="1" smtClean="0">
                <a:latin typeface="Arial"/>
                <a:cs typeface="Arial"/>
              </a:rPr>
              <a:t>Vencerás</a:t>
            </a:r>
            <a:endParaRPr lang="en-US" sz="4000" b="1" dirty="0" smtClean="0">
              <a:latin typeface="Arial"/>
              <a:cs typeface="Arial"/>
            </a:endParaRPr>
          </a:p>
          <a:p>
            <a:endParaRPr lang="en-US" sz="1000" b="1" dirty="0" smtClean="0">
              <a:latin typeface="Arial"/>
              <a:cs typeface="Arial"/>
            </a:endParaRPr>
          </a:p>
          <a:p>
            <a:r>
              <a:rPr lang="en-US" sz="4000" b="1" dirty="0" err="1" smtClean="0">
                <a:latin typeface="Arial"/>
                <a:cs typeface="Arial"/>
              </a:rPr>
              <a:t>Paralelismo</a:t>
            </a:r>
            <a:r>
              <a:rPr lang="en-US" sz="4000" b="1" dirty="0" smtClean="0">
                <a:latin typeface="Arial"/>
                <a:cs typeface="Arial"/>
              </a:rPr>
              <a:t>:</a:t>
            </a:r>
          </a:p>
          <a:p>
            <a:r>
              <a:rPr lang="en-US" sz="4000" dirty="0" err="1" smtClean="0">
                <a:latin typeface="Arial"/>
                <a:cs typeface="Arial"/>
              </a:rPr>
              <a:t>División</a:t>
            </a:r>
            <a:r>
              <a:rPr lang="en-US" sz="4000" dirty="0" smtClean="0">
                <a:latin typeface="Arial"/>
                <a:cs typeface="Arial"/>
              </a:rPr>
              <a:t> y </a:t>
            </a:r>
            <a:r>
              <a:rPr lang="en-US" sz="4000" dirty="0" err="1" smtClean="0">
                <a:latin typeface="Arial"/>
                <a:cs typeface="Arial"/>
              </a:rPr>
              <a:t>conquista</a:t>
            </a:r>
            <a:r>
              <a:rPr lang="en-US" sz="4000" dirty="0" smtClean="0">
                <a:latin typeface="Arial"/>
                <a:cs typeface="Arial"/>
              </a:rPr>
              <a:t> en </a:t>
            </a:r>
            <a:r>
              <a:rPr lang="en-US" sz="4000" dirty="0" err="1" smtClean="0">
                <a:latin typeface="Arial"/>
                <a:cs typeface="Arial"/>
              </a:rPr>
              <a:t>paralelo</a:t>
            </a:r>
            <a:endParaRPr lang="en-US" sz="4000" dirty="0" smtClean="0">
              <a:latin typeface="Arial"/>
              <a:cs typeface="Arial"/>
            </a:endParaRPr>
          </a:p>
        </p:txBody>
      </p:sp>
      <p:pic>
        <p:nvPicPr>
          <p:cNvPr id="3" name="Picture 2" descr="Screen Shot 2015-09-15 at 5.56.0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079" y="3325298"/>
            <a:ext cx="8750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905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463" y="677858"/>
            <a:ext cx="8809481" cy="541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Paradigma</a:t>
            </a:r>
            <a:r>
              <a:rPr lang="en-US" sz="4000" b="1" dirty="0" smtClean="0">
                <a:latin typeface="Arial"/>
                <a:cs typeface="Arial"/>
              </a:rPr>
              <a:t> Divide y </a:t>
            </a:r>
            <a:r>
              <a:rPr lang="en-US" sz="4000" b="1" dirty="0" err="1" smtClean="0">
                <a:latin typeface="Arial"/>
                <a:cs typeface="Arial"/>
              </a:rPr>
              <a:t>Vencerás</a:t>
            </a:r>
            <a:endParaRPr lang="en-US" sz="4000" b="1" dirty="0" smtClean="0">
              <a:latin typeface="Arial"/>
              <a:cs typeface="Arial"/>
            </a:endParaRPr>
          </a:p>
          <a:p>
            <a:endParaRPr lang="en-US" sz="1000" b="1" dirty="0" smtClean="0">
              <a:latin typeface="Arial"/>
              <a:cs typeface="Arial"/>
            </a:endParaRPr>
          </a:p>
          <a:p>
            <a:r>
              <a:rPr lang="en-US" sz="4000" b="1" dirty="0" err="1" smtClean="0">
                <a:latin typeface="Arial"/>
                <a:cs typeface="Arial"/>
              </a:rPr>
              <a:t>Paralelismo</a:t>
            </a:r>
            <a:r>
              <a:rPr lang="en-US" sz="4000" b="1" dirty="0" smtClean="0">
                <a:latin typeface="Arial"/>
                <a:cs typeface="Arial"/>
              </a:rPr>
              <a:t>:</a:t>
            </a:r>
          </a:p>
          <a:p>
            <a:r>
              <a:rPr lang="en-US" sz="3200" dirty="0" smtClean="0">
                <a:latin typeface="Arial"/>
                <a:cs typeface="Arial"/>
              </a:rPr>
              <a:t>Sea la data n </a:t>
            </a:r>
            <a:r>
              <a:rPr lang="en-US" sz="3200" dirty="0" err="1" smtClean="0">
                <a:latin typeface="Arial"/>
                <a:cs typeface="Arial"/>
              </a:rPr>
              <a:t>una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potencia</a:t>
            </a:r>
            <a:r>
              <a:rPr lang="en-US" sz="3200" dirty="0" smtClean="0">
                <a:latin typeface="Arial"/>
                <a:cs typeface="Arial"/>
              </a:rPr>
              <a:t> de 2 y p </a:t>
            </a:r>
            <a:r>
              <a:rPr lang="en-US" sz="3200" dirty="0" err="1" smtClean="0">
                <a:latin typeface="Arial"/>
                <a:cs typeface="Arial"/>
              </a:rPr>
              <a:t>procesos</a:t>
            </a:r>
            <a:r>
              <a:rPr lang="en-US" sz="3200" dirty="0" smtClean="0">
                <a:latin typeface="Arial"/>
                <a:cs typeface="Arial"/>
              </a:rPr>
              <a:t>, </a:t>
            </a:r>
            <a:r>
              <a:rPr lang="en-US" sz="3200" dirty="0" err="1" smtClean="0">
                <a:latin typeface="Arial"/>
                <a:cs typeface="Arial"/>
              </a:rPr>
              <a:t>para</a:t>
            </a:r>
            <a:r>
              <a:rPr lang="en-US" sz="3200" dirty="0" smtClean="0">
                <a:latin typeface="Arial"/>
                <a:cs typeface="Arial"/>
              </a:rPr>
              <a:t> la </a:t>
            </a:r>
            <a:r>
              <a:rPr lang="en-US" sz="3200" dirty="0" err="1" smtClean="0">
                <a:latin typeface="Arial"/>
                <a:cs typeface="Arial"/>
              </a:rPr>
              <a:t>primera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etapa</a:t>
            </a:r>
            <a:r>
              <a:rPr lang="en-US" sz="3200" dirty="0" smtClean="0">
                <a:latin typeface="Arial"/>
                <a:cs typeface="Arial"/>
              </a:rPr>
              <a:t> (</a:t>
            </a:r>
            <a:r>
              <a:rPr lang="en-US" sz="3200" dirty="0" err="1" smtClean="0">
                <a:latin typeface="Arial"/>
                <a:cs typeface="Arial"/>
              </a:rPr>
              <a:t>división</a:t>
            </a:r>
            <a:r>
              <a:rPr lang="en-US" sz="3200" dirty="0" smtClean="0">
                <a:latin typeface="Arial"/>
                <a:cs typeface="Arial"/>
              </a:rPr>
              <a:t>) se </a:t>
            </a:r>
            <a:r>
              <a:rPr lang="en-US" sz="3200" dirty="0" err="1" smtClean="0">
                <a:latin typeface="Arial"/>
                <a:cs typeface="Arial"/>
              </a:rPr>
              <a:t>necesitan</a:t>
            </a:r>
            <a:r>
              <a:rPr lang="en-US" sz="3200" dirty="0" smtClean="0">
                <a:latin typeface="Arial"/>
                <a:cs typeface="Arial"/>
              </a:rPr>
              <a:t> log(p) </a:t>
            </a:r>
            <a:r>
              <a:rPr lang="en-US" sz="3200" dirty="0" err="1" smtClean="0">
                <a:latin typeface="Arial"/>
                <a:cs typeface="Arial"/>
              </a:rPr>
              <a:t>pasos</a:t>
            </a:r>
            <a:endParaRPr lang="en-US" sz="3200" dirty="0" smtClean="0">
              <a:latin typeface="Arial"/>
              <a:cs typeface="Arial"/>
            </a:endParaRPr>
          </a:p>
          <a:p>
            <a:endParaRPr lang="en-US" sz="3200" dirty="0">
              <a:latin typeface="Arial"/>
              <a:cs typeface="Arial"/>
            </a:endParaRPr>
          </a:p>
          <a:p>
            <a:r>
              <a:rPr lang="en-US" sz="3200" dirty="0" err="1" smtClean="0">
                <a:latin typeface="Arial"/>
                <a:cs typeface="Arial"/>
              </a:rPr>
              <a:t>Mientras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que</a:t>
            </a:r>
            <a:r>
              <a:rPr lang="en-US" sz="3200" dirty="0" smtClean="0">
                <a:latin typeface="Arial"/>
                <a:cs typeface="Arial"/>
              </a:rPr>
              <a:t> en la </a:t>
            </a:r>
            <a:r>
              <a:rPr lang="en-US" sz="3200" dirty="0" err="1" smtClean="0">
                <a:latin typeface="Arial"/>
                <a:cs typeface="Arial"/>
              </a:rPr>
              <a:t>combinación</a:t>
            </a:r>
            <a:r>
              <a:rPr lang="en-US" sz="3200" dirty="0" smtClean="0">
                <a:latin typeface="Arial"/>
                <a:cs typeface="Arial"/>
              </a:rPr>
              <a:t> de </a:t>
            </a:r>
            <a:r>
              <a:rPr lang="en-US" sz="3200" dirty="0" err="1" smtClean="0">
                <a:latin typeface="Arial"/>
                <a:cs typeface="Arial"/>
              </a:rPr>
              <a:t>resultados</a:t>
            </a:r>
            <a:endParaRPr lang="en-US" sz="3200" dirty="0" smtClean="0">
              <a:latin typeface="Arial"/>
              <a:cs typeface="Arial"/>
            </a:endParaRPr>
          </a:p>
          <a:p>
            <a:endParaRPr lang="en-US" sz="3200" dirty="0">
              <a:latin typeface="Arial"/>
              <a:cs typeface="Arial"/>
            </a:endParaRPr>
          </a:p>
          <a:p>
            <a:endParaRPr lang="en-US" sz="3200" dirty="0" smtClean="0">
              <a:latin typeface="Arial"/>
              <a:cs typeface="Arial"/>
            </a:endParaRPr>
          </a:p>
          <a:p>
            <a:r>
              <a:rPr lang="en-US" sz="3200" dirty="0" err="1" smtClean="0">
                <a:latin typeface="Arial"/>
                <a:cs typeface="Arial"/>
              </a:rPr>
              <a:t>Es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decir</a:t>
            </a:r>
            <a:r>
              <a:rPr lang="en-US" sz="3200" dirty="0" smtClean="0">
                <a:latin typeface="Arial"/>
                <a:cs typeface="Arial"/>
              </a:rPr>
              <a:t>, </a:t>
            </a:r>
            <a:r>
              <a:rPr lang="en-US" sz="3200" dirty="0" err="1" smtClean="0">
                <a:latin typeface="Arial"/>
                <a:cs typeface="Arial"/>
              </a:rPr>
              <a:t>t</a:t>
            </a:r>
            <a:r>
              <a:rPr lang="en-US" sz="3200" baseline="-25000" dirty="0" err="1" smtClean="0">
                <a:latin typeface="Arial"/>
                <a:cs typeface="Arial"/>
              </a:rPr>
              <a:t>comm</a:t>
            </a:r>
            <a:r>
              <a:rPr lang="en-US" sz="3200" dirty="0" smtClean="0">
                <a:latin typeface="Arial"/>
                <a:cs typeface="Arial"/>
              </a:rPr>
              <a:t> = O(n)</a:t>
            </a:r>
          </a:p>
        </p:txBody>
      </p:sp>
      <p:pic>
        <p:nvPicPr>
          <p:cNvPr id="5" name="Picture 4" descr="Screen Shot 2015-09-15 at 6.00.16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6258" y="3318881"/>
            <a:ext cx="5811606" cy="756101"/>
          </a:xfrm>
          <a:prstGeom prst="rect">
            <a:avLst/>
          </a:prstGeom>
        </p:spPr>
      </p:pic>
      <p:pic>
        <p:nvPicPr>
          <p:cNvPr id="6" name="Picture 5" descr="Screen Shot 2015-09-15 at 6.00.2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5088" y="4617397"/>
            <a:ext cx="3169934" cy="61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904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</TotalTime>
  <Words>1787</Words>
  <Application>Microsoft Macintosh PowerPoint</Application>
  <PresentationFormat>On-screen Show (4:3)</PresentationFormat>
  <Paragraphs>310</Paragraphs>
  <Slides>37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Algoritmos Paralelos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Jose Fiestas</dc:creator>
  <cp:lastModifiedBy>Jose Fiestas</cp:lastModifiedBy>
  <cp:revision>246</cp:revision>
  <dcterms:created xsi:type="dcterms:W3CDTF">2015-04-20T08:22:13Z</dcterms:created>
  <dcterms:modified xsi:type="dcterms:W3CDTF">2018-04-25T15:22:41Z</dcterms:modified>
</cp:coreProperties>
</file>