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5" r:id="rId3"/>
    <p:sldId id="348" r:id="rId4"/>
    <p:sldId id="349" r:id="rId5"/>
    <p:sldId id="350" r:id="rId6"/>
    <p:sldId id="351" r:id="rId7"/>
    <p:sldId id="352" r:id="rId8"/>
    <p:sldId id="345" r:id="rId9"/>
    <p:sldId id="358" r:id="rId10"/>
    <p:sldId id="359" r:id="rId11"/>
    <p:sldId id="363" r:id="rId12"/>
    <p:sldId id="360" r:id="rId13"/>
    <p:sldId id="361" r:id="rId14"/>
    <p:sldId id="312" r:id="rId15"/>
    <p:sldId id="310" r:id="rId16"/>
    <p:sldId id="362" r:id="rId17"/>
    <p:sldId id="353" r:id="rId18"/>
    <p:sldId id="357" r:id="rId19"/>
    <p:sldId id="3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9" autoAdjust="0"/>
    <p:restoredTop sz="94344" autoAdjust="0"/>
  </p:normalViewPr>
  <p:slideViewPr>
    <p:cSldViewPr snapToGrid="0" snapToObjects="1">
      <p:cViewPr varScale="1">
        <p:scale>
          <a:sx n="75" d="100"/>
          <a:sy n="75" d="100"/>
        </p:scale>
        <p:origin x="-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42751"/>
          </a:xfrm>
        </p:spPr>
        <p:txBody>
          <a:bodyPr>
            <a:normAutofit/>
          </a:bodyPr>
          <a:lstStyle/>
          <a:p>
            <a:r>
              <a:rPr lang="en-US" sz="6000" b="1" dirty="0" err="1" smtClean="0"/>
              <a:t>Algoritmos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Paralelos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77150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J.Fiestas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4071" y="1188821"/>
            <a:ext cx="7088080" cy="5324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void </a:t>
            </a:r>
            <a:r>
              <a:rPr lang="en-US" sz="1600" dirty="0" err="1">
                <a:latin typeface="+mj-lt"/>
              </a:rPr>
              <a:t>init_param</a:t>
            </a:r>
            <a:r>
              <a:rPr lang="en-US" sz="1600" dirty="0">
                <a:latin typeface="+mj-lt"/>
              </a:rPr>
              <a:t>(void)</a:t>
            </a:r>
          </a:p>
          <a:p>
            <a:r>
              <a:rPr lang="mr-IN" sz="1600" dirty="0">
                <a:latin typeface="+mj-lt"/>
              </a:rPr>
              <a:t>   {</a:t>
            </a:r>
          </a:p>
          <a:p>
            <a:r>
              <a:rPr lang="mr-IN" sz="1600" dirty="0">
                <a:latin typeface="+mj-lt"/>
              </a:rPr>
              <a:t>   char </a:t>
            </a:r>
            <a:r>
              <a:rPr lang="mr-IN" sz="1600" dirty="0" smtClean="0">
                <a:latin typeface="+mj-lt"/>
              </a:rPr>
              <a:t>tchar</a:t>
            </a:r>
            <a:r>
              <a:rPr lang="en-US" sz="1600" dirty="0" smtClean="0">
                <a:latin typeface="+mj-lt"/>
              </a:rPr>
              <a:t>[</a:t>
            </a:r>
            <a:r>
              <a:rPr lang="mr-IN" sz="1600" dirty="0" smtClean="0">
                <a:latin typeface="+mj-lt"/>
              </a:rPr>
              <a:t>8</a:t>
            </a:r>
            <a:r>
              <a:rPr lang="en-US" sz="1600" dirty="0">
                <a:latin typeface="+mj-lt"/>
              </a:rPr>
              <a:t>]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  /* set number of points, number of iterations */</a:t>
            </a:r>
          </a:p>
          <a:p>
            <a:r>
              <a:rPr lang="mr-IN" sz="1600" dirty="0">
                <a:latin typeface="+mj-lt"/>
              </a:rPr>
              <a:t>   tpoints = 0;</a:t>
            </a:r>
          </a:p>
          <a:p>
            <a:r>
              <a:rPr lang="mr-IN" sz="1600" dirty="0">
                <a:latin typeface="+mj-lt"/>
              </a:rPr>
              <a:t>   nsteps = 0;</a:t>
            </a:r>
          </a:p>
          <a:p>
            <a:r>
              <a:rPr lang="en-US" sz="1600" dirty="0">
                <a:latin typeface="+mj-lt"/>
              </a:rPr>
              <a:t>   while ((</a:t>
            </a:r>
            <a:r>
              <a:rPr lang="en-US" sz="1600" dirty="0" err="1">
                <a:latin typeface="+mj-lt"/>
              </a:rPr>
              <a:t>tpoints</a:t>
            </a:r>
            <a:r>
              <a:rPr lang="en-US" sz="1600" dirty="0">
                <a:latin typeface="+mj-lt"/>
              </a:rPr>
              <a:t> &lt; MINPOINTS) || (</a:t>
            </a:r>
            <a:r>
              <a:rPr lang="en-US" sz="1600" dirty="0" err="1">
                <a:latin typeface="+mj-lt"/>
              </a:rPr>
              <a:t>tpoints</a:t>
            </a:r>
            <a:r>
              <a:rPr lang="en-US" sz="1600" dirty="0">
                <a:latin typeface="+mj-lt"/>
              </a:rPr>
              <a:t> &gt; MAXPOINTS))  </a:t>
            </a:r>
            <a:r>
              <a:rPr lang="en-US" sz="1600" dirty="0" smtClean="0">
                <a:latin typeface="+mj-lt"/>
              </a:rPr>
              <a:t>{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558ED5"/>
                </a:solidFill>
                <a:latin typeface="+mj-lt"/>
              </a:rPr>
              <a:t>"Enter number of points along vibrating string [%d-%d]: </a:t>
            </a:r>
            <a:r>
              <a:rPr lang="en-US" sz="1600" dirty="0" smtClean="0">
                <a:solidFill>
                  <a:srgbClr val="558ED5"/>
                </a:solidFill>
                <a:latin typeface="+mj-lt"/>
              </a:rPr>
              <a:t>”</a:t>
            </a:r>
            <a:r>
              <a:rPr lang="en-US" sz="1600" dirty="0" smtClean="0">
                <a:latin typeface="+mj-lt"/>
              </a:rPr>
              <a:t>, </a:t>
            </a:r>
            <a:r>
              <a:rPr lang="mr-IN" sz="1600" dirty="0" smtClean="0">
                <a:latin typeface="+mj-lt"/>
              </a:rPr>
              <a:t>MINPOINTS</a:t>
            </a:r>
            <a:r>
              <a:rPr lang="mr-IN" sz="1600" dirty="0">
                <a:latin typeface="+mj-lt"/>
              </a:rPr>
              <a:t>, </a:t>
            </a:r>
            <a:r>
              <a:rPr lang="mr-IN" sz="1600" dirty="0" smtClean="0">
                <a:latin typeface="+mj-lt"/>
              </a:rPr>
              <a:t>MAXPOINTS</a:t>
            </a:r>
            <a:r>
              <a:rPr lang="en-US" sz="1600" dirty="0" smtClean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latin typeface="+mj-lt"/>
            </a:endParaRPr>
          </a:p>
          <a:p>
            <a:r>
              <a:rPr lang="mr-IN" sz="1600" dirty="0">
                <a:latin typeface="+mj-lt"/>
              </a:rPr>
              <a:t>      </a:t>
            </a:r>
            <a:r>
              <a:rPr lang="mr-IN" sz="1600" dirty="0" smtClean="0">
                <a:latin typeface="+mj-lt"/>
              </a:rPr>
              <a:t>scanf</a:t>
            </a:r>
            <a:r>
              <a:rPr lang="en-US" sz="1600" dirty="0" smtClean="0">
                <a:latin typeface="+mj-lt"/>
              </a:rPr>
              <a:t>(</a:t>
            </a:r>
            <a:r>
              <a:rPr lang="mr-IN" sz="1600" dirty="0" smtClean="0">
                <a:latin typeface="+mj-lt"/>
              </a:rPr>
              <a:t>"</a:t>
            </a:r>
            <a:r>
              <a:rPr lang="mr-IN" sz="1600" dirty="0">
                <a:latin typeface="+mj-lt"/>
              </a:rPr>
              <a:t>%s", </a:t>
            </a:r>
            <a:r>
              <a:rPr lang="mr-IN" sz="1600" dirty="0" smtClean="0">
                <a:latin typeface="+mj-lt"/>
              </a:rPr>
              <a:t>tchar</a:t>
            </a:r>
            <a:r>
              <a:rPr lang="en-US" sz="1600" dirty="0" smtClean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latin typeface="+mj-lt"/>
            </a:endParaRPr>
          </a:p>
          <a:p>
            <a:r>
              <a:rPr lang="en-US" b="1" dirty="0">
                <a:latin typeface="+mj-lt"/>
              </a:rPr>
              <a:t>      </a:t>
            </a:r>
            <a:r>
              <a:rPr lang="en-US" b="1" dirty="0" err="1">
                <a:latin typeface="+mj-lt"/>
              </a:rPr>
              <a:t>tpoints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>
                <a:latin typeface="+mj-lt"/>
              </a:rPr>
              <a:t>atoi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tchar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mr-IN" sz="1600" dirty="0">
                <a:latin typeface="+mj-lt"/>
              </a:rPr>
              <a:t>      </a:t>
            </a:r>
            <a:r>
              <a:rPr lang="mr-IN" sz="1600" dirty="0" smtClean="0">
                <a:latin typeface="+mj-lt"/>
              </a:rPr>
              <a:t>}</a:t>
            </a:r>
            <a:endParaRPr lang="en-US" sz="1600" dirty="0" smtClean="0">
              <a:latin typeface="+mj-lt"/>
            </a:endParaRPr>
          </a:p>
          <a:p>
            <a:endParaRPr lang="mr-IN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while ((</a:t>
            </a:r>
            <a:r>
              <a:rPr lang="en-US" sz="1600" dirty="0" err="1">
                <a:latin typeface="+mj-lt"/>
              </a:rPr>
              <a:t>nsteps</a:t>
            </a:r>
            <a:r>
              <a:rPr lang="en-US" sz="1600" dirty="0">
                <a:latin typeface="+mj-lt"/>
              </a:rPr>
              <a:t> &lt; 1) || (</a:t>
            </a:r>
            <a:r>
              <a:rPr lang="en-US" sz="1600" dirty="0" err="1">
                <a:latin typeface="+mj-lt"/>
              </a:rPr>
              <a:t>nsteps</a:t>
            </a:r>
            <a:r>
              <a:rPr lang="en-US" sz="1600" dirty="0">
                <a:latin typeface="+mj-lt"/>
              </a:rPr>
              <a:t> &gt; MAXSTEPS)) {</a:t>
            </a:r>
          </a:p>
          <a:p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rgbClr val="558ED5"/>
                </a:solidFill>
                <a:latin typeface="+mj-lt"/>
              </a:rPr>
              <a:t>"Enter number of time steps [1-%d]: "</a:t>
            </a:r>
            <a:r>
              <a:rPr lang="en-US" sz="1600" dirty="0">
                <a:latin typeface="+mj-lt"/>
              </a:rPr>
              <a:t>, MAXSTEPS);</a:t>
            </a:r>
          </a:p>
          <a:p>
            <a:r>
              <a:rPr lang="mr-IN" sz="1600" dirty="0">
                <a:latin typeface="+mj-lt"/>
              </a:rPr>
              <a:t>     </a:t>
            </a:r>
            <a:r>
              <a:rPr lang="mr-IN" sz="1600" dirty="0" smtClean="0">
                <a:latin typeface="+mj-lt"/>
              </a:rPr>
              <a:t>scanf</a:t>
            </a:r>
            <a:r>
              <a:rPr lang="en-US" sz="1600" dirty="0" smtClean="0">
                <a:latin typeface="+mj-lt"/>
              </a:rPr>
              <a:t>(</a:t>
            </a:r>
            <a:r>
              <a:rPr lang="mr-IN" sz="1600" dirty="0" smtClean="0">
                <a:latin typeface="+mj-lt"/>
              </a:rPr>
              <a:t>"</a:t>
            </a:r>
            <a:r>
              <a:rPr lang="mr-IN" sz="1600" dirty="0">
                <a:latin typeface="+mj-lt"/>
              </a:rPr>
              <a:t>%s", </a:t>
            </a:r>
            <a:r>
              <a:rPr lang="mr-IN" sz="1600" dirty="0" smtClean="0">
                <a:latin typeface="+mj-lt"/>
              </a:rPr>
              <a:t>tchar</a:t>
            </a:r>
            <a:r>
              <a:rPr lang="en-US" sz="1600" dirty="0" smtClean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;</a:t>
            </a:r>
            <a:endParaRPr lang="mr-IN" sz="1600" dirty="0">
              <a:latin typeface="+mj-lt"/>
            </a:endParaRPr>
          </a:p>
          <a:p>
            <a:r>
              <a:rPr lang="en-US" b="1" dirty="0">
                <a:latin typeface="+mj-lt"/>
              </a:rPr>
              <a:t>      </a:t>
            </a:r>
            <a:r>
              <a:rPr lang="en-US" b="1" dirty="0" err="1">
                <a:latin typeface="+mj-lt"/>
              </a:rPr>
              <a:t>nsteps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>
                <a:latin typeface="+mj-lt"/>
              </a:rPr>
              <a:t>atoi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tchar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mr-IN" sz="1600" dirty="0">
                <a:latin typeface="+mj-lt"/>
              </a:rPr>
              <a:t>      }</a:t>
            </a:r>
          </a:p>
          <a:p>
            <a:endParaRPr lang="mr-IN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printf</a:t>
            </a:r>
            <a:r>
              <a:rPr lang="en-US" sz="1600" dirty="0">
                <a:latin typeface="+mj-lt"/>
              </a:rPr>
              <a:t>("Using points = %d, steps = %d\n", </a:t>
            </a:r>
            <a:r>
              <a:rPr lang="en-US" sz="1600" dirty="0" err="1">
                <a:latin typeface="+mj-lt"/>
              </a:rPr>
              <a:t>tpoints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nsteps</a:t>
            </a:r>
            <a:r>
              <a:rPr lang="en-US" sz="1600" dirty="0">
                <a:latin typeface="+mj-lt"/>
              </a:rPr>
              <a:t>)</a:t>
            </a:r>
            <a:r>
              <a:rPr lang="en-US" sz="1600" dirty="0" smtClean="0">
                <a:latin typeface="+mj-lt"/>
              </a:rPr>
              <a:t>;</a:t>
            </a:r>
            <a:endParaRPr lang="en-US" sz="1600" dirty="0">
              <a:latin typeface="+mj-lt"/>
            </a:endParaRPr>
          </a:p>
          <a:p>
            <a:r>
              <a:rPr lang="mr-IN" sz="1600" dirty="0">
                <a:latin typeface="+mj-lt"/>
              </a:rPr>
              <a:t>   }</a:t>
            </a:r>
            <a:endParaRPr lang="en-US" sz="1600" dirty="0">
              <a:solidFill>
                <a:srgbClr val="4F81BD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48" y="634842"/>
            <a:ext cx="608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Definición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parametros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2643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4135" y="795796"/>
            <a:ext cx="4353270" cy="53245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F81BD"/>
                </a:solidFill>
              </a:rPr>
              <a:t>void </a:t>
            </a:r>
            <a:r>
              <a:rPr lang="en-US" sz="2000" b="1" dirty="0" err="1">
                <a:solidFill>
                  <a:srgbClr val="4F81BD"/>
                </a:solidFill>
              </a:rPr>
              <a:t>init_line</a:t>
            </a:r>
            <a:r>
              <a:rPr lang="en-US" sz="2000" b="1" dirty="0">
                <a:solidFill>
                  <a:srgbClr val="4F81BD"/>
                </a:solidFill>
              </a:rPr>
              <a:t>(void</a:t>
            </a:r>
            <a:r>
              <a:rPr lang="en-US" sz="2000" b="1" dirty="0" smtClean="0">
                <a:solidFill>
                  <a:srgbClr val="4F81BD"/>
                </a:solidFill>
              </a:rPr>
              <a:t>) </a:t>
            </a:r>
            <a:r>
              <a:rPr lang="en-US" sz="2000" dirty="0" smtClean="0">
                <a:solidFill>
                  <a:srgbClr val="4F81BD"/>
                </a:solidFill>
              </a:rPr>
              <a:t>{</a:t>
            </a:r>
            <a:endParaRPr lang="en-US" sz="2000" dirty="0">
              <a:solidFill>
                <a:srgbClr val="4F81BD"/>
              </a:solidFill>
            </a:endParaRPr>
          </a:p>
          <a:p>
            <a:r>
              <a:rPr lang="fr-FR" sz="2000" dirty="0">
                <a:solidFill>
                  <a:srgbClr val="4F81BD"/>
                </a:solidFill>
              </a:rPr>
              <a:t>   </a:t>
            </a:r>
            <a:r>
              <a:rPr lang="fr-FR" sz="2000" dirty="0" err="1">
                <a:solidFill>
                  <a:srgbClr val="4F81BD"/>
                </a:solidFill>
              </a:rPr>
              <a:t>int</a:t>
            </a:r>
            <a:r>
              <a:rPr lang="fr-FR" sz="2000" dirty="0">
                <a:solidFill>
                  <a:srgbClr val="4F81BD"/>
                </a:solidFill>
              </a:rPr>
              <a:t> i, j;</a:t>
            </a:r>
          </a:p>
          <a:p>
            <a:r>
              <a:rPr lang="fr-FR" sz="2000" dirty="0">
                <a:solidFill>
                  <a:srgbClr val="4F81BD"/>
                </a:solidFill>
              </a:rPr>
              <a:t>   double x, fac, k, </a:t>
            </a:r>
            <a:r>
              <a:rPr lang="fr-FR" sz="2000" dirty="0" err="1">
                <a:solidFill>
                  <a:srgbClr val="4F81BD"/>
                </a:solidFill>
              </a:rPr>
              <a:t>tmp</a:t>
            </a:r>
            <a:r>
              <a:rPr lang="fr-FR" sz="2000" dirty="0" smtClean="0">
                <a:solidFill>
                  <a:srgbClr val="4F81BD"/>
                </a:solidFill>
              </a:rPr>
              <a:t>;</a:t>
            </a:r>
            <a:endParaRPr lang="fr-FR" sz="2000" dirty="0"/>
          </a:p>
          <a:p>
            <a:r>
              <a:rPr lang="fr-FR" sz="2000" dirty="0"/>
              <a:t>   /* </a:t>
            </a:r>
            <a:r>
              <a:rPr lang="fr-FR" sz="2000" dirty="0" err="1"/>
              <a:t>Calculate</a:t>
            </a:r>
            <a:r>
              <a:rPr lang="fr-FR" sz="2000" dirty="0"/>
              <a:t> initial values </a:t>
            </a:r>
            <a:r>
              <a:rPr lang="fr-FR" sz="2000" dirty="0" err="1"/>
              <a:t>based</a:t>
            </a:r>
            <a:r>
              <a:rPr lang="fr-FR" sz="2000" dirty="0"/>
              <a:t> on sine </a:t>
            </a:r>
            <a:r>
              <a:rPr lang="fr-FR" sz="2000" dirty="0" err="1"/>
              <a:t>curve</a:t>
            </a:r>
            <a:r>
              <a:rPr lang="fr-FR" sz="2000" dirty="0"/>
              <a:t> */</a:t>
            </a:r>
          </a:p>
          <a:p>
            <a:r>
              <a:rPr lang="fr-FR" sz="2000" dirty="0">
                <a:solidFill>
                  <a:srgbClr val="4F81BD"/>
                </a:solidFill>
              </a:rPr>
              <a:t>   fac = 2.0 * PI;</a:t>
            </a:r>
          </a:p>
          <a:p>
            <a:r>
              <a:rPr lang="cs-CZ" sz="2000" dirty="0">
                <a:solidFill>
                  <a:srgbClr val="4F81BD"/>
                </a:solidFill>
              </a:rPr>
              <a:t>   k = 0.0;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</a:t>
            </a:r>
            <a:r>
              <a:rPr lang="en-US" sz="2000" dirty="0" err="1">
                <a:solidFill>
                  <a:srgbClr val="4F81BD"/>
                </a:solidFill>
              </a:rPr>
              <a:t>tmp</a:t>
            </a:r>
            <a:r>
              <a:rPr lang="en-US" sz="2000" dirty="0">
                <a:solidFill>
                  <a:srgbClr val="4F81BD"/>
                </a:solidFill>
              </a:rPr>
              <a:t> = </a:t>
            </a:r>
            <a:r>
              <a:rPr lang="en-US" sz="2000" dirty="0" err="1">
                <a:solidFill>
                  <a:srgbClr val="4F81BD"/>
                </a:solidFill>
              </a:rPr>
              <a:t>tpoints</a:t>
            </a:r>
            <a:r>
              <a:rPr lang="en-US" sz="2000" dirty="0">
                <a:solidFill>
                  <a:srgbClr val="4F81BD"/>
                </a:solidFill>
              </a:rPr>
              <a:t> - 1;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for (j = 1; j &lt;= </a:t>
            </a:r>
            <a:r>
              <a:rPr lang="en-US" sz="2000" dirty="0" err="1">
                <a:solidFill>
                  <a:srgbClr val="4F81BD"/>
                </a:solidFill>
              </a:rPr>
              <a:t>tpoints</a:t>
            </a:r>
            <a:r>
              <a:rPr lang="en-US" sz="2000" dirty="0">
                <a:solidFill>
                  <a:srgbClr val="4F81BD"/>
                </a:solidFill>
              </a:rPr>
              <a:t>; j++) {</a:t>
            </a:r>
          </a:p>
          <a:p>
            <a:r>
              <a:rPr lang="fr-FR" sz="2000" dirty="0">
                <a:solidFill>
                  <a:srgbClr val="4F81BD"/>
                </a:solidFill>
              </a:rPr>
              <a:t>      x = k/</a:t>
            </a:r>
            <a:r>
              <a:rPr lang="fr-FR" sz="2000" dirty="0" err="1">
                <a:solidFill>
                  <a:srgbClr val="4F81BD"/>
                </a:solidFill>
              </a:rPr>
              <a:t>tmp</a:t>
            </a:r>
            <a:r>
              <a:rPr lang="fr-FR" sz="2000" dirty="0">
                <a:solidFill>
                  <a:srgbClr val="4F81BD"/>
                </a:solidFill>
              </a:rPr>
              <a:t>;</a:t>
            </a:r>
          </a:p>
          <a:p>
            <a:r>
              <a:rPr lang="fi-FI" sz="2000" dirty="0">
                <a:solidFill>
                  <a:srgbClr val="4F81BD"/>
                </a:solidFill>
              </a:rPr>
              <a:t>      </a:t>
            </a:r>
            <a:r>
              <a:rPr lang="fi-FI" sz="2000" b="1" dirty="0" err="1">
                <a:solidFill>
                  <a:srgbClr val="4F81BD"/>
                </a:solidFill>
              </a:rPr>
              <a:t>values[j</a:t>
            </a:r>
            <a:r>
              <a:rPr lang="fi-FI" sz="2000" b="1" dirty="0">
                <a:solidFill>
                  <a:srgbClr val="4F81BD"/>
                </a:solidFill>
              </a:rPr>
              <a:t>] = </a:t>
            </a:r>
            <a:r>
              <a:rPr lang="fi-FI" sz="2000" b="1" dirty="0" err="1">
                <a:solidFill>
                  <a:srgbClr val="4F81BD"/>
                </a:solidFill>
              </a:rPr>
              <a:t>sin</a:t>
            </a:r>
            <a:r>
              <a:rPr lang="fi-FI" sz="2000" b="1" dirty="0">
                <a:solidFill>
                  <a:srgbClr val="4F81BD"/>
                </a:solidFill>
              </a:rPr>
              <a:t> (</a:t>
            </a:r>
            <a:r>
              <a:rPr lang="fi-FI" sz="2000" b="1" dirty="0" err="1">
                <a:solidFill>
                  <a:srgbClr val="4F81BD"/>
                </a:solidFill>
              </a:rPr>
              <a:t>fac</a:t>
            </a:r>
            <a:r>
              <a:rPr lang="fi-FI" sz="2000" b="1" dirty="0">
                <a:solidFill>
                  <a:srgbClr val="4F81BD"/>
                </a:solidFill>
              </a:rPr>
              <a:t> * x);</a:t>
            </a:r>
          </a:p>
          <a:p>
            <a:r>
              <a:rPr lang="cs-CZ" sz="2000" dirty="0">
                <a:solidFill>
                  <a:srgbClr val="4F81BD"/>
                </a:solidFill>
              </a:rPr>
              <a:t>      k = k + 1.0;</a:t>
            </a:r>
          </a:p>
          <a:p>
            <a:r>
              <a:rPr lang="cs-CZ" sz="2000" dirty="0">
                <a:solidFill>
                  <a:srgbClr val="4F81BD"/>
                </a:solidFill>
              </a:rPr>
              <a:t>      </a:t>
            </a:r>
            <a:r>
              <a:rPr lang="cs-CZ" sz="2000" dirty="0" smtClean="0">
                <a:solidFill>
                  <a:srgbClr val="4F81BD"/>
                </a:solidFill>
              </a:rPr>
              <a:t>}</a:t>
            </a:r>
            <a:endParaRPr lang="cs-CZ" sz="2000" dirty="0"/>
          </a:p>
          <a:p>
            <a:r>
              <a:rPr lang="cs-CZ" sz="2000" dirty="0"/>
              <a:t>   /* </a:t>
            </a:r>
            <a:r>
              <a:rPr lang="cs-CZ" sz="2000" dirty="0" err="1"/>
              <a:t>Initialize</a:t>
            </a:r>
            <a:r>
              <a:rPr lang="cs-CZ" sz="2000" dirty="0"/>
              <a:t> </a:t>
            </a:r>
            <a:r>
              <a:rPr lang="cs-CZ" sz="2000" dirty="0" err="1"/>
              <a:t>old</a:t>
            </a:r>
            <a:r>
              <a:rPr lang="cs-CZ" sz="2000" dirty="0"/>
              <a:t> </a:t>
            </a:r>
            <a:r>
              <a:rPr lang="cs-CZ" sz="2000" dirty="0" err="1"/>
              <a:t>values</a:t>
            </a:r>
            <a:r>
              <a:rPr lang="cs-CZ" sz="2000" dirty="0"/>
              <a:t> </a:t>
            </a:r>
            <a:r>
              <a:rPr lang="cs-CZ" sz="2000" dirty="0" err="1"/>
              <a:t>array</a:t>
            </a:r>
            <a:r>
              <a:rPr lang="cs-CZ" sz="2000" dirty="0"/>
              <a:t> */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for (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 = 1;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 &lt;= </a:t>
            </a:r>
            <a:r>
              <a:rPr lang="en-US" sz="2000" dirty="0" err="1">
                <a:solidFill>
                  <a:srgbClr val="4F81BD"/>
                </a:solidFill>
              </a:rPr>
              <a:t>tpoints</a:t>
            </a:r>
            <a:r>
              <a:rPr lang="en-US" sz="2000" dirty="0">
                <a:solidFill>
                  <a:srgbClr val="4F81BD"/>
                </a:solidFill>
              </a:rPr>
              <a:t>; 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++)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   </a:t>
            </a:r>
            <a:r>
              <a:rPr lang="en-US" sz="2000" dirty="0" err="1">
                <a:solidFill>
                  <a:srgbClr val="4F81BD"/>
                </a:solidFill>
              </a:rPr>
              <a:t>oldval</a:t>
            </a:r>
            <a:r>
              <a:rPr lang="en-US" sz="2000" dirty="0">
                <a:solidFill>
                  <a:srgbClr val="4F81BD"/>
                </a:solidFill>
              </a:rPr>
              <a:t>[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] = values[</a:t>
            </a:r>
            <a:r>
              <a:rPr lang="en-US" sz="2000" dirty="0" err="1">
                <a:solidFill>
                  <a:srgbClr val="4F81BD"/>
                </a:solidFill>
              </a:rPr>
              <a:t>i</a:t>
            </a:r>
            <a:r>
              <a:rPr lang="en-US" sz="2000" dirty="0">
                <a:solidFill>
                  <a:srgbClr val="4F81BD"/>
                </a:solidFill>
              </a:rPr>
              <a:t>];</a:t>
            </a:r>
          </a:p>
          <a:p>
            <a:r>
              <a:rPr lang="en-US" sz="2000" dirty="0">
                <a:solidFill>
                  <a:srgbClr val="4F81BD"/>
                </a:solidFill>
              </a:rPr>
              <a:t>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348" y="634842"/>
            <a:ext cx="3512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Inicialización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puntos</a:t>
            </a:r>
            <a:r>
              <a:rPr lang="en-US" sz="2800" b="1" dirty="0" smtClean="0"/>
              <a:t> en </a:t>
            </a:r>
            <a:r>
              <a:rPr lang="en-US" sz="2800" b="1" dirty="0" err="1" smtClean="0"/>
              <a:t>línea</a:t>
            </a:r>
            <a:r>
              <a:rPr lang="en-US" sz="2800" b="1" dirty="0" smtClean="0"/>
              <a:t>,</a:t>
            </a:r>
          </a:p>
          <a:p>
            <a:r>
              <a:rPr lang="en-US" sz="2800" b="1" dirty="0" smtClean="0"/>
              <a:t>de </a:t>
            </a:r>
            <a:r>
              <a:rPr lang="en-US" sz="2800" b="1" dirty="0" err="1" smtClean="0"/>
              <a:t>acuerdo</a:t>
            </a:r>
            <a:r>
              <a:rPr lang="en-US" sz="2800" b="1" dirty="0" smtClean="0"/>
              <a:t> a </a:t>
            </a:r>
            <a:r>
              <a:rPr lang="en-US" sz="2800" b="1" dirty="0" err="1" smtClean="0"/>
              <a:t>función</a:t>
            </a:r>
            <a:r>
              <a:rPr lang="en-US" sz="2800" b="1" dirty="0" smtClean="0"/>
              <a:t> sin()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86807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7019" y="794038"/>
            <a:ext cx="5327377" cy="5632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81BD"/>
                </a:solidFill>
              </a:rPr>
              <a:t>void update()</a:t>
            </a:r>
          </a:p>
          <a:p>
            <a:r>
              <a:rPr lang="en-US" dirty="0">
                <a:solidFill>
                  <a:srgbClr val="4F81BD"/>
                </a:solidFill>
              </a:rPr>
              <a:t>   {</a:t>
            </a:r>
          </a:p>
          <a:p>
            <a:r>
              <a:rPr lang="fr-FR" dirty="0">
                <a:solidFill>
                  <a:srgbClr val="4F81BD"/>
                </a:solidFill>
              </a:rPr>
              <a:t>   </a:t>
            </a:r>
            <a:r>
              <a:rPr lang="fr-FR" dirty="0" err="1">
                <a:solidFill>
                  <a:srgbClr val="4F81BD"/>
                </a:solidFill>
              </a:rPr>
              <a:t>int</a:t>
            </a:r>
            <a:r>
              <a:rPr lang="fr-FR" dirty="0">
                <a:solidFill>
                  <a:srgbClr val="4F81BD"/>
                </a:solidFill>
              </a:rPr>
              <a:t> i, j</a:t>
            </a:r>
            <a:r>
              <a:rPr lang="fr-FR" dirty="0" smtClean="0">
                <a:solidFill>
                  <a:srgbClr val="4F81BD"/>
                </a:solidFill>
              </a:rPr>
              <a:t>;</a:t>
            </a:r>
            <a:endParaRPr lang="fr-FR" dirty="0"/>
          </a:p>
          <a:p>
            <a:r>
              <a:rPr lang="fr-FR" dirty="0"/>
              <a:t>   /* Update values for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step</a:t>
            </a:r>
            <a:r>
              <a:rPr lang="fr-FR" dirty="0"/>
              <a:t> */</a:t>
            </a:r>
          </a:p>
          <a:p>
            <a:r>
              <a:rPr lang="da-DK" dirty="0">
                <a:solidFill>
                  <a:srgbClr val="4F81BD"/>
                </a:solidFill>
              </a:rPr>
              <a:t>   for (i = 1; i&lt;= </a:t>
            </a:r>
            <a:r>
              <a:rPr lang="da-DK" dirty="0" err="1">
                <a:solidFill>
                  <a:srgbClr val="4F81BD"/>
                </a:solidFill>
              </a:rPr>
              <a:t>nsteps</a:t>
            </a:r>
            <a:r>
              <a:rPr lang="da-DK" dirty="0">
                <a:solidFill>
                  <a:srgbClr val="4F81BD"/>
                </a:solidFill>
              </a:rPr>
              <a:t>; i++) {</a:t>
            </a:r>
          </a:p>
          <a:p>
            <a:r>
              <a:rPr lang="da-DK" dirty="0"/>
              <a:t>      /* Update points </a:t>
            </a:r>
            <a:r>
              <a:rPr lang="da-DK" dirty="0" err="1"/>
              <a:t>along</a:t>
            </a:r>
            <a:r>
              <a:rPr lang="da-DK" dirty="0"/>
              <a:t> line for </a:t>
            </a:r>
            <a:r>
              <a:rPr lang="da-DK" dirty="0" err="1"/>
              <a:t>this</a:t>
            </a:r>
            <a:r>
              <a:rPr lang="da-DK" dirty="0"/>
              <a:t> time step */</a:t>
            </a:r>
          </a:p>
          <a:p>
            <a:r>
              <a:rPr lang="en-US" dirty="0">
                <a:solidFill>
                  <a:srgbClr val="4F81BD"/>
                </a:solidFill>
              </a:rPr>
              <a:t>      for (j = 1; j &lt;= </a:t>
            </a:r>
            <a:r>
              <a:rPr lang="en-US" dirty="0" err="1">
                <a:solidFill>
                  <a:srgbClr val="4F81BD"/>
                </a:solidFill>
              </a:rPr>
              <a:t>tpoints</a:t>
            </a:r>
            <a:r>
              <a:rPr lang="en-US" dirty="0">
                <a:solidFill>
                  <a:srgbClr val="4F81BD"/>
                </a:solidFill>
              </a:rPr>
              <a:t>; j++) {</a:t>
            </a:r>
          </a:p>
          <a:p>
            <a:r>
              <a:rPr lang="en-US" dirty="0"/>
              <a:t>         /* global endpoints */</a:t>
            </a:r>
          </a:p>
          <a:p>
            <a:r>
              <a:rPr lang="en-US" dirty="0">
                <a:solidFill>
                  <a:srgbClr val="4F81BD"/>
                </a:solidFill>
              </a:rPr>
              <a:t>         if ((j == 1) || (j  == </a:t>
            </a:r>
            <a:r>
              <a:rPr lang="en-US" dirty="0" err="1">
                <a:solidFill>
                  <a:srgbClr val="4F81BD"/>
                </a:solidFill>
              </a:rPr>
              <a:t>tpoints</a:t>
            </a:r>
            <a:r>
              <a:rPr lang="en-US" dirty="0">
                <a:solidFill>
                  <a:srgbClr val="4F81BD"/>
                </a:solidFill>
              </a:rPr>
              <a:t>))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</a:t>
            </a:r>
            <a:r>
              <a:rPr lang="en-US" dirty="0" err="1">
                <a:solidFill>
                  <a:srgbClr val="4F81BD"/>
                </a:solidFill>
              </a:rPr>
              <a:t>newval</a:t>
            </a:r>
            <a:r>
              <a:rPr lang="en-US" dirty="0">
                <a:solidFill>
                  <a:srgbClr val="4F81BD"/>
                </a:solidFill>
              </a:rPr>
              <a:t>[j] = 0.0;</a:t>
            </a:r>
          </a:p>
          <a:p>
            <a:r>
              <a:rPr lang="hu-HU" dirty="0">
                <a:solidFill>
                  <a:srgbClr val="4F81BD"/>
                </a:solidFill>
              </a:rPr>
              <a:t>         else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</a:t>
            </a:r>
            <a:r>
              <a:rPr lang="en-US" dirty="0" err="1">
                <a:solidFill>
                  <a:srgbClr val="4F81BD"/>
                </a:solidFill>
              </a:rPr>
              <a:t>do_math</a:t>
            </a:r>
            <a:r>
              <a:rPr lang="en-US" dirty="0">
                <a:solidFill>
                  <a:srgbClr val="4F81BD"/>
                </a:solidFill>
              </a:rPr>
              <a:t>(j);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smtClean="0">
                <a:solidFill>
                  <a:srgbClr val="4F81BD"/>
                </a:solidFill>
              </a:rPr>
              <a:t>}</a:t>
            </a:r>
            <a:endParaRPr lang="en-US" dirty="0"/>
          </a:p>
          <a:p>
            <a:r>
              <a:rPr lang="en-US" dirty="0"/>
              <a:t>      /* Update old values with new values */</a:t>
            </a:r>
          </a:p>
          <a:p>
            <a:r>
              <a:rPr lang="en-US" dirty="0">
                <a:solidFill>
                  <a:schemeClr val="accent1"/>
                </a:solidFill>
              </a:rPr>
              <a:t>      for (j = 1; j &lt;= </a:t>
            </a:r>
            <a:r>
              <a:rPr lang="en-US" dirty="0" err="1">
                <a:solidFill>
                  <a:schemeClr val="accent1"/>
                </a:solidFill>
              </a:rPr>
              <a:t>tpoints</a:t>
            </a:r>
            <a:r>
              <a:rPr lang="en-US" dirty="0">
                <a:solidFill>
                  <a:schemeClr val="accent1"/>
                </a:solidFill>
              </a:rPr>
              <a:t>; j++) {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accent1"/>
                </a:solidFill>
              </a:rPr>
              <a:t>oldval</a:t>
            </a:r>
            <a:r>
              <a:rPr lang="en-US" dirty="0">
                <a:solidFill>
                  <a:schemeClr val="accent1"/>
                </a:solidFill>
              </a:rPr>
              <a:t>[j] = values[j];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values[j] = </a:t>
            </a:r>
            <a:r>
              <a:rPr lang="en-US" dirty="0" err="1">
                <a:solidFill>
                  <a:schemeClr val="accent1"/>
                </a:solidFill>
              </a:rPr>
              <a:t>newval</a:t>
            </a:r>
            <a:r>
              <a:rPr lang="en-US" dirty="0">
                <a:solidFill>
                  <a:schemeClr val="accent1"/>
                </a:solidFill>
              </a:rPr>
              <a:t>[j];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}</a:t>
            </a:r>
          </a:p>
          <a:p>
            <a:r>
              <a:rPr lang="en-US" dirty="0">
                <a:solidFill>
                  <a:schemeClr val="accent1"/>
                </a:solidFill>
              </a:rPr>
              <a:t>      }</a:t>
            </a:r>
          </a:p>
          <a:p>
            <a:r>
              <a:rPr lang="en-US" dirty="0">
                <a:solidFill>
                  <a:schemeClr val="accent1"/>
                </a:solidFill>
              </a:rPr>
              <a:t>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" y="794038"/>
            <a:ext cx="3027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</a:rPr>
              <a:t>Actualizar</a:t>
            </a:r>
            <a:r>
              <a:rPr lang="en-US" sz="2800" b="1" dirty="0" smtClean="0">
                <a:solidFill>
                  <a:srgbClr val="000000"/>
                </a:solidFill>
              </a:rPr>
              <a:t> los </a:t>
            </a:r>
            <a:r>
              <a:rPr lang="en-US" sz="2800" b="1" dirty="0" err="1" smtClean="0">
                <a:solidFill>
                  <a:srgbClr val="000000"/>
                </a:solidFill>
              </a:rPr>
              <a:t>valores</a:t>
            </a:r>
            <a:r>
              <a:rPr lang="en-US" sz="2800" b="1" dirty="0" smtClean="0">
                <a:solidFill>
                  <a:srgbClr val="000000"/>
                </a:solidFill>
              </a:rPr>
              <a:t> en </a:t>
            </a:r>
            <a:r>
              <a:rPr lang="en-US" sz="2800" b="1" dirty="0" err="1" smtClean="0">
                <a:solidFill>
                  <a:srgbClr val="000000"/>
                </a:solidFill>
              </a:rPr>
              <a:t>una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linea</a:t>
            </a:r>
            <a:r>
              <a:rPr lang="en-US" sz="2800" b="1" dirty="0" smtClean="0">
                <a:solidFill>
                  <a:srgbClr val="000000"/>
                </a:solidFill>
              </a:rPr>
              <a:t> un </a:t>
            </a:r>
            <a:r>
              <a:rPr lang="en-US" sz="2800" b="1" dirty="0" err="1" smtClean="0">
                <a:solidFill>
                  <a:srgbClr val="000000"/>
                </a:solidFill>
              </a:rPr>
              <a:t>número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b="1" dirty="0" err="1" smtClean="0">
                <a:solidFill>
                  <a:srgbClr val="000000"/>
                </a:solidFill>
              </a:rPr>
              <a:t>determinado</a:t>
            </a:r>
            <a:r>
              <a:rPr lang="en-US" sz="2800" b="1" dirty="0" smtClean="0">
                <a:solidFill>
                  <a:srgbClr val="000000"/>
                </a:solidFill>
              </a:rPr>
              <a:t> de </a:t>
            </a:r>
            <a:r>
              <a:rPr lang="en-US" sz="2800" b="1" dirty="0" err="1" smtClean="0">
                <a:solidFill>
                  <a:srgbClr val="000000"/>
                </a:solidFill>
              </a:rPr>
              <a:t>veces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599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6861" y="954549"/>
            <a:ext cx="4919543" cy="52629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F81BD"/>
                </a:solidFill>
              </a:rPr>
              <a:t>void </a:t>
            </a:r>
            <a:r>
              <a:rPr lang="en-US" sz="2400" b="1" dirty="0" err="1">
                <a:solidFill>
                  <a:srgbClr val="4F81BD"/>
                </a:solidFill>
              </a:rPr>
              <a:t>do_math</a:t>
            </a:r>
            <a:r>
              <a:rPr lang="en-US" sz="2400" b="1" dirty="0">
                <a:solidFill>
                  <a:srgbClr val="4F81BD"/>
                </a:solidFill>
              </a:rPr>
              <a:t>(</a:t>
            </a:r>
            <a:r>
              <a:rPr lang="en-US" sz="2400" b="1" dirty="0" err="1">
                <a:solidFill>
                  <a:srgbClr val="4F81BD"/>
                </a:solidFill>
              </a:rPr>
              <a:t>int</a:t>
            </a:r>
            <a:r>
              <a:rPr lang="en-US" sz="2400" b="1" dirty="0">
                <a:solidFill>
                  <a:srgbClr val="4F81BD"/>
                </a:solidFill>
              </a:rPr>
              <a:t> </a:t>
            </a:r>
            <a:r>
              <a:rPr lang="en-US" sz="2400" b="1" dirty="0" err="1">
                <a:solidFill>
                  <a:srgbClr val="4F81BD"/>
                </a:solidFill>
              </a:rPr>
              <a:t>i</a:t>
            </a:r>
            <a:r>
              <a:rPr lang="en-US" sz="2400" b="1" dirty="0">
                <a:solidFill>
                  <a:srgbClr val="4F81BD"/>
                </a:solidFill>
              </a:rPr>
              <a:t>)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  {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  double </a:t>
            </a:r>
            <a:r>
              <a:rPr lang="en-US" sz="2400" dirty="0" err="1">
                <a:solidFill>
                  <a:srgbClr val="4F81BD"/>
                </a:solidFill>
              </a:rPr>
              <a:t>dtime</a:t>
            </a:r>
            <a:r>
              <a:rPr lang="en-US" sz="2400" dirty="0">
                <a:solidFill>
                  <a:srgbClr val="4F81BD"/>
                </a:solidFill>
              </a:rPr>
              <a:t>, c, dx, tau, </a:t>
            </a:r>
            <a:r>
              <a:rPr lang="en-US" sz="2400" dirty="0" err="1">
                <a:solidFill>
                  <a:srgbClr val="4F81BD"/>
                </a:solidFill>
              </a:rPr>
              <a:t>sqtau</a:t>
            </a:r>
            <a:r>
              <a:rPr lang="en-US" sz="2400" dirty="0">
                <a:solidFill>
                  <a:srgbClr val="4F81BD"/>
                </a:solidFill>
              </a:rPr>
              <a:t>;</a:t>
            </a:r>
          </a:p>
          <a:p>
            <a:endParaRPr lang="en-US" sz="2400" dirty="0">
              <a:solidFill>
                <a:srgbClr val="4F81BD"/>
              </a:solidFill>
            </a:endParaRPr>
          </a:p>
          <a:p>
            <a:r>
              <a:rPr lang="da-DK" sz="2400" dirty="0">
                <a:solidFill>
                  <a:srgbClr val="4F81BD"/>
                </a:solidFill>
              </a:rPr>
              <a:t>   </a:t>
            </a:r>
            <a:r>
              <a:rPr lang="da-DK" sz="2400" dirty="0" err="1">
                <a:solidFill>
                  <a:srgbClr val="4F81BD"/>
                </a:solidFill>
              </a:rPr>
              <a:t>dtime</a:t>
            </a:r>
            <a:r>
              <a:rPr lang="da-DK" sz="2400" dirty="0">
                <a:solidFill>
                  <a:srgbClr val="4F81BD"/>
                </a:solidFill>
              </a:rPr>
              <a:t> = 0.3;</a:t>
            </a:r>
          </a:p>
          <a:p>
            <a:r>
              <a:rPr lang="da-DK" sz="2400" dirty="0">
                <a:solidFill>
                  <a:srgbClr val="4F81BD"/>
                </a:solidFill>
              </a:rPr>
              <a:t>   c = 1.0;</a:t>
            </a:r>
          </a:p>
          <a:p>
            <a:r>
              <a:rPr lang="fr-FR" sz="2400" dirty="0">
                <a:solidFill>
                  <a:srgbClr val="4F81BD"/>
                </a:solidFill>
              </a:rPr>
              <a:t>   dx = 1.0;</a:t>
            </a:r>
          </a:p>
          <a:p>
            <a:r>
              <a:rPr lang="da-DK" sz="2400" dirty="0">
                <a:solidFill>
                  <a:srgbClr val="4F81BD"/>
                </a:solidFill>
              </a:rPr>
              <a:t>   </a:t>
            </a:r>
            <a:r>
              <a:rPr lang="da-DK" sz="2400" dirty="0" err="1">
                <a:solidFill>
                  <a:srgbClr val="4F81BD"/>
                </a:solidFill>
              </a:rPr>
              <a:t>tau</a:t>
            </a:r>
            <a:r>
              <a:rPr lang="da-DK" sz="2400" dirty="0">
                <a:solidFill>
                  <a:srgbClr val="4F81BD"/>
                </a:solidFill>
              </a:rPr>
              <a:t> = (c * </a:t>
            </a:r>
            <a:r>
              <a:rPr lang="da-DK" sz="2400" dirty="0" err="1">
                <a:solidFill>
                  <a:srgbClr val="4F81BD"/>
                </a:solidFill>
              </a:rPr>
              <a:t>dtime</a:t>
            </a:r>
            <a:r>
              <a:rPr lang="da-DK" sz="2400" dirty="0">
                <a:solidFill>
                  <a:srgbClr val="4F81BD"/>
                </a:solidFill>
              </a:rPr>
              <a:t> / </a:t>
            </a:r>
            <a:r>
              <a:rPr lang="da-DK" sz="2400" dirty="0" err="1">
                <a:solidFill>
                  <a:srgbClr val="4F81BD"/>
                </a:solidFill>
              </a:rPr>
              <a:t>dx</a:t>
            </a:r>
            <a:r>
              <a:rPr lang="da-DK" sz="2400" dirty="0">
                <a:solidFill>
                  <a:srgbClr val="4F81BD"/>
                </a:solidFill>
              </a:rPr>
              <a:t>);</a:t>
            </a:r>
          </a:p>
          <a:p>
            <a:r>
              <a:rPr lang="fr-FR" sz="2400" dirty="0">
                <a:solidFill>
                  <a:srgbClr val="4F81BD"/>
                </a:solidFill>
              </a:rPr>
              <a:t>   </a:t>
            </a:r>
            <a:r>
              <a:rPr lang="fr-FR" sz="2400" dirty="0" err="1">
                <a:solidFill>
                  <a:srgbClr val="4F81BD"/>
                </a:solidFill>
              </a:rPr>
              <a:t>sqtau</a:t>
            </a:r>
            <a:r>
              <a:rPr lang="fr-FR" sz="2400" dirty="0">
                <a:solidFill>
                  <a:srgbClr val="4F81BD"/>
                </a:solidFill>
              </a:rPr>
              <a:t> = tau * tau;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  </a:t>
            </a:r>
            <a:r>
              <a:rPr lang="en-US" sz="2400" dirty="0" err="1">
                <a:solidFill>
                  <a:srgbClr val="4F81BD"/>
                </a:solidFill>
              </a:rPr>
              <a:t>newval</a:t>
            </a:r>
            <a:r>
              <a:rPr lang="en-US" sz="2400" dirty="0">
                <a:solidFill>
                  <a:srgbClr val="4F81BD"/>
                </a:solidFill>
              </a:rPr>
              <a:t>[</a:t>
            </a:r>
            <a:r>
              <a:rPr lang="en-US" sz="2400" dirty="0" err="1">
                <a:solidFill>
                  <a:srgbClr val="4F81BD"/>
                </a:solidFill>
              </a:rPr>
              <a:t>i</a:t>
            </a:r>
            <a:r>
              <a:rPr lang="en-US" sz="2400" dirty="0">
                <a:solidFill>
                  <a:srgbClr val="4F81BD"/>
                </a:solidFill>
              </a:rPr>
              <a:t>] = (2.0 * values[</a:t>
            </a:r>
            <a:r>
              <a:rPr lang="en-US" sz="2400" dirty="0" err="1">
                <a:solidFill>
                  <a:srgbClr val="4F81BD"/>
                </a:solidFill>
              </a:rPr>
              <a:t>i</a:t>
            </a:r>
            <a:r>
              <a:rPr lang="en-US" sz="2400" dirty="0">
                <a:solidFill>
                  <a:srgbClr val="4F81BD"/>
                </a:solidFill>
              </a:rPr>
              <a:t>]) -</a:t>
            </a:r>
            <a:r>
              <a:rPr lang="en-US" sz="2400" dirty="0" err="1" smtClean="0">
                <a:solidFill>
                  <a:srgbClr val="4F81BD"/>
                </a:solidFill>
              </a:rPr>
              <a:t>oldval</a:t>
            </a:r>
            <a:r>
              <a:rPr lang="en-US" sz="2400" dirty="0">
                <a:solidFill>
                  <a:srgbClr val="4F81BD"/>
                </a:solidFill>
              </a:rPr>
              <a:t>[</a:t>
            </a:r>
            <a:r>
              <a:rPr lang="en-US" sz="2400" dirty="0" err="1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]</a:t>
            </a:r>
            <a:r>
              <a:rPr lang="fi-FI" sz="2400" dirty="0" smtClean="0">
                <a:solidFill>
                  <a:srgbClr val="4F81BD"/>
                </a:solidFill>
              </a:rPr>
              <a:t> </a:t>
            </a:r>
            <a:r>
              <a:rPr lang="fi-FI" sz="2400" dirty="0">
                <a:solidFill>
                  <a:srgbClr val="4F81BD"/>
                </a:solidFill>
              </a:rPr>
              <a:t>+ (</a:t>
            </a:r>
            <a:r>
              <a:rPr lang="fi-FI" sz="2400" dirty="0" err="1">
                <a:solidFill>
                  <a:srgbClr val="4F81BD"/>
                </a:solidFill>
              </a:rPr>
              <a:t>sqtau</a:t>
            </a:r>
            <a:r>
              <a:rPr lang="fi-FI" sz="2400" dirty="0">
                <a:solidFill>
                  <a:srgbClr val="4F81BD"/>
                </a:solidFill>
              </a:rPr>
              <a:t> * (values[i-1] - (2.0 * </a:t>
            </a:r>
            <a:r>
              <a:rPr lang="fi-FI" sz="2400" dirty="0" err="1">
                <a:solidFill>
                  <a:srgbClr val="4F81BD"/>
                </a:solidFill>
              </a:rPr>
              <a:t>values[i</a:t>
            </a:r>
            <a:r>
              <a:rPr lang="fi-FI" sz="2400" dirty="0">
                <a:solidFill>
                  <a:srgbClr val="4F81BD"/>
                </a:solidFill>
              </a:rPr>
              <a:t>]) + values[i+1]))</a:t>
            </a:r>
            <a:r>
              <a:rPr lang="fi-FI" sz="2400" dirty="0" smtClean="0">
                <a:solidFill>
                  <a:srgbClr val="4F81BD"/>
                </a:solidFill>
              </a:rPr>
              <a:t>;</a:t>
            </a:r>
          </a:p>
          <a:p>
            <a:endParaRPr lang="fi-FI" sz="2400" dirty="0">
              <a:solidFill>
                <a:srgbClr val="4F81BD"/>
              </a:solidFill>
            </a:endParaRPr>
          </a:p>
          <a:p>
            <a:r>
              <a:rPr lang="fi-FI" sz="2400" dirty="0">
                <a:solidFill>
                  <a:srgbClr val="4F81BD"/>
                </a:solidFill>
              </a:rPr>
              <a:t>   }</a:t>
            </a:r>
            <a:endParaRPr lang="en-US" sz="2400" dirty="0">
              <a:solidFill>
                <a:srgbClr val="4F81B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111" y="670982"/>
            <a:ext cx="34240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00"/>
                </a:solidFill>
              </a:rPr>
              <a:t>Calculo</a:t>
            </a:r>
            <a:r>
              <a:rPr lang="en-US" sz="3200" b="1" dirty="0" smtClean="0">
                <a:solidFill>
                  <a:srgbClr val="000000"/>
                </a:solidFill>
              </a:rPr>
              <a:t> de </a:t>
            </a:r>
            <a:r>
              <a:rPr lang="en-US" sz="3200" b="1" dirty="0" err="1" smtClean="0">
                <a:solidFill>
                  <a:srgbClr val="000000"/>
                </a:solidFill>
              </a:rPr>
              <a:t>nuevos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</a:rPr>
              <a:t>valores</a:t>
            </a:r>
            <a:r>
              <a:rPr lang="en-US" sz="3200" b="1" dirty="0" smtClean="0">
                <a:solidFill>
                  <a:srgbClr val="000000"/>
                </a:solidFill>
              </a:rPr>
              <a:t> a </a:t>
            </a:r>
            <a:r>
              <a:rPr lang="en-US" sz="3200" b="1" dirty="0" err="1" smtClean="0">
                <a:solidFill>
                  <a:srgbClr val="000000"/>
                </a:solidFill>
              </a:rPr>
              <a:t>partir</a:t>
            </a:r>
            <a:r>
              <a:rPr lang="en-US" sz="3200" b="1" dirty="0" smtClean="0">
                <a:solidFill>
                  <a:srgbClr val="000000"/>
                </a:solidFill>
              </a:rPr>
              <a:t> de la </a:t>
            </a:r>
            <a:r>
              <a:rPr lang="en-US" sz="3200" b="1" dirty="0" err="1" smtClean="0">
                <a:solidFill>
                  <a:srgbClr val="000000"/>
                </a:solidFill>
              </a:rPr>
              <a:t>ecuacion</a:t>
            </a:r>
            <a:r>
              <a:rPr lang="en-US" sz="3200" b="1" dirty="0" smtClean="0">
                <a:solidFill>
                  <a:srgbClr val="000000"/>
                </a:solidFill>
              </a:rPr>
              <a:t> de </a:t>
            </a:r>
            <a:r>
              <a:rPr lang="en-US" sz="3200" b="1" dirty="0" err="1" smtClean="0">
                <a:solidFill>
                  <a:srgbClr val="000000"/>
                </a:solidFill>
              </a:rPr>
              <a:t>onda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279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50" y="842427"/>
            <a:ext cx="3422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Comunicación</a:t>
            </a:r>
            <a:r>
              <a:rPr lang="en-US" sz="3600" b="1" dirty="0" smtClean="0">
                <a:latin typeface="Arial"/>
                <a:cs typeface="Arial"/>
              </a:rPr>
              <a:t> de data </a:t>
            </a:r>
            <a:r>
              <a:rPr lang="en-US" sz="3600" b="1" dirty="0" err="1" smtClean="0">
                <a:latin typeface="Arial"/>
                <a:cs typeface="Arial"/>
              </a:rPr>
              <a:t>para</a:t>
            </a:r>
            <a:r>
              <a:rPr lang="en-US" sz="3600" b="1" dirty="0" smtClean="0">
                <a:latin typeface="Arial"/>
                <a:cs typeface="Arial"/>
              </a:rPr>
              <a:t> la </a:t>
            </a:r>
            <a:r>
              <a:rPr lang="en-US" sz="3600" b="1" dirty="0" err="1" smtClean="0">
                <a:latin typeface="Arial"/>
                <a:cs typeface="Arial"/>
              </a:rPr>
              <a:t>solución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ecuaciones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diferenciales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3" name="Picture 2" descr="Screen Shot 2015-09-22 at 1.16.20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7" y="651589"/>
            <a:ext cx="4859941" cy="59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5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0" y="2108784"/>
            <a:ext cx="9187071" cy="31947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kern="1200"/>
          </a:p>
        </p:txBody>
      </p:sp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1" y="2146884"/>
            <a:ext cx="90678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52401" y="4775784"/>
            <a:ext cx="438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kern="1200" dirty="0" err="1" smtClean="0">
                <a:solidFill>
                  <a:srgbClr val="000000"/>
                </a:solidFill>
              </a:rPr>
              <a:t>Pertenec</a:t>
            </a:r>
            <a:r>
              <a:rPr lang="en-US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al </a:t>
            </a:r>
            <a:r>
              <a:rPr lang="en-US" dirty="0" err="1" smtClean="0">
                <a:solidFill>
                  <a:srgbClr val="000000"/>
                </a:solidFill>
              </a:rPr>
              <a:t>verde</a:t>
            </a:r>
            <a:r>
              <a:rPr lang="en-US" dirty="0" smtClean="0">
                <a:solidFill>
                  <a:srgbClr val="000000"/>
                </a:solidFill>
              </a:rPr>
              <a:t> – </a:t>
            </a:r>
            <a:r>
              <a:rPr lang="en-US" dirty="0" err="1" smtClean="0">
                <a:solidFill>
                  <a:srgbClr val="000000"/>
                </a:solidFill>
              </a:rPr>
              <a:t>necesitado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amarillo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 flipV="1">
            <a:off x="685801" y="3023184"/>
            <a:ext cx="1371600" cy="1828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657601" y="3861384"/>
            <a:ext cx="438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Pertenece</a:t>
            </a:r>
            <a:r>
              <a:rPr lang="en-US" dirty="0" smtClean="0">
                <a:solidFill>
                  <a:srgbClr val="000000"/>
                </a:solidFill>
              </a:rPr>
              <a:t> al </a:t>
            </a:r>
            <a:r>
              <a:rPr lang="en-US" dirty="0" err="1" smtClean="0">
                <a:solidFill>
                  <a:srgbClr val="000000"/>
                </a:solidFill>
              </a:rPr>
              <a:t>amarillo</a:t>
            </a:r>
            <a:r>
              <a:rPr lang="en-US" kern="1200" dirty="0" smtClean="0">
                <a:solidFill>
                  <a:srgbClr val="000000"/>
                </a:solidFill>
              </a:rPr>
              <a:t> – </a:t>
            </a:r>
            <a:r>
              <a:rPr lang="en-US" kern="1200" dirty="0" err="1" smtClean="0">
                <a:solidFill>
                  <a:srgbClr val="000000"/>
                </a:solidFill>
              </a:rPr>
              <a:t>necesitado</a:t>
            </a:r>
            <a:r>
              <a:rPr lang="en-US" kern="1200" dirty="0" smtClean="0">
                <a:solidFill>
                  <a:srgbClr val="000000"/>
                </a:solidFill>
              </a:rPr>
              <a:t> </a:t>
            </a:r>
            <a:r>
              <a:rPr lang="en-US" kern="1200" dirty="0" err="1" smtClean="0">
                <a:solidFill>
                  <a:srgbClr val="000000"/>
                </a:solidFill>
              </a:rPr>
              <a:t>por</a:t>
            </a:r>
            <a:r>
              <a:rPr lang="en-US" kern="1200" dirty="0" smtClean="0">
                <a:solidFill>
                  <a:srgbClr val="000000"/>
                </a:solidFill>
              </a:rPr>
              <a:t> </a:t>
            </a:r>
            <a:r>
              <a:rPr lang="en-US" kern="1200" dirty="0" err="1" smtClean="0">
                <a:solidFill>
                  <a:srgbClr val="000000"/>
                </a:solidFill>
              </a:rPr>
              <a:t>verde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 flipV="1">
            <a:off x="2590801" y="3023184"/>
            <a:ext cx="10668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752601" y="2718384"/>
            <a:ext cx="3429000" cy="6096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6201" y="2642184"/>
            <a:ext cx="2819400" cy="76200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kern="1200"/>
          </a:p>
        </p:txBody>
      </p:sp>
      <p:sp>
        <p:nvSpPr>
          <p:cNvPr id="3" name="TextBox 2"/>
          <p:cNvSpPr txBox="1"/>
          <p:nvPr/>
        </p:nvSpPr>
        <p:spPr>
          <a:xfrm>
            <a:off x="1797983" y="1248723"/>
            <a:ext cx="5182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Esquema</a:t>
            </a:r>
            <a:r>
              <a:rPr lang="en-US" sz="2800" dirty="0" smtClean="0"/>
              <a:t> de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0004" y="5334619"/>
            <a:ext cx="6750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Necesita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comunicación</a:t>
            </a:r>
            <a:r>
              <a:rPr lang="en-US" sz="2800" dirty="0" smtClean="0"/>
              <a:t> P2P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intercambiar</a:t>
            </a:r>
            <a:r>
              <a:rPr lang="en-US" sz="2800" dirty="0" smtClean="0"/>
              <a:t>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de </a:t>
            </a:r>
            <a:r>
              <a:rPr lang="en-US" sz="2800" dirty="0" err="1" smtClean="0"/>
              <a:t>frontera</a:t>
            </a:r>
            <a:r>
              <a:rPr lang="en-US" sz="2800" dirty="0" smtClean="0"/>
              <a:t> con </a:t>
            </a:r>
            <a:r>
              <a:rPr lang="en-US" sz="2800" dirty="0" err="1" smtClean="0"/>
              <a:t>vecinos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53840"/>
            <a:ext cx="61360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Arial"/>
                <a:cs typeface="Arial"/>
              </a:rPr>
              <a:t>Ecuacion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b="1" dirty="0" err="1" smtClean="0">
                <a:latin typeface="Arial"/>
                <a:cs typeface="Arial"/>
              </a:rPr>
              <a:t>hiperbólica</a:t>
            </a:r>
            <a:r>
              <a:rPr lang="en-US" sz="3200" b="1" dirty="0" smtClean="0">
                <a:latin typeface="Arial"/>
                <a:cs typeface="Arial"/>
              </a:rPr>
              <a:t> de </a:t>
            </a:r>
            <a:r>
              <a:rPr lang="en-US" sz="3200" b="1" dirty="0" err="1" smtClean="0">
                <a:latin typeface="Arial"/>
                <a:cs typeface="Arial"/>
              </a:rPr>
              <a:t>onda</a:t>
            </a:r>
            <a:r>
              <a:rPr lang="en-US" sz="3200" b="1" dirty="0" smtClean="0">
                <a:latin typeface="Arial"/>
                <a:cs typeface="Arial"/>
              </a:rPr>
              <a:t>: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6812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50" y="579401"/>
            <a:ext cx="8202598" cy="5632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F81BD"/>
                </a:solidFill>
              </a:rPr>
              <a:t>void update(</a:t>
            </a:r>
            <a:r>
              <a:rPr lang="en-US" b="1" dirty="0" err="1">
                <a:solidFill>
                  <a:srgbClr val="4F81BD"/>
                </a:solidFill>
              </a:rPr>
              <a:t>int</a:t>
            </a:r>
            <a:r>
              <a:rPr lang="en-US" b="1" dirty="0">
                <a:solidFill>
                  <a:srgbClr val="4F81BD"/>
                </a:solidFill>
              </a:rPr>
              <a:t> left, </a:t>
            </a:r>
            <a:r>
              <a:rPr lang="en-US" b="1" dirty="0" err="1">
                <a:solidFill>
                  <a:srgbClr val="4F81BD"/>
                </a:solidFill>
              </a:rPr>
              <a:t>int</a:t>
            </a:r>
            <a:r>
              <a:rPr lang="en-US" b="1" dirty="0">
                <a:solidFill>
                  <a:srgbClr val="4F81BD"/>
                </a:solidFill>
              </a:rPr>
              <a:t> right) {</a:t>
            </a:r>
          </a:p>
          <a:p>
            <a:r>
              <a:rPr lang="fr-FR" dirty="0" smtClean="0">
                <a:solidFill>
                  <a:srgbClr val="4F81BD"/>
                </a:solidFill>
              </a:rPr>
              <a:t>..........</a:t>
            </a:r>
            <a:endParaRPr lang="fr-FR" dirty="0">
              <a:solidFill>
                <a:srgbClr val="4F81BD"/>
              </a:solidFill>
            </a:endParaRPr>
          </a:p>
          <a:p>
            <a:r>
              <a:rPr lang="fr-FR" dirty="0"/>
              <a:t>   /* Update values for </a:t>
            </a:r>
            <a:r>
              <a:rPr lang="fr-FR" dirty="0" err="1"/>
              <a:t>each</a:t>
            </a:r>
            <a:r>
              <a:rPr lang="fr-FR" dirty="0"/>
              <a:t> point </a:t>
            </a:r>
            <a:r>
              <a:rPr lang="fr-FR" dirty="0" err="1"/>
              <a:t>along</a:t>
            </a:r>
            <a:r>
              <a:rPr lang="fr-FR" dirty="0"/>
              <a:t> string */</a:t>
            </a:r>
          </a:p>
          <a:p>
            <a:r>
              <a:rPr lang="da-DK" dirty="0">
                <a:solidFill>
                  <a:srgbClr val="4F81BD"/>
                </a:solidFill>
              </a:rPr>
              <a:t>   for (i = 1; i &lt;= </a:t>
            </a:r>
            <a:r>
              <a:rPr lang="da-DK" dirty="0" err="1">
                <a:solidFill>
                  <a:srgbClr val="4F81BD"/>
                </a:solidFill>
              </a:rPr>
              <a:t>nsteps</a:t>
            </a:r>
            <a:r>
              <a:rPr lang="da-DK" dirty="0">
                <a:solidFill>
                  <a:srgbClr val="4F81BD"/>
                </a:solidFill>
              </a:rPr>
              <a:t>; i++) {</a:t>
            </a:r>
          </a:p>
          <a:p>
            <a:r>
              <a:rPr lang="da-DK" dirty="0"/>
              <a:t>      /* Exchange data with "</a:t>
            </a:r>
            <a:r>
              <a:rPr lang="da-DK" dirty="0" err="1"/>
              <a:t>left-hand</a:t>
            </a:r>
            <a:r>
              <a:rPr lang="da-DK" dirty="0"/>
              <a:t>" </a:t>
            </a:r>
            <a:r>
              <a:rPr lang="da-DK" dirty="0" err="1"/>
              <a:t>neighbor</a:t>
            </a:r>
            <a:r>
              <a:rPr lang="da-DK" dirty="0"/>
              <a:t> */</a:t>
            </a:r>
          </a:p>
          <a:p>
            <a:r>
              <a:rPr lang="en-US" dirty="0">
                <a:solidFill>
                  <a:srgbClr val="4F81BD"/>
                </a:solidFill>
              </a:rPr>
              <a:t>      if (first != 1) {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MPI_Send</a:t>
            </a:r>
            <a:r>
              <a:rPr lang="en-US" dirty="0">
                <a:solidFill>
                  <a:srgbClr val="4F81BD"/>
                </a:solidFill>
              </a:rPr>
              <a:t>(&amp;values[1], 1, MPI_DOUBLE, left, </a:t>
            </a:r>
            <a:r>
              <a:rPr lang="en-US" dirty="0" err="1">
                <a:solidFill>
                  <a:srgbClr val="4F81BD"/>
                </a:solidFill>
              </a:rPr>
              <a:t>RtoL</a:t>
            </a:r>
            <a:r>
              <a:rPr lang="en-US" dirty="0">
                <a:solidFill>
                  <a:srgbClr val="4F81BD"/>
                </a:solidFill>
              </a:rPr>
              <a:t>, MPI_COMM_WORLD);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MPI_Recv</a:t>
            </a:r>
            <a:r>
              <a:rPr lang="en-US" dirty="0">
                <a:solidFill>
                  <a:srgbClr val="4F81BD"/>
                </a:solidFill>
              </a:rPr>
              <a:t>(&amp;values[0], 1, MPI_DOUBLE, left, </a:t>
            </a:r>
            <a:r>
              <a:rPr lang="en-US" dirty="0" err="1">
                <a:solidFill>
                  <a:srgbClr val="4F81BD"/>
                </a:solidFill>
              </a:rPr>
              <a:t>LtoR</a:t>
            </a:r>
            <a:r>
              <a:rPr lang="en-US" dirty="0">
                <a:solidFill>
                  <a:srgbClr val="4F81BD"/>
                </a:solidFill>
              </a:rPr>
              <a:t>, MPI_COMM_WORLD,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      &amp;status);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}</a:t>
            </a:r>
          </a:p>
          <a:p>
            <a:r>
              <a:rPr lang="en-US" dirty="0"/>
              <a:t>      /* Exchange data with "right-hand" neighbor */</a:t>
            </a:r>
          </a:p>
          <a:p>
            <a:r>
              <a:rPr lang="en-US" dirty="0">
                <a:solidFill>
                  <a:srgbClr val="4F81BD"/>
                </a:solidFill>
              </a:rPr>
              <a:t>      if (first + </a:t>
            </a:r>
            <a:r>
              <a:rPr lang="en-US" dirty="0" err="1">
                <a:solidFill>
                  <a:srgbClr val="4F81BD"/>
                </a:solidFill>
              </a:rPr>
              <a:t>npoints</a:t>
            </a:r>
            <a:r>
              <a:rPr lang="en-US" dirty="0">
                <a:solidFill>
                  <a:srgbClr val="4F81BD"/>
                </a:solidFill>
              </a:rPr>
              <a:t> -1 != TPOINTS) {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MPI_Send</a:t>
            </a:r>
            <a:r>
              <a:rPr lang="en-US" dirty="0">
                <a:solidFill>
                  <a:srgbClr val="4F81BD"/>
                </a:solidFill>
              </a:rPr>
              <a:t>(&amp;values[</a:t>
            </a:r>
            <a:r>
              <a:rPr lang="en-US" dirty="0" err="1">
                <a:solidFill>
                  <a:srgbClr val="4F81BD"/>
                </a:solidFill>
              </a:rPr>
              <a:t>npoints</a:t>
            </a:r>
            <a:r>
              <a:rPr lang="en-US" dirty="0">
                <a:solidFill>
                  <a:srgbClr val="4F81BD"/>
                </a:solidFill>
              </a:rPr>
              <a:t>], 1, MPI_DOUBLE, right, </a:t>
            </a:r>
            <a:r>
              <a:rPr lang="en-US" dirty="0" err="1">
                <a:solidFill>
                  <a:srgbClr val="4F81BD"/>
                </a:solidFill>
              </a:rPr>
              <a:t>LtoR</a:t>
            </a:r>
            <a:r>
              <a:rPr lang="en-US" dirty="0">
                <a:solidFill>
                  <a:srgbClr val="4F81BD"/>
                </a:solidFill>
              </a:rPr>
              <a:t>, MPI_COMM_WORLD);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err="1">
                <a:solidFill>
                  <a:srgbClr val="4F81BD"/>
                </a:solidFill>
              </a:rPr>
              <a:t>MPI_Recv</a:t>
            </a:r>
            <a:r>
              <a:rPr lang="en-US" dirty="0">
                <a:solidFill>
                  <a:srgbClr val="4F81BD"/>
                </a:solidFill>
              </a:rPr>
              <a:t>(&amp;values[npoints+1], 1, MPI_DOUBLE, right, </a:t>
            </a:r>
            <a:r>
              <a:rPr lang="en-US" dirty="0" err="1">
                <a:solidFill>
                  <a:srgbClr val="4F81BD"/>
                </a:solidFill>
              </a:rPr>
              <a:t>RtoL</a:t>
            </a:r>
            <a:r>
              <a:rPr lang="en-US" dirty="0">
                <a:solidFill>
                  <a:srgbClr val="4F81BD"/>
                </a:solidFill>
              </a:rPr>
              <a:t>,</a:t>
            </a:r>
          </a:p>
          <a:p>
            <a:r>
              <a:rPr lang="en-US" dirty="0">
                <a:solidFill>
                  <a:srgbClr val="4F81BD"/>
                </a:solidFill>
              </a:rPr>
              <a:t>                   MPI_COMM_WORLD, &amp;status);</a:t>
            </a:r>
          </a:p>
          <a:p>
            <a:r>
              <a:rPr lang="en-US" dirty="0">
                <a:solidFill>
                  <a:srgbClr val="4F81BD"/>
                </a:solidFill>
              </a:rPr>
              <a:t>         </a:t>
            </a:r>
            <a:r>
              <a:rPr lang="en-US" dirty="0" smtClean="0">
                <a:solidFill>
                  <a:srgbClr val="4F81BD"/>
                </a:solidFill>
              </a:rPr>
              <a:t>}</a:t>
            </a:r>
          </a:p>
          <a:p>
            <a:r>
              <a:rPr lang="en-US" dirty="0"/>
              <a:t> /* Update points along line */</a:t>
            </a:r>
          </a:p>
          <a:p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smtClean="0">
                <a:solidFill>
                  <a:schemeClr val="accent1"/>
                </a:solidFill>
              </a:rPr>
              <a:t>............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}</a:t>
            </a:r>
          </a:p>
          <a:p>
            <a:r>
              <a:rPr lang="en-US" dirty="0">
                <a:solidFill>
                  <a:schemeClr val="accent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06862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745164"/>
            <a:ext cx="80909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:</a:t>
            </a:r>
          </a:p>
          <a:p>
            <a:endParaRPr lang="en-US" sz="1000" b="1" dirty="0" smtClean="0"/>
          </a:p>
          <a:p>
            <a:pPr marL="514350" indent="-514350">
              <a:buAutoNum type="arabicPeriod"/>
            </a:pPr>
            <a:r>
              <a:rPr lang="en-US" sz="2800" b="1" dirty="0" err="1" smtClean="0"/>
              <a:t>Compilar</a:t>
            </a:r>
            <a:r>
              <a:rPr lang="en-US" sz="2800" b="1" dirty="0" smtClean="0"/>
              <a:t> y </a:t>
            </a:r>
            <a:r>
              <a:rPr lang="en-US" sz="2800" b="1" dirty="0" err="1" smtClean="0"/>
              <a:t>ejecutar</a:t>
            </a:r>
            <a:r>
              <a:rPr lang="en-US" sz="2800" b="1" dirty="0" smtClean="0"/>
              <a:t> el </a:t>
            </a:r>
            <a:r>
              <a:rPr lang="en-US" sz="2800" b="1" dirty="0" err="1" smtClean="0"/>
              <a:t>código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secuencial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vibración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onda</a:t>
            </a:r>
            <a:r>
              <a:rPr lang="en-US" sz="2800" b="1" dirty="0" smtClean="0"/>
              <a:t> en </a:t>
            </a:r>
            <a:r>
              <a:rPr lang="en-US" sz="2800" b="1" dirty="0" err="1" smtClean="0"/>
              <a:t>una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dimensión</a:t>
            </a:r>
            <a:r>
              <a:rPr lang="en-US" sz="2800" b="1" dirty="0" smtClean="0"/>
              <a:t>. 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tpoints</a:t>
            </a:r>
            <a:r>
              <a:rPr lang="en-US" sz="2800" dirty="0" smtClean="0"/>
              <a:t>=50 </a:t>
            </a:r>
            <a:r>
              <a:rPr lang="en-US" sz="2800" dirty="0" err="1" smtClean="0"/>
              <a:t>puntos</a:t>
            </a:r>
            <a:r>
              <a:rPr lang="en-US" sz="2800" dirty="0" smtClean="0"/>
              <a:t>, h=1/</a:t>
            </a:r>
            <a:r>
              <a:rPr lang="en-US" sz="2800" dirty="0" err="1" smtClean="0"/>
              <a:t>tpoints</a:t>
            </a:r>
            <a:r>
              <a:rPr lang="en-US" sz="2800" dirty="0" smtClean="0"/>
              <a:t>, k=0.002, </a:t>
            </a:r>
            <a:r>
              <a:rPr lang="en-US" sz="2800" dirty="0" err="1" smtClean="0"/>
              <a:t>nsteps</a:t>
            </a:r>
            <a:r>
              <a:rPr lang="en-US" sz="2800" dirty="0" smtClean="0"/>
              <a:t>=</a:t>
            </a:r>
            <a:r>
              <a:rPr lang="en-US" sz="2800" dirty="0"/>
              <a:t>3</a:t>
            </a:r>
            <a:r>
              <a:rPr lang="en-US" sz="2800" dirty="0" smtClean="0"/>
              <a:t>00. </a:t>
            </a:r>
          </a:p>
          <a:p>
            <a:r>
              <a:rPr lang="en-US" sz="2800" dirty="0" smtClean="0"/>
              <a:t>La </a:t>
            </a:r>
            <a:r>
              <a:rPr lang="en-US" sz="2800" dirty="0" err="1" smtClean="0"/>
              <a:t>función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endParaRPr lang="en-US" sz="2800" dirty="0" smtClean="0"/>
          </a:p>
          <a:p>
            <a:r>
              <a:rPr lang="en-US" sz="2800" dirty="0" smtClean="0"/>
              <a:t>         f(x)=sin(2πx). </a:t>
            </a:r>
          </a:p>
          <a:p>
            <a:r>
              <a:rPr lang="en-US" sz="2800" dirty="0" err="1" smtClean="0"/>
              <a:t>Condiciones</a:t>
            </a:r>
            <a:r>
              <a:rPr lang="en-US" sz="2800" dirty="0" smtClean="0"/>
              <a:t> de </a:t>
            </a:r>
            <a:r>
              <a:rPr lang="en-US" sz="2800" dirty="0" err="1" smtClean="0"/>
              <a:t>frontera</a:t>
            </a:r>
            <a:endParaRPr lang="en-US" sz="2800" dirty="0" smtClean="0"/>
          </a:p>
          <a:p>
            <a:r>
              <a:rPr lang="en-US" sz="2800" dirty="0" smtClean="0"/>
              <a:t>son u(0)= u(</a:t>
            </a:r>
            <a:r>
              <a:rPr lang="en-US" sz="2800" dirty="0" err="1" smtClean="0"/>
              <a:t>tpoints</a:t>
            </a:r>
            <a:r>
              <a:rPr lang="en-US" sz="2800" dirty="0" smtClean="0"/>
              <a:t>)=0</a:t>
            </a:r>
          </a:p>
        </p:txBody>
      </p:sp>
      <p:pic>
        <p:nvPicPr>
          <p:cNvPr id="3" name="Picture 2" descr="Screen Shot 2015-09-25 at 4.47.03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508" y="3296933"/>
            <a:ext cx="4675625" cy="33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51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764023"/>
            <a:ext cx="8090995" cy="594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:</a:t>
            </a:r>
          </a:p>
          <a:p>
            <a:endParaRPr lang="en-US" sz="1000" dirty="0" smtClean="0"/>
          </a:p>
          <a:p>
            <a:r>
              <a:rPr lang="en-US" sz="3200" b="1" dirty="0" smtClean="0"/>
              <a:t>2. </a:t>
            </a:r>
            <a:r>
              <a:rPr lang="en-US" sz="2800" dirty="0" err="1" smtClean="0"/>
              <a:t>Paralelizar</a:t>
            </a:r>
            <a:r>
              <a:rPr lang="en-US" sz="2800" dirty="0" smtClean="0"/>
              <a:t> el </a:t>
            </a:r>
            <a:r>
              <a:rPr lang="en-US" sz="2800" dirty="0" err="1" smtClean="0"/>
              <a:t>código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utilizando</a:t>
            </a:r>
            <a:r>
              <a:rPr lang="en-US" sz="2800" dirty="0" smtClean="0"/>
              <a:t> el </a:t>
            </a:r>
            <a:r>
              <a:rPr lang="en-US" sz="2800" dirty="0" err="1" smtClean="0"/>
              <a:t>algoritmo</a:t>
            </a:r>
            <a:r>
              <a:rPr lang="en-US" sz="2800" dirty="0" smtClean="0"/>
              <a:t> </a:t>
            </a:r>
            <a:r>
              <a:rPr lang="en-US" sz="2800" dirty="0" err="1" smtClean="0"/>
              <a:t>discutido</a:t>
            </a:r>
            <a:r>
              <a:rPr lang="en-US" sz="2800" dirty="0" smtClean="0"/>
              <a:t> en </a:t>
            </a:r>
            <a:r>
              <a:rPr lang="en-US" sz="2800" dirty="0" err="1" smtClean="0"/>
              <a:t>clase</a:t>
            </a:r>
            <a:endParaRPr lang="en-US" sz="2800" dirty="0" smtClean="0"/>
          </a:p>
          <a:p>
            <a:r>
              <a:rPr lang="en-US" sz="2800" dirty="0" smtClean="0"/>
              <a:t>	Para </a:t>
            </a:r>
            <a:r>
              <a:rPr lang="en-US" sz="2800" dirty="0" err="1" smtClean="0"/>
              <a:t>ello</a:t>
            </a:r>
            <a:r>
              <a:rPr lang="en-US" sz="28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Repartir</a:t>
            </a:r>
            <a:r>
              <a:rPr lang="en-US" sz="2800" dirty="0" smtClean="0"/>
              <a:t> el </a:t>
            </a:r>
            <a:r>
              <a:rPr lang="en-US" sz="2800" dirty="0" err="1" smtClean="0"/>
              <a:t>dominio</a:t>
            </a:r>
            <a:r>
              <a:rPr lang="en-US" sz="2800" dirty="0" smtClean="0"/>
              <a:t> en </a:t>
            </a:r>
            <a:r>
              <a:rPr lang="en-US" sz="2800" dirty="0" err="1" smtClean="0"/>
              <a:t>partes</a:t>
            </a:r>
            <a:r>
              <a:rPr lang="en-US" sz="2800" dirty="0" smtClean="0"/>
              <a:t> </a:t>
            </a:r>
            <a:r>
              <a:rPr lang="en-US" sz="2800" dirty="0" err="1" smtClean="0"/>
              <a:t>iguales</a:t>
            </a:r>
            <a:r>
              <a:rPr lang="en-US" sz="2800" dirty="0" smtClean="0"/>
              <a:t> entre los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, i.e. </a:t>
            </a:r>
            <a:r>
              <a:rPr lang="en-US" sz="2800" dirty="0" err="1" smtClean="0"/>
              <a:t>tpoints</a:t>
            </a:r>
            <a:r>
              <a:rPr lang="en-US" sz="2800" dirty="0" smtClean="0"/>
              <a:t>/</a:t>
            </a:r>
            <a:r>
              <a:rPr lang="en-US" sz="2800" dirty="0" err="1" smtClean="0"/>
              <a:t>numtasks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Utlizar</a:t>
            </a:r>
            <a:r>
              <a:rPr lang="en-US" sz="2800" dirty="0" smtClean="0"/>
              <a:t> </a:t>
            </a:r>
            <a:r>
              <a:rPr lang="en-US" sz="2800" dirty="0" err="1" smtClean="0"/>
              <a:t>comunicación</a:t>
            </a:r>
            <a:r>
              <a:rPr lang="en-US" sz="2800" dirty="0" smtClean="0"/>
              <a:t> P2P (</a:t>
            </a:r>
            <a:r>
              <a:rPr lang="en-US" sz="2800" dirty="0" err="1" smtClean="0"/>
              <a:t>MPI_Send</a:t>
            </a:r>
            <a:r>
              <a:rPr lang="en-US" sz="2800" dirty="0" smtClean="0"/>
              <a:t>, </a:t>
            </a:r>
            <a:r>
              <a:rPr lang="en-US" sz="2800" dirty="0" err="1" smtClean="0"/>
              <a:t>MPI_Recv</a:t>
            </a:r>
            <a:r>
              <a:rPr lang="en-US" sz="2800" dirty="0" smtClean="0"/>
              <a:t>)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intercambiar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frontera</a:t>
            </a:r>
            <a:r>
              <a:rPr lang="en-US" sz="2800" dirty="0" smtClean="0"/>
              <a:t> con </a:t>
            </a:r>
            <a:r>
              <a:rPr lang="en-US" sz="2800" dirty="0" err="1" smtClean="0"/>
              <a:t>vecinos</a:t>
            </a:r>
            <a:r>
              <a:rPr lang="en-US" sz="2800" dirty="0" smtClean="0"/>
              <a:t>, y </a:t>
            </a:r>
            <a:r>
              <a:rPr lang="en-US" sz="2800" dirty="0" err="1" smtClean="0"/>
              <a:t>actualizar</a:t>
            </a:r>
            <a:r>
              <a:rPr lang="en-US" sz="2800" dirty="0" smtClean="0"/>
              <a:t> los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Enviar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de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al </a:t>
            </a:r>
            <a:r>
              <a:rPr lang="en-US" sz="2800" dirty="0" err="1" smtClean="0"/>
              <a:t>nodo</a:t>
            </a:r>
            <a:r>
              <a:rPr lang="en-US" sz="2800" dirty="0" smtClean="0"/>
              <a:t> maestro, </a:t>
            </a:r>
            <a:r>
              <a:rPr lang="en-US" sz="2800" dirty="0" err="1" smtClean="0"/>
              <a:t>guardarlos</a:t>
            </a:r>
            <a:r>
              <a:rPr lang="en-US" sz="2800" dirty="0" smtClean="0"/>
              <a:t> en un vector, </a:t>
            </a:r>
            <a:r>
              <a:rPr lang="en-US" sz="2800" dirty="0" err="1" smtClean="0"/>
              <a:t>imprimirlos</a:t>
            </a:r>
            <a:r>
              <a:rPr lang="en-US" sz="2800" dirty="0" smtClean="0"/>
              <a:t> y </a:t>
            </a:r>
            <a:r>
              <a:rPr lang="en-US" sz="2800" dirty="0" err="1" smtClean="0"/>
              <a:t>graficar</a:t>
            </a:r>
            <a:r>
              <a:rPr lang="en-US" sz="2800" dirty="0" smtClean="0"/>
              <a:t> la </a:t>
            </a:r>
            <a:r>
              <a:rPr lang="en-US" sz="2800" dirty="0" err="1" smtClean="0"/>
              <a:t>onda</a:t>
            </a:r>
            <a:r>
              <a:rPr lang="en-US" sz="2800" dirty="0" smtClean="0"/>
              <a:t> de </a:t>
            </a:r>
            <a:r>
              <a:rPr lang="en-US" sz="2800" dirty="0" err="1" smtClean="0"/>
              <a:t>una</a:t>
            </a:r>
            <a:r>
              <a:rPr lang="en-US" sz="2800" dirty="0" smtClean="0"/>
              <a:t> dimension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52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 dirty="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764023"/>
            <a:ext cx="8090995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Ejercicio</a:t>
            </a:r>
            <a:r>
              <a:rPr lang="en-US" sz="4000" b="1" dirty="0" smtClean="0"/>
              <a:t>:</a:t>
            </a:r>
          </a:p>
          <a:p>
            <a:endParaRPr lang="en-US" sz="1000" dirty="0" smtClean="0"/>
          </a:p>
          <a:p>
            <a:pPr marL="457200" indent="-457200">
              <a:buFontTx/>
              <a:buChar char="-"/>
            </a:pPr>
            <a:r>
              <a:rPr lang="en-US" sz="3200" dirty="0" err="1" smtClean="0"/>
              <a:t>Medir</a:t>
            </a:r>
            <a:r>
              <a:rPr lang="en-US" sz="3200" dirty="0" smtClean="0"/>
              <a:t> </a:t>
            </a:r>
            <a:r>
              <a:rPr lang="en-US" sz="3200" dirty="0" err="1" smtClean="0"/>
              <a:t>tiempos</a:t>
            </a:r>
            <a:r>
              <a:rPr lang="en-US" sz="3200" dirty="0" smtClean="0"/>
              <a:t> de </a:t>
            </a:r>
            <a:r>
              <a:rPr lang="en-US" sz="3200" dirty="0" err="1" smtClean="0"/>
              <a:t>ejecución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np</a:t>
            </a:r>
            <a:r>
              <a:rPr lang="en-US" sz="3200" dirty="0" smtClean="0"/>
              <a:t>=2,4,8,16, </a:t>
            </a:r>
            <a:r>
              <a:rPr lang="en-US" sz="3200" dirty="0" err="1" smtClean="0"/>
              <a:t>utilizando</a:t>
            </a:r>
            <a:r>
              <a:rPr lang="en-US" sz="3200" dirty="0" smtClean="0"/>
              <a:t> los </a:t>
            </a:r>
            <a:r>
              <a:rPr lang="en-US" sz="3200" dirty="0" err="1" smtClean="0"/>
              <a:t>mismos</a:t>
            </a:r>
            <a:r>
              <a:rPr lang="en-US" sz="3200" dirty="0" smtClean="0"/>
              <a:t> </a:t>
            </a:r>
            <a:r>
              <a:rPr lang="en-US" sz="3200" dirty="0" err="1" smtClean="0"/>
              <a:t>parámetro</a:t>
            </a:r>
            <a:r>
              <a:rPr lang="en-US" sz="3200" dirty="0" smtClean="0"/>
              <a:t> de </a:t>
            </a:r>
            <a:r>
              <a:rPr lang="en-US" sz="3200" dirty="0" err="1" smtClean="0"/>
              <a:t>simulación</a:t>
            </a:r>
            <a:r>
              <a:rPr lang="en-US" sz="3200" dirty="0" smtClean="0"/>
              <a:t>.</a:t>
            </a:r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2800" dirty="0" err="1" smtClean="0"/>
              <a:t>Opcional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Animar</a:t>
            </a:r>
            <a:r>
              <a:rPr lang="en-US" sz="2800" dirty="0" smtClean="0"/>
              <a:t> la </a:t>
            </a:r>
            <a:r>
              <a:rPr lang="en-US" sz="2800" dirty="0" err="1" smtClean="0"/>
              <a:t>vibración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en el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un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</a:t>
            </a:r>
            <a:r>
              <a:rPr lang="en-US" sz="2800" dirty="0" err="1" smtClean="0"/>
              <a:t>determinado</a:t>
            </a:r>
            <a:r>
              <a:rPr lang="en-US" sz="2800" dirty="0" smtClean="0"/>
              <a:t> de </a:t>
            </a:r>
            <a:r>
              <a:rPr lang="en-US" sz="2800" dirty="0" err="1" smtClean="0"/>
              <a:t>nsteps</a:t>
            </a:r>
            <a:r>
              <a:rPr lang="en-US" sz="28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505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53840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545648"/>
            <a:ext cx="837894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ecuación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onda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ecuación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err="1" smtClean="0"/>
              <a:t>diferencial</a:t>
            </a:r>
            <a:r>
              <a:rPr lang="en-US" sz="2800" dirty="0" smtClean="0"/>
              <a:t> de </a:t>
            </a:r>
            <a:r>
              <a:rPr lang="en-US" sz="2800" dirty="0" err="1" smtClean="0"/>
              <a:t>segundo</a:t>
            </a:r>
            <a:r>
              <a:rPr lang="en-US" sz="2800" dirty="0" smtClean="0"/>
              <a:t> </a:t>
            </a:r>
            <a:r>
              <a:rPr lang="en-US" sz="2800" dirty="0" err="1" smtClean="0"/>
              <a:t>orden</a:t>
            </a:r>
            <a:r>
              <a:rPr lang="en-US" sz="2800" dirty="0" smtClean="0"/>
              <a:t>, en </a:t>
            </a:r>
            <a:r>
              <a:rPr lang="en-US" sz="2800" dirty="0" err="1" smtClean="0"/>
              <a:t>una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dimensión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describe el </a:t>
            </a:r>
            <a:r>
              <a:rPr lang="en-US" sz="2800" dirty="0" err="1" smtClean="0"/>
              <a:t>movimiento</a:t>
            </a:r>
            <a:endParaRPr lang="en-US" sz="2800" dirty="0" smtClean="0"/>
          </a:p>
          <a:p>
            <a:r>
              <a:rPr lang="en-US" sz="2800" dirty="0" smtClean="0"/>
              <a:t> de </a:t>
            </a:r>
            <a:r>
              <a:rPr lang="en-US" sz="2800" dirty="0" err="1" smtClean="0"/>
              <a:t>vibración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de </a:t>
            </a:r>
            <a:r>
              <a:rPr lang="en-US" sz="2800" dirty="0" err="1" smtClean="0"/>
              <a:t>tipo</a:t>
            </a:r>
            <a:endParaRPr lang="en-US" sz="2800" dirty="0" smtClean="0"/>
          </a:p>
          <a:p>
            <a:r>
              <a:rPr lang="en-US" sz="2800" dirty="0" smtClean="0"/>
              <a:t> transversal o longitudinal.</a:t>
            </a:r>
          </a:p>
          <a:p>
            <a:endParaRPr lang="en-US" sz="2800" dirty="0" smtClean="0"/>
          </a:p>
          <a:p>
            <a:r>
              <a:rPr lang="en-US" sz="2800" i="1" dirty="0">
                <a:cs typeface="Times New Roman"/>
              </a:rPr>
              <a:t>u</a:t>
            </a:r>
            <a:r>
              <a:rPr lang="en-US" sz="2800" i="1" dirty="0" smtClean="0">
                <a:cs typeface="Times New Roman"/>
              </a:rPr>
              <a:t>(</a:t>
            </a:r>
            <a:r>
              <a:rPr lang="en-US" sz="2800" i="1" dirty="0" err="1" smtClean="0">
                <a:cs typeface="Times New Roman"/>
              </a:rPr>
              <a:t>x,t</a:t>
            </a:r>
            <a:r>
              <a:rPr lang="en-US" sz="2800" i="1" dirty="0" smtClean="0">
                <a:cs typeface="Times New Roman"/>
              </a:rPr>
              <a:t>) </a:t>
            </a:r>
            <a:r>
              <a:rPr lang="en-US" sz="2800" dirty="0" err="1" smtClean="0"/>
              <a:t>representa</a:t>
            </a:r>
            <a:r>
              <a:rPr lang="en-US" sz="2800" dirty="0" smtClean="0"/>
              <a:t> la </a:t>
            </a:r>
            <a:r>
              <a:rPr lang="en-US" sz="2800" dirty="0" err="1" smtClean="0"/>
              <a:t>desviación</a:t>
            </a:r>
            <a:r>
              <a:rPr lang="en-US" sz="2800" dirty="0" smtClean="0"/>
              <a:t> al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t de un </a:t>
            </a:r>
            <a:r>
              <a:rPr lang="en-US" sz="2800" dirty="0" err="1" smtClean="0"/>
              <a:t>punto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en la </a:t>
            </a:r>
            <a:r>
              <a:rPr lang="en-US" sz="2800" dirty="0" err="1" smtClean="0"/>
              <a:t>posición</a:t>
            </a:r>
            <a:r>
              <a:rPr lang="en-US" sz="2800" dirty="0" smtClean="0"/>
              <a:t> x en </a:t>
            </a:r>
            <a:r>
              <a:rPr lang="en-US" sz="2800" dirty="0" err="1" smtClean="0"/>
              <a:t>reposo</a:t>
            </a:r>
            <a:endParaRPr lang="en-US" sz="2800" dirty="0" smtClean="0"/>
          </a:p>
        </p:txBody>
      </p:sp>
      <p:pic>
        <p:nvPicPr>
          <p:cNvPr id="4" name="Picture 3" descr="Screen Shot 2015-09-25 at 12.43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236" y="2089748"/>
            <a:ext cx="2492452" cy="1440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Screen Shot 2015-09-22 at 1.08.28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376187"/>
            <a:ext cx="9144000" cy="9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66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884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Supongamos</a:t>
            </a:r>
            <a:r>
              <a:rPr lang="en-US" sz="2800" dirty="0" smtClean="0"/>
              <a:t> los </a:t>
            </a:r>
            <a:r>
              <a:rPr lang="en-US" sz="2800" dirty="0" err="1" smtClean="0"/>
              <a:t>puntos</a:t>
            </a:r>
            <a:r>
              <a:rPr lang="en-US" sz="2800" dirty="0" smtClean="0"/>
              <a:t> en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</a:t>
            </a:r>
            <a:r>
              <a:rPr lang="en-US" sz="2800" dirty="0" err="1" smtClean="0"/>
              <a:t>tienen</a:t>
            </a:r>
            <a:r>
              <a:rPr lang="en-US" sz="2800" dirty="0" smtClean="0"/>
              <a:t> </a:t>
            </a:r>
            <a:r>
              <a:rPr lang="en-US" sz="2800" dirty="0" err="1" smtClean="0"/>
              <a:t>coordenadas</a:t>
            </a:r>
            <a:r>
              <a:rPr lang="en-US" sz="2800" dirty="0" smtClean="0"/>
              <a:t> en </a:t>
            </a:r>
            <a:r>
              <a:rPr lang="en-US" sz="2800" dirty="0" smtClean="0">
                <a:latin typeface="Times New Roman"/>
                <a:cs typeface="Times New Roman"/>
              </a:rPr>
              <a:t>x</a:t>
            </a:r>
            <a:r>
              <a:rPr lang="en-US" sz="2800" dirty="0" smtClean="0"/>
              <a:t> entre </a:t>
            </a:r>
            <a:r>
              <a:rPr lang="en-US" sz="2800" dirty="0" smtClean="0">
                <a:latin typeface="Times New Roman"/>
                <a:cs typeface="Times New Roman"/>
              </a:rPr>
              <a:t>0&lt;=x&lt;=1</a:t>
            </a:r>
            <a:r>
              <a:rPr lang="en-US" sz="2800" dirty="0" smtClean="0"/>
              <a:t>, y </a:t>
            </a:r>
            <a:r>
              <a:rPr lang="en-US" sz="2800" dirty="0" err="1" smtClean="0"/>
              <a:t>que</a:t>
            </a:r>
            <a:r>
              <a:rPr lang="en-US" sz="2800" dirty="0" smtClean="0"/>
              <a:t> al </a:t>
            </a:r>
            <a:r>
              <a:rPr lang="en-US" sz="2800" dirty="0" err="1" smtClean="0"/>
              <a:t>tiempo</a:t>
            </a:r>
            <a:r>
              <a:rPr lang="en-US" sz="2800" dirty="0" smtClean="0"/>
              <a:t> t=0, la </a:t>
            </a:r>
            <a:r>
              <a:rPr lang="en-US" sz="2800" dirty="0" err="1" smtClean="0"/>
              <a:t>desviación</a:t>
            </a:r>
            <a:r>
              <a:rPr lang="en-US" sz="2800" dirty="0" smtClean="0"/>
              <a:t> </a:t>
            </a:r>
            <a:r>
              <a:rPr lang="en-US" sz="2800" dirty="0" err="1" smtClean="0"/>
              <a:t>satisface</a:t>
            </a:r>
            <a:r>
              <a:rPr lang="en-US" sz="2800" dirty="0" smtClean="0"/>
              <a:t> la </a:t>
            </a:r>
            <a:r>
              <a:rPr lang="en-US" sz="2800" dirty="0" err="1" smtClean="0"/>
              <a:t>ecuación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u(x,0)=f(x)</a:t>
            </a:r>
          </a:p>
          <a:p>
            <a:r>
              <a:rPr lang="en-US" sz="2800" dirty="0" err="1" smtClean="0"/>
              <a:t>Asimismo</a:t>
            </a:r>
            <a:r>
              <a:rPr lang="en-US" sz="2800" dirty="0" smtClean="0"/>
              <a:t>, los </a:t>
            </a:r>
            <a:r>
              <a:rPr lang="en-US" sz="2800" dirty="0" err="1" smtClean="0"/>
              <a:t>extremos</a:t>
            </a:r>
            <a:r>
              <a:rPr lang="en-US" sz="2800" dirty="0"/>
              <a:t> </a:t>
            </a:r>
            <a:r>
              <a:rPr lang="en-US" sz="2800" dirty="0" smtClean="0"/>
              <a:t>de la </a:t>
            </a:r>
            <a:r>
              <a:rPr lang="en-US" sz="2800" dirty="0" err="1" smtClean="0"/>
              <a:t>cadena</a:t>
            </a:r>
            <a:r>
              <a:rPr lang="en-US" sz="2800" dirty="0" smtClean="0"/>
              <a:t> son </a:t>
            </a:r>
            <a:r>
              <a:rPr lang="en-US" sz="2800" dirty="0" err="1" smtClean="0"/>
              <a:t>fijos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decir</a:t>
            </a:r>
            <a:r>
              <a:rPr lang="en-US" sz="2800" dirty="0" smtClean="0"/>
              <a:t>:</a:t>
            </a:r>
          </a:p>
        </p:txBody>
      </p:sp>
      <p:pic>
        <p:nvPicPr>
          <p:cNvPr id="3" name="Picture 2" descr="Screen Shot 2015-09-25 at 12.55.47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368" y="3307727"/>
            <a:ext cx="4622800" cy="2438400"/>
          </a:xfrm>
          <a:prstGeom prst="rect">
            <a:avLst/>
          </a:prstGeom>
        </p:spPr>
      </p:pic>
      <p:pic>
        <p:nvPicPr>
          <p:cNvPr id="6" name="Picture 5" descr="Screen Shot 2015-09-25 at 12.58.28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75" y="3993527"/>
            <a:ext cx="3124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62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88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solución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analítica</a:t>
            </a:r>
            <a:r>
              <a:rPr lang="en-US" sz="2800" dirty="0" smtClean="0"/>
              <a:t>,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postular</a:t>
            </a:r>
            <a:r>
              <a:rPr lang="en-US" sz="2800" dirty="0" smtClean="0"/>
              <a:t> la </a:t>
            </a:r>
            <a:r>
              <a:rPr lang="en-US" sz="2800" dirty="0" err="1" smtClean="0"/>
              <a:t>solución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/>
              <a:t>s</a:t>
            </a:r>
            <a:r>
              <a:rPr lang="en-US" sz="2800" dirty="0" err="1" smtClean="0"/>
              <a:t>iempre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f </a:t>
            </a:r>
            <a:r>
              <a:rPr lang="en-US" sz="2800" dirty="0" err="1" smtClean="0"/>
              <a:t>tenga</a:t>
            </a:r>
            <a:r>
              <a:rPr lang="en-US" sz="2800" dirty="0" smtClean="0"/>
              <a:t> dos </a:t>
            </a:r>
            <a:r>
              <a:rPr lang="en-US" sz="2800" dirty="0" err="1" smtClean="0"/>
              <a:t>derivadas</a:t>
            </a:r>
            <a:r>
              <a:rPr lang="en-US" sz="2800" dirty="0" smtClean="0"/>
              <a:t>, y se </a:t>
            </a:r>
            <a:r>
              <a:rPr lang="en-US" sz="2800" dirty="0" err="1" smtClean="0"/>
              <a:t>cumpla</a:t>
            </a:r>
            <a:endParaRPr lang="en-US" sz="2800" dirty="0" smtClean="0"/>
          </a:p>
        </p:txBody>
      </p:sp>
      <p:pic>
        <p:nvPicPr>
          <p:cNvPr id="4" name="Picture 3" descr="Screen Shot 2015-09-25 at 1.10.5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3103" y="2126346"/>
            <a:ext cx="4842979" cy="897421"/>
          </a:xfrm>
          <a:prstGeom prst="rect">
            <a:avLst/>
          </a:prstGeom>
        </p:spPr>
      </p:pic>
      <p:pic>
        <p:nvPicPr>
          <p:cNvPr id="7" name="Picture 6" descr="Screen Shot 2015-09-25 at 1.11.42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134" y="3647856"/>
            <a:ext cx="2019300" cy="558800"/>
          </a:xfrm>
          <a:prstGeom prst="rect">
            <a:avLst/>
          </a:prstGeom>
        </p:spPr>
      </p:pic>
      <p:pic>
        <p:nvPicPr>
          <p:cNvPr id="9" name="Picture 8" descr="Screen Shot 2015-09-25 at 1.11.46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7190" y="3673256"/>
            <a:ext cx="2082800" cy="533400"/>
          </a:xfrm>
          <a:prstGeom prst="rect">
            <a:avLst/>
          </a:prstGeom>
        </p:spPr>
      </p:pic>
      <p:pic>
        <p:nvPicPr>
          <p:cNvPr id="10" name="Picture 9" descr="Screen Shot 2015-09-25 at 1.13.26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84" y="4508521"/>
            <a:ext cx="1866900" cy="406400"/>
          </a:xfrm>
          <a:prstGeom prst="rect">
            <a:avLst/>
          </a:prstGeom>
        </p:spPr>
      </p:pic>
      <p:pic>
        <p:nvPicPr>
          <p:cNvPr id="11" name="Picture 10" descr="Screen Shot 2015-09-25 at 1.13.30 A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9203" y="4374042"/>
            <a:ext cx="3835400" cy="635000"/>
          </a:xfrm>
          <a:prstGeom prst="rect">
            <a:avLst/>
          </a:prstGeom>
        </p:spPr>
      </p:pic>
      <p:pic>
        <p:nvPicPr>
          <p:cNvPr id="12" name="Picture 11" descr="Screen Shot 2015-09-25 at 1.14.27 A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003" y="4942393"/>
            <a:ext cx="3632200" cy="863600"/>
          </a:xfrm>
          <a:prstGeom prst="rect">
            <a:avLst/>
          </a:prstGeom>
        </p:spPr>
      </p:pic>
      <p:pic>
        <p:nvPicPr>
          <p:cNvPr id="13" name="Picture 12" descr="Screen Shot 2015-09-25 at 1.14.32 AM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108" y="5948518"/>
            <a:ext cx="1155700" cy="444500"/>
          </a:xfrm>
          <a:prstGeom prst="rect">
            <a:avLst/>
          </a:prstGeom>
        </p:spPr>
      </p:pic>
      <p:pic>
        <p:nvPicPr>
          <p:cNvPr id="14" name="Picture 13" descr="Screen Shot 2015-09-25 at 1.14.36 AM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222" y="5758961"/>
            <a:ext cx="3657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5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88442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solución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numérica</a:t>
            </a:r>
            <a:r>
              <a:rPr lang="en-US" sz="2800" dirty="0" smtClean="0"/>
              <a:t>, con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h </a:t>
            </a:r>
            <a:r>
              <a:rPr lang="en-US" sz="2800" dirty="0" err="1" smtClean="0"/>
              <a:t>para</a:t>
            </a:r>
            <a:r>
              <a:rPr lang="en-US" sz="2800" dirty="0" smtClean="0"/>
              <a:t> x e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k </a:t>
            </a:r>
            <a:r>
              <a:rPr lang="en-US" sz="2800" dirty="0" err="1" smtClean="0"/>
              <a:t>para</a:t>
            </a:r>
            <a:r>
              <a:rPr lang="en-US" sz="2800" dirty="0" smtClean="0"/>
              <a:t> 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o </a:t>
            </a:r>
            <a:r>
              <a:rPr lang="en-US" sz="2800" dirty="0" err="1" smtClean="0"/>
              <a:t>simplificando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con</a:t>
            </a:r>
            <a:endParaRPr lang="en-US" sz="2800" dirty="0"/>
          </a:p>
        </p:txBody>
      </p:sp>
      <p:pic>
        <p:nvPicPr>
          <p:cNvPr id="3" name="Picture 2" descr="Screen Shot 2015-09-25 at 1.17.2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195" y="2365155"/>
            <a:ext cx="5811763" cy="1607789"/>
          </a:xfrm>
          <a:prstGeom prst="rect">
            <a:avLst/>
          </a:prstGeom>
        </p:spPr>
      </p:pic>
      <p:pic>
        <p:nvPicPr>
          <p:cNvPr id="6" name="Picture 5" descr="Screen Shot 2015-09-25 at 1.17.41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768" y="4932303"/>
            <a:ext cx="84074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Screen Shot 2015-09-25 at 1.18.10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087" y="5561651"/>
            <a:ext cx="1231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65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8" y="1305488"/>
            <a:ext cx="3816498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encontrar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solución</a:t>
            </a:r>
            <a:r>
              <a:rPr lang="en-US" sz="2800" dirty="0" smtClean="0"/>
              <a:t> </a:t>
            </a:r>
            <a:r>
              <a:rPr lang="en-US" sz="2800" dirty="0" err="1" smtClean="0"/>
              <a:t>numérica</a:t>
            </a:r>
            <a:r>
              <a:rPr lang="en-US" sz="2800" dirty="0" smtClean="0"/>
              <a:t>, con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h </a:t>
            </a:r>
            <a:r>
              <a:rPr lang="en-US" sz="2800" dirty="0" err="1" smtClean="0"/>
              <a:t>para</a:t>
            </a:r>
            <a:r>
              <a:rPr lang="en-US" sz="2800" dirty="0" smtClean="0"/>
              <a:t> x e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k </a:t>
            </a:r>
            <a:r>
              <a:rPr lang="en-US" sz="2800" dirty="0" err="1" smtClean="0"/>
              <a:t>para</a:t>
            </a:r>
            <a:r>
              <a:rPr lang="en-US" sz="2800" dirty="0" smtClean="0"/>
              <a:t> 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Con </a:t>
            </a:r>
            <a:r>
              <a:rPr lang="en-US" sz="2800" dirty="0" err="1" smtClean="0"/>
              <a:t>condiciones</a:t>
            </a:r>
            <a:r>
              <a:rPr lang="en-US" sz="2800" dirty="0" smtClean="0"/>
              <a:t> de 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frontera</a:t>
            </a:r>
            <a:endParaRPr lang="en-US" sz="2800" dirty="0"/>
          </a:p>
        </p:txBody>
      </p:sp>
      <p:pic>
        <p:nvPicPr>
          <p:cNvPr id="4" name="Picture 3" descr="Screen Shot 2015-09-25 at 1.18.4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4841" y="1481538"/>
            <a:ext cx="5290327" cy="3147563"/>
          </a:xfrm>
          <a:prstGeom prst="rect">
            <a:avLst/>
          </a:prstGeom>
        </p:spPr>
      </p:pic>
      <p:pic>
        <p:nvPicPr>
          <p:cNvPr id="7" name="Picture 6" descr="Screen Shot 2015-09-25 at 1.19.33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4465" y="4821985"/>
            <a:ext cx="3759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39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68" y="605032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67" y="1305488"/>
            <a:ext cx="81202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 </a:t>
            </a:r>
            <a:r>
              <a:rPr lang="en-US" sz="2800" dirty="0" err="1" smtClean="0"/>
              <a:t>será</a:t>
            </a:r>
            <a:r>
              <a:rPr lang="en-US" sz="2800" dirty="0" smtClean="0"/>
              <a:t> </a:t>
            </a:r>
            <a:r>
              <a:rPr lang="en-US" sz="2800" dirty="0" err="1" smtClean="0"/>
              <a:t>resuelto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inicialmente</a:t>
            </a:r>
            <a:r>
              <a:rPr lang="en-US" sz="2800" dirty="0" smtClean="0"/>
              <a:t> en t=0, </a:t>
            </a:r>
            <a:r>
              <a:rPr lang="en-US" sz="2800" dirty="0" err="1" smtClean="0"/>
              <a:t>donde</a:t>
            </a:r>
            <a:r>
              <a:rPr lang="en-US" sz="2800" dirty="0" smtClean="0"/>
              <a:t> u(x,0)=f(x), y </a:t>
            </a:r>
            <a:r>
              <a:rPr lang="en-US" sz="2800" dirty="0" err="1" smtClean="0"/>
              <a:t>consecutivamente</a:t>
            </a:r>
            <a:r>
              <a:rPr lang="en-US" sz="2800" dirty="0" smtClean="0"/>
              <a:t> en t=k, t=2k, t=3k, ...</a:t>
            </a:r>
          </a:p>
          <a:p>
            <a:r>
              <a:rPr lang="en-US" sz="2800" dirty="0" smtClean="0"/>
              <a:t>Note </a:t>
            </a:r>
            <a:r>
              <a:rPr lang="en-US" sz="2800" dirty="0" err="1" smtClean="0"/>
              <a:t>que</a:t>
            </a:r>
            <a:endParaRPr lang="en-US" sz="2800" dirty="0" smtClean="0"/>
          </a:p>
          <a:p>
            <a:endParaRPr lang="en-US" sz="1000" dirty="0"/>
          </a:p>
          <a:p>
            <a:r>
              <a:rPr lang="en-US" sz="2800" dirty="0" smtClean="0"/>
              <a:t>Para t=0, </a:t>
            </a:r>
            <a:r>
              <a:rPr lang="en-US" sz="2800" dirty="0" err="1" smtClean="0"/>
              <a:t>será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Y </a:t>
            </a:r>
            <a:r>
              <a:rPr lang="en-US" sz="2800" dirty="0" err="1" smtClean="0"/>
              <a:t>finalmente</a:t>
            </a:r>
            <a:r>
              <a:rPr lang="en-US" sz="2800" dirty="0" smtClean="0"/>
              <a:t>:</a:t>
            </a:r>
          </a:p>
          <a:p>
            <a:endParaRPr lang="en-US" sz="1000" dirty="0" smtClean="0"/>
          </a:p>
          <a:p>
            <a:r>
              <a:rPr lang="en-US" sz="2800" dirty="0" smtClean="0"/>
              <a:t>Lo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permite</a:t>
            </a:r>
            <a:r>
              <a:rPr lang="en-US" sz="2800" dirty="0" smtClean="0"/>
              <a:t> </a:t>
            </a:r>
            <a:r>
              <a:rPr lang="en-US" sz="2800" dirty="0" err="1" smtClean="0"/>
              <a:t>calcular</a:t>
            </a:r>
            <a:endParaRPr lang="en-US" sz="2800" dirty="0" smtClean="0"/>
          </a:p>
          <a:p>
            <a:r>
              <a:rPr lang="en-US" sz="2800" dirty="0" err="1"/>
              <a:t>u</a:t>
            </a:r>
            <a:r>
              <a:rPr lang="en-US" sz="2800" dirty="0" err="1" smtClean="0"/>
              <a:t>sando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3" name="Picture 2" descr="Screen Shot 2015-09-25 at 1.23.05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288" y="2176618"/>
            <a:ext cx="3352800" cy="698500"/>
          </a:xfrm>
          <a:prstGeom prst="rect">
            <a:avLst/>
          </a:prstGeom>
        </p:spPr>
      </p:pic>
      <p:pic>
        <p:nvPicPr>
          <p:cNvPr id="6" name="Picture 5" descr="Screen Shot 2015-09-25 at 1.37.08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0" y="3355757"/>
            <a:ext cx="7937500" cy="571500"/>
          </a:xfrm>
          <a:prstGeom prst="rect">
            <a:avLst/>
          </a:prstGeom>
        </p:spPr>
      </p:pic>
      <p:pic>
        <p:nvPicPr>
          <p:cNvPr id="9" name="Picture 8" descr="Screen Shot 2015-09-25 at 1.39.10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5088" y="3927257"/>
            <a:ext cx="6070600" cy="81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 descr="Screen Shot 2015-09-25 at 1.39.38 AM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5210" y="4740057"/>
            <a:ext cx="1881918" cy="507819"/>
          </a:xfrm>
          <a:prstGeom prst="rect">
            <a:avLst/>
          </a:prstGeom>
        </p:spPr>
      </p:pic>
      <p:pic>
        <p:nvPicPr>
          <p:cNvPr id="13" name="Picture 12" descr="Screen Shot 2015-09-25 at 1.17.41 A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0" y="5637798"/>
            <a:ext cx="84074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2823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53840"/>
            <a:ext cx="687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Ecuacion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hiperbólica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onda</a:t>
            </a:r>
            <a:r>
              <a:rPr lang="en-US" sz="3600" b="1" dirty="0" smtClean="0">
                <a:latin typeface="Arial"/>
                <a:cs typeface="Arial"/>
              </a:rPr>
              <a:t>: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50235"/>
            <a:ext cx="8490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sz="2400" kern="0" dirty="0" smtClean="0">
                <a:latin typeface="Times New Roman"/>
                <a:ea typeface="ＭＳ Ｐゴシック"/>
              </a:rPr>
              <a:t>(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x,t+1)-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)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+u(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x,t-1))/</a:t>
            </a:r>
            <a:r>
              <a:rPr kumimoji="1" lang="el-GR" sz="2400" kern="0" dirty="0"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latin typeface="Times New Roman"/>
                <a:ea typeface="ＭＳ Ｐゴシック"/>
                <a:cs typeface="Times New Roman" charset="0"/>
              </a:rPr>
              <a:t>t</a:t>
            </a:r>
            <a:r>
              <a:rPr kumimoji="1" lang="en-US" sz="2400" kern="0" baseline="30000" dirty="0">
                <a:latin typeface="Times New Roman"/>
                <a:ea typeface="ＭＳ Ｐゴシック"/>
                <a:cs typeface="Times New Roman" charset="0"/>
              </a:rPr>
              <a:t>2 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= -c</a:t>
            </a:r>
            <a:r>
              <a:rPr kumimoji="1" lang="en-US" sz="2400" kern="0" baseline="30000" dirty="0" smtClean="0">
                <a:latin typeface="Times New Roman"/>
                <a:ea typeface="ＭＳ Ｐゴシック"/>
                <a:cs typeface="Times New Roman" charset="0"/>
              </a:rPr>
              <a:t>2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 </a:t>
            </a:r>
            <a:r>
              <a:rPr kumimoji="1" lang="en-US" sz="2400" kern="0" dirty="0" smtClean="0">
                <a:latin typeface="Times New Roman"/>
                <a:ea typeface="ＭＳ Ｐゴシック"/>
              </a:rPr>
              <a:t>(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x+1,t)-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)</a:t>
            </a:r>
            <a:r>
              <a:rPr kumimoji="1" lang="en-US" sz="2400" kern="0" dirty="0" smtClean="0">
                <a:latin typeface="Times New Roman"/>
                <a:ea typeface="ＭＳ Ｐゴシック"/>
                <a:cs typeface="Times New Roman" charset="0"/>
              </a:rPr>
              <a:t>+u(</a:t>
            </a:r>
            <a:r>
              <a:rPr kumimoji="1" lang="en-US" sz="2400" kern="0" dirty="0">
                <a:latin typeface="Times New Roman"/>
                <a:ea typeface="ＭＳ Ｐゴシック"/>
                <a:cs typeface="Times New Roman" charset="0"/>
              </a:rPr>
              <a:t>x-1,t))/</a:t>
            </a:r>
            <a:r>
              <a:rPr kumimoji="1" lang="el-GR" sz="2400" kern="0" dirty="0"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latin typeface="Times New Roman"/>
                <a:ea typeface="ＭＳ Ｐゴシック"/>
                <a:cs typeface="Times New Roman" charset="0"/>
              </a:rPr>
              <a:t>x</a:t>
            </a:r>
            <a:r>
              <a:rPr kumimoji="1" lang="en-US" sz="2400" kern="0" baseline="30000" dirty="0">
                <a:latin typeface="Times New Roman"/>
                <a:ea typeface="ＭＳ Ｐゴシック"/>
                <a:cs typeface="Times New Roman" charset="0"/>
              </a:rPr>
              <a:t>2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299" y="3705165"/>
            <a:ext cx="9147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u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(x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,t+1) =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) -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x,t-1)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–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(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u(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x+1,t)-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2u(</a:t>
            </a:r>
            <a:r>
              <a:rPr kumimoji="1" lang="en-US" sz="2400" kern="0" dirty="0" err="1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x,t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)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+u(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x-1,t)) 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(c</a:t>
            </a:r>
            <a:r>
              <a:rPr kumimoji="1" lang="en-US" sz="2400" kern="0" baseline="3000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</a:t>
            </a:r>
            <a:r>
              <a:rPr kumimoji="1" lang="en-US" sz="2400" kern="0" dirty="0" smtClean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 </a:t>
            </a:r>
            <a:r>
              <a:rPr kumimoji="1" lang="el-GR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t</a:t>
            </a:r>
            <a:r>
              <a:rPr kumimoji="1" lang="en-US" sz="2400" kern="0" baseline="3000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 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/</a:t>
            </a:r>
            <a:r>
              <a:rPr kumimoji="1" lang="el-GR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δ</a:t>
            </a:r>
            <a:r>
              <a:rPr kumimoji="1" lang="en-US" sz="2400" i="1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x</a:t>
            </a:r>
            <a:r>
              <a:rPr kumimoji="1" lang="en-US" sz="2400" kern="0" baseline="3000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2 </a:t>
            </a:r>
            <a:r>
              <a:rPr kumimoji="1" lang="en-US" sz="2400" kern="0" dirty="0">
                <a:solidFill>
                  <a:srgbClr val="000000"/>
                </a:solidFill>
                <a:latin typeface="Times New Roman"/>
                <a:ea typeface="ＭＳ Ｐゴシック"/>
                <a:cs typeface="Times New Roman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299" y="1300171"/>
            <a:ext cx="8836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Discretizando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 </a:t>
            </a:r>
            <a:r>
              <a:rPr lang="en-US" sz="2800" dirty="0" err="1" smtClean="0"/>
              <a:t>tambien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calcular</a:t>
            </a:r>
            <a:r>
              <a:rPr lang="en-US" sz="2800" dirty="0" smtClean="0"/>
              <a:t> u en un </a:t>
            </a:r>
            <a:r>
              <a:rPr lang="en-US" sz="2800" dirty="0" err="1" smtClean="0"/>
              <a:t>paso</a:t>
            </a:r>
            <a:r>
              <a:rPr lang="en-US" sz="2800" dirty="0" smtClean="0"/>
              <a:t> en el </a:t>
            </a:r>
            <a:r>
              <a:rPr lang="en-US" sz="2800" dirty="0" err="1" smtClean="0"/>
              <a:t>futuro</a:t>
            </a:r>
            <a:r>
              <a:rPr lang="en-US" sz="2800" dirty="0" smtClean="0"/>
              <a:t>, </a:t>
            </a:r>
            <a:r>
              <a:rPr lang="en-US" sz="2800" dirty="0" err="1" smtClean="0"/>
              <a:t>basado</a:t>
            </a:r>
            <a:r>
              <a:rPr lang="en-US" sz="2800" dirty="0" smtClean="0"/>
              <a:t> en x actual y un </a:t>
            </a:r>
            <a:r>
              <a:rPr lang="en-US" sz="2800" dirty="0" err="1" smtClean="0"/>
              <a:t>paso</a:t>
            </a:r>
            <a:r>
              <a:rPr lang="en-US" sz="2800" dirty="0" smtClean="0"/>
              <a:t> en el </a:t>
            </a:r>
            <a:r>
              <a:rPr lang="en-US" sz="2800" dirty="0" err="1" smtClean="0"/>
              <a:t>pasado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75878" y="4566166"/>
            <a:ext cx="8182507" cy="1676400"/>
            <a:chOff x="0" y="0"/>
            <a:chExt cx="5760" cy="134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5760" cy="13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3200" kern="1200" dirty="0"/>
                <a:t>Sequential One Dimensional Wave Equation</a:t>
              </a:r>
            </a:p>
            <a:p>
              <a:pPr algn="ctr"/>
              <a:endParaRPr lang="en-US" kern="1200" dirty="0"/>
            </a:p>
            <a:p>
              <a:pPr algn="ctr"/>
              <a:endParaRPr lang="en-US" kern="1200" dirty="0"/>
            </a:p>
            <a:p>
              <a:pPr algn="ctr"/>
              <a:r>
                <a:rPr lang="en-US" kern="1200" dirty="0"/>
                <a:t>Left neighbor     Typical Grid Point x     Right Neighbor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86" y="552"/>
              <a:ext cx="4368" cy="288"/>
              <a:chOff x="384" y="576"/>
              <a:chExt cx="4368" cy="288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84" y="576"/>
                <a:ext cx="4368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kern="1200"/>
              </a:p>
            </p:txBody>
          </p:sp>
          <p:pic>
            <p:nvPicPr>
              <p:cNvPr id="21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" y="624"/>
                <a:ext cx="4165" cy="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1152" y="756"/>
              <a:ext cx="864" cy="300"/>
            </a:xfrm>
            <a:prstGeom prst="line">
              <a:avLst/>
            </a:prstGeom>
            <a:noFill/>
            <a:ln w="38100">
              <a:solidFill>
                <a:srgbClr val="F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kern="1200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2400" y="816"/>
              <a:ext cx="0" cy="288"/>
            </a:xfrm>
            <a:prstGeom prst="line">
              <a:avLst/>
            </a:prstGeom>
            <a:noFill/>
            <a:ln w="38100">
              <a:solidFill>
                <a:srgbClr val="F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kern="120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 flipV="1">
              <a:off x="2688" y="756"/>
              <a:ext cx="1824" cy="300"/>
            </a:xfrm>
            <a:prstGeom prst="line">
              <a:avLst/>
            </a:prstGeom>
            <a:noFill/>
            <a:ln w="38100">
              <a:solidFill>
                <a:srgbClr val="F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kern="1200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72" y="816"/>
              <a:ext cx="22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kern="1200">
                  <a:solidFill>
                    <a:srgbClr val="F00000"/>
                  </a:solidFill>
                </a:rPr>
                <a:t>1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4635" y="816"/>
              <a:ext cx="947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kern="1200">
                  <a:solidFill>
                    <a:srgbClr val="F00000"/>
                  </a:solidFill>
                </a:rPr>
                <a:t>TPOINTS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960" y="816"/>
              <a:ext cx="22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kern="1200">
                  <a:solidFill>
                    <a:srgbClr val="F0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4676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378" y="1509201"/>
            <a:ext cx="6971752" cy="4431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4F81BD"/>
                </a:solidFill>
              </a:rPr>
              <a:t> MAXPOINTS 1000</a:t>
            </a:r>
          </a:p>
          <a:p>
            <a:r>
              <a:rPr lang="en-US" dirty="0">
                <a:solidFill>
                  <a:srgbClr val="FF0000"/>
                </a:solidFill>
              </a:rPr>
              <a:t>#define</a:t>
            </a:r>
            <a:r>
              <a:rPr lang="en-US" dirty="0">
                <a:solidFill>
                  <a:srgbClr val="4F81BD"/>
                </a:solidFill>
              </a:rPr>
              <a:t> MAXSTEPS 1000</a:t>
            </a:r>
          </a:p>
          <a:p>
            <a:r>
              <a:rPr lang="en-US" dirty="0">
                <a:solidFill>
                  <a:srgbClr val="FF0000"/>
                </a:solidFill>
              </a:rPr>
              <a:t>#define </a:t>
            </a:r>
            <a:r>
              <a:rPr lang="en-US" dirty="0">
                <a:solidFill>
                  <a:srgbClr val="4F81BD"/>
                </a:solidFill>
              </a:rPr>
              <a:t>MINPOINTS 20</a:t>
            </a:r>
          </a:p>
          <a:p>
            <a:r>
              <a:rPr lang="it-IT" dirty="0">
                <a:solidFill>
                  <a:srgbClr val="FF0000"/>
                </a:solidFill>
              </a:rPr>
              <a:t>#</a:t>
            </a:r>
            <a:r>
              <a:rPr lang="it-IT" dirty="0" err="1">
                <a:solidFill>
                  <a:srgbClr val="FF0000"/>
                </a:solidFill>
              </a:rPr>
              <a:t>define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4F81BD"/>
                </a:solidFill>
              </a:rPr>
              <a:t>PI 3.14159265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nsteps</a:t>
            </a:r>
            <a:r>
              <a:rPr lang="en-US" dirty="0"/>
              <a:t>,                     </a:t>
            </a:r>
            <a:r>
              <a:rPr lang="en-US" sz="1600" dirty="0"/>
              <a:t>/* </a:t>
            </a:r>
            <a:r>
              <a:rPr lang="en-US" dirty="0"/>
              <a:t>number of time steps </a:t>
            </a:r>
            <a:r>
              <a:rPr lang="en-US" sz="1600" dirty="0"/>
              <a:t>*/</a:t>
            </a:r>
          </a:p>
          <a:p>
            <a:r>
              <a:rPr lang="en-US" sz="1600" dirty="0"/>
              <a:t>	</a:t>
            </a:r>
            <a:r>
              <a:rPr lang="mr-IN" sz="1600" dirty="0" smtClean="0"/>
              <a:t>tpoints</a:t>
            </a:r>
            <a:r>
              <a:rPr lang="en-US" sz="1600" dirty="0"/>
              <a:t>;</a:t>
            </a:r>
            <a:r>
              <a:rPr lang="mr-IN" sz="1600" dirty="0" smtClean="0"/>
              <a:t>                    </a:t>
            </a:r>
            <a:r>
              <a:rPr lang="mr-IN" sz="1600" dirty="0"/>
              <a:t>/* total points along string */</a:t>
            </a:r>
          </a:p>
          <a:p>
            <a:r>
              <a:rPr lang="en-US" dirty="0" smtClean="0"/>
              <a:t>double </a:t>
            </a:r>
            <a:r>
              <a:rPr lang="en-US" dirty="0"/>
              <a:t>values[MAXPOINTS+2],     /* values at time t */</a:t>
            </a:r>
          </a:p>
          <a:p>
            <a:r>
              <a:rPr lang="en-US" sz="1600" dirty="0" smtClean="0">
                <a:latin typeface="+mj-lt"/>
              </a:rPr>
              <a:t>	</a:t>
            </a:r>
            <a:r>
              <a:rPr lang="mr-IN" sz="1600" dirty="0" smtClean="0">
                <a:latin typeface="+mj-lt"/>
              </a:rPr>
              <a:t>oldval</a:t>
            </a:r>
            <a:r>
              <a:rPr lang="mr-IN" sz="1600" dirty="0">
                <a:latin typeface="+mj-lt"/>
              </a:rPr>
              <a:t>[MAXPOINTS+2],     /* values at time </a:t>
            </a:r>
            <a:r>
              <a:rPr lang="en-US" sz="1600" dirty="0" smtClean="0">
                <a:latin typeface="+mj-lt"/>
              </a:rPr>
              <a:t>(</a:t>
            </a:r>
            <a:r>
              <a:rPr lang="mr-IN" sz="1600" dirty="0" smtClean="0">
                <a:latin typeface="+mj-lt"/>
              </a:rPr>
              <a:t>t</a:t>
            </a:r>
            <a:r>
              <a:rPr lang="mr-IN" sz="1600" dirty="0">
                <a:latin typeface="+mj-lt"/>
              </a:rPr>
              <a:t>-</a:t>
            </a:r>
            <a:r>
              <a:rPr lang="mr-IN" sz="1600" dirty="0" smtClean="0">
                <a:latin typeface="+mj-lt"/>
              </a:rPr>
              <a:t>dt</a:t>
            </a:r>
            <a:r>
              <a:rPr lang="en-US" sz="1600" dirty="0">
                <a:latin typeface="+mj-lt"/>
              </a:rPr>
              <a:t>)</a:t>
            </a:r>
            <a:r>
              <a:rPr lang="mr-IN" sz="1600" dirty="0" smtClean="0">
                <a:latin typeface="+mj-lt"/>
              </a:rPr>
              <a:t>*</a:t>
            </a:r>
            <a:endParaRPr lang="en-US" sz="1600" dirty="0">
              <a:latin typeface="+mj-lt"/>
            </a:endParaRPr>
          </a:p>
          <a:p>
            <a:r>
              <a:rPr lang="en-US" sz="1600" dirty="0" smtClean="0"/>
              <a:t>	</a:t>
            </a:r>
            <a:r>
              <a:rPr lang="mr-IN" sz="1600" dirty="0" smtClean="0"/>
              <a:t>newval</a:t>
            </a:r>
            <a:r>
              <a:rPr lang="mr-IN" sz="1600" dirty="0"/>
              <a:t>[MAXPOINTS+2];     /* values at time </a:t>
            </a:r>
            <a:r>
              <a:rPr lang="en-US" sz="1600" dirty="0" smtClean="0"/>
              <a:t>(</a:t>
            </a:r>
            <a:r>
              <a:rPr lang="mr-IN" sz="1600" dirty="0" smtClean="0"/>
              <a:t>t</a:t>
            </a:r>
            <a:r>
              <a:rPr lang="mr-IN" sz="1600" dirty="0"/>
              <a:t>+</a:t>
            </a:r>
            <a:r>
              <a:rPr lang="mr-IN" sz="1600" dirty="0" smtClean="0"/>
              <a:t>dt</a:t>
            </a:r>
            <a:r>
              <a:rPr lang="en-US" sz="1600" dirty="0" smtClean="0"/>
              <a:t>)</a:t>
            </a:r>
            <a:r>
              <a:rPr lang="mr-IN" sz="1600" dirty="0" smtClean="0"/>
              <a:t> </a:t>
            </a:r>
            <a:r>
              <a:rPr lang="mr-IN" sz="1600" dirty="0"/>
              <a:t>*/</a:t>
            </a:r>
            <a:endParaRPr lang="en-US" sz="1600" b="1" dirty="0" smtClean="0">
              <a:solidFill>
                <a:srgbClr val="4F81BD"/>
              </a:solidFill>
            </a:endParaRPr>
          </a:p>
          <a:p>
            <a:r>
              <a:rPr lang="en-US" b="1" dirty="0" err="1" smtClean="0">
                <a:solidFill>
                  <a:srgbClr val="4F81BD"/>
                </a:solidFill>
              </a:rPr>
              <a:t>int</a:t>
            </a:r>
            <a:r>
              <a:rPr lang="en-US" b="1" dirty="0" smtClean="0">
                <a:solidFill>
                  <a:srgbClr val="4F81BD"/>
                </a:solidFill>
              </a:rPr>
              <a:t> </a:t>
            </a:r>
            <a:r>
              <a:rPr lang="en-US" b="1" dirty="0">
                <a:solidFill>
                  <a:srgbClr val="4F81BD"/>
                </a:solidFill>
              </a:rPr>
              <a:t>main</a:t>
            </a:r>
            <a:r>
              <a:rPr lang="en-US" dirty="0">
                <a:solidFill>
                  <a:srgbClr val="4F81BD"/>
                </a:solidFill>
              </a:rPr>
              <a:t>(</a:t>
            </a:r>
            <a:r>
              <a:rPr lang="en-US" dirty="0" err="1">
                <a:solidFill>
                  <a:srgbClr val="4F81BD"/>
                </a:solidFill>
              </a:rPr>
              <a:t>int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err="1">
                <a:solidFill>
                  <a:srgbClr val="4F81BD"/>
                </a:solidFill>
              </a:rPr>
              <a:t>argc</a:t>
            </a:r>
            <a:r>
              <a:rPr lang="en-US" dirty="0">
                <a:solidFill>
                  <a:srgbClr val="4F81BD"/>
                </a:solidFill>
              </a:rPr>
              <a:t>, char *</a:t>
            </a:r>
            <a:r>
              <a:rPr lang="en-US" dirty="0" err="1">
                <a:solidFill>
                  <a:srgbClr val="4F81BD"/>
                </a:solidFill>
              </a:rPr>
              <a:t>argv</a:t>
            </a:r>
            <a:r>
              <a:rPr lang="en-US" dirty="0">
                <a:solidFill>
                  <a:srgbClr val="4F81BD"/>
                </a:solidFill>
              </a:rPr>
              <a:t>[])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{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init_param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init_line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update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printfinal</a:t>
            </a:r>
            <a:r>
              <a:rPr lang="en-US" b="1" dirty="0">
                <a:solidFill>
                  <a:schemeClr val="accent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81" y="607939"/>
            <a:ext cx="8504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Programa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serie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para</a:t>
            </a:r>
            <a:r>
              <a:rPr lang="en-US" sz="3200" b="1" dirty="0" smtClean="0"/>
              <a:t> resolver la </a:t>
            </a:r>
            <a:r>
              <a:rPr lang="en-US" sz="3200" b="1" dirty="0" err="1" smtClean="0"/>
              <a:t>ecuacion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onda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62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1642</Words>
  <Application>Microsoft Macintosh PowerPoint</Application>
  <PresentationFormat>On-screen Show (4:3)</PresentationFormat>
  <Paragraphs>241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280</cp:revision>
  <dcterms:created xsi:type="dcterms:W3CDTF">2015-04-20T08:22:13Z</dcterms:created>
  <dcterms:modified xsi:type="dcterms:W3CDTF">2017-09-28T18:06:16Z</dcterms:modified>
</cp:coreProperties>
</file>