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3" r:id="rId3"/>
    <p:sldId id="333" r:id="rId4"/>
    <p:sldId id="302" r:id="rId5"/>
    <p:sldId id="334" r:id="rId6"/>
    <p:sldId id="303" r:id="rId7"/>
    <p:sldId id="335" r:id="rId8"/>
    <p:sldId id="304" r:id="rId9"/>
    <p:sldId id="305" r:id="rId10"/>
    <p:sldId id="336" r:id="rId11"/>
    <p:sldId id="306" r:id="rId12"/>
    <p:sldId id="307" r:id="rId13"/>
    <p:sldId id="308" r:id="rId14"/>
    <p:sldId id="337" r:id="rId15"/>
    <p:sldId id="309" r:id="rId16"/>
    <p:sldId id="310" r:id="rId17"/>
    <p:sldId id="338" r:id="rId18"/>
    <p:sldId id="311" r:id="rId19"/>
    <p:sldId id="339" r:id="rId20"/>
    <p:sldId id="312" r:id="rId21"/>
    <p:sldId id="313" r:id="rId22"/>
    <p:sldId id="314" r:id="rId23"/>
    <p:sldId id="315" r:id="rId24"/>
    <p:sldId id="316" r:id="rId25"/>
    <p:sldId id="317" r:id="rId26"/>
    <p:sldId id="340" r:id="rId27"/>
    <p:sldId id="318" r:id="rId28"/>
    <p:sldId id="319" r:id="rId29"/>
    <p:sldId id="320" r:id="rId30"/>
    <p:sldId id="341" r:id="rId31"/>
    <p:sldId id="321" r:id="rId32"/>
    <p:sldId id="322" r:id="rId33"/>
    <p:sldId id="323" r:id="rId34"/>
    <p:sldId id="342" r:id="rId35"/>
    <p:sldId id="324" r:id="rId36"/>
    <p:sldId id="325" r:id="rId37"/>
    <p:sldId id="343" r:id="rId38"/>
    <p:sldId id="326" r:id="rId39"/>
    <p:sldId id="327" r:id="rId40"/>
    <p:sldId id="328" r:id="rId41"/>
    <p:sldId id="329" r:id="rId42"/>
    <p:sldId id="344" r:id="rId43"/>
    <p:sldId id="330" r:id="rId44"/>
    <p:sldId id="345" r:id="rId45"/>
    <p:sldId id="332" r:id="rId46"/>
    <p:sldId id="348" r:id="rId47"/>
    <p:sldId id="346" r:id="rId48"/>
    <p:sldId id="34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4" autoAdjust="0"/>
  </p:normalViewPr>
  <p:slideViewPr>
    <p:cSldViewPr snapToGrid="0" snapToObjects="1">
      <p:cViewPr varScale="1">
        <p:scale>
          <a:sx n="107" d="100"/>
          <a:sy n="107" d="100"/>
        </p:scale>
        <p:origin x="-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9673"/>
            <a:ext cx="7772400" cy="2142751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Algoritmos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err="1" smtClean="0"/>
              <a:t>Paralelos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J.Fiestas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481" y="1329391"/>
            <a:ext cx="17578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Librerías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313" y="2162358"/>
            <a:ext cx="801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utilizan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especificar</a:t>
            </a:r>
            <a:r>
              <a:rPr lang="en-US" sz="2800" dirty="0" smtClean="0"/>
              <a:t> y </a:t>
            </a:r>
            <a:r>
              <a:rPr lang="en-US" sz="2800" dirty="0" err="1" smtClean="0"/>
              <a:t>alinear</a:t>
            </a:r>
            <a:r>
              <a:rPr lang="en-US" sz="2800" dirty="0" smtClean="0"/>
              <a:t> el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 y </a:t>
            </a:r>
            <a:r>
              <a:rPr lang="en-US" sz="2800" dirty="0" err="1" smtClean="0"/>
              <a:t>sus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identificadores</a:t>
            </a:r>
            <a:r>
              <a:rPr lang="en-US" sz="2800" dirty="0" smtClean="0"/>
              <a:t>, y los </a:t>
            </a:r>
            <a:r>
              <a:rPr lang="en-US" sz="2800" i="1" dirty="0" smtClean="0"/>
              <a:t>threads </a:t>
            </a:r>
            <a:r>
              <a:rPr lang="en-US" sz="2800" dirty="0" err="1" smtClean="0"/>
              <a:t>dinámicos</a:t>
            </a:r>
            <a:r>
              <a:rPr lang="en-US" sz="2800" dirty="0" smtClean="0"/>
              <a:t>, </a:t>
            </a:r>
            <a:r>
              <a:rPr lang="en-US" sz="2800" dirty="0" err="1" smtClean="0"/>
              <a:t>paralelismo</a:t>
            </a:r>
            <a:r>
              <a:rPr lang="en-US" sz="2800" dirty="0" smtClean="0"/>
              <a:t> </a:t>
            </a:r>
            <a:r>
              <a:rPr lang="en-US" sz="2800" dirty="0" err="1" smtClean="0"/>
              <a:t>entrelazado</a:t>
            </a:r>
            <a:r>
              <a:rPr lang="en-US" sz="2800" dirty="0" smtClean="0"/>
              <a:t>, y </a:t>
            </a:r>
            <a:r>
              <a:rPr lang="en-US" sz="2800" dirty="0" err="1" smtClean="0"/>
              <a:t>controladores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tiempos</a:t>
            </a:r>
            <a:r>
              <a:rPr lang="en-US" sz="2800" dirty="0" smtClean="0"/>
              <a:t> de </a:t>
            </a:r>
            <a:r>
              <a:rPr lang="en-US" sz="2800" dirty="0" err="1" smtClean="0"/>
              <a:t>reloj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0578" y="4404448"/>
            <a:ext cx="504477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>
                <a:solidFill>
                  <a:srgbClr val="FF0000"/>
                </a:solidFill>
              </a:rPr>
              <a:t>include </a:t>
            </a:r>
            <a:r>
              <a:rPr lang="en-US" sz="2800" b="1" dirty="0"/>
              <a:t>&lt;</a:t>
            </a:r>
            <a:r>
              <a:rPr lang="en-US" sz="2800" b="1" dirty="0" err="1"/>
              <a:t>omp.h</a:t>
            </a:r>
            <a:r>
              <a:rPr lang="en-US" sz="2800" b="1" dirty="0"/>
              <a:t>&gt;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omp_get_num_threads</a:t>
            </a:r>
            <a:r>
              <a:rPr lang="en-US" sz="2800" b="1" dirty="0"/>
              <a:t>(void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6045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1499413"/>
            <a:ext cx="8464952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#include </a:t>
            </a: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omp.h</a:t>
            </a:r>
            <a:r>
              <a:rPr lang="en-US" sz="2400" dirty="0" smtClean="0">
                <a:solidFill>
                  <a:srgbClr val="000000"/>
                </a:solidFill>
              </a:rPr>
              <a:t>&gt;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fr-FR" sz="2400" b="1" dirty="0">
                <a:solidFill>
                  <a:srgbClr val="000000"/>
                </a:solidFill>
              </a:rPr>
              <a:t>main ()  </a:t>
            </a:r>
            <a:r>
              <a:rPr lang="fr-FR" sz="2400" dirty="0" smtClean="0">
                <a:solidFill>
                  <a:srgbClr val="000000"/>
                </a:solidFill>
              </a:rPr>
              <a:t>{</a:t>
            </a:r>
            <a:endParaRPr lang="fr-FR" sz="2400" dirty="0">
              <a:solidFill>
                <a:srgbClr val="000000"/>
              </a:solidFill>
            </a:endParaRPr>
          </a:p>
          <a:p>
            <a:r>
              <a:rPr lang="fr-FR" sz="2400" i="1" dirty="0" smtClean="0">
                <a:solidFill>
                  <a:srgbClr val="17375E"/>
                </a:solidFill>
              </a:rPr>
              <a:t>// </a:t>
            </a:r>
            <a:r>
              <a:rPr lang="fr-FR" sz="2400" i="1" dirty="0" err="1" smtClean="0">
                <a:solidFill>
                  <a:srgbClr val="17375E"/>
                </a:solidFill>
              </a:rPr>
              <a:t>Código</a:t>
            </a:r>
            <a:r>
              <a:rPr lang="fr-FR" sz="2400" i="1" dirty="0" smtClean="0">
                <a:solidFill>
                  <a:srgbClr val="17375E"/>
                </a:solidFill>
              </a:rPr>
              <a:t> en </a:t>
            </a:r>
            <a:r>
              <a:rPr lang="fr-FR" sz="2400" i="1" dirty="0" err="1" smtClean="0">
                <a:solidFill>
                  <a:srgbClr val="17375E"/>
                </a:solidFill>
              </a:rPr>
              <a:t>serie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dirty="0" smtClean="0">
                <a:solidFill>
                  <a:srgbClr val="17375E"/>
                </a:solidFill>
              </a:rPr>
              <a:t>..........................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i="1" dirty="0" smtClean="0">
                <a:solidFill>
                  <a:srgbClr val="17375E"/>
                </a:solidFill>
              </a:rPr>
              <a:t>// </a:t>
            </a:r>
            <a:r>
              <a:rPr lang="fr-FR" sz="2400" i="1" dirty="0" err="1" smtClean="0">
                <a:solidFill>
                  <a:srgbClr val="17375E"/>
                </a:solidFill>
              </a:rPr>
              <a:t>Sección</a:t>
            </a:r>
            <a:r>
              <a:rPr lang="fr-FR" sz="2400" i="1" dirty="0" smtClean="0">
                <a:solidFill>
                  <a:srgbClr val="17375E"/>
                </a:solidFill>
              </a:rPr>
              <a:t> en </a:t>
            </a:r>
            <a:r>
              <a:rPr lang="fr-FR" sz="2400" i="1" dirty="0" err="1" smtClean="0">
                <a:solidFill>
                  <a:srgbClr val="17375E"/>
                </a:solidFill>
              </a:rPr>
              <a:t>paralelo</a:t>
            </a:r>
            <a:r>
              <a:rPr lang="fr-FR" sz="2400" i="1" dirty="0" smtClean="0">
                <a:solidFill>
                  <a:srgbClr val="17375E"/>
                </a:solidFill>
              </a:rPr>
              <a:t>. </a:t>
            </a:r>
            <a:r>
              <a:rPr lang="fr-FR" sz="2400" i="1" dirty="0" err="1" smtClean="0">
                <a:solidFill>
                  <a:srgbClr val="17375E"/>
                </a:solidFill>
              </a:rPr>
              <a:t>Divide</a:t>
            </a:r>
            <a:r>
              <a:rPr lang="fr-FR" sz="2400" i="1" dirty="0" smtClean="0">
                <a:solidFill>
                  <a:srgbClr val="17375E"/>
                </a:solidFill>
              </a:rPr>
              <a:t> (</a:t>
            </a:r>
            <a:r>
              <a:rPr lang="fr-FR" sz="2400" i="1" dirty="0" err="1" smtClean="0">
                <a:solidFill>
                  <a:srgbClr val="17375E"/>
                </a:solidFill>
              </a:rPr>
              <a:t>fork</a:t>
            </a:r>
            <a:r>
              <a:rPr lang="fr-FR" sz="2400" i="1" dirty="0" smtClean="0">
                <a:solidFill>
                  <a:srgbClr val="17375E"/>
                </a:solidFill>
              </a:rPr>
              <a:t>) un </a:t>
            </a:r>
            <a:r>
              <a:rPr lang="fr-FR" sz="2400" i="1" dirty="0" err="1" smtClean="0">
                <a:solidFill>
                  <a:srgbClr val="17375E"/>
                </a:solidFill>
              </a:rPr>
              <a:t>grupo</a:t>
            </a:r>
            <a:r>
              <a:rPr lang="fr-FR" sz="2400" i="1" dirty="0" smtClean="0">
                <a:solidFill>
                  <a:srgbClr val="17375E"/>
                </a:solidFill>
              </a:rPr>
              <a:t> de </a:t>
            </a:r>
            <a:r>
              <a:rPr lang="fr-FR" sz="2400" i="1" dirty="0" err="1" smtClean="0">
                <a:solidFill>
                  <a:srgbClr val="17375E"/>
                </a:solidFill>
              </a:rPr>
              <a:t>hilos</a:t>
            </a:r>
            <a:r>
              <a:rPr lang="fr-FR" sz="2400" i="1" dirty="0" smtClean="0">
                <a:solidFill>
                  <a:srgbClr val="17375E"/>
                </a:solidFill>
              </a:rPr>
              <a:t> (threads).</a:t>
            </a:r>
          </a:p>
          <a:p>
            <a:r>
              <a:rPr lang="fr-FR" sz="2400" i="1" dirty="0" smtClean="0">
                <a:solidFill>
                  <a:srgbClr val="17375E"/>
                </a:solidFill>
              </a:rPr>
              <a:t>// </a:t>
            </a:r>
            <a:r>
              <a:rPr lang="fr-FR" sz="2400" i="1" dirty="0" err="1" smtClean="0">
                <a:solidFill>
                  <a:srgbClr val="17375E"/>
                </a:solidFill>
              </a:rPr>
              <a:t>Define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tipos</a:t>
            </a:r>
            <a:r>
              <a:rPr lang="fr-FR" sz="2400" i="1" dirty="0" smtClean="0">
                <a:solidFill>
                  <a:srgbClr val="17375E"/>
                </a:solidFill>
              </a:rPr>
              <a:t> de variables</a:t>
            </a:r>
            <a:endParaRPr lang="fr-FR" sz="2400" i="1" dirty="0">
              <a:solidFill>
                <a:srgbClr val="17375E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#</a:t>
            </a:r>
            <a:r>
              <a:rPr lang="fr-FR" sz="2400" b="1" dirty="0" err="1">
                <a:solidFill>
                  <a:srgbClr val="FF0000"/>
                </a:solidFill>
              </a:rPr>
              <a:t>pragma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omp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parallel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private</a:t>
            </a:r>
            <a:r>
              <a:rPr lang="fr-FR" sz="2400" b="1" dirty="0">
                <a:solidFill>
                  <a:srgbClr val="FF0000"/>
                </a:solidFill>
              </a:rPr>
              <a:t>(var1, var2) </a:t>
            </a:r>
            <a:r>
              <a:rPr lang="fr-FR" sz="2400" b="1" dirty="0" err="1">
                <a:solidFill>
                  <a:srgbClr val="FF0000"/>
                </a:solidFill>
              </a:rPr>
              <a:t>shared</a:t>
            </a:r>
            <a:r>
              <a:rPr lang="fr-FR" sz="2400" b="1" dirty="0">
                <a:solidFill>
                  <a:srgbClr val="FF0000"/>
                </a:solidFill>
              </a:rPr>
              <a:t>(var3</a:t>
            </a:r>
            <a:r>
              <a:rPr lang="fr-FR" sz="2400" b="1" dirty="0" smtClean="0">
                <a:solidFill>
                  <a:srgbClr val="FF0000"/>
                </a:solidFill>
              </a:rPr>
              <a:t>) </a:t>
            </a:r>
            <a:r>
              <a:rPr lang="fr-FR" sz="2400" dirty="0" smtClean="0">
                <a:solidFill>
                  <a:srgbClr val="000000"/>
                </a:solidFill>
              </a:rPr>
              <a:t>{</a:t>
            </a:r>
            <a:endParaRPr lang="fr-FR" sz="2400" dirty="0">
              <a:solidFill>
                <a:srgbClr val="000000"/>
              </a:solidFill>
            </a:endParaRPr>
          </a:p>
          <a:p>
            <a:r>
              <a:rPr lang="fr-FR" sz="2400" dirty="0" smtClean="0">
                <a:solidFill>
                  <a:srgbClr val="17375E"/>
                </a:solidFill>
              </a:rPr>
              <a:t>//  </a:t>
            </a:r>
            <a:r>
              <a:rPr lang="fr-FR" sz="2400" i="1" dirty="0" err="1" smtClean="0">
                <a:solidFill>
                  <a:srgbClr val="17375E"/>
                </a:solidFill>
              </a:rPr>
              <a:t>Región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paralela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ejecutada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por</a:t>
            </a:r>
            <a:r>
              <a:rPr lang="fr-FR" sz="2400" i="1" dirty="0" smtClean="0">
                <a:solidFill>
                  <a:srgbClr val="17375E"/>
                </a:solidFill>
              </a:rPr>
              <a:t> </a:t>
            </a:r>
            <a:r>
              <a:rPr lang="fr-FR" sz="2400" i="1" dirty="0" err="1" smtClean="0">
                <a:solidFill>
                  <a:srgbClr val="17375E"/>
                </a:solidFill>
              </a:rPr>
              <a:t>todos</a:t>
            </a:r>
            <a:r>
              <a:rPr lang="fr-FR" sz="2400" i="1" dirty="0" smtClean="0">
                <a:solidFill>
                  <a:srgbClr val="17375E"/>
                </a:solidFill>
              </a:rPr>
              <a:t> los </a:t>
            </a:r>
            <a:r>
              <a:rPr lang="fr-FR" sz="2400" i="1" dirty="0" err="1" smtClean="0">
                <a:solidFill>
                  <a:srgbClr val="17375E"/>
                </a:solidFill>
              </a:rPr>
              <a:t>hilos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dirty="0" smtClean="0">
                <a:solidFill>
                  <a:srgbClr val="17375E"/>
                </a:solidFill>
              </a:rPr>
              <a:t>  ............................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dirty="0" smtClean="0">
                <a:solidFill>
                  <a:srgbClr val="17375E"/>
                </a:solidFill>
              </a:rPr>
              <a:t>//  </a:t>
            </a:r>
            <a:r>
              <a:rPr lang="fr-FR" sz="2400" i="1" dirty="0" smtClean="0">
                <a:solidFill>
                  <a:srgbClr val="17375E"/>
                </a:solidFill>
              </a:rPr>
              <a:t>Los </a:t>
            </a:r>
            <a:r>
              <a:rPr lang="fr-FR" sz="2400" i="1" dirty="0" err="1" smtClean="0">
                <a:solidFill>
                  <a:srgbClr val="17375E"/>
                </a:solidFill>
              </a:rPr>
              <a:t>hilos</a:t>
            </a:r>
            <a:r>
              <a:rPr lang="fr-FR" sz="2400" i="1" dirty="0" smtClean="0">
                <a:solidFill>
                  <a:srgbClr val="17375E"/>
                </a:solidFill>
              </a:rPr>
              <a:t> se </a:t>
            </a:r>
            <a:r>
              <a:rPr lang="fr-FR" sz="2400" i="1" dirty="0" err="1" smtClean="0">
                <a:solidFill>
                  <a:srgbClr val="17375E"/>
                </a:solidFill>
              </a:rPr>
              <a:t>reúnen</a:t>
            </a:r>
            <a:r>
              <a:rPr lang="fr-FR" sz="2400" i="1" dirty="0" smtClean="0">
                <a:solidFill>
                  <a:srgbClr val="17375E"/>
                </a:solidFill>
              </a:rPr>
              <a:t> con el maestro</a:t>
            </a:r>
            <a:endParaRPr lang="fr-FR" sz="2400" dirty="0">
              <a:solidFill>
                <a:srgbClr val="17375E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  }  </a:t>
            </a:r>
          </a:p>
          <a:p>
            <a:r>
              <a:rPr lang="fr-FR" sz="2400" i="1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fr-FR" sz="2400" i="1" dirty="0" err="1" smtClean="0">
                <a:solidFill>
                  <a:schemeClr val="tx2">
                    <a:lumMod val="75000"/>
                  </a:schemeClr>
                </a:solidFill>
              </a:rPr>
              <a:t>Continúa</a:t>
            </a:r>
            <a:r>
              <a:rPr lang="fr-FR" sz="2400" i="1" dirty="0" smtClean="0">
                <a:solidFill>
                  <a:schemeClr val="tx2">
                    <a:lumMod val="75000"/>
                  </a:schemeClr>
                </a:solidFill>
              </a:rPr>
              <a:t> el </a:t>
            </a:r>
            <a:r>
              <a:rPr lang="fr-FR" sz="2400" i="1" dirty="0" err="1" smtClean="0">
                <a:solidFill>
                  <a:schemeClr val="tx2">
                    <a:lumMod val="75000"/>
                  </a:schemeClr>
                </a:solidFill>
              </a:rPr>
              <a:t>código</a:t>
            </a:r>
            <a:r>
              <a:rPr lang="fr-FR" sz="2400" i="1" dirty="0" smtClean="0">
                <a:solidFill>
                  <a:schemeClr val="tx2">
                    <a:lumMod val="75000"/>
                  </a:schemeClr>
                </a:solidFill>
              </a:rPr>
              <a:t> en </a:t>
            </a:r>
            <a:r>
              <a:rPr lang="fr-FR" sz="2400" i="1" dirty="0" err="1" smtClean="0">
                <a:solidFill>
                  <a:schemeClr val="tx2">
                    <a:lumMod val="75000"/>
                  </a:schemeClr>
                </a:solidFill>
              </a:rPr>
              <a:t>serie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// ..........................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29786"/>
            <a:ext cx="695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Estructura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OpenMP</a:t>
            </a:r>
            <a:r>
              <a:rPr lang="en-US" sz="3200" b="1" dirty="0" smtClean="0"/>
              <a:t> en C++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3840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10.00.4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7160" y="895806"/>
            <a:ext cx="4118528" cy="1896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650" y="989472"/>
            <a:ext cx="2537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0000"/>
                </a:solidFill>
              </a:rPr>
              <a:t>Compiladores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r>
              <a:rPr lang="en-US" sz="3200" b="1" dirty="0" smtClean="0">
                <a:solidFill>
                  <a:srgbClr val="000000"/>
                </a:solidFill>
              </a:rPr>
              <a:t> de </a:t>
            </a:r>
            <a:r>
              <a:rPr lang="en-US" sz="3200" b="1" dirty="0" err="1" smtClean="0">
                <a:solidFill>
                  <a:srgbClr val="000000"/>
                </a:solidFill>
              </a:rPr>
              <a:t>OpenMP</a:t>
            </a:r>
            <a:r>
              <a:rPr lang="en-US" sz="3200" b="1" dirty="0" smtClean="0">
                <a:solidFill>
                  <a:srgbClr val="000000"/>
                </a:solidFill>
              </a:rPr>
              <a:t>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5-05-25 at 10.01.5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1004" y="3116888"/>
            <a:ext cx="5608862" cy="34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16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54330"/>
            <a:ext cx="65966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Construcción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regiones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paralelo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083" y="1665919"/>
            <a:ext cx="3879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Regiones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serán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ejecutadas</a:t>
            </a:r>
            <a:r>
              <a:rPr lang="en-US" sz="2800" dirty="0" smtClean="0"/>
              <a:t> en multiples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al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la </a:t>
            </a:r>
            <a:r>
              <a:rPr lang="en-US" sz="2800" dirty="0" err="1" smtClean="0"/>
              <a:t>directiva</a:t>
            </a:r>
            <a:r>
              <a:rPr lang="en-US" sz="2800" dirty="0" smtClean="0"/>
              <a:t> PARALLEL</a:t>
            </a:r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9803" y="1509121"/>
            <a:ext cx="507406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parallel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i="1" dirty="0"/>
              <a:t>(</a:t>
            </a:r>
            <a:r>
              <a:rPr lang="en-US" sz="2400" i="1" dirty="0" err="1"/>
              <a:t>scalar_expression</a:t>
            </a:r>
            <a:r>
              <a:rPr lang="en-US" sz="2400" i="1" dirty="0"/>
              <a:t>) </a:t>
            </a:r>
            <a:endParaRPr lang="en-US" sz="2400" dirty="0"/>
          </a:p>
          <a:p>
            <a:r>
              <a:rPr lang="it-IT" sz="2400" dirty="0" smtClean="0"/>
              <a:t>	private </a:t>
            </a:r>
            <a:r>
              <a:rPr lang="it-IT" sz="2400" i="1" dirty="0"/>
              <a:t>(list) </a:t>
            </a:r>
            <a:r>
              <a:rPr lang="en-US" sz="2400" dirty="0" smtClean="0"/>
              <a:t>            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shared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default </a:t>
            </a:r>
            <a:r>
              <a:rPr lang="en-US" sz="2400" dirty="0"/>
              <a:t>(shared | none)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firstprivate</a:t>
            </a:r>
            <a:r>
              <a:rPr lang="en-US" sz="2400" dirty="0" smtClean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reduction </a:t>
            </a:r>
            <a:r>
              <a:rPr lang="en-US" sz="2400" i="1" dirty="0"/>
              <a:t>(operator: list) </a:t>
            </a:r>
            <a:endParaRPr lang="en-US" sz="2400" dirty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copyin</a:t>
            </a:r>
            <a:r>
              <a:rPr lang="tr-TR" sz="2400" dirty="0" smtClean="0"/>
              <a:t> </a:t>
            </a:r>
            <a:r>
              <a:rPr lang="tr-TR" sz="2400" i="1" dirty="0"/>
              <a:t>(</a:t>
            </a:r>
            <a:r>
              <a:rPr lang="tr-TR" sz="2400" i="1" dirty="0" err="1"/>
              <a:t>list</a:t>
            </a:r>
            <a:r>
              <a:rPr lang="tr-TR" sz="2400" i="1" dirty="0"/>
              <a:t>) </a:t>
            </a:r>
            <a:endParaRPr lang="tr-TR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num_threads</a:t>
            </a:r>
            <a:r>
              <a:rPr lang="en-US" sz="2400" dirty="0" smtClean="0"/>
              <a:t> </a:t>
            </a:r>
            <a:r>
              <a:rPr lang="en-US" sz="2400" i="1" dirty="0"/>
              <a:t>(integer-expression</a:t>
            </a:r>
            <a:r>
              <a:rPr lang="en-US" sz="2400" i="1" dirty="0" smtClean="0"/>
              <a:t>)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</a:t>
            </a:r>
            <a:r>
              <a:rPr lang="en-US" sz="2400" i="1" dirty="0" err="1"/>
              <a:t>structured_block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9916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83" y="1494965"/>
            <a:ext cx="3879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master </a:t>
            </a:r>
            <a:r>
              <a:rPr lang="en-US" sz="2800" dirty="0" err="1" smtClean="0"/>
              <a:t>es</a:t>
            </a:r>
            <a:r>
              <a:rPr lang="en-US" sz="2800" dirty="0" smtClean="0"/>
              <a:t> el </a:t>
            </a:r>
            <a:r>
              <a:rPr lang="en-US" sz="2800" i="1" dirty="0" smtClean="0"/>
              <a:t>thread</a:t>
            </a:r>
            <a:r>
              <a:rPr lang="en-US" sz="2800" dirty="0" smtClean="0"/>
              <a:t> con el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0, a </a:t>
            </a:r>
            <a:r>
              <a:rPr lang="en-US" sz="2800" dirty="0" err="1" smtClean="0"/>
              <a:t>partir</a:t>
            </a:r>
            <a:r>
              <a:rPr lang="en-US" sz="2800" dirty="0" smtClean="0"/>
              <a:t> del </a:t>
            </a:r>
            <a:r>
              <a:rPr lang="en-US" sz="2800" dirty="0" err="1" smtClean="0"/>
              <a:t>cual</a:t>
            </a:r>
            <a:r>
              <a:rPr lang="en-US" sz="2800" dirty="0" smtClean="0"/>
              <a:t>,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duplicado</a:t>
            </a:r>
            <a:r>
              <a:rPr lang="en-US" sz="2800" dirty="0" smtClean="0"/>
              <a:t> y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i="1" dirty="0" smtClean="0"/>
              <a:t>threads</a:t>
            </a:r>
            <a:r>
              <a:rPr lang="en-US" sz="2800" dirty="0" smtClean="0"/>
              <a:t> lo </a:t>
            </a:r>
            <a:r>
              <a:rPr lang="en-US" sz="2800" dirty="0" err="1" smtClean="0"/>
              <a:t>ejecutarán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Luego</a:t>
            </a:r>
            <a:r>
              <a:rPr lang="en-US" sz="2800" dirty="0" smtClean="0"/>
              <a:t> del final de la </a:t>
            </a:r>
            <a:r>
              <a:rPr lang="en-US" sz="2800" dirty="0" err="1" smtClean="0"/>
              <a:t>sección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, el master </a:t>
            </a:r>
            <a:r>
              <a:rPr lang="en-US" sz="2800" i="1" dirty="0" smtClean="0"/>
              <a:t>thread</a:t>
            </a:r>
            <a:r>
              <a:rPr lang="en-US" sz="2800" dirty="0" smtClean="0"/>
              <a:t> </a:t>
            </a:r>
            <a:r>
              <a:rPr lang="en-US" sz="2800" dirty="0" err="1" smtClean="0"/>
              <a:t>continúa</a:t>
            </a:r>
            <a:r>
              <a:rPr lang="en-US" sz="2800" dirty="0" smtClean="0"/>
              <a:t> la </a:t>
            </a:r>
            <a:r>
              <a:rPr lang="en-US" sz="2800" dirty="0" err="1" smtClean="0"/>
              <a:t>ejecución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89803" y="1509121"/>
            <a:ext cx="507406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parallel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i="1" dirty="0"/>
              <a:t>(</a:t>
            </a:r>
            <a:r>
              <a:rPr lang="en-US" sz="2400" i="1" dirty="0" err="1"/>
              <a:t>scalar_expression</a:t>
            </a:r>
            <a:r>
              <a:rPr lang="en-US" sz="2400" i="1" dirty="0"/>
              <a:t>) </a:t>
            </a:r>
            <a:endParaRPr lang="en-US" sz="2400" dirty="0"/>
          </a:p>
          <a:p>
            <a:r>
              <a:rPr lang="it-IT" sz="2400" dirty="0" smtClean="0"/>
              <a:t>	private </a:t>
            </a:r>
            <a:r>
              <a:rPr lang="it-IT" sz="2400" i="1" dirty="0"/>
              <a:t>(list) </a:t>
            </a:r>
            <a:r>
              <a:rPr lang="en-US" sz="2400" dirty="0" smtClean="0"/>
              <a:t>            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shared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default </a:t>
            </a:r>
            <a:r>
              <a:rPr lang="en-US" sz="2400" dirty="0"/>
              <a:t>(shared | none)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firstprivate</a:t>
            </a:r>
            <a:r>
              <a:rPr lang="en-US" sz="2400" dirty="0" smtClean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en-US" sz="2400" dirty="0" smtClean="0"/>
              <a:t>	reduction </a:t>
            </a:r>
            <a:r>
              <a:rPr lang="en-US" sz="2400" i="1" dirty="0"/>
              <a:t>(operator: list) </a:t>
            </a:r>
            <a:endParaRPr lang="en-US" sz="2400" dirty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copyin</a:t>
            </a:r>
            <a:r>
              <a:rPr lang="tr-TR" sz="2400" dirty="0" smtClean="0"/>
              <a:t> </a:t>
            </a:r>
            <a:r>
              <a:rPr lang="tr-TR" sz="2400" i="1" dirty="0"/>
              <a:t>(</a:t>
            </a:r>
            <a:r>
              <a:rPr lang="tr-TR" sz="2400" i="1" dirty="0" err="1"/>
              <a:t>list</a:t>
            </a:r>
            <a:r>
              <a:rPr lang="tr-TR" sz="2400" i="1" dirty="0"/>
              <a:t>) </a:t>
            </a:r>
            <a:endParaRPr lang="tr-TR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num_threads</a:t>
            </a:r>
            <a:r>
              <a:rPr lang="en-US" sz="2400" dirty="0" smtClean="0"/>
              <a:t> </a:t>
            </a:r>
            <a:r>
              <a:rPr lang="en-US" sz="2400" i="1" dirty="0"/>
              <a:t>(integer-expression</a:t>
            </a:r>
            <a:r>
              <a:rPr lang="en-US" sz="2400" i="1" dirty="0" smtClean="0"/>
              <a:t>)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</a:t>
            </a:r>
            <a:r>
              <a:rPr lang="en-US" sz="2400" i="1" dirty="0" err="1"/>
              <a:t>structured_block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754330"/>
            <a:ext cx="65966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Construcción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regiones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paralelo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34291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39694"/>
            <a:ext cx="8728993" cy="6001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#include</a:t>
            </a:r>
            <a:r>
              <a:rPr lang="en-US" sz="2400" dirty="0" smtClean="0"/>
              <a:t> &lt;</a:t>
            </a:r>
            <a:r>
              <a:rPr lang="en-US" sz="2400" dirty="0" err="1" smtClean="0"/>
              <a:t>omp.h</a:t>
            </a:r>
            <a:r>
              <a:rPr lang="en-US" sz="2400" dirty="0" smtClean="0"/>
              <a:t>&gt;</a:t>
            </a:r>
          </a:p>
          <a:p>
            <a:r>
              <a:rPr lang="fr-FR" sz="2400" b="1" dirty="0" smtClean="0">
                <a:solidFill>
                  <a:srgbClr val="000000"/>
                </a:solidFill>
              </a:rPr>
              <a:t>main ()  </a:t>
            </a:r>
            <a:r>
              <a:rPr lang="fr-FR" sz="2400" dirty="0" smtClean="0">
                <a:solidFill>
                  <a:srgbClr val="4F81BD"/>
                </a:solidFill>
              </a:rPr>
              <a:t>{</a:t>
            </a:r>
          </a:p>
          <a:p>
            <a:r>
              <a:rPr lang="fr-FR" sz="2400" dirty="0" err="1" smtClean="0">
                <a:solidFill>
                  <a:srgbClr val="4F81BD"/>
                </a:solidFill>
              </a:rPr>
              <a:t>int</a:t>
            </a:r>
            <a:r>
              <a:rPr lang="fr-FR" sz="2400" dirty="0" smtClean="0">
                <a:solidFill>
                  <a:srgbClr val="4F81BD"/>
                </a:solidFill>
              </a:rPr>
              <a:t> </a:t>
            </a:r>
            <a:r>
              <a:rPr lang="fr-FR" sz="2400" dirty="0" err="1" smtClean="0">
                <a:solidFill>
                  <a:srgbClr val="4F81BD"/>
                </a:solidFill>
              </a:rPr>
              <a:t>nthreads</a:t>
            </a:r>
            <a:r>
              <a:rPr lang="fr-FR" sz="2400" dirty="0" smtClean="0">
                <a:solidFill>
                  <a:srgbClr val="4F81BD"/>
                </a:solidFill>
              </a:rPr>
              <a:t>, 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;</a:t>
            </a:r>
          </a:p>
          <a:p>
            <a:r>
              <a:rPr lang="fr-FR" sz="2400" dirty="0" smtClean="0"/>
              <a:t>/* </a:t>
            </a:r>
            <a:r>
              <a:rPr lang="fr-FR" sz="2400" dirty="0" err="1" smtClean="0"/>
              <a:t>Fork</a:t>
            </a:r>
            <a:r>
              <a:rPr lang="fr-FR" sz="2400" dirty="0" smtClean="0"/>
              <a:t> a team of threads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each</a:t>
            </a:r>
            <a:r>
              <a:rPr lang="fr-FR" sz="2400" dirty="0" smtClean="0"/>
              <a:t> thread </a:t>
            </a:r>
            <a:r>
              <a:rPr lang="fr-FR" sz="2400" dirty="0" err="1" smtClean="0"/>
              <a:t>having</a:t>
            </a:r>
            <a:r>
              <a:rPr lang="fr-FR" sz="2400" dirty="0" smtClean="0"/>
              <a:t> a </a:t>
            </a:r>
            <a:r>
              <a:rPr lang="fr-FR" sz="2400" dirty="0" err="1" smtClean="0"/>
              <a:t>private</a:t>
            </a:r>
            <a:r>
              <a:rPr lang="fr-FR" sz="2400" dirty="0" smtClean="0"/>
              <a:t> </a:t>
            </a:r>
            <a:r>
              <a:rPr lang="fr-FR" sz="2400" dirty="0" err="1" smtClean="0"/>
              <a:t>tid</a:t>
            </a:r>
            <a:r>
              <a:rPr lang="fr-FR" sz="2400" dirty="0" smtClean="0"/>
              <a:t> variable */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#</a:t>
            </a:r>
            <a:r>
              <a:rPr lang="fr-FR" sz="2400" dirty="0" err="1" smtClean="0">
                <a:solidFill>
                  <a:srgbClr val="FF0000"/>
                </a:solidFill>
              </a:rPr>
              <a:t>pragma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omp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parallel</a:t>
            </a:r>
            <a:r>
              <a:rPr lang="fr-FR" sz="2400" dirty="0" smtClean="0">
                <a:solidFill>
                  <a:srgbClr val="4F81BD"/>
                </a:solidFill>
              </a:rPr>
              <a:t> </a:t>
            </a:r>
            <a:r>
              <a:rPr lang="fr-FR" sz="2400" dirty="0" err="1" smtClean="0">
                <a:solidFill>
                  <a:srgbClr val="4F81BD"/>
                </a:solidFill>
              </a:rPr>
              <a:t>private</a:t>
            </a:r>
            <a:r>
              <a:rPr lang="fr-FR" sz="2400" dirty="0" smtClean="0">
                <a:solidFill>
                  <a:srgbClr val="4F81BD"/>
                </a:solidFill>
              </a:rPr>
              <a:t>(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)  {</a:t>
            </a:r>
          </a:p>
          <a:p>
            <a:r>
              <a:rPr lang="fr-FR" sz="2400" dirty="0" smtClean="0"/>
              <a:t>  /* </a:t>
            </a:r>
            <a:r>
              <a:rPr lang="fr-FR" sz="2400" dirty="0" err="1" smtClean="0"/>
              <a:t>Obtain</a:t>
            </a:r>
            <a:r>
              <a:rPr lang="fr-FR" sz="2400" dirty="0" smtClean="0"/>
              <a:t> and </a:t>
            </a:r>
            <a:r>
              <a:rPr lang="fr-FR" sz="2400" dirty="0" err="1" smtClean="0"/>
              <a:t>print</a:t>
            </a:r>
            <a:r>
              <a:rPr lang="fr-FR" sz="2400" dirty="0" smtClean="0"/>
              <a:t> thread id */</a:t>
            </a:r>
          </a:p>
          <a:p>
            <a:r>
              <a:rPr lang="fr-FR" sz="2400" dirty="0" smtClean="0">
                <a:solidFill>
                  <a:srgbClr val="4F81BD"/>
                </a:solidFill>
              </a:rPr>
              <a:t>  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 = </a:t>
            </a:r>
            <a:r>
              <a:rPr lang="fr-FR" sz="2400" dirty="0" err="1" smtClean="0">
                <a:solidFill>
                  <a:srgbClr val="FF0000"/>
                </a:solidFill>
              </a:rPr>
              <a:t>omp_get_thread_num</a:t>
            </a:r>
            <a:r>
              <a:rPr lang="fr-FR" sz="2400" dirty="0" smtClean="0">
                <a:solidFill>
                  <a:srgbClr val="FF0000"/>
                </a:solidFill>
              </a:rPr>
              <a:t>()</a:t>
            </a:r>
            <a:r>
              <a:rPr lang="fr-FR" sz="2400" dirty="0" smtClean="0">
                <a:solidFill>
                  <a:srgbClr val="4F81BD"/>
                </a:solidFill>
              </a:rPr>
              <a:t>;</a:t>
            </a:r>
          </a:p>
          <a:p>
            <a:r>
              <a:rPr lang="fr-FR" sz="2400" dirty="0" smtClean="0">
                <a:solidFill>
                  <a:srgbClr val="4F81BD"/>
                </a:solidFill>
              </a:rPr>
              <a:t>  </a:t>
            </a:r>
            <a:r>
              <a:rPr lang="fr-FR" sz="2400" dirty="0" err="1" smtClean="0">
                <a:solidFill>
                  <a:srgbClr val="4F81BD"/>
                </a:solidFill>
              </a:rPr>
              <a:t>printf</a:t>
            </a:r>
            <a:r>
              <a:rPr lang="fr-FR" sz="2400" dirty="0" smtClean="0">
                <a:solidFill>
                  <a:srgbClr val="4F81BD"/>
                </a:solidFill>
              </a:rPr>
              <a:t>("Hello World </a:t>
            </a:r>
            <a:r>
              <a:rPr lang="fr-FR" sz="2400" dirty="0" err="1" smtClean="0">
                <a:solidFill>
                  <a:srgbClr val="4F81BD"/>
                </a:solidFill>
              </a:rPr>
              <a:t>from</a:t>
            </a:r>
            <a:r>
              <a:rPr lang="fr-FR" sz="2400" dirty="0" smtClean="0">
                <a:solidFill>
                  <a:srgbClr val="4F81BD"/>
                </a:solidFill>
              </a:rPr>
              <a:t> thread = %d\n", </a:t>
            </a:r>
            <a:r>
              <a:rPr lang="fr-FR" sz="2400" dirty="0" err="1" smtClean="0">
                <a:solidFill>
                  <a:srgbClr val="4F81BD"/>
                </a:solidFill>
              </a:rPr>
              <a:t>tid</a:t>
            </a:r>
            <a:r>
              <a:rPr lang="fr-FR" sz="2400" dirty="0" smtClean="0">
                <a:solidFill>
                  <a:srgbClr val="4F81BD"/>
                </a:solidFill>
              </a:rPr>
              <a:t>);</a:t>
            </a:r>
          </a:p>
          <a:p>
            <a:r>
              <a:rPr lang="fr-FR" sz="2400" dirty="0" smtClean="0"/>
              <a:t>  /* </a:t>
            </a:r>
            <a:r>
              <a:rPr lang="fr-FR" sz="2400" dirty="0" err="1" smtClean="0"/>
              <a:t>Only</a:t>
            </a:r>
            <a:r>
              <a:rPr lang="fr-FR" sz="2400" dirty="0" smtClean="0"/>
              <a:t> master thread </a:t>
            </a:r>
            <a:r>
              <a:rPr lang="fr-FR" sz="2400" dirty="0" err="1" smtClean="0"/>
              <a:t>does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*/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if (</a:t>
            </a:r>
            <a:r>
              <a:rPr lang="en-US" sz="2400" dirty="0" err="1" smtClean="0">
                <a:solidFill>
                  <a:schemeClr val="accent1"/>
                </a:solidFill>
              </a:rPr>
              <a:t>tid</a:t>
            </a:r>
            <a:r>
              <a:rPr lang="en-US" sz="2400" dirty="0" smtClean="0">
                <a:solidFill>
                  <a:schemeClr val="accent1"/>
                </a:solidFill>
              </a:rPr>
              <a:t> == 0) {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 </a:t>
            </a:r>
            <a:r>
              <a:rPr lang="en-US" sz="2400" dirty="0" err="1" smtClean="0">
                <a:solidFill>
                  <a:schemeClr val="accent1"/>
                </a:solidFill>
              </a:rPr>
              <a:t>nthreads</a:t>
            </a:r>
            <a:r>
              <a:rPr lang="en-US" sz="2400" dirty="0" smtClean="0">
                <a:solidFill>
                  <a:schemeClr val="accent1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omp_get_num_threads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 </a:t>
            </a:r>
            <a:r>
              <a:rPr lang="en-US" sz="2400" dirty="0" err="1" smtClean="0">
                <a:solidFill>
                  <a:schemeClr val="accent1"/>
                </a:solidFill>
              </a:rPr>
              <a:t>printf</a:t>
            </a:r>
            <a:r>
              <a:rPr lang="en-US" sz="2400" dirty="0" smtClean="0">
                <a:solidFill>
                  <a:schemeClr val="accent1"/>
                </a:solidFill>
              </a:rPr>
              <a:t>("Number of threads = %d\n", </a:t>
            </a:r>
            <a:r>
              <a:rPr lang="en-US" sz="2400" dirty="0" err="1" smtClean="0">
                <a:solidFill>
                  <a:schemeClr val="accent1"/>
                </a:solidFill>
              </a:rPr>
              <a:t>nthreads</a:t>
            </a:r>
            <a:r>
              <a:rPr lang="en-US" sz="2400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  }</a:t>
            </a:r>
            <a:r>
              <a:rPr lang="en-US" sz="2400" dirty="0" smtClean="0"/>
              <a:t>  /* All threads join master thread and terminate */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}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943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84" y="580400"/>
            <a:ext cx="65986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Constructores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trabajo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compartido</a:t>
            </a:r>
            <a:r>
              <a:rPr lang="en-US" sz="3200" b="1" dirty="0"/>
              <a:t>:</a:t>
            </a:r>
            <a:endParaRPr lang="en-US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290" y="1100343"/>
            <a:ext cx="832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Dividen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comprendida</a:t>
            </a:r>
            <a:r>
              <a:rPr lang="en-US" sz="2400" dirty="0" smtClean="0"/>
              <a:t> entre los </a:t>
            </a:r>
            <a:r>
              <a:rPr lang="en-US" sz="2400" dirty="0" err="1" smtClean="0"/>
              <a:t>miembros</a:t>
            </a:r>
            <a:r>
              <a:rPr lang="en-US" sz="2400" dirty="0" smtClean="0"/>
              <a:t> . Este no </a:t>
            </a:r>
            <a:r>
              <a:rPr lang="en-US" sz="2400" dirty="0" err="1" smtClean="0"/>
              <a:t>crea</a:t>
            </a:r>
            <a:r>
              <a:rPr lang="en-US" sz="2400" dirty="0" smtClean="0"/>
              <a:t> </a:t>
            </a:r>
            <a:r>
              <a:rPr lang="en-US" sz="2400" dirty="0" err="1" smtClean="0"/>
              <a:t>nuevos</a:t>
            </a:r>
            <a:r>
              <a:rPr lang="en-US" sz="2400" dirty="0" smtClean="0"/>
              <a:t> </a:t>
            </a:r>
            <a:r>
              <a:rPr lang="en-US" sz="2400" i="1" dirty="0" smtClean="0"/>
              <a:t>threads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403" y="1922306"/>
            <a:ext cx="313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Constructor Do/for: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6" name="Picture 5" descr="Screen Shot 2015-05-25 at 10.36.4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5215" y="3158542"/>
            <a:ext cx="2418834" cy="315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207" y="2445526"/>
            <a:ext cx="817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Comparte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iteraciones</a:t>
            </a:r>
            <a:r>
              <a:rPr lang="en-US" sz="2800" dirty="0" smtClean="0"/>
              <a:t> en un loop entre 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(</a:t>
            </a:r>
            <a:r>
              <a:rPr lang="en-US" sz="2800" i="1" dirty="0" smtClean="0"/>
              <a:t>data parallelism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6753" y="3429563"/>
            <a:ext cx="60984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SCHEDULE:</a:t>
            </a:r>
            <a:r>
              <a:rPr lang="en-US" sz="32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láusulas</a:t>
            </a:r>
            <a:r>
              <a:rPr lang="en-US" sz="2400" dirty="0" smtClean="0"/>
              <a:t> de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procesos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STATIC: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son </a:t>
            </a:r>
            <a:r>
              <a:rPr lang="en-US" sz="2400" dirty="0" err="1" smtClean="0"/>
              <a:t>divididas</a:t>
            </a:r>
            <a:r>
              <a:rPr lang="en-US" sz="2400" dirty="0" smtClean="0"/>
              <a:t> en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de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</a:t>
            </a:r>
            <a:r>
              <a:rPr lang="en-US" sz="2400" i="1" dirty="0" smtClean="0"/>
              <a:t>chunk</a:t>
            </a:r>
            <a:r>
              <a:rPr lang="en-US" sz="2400" dirty="0" smtClean="0"/>
              <a:t>, y </a:t>
            </a:r>
            <a:r>
              <a:rPr lang="en-US" sz="2400" dirty="0" err="1" smtClean="0"/>
              <a:t>añadidos</a:t>
            </a:r>
            <a:r>
              <a:rPr lang="en-US" sz="2400" dirty="0" smtClean="0"/>
              <a:t> a threads </a:t>
            </a:r>
            <a:r>
              <a:rPr lang="en-US" sz="2400" dirty="0" err="1" smtClean="0"/>
              <a:t>estáticamente</a:t>
            </a:r>
            <a:r>
              <a:rPr lang="en-US" sz="2400" dirty="0" smtClean="0"/>
              <a:t>. Si </a:t>
            </a:r>
            <a:r>
              <a:rPr lang="en-US" sz="2400" i="1" dirty="0" smtClean="0"/>
              <a:t>chunk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dado,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son </a:t>
            </a:r>
            <a:r>
              <a:rPr lang="en-US" sz="2400" dirty="0" err="1" smtClean="0"/>
              <a:t>divididas</a:t>
            </a:r>
            <a:r>
              <a:rPr lang="en-US" sz="2400" dirty="0" smtClean="0"/>
              <a:t> </a:t>
            </a:r>
            <a:r>
              <a:rPr lang="en-US" sz="2400" dirty="0" err="1" smtClean="0"/>
              <a:t>igualmente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235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Picture 5" descr="Screen Shot 2015-05-25 at 10.36.4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511" y="2577547"/>
            <a:ext cx="2405537" cy="31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" y="931614"/>
            <a:ext cx="6098461" cy="538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SCHEDULE:</a:t>
            </a:r>
            <a:r>
              <a:rPr lang="en-US" sz="32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láusulas</a:t>
            </a:r>
            <a:r>
              <a:rPr lang="en-US" sz="2400" dirty="0" smtClean="0"/>
              <a:t> de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procesos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DYNAMIC</a:t>
            </a:r>
            <a:r>
              <a:rPr lang="en-US" sz="2400" b="1" dirty="0"/>
              <a:t>: </a:t>
            </a:r>
            <a:r>
              <a:rPr lang="en-US" sz="2400" dirty="0" err="1"/>
              <a:t>iteraciones</a:t>
            </a:r>
            <a:r>
              <a:rPr lang="en-US" sz="2400" dirty="0"/>
              <a:t> son </a:t>
            </a:r>
            <a:r>
              <a:rPr lang="en-US" sz="2400" dirty="0" err="1"/>
              <a:t>divididas</a:t>
            </a:r>
            <a:r>
              <a:rPr lang="en-US" sz="2400" dirty="0"/>
              <a:t> en </a:t>
            </a:r>
            <a:r>
              <a:rPr lang="en-US" sz="2400" dirty="0" err="1"/>
              <a:t>bloques</a:t>
            </a:r>
            <a:r>
              <a:rPr lang="en-US" sz="2400" dirty="0"/>
              <a:t> de </a:t>
            </a:r>
            <a:r>
              <a:rPr lang="en-US" sz="2400" dirty="0" err="1"/>
              <a:t>tamaño</a:t>
            </a:r>
            <a:r>
              <a:rPr lang="en-US" sz="2400" dirty="0"/>
              <a:t> </a:t>
            </a:r>
            <a:r>
              <a:rPr lang="en-US" sz="2400" i="1" dirty="0"/>
              <a:t>chunk</a:t>
            </a:r>
            <a:r>
              <a:rPr lang="en-US" sz="2400" dirty="0"/>
              <a:t>, y </a:t>
            </a:r>
            <a:r>
              <a:rPr lang="en-US" sz="2400" dirty="0" err="1"/>
              <a:t>añadidos</a:t>
            </a:r>
            <a:r>
              <a:rPr lang="en-US" sz="2400" dirty="0"/>
              <a:t> a threads </a:t>
            </a:r>
            <a:r>
              <a:rPr lang="en-US" sz="2400" dirty="0" err="1" smtClean="0"/>
              <a:t>dinámicamente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GUIDED: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DYNAMIC, </a:t>
            </a:r>
            <a:r>
              <a:rPr lang="en-US" sz="2400" dirty="0" err="1" smtClean="0"/>
              <a:t>pero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</a:t>
            </a:r>
            <a:r>
              <a:rPr lang="en-US" sz="2400" dirty="0" err="1" smtClean="0"/>
              <a:t>disminuye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asignado</a:t>
            </a:r>
            <a:r>
              <a:rPr lang="en-US" sz="2400" dirty="0" smtClean="0"/>
              <a:t> a un thread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RUNTIME: </a:t>
            </a:r>
            <a:r>
              <a:rPr lang="en-US" sz="2400" dirty="0" smtClean="0"/>
              <a:t>la decision de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se </a:t>
            </a:r>
            <a:r>
              <a:rPr lang="en-US" sz="2400" dirty="0" err="1" smtClean="0"/>
              <a:t>hace</a:t>
            </a:r>
            <a:r>
              <a:rPr lang="en-US" sz="2400" dirty="0" smtClean="0"/>
              <a:t> en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real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OMP_SCHEDULE</a:t>
            </a:r>
            <a:r>
              <a:rPr lang="en-US" sz="2400" dirty="0" smtClean="0"/>
              <a:t> (</a:t>
            </a:r>
            <a:r>
              <a:rPr lang="en-US" sz="2400" i="1" dirty="0" smtClean="0"/>
              <a:t>chunk</a:t>
            </a:r>
            <a:r>
              <a:rPr lang="en-US" sz="2400" dirty="0" smtClean="0"/>
              <a:t> no se define </a:t>
            </a:r>
            <a:r>
              <a:rPr lang="en-US" sz="2400" dirty="0" err="1" smtClean="0"/>
              <a:t>aqui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AUTO: </a:t>
            </a:r>
            <a:r>
              <a:rPr lang="en-US" sz="2400" dirty="0" smtClean="0"/>
              <a:t>el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se </a:t>
            </a:r>
            <a:r>
              <a:rPr lang="en-US" sz="2400" dirty="0" err="1" smtClean="0"/>
              <a:t>delega</a:t>
            </a:r>
            <a:r>
              <a:rPr lang="en-US" sz="2400" dirty="0" smtClean="0"/>
              <a:t> al </a:t>
            </a:r>
            <a:r>
              <a:rPr lang="en-US" sz="2400" dirty="0" err="1" smtClean="0"/>
              <a:t>compilador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058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67" y="898110"/>
            <a:ext cx="34410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NO WAIT / </a:t>
            </a:r>
            <a:r>
              <a:rPr lang="en-US" sz="2800" b="1" dirty="0" err="1" smtClean="0">
                <a:solidFill>
                  <a:srgbClr val="000000"/>
                </a:solidFill>
              </a:rPr>
              <a:t>nowait</a:t>
            </a:r>
            <a:r>
              <a:rPr lang="en-US" sz="2800" b="1" dirty="0" smtClean="0">
                <a:solidFill>
                  <a:srgbClr val="000000"/>
                </a:solidFill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</a:rPr>
              <a:t>si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especificada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</a:rPr>
              <a:t>threads</a:t>
            </a:r>
            <a:r>
              <a:rPr lang="en-US" sz="2800" dirty="0" smtClean="0">
                <a:solidFill>
                  <a:srgbClr val="000000"/>
                </a:solidFill>
              </a:rPr>
              <a:t> no se </a:t>
            </a:r>
            <a:r>
              <a:rPr lang="en-US" sz="2800" dirty="0" err="1" smtClean="0">
                <a:solidFill>
                  <a:srgbClr val="000000"/>
                </a:solidFill>
              </a:rPr>
              <a:t>sincronizan</a:t>
            </a:r>
            <a:r>
              <a:rPr lang="en-US" sz="2800" dirty="0" smtClean="0">
                <a:solidFill>
                  <a:srgbClr val="000000"/>
                </a:solidFill>
              </a:rPr>
              <a:t> al final del loop en </a:t>
            </a:r>
            <a:r>
              <a:rPr lang="en-US" sz="2800" dirty="0" err="1" smtClean="0">
                <a:solidFill>
                  <a:srgbClr val="000000"/>
                </a:solidFill>
              </a:rPr>
              <a:t>paralelo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ORDERED: </a:t>
            </a:r>
            <a:r>
              <a:rPr lang="en-US" sz="2800" dirty="0" err="1" smtClean="0">
                <a:solidFill>
                  <a:srgbClr val="000000"/>
                </a:solidFill>
              </a:rPr>
              <a:t>especifica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que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las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iteraciones</a:t>
            </a:r>
            <a:r>
              <a:rPr lang="en-US" sz="2800" dirty="0" smtClean="0">
                <a:solidFill>
                  <a:srgbClr val="000000"/>
                </a:solidFill>
              </a:rPr>
              <a:t> del loop </a:t>
            </a:r>
            <a:r>
              <a:rPr lang="en-US" sz="2800" dirty="0" err="1" smtClean="0">
                <a:solidFill>
                  <a:srgbClr val="000000"/>
                </a:solidFill>
              </a:rPr>
              <a:t>deben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ejecutadas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como</a:t>
            </a:r>
            <a:r>
              <a:rPr lang="en-US" sz="2800" dirty="0" smtClean="0">
                <a:solidFill>
                  <a:srgbClr val="000000"/>
                </a:solidFill>
              </a:rPr>
              <a:t> en </a:t>
            </a:r>
            <a:r>
              <a:rPr lang="en-US" sz="2800" dirty="0" err="1" smtClean="0">
                <a:solidFill>
                  <a:srgbClr val="000000"/>
                </a:solidFill>
              </a:rPr>
              <a:t>una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secuencia</a:t>
            </a:r>
            <a:r>
              <a:rPr lang="en-US" sz="2800" dirty="0" smtClean="0">
                <a:solidFill>
                  <a:srgbClr val="000000"/>
                </a:solidFill>
              </a:rPr>
              <a:t> serial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967" y="705028"/>
            <a:ext cx="5652033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#include </a:t>
            </a:r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omp.h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 </a:t>
            </a:r>
            <a:r>
              <a:rPr lang="en-US" sz="2000" dirty="0">
                <a:solidFill>
                  <a:schemeClr val="accent1"/>
                </a:solidFill>
              </a:rPr>
              <a:t>CHUNKSIZE 100</a:t>
            </a:r>
          </a:p>
          <a:p>
            <a:r>
              <a:rPr lang="it-IT" sz="2000" dirty="0">
                <a:solidFill>
                  <a:srgbClr val="FF0000"/>
                </a:solidFill>
              </a:rPr>
              <a:t>#</a:t>
            </a:r>
            <a:r>
              <a:rPr lang="it-IT" sz="2000" dirty="0" err="1">
                <a:solidFill>
                  <a:srgbClr val="FF0000"/>
                </a:solidFill>
              </a:rPr>
              <a:t>define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chemeClr val="accent1"/>
                </a:solidFill>
              </a:rPr>
              <a:t>N</a:t>
            </a:r>
            <a:r>
              <a:rPr lang="it-IT" sz="2000" dirty="0">
                <a:solidFill>
                  <a:schemeClr val="accent1"/>
                </a:solidFill>
              </a:rPr>
              <a:t>     </a:t>
            </a:r>
            <a:r>
              <a:rPr lang="it-IT" sz="2000" dirty="0" smtClean="0">
                <a:solidFill>
                  <a:schemeClr val="accent1"/>
                </a:solidFill>
              </a:rPr>
              <a:t>1000</a:t>
            </a:r>
            <a:endParaRPr lang="it-IT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main () 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{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 err="1">
                <a:solidFill>
                  <a:schemeClr val="accent1"/>
                </a:solidFill>
              </a:rPr>
              <a:t>int</a:t>
            </a:r>
            <a:r>
              <a:rPr lang="fr-FR" sz="2000" dirty="0">
                <a:solidFill>
                  <a:schemeClr val="accent1"/>
                </a:solidFill>
              </a:rPr>
              <a:t> i, </a:t>
            </a:r>
            <a:r>
              <a:rPr lang="fr-FR" sz="2000" dirty="0" err="1">
                <a:solidFill>
                  <a:schemeClr val="accent1"/>
                </a:solidFill>
              </a:rPr>
              <a:t>chunk</a:t>
            </a:r>
            <a:r>
              <a:rPr lang="fr-FR" sz="2000" dirty="0">
                <a:solidFill>
                  <a:schemeClr val="accent1"/>
                </a:solidFill>
              </a:rPr>
              <a:t>;</a:t>
            </a:r>
          </a:p>
          <a:p>
            <a:r>
              <a:rPr lang="ro-RO" sz="2000" dirty="0">
                <a:solidFill>
                  <a:schemeClr val="accent1"/>
                </a:solidFill>
              </a:rPr>
              <a:t>float a[N], b[N], c[N]</a:t>
            </a:r>
            <a:r>
              <a:rPr lang="ro-RO" sz="2000" dirty="0" smtClean="0">
                <a:solidFill>
                  <a:schemeClr val="accent1"/>
                </a:solidFill>
              </a:rPr>
              <a:t>;</a:t>
            </a:r>
            <a:endParaRPr lang="ro-RO" sz="2000" dirty="0">
              <a:solidFill>
                <a:schemeClr val="accent1"/>
              </a:solidFill>
            </a:endParaRPr>
          </a:p>
          <a:p>
            <a:r>
              <a:rPr lang="ro-RO" sz="2000" dirty="0"/>
              <a:t>/* Some initializations */</a:t>
            </a:r>
          </a:p>
          <a:p>
            <a:r>
              <a:rPr lang="da-DK" sz="2000" dirty="0">
                <a:solidFill>
                  <a:srgbClr val="4F81BD"/>
                </a:solidFill>
              </a:rPr>
              <a:t>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a[i] = b[i] = i * 1.0;</a:t>
            </a:r>
          </a:p>
          <a:p>
            <a:r>
              <a:rPr lang="da-DK" sz="2000" dirty="0" err="1">
                <a:solidFill>
                  <a:srgbClr val="4F81BD"/>
                </a:solidFill>
              </a:rPr>
              <a:t>chunk</a:t>
            </a:r>
            <a:r>
              <a:rPr lang="da-DK" sz="2000" dirty="0">
                <a:solidFill>
                  <a:srgbClr val="4F81BD"/>
                </a:solidFill>
              </a:rPr>
              <a:t> = CHUNKSIZE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parallel</a:t>
            </a:r>
            <a:r>
              <a:rPr lang="da-DK" sz="2000" dirty="0">
                <a:solidFill>
                  <a:srgbClr val="4F81BD"/>
                </a:solidFill>
              </a:rPr>
              <a:t> </a:t>
            </a:r>
            <a:r>
              <a:rPr lang="da-DK" sz="2000" b="1" dirty="0" err="1">
                <a:solidFill>
                  <a:srgbClr val="4F81BD"/>
                </a:solidFill>
              </a:rPr>
              <a:t>shared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a,b,c,chunk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>
                <a:solidFill>
                  <a:srgbClr val="4F81BD"/>
                </a:solidFill>
              </a:rPr>
              <a:t>private</a:t>
            </a:r>
            <a:r>
              <a:rPr lang="da-DK" sz="2000" dirty="0">
                <a:solidFill>
                  <a:srgbClr val="4F81BD"/>
                </a:solidFill>
              </a:rPr>
              <a:t>(i)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 smtClean="0">
                <a:solidFill>
                  <a:srgbClr val="4F81BD"/>
                </a:solidFill>
              </a:rPr>
              <a:t>{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for </a:t>
            </a:r>
            <a:r>
              <a:rPr lang="da-DK" sz="2000" b="1" dirty="0" err="1">
                <a:solidFill>
                  <a:srgbClr val="4F81BD"/>
                </a:solidFill>
              </a:rPr>
              <a:t>schedule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dynamic,chunk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 err="1">
                <a:solidFill>
                  <a:srgbClr val="4F81BD"/>
                </a:solidFill>
              </a:rPr>
              <a:t>nowait</a:t>
            </a:r>
            <a:endParaRPr lang="da-DK" sz="2000" b="1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  c[i] = a[i] + b[i]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}  </a:t>
            </a:r>
            <a:r>
              <a:rPr lang="da-DK" sz="2000" dirty="0"/>
              <a:t>/* end of parallel </a:t>
            </a:r>
            <a:r>
              <a:rPr lang="da-DK" sz="2000" dirty="0" err="1"/>
              <a:t>section</a:t>
            </a:r>
            <a:r>
              <a:rPr lang="da-DK" sz="2000" dirty="0"/>
              <a:t> *</a:t>
            </a:r>
            <a:r>
              <a:rPr lang="da-DK" sz="2000" dirty="0" smtClean="0"/>
              <a:t>/</a:t>
            </a:r>
            <a:endParaRPr lang="da-DK" sz="2000" dirty="0"/>
          </a:p>
          <a:p>
            <a:r>
              <a:rPr lang="da-DK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20037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41" y="900862"/>
            <a:ext cx="34410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COLLAPSE: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</a:t>
            </a:r>
            <a:r>
              <a:rPr lang="en-US" sz="2800" dirty="0" err="1" smtClean="0"/>
              <a:t>cuantos</a:t>
            </a:r>
            <a:r>
              <a:rPr lang="en-US" sz="2800" dirty="0" smtClean="0"/>
              <a:t> loops en un loop </a:t>
            </a:r>
            <a:r>
              <a:rPr lang="en-US" sz="2800" dirty="0" err="1" smtClean="0"/>
              <a:t>entrelazado</a:t>
            </a:r>
            <a:r>
              <a:rPr lang="en-US" sz="2800" dirty="0" smtClean="0"/>
              <a:t> </a:t>
            </a:r>
            <a:r>
              <a:rPr lang="en-US" sz="2800" dirty="0" err="1" smtClean="0"/>
              <a:t>deben</a:t>
            </a:r>
            <a:r>
              <a:rPr lang="en-US" sz="2800" dirty="0" smtClean="0"/>
              <a:t> </a:t>
            </a:r>
            <a:r>
              <a:rPr lang="en-US" sz="2800" dirty="0" err="1" smtClean="0"/>
              <a:t>colapsar</a:t>
            </a:r>
            <a:r>
              <a:rPr lang="en-US" sz="2800" dirty="0" smtClean="0"/>
              <a:t> en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larga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iteración</a:t>
            </a:r>
            <a:r>
              <a:rPr lang="en-US" sz="2800" dirty="0" smtClean="0"/>
              <a:t> y </a:t>
            </a:r>
            <a:r>
              <a:rPr lang="en-US" sz="2800" dirty="0" err="1" smtClean="0"/>
              <a:t>divididos</a:t>
            </a:r>
            <a:r>
              <a:rPr lang="en-US" sz="2800" dirty="0" smtClean="0"/>
              <a:t> de </a:t>
            </a:r>
            <a:r>
              <a:rPr lang="en-US" sz="2800" dirty="0" err="1" smtClean="0"/>
              <a:t>acuerdo</a:t>
            </a:r>
            <a:r>
              <a:rPr lang="en-US" sz="2800" dirty="0" smtClean="0"/>
              <a:t> a SCHEDULE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491967" y="705028"/>
            <a:ext cx="5652033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#include </a:t>
            </a:r>
            <a:r>
              <a:rPr lang="en-US" sz="2000" dirty="0">
                <a:solidFill>
                  <a:schemeClr val="accent1"/>
                </a:solidFill>
              </a:rPr>
              <a:t>&lt;</a:t>
            </a:r>
            <a:r>
              <a:rPr lang="en-US" sz="2000" dirty="0" err="1">
                <a:solidFill>
                  <a:schemeClr val="accent1"/>
                </a:solidFill>
              </a:rPr>
              <a:t>omp.h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#define </a:t>
            </a:r>
            <a:r>
              <a:rPr lang="en-US" sz="2000" dirty="0">
                <a:solidFill>
                  <a:schemeClr val="accent1"/>
                </a:solidFill>
              </a:rPr>
              <a:t>CHUNKSIZE 100</a:t>
            </a:r>
          </a:p>
          <a:p>
            <a:r>
              <a:rPr lang="it-IT" sz="2000" dirty="0">
                <a:solidFill>
                  <a:srgbClr val="FF0000"/>
                </a:solidFill>
              </a:rPr>
              <a:t>#</a:t>
            </a:r>
            <a:r>
              <a:rPr lang="it-IT" sz="2000" dirty="0" err="1">
                <a:solidFill>
                  <a:srgbClr val="FF0000"/>
                </a:solidFill>
              </a:rPr>
              <a:t>define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chemeClr val="accent1"/>
                </a:solidFill>
              </a:rPr>
              <a:t>N</a:t>
            </a:r>
            <a:r>
              <a:rPr lang="it-IT" sz="2000" dirty="0">
                <a:solidFill>
                  <a:schemeClr val="accent1"/>
                </a:solidFill>
              </a:rPr>
              <a:t>     </a:t>
            </a:r>
            <a:r>
              <a:rPr lang="it-IT" sz="2000" dirty="0" smtClean="0">
                <a:solidFill>
                  <a:schemeClr val="accent1"/>
                </a:solidFill>
              </a:rPr>
              <a:t>1000</a:t>
            </a:r>
            <a:endParaRPr lang="it-IT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main () </a:t>
            </a:r>
            <a:r>
              <a:rPr lang="fr-FR" sz="2000" dirty="0">
                <a:solidFill>
                  <a:schemeClr val="accent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{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 err="1">
                <a:solidFill>
                  <a:schemeClr val="accent1"/>
                </a:solidFill>
              </a:rPr>
              <a:t>int</a:t>
            </a:r>
            <a:r>
              <a:rPr lang="fr-FR" sz="2000" dirty="0">
                <a:solidFill>
                  <a:schemeClr val="accent1"/>
                </a:solidFill>
              </a:rPr>
              <a:t> i, </a:t>
            </a:r>
            <a:r>
              <a:rPr lang="fr-FR" sz="2000" dirty="0" err="1">
                <a:solidFill>
                  <a:schemeClr val="accent1"/>
                </a:solidFill>
              </a:rPr>
              <a:t>chunk</a:t>
            </a:r>
            <a:r>
              <a:rPr lang="fr-FR" sz="2000" dirty="0">
                <a:solidFill>
                  <a:schemeClr val="accent1"/>
                </a:solidFill>
              </a:rPr>
              <a:t>;</a:t>
            </a:r>
          </a:p>
          <a:p>
            <a:r>
              <a:rPr lang="ro-RO" sz="2000" dirty="0">
                <a:solidFill>
                  <a:schemeClr val="accent1"/>
                </a:solidFill>
              </a:rPr>
              <a:t>float a[N], b[N], c[N]</a:t>
            </a:r>
            <a:r>
              <a:rPr lang="ro-RO" sz="2000" dirty="0" smtClean="0">
                <a:solidFill>
                  <a:schemeClr val="accent1"/>
                </a:solidFill>
              </a:rPr>
              <a:t>;</a:t>
            </a:r>
            <a:endParaRPr lang="ro-RO" sz="2000" dirty="0">
              <a:solidFill>
                <a:schemeClr val="accent1"/>
              </a:solidFill>
            </a:endParaRPr>
          </a:p>
          <a:p>
            <a:r>
              <a:rPr lang="ro-RO" sz="2000" dirty="0"/>
              <a:t>/* Some initializations */</a:t>
            </a:r>
          </a:p>
          <a:p>
            <a:r>
              <a:rPr lang="da-DK" sz="2000" dirty="0">
                <a:solidFill>
                  <a:srgbClr val="4F81BD"/>
                </a:solidFill>
              </a:rPr>
              <a:t>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a[i] = b[i] = i * 1.0;</a:t>
            </a:r>
          </a:p>
          <a:p>
            <a:r>
              <a:rPr lang="da-DK" sz="2000" dirty="0" err="1">
                <a:solidFill>
                  <a:srgbClr val="4F81BD"/>
                </a:solidFill>
              </a:rPr>
              <a:t>chunk</a:t>
            </a:r>
            <a:r>
              <a:rPr lang="da-DK" sz="2000" dirty="0">
                <a:solidFill>
                  <a:srgbClr val="4F81BD"/>
                </a:solidFill>
              </a:rPr>
              <a:t> = CHUNKSIZE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parallel</a:t>
            </a:r>
            <a:r>
              <a:rPr lang="da-DK" sz="2000" dirty="0">
                <a:solidFill>
                  <a:srgbClr val="4F81BD"/>
                </a:solidFill>
              </a:rPr>
              <a:t> </a:t>
            </a:r>
            <a:r>
              <a:rPr lang="da-DK" sz="2000" b="1" dirty="0" err="1">
                <a:solidFill>
                  <a:srgbClr val="4F81BD"/>
                </a:solidFill>
              </a:rPr>
              <a:t>shared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a,b,c,chunk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>
                <a:solidFill>
                  <a:srgbClr val="4F81BD"/>
                </a:solidFill>
              </a:rPr>
              <a:t>private</a:t>
            </a:r>
            <a:r>
              <a:rPr lang="da-DK" sz="2000" dirty="0">
                <a:solidFill>
                  <a:srgbClr val="4F81BD"/>
                </a:solidFill>
              </a:rPr>
              <a:t>(i)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 smtClean="0">
                <a:solidFill>
                  <a:srgbClr val="4F81BD"/>
                </a:solidFill>
              </a:rPr>
              <a:t>{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</a:t>
            </a:r>
            <a:r>
              <a:rPr lang="da-DK" sz="2000" dirty="0">
                <a:solidFill>
                  <a:srgbClr val="FF0000"/>
                </a:solidFill>
              </a:rPr>
              <a:t>#</a:t>
            </a:r>
            <a:r>
              <a:rPr lang="da-DK" sz="2000" dirty="0" err="1">
                <a:solidFill>
                  <a:srgbClr val="FF0000"/>
                </a:solidFill>
              </a:rPr>
              <a:t>pragma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omp</a:t>
            </a:r>
            <a:r>
              <a:rPr lang="da-DK" sz="2000" dirty="0">
                <a:solidFill>
                  <a:srgbClr val="FF0000"/>
                </a:solidFill>
              </a:rPr>
              <a:t> for </a:t>
            </a:r>
            <a:r>
              <a:rPr lang="da-DK" sz="2000" b="1" dirty="0" err="1">
                <a:solidFill>
                  <a:srgbClr val="4F81BD"/>
                </a:solidFill>
              </a:rPr>
              <a:t>schedule</a:t>
            </a:r>
            <a:r>
              <a:rPr lang="da-DK" sz="2000" dirty="0">
                <a:solidFill>
                  <a:srgbClr val="4F81BD"/>
                </a:solidFill>
              </a:rPr>
              <a:t>(</a:t>
            </a:r>
            <a:r>
              <a:rPr lang="da-DK" sz="2000" dirty="0" err="1">
                <a:solidFill>
                  <a:srgbClr val="4F81BD"/>
                </a:solidFill>
              </a:rPr>
              <a:t>dynamic,chunk</a:t>
            </a:r>
            <a:r>
              <a:rPr lang="da-DK" sz="2000" dirty="0">
                <a:solidFill>
                  <a:srgbClr val="4F81BD"/>
                </a:solidFill>
              </a:rPr>
              <a:t>) </a:t>
            </a:r>
            <a:r>
              <a:rPr lang="da-DK" sz="2000" b="1" dirty="0" err="1">
                <a:solidFill>
                  <a:srgbClr val="4F81BD"/>
                </a:solidFill>
              </a:rPr>
              <a:t>nowait</a:t>
            </a:r>
            <a:endParaRPr lang="da-DK" sz="2000" b="1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for (i=0; i &lt; N; i++)</a:t>
            </a:r>
          </a:p>
          <a:p>
            <a:r>
              <a:rPr lang="da-DK" sz="2000" dirty="0">
                <a:solidFill>
                  <a:srgbClr val="4F81BD"/>
                </a:solidFill>
              </a:rPr>
              <a:t>    c[i] = a[i] + b[i]</a:t>
            </a:r>
            <a:r>
              <a:rPr lang="da-DK" sz="2000" dirty="0" smtClean="0">
                <a:solidFill>
                  <a:srgbClr val="4F81BD"/>
                </a:solidFill>
              </a:rPr>
              <a:t>;</a:t>
            </a:r>
            <a:endParaRPr lang="da-DK" sz="2000" dirty="0">
              <a:solidFill>
                <a:srgbClr val="4F81BD"/>
              </a:solidFill>
            </a:endParaRPr>
          </a:p>
          <a:p>
            <a:r>
              <a:rPr lang="da-DK" sz="2000" dirty="0">
                <a:solidFill>
                  <a:srgbClr val="4F81BD"/>
                </a:solidFill>
              </a:rPr>
              <a:t>  }  </a:t>
            </a:r>
            <a:r>
              <a:rPr lang="da-DK" sz="2000" dirty="0"/>
              <a:t>/* end of parallel </a:t>
            </a:r>
            <a:r>
              <a:rPr lang="da-DK" sz="2000" dirty="0" err="1"/>
              <a:t>section</a:t>
            </a:r>
            <a:r>
              <a:rPr lang="da-DK" sz="2000" dirty="0"/>
              <a:t> *</a:t>
            </a:r>
            <a:r>
              <a:rPr lang="da-DK" sz="2000" dirty="0" smtClean="0"/>
              <a:t>/</a:t>
            </a:r>
            <a:endParaRPr lang="da-DK" sz="2000" dirty="0"/>
          </a:p>
          <a:p>
            <a:r>
              <a:rPr lang="da-DK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862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0" y="741557"/>
            <a:ext cx="733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OpenMP</a:t>
            </a:r>
            <a:r>
              <a:rPr lang="en-US" sz="4000" b="1" dirty="0" smtClean="0"/>
              <a:t> (Open Multi-Processing)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193" y="1449443"/>
            <a:ext cx="61033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r>
              <a:rPr lang="en-US" sz="3200" dirty="0" smtClean="0"/>
              <a:t> (</a:t>
            </a:r>
            <a:r>
              <a:rPr lang="en-US" sz="3200" dirty="0" err="1" smtClean="0"/>
              <a:t>Aplication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Programm</a:t>
            </a:r>
            <a:r>
              <a:rPr lang="en-US" sz="3200" dirty="0" smtClean="0"/>
              <a:t> Interface), </a:t>
            </a:r>
            <a:r>
              <a:rPr lang="en-US" sz="3200" dirty="0" err="1"/>
              <a:t>es</a:t>
            </a:r>
            <a:r>
              <a:rPr lang="en-US" sz="3200" dirty="0"/>
              <a:t> el </a:t>
            </a:r>
            <a:r>
              <a:rPr lang="en-US" sz="3200" dirty="0" err="1"/>
              <a:t>conjunto</a:t>
            </a:r>
            <a:r>
              <a:rPr lang="en-US" sz="3200" dirty="0"/>
              <a:t> de </a:t>
            </a:r>
            <a:r>
              <a:rPr lang="en-US" sz="3200" dirty="0" err="1" smtClean="0"/>
              <a:t>subrutinas</a:t>
            </a:r>
            <a:r>
              <a:rPr lang="en-US" sz="3200" dirty="0" smtClean="0"/>
              <a:t>, </a:t>
            </a:r>
            <a:r>
              <a:rPr lang="en-US" sz="3200" dirty="0" err="1" smtClean="0"/>
              <a:t>funciones</a:t>
            </a:r>
            <a:r>
              <a:rPr lang="en-US" sz="3200" dirty="0" smtClean="0"/>
              <a:t> y </a:t>
            </a:r>
            <a:r>
              <a:rPr lang="en-US" sz="3200" dirty="0" err="1" smtClean="0"/>
              <a:t>procedimientos</a:t>
            </a:r>
            <a:r>
              <a:rPr lang="en-US" sz="3200" dirty="0" smtClean="0"/>
              <a:t> (o </a:t>
            </a:r>
            <a:r>
              <a:rPr lang="en-US" sz="3200" dirty="0" err="1" smtClean="0"/>
              <a:t>métodos</a:t>
            </a:r>
            <a:r>
              <a:rPr lang="en-US" sz="3200" dirty="0" smtClean="0"/>
              <a:t> en la </a:t>
            </a:r>
            <a:r>
              <a:rPr lang="en-US" sz="3200" dirty="0" err="1" smtClean="0"/>
              <a:t>programación</a:t>
            </a:r>
            <a:r>
              <a:rPr lang="en-US" sz="3200" dirty="0" smtClean="0"/>
              <a:t> </a:t>
            </a:r>
            <a:r>
              <a:rPr lang="en-US" sz="3200" dirty="0" err="1" smtClean="0"/>
              <a:t>orientada</a:t>
            </a:r>
            <a:r>
              <a:rPr lang="en-US" sz="3200" dirty="0" smtClean="0"/>
              <a:t> a </a:t>
            </a:r>
            <a:r>
              <a:rPr lang="en-US" sz="3200" dirty="0" err="1" smtClean="0"/>
              <a:t>objetos</a:t>
            </a:r>
            <a:r>
              <a:rPr lang="en-US" sz="3200" dirty="0" smtClean="0"/>
              <a:t>)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ofrece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cierta</a:t>
            </a:r>
            <a:r>
              <a:rPr lang="en-US" sz="3200" dirty="0" smtClean="0"/>
              <a:t> </a:t>
            </a:r>
            <a:r>
              <a:rPr lang="en-US" sz="3200" dirty="0" err="1" smtClean="0"/>
              <a:t>biblioteca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ser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utilizada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otro</a:t>
            </a:r>
            <a:r>
              <a:rPr lang="en-US" sz="3200" dirty="0" smtClean="0"/>
              <a:t> software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capa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abstracción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 descr="Screen Shot 2015-05-25 at 8.46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858" y="2642474"/>
            <a:ext cx="2590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26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610" y="650296"/>
            <a:ext cx="19635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SECTIONS: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896" y="1147048"/>
            <a:ext cx="90311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del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se </a:t>
            </a:r>
            <a:r>
              <a:rPr lang="en-US" sz="2400" dirty="0" err="1" smtClean="0"/>
              <a:t>dividirán</a:t>
            </a:r>
            <a:r>
              <a:rPr lang="en-US" sz="2400" dirty="0" smtClean="0"/>
              <a:t> </a:t>
            </a:r>
            <a:r>
              <a:rPr lang="en-US" sz="2400" dirty="0"/>
              <a:t>e</a:t>
            </a:r>
            <a:r>
              <a:rPr lang="en-US" sz="2400" dirty="0" smtClean="0"/>
              <a:t>ntre los threads. </a:t>
            </a:r>
            <a:r>
              <a:rPr lang="en-US" sz="2400" dirty="0" err="1" smtClean="0"/>
              <a:t>Cada</a:t>
            </a:r>
            <a:r>
              <a:rPr lang="en-US" sz="2400" dirty="0" smtClean="0"/>
              <a:t> SECTION se </a:t>
            </a:r>
            <a:r>
              <a:rPr lang="en-US" sz="2400" dirty="0" err="1" smtClean="0"/>
              <a:t>ejecuta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thread,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</a:t>
            </a:r>
            <a:r>
              <a:rPr lang="en-US" sz="2400" dirty="0" err="1" smtClean="0"/>
              <a:t>distintas</a:t>
            </a:r>
            <a:r>
              <a:rPr lang="en-US" sz="2400" dirty="0" smtClean="0"/>
              <a:t> se </a:t>
            </a:r>
            <a:r>
              <a:rPr lang="en-US" sz="2400" dirty="0" err="1" smtClean="0"/>
              <a:t>ejecutarán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distintos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89487" y="2333685"/>
            <a:ext cx="5554513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sections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it-IT" sz="2400" dirty="0"/>
              <a:t>                     private </a:t>
            </a:r>
            <a:r>
              <a:rPr lang="it-IT" sz="2400" i="1" dirty="0"/>
              <a:t>(list) </a:t>
            </a:r>
            <a:endParaRPr lang="it-IT" sz="2400" dirty="0"/>
          </a:p>
          <a:p>
            <a:r>
              <a:rPr lang="en-US" sz="2400" dirty="0"/>
              <a:t>                     </a:t>
            </a:r>
            <a:r>
              <a:rPr lang="en-US" sz="2400" dirty="0" err="1"/>
              <a:t>firstprivate</a:t>
            </a:r>
            <a:r>
              <a:rPr lang="en-US" sz="2400" dirty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it-IT" sz="2400" dirty="0"/>
              <a:t>                     </a:t>
            </a:r>
            <a:r>
              <a:rPr lang="it-IT" sz="2400" dirty="0" err="1"/>
              <a:t>lastprivate</a:t>
            </a:r>
            <a:r>
              <a:rPr lang="it-IT" sz="2400" dirty="0"/>
              <a:t> </a:t>
            </a:r>
            <a:r>
              <a:rPr lang="it-IT" sz="2400" i="1" dirty="0"/>
              <a:t>(list) </a:t>
            </a:r>
            <a:endParaRPr lang="it-IT" sz="2400" dirty="0"/>
          </a:p>
          <a:p>
            <a:r>
              <a:rPr lang="en-US" sz="2400" dirty="0"/>
              <a:t>                     reduction </a:t>
            </a:r>
            <a:r>
              <a:rPr lang="en-US" sz="2400" i="1" dirty="0"/>
              <a:t>(operator: list) </a:t>
            </a:r>
            <a:endParaRPr lang="en-US" sz="2400" dirty="0"/>
          </a:p>
          <a:p>
            <a:r>
              <a:rPr lang="pl-PL" sz="2400" dirty="0"/>
              <a:t>                     </a:t>
            </a:r>
            <a:r>
              <a:rPr lang="pl-PL" sz="2400" dirty="0" err="1"/>
              <a:t>nowait</a:t>
            </a:r>
            <a:endParaRPr lang="pl-PL" sz="2400" dirty="0"/>
          </a:p>
          <a:p>
            <a:r>
              <a:rPr lang="pl-PL" sz="2400" dirty="0"/>
              <a:t>  </a:t>
            </a:r>
            <a:r>
              <a:rPr lang="pl-PL" sz="2400" dirty="0" smtClean="0"/>
              <a:t>{</a:t>
            </a:r>
            <a:endParaRPr lang="pl-PL" sz="2400" dirty="0"/>
          </a:p>
          <a:p>
            <a:r>
              <a:rPr lang="pl-PL" sz="2400" dirty="0">
                <a:solidFill>
                  <a:srgbClr val="FF0000"/>
                </a:solidFill>
              </a:rPr>
              <a:t>  #</a:t>
            </a:r>
            <a:r>
              <a:rPr lang="pl-PL" sz="2400" dirty="0" err="1">
                <a:solidFill>
                  <a:srgbClr val="FF0000"/>
                </a:solidFill>
              </a:rPr>
              <a:t>pragma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omp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/>
              <a:t>section</a:t>
            </a:r>
            <a:r>
              <a:rPr lang="pl-PL" sz="2400" dirty="0"/>
              <a:t>   </a:t>
            </a:r>
            <a:r>
              <a:rPr lang="pl-PL" sz="2400" i="1" dirty="0" err="1"/>
              <a:t>newline</a:t>
            </a:r>
            <a:r>
              <a:rPr lang="pl-PL" sz="2400" i="1" dirty="0"/>
              <a:t> </a:t>
            </a:r>
            <a:endParaRPr lang="pl-PL" sz="2400" dirty="0"/>
          </a:p>
          <a:p>
            <a:r>
              <a:rPr lang="pl-PL" sz="2400" dirty="0"/>
              <a:t>     </a:t>
            </a:r>
            <a:r>
              <a:rPr lang="pl-PL" sz="2400" i="1" dirty="0" err="1" smtClean="0"/>
              <a:t>structured_block</a:t>
            </a:r>
            <a:endParaRPr lang="pl-PL" sz="2400" dirty="0"/>
          </a:p>
          <a:p>
            <a:r>
              <a:rPr lang="pl-PL" sz="2400" dirty="0">
                <a:solidFill>
                  <a:srgbClr val="FF0000"/>
                </a:solidFill>
              </a:rPr>
              <a:t>  #</a:t>
            </a:r>
            <a:r>
              <a:rPr lang="pl-PL" sz="2400" dirty="0" err="1">
                <a:solidFill>
                  <a:srgbClr val="FF0000"/>
                </a:solidFill>
              </a:rPr>
              <a:t>pragma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omp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/>
              <a:t>section</a:t>
            </a:r>
            <a:r>
              <a:rPr lang="pl-PL" sz="2400" dirty="0"/>
              <a:t>   </a:t>
            </a:r>
            <a:r>
              <a:rPr lang="pl-PL" sz="2400" i="1" dirty="0" err="1"/>
              <a:t>newline</a:t>
            </a:r>
            <a:r>
              <a:rPr lang="pl-PL" sz="2400" i="1" dirty="0"/>
              <a:t> </a:t>
            </a:r>
            <a:endParaRPr lang="pl-PL" sz="2400" dirty="0"/>
          </a:p>
          <a:p>
            <a:r>
              <a:rPr lang="pl-PL" sz="2400" dirty="0"/>
              <a:t>     </a:t>
            </a:r>
            <a:r>
              <a:rPr lang="pl-PL" sz="2400" i="1" dirty="0" err="1" smtClean="0"/>
              <a:t>structured_block</a:t>
            </a:r>
            <a:endParaRPr lang="pl-PL" sz="2400" dirty="0"/>
          </a:p>
          <a:p>
            <a:r>
              <a:rPr lang="pl-PL" sz="2400" dirty="0"/>
              <a:t>  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2896" y="2757751"/>
            <a:ext cx="3357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Hay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barrera</a:t>
            </a:r>
            <a:r>
              <a:rPr lang="en-US" sz="2400" dirty="0" smtClean="0"/>
              <a:t> </a:t>
            </a:r>
            <a:r>
              <a:rPr lang="en-US" sz="2400" dirty="0" err="1" smtClean="0"/>
              <a:t>implícita</a:t>
            </a:r>
            <a:r>
              <a:rPr lang="en-US" sz="2400" dirty="0" smtClean="0"/>
              <a:t> al final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sección</a:t>
            </a:r>
            <a:r>
              <a:rPr lang="en-US" sz="2400" dirty="0" smtClean="0"/>
              <a:t>, a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utilize NOWAIT/</a:t>
            </a:r>
            <a:r>
              <a:rPr lang="en-US" sz="2400" dirty="0" err="1" smtClean="0"/>
              <a:t>nowait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2896" y="5472137"/>
            <a:ext cx="34702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Nota: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goto</a:t>
            </a:r>
            <a:r>
              <a:rPr lang="en-US" sz="2400" dirty="0" smtClean="0"/>
              <a:t> en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37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0378" y="565631"/>
            <a:ext cx="4662341" cy="6186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4F81BD"/>
                </a:solidFill>
              </a:rPr>
              <a:t> </a:t>
            </a:r>
            <a:r>
              <a:rPr lang="it-IT" dirty="0" err="1">
                <a:solidFill>
                  <a:srgbClr val="4F81BD"/>
                </a:solidFill>
              </a:rPr>
              <a:t>N</a:t>
            </a:r>
            <a:r>
              <a:rPr lang="it-IT" dirty="0">
                <a:solidFill>
                  <a:srgbClr val="4F81BD"/>
                </a:solidFill>
              </a:rPr>
              <a:t>     </a:t>
            </a:r>
            <a:r>
              <a:rPr lang="it-IT" dirty="0" smtClean="0">
                <a:solidFill>
                  <a:srgbClr val="4F81BD"/>
                </a:solidFill>
              </a:rPr>
              <a:t>1000</a:t>
            </a:r>
            <a:endParaRPr lang="it-IT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4F81BD"/>
                </a:solidFill>
              </a:rPr>
              <a:t>main ()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{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 smtClean="0">
                <a:solidFill>
                  <a:srgbClr val="4F81BD"/>
                </a:solidFill>
              </a:rPr>
              <a:t>int</a:t>
            </a:r>
            <a:r>
              <a:rPr lang="fr-FR" dirty="0" smtClean="0">
                <a:solidFill>
                  <a:srgbClr val="4F81BD"/>
                </a:solidFill>
              </a:rPr>
              <a:t> </a:t>
            </a:r>
            <a:r>
              <a:rPr lang="fr-FR" dirty="0">
                <a:solidFill>
                  <a:srgbClr val="4F81BD"/>
                </a:solidFill>
              </a:rPr>
              <a:t>i;</a:t>
            </a:r>
          </a:p>
          <a:p>
            <a:r>
              <a:rPr lang="ro-RO" dirty="0">
                <a:solidFill>
                  <a:srgbClr val="4F81BD"/>
                </a:solidFill>
              </a:rPr>
              <a:t>float a[N], b[N], c[N], d[N]</a:t>
            </a:r>
            <a:r>
              <a:rPr lang="ro-RO" dirty="0" smtClean="0">
                <a:solidFill>
                  <a:srgbClr val="4F81BD"/>
                </a:solidFill>
              </a:rPr>
              <a:t>;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/>
              <a:t>/* Some initializations */</a:t>
            </a:r>
          </a:p>
          <a:p>
            <a:r>
              <a:rPr lang="da-DK" dirty="0">
                <a:solidFill>
                  <a:srgbClr val="4F81BD"/>
                </a:solidFill>
              </a:rPr>
              <a:t>for (i=0; i &lt; N; i++) {</a:t>
            </a:r>
          </a:p>
          <a:p>
            <a:r>
              <a:rPr lang="da-DK" dirty="0">
                <a:solidFill>
                  <a:srgbClr val="4F81BD"/>
                </a:solidFill>
              </a:rPr>
              <a:t>  a[i] = i * 1.5;</a:t>
            </a:r>
          </a:p>
          <a:p>
            <a:r>
              <a:rPr lang="da-DK" dirty="0">
                <a:solidFill>
                  <a:srgbClr val="4F81BD"/>
                </a:solidFill>
              </a:rPr>
              <a:t>  b[i] = i + </a:t>
            </a:r>
            <a:r>
              <a:rPr lang="da-DK" dirty="0" smtClean="0">
                <a:solidFill>
                  <a:srgbClr val="4F81BD"/>
                </a:solidFill>
              </a:rPr>
              <a:t>22.35;  }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parallel </a:t>
            </a:r>
            <a:r>
              <a:rPr lang="da-DK" b="1" dirty="0" err="1">
                <a:solidFill>
                  <a:schemeClr val="accent1"/>
                </a:solidFill>
              </a:rPr>
              <a:t>shared</a:t>
            </a:r>
            <a:r>
              <a:rPr lang="da-DK" dirty="0">
                <a:solidFill>
                  <a:srgbClr val="4F81BD"/>
                </a:solidFill>
              </a:rPr>
              <a:t>(</a:t>
            </a:r>
            <a:r>
              <a:rPr lang="da-DK" dirty="0" err="1">
                <a:solidFill>
                  <a:srgbClr val="4F81BD"/>
                </a:solidFill>
              </a:rPr>
              <a:t>a,b,c,d</a:t>
            </a:r>
            <a:r>
              <a:rPr lang="da-DK" dirty="0">
                <a:solidFill>
                  <a:srgbClr val="4F81BD"/>
                </a:solidFill>
              </a:rPr>
              <a:t>) </a:t>
            </a:r>
            <a:r>
              <a:rPr lang="da-DK" b="1" dirty="0">
                <a:solidFill>
                  <a:srgbClr val="4F81BD"/>
                </a:solidFill>
              </a:rPr>
              <a:t>private</a:t>
            </a:r>
            <a:r>
              <a:rPr lang="da-DK" dirty="0">
                <a:solidFill>
                  <a:srgbClr val="4F81BD"/>
                </a:solidFill>
              </a:rPr>
              <a:t>(i)</a:t>
            </a:r>
          </a:p>
          <a:p>
            <a:r>
              <a:rPr lang="da-DK" dirty="0">
                <a:solidFill>
                  <a:srgbClr val="4F81BD"/>
                </a:solidFill>
              </a:rPr>
              <a:t>  </a:t>
            </a:r>
            <a:r>
              <a:rPr lang="da-DK" dirty="0" smtClean="0">
                <a:solidFill>
                  <a:srgbClr val="4F81BD"/>
                </a:solidFill>
              </a:rPr>
              <a:t>{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</a:t>
            </a:r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4F81BD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sections</a:t>
            </a:r>
            <a:r>
              <a:rPr lang="da-DK" b="1" dirty="0">
                <a:solidFill>
                  <a:srgbClr val="4F81BD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nowait</a:t>
            </a:r>
            <a:endParaRPr lang="da-DK" b="1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</a:t>
            </a:r>
            <a:r>
              <a:rPr lang="da-DK" dirty="0" smtClean="0">
                <a:solidFill>
                  <a:srgbClr val="4F81BD"/>
                </a:solidFill>
              </a:rPr>
              <a:t>{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</a:t>
            </a:r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section</a:t>
            </a:r>
            <a:endParaRPr lang="da-DK" b="1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for (i=0; i &lt; N; i++)</a:t>
            </a:r>
          </a:p>
          <a:p>
            <a:r>
              <a:rPr lang="da-DK" dirty="0">
                <a:solidFill>
                  <a:srgbClr val="4F81BD"/>
                </a:solidFill>
              </a:rPr>
              <a:t>      c[i] = a[i] + b[i]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</a:t>
            </a:r>
            <a:r>
              <a:rPr lang="da-DK" dirty="0">
                <a:solidFill>
                  <a:srgbClr val="FF0000"/>
                </a:solidFill>
              </a:rPr>
              <a:t> 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section</a:t>
            </a:r>
            <a:endParaRPr lang="da-DK" b="1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4F81BD"/>
                </a:solidFill>
              </a:rPr>
              <a:t>    for (i=0; i &lt; N; i++)</a:t>
            </a:r>
          </a:p>
          <a:p>
            <a:r>
              <a:rPr lang="da-DK" dirty="0">
                <a:solidFill>
                  <a:srgbClr val="4F81BD"/>
                </a:solidFill>
              </a:rPr>
              <a:t>      d[i] = a[i] * b[i]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en-US" dirty="0">
                <a:solidFill>
                  <a:srgbClr val="4F81BD"/>
                </a:solidFill>
              </a:rPr>
              <a:t>    }  </a:t>
            </a:r>
            <a:r>
              <a:rPr lang="en-US" dirty="0"/>
              <a:t>/* end of sections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>
                <a:solidFill>
                  <a:srgbClr val="4F81BD"/>
                </a:solidFill>
              </a:rPr>
              <a:t>  }</a:t>
            </a:r>
            <a:r>
              <a:rPr lang="en-US" dirty="0"/>
              <a:t>  /* end of parallel section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>
                <a:solidFill>
                  <a:srgbClr val="4F81BD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33777"/>
            <a:ext cx="3465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 de </a:t>
            </a:r>
            <a:r>
              <a:rPr lang="en-US" sz="2800" dirty="0" err="1" smtClean="0"/>
              <a:t>directiva</a:t>
            </a:r>
            <a:r>
              <a:rPr lang="en-US" sz="2800" dirty="0" smtClean="0"/>
              <a:t> SECTIONS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55214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93988"/>
            <a:ext cx="15067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SINGLE: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9260" y="1347759"/>
            <a:ext cx="821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del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incluída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solo thread. 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usa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,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no son </a:t>
            </a:r>
            <a:r>
              <a:rPr lang="en-US" sz="2400" dirty="0" err="1" smtClean="0"/>
              <a:t>consideradas</a:t>
            </a:r>
            <a:r>
              <a:rPr lang="en-US" sz="2400" dirty="0" smtClean="0"/>
              <a:t> </a:t>
            </a:r>
            <a:r>
              <a:rPr lang="en-US" sz="2400" dirty="0" err="1" smtClean="0"/>
              <a:t>seguras</a:t>
            </a:r>
            <a:r>
              <a:rPr lang="en-US" sz="2400" dirty="0" smtClean="0"/>
              <a:t>, </a:t>
            </a:r>
            <a:r>
              <a:rPr lang="en-US" sz="2400" dirty="0" err="1" smtClean="0"/>
              <a:t>como</a:t>
            </a:r>
            <a:r>
              <a:rPr lang="en-US" sz="2400" dirty="0" smtClean="0"/>
              <a:t> I/O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96235" y="4294470"/>
            <a:ext cx="5254401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single</a:t>
            </a:r>
            <a:r>
              <a:rPr lang="en-US" sz="2400" dirty="0"/>
              <a:t> </a:t>
            </a:r>
            <a:r>
              <a:rPr lang="en-US" sz="2400" i="1" dirty="0"/>
              <a:t>[clause ...]  newline </a:t>
            </a:r>
            <a:endParaRPr lang="en-US" sz="2400" dirty="0"/>
          </a:p>
          <a:p>
            <a:r>
              <a:rPr lang="it-IT" sz="2400" dirty="0"/>
              <a:t>                   private </a:t>
            </a:r>
            <a:r>
              <a:rPr lang="it-IT" sz="2400" i="1" dirty="0"/>
              <a:t>(list) </a:t>
            </a:r>
            <a:endParaRPr lang="it-IT" sz="2400" dirty="0"/>
          </a:p>
          <a:p>
            <a:r>
              <a:rPr lang="en-US" sz="2400" dirty="0"/>
              <a:t>                   </a:t>
            </a:r>
            <a:r>
              <a:rPr lang="en-US" sz="2400" dirty="0" err="1"/>
              <a:t>firstprivate</a:t>
            </a:r>
            <a:r>
              <a:rPr lang="en-US" sz="2400" dirty="0"/>
              <a:t> </a:t>
            </a:r>
            <a:r>
              <a:rPr lang="en-US" sz="2400" i="1" dirty="0"/>
              <a:t>(list) </a:t>
            </a:r>
            <a:endParaRPr lang="en-US" sz="2400" dirty="0"/>
          </a:p>
          <a:p>
            <a:r>
              <a:rPr lang="pl-PL" sz="2400" dirty="0"/>
              <a:t>                   </a:t>
            </a:r>
            <a:r>
              <a:rPr lang="pl-PL" sz="2400" dirty="0" err="1"/>
              <a:t>nowait</a:t>
            </a:r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     </a:t>
            </a:r>
            <a:r>
              <a:rPr lang="pl-PL" sz="2400" i="1" dirty="0" err="1"/>
              <a:t>structured_block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8388" y="2968415"/>
            <a:ext cx="3396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Threads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ejecuten</a:t>
            </a:r>
            <a:r>
              <a:rPr lang="en-US" sz="2400" dirty="0" smtClean="0"/>
              <a:t> SINGLE, </a:t>
            </a:r>
            <a:r>
              <a:rPr lang="en-US" sz="2400" dirty="0" err="1" smtClean="0"/>
              <a:t>esperan</a:t>
            </a:r>
            <a:r>
              <a:rPr lang="en-US" sz="2400" dirty="0" smtClean="0"/>
              <a:t> hasta el final del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, a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use NOWAIT/</a:t>
            </a:r>
            <a:r>
              <a:rPr lang="en-US" sz="2400" dirty="0" err="1" smtClean="0"/>
              <a:t>nowait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0422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00862"/>
            <a:ext cx="4189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Constructores</a:t>
            </a:r>
            <a:r>
              <a:rPr lang="en-US" sz="2800" dirty="0" smtClean="0"/>
              <a:t> </a:t>
            </a:r>
            <a:r>
              <a:rPr lang="en-US" sz="2800" dirty="0" err="1" smtClean="0"/>
              <a:t>combinados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23258" y="1392063"/>
            <a:ext cx="4360607" cy="5078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</a:t>
            </a:r>
            <a:r>
              <a:rPr lang="en-US" dirty="0">
                <a:solidFill>
                  <a:srgbClr val="4F81BD"/>
                </a:solidFill>
              </a:rPr>
              <a:t> 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4F81BD"/>
                </a:solidFill>
              </a:rPr>
              <a:t> </a:t>
            </a:r>
            <a:r>
              <a:rPr lang="it-IT" dirty="0" err="1">
                <a:solidFill>
                  <a:srgbClr val="4F81BD"/>
                </a:solidFill>
              </a:rPr>
              <a:t>N</a:t>
            </a:r>
            <a:r>
              <a:rPr lang="it-IT" dirty="0">
                <a:solidFill>
                  <a:srgbClr val="4F81BD"/>
                </a:solidFill>
              </a:rPr>
              <a:t>       1000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4F81BD"/>
                </a:solidFill>
              </a:rPr>
              <a:t> CHUNKSIZE   100</a:t>
            </a:r>
          </a:p>
          <a:p>
            <a:endParaRPr lang="it-IT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i, </a:t>
            </a:r>
            <a:r>
              <a:rPr lang="fr-FR" dirty="0" err="1">
                <a:solidFill>
                  <a:srgbClr val="4F81BD"/>
                </a:solidFill>
              </a:rPr>
              <a:t>chunk</a:t>
            </a:r>
            <a:r>
              <a:rPr lang="fr-FR" dirty="0">
                <a:solidFill>
                  <a:srgbClr val="4F81BD"/>
                </a:solidFill>
              </a:rPr>
              <a:t>;</a:t>
            </a:r>
          </a:p>
          <a:p>
            <a:r>
              <a:rPr lang="ro-RO" dirty="0">
                <a:solidFill>
                  <a:srgbClr val="4F81BD"/>
                </a:solidFill>
              </a:rPr>
              <a:t>float a[N], b[N], c[N]</a:t>
            </a:r>
            <a:r>
              <a:rPr lang="ro-RO" dirty="0" smtClean="0">
                <a:solidFill>
                  <a:srgbClr val="4F81BD"/>
                </a:solidFill>
              </a:rPr>
              <a:t>;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/>
              <a:t>/* Some initializations */</a:t>
            </a:r>
          </a:p>
          <a:p>
            <a:r>
              <a:rPr lang="da-DK" dirty="0">
                <a:solidFill>
                  <a:schemeClr val="accent1"/>
                </a:solidFill>
              </a:rPr>
              <a:t>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a[i] = b[i] = i * 1.0;</a:t>
            </a:r>
          </a:p>
          <a:p>
            <a:r>
              <a:rPr lang="da-DK" dirty="0" err="1">
                <a:solidFill>
                  <a:schemeClr val="accent1"/>
                </a:solidFill>
              </a:rPr>
              <a:t>chunk</a:t>
            </a:r>
            <a:r>
              <a:rPr lang="da-DK" dirty="0">
                <a:solidFill>
                  <a:schemeClr val="accent1"/>
                </a:solidFill>
              </a:rPr>
              <a:t> = CHUNKSIZE;</a:t>
            </a:r>
          </a:p>
          <a:p>
            <a:endParaRPr lang="da-DK" dirty="0">
              <a:solidFill>
                <a:schemeClr val="accent1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parallel for </a:t>
            </a:r>
            <a:r>
              <a:rPr lang="da-DK" dirty="0">
                <a:solidFill>
                  <a:schemeClr val="accent1"/>
                </a:solidFill>
              </a:rPr>
              <a:t>\</a:t>
            </a:r>
          </a:p>
          <a:p>
            <a:r>
              <a:rPr lang="da-DK" dirty="0">
                <a:solidFill>
                  <a:schemeClr val="accent1"/>
                </a:solidFill>
              </a:rPr>
              <a:t>  </a:t>
            </a:r>
            <a:r>
              <a:rPr lang="da-DK" b="1" dirty="0">
                <a:solidFill>
                  <a:schemeClr val="accent1"/>
                </a:solidFill>
              </a:rPr>
              <a:t> </a:t>
            </a:r>
            <a:r>
              <a:rPr lang="da-DK" b="1" dirty="0" err="1">
                <a:solidFill>
                  <a:schemeClr val="accent1"/>
                </a:solidFill>
              </a:rPr>
              <a:t>shared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a,b,c,chunk</a:t>
            </a:r>
            <a:r>
              <a:rPr lang="da-DK" dirty="0">
                <a:solidFill>
                  <a:schemeClr val="accent1"/>
                </a:solidFill>
              </a:rPr>
              <a:t>) </a:t>
            </a:r>
            <a:r>
              <a:rPr lang="da-DK" b="1" dirty="0">
                <a:solidFill>
                  <a:schemeClr val="accent1"/>
                </a:solidFill>
              </a:rPr>
              <a:t>private</a:t>
            </a:r>
            <a:r>
              <a:rPr lang="da-DK" dirty="0">
                <a:solidFill>
                  <a:schemeClr val="accent1"/>
                </a:solidFill>
              </a:rPr>
              <a:t>(i) \</a:t>
            </a:r>
          </a:p>
          <a:p>
            <a:r>
              <a:rPr lang="da-DK" dirty="0">
                <a:solidFill>
                  <a:schemeClr val="accent1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  </a:t>
            </a:r>
            <a:r>
              <a:rPr lang="da-DK" b="1" dirty="0" err="1">
                <a:solidFill>
                  <a:schemeClr val="accent1"/>
                </a:solidFill>
              </a:rPr>
              <a:t>schedule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static,chunk</a:t>
            </a:r>
            <a:r>
              <a:rPr lang="da-DK" dirty="0">
                <a:solidFill>
                  <a:schemeClr val="accent1"/>
                </a:solidFill>
              </a:rPr>
              <a:t>)</a:t>
            </a:r>
          </a:p>
          <a:p>
            <a:r>
              <a:rPr lang="da-DK" dirty="0">
                <a:solidFill>
                  <a:schemeClr val="accent1"/>
                </a:solidFill>
              </a:rPr>
              <a:t>  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  c[i] = a[i] + b[i];</a:t>
            </a:r>
          </a:p>
          <a:p>
            <a:r>
              <a:rPr lang="da-DK" dirty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50" y="1605509"/>
            <a:ext cx="3100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combinarse</a:t>
            </a:r>
            <a:r>
              <a:rPr lang="en-US" sz="2800" dirty="0" smtClean="0"/>
              <a:t> en </a:t>
            </a:r>
            <a:r>
              <a:rPr lang="en-US" sz="2800" dirty="0" err="1" smtClean="0"/>
              <a:t>una</a:t>
            </a:r>
            <a:r>
              <a:rPr lang="en-US" sz="2800" dirty="0" smtClean="0"/>
              <a:t> sola </a:t>
            </a:r>
            <a:r>
              <a:rPr lang="en-US" sz="2800" dirty="0" err="1" smtClean="0"/>
              <a:t>directiva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PARALLEL</a:t>
            </a:r>
            <a:r>
              <a:rPr lang="en-US" sz="2800" dirty="0" smtClean="0"/>
              <a:t>, </a:t>
            </a:r>
            <a:r>
              <a:rPr lang="en-US" sz="2800" dirty="0" err="1" smtClean="0"/>
              <a:t>seguida</a:t>
            </a:r>
            <a:r>
              <a:rPr lang="en-US" sz="2800" dirty="0" smtClean="0"/>
              <a:t> de </a:t>
            </a:r>
            <a:r>
              <a:rPr lang="en-US" sz="2800" dirty="0" err="1" smtClean="0"/>
              <a:t>directivas</a:t>
            </a:r>
            <a:r>
              <a:rPr lang="en-US" sz="2800" dirty="0" smtClean="0"/>
              <a:t> de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</a:t>
            </a:r>
            <a:r>
              <a:rPr lang="en-US" sz="2800" dirty="0" err="1" smtClean="0"/>
              <a:t>compartido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984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715" y="841790"/>
            <a:ext cx="11681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TASK: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079" y="1432518"/>
            <a:ext cx="75898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tarea</a:t>
            </a:r>
            <a:r>
              <a:rPr lang="en-US" sz="2400" dirty="0" smtClean="0"/>
              <a:t>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thread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encuentre</a:t>
            </a:r>
            <a:r>
              <a:rPr lang="en-US" sz="2400" dirty="0" smtClean="0"/>
              <a:t>, o </a:t>
            </a:r>
            <a:r>
              <a:rPr lang="en-US" sz="2400" dirty="0" err="1" smtClean="0"/>
              <a:t>diferida</a:t>
            </a:r>
            <a:r>
              <a:rPr lang="en-US" sz="2400" dirty="0" smtClean="0"/>
              <a:t> a </a:t>
            </a:r>
            <a:r>
              <a:rPr lang="en-US" sz="2400" dirty="0" err="1" smtClean="0"/>
              <a:t>otro</a:t>
            </a:r>
            <a:r>
              <a:rPr lang="en-US" sz="2400" dirty="0" smtClean="0"/>
              <a:t> thread. Su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30039" y="3071495"/>
            <a:ext cx="3814441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/>
              <a:t> </a:t>
            </a:r>
            <a:r>
              <a:rPr lang="en-US" b="1" dirty="0"/>
              <a:t>task</a:t>
            </a:r>
            <a:r>
              <a:rPr lang="en-US" dirty="0"/>
              <a:t> </a:t>
            </a:r>
            <a:r>
              <a:rPr lang="en-US" i="1" dirty="0"/>
              <a:t>[clause ...]  newline </a:t>
            </a:r>
            <a:endParaRPr lang="en-US" dirty="0"/>
          </a:p>
          <a:p>
            <a:r>
              <a:rPr lang="en-US" dirty="0"/>
              <a:t>                   if </a:t>
            </a:r>
            <a:r>
              <a:rPr lang="en-US" i="1" dirty="0"/>
              <a:t>(scalar expression) </a:t>
            </a:r>
            <a:endParaRPr lang="en-US" dirty="0"/>
          </a:p>
          <a:p>
            <a:r>
              <a:rPr lang="sv-SE" dirty="0"/>
              <a:t>                   final </a:t>
            </a:r>
            <a:r>
              <a:rPr lang="sv-SE" i="1" dirty="0"/>
              <a:t>(</a:t>
            </a:r>
            <a:r>
              <a:rPr lang="sv-SE" i="1" dirty="0" err="1"/>
              <a:t>scalar</a:t>
            </a:r>
            <a:r>
              <a:rPr lang="sv-SE" i="1" dirty="0"/>
              <a:t> expression) </a:t>
            </a:r>
            <a:endParaRPr lang="sv-SE" dirty="0"/>
          </a:p>
          <a:p>
            <a:r>
              <a:rPr lang="en-US" dirty="0"/>
              <a:t>                   untied</a:t>
            </a:r>
          </a:p>
          <a:p>
            <a:r>
              <a:rPr lang="en-US" dirty="0"/>
              <a:t>                   default (shared | none)</a:t>
            </a:r>
          </a:p>
          <a:p>
            <a:r>
              <a:rPr lang="en-US" dirty="0"/>
              <a:t>                   </a:t>
            </a:r>
            <a:r>
              <a:rPr lang="en-US" dirty="0" err="1"/>
              <a:t>mergeable</a:t>
            </a:r>
            <a:endParaRPr lang="en-US" dirty="0"/>
          </a:p>
          <a:p>
            <a:r>
              <a:rPr lang="it-IT" dirty="0"/>
              <a:t>                   private </a:t>
            </a:r>
            <a:r>
              <a:rPr lang="it-IT" i="1" dirty="0"/>
              <a:t>(list) </a:t>
            </a:r>
            <a:endParaRPr lang="it-IT" dirty="0"/>
          </a:p>
          <a:p>
            <a:r>
              <a:rPr lang="en-US" dirty="0"/>
              <a:t>                   </a:t>
            </a:r>
            <a:r>
              <a:rPr lang="en-US" dirty="0" err="1"/>
              <a:t>firstprivate</a:t>
            </a:r>
            <a:r>
              <a:rPr lang="en-US" dirty="0"/>
              <a:t> </a:t>
            </a:r>
            <a:r>
              <a:rPr lang="en-US" i="1" dirty="0"/>
              <a:t>(list) </a:t>
            </a:r>
            <a:endParaRPr lang="en-US" dirty="0"/>
          </a:p>
          <a:p>
            <a:r>
              <a:rPr lang="en-US" dirty="0"/>
              <a:t>                   shared </a:t>
            </a:r>
            <a:r>
              <a:rPr lang="en-US" i="1" dirty="0"/>
              <a:t>(list)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i="1" dirty="0" err="1"/>
              <a:t>structured_block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636" y="596188"/>
            <a:ext cx="5714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Constructores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sincronización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487" y="1180964"/>
            <a:ext cx="8033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Sincronización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muchas</a:t>
            </a:r>
            <a:r>
              <a:rPr lang="en-US" sz="2800" dirty="0" smtClean="0"/>
              <a:t> </a:t>
            </a:r>
            <a:r>
              <a:rPr lang="en-US" sz="2800" dirty="0" err="1" smtClean="0"/>
              <a:t>veces</a:t>
            </a:r>
            <a:r>
              <a:rPr lang="en-US" sz="2800" dirty="0" smtClean="0"/>
              <a:t> </a:t>
            </a:r>
            <a:r>
              <a:rPr lang="en-US" sz="2800" dirty="0" err="1" smtClean="0"/>
              <a:t>necesaria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 </a:t>
            </a:r>
            <a:r>
              <a:rPr lang="en-US" sz="2800" dirty="0" smtClean="0"/>
              <a:t>en </a:t>
            </a:r>
            <a:r>
              <a:rPr lang="en-US" sz="2800" dirty="0" err="1" smtClean="0"/>
              <a:t>competencia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487" y="3030843"/>
            <a:ext cx="17335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MASTER: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0651" y="3756578"/>
            <a:ext cx="8085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Define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región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debe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ejecutada</a:t>
            </a:r>
            <a:r>
              <a:rPr lang="en-US" sz="2800" dirty="0" smtClean="0"/>
              <a:t> solo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i="1" dirty="0" smtClean="0"/>
              <a:t>thread master</a:t>
            </a:r>
            <a:r>
              <a:rPr lang="en-US" sz="2800" dirty="0" smtClean="0"/>
              <a:t>. Los </a:t>
            </a:r>
            <a:r>
              <a:rPr lang="en-US" sz="2800" dirty="0" err="1" smtClean="0"/>
              <a:t>otros</a:t>
            </a:r>
            <a:r>
              <a:rPr lang="en-US" sz="2800" dirty="0" smtClean="0"/>
              <a:t>  </a:t>
            </a:r>
            <a:r>
              <a:rPr lang="en-US" sz="2800" i="1" dirty="0" smtClean="0"/>
              <a:t>threads</a:t>
            </a:r>
            <a:r>
              <a:rPr lang="en-US" sz="2800" dirty="0" smtClean="0"/>
              <a:t> </a:t>
            </a:r>
            <a:r>
              <a:rPr lang="en-US" sz="2800" dirty="0" err="1" smtClean="0"/>
              <a:t>evitan</a:t>
            </a:r>
            <a:r>
              <a:rPr lang="en-US" sz="2800" dirty="0" smtClean="0"/>
              <a:t> </a:t>
            </a:r>
            <a:r>
              <a:rPr lang="en-US" sz="2800" dirty="0" err="1" smtClean="0"/>
              <a:t>esta</a:t>
            </a:r>
            <a:r>
              <a:rPr lang="en-US" sz="2800" dirty="0" smtClean="0"/>
              <a:t> </a:t>
            </a:r>
            <a:r>
              <a:rPr lang="en-US" sz="2800" dirty="0" err="1" smtClean="0"/>
              <a:t>región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27230" y="5408106"/>
            <a:ext cx="464742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master</a:t>
            </a:r>
            <a:r>
              <a:rPr lang="en-US" sz="2800" dirty="0"/>
              <a:t>  </a:t>
            </a:r>
            <a:r>
              <a:rPr lang="en-US" sz="2800" i="1" dirty="0" smtClean="0"/>
              <a:t>newline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i="1" dirty="0" err="1"/>
              <a:t>structured_block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16702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636" y="596188"/>
            <a:ext cx="5714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Constructores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sincronización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487" y="1180964"/>
            <a:ext cx="8033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Sincronización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muchas</a:t>
            </a:r>
            <a:r>
              <a:rPr lang="en-US" sz="2800" dirty="0" smtClean="0"/>
              <a:t> </a:t>
            </a:r>
            <a:r>
              <a:rPr lang="en-US" sz="2800" dirty="0" err="1" smtClean="0"/>
              <a:t>veces</a:t>
            </a:r>
            <a:r>
              <a:rPr lang="en-US" sz="2800" dirty="0" smtClean="0"/>
              <a:t> </a:t>
            </a:r>
            <a:r>
              <a:rPr lang="en-US" sz="2800" dirty="0" err="1" smtClean="0"/>
              <a:t>necesaria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 </a:t>
            </a:r>
            <a:r>
              <a:rPr lang="en-US" sz="2800" dirty="0" smtClean="0"/>
              <a:t>en </a:t>
            </a:r>
            <a:r>
              <a:rPr lang="en-US" sz="2800" dirty="0" err="1" smtClean="0"/>
              <a:t>competencia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6757" y="2585037"/>
            <a:ext cx="18075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CRITICAL: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3068" y="3160830"/>
            <a:ext cx="878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solo thread a la </a:t>
            </a:r>
            <a:r>
              <a:rPr lang="en-US" sz="2400" dirty="0" err="1" smtClean="0"/>
              <a:t>vez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75763" y="5691468"/>
            <a:ext cx="5067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critical</a:t>
            </a:r>
            <a:r>
              <a:rPr lang="en-US" sz="2400" dirty="0"/>
              <a:t> </a:t>
            </a:r>
            <a:r>
              <a:rPr lang="en-US" sz="2400" i="1" dirty="0"/>
              <a:t>[ name ]  </a:t>
            </a:r>
            <a:r>
              <a:rPr lang="en-US" sz="2400" i="1" dirty="0" smtClean="0"/>
              <a:t>newline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i="1" dirty="0" err="1" smtClean="0"/>
              <a:t>structured_block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138" y="3630137"/>
            <a:ext cx="4013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 un thread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ejecutando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region CRITICAL y </a:t>
            </a:r>
            <a:r>
              <a:rPr lang="en-US" sz="2400" dirty="0" err="1" smtClean="0"/>
              <a:t>otro</a:t>
            </a:r>
            <a:r>
              <a:rPr lang="en-US" sz="2400" dirty="0" smtClean="0"/>
              <a:t> thread </a:t>
            </a:r>
            <a:r>
              <a:rPr lang="en-US" sz="2400" dirty="0" err="1" smtClean="0"/>
              <a:t>alcanza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bloqueado</a:t>
            </a:r>
            <a:r>
              <a:rPr lang="en-US" sz="2400" dirty="0" smtClean="0"/>
              <a:t> hasta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primero</a:t>
            </a:r>
            <a:r>
              <a:rPr lang="en-US" sz="2400" dirty="0" smtClean="0"/>
              <a:t> </a:t>
            </a:r>
            <a:r>
              <a:rPr lang="en-US" sz="2400" dirty="0" err="1" smtClean="0"/>
              <a:t>termine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ejecución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182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2395" y="841790"/>
            <a:ext cx="3211636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 smtClean="0">
                <a:solidFill>
                  <a:srgbClr val="4F81BD"/>
                </a:solidFill>
              </a:rPr>
              <a:t>&gt;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en-US" b="1" dirty="0">
                <a:solidFill>
                  <a:srgbClr val="4F81BD"/>
                </a:solidFill>
              </a:rPr>
              <a:t>main()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{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x;</a:t>
            </a:r>
          </a:p>
          <a:p>
            <a:r>
              <a:rPr lang="fr-FR" dirty="0">
                <a:solidFill>
                  <a:srgbClr val="4F81BD"/>
                </a:solidFill>
              </a:rPr>
              <a:t>x = 0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parallel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shared</a:t>
            </a:r>
            <a:r>
              <a:rPr lang="fr-FR" dirty="0">
                <a:solidFill>
                  <a:srgbClr val="4F81BD"/>
                </a:solidFill>
              </a:rPr>
              <a:t>(x) 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  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critical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</a:p>
          <a:p>
            <a:r>
              <a:rPr lang="fr-FR" dirty="0">
                <a:solidFill>
                  <a:srgbClr val="4F81BD"/>
                </a:solidFill>
              </a:rPr>
              <a:t>  x = x + 1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  }  /* end of </a:t>
            </a:r>
            <a:r>
              <a:rPr lang="fr-FR" dirty="0" err="1"/>
              <a:t>parallel</a:t>
            </a:r>
            <a:r>
              <a:rPr lang="fr-FR" dirty="0"/>
              <a:t> section *</a:t>
            </a:r>
            <a:r>
              <a:rPr lang="fr-FR" dirty="0" smtClean="0"/>
              <a:t>/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33777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Ejemplo</a:t>
            </a:r>
            <a:r>
              <a:rPr lang="en-US" sz="2400" dirty="0" smtClean="0"/>
              <a:t> de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CRITICAL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81111"/>
            <a:ext cx="1779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BARRIER: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78153"/>
            <a:ext cx="4687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Sincroniza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threads.</a:t>
            </a:r>
          </a:p>
          <a:p>
            <a:r>
              <a:rPr lang="en-US" sz="2400" dirty="0" smtClean="0"/>
              <a:t>Si un thread la </a:t>
            </a:r>
            <a:r>
              <a:rPr lang="en-US" sz="2400" dirty="0" err="1" smtClean="0"/>
              <a:t>alcanza</a:t>
            </a:r>
            <a:r>
              <a:rPr lang="en-US" sz="2400" dirty="0" smtClean="0"/>
              <a:t>,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esperar</a:t>
            </a:r>
            <a:r>
              <a:rPr lang="en-US" sz="2400" dirty="0" smtClean="0"/>
              <a:t> a los </a:t>
            </a:r>
            <a:r>
              <a:rPr lang="en-US" sz="2400" dirty="0" err="1" smtClean="0"/>
              <a:t>demas</a:t>
            </a:r>
            <a:r>
              <a:rPr lang="en-US" sz="2400" dirty="0" smtClean="0"/>
              <a:t>,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 lo </a:t>
            </a:r>
            <a:r>
              <a:rPr lang="en-US" sz="2400" dirty="0" err="1" smtClean="0"/>
              <a:t>cual</a:t>
            </a:r>
            <a:r>
              <a:rPr lang="en-US" sz="2400" dirty="0" smtClean="0"/>
              <a:t>, </a:t>
            </a:r>
            <a:r>
              <a:rPr lang="en-US" sz="2400" dirty="0" err="1" smtClean="0"/>
              <a:t>podran</a:t>
            </a:r>
            <a:r>
              <a:rPr lang="en-US" sz="2400" dirty="0" smtClean="0"/>
              <a:t> </a:t>
            </a:r>
            <a:r>
              <a:rPr lang="en-US" sz="2400" dirty="0" err="1" smtClean="0"/>
              <a:t>seguir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ejecutando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73657" y="6035928"/>
            <a:ext cx="462222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barrier</a:t>
            </a:r>
            <a:r>
              <a:rPr lang="en-US" sz="2800" dirty="0"/>
              <a:t>  </a:t>
            </a:r>
            <a:r>
              <a:rPr lang="en-US" sz="2800" i="1" dirty="0"/>
              <a:t>newline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1459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715" y="886094"/>
            <a:ext cx="2101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TASKWAIT: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9715" y="1347758"/>
            <a:ext cx="71763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espera</a:t>
            </a:r>
            <a:r>
              <a:rPr lang="en-US" sz="2400" dirty="0" smtClean="0"/>
              <a:t> (wait) en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tareas</a:t>
            </a:r>
            <a:r>
              <a:rPr lang="en-US" sz="2400" dirty="0" smtClean="0"/>
              <a:t> </a:t>
            </a:r>
            <a:r>
              <a:rPr lang="en-US" sz="2400" dirty="0" err="1" smtClean="0"/>
              <a:t>secundarias</a:t>
            </a:r>
            <a:r>
              <a:rPr lang="en-US" sz="2400" dirty="0" smtClean="0"/>
              <a:t> </a:t>
            </a:r>
            <a:r>
              <a:rPr lang="en-US" sz="2400" dirty="0" err="1" smtClean="0"/>
              <a:t>generadas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el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tarea</a:t>
            </a:r>
            <a:r>
              <a:rPr lang="en-US" sz="2400" dirty="0" smtClean="0"/>
              <a:t> actual del thread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45715" y="2732753"/>
            <a:ext cx="48752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dirty="0"/>
              <a:t> </a:t>
            </a:r>
            <a:r>
              <a:rPr lang="en-US" sz="2800" b="1" dirty="0" err="1"/>
              <a:t>taskwait</a:t>
            </a:r>
            <a:r>
              <a:rPr lang="en-US" sz="2800" dirty="0"/>
              <a:t>  </a:t>
            </a:r>
            <a:r>
              <a:rPr lang="en-US" sz="2800" i="1" dirty="0"/>
              <a:t>newline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2611" y="3223009"/>
            <a:ext cx="1712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ATOMIC: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2611" y="3667345"/>
            <a:ext cx="74126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actualizada</a:t>
            </a:r>
            <a:r>
              <a:rPr lang="en-US" sz="2400" dirty="0" smtClean="0"/>
              <a:t> en forma </a:t>
            </a:r>
            <a:r>
              <a:rPr lang="en-US" sz="2400" dirty="0" err="1" smtClean="0"/>
              <a:t>atómica</a:t>
            </a:r>
            <a:r>
              <a:rPr lang="en-US" sz="2400" dirty="0" smtClean="0"/>
              <a:t>, en </a:t>
            </a:r>
            <a:r>
              <a:rPr lang="en-US" sz="2400" dirty="0" err="1" smtClean="0"/>
              <a:t>vez</a:t>
            </a:r>
            <a:r>
              <a:rPr lang="en-US" sz="2400" dirty="0" smtClean="0"/>
              <a:t> de </a:t>
            </a:r>
            <a:r>
              <a:rPr lang="en-US" sz="2400" dirty="0" err="1" smtClean="0"/>
              <a:t>dejar</a:t>
            </a:r>
            <a:r>
              <a:rPr lang="en-US" sz="2400" dirty="0" smtClean="0"/>
              <a:t> a </a:t>
            </a:r>
            <a:r>
              <a:rPr lang="en-US" sz="2400" dirty="0" err="1" smtClean="0"/>
              <a:t>otros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escribir</a:t>
            </a:r>
            <a:r>
              <a:rPr lang="en-US" sz="2400" dirty="0" smtClean="0"/>
              <a:t> en </a:t>
            </a:r>
            <a:r>
              <a:rPr lang="en-US" sz="2400" dirty="0" err="1" smtClean="0"/>
              <a:t>ella</a:t>
            </a:r>
            <a:r>
              <a:rPr lang="en-US" sz="2400" dirty="0" smtClean="0"/>
              <a:t>. </a:t>
            </a:r>
            <a:r>
              <a:rPr lang="en-US" sz="2400" dirty="0" err="1" smtClean="0"/>
              <a:t>Actúa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</a:t>
            </a:r>
            <a:r>
              <a:rPr lang="en-US" sz="2400" dirty="0" smtClean="0"/>
              <a:t> mini-CRITICAL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95208" y="5613693"/>
            <a:ext cx="462573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atomic</a:t>
            </a:r>
            <a:r>
              <a:rPr lang="en-US" sz="2800" dirty="0"/>
              <a:t>  </a:t>
            </a:r>
            <a:r>
              <a:rPr lang="en-US" sz="2800" i="1" dirty="0" smtClean="0"/>
              <a:t>newline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i="1" dirty="0" err="1"/>
              <a:t>statement_expression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82611" y="5051906"/>
            <a:ext cx="380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Solo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a la </a:t>
            </a:r>
            <a:r>
              <a:rPr lang="en-US" sz="2400" dirty="0" err="1" smtClean="0"/>
              <a:t>linea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le </a:t>
            </a:r>
            <a:r>
              <a:rPr lang="en-US" sz="2400" dirty="0" err="1" smtClean="0"/>
              <a:t>sigue</a:t>
            </a:r>
            <a:r>
              <a:rPr lang="en-US" sz="2400" dirty="0" smtClean="0"/>
              <a:t>  </a:t>
            </a:r>
            <a:r>
              <a:rPr lang="en-US" sz="2400" dirty="0" err="1" smtClean="0"/>
              <a:t>immediatamente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1691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949" y="886094"/>
            <a:ext cx="13805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FLUSH: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7845" y="1476823"/>
            <a:ext cx="772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un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sincronización</a:t>
            </a:r>
            <a:r>
              <a:rPr lang="en-US" sz="2400" dirty="0" smtClean="0"/>
              <a:t>, en el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proveer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cuantificación</a:t>
            </a:r>
            <a:r>
              <a:rPr lang="en-US" sz="2400" dirty="0" smtClean="0"/>
              <a:t> </a:t>
            </a:r>
            <a:r>
              <a:rPr lang="en-US" sz="2400" dirty="0" err="1" smtClean="0"/>
              <a:t>consistente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. Las variables </a:t>
            </a:r>
            <a:r>
              <a:rPr lang="en-US" sz="2400" dirty="0" err="1" smtClean="0"/>
              <a:t>activas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 son </a:t>
            </a:r>
            <a:r>
              <a:rPr lang="en-US" sz="2400" dirty="0" err="1" smtClean="0"/>
              <a:t>escritas</a:t>
            </a:r>
            <a:r>
              <a:rPr lang="en-US" sz="2400" dirty="0" smtClean="0"/>
              <a:t>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en </a:t>
            </a:r>
            <a:r>
              <a:rPr lang="en-US" sz="2400" dirty="0" err="1" smtClean="0"/>
              <a:t>ese</a:t>
            </a:r>
            <a:r>
              <a:rPr lang="en-US" sz="2400" dirty="0" smtClean="0"/>
              <a:t>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23904" y="3240251"/>
            <a:ext cx="50517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b="1" dirty="0"/>
              <a:t> flush </a:t>
            </a:r>
            <a:r>
              <a:rPr lang="en-US" sz="2800" i="1" dirty="0"/>
              <a:t>(list)  newline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1432"/>
            <a:ext cx="65869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opcional</a:t>
            </a:r>
            <a:r>
              <a:rPr lang="en-US" sz="2400" dirty="0" smtClean="0"/>
              <a:t> </a:t>
            </a:r>
            <a:r>
              <a:rPr lang="en-US" sz="2400" dirty="0" err="1" smtClean="0"/>
              <a:t>contiene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que</a:t>
            </a:r>
            <a:endParaRPr lang="en-US" sz="2400" dirty="0" smtClean="0"/>
          </a:p>
          <a:p>
            <a:r>
              <a:rPr lang="en-US" sz="2400" dirty="0"/>
              <a:t>v</a:t>
            </a:r>
            <a:r>
              <a:rPr lang="en-US" sz="2400" dirty="0" smtClean="0"/>
              <a:t>an 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escritas</a:t>
            </a:r>
            <a:r>
              <a:rPr lang="en-US" sz="2400" dirty="0" smtClean="0"/>
              <a:t> en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(flushed),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evitar</a:t>
            </a:r>
            <a:endParaRPr lang="en-US" sz="2400" dirty="0" smtClean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acerlo</a:t>
            </a:r>
            <a:r>
              <a:rPr lang="en-US" sz="2400" dirty="0" smtClean="0"/>
              <a:t> con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155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1705064"/>
            <a:ext cx="5523131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OPENMP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un API,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/>
              <a:t>provee</a:t>
            </a:r>
            <a:r>
              <a:rPr lang="en-US" sz="3200" dirty="0"/>
              <a:t> un </a:t>
            </a:r>
            <a:r>
              <a:rPr lang="en-US" sz="3200" dirty="0" err="1"/>
              <a:t>modelo</a:t>
            </a:r>
            <a:r>
              <a:rPr lang="en-US" sz="3200" dirty="0"/>
              <a:t> </a:t>
            </a:r>
            <a:r>
              <a:rPr lang="en-US" sz="3200" dirty="0" err="1"/>
              <a:t>escalable</a:t>
            </a:r>
            <a:r>
              <a:rPr lang="en-US" sz="3200" dirty="0"/>
              <a:t>, portable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aplicaciones</a:t>
            </a:r>
            <a:r>
              <a:rPr lang="en-US" sz="3200" dirty="0"/>
              <a:t> de </a:t>
            </a:r>
            <a:r>
              <a:rPr lang="en-US" sz="3200" b="1" dirty="0" err="1">
                <a:solidFill>
                  <a:srgbClr val="FF0000"/>
                </a:solidFill>
              </a:rPr>
              <a:t>memoria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compartida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aplicable</a:t>
            </a:r>
            <a:r>
              <a:rPr lang="en-US" sz="3200" dirty="0"/>
              <a:t> en C/C++ y Fortran, en </a:t>
            </a:r>
            <a:r>
              <a:rPr lang="en-US" sz="3200" dirty="0" err="1"/>
              <a:t>diferentes</a:t>
            </a:r>
            <a:r>
              <a:rPr lang="en-US" sz="3200" dirty="0"/>
              <a:t> </a:t>
            </a:r>
            <a:r>
              <a:rPr lang="en-US" sz="3200" dirty="0" err="1"/>
              <a:t>arquitecturas</a:t>
            </a:r>
            <a:r>
              <a:rPr lang="en-US" sz="3200" dirty="0"/>
              <a:t>.</a:t>
            </a:r>
          </a:p>
          <a:p>
            <a:endParaRPr lang="en-US" sz="3200" dirty="0" smtClean="0"/>
          </a:p>
          <a:p>
            <a:r>
              <a:rPr lang="en-US" sz="3200" b="1" dirty="0" smtClean="0"/>
              <a:t>OPENMP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</a:t>
            </a:r>
            <a:r>
              <a:rPr lang="en-US" sz="3200" dirty="0" smtClean="0"/>
              <a:t>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 de </a:t>
            </a:r>
            <a:r>
              <a:rPr lang="en-US" sz="3200" dirty="0" err="1" smtClean="0"/>
              <a:t>compilador</a:t>
            </a:r>
            <a:r>
              <a:rPr lang="en-US" sz="3200" dirty="0" smtClean="0"/>
              <a:t>, </a:t>
            </a:r>
            <a:r>
              <a:rPr lang="en-US" sz="3200" dirty="0" err="1" smtClean="0"/>
              <a:t>librerias</a:t>
            </a:r>
            <a:r>
              <a:rPr lang="en-US" sz="3200" dirty="0" smtClean="0"/>
              <a:t> y variables de </a:t>
            </a:r>
            <a:r>
              <a:rPr lang="en-US" sz="3200" dirty="0" err="1" smtClean="0"/>
              <a:t>entorno</a:t>
            </a:r>
            <a:endParaRPr lang="en-US" sz="3200" dirty="0"/>
          </a:p>
        </p:txBody>
      </p:sp>
      <p:pic>
        <p:nvPicPr>
          <p:cNvPr id="7" name="Picture 6" descr="Screen Shot 2015-05-25 at 8.46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790" y="2886694"/>
            <a:ext cx="2590800" cy="353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050" y="741557"/>
            <a:ext cx="733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OpenMP</a:t>
            </a:r>
            <a:r>
              <a:rPr lang="en-US" sz="4000" b="1" dirty="0" smtClean="0"/>
              <a:t> (Open Multi-Processing)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147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949" y="886094"/>
            <a:ext cx="13805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FLUSH: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4504" y="1328877"/>
            <a:ext cx="50517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#pragma </a:t>
            </a:r>
            <a:r>
              <a:rPr lang="en-US" sz="2800" dirty="0" err="1">
                <a:solidFill>
                  <a:srgbClr val="FF0000"/>
                </a:solidFill>
              </a:rPr>
              <a:t>omp</a:t>
            </a:r>
            <a:r>
              <a:rPr lang="en-US" sz="2800" b="1" dirty="0"/>
              <a:t> flush </a:t>
            </a:r>
            <a:r>
              <a:rPr lang="en-US" sz="2800" i="1" dirty="0"/>
              <a:t>(list)  newline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7845" y="2747925"/>
            <a:ext cx="75340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FLUSH se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particularmente</a:t>
            </a:r>
            <a:r>
              <a:rPr lang="en-US" sz="2400" dirty="0" smtClean="0"/>
              <a:t> con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Barrier, </a:t>
            </a:r>
          </a:p>
          <a:p>
            <a:r>
              <a:rPr lang="en-US" sz="2400" dirty="0" smtClean="0"/>
              <a:t>Parallel -  al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y final</a:t>
            </a:r>
          </a:p>
          <a:p>
            <a:r>
              <a:rPr lang="en-US" sz="2400" dirty="0" smtClean="0"/>
              <a:t>Critical – al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y final</a:t>
            </a:r>
          </a:p>
          <a:p>
            <a:r>
              <a:rPr lang="en-US" sz="2400" dirty="0" smtClean="0"/>
              <a:t>Ordered – al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y final</a:t>
            </a:r>
          </a:p>
          <a:p>
            <a:r>
              <a:rPr lang="en-US" sz="2400" dirty="0" smtClean="0"/>
              <a:t>For – al final</a:t>
            </a:r>
          </a:p>
          <a:p>
            <a:r>
              <a:rPr lang="en-US" sz="2400" dirty="0" smtClean="0"/>
              <a:t>Sections – al final</a:t>
            </a:r>
          </a:p>
          <a:p>
            <a:r>
              <a:rPr lang="en-US" sz="2400" dirty="0" smtClean="0"/>
              <a:t>Single – al final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3461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715" y="812253"/>
            <a:ext cx="19551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ORDERED: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4753" y="1600864"/>
            <a:ext cx="7648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 el loop </a:t>
            </a:r>
            <a:r>
              <a:rPr lang="en-US" sz="2400" dirty="0" err="1" smtClean="0"/>
              <a:t>incluído</a:t>
            </a:r>
            <a:r>
              <a:rPr lang="en-US" sz="2400" dirty="0" smtClean="0"/>
              <a:t>, </a:t>
            </a:r>
            <a:r>
              <a:rPr lang="en-US" sz="2400" dirty="0" err="1" smtClean="0"/>
              <a:t>seran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ejecutados</a:t>
            </a:r>
            <a:r>
              <a:rPr lang="en-US" sz="2400" dirty="0" smtClean="0"/>
              <a:t> en 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orden</a:t>
            </a:r>
            <a:r>
              <a:rPr lang="en-US" sz="2400" dirty="0" smtClean="0"/>
              <a:t> al de un </a:t>
            </a:r>
            <a:r>
              <a:rPr lang="en-US" sz="2400" dirty="0" err="1" smtClean="0"/>
              <a:t>proceso</a:t>
            </a:r>
            <a:r>
              <a:rPr lang="en-US" sz="2400" dirty="0" smtClean="0"/>
              <a:t> en </a:t>
            </a:r>
            <a:r>
              <a:rPr lang="en-US" sz="2400" dirty="0" err="1" smtClean="0"/>
              <a:t>serie</a:t>
            </a:r>
            <a:r>
              <a:rPr lang="en-US" sz="2400" dirty="0" smtClean="0"/>
              <a:t>. Threads </a:t>
            </a:r>
            <a:r>
              <a:rPr lang="en-US" sz="2400" dirty="0" err="1" smtClean="0"/>
              <a:t>deberan</a:t>
            </a:r>
            <a:r>
              <a:rPr lang="en-US" sz="2400" dirty="0" smtClean="0"/>
              <a:t> </a:t>
            </a:r>
            <a:r>
              <a:rPr lang="en-US" sz="2400" dirty="0" err="1" smtClean="0"/>
              <a:t>esperar</a:t>
            </a:r>
            <a:r>
              <a:rPr lang="en-US" sz="2400" dirty="0" smtClean="0"/>
              <a:t> antes de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de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(chunk)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no </a:t>
            </a:r>
            <a:r>
              <a:rPr lang="en-US" sz="2400" dirty="0" err="1" smtClean="0"/>
              <a:t>han</a:t>
            </a:r>
            <a:r>
              <a:rPr lang="en-US" sz="2400" dirty="0" smtClean="0"/>
              <a:t> </a:t>
            </a:r>
            <a:r>
              <a:rPr lang="en-US" sz="2400" dirty="0" err="1" smtClean="0"/>
              <a:t>sido</a:t>
            </a:r>
            <a:r>
              <a:rPr lang="en-US" sz="2400" dirty="0" smtClean="0"/>
              <a:t> </a:t>
            </a:r>
            <a:r>
              <a:rPr lang="en-US" sz="2400" dirty="0" err="1" smtClean="0"/>
              <a:t>aún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completadas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usa</a:t>
            </a:r>
            <a:r>
              <a:rPr lang="en-US" sz="2400" dirty="0" smtClean="0"/>
              <a:t> con un DO/for loop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11745" y="4617327"/>
            <a:ext cx="4860976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/>
              <a:t> </a:t>
            </a:r>
            <a:r>
              <a:rPr lang="en-US" sz="2400" b="1" dirty="0"/>
              <a:t>for ordered</a:t>
            </a:r>
            <a:r>
              <a:rPr lang="en-US" sz="2400" dirty="0"/>
              <a:t> </a:t>
            </a:r>
            <a:r>
              <a:rPr lang="en-US" sz="2400" i="1" dirty="0"/>
              <a:t>[clauses...]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i="1" dirty="0"/>
              <a:t>(loop region</a:t>
            </a:r>
            <a:r>
              <a:rPr lang="en-US" sz="2400" i="1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#pragma </a:t>
            </a:r>
            <a:r>
              <a:rPr lang="en-US" sz="2400" dirty="0" err="1">
                <a:solidFill>
                  <a:srgbClr val="FF0000"/>
                </a:solidFill>
              </a:rPr>
              <a:t>omp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ordered</a:t>
            </a:r>
            <a:r>
              <a:rPr lang="en-US" sz="2400" dirty="0"/>
              <a:t>  </a:t>
            </a:r>
            <a:r>
              <a:rPr lang="en-US" sz="2400" i="1" dirty="0"/>
              <a:t>newline</a:t>
            </a:r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i="1" dirty="0" err="1" smtClean="0"/>
              <a:t>structured_block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i="1" dirty="0"/>
              <a:t>(</a:t>
            </a:r>
            <a:r>
              <a:rPr lang="en-US" sz="2400" i="1" dirty="0" err="1"/>
              <a:t>endo</a:t>
            </a:r>
            <a:r>
              <a:rPr lang="en-US" sz="2400" i="1" dirty="0"/>
              <a:t> of loop region)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9715" y="4177207"/>
            <a:ext cx="3662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la </a:t>
            </a:r>
            <a:r>
              <a:rPr lang="en-US" sz="2400" dirty="0" err="1" smtClean="0"/>
              <a:t>misma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ORDERED mas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, </a:t>
            </a:r>
            <a:r>
              <a:rPr lang="en-US" sz="2400" dirty="0" err="1" smtClean="0"/>
              <a:t>ni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mas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ORDERED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333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3073" y="568028"/>
            <a:ext cx="2410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THREADPRIVATE: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43792" y="1029693"/>
            <a:ext cx="366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global en </a:t>
            </a:r>
            <a:r>
              <a:rPr lang="en-US" dirty="0" err="1" smtClean="0"/>
              <a:t>cada</a:t>
            </a:r>
            <a:r>
              <a:rPr lang="en-US" dirty="0" smtClean="0"/>
              <a:t> thread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ejecución</a:t>
            </a:r>
            <a:r>
              <a:rPr lang="en-US" dirty="0" smtClean="0"/>
              <a:t> de </a:t>
            </a:r>
            <a:r>
              <a:rPr lang="en-US" dirty="0" err="1" smtClean="0"/>
              <a:t>regiones</a:t>
            </a:r>
            <a:r>
              <a:rPr lang="en-US" dirty="0" smtClean="0"/>
              <a:t> en </a:t>
            </a:r>
            <a:r>
              <a:rPr lang="en-US" dirty="0" err="1" smtClean="0"/>
              <a:t>paralelo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853" y="2090483"/>
            <a:ext cx="33346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#pragma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threadprivate</a:t>
            </a:r>
            <a:r>
              <a:rPr lang="en-US" dirty="0"/>
              <a:t> </a:t>
            </a:r>
            <a:r>
              <a:rPr lang="en-US" i="1" dirty="0"/>
              <a:t>(list)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80" y="603500"/>
            <a:ext cx="5204756" cy="5909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</a:t>
            </a:r>
            <a:r>
              <a:rPr lang="en-US" dirty="0">
                <a:solidFill>
                  <a:srgbClr val="4F81BD"/>
                </a:solidFill>
              </a:rPr>
              <a:t>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>
                <a:solidFill>
                  <a:srgbClr val="4F81BD"/>
                </a:solidFill>
              </a:rPr>
              <a:t>&gt; </a:t>
            </a:r>
          </a:p>
          <a:p>
            <a:r>
              <a:rPr lang="da-DK" dirty="0" err="1">
                <a:solidFill>
                  <a:srgbClr val="4F81BD"/>
                </a:solidFill>
              </a:rPr>
              <a:t>int</a:t>
            </a:r>
            <a:r>
              <a:rPr lang="da-DK" dirty="0">
                <a:solidFill>
                  <a:srgbClr val="4F81BD"/>
                </a:solidFill>
              </a:rPr>
              <a:t>  a, b, i, tid;</a:t>
            </a:r>
          </a:p>
          <a:p>
            <a:r>
              <a:rPr lang="da-DK" dirty="0" err="1">
                <a:solidFill>
                  <a:srgbClr val="4F81BD"/>
                </a:solidFill>
              </a:rPr>
              <a:t>float</a:t>
            </a:r>
            <a:r>
              <a:rPr lang="da-DK" dirty="0">
                <a:solidFill>
                  <a:srgbClr val="4F81BD"/>
                </a:solidFill>
              </a:rPr>
              <a:t> x</a:t>
            </a:r>
            <a:r>
              <a:rPr lang="da-DK" dirty="0" smtClean="0">
                <a:solidFill>
                  <a:srgbClr val="4F81BD"/>
                </a:solidFill>
              </a:rPr>
              <a:t>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 err="1">
                <a:solidFill>
                  <a:srgbClr val="4F81BD"/>
                </a:solidFill>
              </a:rPr>
              <a:t>threadprivate</a:t>
            </a:r>
            <a:r>
              <a:rPr lang="da-DK" dirty="0">
                <a:solidFill>
                  <a:srgbClr val="4F81BD"/>
                </a:solidFill>
              </a:rPr>
              <a:t>(a, x</a:t>
            </a:r>
            <a:r>
              <a:rPr lang="da-DK" dirty="0" smtClean="0">
                <a:solidFill>
                  <a:srgbClr val="4F81BD"/>
                </a:solidFill>
              </a:rPr>
              <a:t>);</a:t>
            </a:r>
            <a:endParaRPr lang="da-DK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/*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off </a:t>
            </a:r>
            <a:r>
              <a:rPr lang="fr-FR" dirty="0" err="1"/>
              <a:t>dynamic</a:t>
            </a:r>
            <a:r>
              <a:rPr lang="fr-FR" dirty="0"/>
              <a:t> threads */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omp_set_dynamic</a:t>
            </a:r>
            <a:r>
              <a:rPr lang="fr-FR" dirty="0">
                <a:solidFill>
                  <a:srgbClr val="4F81BD"/>
                </a:solidFill>
              </a:rPr>
              <a:t>(0)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printf</a:t>
            </a:r>
            <a:r>
              <a:rPr lang="fr-FR" dirty="0">
                <a:solidFill>
                  <a:srgbClr val="4F81BD"/>
                </a:solidFill>
              </a:rPr>
              <a:t>("1st </a:t>
            </a:r>
            <a:r>
              <a:rPr lang="fr-FR" dirty="0" err="1">
                <a:solidFill>
                  <a:srgbClr val="4F81BD"/>
                </a:solidFill>
              </a:rPr>
              <a:t>Parallel</a:t>
            </a:r>
            <a:r>
              <a:rPr lang="fr-FR" dirty="0">
                <a:solidFill>
                  <a:srgbClr val="4F81BD"/>
                </a:solidFill>
              </a:rPr>
              <a:t> </a:t>
            </a:r>
            <a:r>
              <a:rPr lang="fr-FR" dirty="0" err="1">
                <a:solidFill>
                  <a:srgbClr val="4F81BD"/>
                </a:solidFill>
              </a:rPr>
              <a:t>Region</a:t>
            </a:r>
            <a:r>
              <a:rPr lang="fr-FR" dirty="0">
                <a:solidFill>
                  <a:srgbClr val="4F81BD"/>
                </a:solidFill>
              </a:rPr>
              <a:t>:\n");</a:t>
            </a:r>
          </a:p>
          <a:p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 err="1">
                <a:solidFill>
                  <a:srgbClr val="FF0000"/>
                </a:solidFill>
              </a:rPr>
              <a:t>pragma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omp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parallel</a:t>
            </a:r>
            <a:r>
              <a:rPr lang="fr-FR" b="1" dirty="0">
                <a:solidFill>
                  <a:srgbClr val="4F81BD"/>
                </a:solidFill>
              </a:rPr>
              <a:t> </a:t>
            </a:r>
            <a:r>
              <a:rPr lang="fr-FR" b="1" dirty="0" err="1">
                <a:solidFill>
                  <a:srgbClr val="4F81BD"/>
                </a:solidFill>
              </a:rPr>
              <a:t>private</a:t>
            </a:r>
            <a:r>
              <a:rPr lang="fr-FR" dirty="0">
                <a:solidFill>
                  <a:srgbClr val="4F81BD"/>
                </a:solidFill>
              </a:rPr>
              <a:t>(</a:t>
            </a:r>
            <a:r>
              <a:rPr lang="fr-FR" dirty="0" err="1">
                <a:solidFill>
                  <a:srgbClr val="4F81BD"/>
                </a:solidFill>
              </a:rPr>
              <a:t>b,tid</a:t>
            </a:r>
            <a:r>
              <a:rPr lang="fr-FR" dirty="0" smtClean="0">
                <a:solidFill>
                  <a:srgbClr val="4F81BD"/>
                </a:solidFill>
              </a:rPr>
              <a:t>) </a:t>
            </a:r>
            <a:r>
              <a:rPr lang="fr-FR" dirty="0">
                <a:solidFill>
                  <a:srgbClr val="4F81BD"/>
                </a:solidFill>
              </a:rPr>
              <a:t>{</a:t>
            </a:r>
          </a:p>
          <a:p>
            <a:r>
              <a:rPr lang="fr-FR" dirty="0">
                <a:solidFill>
                  <a:srgbClr val="4F81BD"/>
                </a:solidFill>
              </a:rPr>
              <a:t>  </a:t>
            </a:r>
            <a:r>
              <a:rPr lang="fr-FR" dirty="0" err="1">
                <a:solidFill>
                  <a:srgbClr val="4F81BD"/>
                </a:solidFill>
              </a:rPr>
              <a:t>tid</a:t>
            </a:r>
            <a:r>
              <a:rPr lang="fr-FR" dirty="0">
                <a:solidFill>
                  <a:srgbClr val="4F81BD"/>
                </a:solidFill>
              </a:rPr>
              <a:t> = </a:t>
            </a:r>
            <a:r>
              <a:rPr lang="fr-FR" dirty="0" err="1">
                <a:solidFill>
                  <a:srgbClr val="4F81BD"/>
                </a:solidFill>
              </a:rPr>
              <a:t>omp_get_thread_num</a:t>
            </a:r>
            <a:r>
              <a:rPr lang="fr-FR" dirty="0">
                <a:solidFill>
                  <a:srgbClr val="4F81BD"/>
                </a:solidFill>
              </a:rPr>
              <a:t>();</a:t>
            </a:r>
          </a:p>
          <a:p>
            <a:r>
              <a:rPr lang="da-DK" dirty="0">
                <a:solidFill>
                  <a:srgbClr val="4F81BD"/>
                </a:solidFill>
              </a:rPr>
              <a:t>  a = tid;</a:t>
            </a:r>
          </a:p>
          <a:p>
            <a:r>
              <a:rPr lang="da-DK" dirty="0">
                <a:solidFill>
                  <a:srgbClr val="4F81BD"/>
                </a:solidFill>
              </a:rPr>
              <a:t>  b = tid;</a:t>
            </a:r>
          </a:p>
          <a:p>
            <a:r>
              <a:rPr lang="sv-SE" dirty="0">
                <a:solidFill>
                  <a:srgbClr val="4F81BD"/>
                </a:solidFill>
              </a:rPr>
              <a:t>  x = 1.1 * tid +1.0;</a:t>
            </a:r>
          </a:p>
          <a:p>
            <a:r>
              <a:rPr lang="en-US" dirty="0">
                <a:solidFill>
                  <a:srgbClr val="4F81BD"/>
                </a:solidFill>
              </a:rPr>
              <a:t>  </a:t>
            </a:r>
            <a:r>
              <a:rPr lang="en-US" dirty="0" err="1">
                <a:solidFill>
                  <a:srgbClr val="4F81BD"/>
                </a:solidFill>
              </a:rPr>
              <a:t>printf</a:t>
            </a:r>
            <a:r>
              <a:rPr lang="en-US" dirty="0">
                <a:solidFill>
                  <a:srgbClr val="4F81BD"/>
                </a:solidFill>
              </a:rPr>
              <a:t>("Thread %d:   </a:t>
            </a:r>
            <a:r>
              <a:rPr lang="en-US" dirty="0" err="1">
                <a:solidFill>
                  <a:srgbClr val="4F81BD"/>
                </a:solidFill>
              </a:rPr>
              <a:t>a,b,x</a:t>
            </a:r>
            <a:r>
              <a:rPr lang="en-US" dirty="0">
                <a:solidFill>
                  <a:srgbClr val="4F81BD"/>
                </a:solidFill>
              </a:rPr>
              <a:t>= %d %d %f\n",</a:t>
            </a:r>
            <a:r>
              <a:rPr lang="en-US" dirty="0" err="1">
                <a:solidFill>
                  <a:srgbClr val="4F81BD"/>
                </a:solidFill>
              </a:rPr>
              <a:t>tid,a,b,x</a:t>
            </a:r>
            <a:r>
              <a:rPr lang="en-US" dirty="0">
                <a:solidFill>
                  <a:srgbClr val="4F81BD"/>
                </a:solidFill>
              </a:rPr>
              <a:t>);</a:t>
            </a:r>
          </a:p>
          <a:p>
            <a:r>
              <a:rPr lang="en-US" dirty="0"/>
              <a:t>  }  /* end of parallel section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ro-RO" dirty="0" smtClean="0">
                <a:solidFill>
                  <a:schemeClr val="accent1"/>
                </a:solidFill>
              </a:rPr>
              <a:t>printf</a:t>
            </a:r>
            <a:r>
              <a:rPr lang="ro-RO" dirty="0">
                <a:solidFill>
                  <a:schemeClr val="accent1"/>
                </a:solidFill>
              </a:rPr>
              <a:t>("Master thread doing serial work here\n");</a:t>
            </a:r>
          </a:p>
          <a:p>
            <a:r>
              <a:rPr lang="ro-RO" dirty="0" smtClean="0">
                <a:solidFill>
                  <a:schemeClr val="accent1"/>
                </a:solidFill>
              </a:rPr>
              <a:t>printf</a:t>
            </a:r>
            <a:r>
              <a:rPr lang="ro-RO" dirty="0">
                <a:solidFill>
                  <a:schemeClr val="accent1"/>
                </a:solidFill>
              </a:rPr>
              <a:t>("2nd Parallel Region:\n");</a:t>
            </a:r>
          </a:p>
          <a:p>
            <a:r>
              <a:rPr lang="ro-RO" dirty="0">
                <a:solidFill>
                  <a:srgbClr val="FF0000"/>
                </a:solidFill>
              </a:rPr>
              <a:t>#pragma omp </a:t>
            </a:r>
            <a:r>
              <a:rPr lang="ro-RO" b="1" dirty="0">
                <a:solidFill>
                  <a:schemeClr val="accent1"/>
                </a:solidFill>
              </a:rPr>
              <a:t>parallel private</a:t>
            </a:r>
            <a:r>
              <a:rPr lang="ro-RO" dirty="0">
                <a:solidFill>
                  <a:schemeClr val="accent1"/>
                </a:solidFill>
              </a:rPr>
              <a:t>(tid</a:t>
            </a:r>
            <a:r>
              <a:rPr lang="ro-RO" dirty="0" smtClean="0">
                <a:solidFill>
                  <a:schemeClr val="accent1"/>
                </a:solidFill>
              </a:rPr>
              <a:t>)  {</a:t>
            </a:r>
            <a:endParaRPr lang="ro-RO" dirty="0">
              <a:solidFill>
                <a:schemeClr val="accent1"/>
              </a:solidFill>
            </a:endParaRPr>
          </a:p>
          <a:p>
            <a:r>
              <a:rPr lang="ro-RO" dirty="0">
                <a:solidFill>
                  <a:schemeClr val="accent1"/>
                </a:solidFill>
              </a:rPr>
              <a:t>  tid = omp_get_thread_num();</a:t>
            </a:r>
          </a:p>
          <a:p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("Thread %d:   </a:t>
            </a:r>
            <a:r>
              <a:rPr lang="en-US" dirty="0" err="1">
                <a:solidFill>
                  <a:schemeClr val="accent1"/>
                </a:solidFill>
              </a:rPr>
              <a:t>a,b,x</a:t>
            </a:r>
            <a:r>
              <a:rPr lang="en-US" dirty="0">
                <a:solidFill>
                  <a:schemeClr val="accent1"/>
                </a:solidFill>
              </a:rPr>
              <a:t>= %d %d %f\n",</a:t>
            </a:r>
            <a:r>
              <a:rPr lang="en-US" dirty="0" err="1">
                <a:solidFill>
                  <a:schemeClr val="accent1"/>
                </a:solidFill>
              </a:rPr>
              <a:t>tid,a,b,x</a:t>
            </a: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</a:rPr>
              <a:t>  }  </a:t>
            </a:r>
            <a:r>
              <a:rPr lang="en-US" dirty="0"/>
              <a:t>/* end of parallel section *</a:t>
            </a:r>
            <a:r>
              <a:rPr lang="en-US" dirty="0" smtClean="0"/>
              <a:t>/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6688" y="2850270"/>
            <a:ext cx="3286176" cy="31085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1st </a:t>
            </a:r>
            <a:r>
              <a:rPr lang="en-US" dirty="0">
                <a:solidFill>
                  <a:schemeClr val="bg1"/>
                </a:solidFill>
              </a:rPr>
              <a:t>Parallel Region:</a:t>
            </a:r>
          </a:p>
          <a:p>
            <a:r>
              <a:rPr lang="en-US" dirty="0">
                <a:solidFill>
                  <a:schemeClr val="bg1"/>
                </a:solidFill>
              </a:rPr>
              <a:t>Thread 0: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0 0 1.000000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2: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2 2 3.200000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3: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3 3 4.300000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1: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1 1 2.100000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Master </a:t>
            </a:r>
            <a:r>
              <a:rPr lang="en-US" sz="1600" dirty="0">
                <a:solidFill>
                  <a:schemeClr val="bg1"/>
                </a:solidFill>
              </a:rPr>
              <a:t>thread doing serial work 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2nd </a:t>
            </a:r>
            <a:r>
              <a:rPr lang="en-US" dirty="0">
                <a:solidFill>
                  <a:schemeClr val="bg1"/>
                </a:solidFill>
              </a:rPr>
              <a:t>Parallel Region:</a:t>
            </a:r>
          </a:p>
          <a:p>
            <a:r>
              <a:rPr lang="en-US" dirty="0">
                <a:solidFill>
                  <a:schemeClr val="bg1"/>
                </a:solidFill>
              </a:rPr>
              <a:t>Thread 0: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0 0 1.000000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3: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3 0 4.300000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1: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1 0 2.100000</a:t>
            </a:r>
          </a:p>
          <a:p>
            <a:r>
              <a:rPr lang="en-US" dirty="0">
                <a:solidFill>
                  <a:schemeClr val="bg1"/>
                </a:solidFill>
              </a:rPr>
              <a:t>Thread 2:   </a:t>
            </a:r>
            <a:r>
              <a:rPr lang="en-US" dirty="0" err="1">
                <a:solidFill>
                  <a:schemeClr val="bg1"/>
                </a:solidFill>
              </a:rPr>
              <a:t>a,b,x</a:t>
            </a:r>
            <a:r>
              <a:rPr lang="en-US" dirty="0">
                <a:solidFill>
                  <a:schemeClr val="bg1"/>
                </a:solidFill>
              </a:rPr>
              <a:t>= 2 0 3.200000</a:t>
            </a:r>
          </a:p>
        </p:txBody>
      </p:sp>
    </p:spTree>
    <p:extLst>
      <p:ext uri="{BB962C8B-B14F-4D97-AF65-F5344CB8AC3E}">
        <p14:creationId xmlns:p14="http://schemas.microsoft.com/office/powerpoint/2010/main" val="2143722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41790"/>
            <a:ext cx="821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Cláusulas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atributos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alcance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datos</a:t>
            </a:r>
            <a:r>
              <a:rPr lang="en-US" sz="3200" b="1" dirty="0" smtClean="0"/>
              <a:t> (data-sharing)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81015"/>
            <a:ext cx="7899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Dado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en OPENMP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,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tambien</a:t>
            </a:r>
            <a:r>
              <a:rPr lang="en-US" sz="2400" dirty="0" smtClean="0"/>
              <a:t> lo son,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Variables </a:t>
            </a:r>
            <a:r>
              <a:rPr lang="en-US" sz="2400" dirty="0" err="1" smtClean="0"/>
              <a:t>globales</a:t>
            </a:r>
            <a:r>
              <a:rPr lang="en-US" sz="2400" dirty="0" smtClean="0"/>
              <a:t>, i.e., variables </a:t>
            </a:r>
            <a:r>
              <a:rPr lang="en-US" sz="2400" dirty="0" err="1" smtClean="0"/>
              <a:t>estaticas</a:t>
            </a:r>
            <a:r>
              <a:rPr lang="en-US" sz="2400" dirty="0" smtClean="0"/>
              <a:t> (static)</a:t>
            </a:r>
          </a:p>
          <a:p>
            <a:r>
              <a:rPr lang="en-US" sz="2400" dirty="0" smtClean="0"/>
              <a:t>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, i.e., indices en loops</a:t>
            </a:r>
          </a:p>
          <a:p>
            <a:endParaRPr lang="en-US" sz="2400" dirty="0"/>
          </a:p>
          <a:p>
            <a:r>
              <a:rPr lang="en-US" sz="2400" dirty="0" err="1" smtClean="0"/>
              <a:t>Estas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, </a:t>
            </a:r>
            <a:r>
              <a:rPr lang="en-US" sz="2400" dirty="0" err="1" smtClean="0"/>
              <a:t>proveen</a:t>
            </a:r>
            <a:r>
              <a:rPr lang="en-US" sz="2400" dirty="0" smtClean="0"/>
              <a:t> la </a:t>
            </a:r>
            <a:r>
              <a:rPr lang="en-US" sz="2400" dirty="0" err="1" smtClean="0"/>
              <a:t>capacidad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controlar</a:t>
            </a:r>
            <a:r>
              <a:rPr lang="en-US" sz="2400" dirty="0" smtClean="0"/>
              <a:t> el </a:t>
            </a:r>
            <a:r>
              <a:rPr lang="en-US" sz="2400" dirty="0" err="1" smtClean="0"/>
              <a:t>alcance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(</a:t>
            </a:r>
            <a:r>
              <a:rPr lang="en-US" sz="2400" dirty="0" err="1" smtClean="0"/>
              <a:t>que</a:t>
            </a:r>
            <a:r>
              <a:rPr lang="en-US" sz="2400" dirty="0" smtClean="0"/>
              <a:t> variables de la region serial del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son </a:t>
            </a:r>
            <a:r>
              <a:rPr lang="en-US" sz="2400" dirty="0" err="1" smtClean="0"/>
              <a:t>trasladadas</a:t>
            </a:r>
            <a:r>
              <a:rPr lang="en-US" sz="2400" dirty="0" smtClean="0"/>
              <a:t> a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paralela</a:t>
            </a:r>
            <a:r>
              <a:rPr lang="en-US" sz="2400" dirty="0" smtClean="0"/>
              <a:t>, y </a:t>
            </a:r>
            <a:r>
              <a:rPr lang="en-US" sz="2400" dirty="0" err="1" smtClean="0"/>
              <a:t>cuales</a:t>
            </a:r>
            <a:r>
              <a:rPr lang="en-US" sz="2400" dirty="0" smtClean="0"/>
              <a:t> de </a:t>
            </a:r>
            <a:r>
              <a:rPr lang="en-US" sz="2400" dirty="0" err="1" smtClean="0"/>
              <a:t>ellas</a:t>
            </a:r>
            <a:r>
              <a:rPr lang="en-US" sz="2400" dirty="0" smtClean="0"/>
              <a:t> son </a:t>
            </a:r>
            <a:r>
              <a:rPr lang="en-US" sz="2400" dirty="0" err="1" smtClean="0"/>
              <a:t>visibles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 o son </a:t>
            </a:r>
            <a:r>
              <a:rPr lang="en-US" sz="2400" dirty="0" err="1" smtClean="0"/>
              <a:t>definidas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2020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41790"/>
            <a:ext cx="821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Cláusulas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atributos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alcance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datos</a:t>
            </a:r>
            <a:r>
              <a:rPr lang="en-US" sz="3200" b="1" dirty="0" smtClean="0"/>
              <a:t> (data-sharing)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0182" y="2467626"/>
            <a:ext cx="17514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PRIVATE: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31086"/>
            <a:ext cx="8331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del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</a:t>
            </a:r>
          </a:p>
          <a:p>
            <a:r>
              <a:rPr lang="en-US" sz="2400" dirty="0" smtClean="0"/>
              <a:t>Toda </a:t>
            </a:r>
            <a:r>
              <a:rPr lang="en-US" sz="2400" dirty="0" err="1" smtClean="0"/>
              <a:t>referencia</a:t>
            </a:r>
            <a:r>
              <a:rPr lang="en-US" sz="2400" dirty="0" smtClean="0"/>
              <a:t> al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reemplazado</a:t>
            </a:r>
            <a:r>
              <a:rPr lang="en-US" sz="2400" dirty="0" smtClean="0"/>
              <a:t> con </a:t>
            </a:r>
            <a:r>
              <a:rPr lang="en-US" sz="2400" dirty="0" err="1" smtClean="0"/>
              <a:t>referencias</a:t>
            </a:r>
            <a:r>
              <a:rPr lang="en-US" sz="2400" dirty="0" smtClean="0"/>
              <a:t> al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objeto</a:t>
            </a:r>
            <a:endParaRPr lang="en-US" sz="2400" dirty="0" smtClean="0"/>
          </a:p>
          <a:p>
            <a:r>
              <a:rPr lang="en-US" sz="2400" dirty="0" smtClean="0"/>
              <a:t>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no </a:t>
            </a:r>
            <a:r>
              <a:rPr lang="en-US" sz="2400" dirty="0" err="1" smtClean="0"/>
              <a:t>estan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inicializadas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8388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117" y="930399"/>
            <a:ext cx="1689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SHARED: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1117" y="1580201"/>
            <a:ext cx="87281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Declara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compartidas</a:t>
            </a:r>
            <a:r>
              <a:rPr lang="en-US" sz="2400" dirty="0" smtClean="0"/>
              <a:t> entre los threads</a:t>
            </a:r>
          </a:p>
          <a:p>
            <a:r>
              <a:rPr lang="en-US" sz="2400" dirty="0" err="1" smtClean="0"/>
              <a:t>Una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solo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locación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, </a:t>
            </a:r>
            <a:endParaRPr lang="en-US" sz="2400" dirty="0"/>
          </a:p>
          <a:p>
            <a:r>
              <a:rPr lang="en-US" sz="2400" dirty="0" err="1" smtClean="0"/>
              <a:t>cuya</a:t>
            </a:r>
            <a:r>
              <a:rPr lang="en-US" sz="2400" dirty="0" smtClean="0"/>
              <a:t> 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leer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 a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se </a:t>
            </a:r>
            <a:r>
              <a:rPr lang="en-US" sz="2400" dirty="0" err="1" smtClean="0"/>
              <a:t>recomienda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ríticas</a:t>
            </a:r>
            <a:r>
              <a:rPr lang="en-US" sz="2400" dirty="0" smtClean="0"/>
              <a:t> (CRITICAL)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8941" y="3443769"/>
            <a:ext cx="190200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shared</a:t>
            </a:r>
            <a:r>
              <a:rPr lang="en-US" sz="2800" dirty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1117" y="3966989"/>
            <a:ext cx="1838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DEFAULT: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1537" y="4551765"/>
            <a:ext cx="7019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Especifica</a:t>
            </a:r>
            <a:r>
              <a:rPr lang="en-US" sz="2400" dirty="0" smtClean="0"/>
              <a:t> el </a:t>
            </a:r>
            <a:r>
              <a:rPr lang="en-US" sz="2400" dirty="0" err="1" smtClean="0"/>
              <a:t>alcance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 de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toda</a:t>
            </a:r>
            <a:r>
              <a:rPr lang="en-US" sz="2400" dirty="0" smtClean="0"/>
              <a:t> region en </a:t>
            </a:r>
            <a:r>
              <a:rPr lang="en-US" sz="2400" dirty="0" err="1" smtClean="0"/>
              <a:t>paralelo</a:t>
            </a:r>
            <a:endParaRPr lang="en-US" sz="2400" dirty="0" smtClean="0"/>
          </a:p>
          <a:p>
            <a:r>
              <a:rPr lang="en-US" sz="2400" dirty="0" smtClean="0"/>
              <a:t>Solo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usada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PARALLEL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85135" y="5859815"/>
            <a:ext cx="359042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default</a:t>
            </a:r>
            <a:r>
              <a:rPr lang="en-US" sz="2800" dirty="0"/>
              <a:t> (shared | none)</a:t>
            </a:r>
          </a:p>
        </p:txBody>
      </p:sp>
    </p:spTree>
    <p:extLst>
      <p:ext uri="{BB962C8B-B14F-4D97-AF65-F5344CB8AC3E}">
        <p14:creationId xmlns:p14="http://schemas.microsoft.com/office/powerpoint/2010/main" val="40324969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00862"/>
            <a:ext cx="26773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FIRSTPRIVATE: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362527"/>
            <a:ext cx="82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Combina</a:t>
            </a:r>
            <a:r>
              <a:rPr lang="en-US" sz="2400" dirty="0" smtClean="0"/>
              <a:t> PRIVATE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endParaRPr lang="en-US" sz="2400" dirty="0" smtClean="0"/>
          </a:p>
          <a:p>
            <a:r>
              <a:rPr lang="en-US" sz="2400" dirty="0" smtClean="0"/>
              <a:t>El valor de </a:t>
            </a:r>
            <a:r>
              <a:rPr lang="en-US" sz="2400" dirty="0" err="1" smtClean="0"/>
              <a:t>inicialización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el de los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originales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Antes de </a:t>
            </a:r>
            <a:r>
              <a:rPr lang="en-US" sz="2400" dirty="0" err="1" smtClean="0"/>
              <a:t>entrar</a:t>
            </a:r>
            <a:r>
              <a:rPr lang="en-US" sz="2400" dirty="0" smtClean="0"/>
              <a:t> al constructor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45127" y="3118712"/>
            <a:ext cx="251372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firstprivate</a:t>
            </a:r>
            <a:r>
              <a:rPr lang="en-US" sz="2800" dirty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401114"/>
            <a:ext cx="2570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LASTPRIVATE: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15393"/>
            <a:ext cx="8666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Combina</a:t>
            </a:r>
            <a:r>
              <a:rPr lang="en-US" sz="2400" dirty="0" smtClean="0"/>
              <a:t> PRIVATE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de la variable original, de la </a:t>
            </a:r>
            <a:r>
              <a:rPr lang="en-US" sz="2400" dirty="0" err="1" smtClean="0"/>
              <a:t>última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o </a:t>
            </a:r>
            <a:r>
              <a:rPr lang="en-US" sz="2400" dirty="0" err="1" smtClean="0"/>
              <a:t>sección</a:t>
            </a:r>
            <a:endParaRPr lang="en-US" sz="2400" dirty="0" smtClean="0"/>
          </a:p>
          <a:p>
            <a:r>
              <a:rPr lang="en-US" sz="2400" dirty="0" smtClean="0"/>
              <a:t>El valor de la variable original al final de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 de la </a:t>
            </a:r>
            <a:r>
              <a:rPr lang="en-US" sz="2400" dirty="0" err="1" smtClean="0"/>
              <a:t>última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iteración</a:t>
            </a:r>
            <a:r>
              <a:rPr lang="en-US" sz="2400" dirty="0" smtClean="0"/>
              <a:t> o </a:t>
            </a:r>
            <a:r>
              <a:rPr lang="en-US" sz="2400" dirty="0" err="1" smtClean="0"/>
              <a:t>sección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20197" y="5771188"/>
            <a:ext cx="245289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lastprivate</a:t>
            </a:r>
            <a:r>
              <a:rPr lang="en-US" sz="2800" dirty="0" smtClean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5366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23340"/>
            <a:ext cx="16039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COPYIN: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52914"/>
            <a:ext cx="7870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Provee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copia</a:t>
            </a:r>
            <a:r>
              <a:rPr lang="en-US" sz="2400" dirty="0" smtClean="0"/>
              <a:t> del valor de variables THREADPRIVATE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9515" y="2583911"/>
            <a:ext cx="187185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copyin</a:t>
            </a:r>
            <a:r>
              <a:rPr lang="en-US" sz="2800" dirty="0" smtClean="0"/>
              <a:t> </a:t>
            </a:r>
            <a:r>
              <a:rPr lang="en-US" sz="2800" i="1" dirty="0"/>
              <a:t>(list)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779" y="3273705"/>
            <a:ext cx="2677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COPYPRIVATE: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8487" y="3813487"/>
            <a:ext cx="736835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Asigna</a:t>
            </a:r>
            <a:r>
              <a:rPr lang="en-US" sz="2400" dirty="0" smtClean="0"/>
              <a:t> el valor de variables de un thread a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instancias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en los </a:t>
            </a:r>
            <a:r>
              <a:rPr lang="en-US" sz="2400" dirty="0" err="1" smtClean="0"/>
              <a:t>demas</a:t>
            </a:r>
            <a:r>
              <a:rPr lang="en-US" sz="2400" dirty="0" smtClean="0"/>
              <a:t> threads. Se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con SINGLE.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09515" y="5480456"/>
            <a:ext cx="271132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copyprivate</a:t>
            </a:r>
            <a:r>
              <a:rPr lang="en-US" sz="2800" dirty="0"/>
              <a:t>  </a:t>
            </a:r>
            <a:r>
              <a:rPr lang="en-US" sz="2800" i="1" dirty="0"/>
              <a:t>(list</a:t>
            </a:r>
            <a:r>
              <a:rPr lang="en-US" sz="2800" i="1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822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1163"/>
            <a:ext cx="23332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REDUCTION: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327" y="1445939"/>
            <a:ext cx="7545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Realiza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reducción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la </a:t>
            </a:r>
            <a:r>
              <a:rPr lang="en-US" sz="2400" dirty="0" err="1" smtClean="0"/>
              <a:t>lista</a:t>
            </a:r>
            <a:r>
              <a:rPr lang="en-US" sz="2400" dirty="0" smtClean="0"/>
              <a:t>. 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 se </a:t>
            </a:r>
            <a:r>
              <a:rPr lang="en-US" sz="2400" dirty="0" err="1" smtClean="0"/>
              <a:t>copian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en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thread. </a:t>
            </a:r>
            <a:r>
              <a:rPr lang="en-US" sz="2400" dirty="0" err="1" smtClean="0"/>
              <a:t>Finalmente</a:t>
            </a:r>
            <a:r>
              <a:rPr lang="en-US" sz="2400" dirty="0" smtClean="0"/>
              <a:t>, la </a:t>
            </a:r>
            <a:r>
              <a:rPr lang="en-US" sz="2400" dirty="0" err="1" smtClean="0"/>
              <a:t>reducción</a:t>
            </a:r>
            <a:r>
              <a:rPr lang="en-US" sz="2400" dirty="0" smtClean="0"/>
              <a:t> 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a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copias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de la variable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, y el valor final se </a:t>
            </a:r>
            <a:r>
              <a:rPr lang="en-US" sz="2400" dirty="0" err="1" smtClean="0"/>
              <a:t>escribe</a:t>
            </a:r>
            <a:r>
              <a:rPr lang="en-US" sz="2400" dirty="0" smtClean="0"/>
              <a:t> en la variable global </a:t>
            </a:r>
            <a:r>
              <a:rPr lang="en-US" sz="2400" dirty="0" err="1" smtClean="0"/>
              <a:t>compartida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4180592"/>
            <a:ext cx="377241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reduction</a:t>
            </a:r>
            <a:r>
              <a:rPr lang="en-US" sz="2800" dirty="0"/>
              <a:t> </a:t>
            </a:r>
            <a:r>
              <a:rPr lang="en-US" sz="2800" i="1" dirty="0"/>
              <a:t>(operator: list</a:t>
            </a:r>
            <a:r>
              <a:rPr lang="en-US" sz="2800" i="1" dirty="0" smtClean="0"/>
              <a:t>)</a:t>
            </a:r>
            <a:endParaRPr lang="en-US" sz="2800" dirty="0"/>
          </a:p>
        </p:txBody>
      </p:sp>
      <p:pic>
        <p:nvPicPr>
          <p:cNvPr id="3" name="Picture 2" descr="Screen Shot 2017-05-23 at 1.1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968" y="3329172"/>
            <a:ext cx="3276719" cy="33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10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7162" y="601622"/>
            <a:ext cx="3329870" cy="5909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</a:t>
            </a:r>
            <a:r>
              <a:rPr lang="en-US" dirty="0">
                <a:solidFill>
                  <a:srgbClr val="4F81BD"/>
                </a:solidFill>
              </a:rPr>
              <a:t> &lt;</a:t>
            </a:r>
            <a:r>
              <a:rPr lang="en-US" dirty="0" err="1">
                <a:solidFill>
                  <a:srgbClr val="4F81BD"/>
                </a:solidFill>
              </a:rPr>
              <a:t>omp.h</a:t>
            </a:r>
            <a:r>
              <a:rPr lang="en-US" dirty="0" smtClean="0">
                <a:solidFill>
                  <a:srgbClr val="4F81BD"/>
                </a:solidFill>
              </a:rPr>
              <a:t>&gt;</a:t>
            </a:r>
            <a:endParaRPr lang="en-US" dirty="0">
              <a:solidFill>
                <a:srgbClr val="4F81BD"/>
              </a:solidFill>
            </a:endParaRPr>
          </a:p>
          <a:p>
            <a:r>
              <a:rPr lang="fr-FR" b="1" dirty="0">
                <a:solidFill>
                  <a:srgbClr val="4F81BD"/>
                </a:solidFill>
              </a:rPr>
              <a:t>main ()  </a:t>
            </a:r>
            <a:r>
              <a:rPr lang="fr-FR" dirty="0" smtClean="0">
                <a:solidFill>
                  <a:srgbClr val="4F81BD"/>
                </a:solidFill>
              </a:rPr>
              <a:t>{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  i, n, </a:t>
            </a:r>
            <a:r>
              <a:rPr lang="fr-FR" dirty="0" err="1">
                <a:solidFill>
                  <a:srgbClr val="4F81BD"/>
                </a:solidFill>
              </a:rPr>
              <a:t>chunk</a:t>
            </a:r>
            <a:r>
              <a:rPr lang="fr-FR" dirty="0">
                <a:solidFill>
                  <a:srgbClr val="4F81BD"/>
                </a:solidFill>
              </a:rPr>
              <a:t>;</a:t>
            </a:r>
          </a:p>
          <a:p>
            <a:r>
              <a:rPr lang="ro-RO" dirty="0">
                <a:solidFill>
                  <a:srgbClr val="4F81BD"/>
                </a:solidFill>
              </a:rPr>
              <a:t>float a[100], b[100], result</a:t>
            </a:r>
            <a:r>
              <a:rPr lang="ro-RO" dirty="0" smtClean="0">
                <a:solidFill>
                  <a:srgbClr val="4F81BD"/>
                </a:solidFill>
              </a:rPr>
              <a:t>;</a:t>
            </a:r>
            <a:endParaRPr lang="ro-RO" dirty="0">
              <a:solidFill>
                <a:srgbClr val="4F81BD"/>
              </a:solidFill>
            </a:endParaRPr>
          </a:p>
          <a:p>
            <a:r>
              <a:rPr lang="ro-RO" dirty="0"/>
              <a:t>/* Some initializations */</a:t>
            </a:r>
          </a:p>
          <a:p>
            <a:r>
              <a:rPr lang="ro-RO" dirty="0">
                <a:solidFill>
                  <a:schemeClr val="accent1"/>
                </a:solidFill>
              </a:rPr>
              <a:t>n = 100;</a:t>
            </a:r>
          </a:p>
          <a:p>
            <a:r>
              <a:rPr lang="de-DE" dirty="0" err="1">
                <a:solidFill>
                  <a:schemeClr val="accent1"/>
                </a:solidFill>
              </a:rPr>
              <a:t>chunk</a:t>
            </a:r>
            <a:r>
              <a:rPr lang="de-DE" dirty="0">
                <a:solidFill>
                  <a:schemeClr val="accent1"/>
                </a:solidFill>
              </a:rPr>
              <a:t> = 10;</a:t>
            </a:r>
          </a:p>
          <a:p>
            <a:r>
              <a:rPr lang="de-DE" dirty="0" err="1">
                <a:solidFill>
                  <a:schemeClr val="accent1"/>
                </a:solidFill>
              </a:rPr>
              <a:t>result</a:t>
            </a:r>
            <a:r>
              <a:rPr lang="de-DE" dirty="0">
                <a:solidFill>
                  <a:schemeClr val="accent1"/>
                </a:solidFill>
              </a:rPr>
              <a:t> = 0.0;</a:t>
            </a:r>
          </a:p>
          <a:p>
            <a:r>
              <a:rPr lang="da-DK" dirty="0">
                <a:solidFill>
                  <a:schemeClr val="accent1"/>
                </a:solidFill>
              </a:rPr>
              <a:t>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{</a:t>
            </a:r>
          </a:p>
          <a:p>
            <a:r>
              <a:rPr lang="da-DK" dirty="0">
                <a:solidFill>
                  <a:schemeClr val="accent1"/>
                </a:solidFill>
              </a:rPr>
              <a:t>  a[i] = i * 1.0;</a:t>
            </a:r>
          </a:p>
          <a:p>
            <a:r>
              <a:rPr lang="da-DK" dirty="0">
                <a:solidFill>
                  <a:schemeClr val="accent1"/>
                </a:solidFill>
              </a:rPr>
              <a:t>  b[i] = i * 2.0;</a:t>
            </a:r>
          </a:p>
          <a:p>
            <a:r>
              <a:rPr lang="da-DK" dirty="0">
                <a:solidFill>
                  <a:schemeClr val="accent1"/>
                </a:solidFill>
              </a:rPr>
              <a:t>  </a:t>
            </a:r>
            <a:r>
              <a:rPr lang="da-DK" dirty="0" smtClean="0">
                <a:solidFill>
                  <a:schemeClr val="accent1"/>
                </a:solidFill>
              </a:rPr>
              <a:t>}</a:t>
            </a:r>
            <a:endParaRPr lang="da-DK" dirty="0">
              <a:solidFill>
                <a:schemeClr val="accent1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#</a:t>
            </a:r>
            <a:r>
              <a:rPr lang="da-DK" dirty="0" err="1">
                <a:solidFill>
                  <a:srgbClr val="FF0000"/>
                </a:solidFill>
              </a:rPr>
              <a:t>pragma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omp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parallel for      </a:t>
            </a:r>
            <a:r>
              <a:rPr lang="da-DK" dirty="0">
                <a:solidFill>
                  <a:schemeClr val="accent1"/>
                </a:solidFill>
              </a:rPr>
              <a:t>\  </a:t>
            </a:r>
          </a:p>
          <a:p>
            <a:r>
              <a:rPr lang="da-DK" b="1" dirty="0">
                <a:solidFill>
                  <a:schemeClr val="accent1"/>
                </a:solidFill>
              </a:rPr>
              <a:t>  default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shared</a:t>
            </a:r>
            <a:r>
              <a:rPr lang="da-DK" dirty="0">
                <a:solidFill>
                  <a:schemeClr val="accent1"/>
                </a:solidFill>
              </a:rPr>
              <a:t>) </a:t>
            </a:r>
            <a:r>
              <a:rPr lang="da-DK" b="1" dirty="0">
                <a:solidFill>
                  <a:schemeClr val="accent1"/>
                </a:solidFill>
              </a:rPr>
              <a:t>private</a:t>
            </a:r>
            <a:r>
              <a:rPr lang="da-DK" dirty="0">
                <a:solidFill>
                  <a:schemeClr val="accent1"/>
                </a:solidFill>
              </a:rPr>
              <a:t>(i)  \  </a:t>
            </a:r>
          </a:p>
          <a:p>
            <a:r>
              <a:rPr lang="da-DK" dirty="0">
                <a:solidFill>
                  <a:schemeClr val="accent1"/>
                </a:solidFill>
              </a:rPr>
              <a:t> </a:t>
            </a:r>
            <a:r>
              <a:rPr lang="da-DK" b="1" dirty="0">
                <a:solidFill>
                  <a:schemeClr val="accent1"/>
                </a:solidFill>
              </a:rPr>
              <a:t> </a:t>
            </a:r>
            <a:r>
              <a:rPr lang="da-DK" b="1" dirty="0" err="1">
                <a:solidFill>
                  <a:schemeClr val="accent1"/>
                </a:solidFill>
              </a:rPr>
              <a:t>schedule</a:t>
            </a:r>
            <a:r>
              <a:rPr lang="da-DK" dirty="0">
                <a:solidFill>
                  <a:schemeClr val="accent1"/>
                </a:solidFill>
              </a:rPr>
              <a:t>(</a:t>
            </a:r>
            <a:r>
              <a:rPr lang="da-DK" dirty="0" err="1">
                <a:solidFill>
                  <a:schemeClr val="accent1"/>
                </a:solidFill>
              </a:rPr>
              <a:t>static,chunk</a:t>
            </a:r>
            <a:r>
              <a:rPr lang="da-DK" dirty="0">
                <a:solidFill>
                  <a:schemeClr val="accent1"/>
                </a:solidFill>
              </a:rPr>
              <a:t>)      \  </a:t>
            </a:r>
          </a:p>
          <a:p>
            <a:r>
              <a:rPr lang="da-DK" dirty="0">
                <a:solidFill>
                  <a:schemeClr val="accent1"/>
                </a:solidFill>
              </a:rPr>
              <a:t>  </a:t>
            </a:r>
            <a:r>
              <a:rPr lang="da-DK" b="1" dirty="0" err="1">
                <a:solidFill>
                  <a:schemeClr val="accent1"/>
                </a:solidFill>
              </a:rPr>
              <a:t>reduction</a:t>
            </a:r>
            <a:r>
              <a:rPr lang="da-DK" dirty="0">
                <a:solidFill>
                  <a:schemeClr val="accent1"/>
                </a:solidFill>
              </a:rPr>
              <a:t>(+: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)  </a:t>
            </a:r>
          </a:p>
          <a:p>
            <a:r>
              <a:rPr lang="da-DK" dirty="0">
                <a:solidFill>
                  <a:schemeClr val="accent1"/>
                </a:solidFill>
              </a:rPr>
              <a:t>  for (i=0; i &lt; n; i++)</a:t>
            </a:r>
          </a:p>
          <a:p>
            <a:r>
              <a:rPr lang="da-DK" dirty="0">
                <a:solidFill>
                  <a:schemeClr val="accent1"/>
                </a:solidFill>
              </a:rPr>
              <a:t>    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 = 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 + (a[i] * b[i])</a:t>
            </a:r>
            <a:r>
              <a:rPr lang="da-DK" dirty="0" smtClean="0">
                <a:solidFill>
                  <a:schemeClr val="accent1"/>
                </a:solidFill>
              </a:rPr>
              <a:t>;</a:t>
            </a:r>
            <a:endParaRPr lang="da-DK" dirty="0">
              <a:solidFill>
                <a:schemeClr val="accent1"/>
              </a:solidFill>
            </a:endParaRPr>
          </a:p>
          <a:p>
            <a:r>
              <a:rPr lang="da-DK" dirty="0" err="1">
                <a:solidFill>
                  <a:schemeClr val="accent1"/>
                </a:solidFill>
              </a:rPr>
              <a:t>printf</a:t>
            </a:r>
            <a:r>
              <a:rPr lang="da-DK" dirty="0">
                <a:solidFill>
                  <a:schemeClr val="accent1"/>
                </a:solidFill>
              </a:rPr>
              <a:t>("Final 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= %f\n",</a:t>
            </a:r>
            <a:r>
              <a:rPr lang="da-DK" dirty="0" err="1">
                <a:solidFill>
                  <a:schemeClr val="accent1"/>
                </a:solidFill>
              </a:rPr>
              <a:t>result</a:t>
            </a:r>
            <a:r>
              <a:rPr lang="da-DK" dirty="0">
                <a:solidFill>
                  <a:schemeClr val="accent1"/>
                </a:solidFill>
              </a:rPr>
              <a:t>)</a:t>
            </a:r>
            <a:r>
              <a:rPr lang="da-DK" dirty="0" smtClean="0">
                <a:solidFill>
                  <a:schemeClr val="accent1"/>
                </a:solidFill>
              </a:rPr>
              <a:t>;</a:t>
            </a:r>
            <a:endParaRPr lang="da-DK" dirty="0">
              <a:solidFill>
                <a:schemeClr val="accent1"/>
              </a:solidFill>
            </a:endParaRPr>
          </a:p>
          <a:p>
            <a:r>
              <a:rPr lang="da-DK" dirty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812253"/>
            <a:ext cx="41646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Ejemplo</a:t>
            </a:r>
            <a:r>
              <a:rPr lang="en-US" sz="2400" dirty="0" smtClean="0"/>
              <a:t> de REDUCTION: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Iteraciones</a:t>
            </a:r>
            <a:r>
              <a:rPr lang="en-US" sz="2400" dirty="0" smtClean="0"/>
              <a:t> en el loop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se </a:t>
            </a:r>
            <a:r>
              <a:rPr lang="en-US" sz="2400" dirty="0" err="1" smtClean="0"/>
              <a:t>distribuyen</a:t>
            </a:r>
            <a:r>
              <a:rPr lang="en-US" sz="2400" dirty="0" smtClean="0"/>
              <a:t> en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del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a </a:t>
            </a:r>
            <a:r>
              <a:rPr lang="en-US" sz="2400" dirty="0" err="1" smtClean="0"/>
              <a:t>cada</a:t>
            </a:r>
            <a:r>
              <a:rPr lang="en-US" sz="2400" dirty="0" smtClean="0"/>
              <a:t> thread (SCHEDULE STATIC)</a:t>
            </a:r>
          </a:p>
          <a:p>
            <a:r>
              <a:rPr lang="en-US" sz="2400" dirty="0" smtClean="0"/>
              <a:t>Al final del loop,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threads </a:t>
            </a:r>
            <a:r>
              <a:rPr lang="en-US" sz="2400" dirty="0" err="1" smtClean="0"/>
              <a:t>suman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valor a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 global </a:t>
            </a:r>
            <a:r>
              <a:rPr lang="en-US" sz="2400" i="1" dirty="0" smtClean="0"/>
              <a:t>result</a:t>
            </a:r>
            <a:r>
              <a:rPr lang="en-US" sz="2400" dirty="0" smtClean="0"/>
              <a:t>, del master thread</a:t>
            </a:r>
          </a:p>
          <a:p>
            <a:endParaRPr lang="en-US" sz="2400" dirty="0"/>
          </a:p>
          <a:p>
            <a:r>
              <a:rPr lang="en-US" sz="2400" dirty="0" smtClean="0"/>
              <a:t>Variables en el loop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escalares</a:t>
            </a:r>
            <a:r>
              <a:rPr lang="en-US" sz="2400" dirty="0" smtClean="0"/>
              <a:t> (no arrays o </a:t>
            </a:r>
            <a:r>
              <a:rPr lang="en-US" sz="2400" dirty="0" err="1" smtClean="0"/>
              <a:t>estructuras</a:t>
            </a:r>
            <a:r>
              <a:rPr lang="en-US" sz="2400" dirty="0" smtClean="0"/>
              <a:t>), y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declaradas</a:t>
            </a:r>
            <a:r>
              <a:rPr lang="en-US" sz="2400" dirty="0" smtClean="0"/>
              <a:t> SHARED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29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8.55.3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622823"/>
            <a:ext cx="7965106" cy="2912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45167"/>
            <a:ext cx="837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 err="1" smtClean="0"/>
              <a:t>esta</a:t>
            </a:r>
            <a:r>
              <a:rPr lang="en-US" sz="2800" dirty="0" smtClean="0"/>
              <a:t> </a:t>
            </a:r>
            <a:r>
              <a:rPr lang="en-US" sz="2800" dirty="0" err="1" smtClean="0"/>
              <a:t>diseñado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maquinas</a:t>
            </a:r>
            <a:r>
              <a:rPr lang="en-US" sz="2800" dirty="0" smtClean="0"/>
              <a:t> multi-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y de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</a:t>
            </a:r>
            <a:r>
              <a:rPr lang="en-US" sz="2800" dirty="0" err="1" smtClean="0"/>
              <a:t>compartida</a:t>
            </a:r>
            <a:r>
              <a:rPr lang="en-US" sz="2800" dirty="0" smtClean="0"/>
              <a:t> (UMA, o NUMA)</a:t>
            </a:r>
          </a:p>
          <a:p>
            <a:r>
              <a:rPr lang="en-US" sz="2800" b="1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paraleliza</a:t>
            </a:r>
            <a:r>
              <a:rPr lang="en-US" sz="2800" dirty="0" smtClean="0"/>
              <a:t> </a:t>
            </a:r>
            <a:r>
              <a:rPr lang="en-US" sz="2800" dirty="0" err="1" smtClean="0"/>
              <a:t>usando</a:t>
            </a:r>
            <a:r>
              <a:rPr lang="en-US" sz="2800" dirty="0" smtClean="0"/>
              <a:t> </a:t>
            </a:r>
            <a:r>
              <a:rPr lang="en-US" sz="2800" dirty="0" err="1" smtClean="0"/>
              <a:t>hilos</a:t>
            </a:r>
            <a:r>
              <a:rPr lang="en-US" sz="2800" dirty="0" smtClean="0"/>
              <a:t> de </a:t>
            </a:r>
            <a:r>
              <a:rPr lang="en-US" sz="2800" dirty="0" err="1" smtClean="0"/>
              <a:t>ejecución</a:t>
            </a:r>
            <a:r>
              <a:rPr lang="en-US" sz="2800" dirty="0" smtClean="0"/>
              <a:t> o </a:t>
            </a:r>
            <a:r>
              <a:rPr lang="en-US" sz="2800" dirty="0" err="1" smtClean="0"/>
              <a:t>subprocesos</a:t>
            </a:r>
            <a:r>
              <a:rPr lang="en-US" sz="2800" dirty="0" smtClean="0"/>
              <a:t> (</a:t>
            </a:r>
            <a:r>
              <a:rPr lang="en-US" sz="2800" i="1" dirty="0" smtClean="0"/>
              <a:t>threads</a:t>
            </a:r>
            <a:r>
              <a:rPr lang="en-US" sz="2800" dirty="0" smtClean="0"/>
              <a:t>): </a:t>
            </a:r>
            <a:r>
              <a:rPr lang="en-US" sz="2800" dirty="0" err="1" smtClean="0"/>
              <a:t>unidad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procesamiento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pequeña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planificada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un </a:t>
            </a:r>
            <a:r>
              <a:rPr lang="en-US" sz="2800" dirty="0" err="1"/>
              <a:t>sistema</a:t>
            </a:r>
            <a:r>
              <a:rPr lang="en-US" sz="2800" dirty="0"/>
              <a:t> </a:t>
            </a:r>
            <a:r>
              <a:rPr lang="en-US" sz="2800" dirty="0" err="1" smtClean="0"/>
              <a:t>operativo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15677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6 at 12.5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365" y="1647351"/>
            <a:ext cx="5238635" cy="3600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949" y="598569"/>
            <a:ext cx="55487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Cláusulas</a:t>
            </a:r>
            <a:r>
              <a:rPr lang="en-US" sz="3200" dirty="0" smtClean="0"/>
              <a:t> en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 OPENMP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9300" y="1831079"/>
            <a:ext cx="33070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Directiva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aceptan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cláusulas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MASTER</a:t>
            </a:r>
          </a:p>
          <a:p>
            <a:r>
              <a:rPr lang="en-US" sz="2400" dirty="0" smtClean="0"/>
              <a:t>CRITICAL</a:t>
            </a:r>
          </a:p>
          <a:p>
            <a:r>
              <a:rPr lang="en-US" sz="2400" dirty="0" smtClean="0"/>
              <a:t>BARRIER</a:t>
            </a:r>
          </a:p>
          <a:p>
            <a:r>
              <a:rPr lang="en-US" sz="2400" dirty="0" smtClean="0"/>
              <a:t>ATOMIC</a:t>
            </a:r>
          </a:p>
          <a:p>
            <a:r>
              <a:rPr lang="en-US" sz="2400" dirty="0" smtClean="0"/>
              <a:t>FLUSH</a:t>
            </a:r>
          </a:p>
          <a:p>
            <a:r>
              <a:rPr lang="en-US" sz="2400" dirty="0" smtClean="0"/>
              <a:t>ORDERED</a:t>
            </a:r>
          </a:p>
          <a:p>
            <a:r>
              <a:rPr lang="en-US" sz="2400" dirty="0" smtClean="0"/>
              <a:t>THREADPRIVATE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417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019" y="556321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586582"/>
            <a:ext cx="85681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OMP_SCHEDULE</a:t>
            </a:r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solo a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DO, parallel for, y </a:t>
            </a:r>
            <a:r>
              <a:rPr lang="en-US" sz="2400" dirty="0" err="1" smtClean="0"/>
              <a:t>determinan</a:t>
            </a:r>
            <a:r>
              <a:rPr lang="en-US" sz="2400" dirty="0" smtClean="0"/>
              <a:t> el </a:t>
            </a:r>
            <a:r>
              <a:rPr lang="en-US" sz="2400" dirty="0" err="1" smtClean="0"/>
              <a:t>ordenamiento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en el loop. I.e. </a:t>
            </a:r>
            <a:r>
              <a:rPr lang="en-US" sz="2400" dirty="0" err="1">
                <a:solidFill>
                  <a:schemeClr val="accent1"/>
                </a:solidFill>
              </a:rPr>
              <a:t>s</a:t>
            </a:r>
            <a:r>
              <a:rPr lang="en-US" sz="2400" dirty="0" err="1" smtClean="0">
                <a:solidFill>
                  <a:schemeClr val="accent1"/>
                </a:solidFill>
              </a:rPr>
              <a:t>etenv</a:t>
            </a:r>
            <a:r>
              <a:rPr lang="en-US" sz="2400" dirty="0" smtClean="0">
                <a:solidFill>
                  <a:schemeClr val="accent1"/>
                </a:solidFill>
              </a:rPr>
              <a:t> OMP_SCHEDULE “guided, 4 ”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4F81BD"/>
                </a:solidFill>
              </a:rPr>
              <a:t>OMP_NUM_THREADS</a:t>
            </a:r>
          </a:p>
          <a:p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máximo</a:t>
            </a:r>
            <a:r>
              <a:rPr lang="en-US" sz="2400" dirty="0" smtClean="0"/>
              <a:t> de threads. I.e.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OMP_NUM_THREADS 8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4F81BD"/>
                </a:solidFill>
              </a:rPr>
              <a:t>OMP_DYNAMIC</a:t>
            </a:r>
          </a:p>
          <a:p>
            <a:r>
              <a:rPr lang="en-US" sz="2400" dirty="0" err="1" smtClean="0"/>
              <a:t>Activa</a:t>
            </a:r>
            <a:r>
              <a:rPr lang="en-US" sz="2400" dirty="0" smtClean="0"/>
              <a:t>/</a:t>
            </a:r>
            <a:r>
              <a:rPr lang="en-US" sz="2400" dirty="0" err="1" smtClean="0"/>
              <a:t>desactiva</a:t>
            </a:r>
            <a:r>
              <a:rPr lang="en-US" sz="2400" dirty="0" smtClean="0"/>
              <a:t> </a:t>
            </a:r>
            <a:r>
              <a:rPr lang="en-US" sz="2400" dirty="0" err="1" smtClean="0"/>
              <a:t>ajuste</a:t>
            </a:r>
            <a:r>
              <a:rPr lang="en-US" sz="2400" dirty="0" smtClean="0"/>
              <a:t> </a:t>
            </a:r>
            <a:r>
              <a:rPr lang="en-US" sz="2400" dirty="0" err="1" smtClean="0"/>
              <a:t>dinámico</a:t>
            </a:r>
            <a:r>
              <a:rPr lang="en-US" sz="2400" dirty="0" smtClean="0"/>
              <a:t> del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threads </a:t>
            </a:r>
            <a:r>
              <a:rPr lang="en-US" sz="2400" dirty="0" err="1" smtClean="0"/>
              <a:t>accesibles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regiones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 (TRUE/FALSE). I.e.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OMP_DYNAMIC_TRUE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14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848709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1750055"/>
            <a:ext cx="856811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OMP_PROC_BIND</a:t>
            </a:r>
          </a:p>
          <a:p>
            <a:r>
              <a:rPr lang="en-US" sz="2400" dirty="0" err="1" smtClean="0"/>
              <a:t>Activa</a:t>
            </a:r>
            <a:r>
              <a:rPr lang="en-US" sz="2400" dirty="0" smtClean="0"/>
              <a:t>/</a:t>
            </a:r>
            <a:r>
              <a:rPr lang="en-US" sz="2400" dirty="0" err="1" smtClean="0"/>
              <a:t>desactiva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ligados</a:t>
            </a:r>
            <a:r>
              <a:rPr lang="en-US" sz="2400" dirty="0" smtClean="0"/>
              <a:t> a </a:t>
            </a:r>
            <a:r>
              <a:rPr lang="en-US" sz="2400" dirty="0" err="1" smtClean="0"/>
              <a:t>procesos</a:t>
            </a:r>
            <a:r>
              <a:rPr lang="en-US" sz="2400" dirty="0" smtClean="0"/>
              <a:t> (TRUE/FALSE). I.e.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OMP_PROC_BIND TRUE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4F81BD"/>
                </a:solidFill>
              </a:rPr>
              <a:t>OMP_NESTED</a:t>
            </a:r>
          </a:p>
          <a:p>
            <a:r>
              <a:rPr lang="en-US" sz="2400" dirty="0" err="1" smtClean="0"/>
              <a:t>Activa</a:t>
            </a:r>
            <a:r>
              <a:rPr lang="en-US" sz="2400" dirty="0" smtClean="0"/>
              <a:t>/</a:t>
            </a:r>
            <a:r>
              <a:rPr lang="en-US" sz="2400" dirty="0" err="1" smtClean="0"/>
              <a:t>desactiva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paralelismo</a:t>
            </a:r>
            <a:r>
              <a:rPr lang="en-US" sz="2400" dirty="0" smtClean="0"/>
              <a:t> </a:t>
            </a:r>
            <a:r>
              <a:rPr lang="en-US" sz="2400" dirty="0" err="1" smtClean="0"/>
              <a:t>anidado</a:t>
            </a:r>
            <a:r>
              <a:rPr lang="en-US" sz="2400" dirty="0" smtClean="0"/>
              <a:t> (TRUE/FALSE). I.e. </a:t>
            </a:r>
            <a:r>
              <a:rPr lang="en-US" sz="2400" dirty="0" err="1">
                <a:solidFill>
                  <a:srgbClr val="4F81BD"/>
                </a:solidFill>
              </a:rPr>
              <a:t>s</a:t>
            </a:r>
            <a:r>
              <a:rPr lang="en-US" sz="2400" dirty="0" err="1" smtClean="0">
                <a:solidFill>
                  <a:srgbClr val="4F81BD"/>
                </a:solidFill>
              </a:rPr>
              <a:t>etenv</a:t>
            </a:r>
            <a:r>
              <a:rPr lang="en-US" sz="2400" dirty="0" smtClean="0">
                <a:solidFill>
                  <a:srgbClr val="4F81BD"/>
                </a:solidFill>
              </a:rPr>
              <a:t> OMP_NESTED TRUE</a:t>
            </a:r>
          </a:p>
          <a:p>
            <a:endParaRPr lang="en-US" sz="2400" dirty="0" smtClean="0">
              <a:solidFill>
                <a:srgbClr val="4F81BD"/>
              </a:solidFill>
            </a:endParaRPr>
          </a:p>
          <a:p>
            <a:r>
              <a:rPr lang="en-US" sz="2400" b="1" dirty="0">
                <a:solidFill>
                  <a:srgbClr val="4F81BD"/>
                </a:solidFill>
              </a:rPr>
              <a:t>OMP_THREAD_LIMIT</a:t>
            </a:r>
            <a:endParaRPr lang="en-US" sz="2400" dirty="0">
              <a:solidFill>
                <a:srgbClr val="4F81BD"/>
              </a:solidFill>
            </a:endParaRPr>
          </a:p>
          <a:p>
            <a:r>
              <a:rPr lang="en-US" sz="2400" dirty="0" err="1"/>
              <a:t>Fija</a:t>
            </a:r>
            <a:r>
              <a:rPr lang="en-US" sz="2400" dirty="0"/>
              <a:t> el </a:t>
            </a:r>
            <a:r>
              <a:rPr lang="en-US" sz="2400" dirty="0" err="1"/>
              <a:t>número</a:t>
            </a:r>
            <a:r>
              <a:rPr lang="en-US" sz="2400" dirty="0"/>
              <a:t> de threads a </a:t>
            </a:r>
            <a:r>
              <a:rPr lang="en-US" sz="2400" dirty="0" err="1"/>
              <a:t>usarse</a:t>
            </a:r>
            <a:r>
              <a:rPr lang="en-US" sz="2400" dirty="0"/>
              <a:t> en </a:t>
            </a:r>
            <a:r>
              <a:rPr lang="en-US" sz="2400" dirty="0" err="1"/>
              <a:t>todo</a:t>
            </a:r>
            <a:r>
              <a:rPr lang="en-US" sz="2400" dirty="0"/>
              <a:t> el </a:t>
            </a:r>
            <a:r>
              <a:rPr lang="en-US" sz="2400" dirty="0" err="1"/>
              <a:t>programa</a:t>
            </a:r>
            <a:r>
              <a:rPr lang="en-US" sz="2400" dirty="0"/>
              <a:t>. I.e.</a:t>
            </a:r>
          </a:p>
          <a:p>
            <a:r>
              <a:rPr lang="en-US" sz="2400" dirty="0" err="1">
                <a:solidFill>
                  <a:srgbClr val="4F81BD"/>
                </a:solidFill>
              </a:rPr>
              <a:t>setenv</a:t>
            </a:r>
            <a:r>
              <a:rPr lang="en-US" sz="2400" dirty="0">
                <a:solidFill>
                  <a:srgbClr val="4F81BD"/>
                </a:solidFill>
              </a:rPr>
              <a:t> OMP_THREAD_LIMIT </a:t>
            </a:r>
            <a:r>
              <a:rPr lang="en-US" sz="2400" dirty="0" smtClean="0">
                <a:solidFill>
                  <a:srgbClr val="4F81BD"/>
                </a:solidFill>
              </a:rPr>
              <a:t>8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245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84" y="729102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143" y="1753480"/>
            <a:ext cx="816454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F81BD"/>
                </a:solidFill>
              </a:rPr>
              <a:t>OMP_STACKSIZE</a:t>
            </a:r>
          </a:p>
          <a:p>
            <a:r>
              <a:rPr lang="en-US" sz="2800" dirty="0" err="1" smtClean="0"/>
              <a:t>Controla</a:t>
            </a:r>
            <a:r>
              <a:rPr lang="en-US" sz="2800" dirty="0" smtClean="0"/>
              <a:t> el </a:t>
            </a:r>
            <a:r>
              <a:rPr lang="en-US" sz="2800" dirty="0" err="1" smtClean="0"/>
              <a:t>tamaño</a:t>
            </a:r>
            <a:r>
              <a:rPr lang="en-US" sz="2800" dirty="0" smtClean="0"/>
              <a:t> del stack </a:t>
            </a:r>
            <a:r>
              <a:rPr lang="en-US" sz="2800" dirty="0" err="1" smtClean="0"/>
              <a:t>para</a:t>
            </a:r>
            <a:r>
              <a:rPr lang="en-US" sz="2800" dirty="0" smtClean="0"/>
              <a:t> (non-Master) threads </a:t>
            </a:r>
            <a:r>
              <a:rPr lang="en-US" sz="2800" dirty="0" err="1" smtClean="0"/>
              <a:t>creados</a:t>
            </a:r>
            <a:r>
              <a:rPr lang="en-US" sz="2800" dirty="0" smtClean="0"/>
              <a:t>. Se da en </a:t>
            </a:r>
            <a:r>
              <a:rPr lang="en-US" sz="2800" dirty="0" err="1" smtClean="0"/>
              <a:t>kilobttes</a:t>
            </a:r>
            <a:r>
              <a:rPr lang="en-US" sz="2800" dirty="0" smtClean="0"/>
              <a:t>. I.e.</a:t>
            </a:r>
          </a:p>
          <a:p>
            <a:r>
              <a:rPr lang="en-US" sz="2800" dirty="0" err="1" smtClean="0">
                <a:solidFill>
                  <a:srgbClr val="4F81BD"/>
                </a:solidFill>
              </a:rPr>
              <a:t>setenv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OMP_STACKSIZE </a:t>
            </a:r>
            <a:r>
              <a:rPr lang="en-US" sz="2800" dirty="0" smtClean="0">
                <a:solidFill>
                  <a:srgbClr val="4F81BD"/>
                </a:solidFill>
              </a:rPr>
              <a:t>300K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 smtClean="0">
                <a:solidFill>
                  <a:srgbClr val="4F81BD"/>
                </a:solidFill>
              </a:rPr>
              <a:t>setenv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OMP_STACKSIZE </a:t>
            </a:r>
            <a:r>
              <a:rPr lang="en-US" sz="2800" dirty="0" smtClean="0">
                <a:solidFill>
                  <a:srgbClr val="4F81BD"/>
                </a:solidFill>
              </a:rPr>
              <a:t>10M 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setenv</a:t>
            </a:r>
            <a:r>
              <a:rPr lang="en-US" sz="2800" dirty="0">
                <a:solidFill>
                  <a:srgbClr val="4F81BD"/>
                </a:solidFill>
              </a:rPr>
              <a:t> OMP_STACKSIZE </a:t>
            </a:r>
            <a:r>
              <a:rPr lang="en-US" sz="2800" dirty="0" smtClean="0">
                <a:solidFill>
                  <a:srgbClr val="4F81BD"/>
                </a:solidFill>
              </a:rPr>
              <a:t>1G 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setenv</a:t>
            </a:r>
            <a:r>
              <a:rPr lang="en-US" sz="2800" dirty="0">
                <a:solidFill>
                  <a:srgbClr val="4F81BD"/>
                </a:solidFill>
              </a:rPr>
              <a:t> OMP_STACKSIZE 20000</a:t>
            </a:r>
          </a:p>
        </p:txBody>
      </p:sp>
    </p:spTree>
    <p:extLst>
      <p:ext uri="{BB962C8B-B14F-4D97-AF65-F5344CB8AC3E}">
        <p14:creationId xmlns:p14="http://schemas.microsoft.com/office/powerpoint/2010/main" val="3298680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84" y="729102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pic>
        <p:nvPicPr>
          <p:cNvPr id="7" name="Picture 6" descr="Screen Shot 2015-05-26 at 1.22.51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258" y="2430261"/>
            <a:ext cx="5889430" cy="1445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490" y="1549908"/>
            <a:ext cx="840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OPENMP standard no </a:t>
            </a:r>
            <a:r>
              <a:rPr lang="en-US" sz="2400" dirty="0" err="1" smtClean="0"/>
              <a:t>especifica</a:t>
            </a:r>
            <a:r>
              <a:rPr lang="en-US" sz="2400" dirty="0" smtClean="0"/>
              <a:t> el 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del thread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156924"/>
            <a:ext cx="7107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</a:t>
            </a:r>
            <a:r>
              <a:rPr lang="en-US" sz="2400" dirty="0" err="1" smtClean="0"/>
              <a:t>ciertos</a:t>
            </a:r>
            <a:r>
              <a:rPr lang="en-US" sz="2400" dirty="0" smtClean="0"/>
              <a:t> </a:t>
            </a:r>
            <a:r>
              <a:rPr lang="en-US" sz="2400" dirty="0" err="1" smtClean="0"/>
              <a:t>casos</a:t>
            </a:r>
            <a:r>
              <a:rPr lang="en-US" sz="2400" dirty="0" smtClean="0"/>
              <a:t>,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mejor</a:t>
            </a:r>
            <a:r>
              <a:rPr lang="en-US" sz="2400" dirty="0" smtClean="0"/>
              <a:t> performance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 threads </a:t>
            </a:r>
            <a:r>
              <a:rPr lang="en-US" sz="2400" dirty="0" err="1" smtClean="0"/>
              <a:t>estan</a:t>
            </a:r>
            <a:r>
              <a:rPr lang="en-US" sz="2400" dirty="0" smtClean="0"/>
              <a:t> </a:t>
            </a:r>
            <a:r>
              <a:rPr lang="en-US" sz="2400" dirty="0" err="1" smtClean="0"/>
              <a:t>ligados</a:t>
            </a:r>
            <a:r>
              <a:rPr lang="en-US" sz="2400" dirty="0" smtClean="0"/>
              <a:t> a </a:t>
            </a:r>
            <a:r>
              <a:rPr lang="en-US" sz="2400" dirty="0" err="1" smtClean="0"/>
              <a:t>procesadores</a:t>
            </a:r>
            <a:r>
              <a:rPr lang="en-US" sz="2400" dirty="0" smtClean="0"/>
              <a:t>/</a:t>
            </a:r>
            <a:r>
              <a:rPr lang="en-US" sz="2400" dirty="0" err="1" smtClean="0"/>
              <a:t>núcleos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7640" y="5193075"/>
            <a:ext cx="430403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/>
              <a:t>setenv</a:t>
            </a:r>
            <a:r>
              <a:rPr lang="en-US" sz="2400" b="1" dirty="0"/>
              <a:t> OMP_PROC_BIND  TRUE</a:t>
            </a:r>
          </a:p>
          <a:p>
            <a:r>
              <a:rPr lang="en-US" sz="2400" b="1" dirty="0" err="1"/>
              <a:t>setenv</a:t>
            </a:r>
            <a:r>
              <a:rPr lang="en-US" sz="2400" b="1" dirty="0"/>
              <a:t> OMP_PROC_BIND  </a:t>
            </a:r>
            <a:r>
              <a:rPr lang="en-US" sz="2400" b="1" dirty="0" smtClean="0"/>
              <a:t>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63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247" y="797485"/>
            <a:ext cx="82248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Ejercicio</a:t>
            </a:r>
            <a:r>
              <a:rPr lang="en-US" sz="3200" b="1" dirty="0" smtClean="0"/>
              <a:t> 1: variables </a:t>
            </a:r>
            <a:r>
              <a:rPr lang="en-US" sz="3200" b="1" dirty="0" err="1" smtClean="0"/>
              <a:t>privadas</a:t>
            </a:r>
            <a:endParaRPr lang="en-US" sz="3200" b="1" dirty="0" smtClean="0"/>
          </a:p>
          <a:p>
            <a:r>
              <a:rPr lang="en-US" sz="2400" dirty="0" err="1" smtClean="0"/>
              <a:t>Escribir</a:t>
            </a:r>
            <a:r>
              <a:rPr lang="en-US" sz="2400" dirty="0" smtClean="0"/>
              <a:t>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 </a:t>
            </a:r>
            <a:r>
              <a:rPr lang="en-US" sz="2400" dirty="0" err="1" smtClean="0"/>
              <a:t>modifique</a:t>
            </a:r>
            <a:r>
              <a:rPr lang="en-US" sz="2400" dirty="0" smtClean="0"/>
              <a:t> dos variables </a:t>
            </a:r>
            <a:r>
              <a:rPr lang="en-US" sz="2400" dirty="0" err="1" smtClean="0"/>
              <a:t>privadas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i,j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,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</a:t>
            </a:r>
            <a:r>
              <a:rPr lang="en-US" sz="2400" dirty="0" err="1" smtClean="0"/>
              <a:t>cambie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originales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, realize </a:t>
            </a:r>
            <a:r>
              <a:rPr lang="en-US" sz="2400" dirty="0" smtClean="0">
                <a:solidFill>
                  <a:srgbClr val="4F81BD"/>
                </a:solidFill>
              </a:rPr>
              <a:t>assert(*</a:t>
            </a:r>
            <a:r>
              <a:rPr lang="en-US" sz="2400" dirty="0" err="1" smtClean="0">
                <a:solidFill>
                  <a:srgbClr val="4F81BD"/>
                </a:solidFill>
              </a:rPr>
              <a:t>ptr_i</a:t>
            </a:r>
            <a:r>
              <a:rPr lang="en-US" sz="2400" dirty="0" smtClean="0">
                <a:solidFill>
                  <a:srgbClr val="4F81BD"/>
                </a:solidFill>
              </a:rPr>
              <a:t> == 1, *</a:t>
            </a:r>
            <a:r>
              <a:rPr lang="en-US" sz="2400" dirty="0" err="1" smtClean="0">
                <a:solidFill>
                  <a:srgbClr val="4F81BD"/>
                </a:solidFill>
              </a:rPr>
              <a:t>ptr_j</a:t>
            </a:r>
            <a:r>
              <a:rPr lang="en-US" sz="2400" dirty="0" smtClean="0">
                <a:solidFill>
                  <a:srgbClr val="4F81BD"/>
                </a:solidFill>
              </a:rPr>
              <a:t> ==2)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zona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4F81BD"/>
                </a:solidFill>
              </a:rPr>
              <a:t>ptr_i</a:t>
            </a:r>
            <a:r>
              <a:rPr lang="en-US" sz="2400" dirty="0" smtClean="0">
                <a:solidFill>
                  <a:srgbClr val="4F81BD"/>
                </a:solidFill>
              </a:rPr>
              <a:t>=&amp;</a:t>
            </a:r>
            <a:r>
              <a:rPr lang="en-US" sz="2400" dirty="0" err="1" smtClean="0"/>
              <a:t>i</a:t>
            </a:r>
            <a:r>
              <a:rPr lang="en-US" sz="2400" dirty="0" smtClean="0"/>
              <a:t>, y </a:t>
            </a:r>
            <a:r>
              <a:rPr lang="en-US" sz="2400" dirty="0" err="1" smtClean="0">
                <a:solidFill>
                  <a:srgbClr val="4F81BD"/>
                </a:solidFill>
              </a:rPr>
              <a:t>ptr_j</a:t>
            </a:r>
            <a:r>
              <a:rPr lang="en-US" sz="2400" dirty="0" smtClean="0">
                <a:solidFill>
                  <a:srgbClr val="4F81BD"/>
                </a:solidFill>
              </a:rPr>
              <a:t>=&amp;j</a:t>
            </a:r>
          </a:p>
          <a:p>
            <a:r>
              <a:rPr lang="en-US" sz="2400" dirty="0" err="1" smtClean="0"/>
              <a:t>Asimismo</a:t>
            </a:r>
            <a:r>
              <a:rPr lang="en-US" sz="2400" dirty="0" smtClean="0"/>
              <a:t>, realize un </a:t>
            </a:r>
            <a:r>
              <a:rPr lang="en-US" sz="2400" dirty="0" err="1" smtClean="0"/>
              <a:t>segundo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assert (</a:t>
            </a:r>
            <a:r>
              <a:rPr lang="en-US" sz="2400" dirty="0" err="1" smtClean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 ==1 &amp;&amp; j==2) </a:t>
            </a:r>
            <a:r>
              <a:rPr lang="en-US" sz="2400" dirty="0" err="1" smtClean="0"/>
              <a:t>fuera</a:t>
            </a:r>
            <a:r>
              <a:rPr lang="en-US" sz="2400" dirty="0" smtClean="0"/>
              <a:t> de la region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Imprima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i</a:t>
            </a:r>
            <a:r>
              <a:rPr lang="en-US" sz="2400" dirty="0" smtClean="0"/>
              <a:t> y j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y </a:t>
            </a:r>
            <a:r>
              <a:rPr lang="en-US" sz="2400" dirty="0" err="1" smtClean="0"/>
              <a:t>fuera</a:t>
            </a:r>
            <a:r>
              <a:rPr lang="en-US" sz="2400" dirty="0" smtClean="0"/>
              <a:t> de la </a:t>
            </a:r>
            <a:r>
              <a:rPr lang="en-US" sz="2400" dirty="0" err="1" smtClean="0"/>
              <a:t>región</a:t>
            </a:r>
            <a:r>
              <a:rPr lang="en-US" sz="2400" dirty="0" smtClean="0"/>
              <a:t> en </a:t>
            </a:r>
            <a:r>
              <a:rPr lang="en-US" sz="2400" dirty="0" err="1" smtClean="0"/>
              <a:t>paralelo</a:t>
            </a:r>
            <a:r>
              <a:rPr lang="en-US" sz="2400" dirty="0" smtClean="0"/>
              <a:t>, y observe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cambian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no </a:t>
            </a:r>
            <a:r>
              <a:rPr lang="en-US" sz="2400" dirty="0" err="1" smtClean="0"/>
              <a:t>fuera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Utilize 4 </a:t>
            </a:r>
            <a:r>
              <a:rPr lang="en-US" sz="2400" dirty="0" err="1" smtClean="0"/>
              <a:t>procesos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771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887" y="1129572"/>
            <a:ext cx="82248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Ejercicio</a:t>
            </a:r>
            <a:r>
              <a:rPr lang="en-US" sz="3200" b="1" dirty="0" smtClean="0"/>
              <a:t> 2: </a:t>
            </a:r>
            <a:r>
              <a:rPr lang="en-US" sz="3200" b="1" dirty="0" err="1" smtClean="0"/>
              <a:t>ordenamiento</a:t>
            </a:r>
            <a:endParaRPr lang="en-US" sz="3200" b="1" dirty="0" smtClean="0"/>
          </a:p>
          <a:p>
            <a:endParaRPr lang="en-US" sz="2800" b="1" dirty="0"/>
          </a:p>
          <a:p>
            <a:r>
              <a:rPr lang="en-US" sz="2400" dirty="0" err="1" smtClean="0"/>
              <a:t>Utilizar</a:t>
            </a:r>
            <a:r>
              <a:rPr lang="en-US" sz="2400" dirty="0" smtClean="0"/>
              <a:t> el constructor de </a:t>
            </a:r>
            <a:r>
              <a:rPr lang="en-US" sz="2400" dirty="0" err="1" smtClean="0"/>
              <a:t>sincronzación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ORDERED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ordenar</a:t>
            </a:r>
            <a:r>
              <a:rPr lang="en-US" sz="2400" dirty="0" smtClean="0"/>
              <a:t> </a:t>
            </a:r>
            <a:r>
              <a:rPr lang="en-US" sz="2400" dirty="0" err="1" smtClean="0"/>
              <a:t>secuencialmente</a:t>
            </a:r>
            <a:r>
              <a:rPr lang="en-US" sz="2400" dirty="0" smtClean="0"/>
              <a:t> los </a:t>
            </a:r>
            <a:r>
              <a:rPr lang="en-US" sz="2400" dirty="0" err="1" smtClean="0"/>
              <a:t>índices</a:t>
            </a:r>
            <a:r>
              <a:rPr lang="en-US" sz="2400" dirty="0" smtClean="0"/>
              <a:t> de  un array de 100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, </a:t>
            </a:r>
            <a:r>
              <a:rPr lang="en-US" sz="2400" dirty="0" err="1" smtClean="0"/>
              <a:t>escritos</a:t>
            </a:r>
            <a:r>
              <a:rPr lang="en-US" sz="2400" dirty="0" smtClean="0"/>
              <a:t> de 5 en 5 y </a:t>
            </a:r>
            <a:r>
              <a:rPr lang="en-US" sz="2400" dirty="0" err="1" smtClean="0"/>
              <a:t>empezando</a:t>
            </a:r>
            <a:r>
              <a:rPr lang="en-US" sz="2400" dirty="0" smtClean="0"/>
              <a:t> de 0. 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 declare  </a:t>
            </a:r>
            <a:r>
              <a:rPr lang="en-US" sz="2400" dirty="0" smtClean="0">
                <a:solidFill>
                  <a:srgbClr val="4F81BD"/>
                </a:solidFill>
              </a:rPr>
              <a:t>...for ORDERED ...  </a:t>
            </a:r>
            <a:r>
              <a:rPr lang="en-US" sz="2400" dirty="0" smtClean="0"/>
              <a:t>antes del for loop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imprima</a:t>
            </a:r>
            <a:r>
              <a:rPr lang="en-US" sz="2400" dirty="0" smtClean="0"/>
              <a:t> los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del array. No se </a:t>
            </a:r>
            <a:r>
              <a:rPr lang="en-US" sz="2400" dirty="0" err="1" smtClean="0"/>
              <a:t>olvide</a:t>
            </a:r>
            <a:r>
              <a:rPr lang="en-US" sz="2400" dirty="0" smtClean="0"/>
              <a:t> de </a:t>
            </a:r>
            <a:r>
              <a:rPr lang="en-US" sz="2400" dirty="0" err="1" smtClean="0"/>
              <a:t>declarar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... ORDERED</a:t>
            </a:r>
            <a:r>
              <a:rPr lang="en-US" sz="2400" dirty="0" smtClean="0"/>
              <a:t> </a:t>
            </a:r>
            <a:r>
              <a:rPr lang="en-US" sz="2400" dirty="0" err="1" smtClean="0"/>
              <a:t>justo</a:t>
            </a:r>
            <a:r>
              <a:rPr lang="en-US" sz="2400" dirty="0" smtClean="0"/>
              <a:t> antes de la </a:t>
            </a:r>
            <a:r>
              <a:rPr lang="en-US" sz="2400" dirty="0" err="1" smtClean="0"/>
              <a:t>impresion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5883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5215"/>
            <a:ext cx="51096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Ejercicio</a:t>
            </a:r>
            <a:r>
              <a:rPr lang="en-US" sz="2800" b="1" dirty="0" smtClean="0"/>
              <a:t> 3: Variables </a:t>
            </a:r>
            <a:r>
              <a:rPr lang="en-US" sz="2800" b="1" dirty="0" err="1" smtClean="0"/>
              <a:t>compartidas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privadas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reducción</a:t>
            </a:r>
            <a:endParaRPr lang="en-US" sz="2800" b="1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Reescribir</a:t>
            </a:r>
            <a:r>
              <a:rPr lang="en-US" sz="2400" dirty="0" smtClean="0"/>
              <a:t> el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con solo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OPENMP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#pragma </a:t>
            </a:r>
            <a:r>
              <a:rPr lang="en-US" sz="2400" dirty="0" err="1" smtClean="0">
                <a:solidFill>
                  <a:srgbClr val="4F81BD"/>
                </a:solidFill>
              </a:rPr>
              <a:t>omp</a:t>
            </a:r>
            <a:r>
              <a:rPr lang="en-US" sz="2400" dirty="0" smtClean="0">
                <a:solidFill>
                  <a:srgbClr val="4F81BD"/>
                </a:solidFill>
              </a:rPr>
              <a:t> parallel </a:t>
            </a:r>
            <a:r>
              <a:rPr lang="en-US" sz="2400" dirty="0" smtClean="0"/>
              <a:t>, antes de </a:t>
            </a:r>
            <a:r>
              <a:rPr lang="en-US" sz="2400" dirty="0" err="1" smtClean="0"/>
              <a:t>inicializar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a=0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#pragma </a:t>
            </a:r>
            <a:r>
              <a:rPr lang="en-US" sz="2400" dirty="0" err="1" smtClean="0">
                <a:solidFill>
                  <a:srgbClr val="4F81BD"/>
                </a:solidFill>
              </a:rPr>
              <a:t>omp</a:t>
            </a:r>
            <a:r>
              <a:rPr lang="en-US" sz="2400" dirty="0" smtClean="0">
                <a:solidFill>
                  <a:srgbClr val="4F81BD"/>
                </a:solidFill>
              </a:rPr>
              <a:t> for reduction (+,a)</a:t>
            </a:r>
            <a:r>
              <a:rPr lang="en-US" sz="2400" dirty="0" smtClean="0"/>
              <a:t> , antes del </a:t>
            </a:r>
            <a:r>
              <a:rPr lang="en-US" sz="2400" dirty="0" smtClean="0">
                <a:solidFill>
                  <a:srgbClr val="4F81BD"/>
                </a:solidFill>
              </a:rPr>
              <a:t>for</a:t>
            </a:r>
          </a:p>
          <a:p>
            <a:r>
              <a:rPr lang="en-US" sz="2400" dirty="0" err="1" smtClean="0"/>
              <a:t>Observar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suma</a:t>
            </a:r>
            <a:r>
              <a:rPr lang="en-US" sz="2400" dirty="0" smtClean="0"/>
              <a:t>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varios</a:t>
            </a:r>
            <a:r>
              <a:rPr lang="en-US" sz="2400" dirty="0" smtClean="0"/>
              <a:t> </a:t>
            </a:r>
            <a:r>
              <a:rPr lang="en-US" sz="2400" dirty="0" err="1" smtClean="0"/>
              <a:t>intentos</a:t>
            </a:r>
            <a:r>
              <a:rPr lang="en-US" sz="2400" dirty="0" smtClean="0"/>
              <a:t>. Se </a:t>
            </a:r>
            <a:r>
              <a:rPr lang="en-US" sz="2400" dirty="0" err="1" smtClean="0"/>
              <a:t>mantiene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0864" y="1624291"/>
            <a:ext cx="3518419" cy="4154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#include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iostream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int</a:t>
            </a:r>
            <a:r>
              <a:rPr lang="en-US" sz="2400" dirty="0"/>
              <a:t> main (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hu-HU" sz="2400" dirty="0"/>
              <a:t>  int a, i</a:t>
            </a:r>
            <a:r>
              <a:rPr lang="hu-HU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  a </a:t>
            </a:r>
            <a:r>
              <a:rPr lang="en-US" sz="2400" dirty="0"/>
              <a:t>= 0</a:t>
            </a:r>
            <a:r>
              <a:rPr lang="en-US" sz="2400" dirty="0" smtClean="0"/>
              <a:t>;.</a:t>
            </a:r>
            <a:endParaRPr lang="en-US" sz="2400" dirty="0"/>
          </a:p>
          <a:p>
            <a:r>
              <a:rPr lang="da-DK" sz="2400" dirty="0" smtClean="0"/>
              <a:t>  for </a:t>
            </a:r>
            <a:r>
              <a:rPr lang="da-DK" sz="2400" dirty="0"/>
              <a:t>(i = 0; i &lt; 10; i++) {</a:t>
            </a:r>
          </a:p>
          <a:p>
            <a:r>
              <a:rPr lang="da-DK" sz="2400" dirty="0"/>
              <a:t>        a += i;</a:t>
            </a:r>
          </a:p>
          <a:p>
            <a:r>
              <a:rPr lang="da-DK" sz="2400" dirty="0"/>
              <a:t>    </a:t>
            </a:r>
            <a:r>
              <a:rPr lang="da-DK" sz="2400" dirty="0" smtClean="0"/>
              <a:t>}</a:t>
            </a:r>
          </a:p>
          <a:p>
            <a:r>
              <a:rPr lang="da-DK" sz="2400" dirty="0" err="1" smtClean="0"/>
              <a:t>Cout</a:t>
            </a:r>
            <a:r>
              <a:rPr lang="da-DK" sz="2400" dirty="0" smtClean="0"/>
              <a:t>&lt;&lt;”La </a:t>
            </a:r>
            <a:r>
              <a:rPr lang="da-DK" sz="2400" dirty="0" err="1" smtClean="0"/>
              <a:t>suma</a:t>
            </a:r>
            <a:r>
              <a:rPr lang="da-DK" sz="2400" dirty="0" smtClean="0"/>
              <a:t> es: ”&lt;&lt;a&lt;&lt;</a:t>
            </a:r>
            <a:r>
              <a:rPr lang="da-DK" sz="2400" dirty="0" err="1" smtClean="0"/>
              <a:t>endl</a:t>
            </a:r>
            <a:r>
              <a:rPr lang="da-DK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}</a:t>
            </a:r>
          </a:p>
          <a:p>
            <a:r>
              <a:rPr lang="is-I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202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5215"/>
            <a:ext cx="8686800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Ejercicio</a:t>
            </a:r>
            <a:r>
              <a:rPr lang="en-US" sz="2800" b="1" dirty="0"/>
              <a:t> </a:t>
            </a:r>
            <a:r>
              <a:rPr lang="en-US" sz="2800" b="1" dirty="0" smtClean="0"/>
              <a:t>4: </a:t>
            </a:r>
            <a:r>
              <a:rPr lang="en-US" sz="2800" b="1" dirty="0"/>
              <a:t>Variables </a:t>
            </a:r>
            <a:r>
              <a:rPr lang="en-US" sz="2800" b="1" dirty="0" err="1"/>
              <a:t>compartidas</a:t>
            </a:r>
            <a:r>
              <a:rPr lang="en-US" sz="2800" b="1" dirty="0"/>
              <a:t>/</a:t>
            </a:r>
            <a:r>
              <a:rPr lang="en-US" sz="2800" b="1" dirty="0" err="1"/>
              <a:t>privadas</a:t>
            </a:r>
            <a:r>
              <a:rPr lang="en-US" sz="2800" b="1" dirty="0"/>
              <a:t> y </a:t>
            </a:r>
            <a:r>
              <a:rPr lang="en-US" sz="2800" b="1" dirty="0" err="1"/>
              <a:t>reducción</a:t>
            </a:r>
            <a:endParaRPr lang="en-US" sz="2800" b="1" dirty="0"/>
          </a:p>
          <a:p>
            <a:endParaRPr lang="en-US" sz="2400" dirty="0"/>
          </a:p>
          <a:p>
            <a:r>
              <a:rPr lang="en-US" sz="2400" dirty="0" err="1" smtClean="0"/>
              <a:t>Reescribir</a:t>
            </a:r>
            <a:r>
              <a:rPr lang="en-US" sz="2400" dirty="0" smtClean="0"/>
              <a:t> 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con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directivas</a:t>
            </a:r>
            <a:r>
              <a:rPr lang="en-US" sz="2400" dirty="0" smtClean="0"/>
              <a:t> de </a:t>
            </a:r>
            <a:r>
              <a:rPr lang="en-US" sz="2400" dirty="0" err="1" smtClean="0"/>
              <a:t>sincronización</a:t>
            </a:r>
            <a:r>
              <a:rPr lang="en-US" sz="2400" dirty="0" smtClean="0"/>
              <a:t> OPENMP </a:t>
            </a:r>
            <a:r>
              <a:rPr lang="en-US" sz="2400" dirty="0" err="1" smtClean="0"/>
              <a:t>adecuadas</a:t>
            </a:r>
            <a:r>
              <a:rPr lang="en-US" sz="2400" dirty="0" smtClean="0"/>
              <a:t>,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4F81BD"/>
                </a:solidFill>
              </a:rPr>
              <a:t>a</a:t>
            </a:r>
            <a:r>
              <a:rPr lang="en-US" sz="2400" dirty="0" smtClean="0"/>
              <a:t> sea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shared(a)</a:t>
            </a:r>
            <a:r>
              <a:rPr lang="en-US" sz="2400" dirty="0" smtClean="0"/>
              <a:t>, e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sea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privada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private(</a:t>
            </a:r>
            <a:r>
              <a:rPr lang="en-US" sz="2400" dirty="0" err="1" smtClean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inicialización</a:t>
            </a:r>
            <a:r>
              <a:rPr lang="en-US" sz="2400" dirty="0" smtClean="0"/>
              <a:t> de </a:t>
            </a:r>
            <a:r>
              <a:rPr lang="en-US" sz="2400" dirty="0" smtClean="0">
                <a:solidFill>
                  <a:srgbClr val="4F81BD"/>
                </a:solidFill>
              </a:rPr>
              <a:t>a</a:t>
            </a:r>
            <a:r>
              <a:rPr lang="en-US" sz="2400" dirty="0" smtClean="0"/>
              <a:t> se </a:t>
            </a:r>
            <a:r>
              <a:rPr lang="en-US" sz="2400" dirty="0" err="1" smtClean="0"/>
              <a:t>haga</a:t>
            </a:r>
            <a:r>
              <a:rPr lang="en-US" sz="2400" dirty="0" smtClean="0"/>
              <a:t> solo </a:t>
            </a:r>
            <a:r>
              <a:rPr lang="en-US" sz="2400" dirty="0" err="1" smtClean="0"/>
              <a:t>por</a:t>
            </a:r>
            <a:r>
              <a:rPr lang="en-US" sz="2400" dirty="0" smtClean="0"/>
              <a:t> el</a:t>
            </a:r>
          </a:p>
          <a:p>
            <a:r>
              <a:rPr lang="en-US" sz="2400" i="1" dirty="0" smtClean="0"/>
              <a:t> master thread</a:t>
            </a:r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impresión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suma</a:t>
            </a:r>
            <a:r>
              <a:rPr lang="en-US" sz="2400" dirty="0" smtClean="0"/>
              <a:t> la </a:t>
            </a:r>
            <a:r>
              <a:rPr lang="en-US" sz="2400" dirty="0" err="1" smtClean="0"/>
              <a:t>haga</a:t>
            </a:r>
            <a:r>
              <a:rPr lang="en-US" sz="2400" dirty="0" smtClean="0"/>
              <a:t> solo un thread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irectiva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single</a:t>
            </a:r>
          </a:p>
          <a:p>
            <a:r>
              <a:rPr lang="en-US" sz="2400" dirty="0" err="1" smtClean="0"/>
              <a:t>Compruebe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ahora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correcto</a:t>
            </a:r>
            <a:endParaRPr lang="en-US" sz="2400" dirty="0" smtClean="0"/>
          </a:p>
          <a:p>
            <a:r>
              <a:rPr lang="en-US" sz="2400" dirty="0" smtClean="0"/>
              <a:t>En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contrario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sería</a:t>
            </a:r>
            <a:r>
              <a:rPr lang="en-US" sz="2400" dirty="0" smtClean="0"/>
              <a:t> </a:t>
            </a:r>
            <a:r>
              <a:rPr lang="en-US" sz="2400" dirty="0" err="1" smtClean="0"/>
              <a:t>adecuado</a:t>
            </a:r>
            <a:r>
              <a:rPr lang="en-US" sz="2400" dirty="0" smtClean="0"/>
              <a:t> </a:t>
            </a:r>
            <a:r>
              <a:rPr lang="en-US" sz="2400" dirty="0" err="1" smtClean="0"/>
              <a:t>incluir</a:t>
            </a:r>
            <a:endParaRPr lang="en-US" sz="2400" dirty="0" smtClean="0"/>
          </a:p>
          <a:p>
            <a:r>
              <a:rPr lang="en-US" sz="2400" dirty="0" err="1"/>
              <a:t>u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barrera</a:t>
            </a:r>
            <a:r>
              <a:rPr lang="en-US" sz="2400" dirty="0" smtClean="0"/>
              <a:t>? </a:t>
            </a:r>
            <a:r>
              <a:rPr lang="en-US" sz="2400" dirty="0" smtClean="0">
                <a:solidFill>
                  <a:schemeClr val="accent1"/>
                </a:solidFill>
              </a:rPr>
              <a:t>#pragma </a:t>
            </a:r>
            <a:r>
              <a:rPr lang="en-US" sz="2400" dirty="0" err="1" smtClean="0">
                <a:solidFill>
                  <a:schemeClr val="accent1"/>
                </a:solidFill>
              </a:rPr>
              <a:t>omp</a:t>
            </a:r>
            <a:r>
              <a:rPr lang="en-US" sz="2400" dirty="0" smtClean="0">
                <a:solidFill>
                  <a:schemeClr val="accent1"/>
                </a:solidFill>
              </a:rPr>
              <a:t> barrier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E</a:t>
            </a:r>
            <a:r>
              <a:rPr lang="en-US" sz="2400" dirty="0" err="1" smtClean="0"/>
              <a:t>scribir</a:t>
            </a:r>
            <a:r>
              <a:rPr lang="en-US" sz="2400" dirty="0" smtClean="0"/>
              <a:t>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similar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hallar</a:t>
            </a:r>
            <a:r>
              <a:rPr lang="en-US" sz="2400" dirty="0" smtClean="0"/>
              <a:t> el </a:t>
            </a:r>
            <a:r>
              <a:rPr lang="en-US" sz="2400" dirty="0" err="1" smtClean="0"/>
              <a:t>mínimo</a:t>
            </a:r>
            <a:r>
              <a:rPr lang="en-US" sz="2400" dirty="0" smtClean="0"/>
              <a:t> y el </a:t>
            </a:r>
            <a:r>
              <a:rPr lang="en-US" sz="2400" dirty="0" err="1" smtClean="0"/>
              <a:t>máximo</a:t>
            </a:r>
            <a:r>
              <a:rPr lang="en-US" sz="2400" dirty="0" smtClean="0"/>
              <a:t> de un array de 10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generados</a:t>
            </a:r>
            <a:r>
              <a:rPr lang="en-US" sz="2400" dirty="0" smtClean="0"/>
              <a:t> </a:t>
            </a:r>
            <a:r>
              <a:rPr lang="en-US" sz="2400" dirty="0" err="1" smtClean="0"/>
              <a:t>aleatoriamente</a:t>
            </a:r>
            <a:r>
              <a:rPr lang="en-US" sz="2400" dirty="0" smtClean="0"/>
              <a:t> entre 1 y 50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8202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8.55.3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482575"/>
            <a:ext cx="7965106" cy="2912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45167"/>
            <a:ext cx="837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La </a:t>
            </a:r>
            <a:r>
              <a:rPr lang="en-US" sz="2800" dirty="0" err="1">
                <a:solidFill>
                  <a:srgbClr val="000000"/>
                </a:solidFill>
              </a:rPr>
              <a:t>creación</a:t>
            </a:r>
            <a:r>
              <a:rPr lang="en-US" sz="2800" dirty="0">
                <a:solidFill>
                  <a:srgbClr val="000000"/>
                </a:solidFill>
              </a:rPr>
              <a:t> de un </a:t>
            </a:r>
            <a:r>
              <a:rPr lang="en-US" sz="2800" dirty="0" err="1">
                <a:solidFill>
                  <a:srgbClr val="000000"/>
                </a:solidFill>
              </a:rPr>
              <a:t>nuevo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hilo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una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característica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permite</a:t>
            </a:r>
            <a:r>
              <a:rPr lang="en-US" sz="2800" dirty="0">
                <a:solidFill>
                  <a:srgbClr val="000000"/>
                </a:solidFill>
              </a:rPr>
              <a:t> a </a:t>
            </a:r>
            <a:r>
              <a:rPr lang="en-US" sz="2800" dirty="0" err="1">
                <a:solidFill>
                  <a:srgbClr val="000000"/>
                </a:solidFill>
              </a:rPr>
              <a:t>una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aplicación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realizar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varias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tareas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concurrentemente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800" i="1" dirty="0" smtClean="0">
                <a:solidFill>
                  <a:srgbClr val="000000"/>
                </a:solidFill>
              </a:rPr>
              <a:t>Threads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existen</a:t>
            </a:r>
            <a:r>
              <a:rPr lang="en-US" sz="2800" dirty="0" smtClean="0">
                <a:solidFill>
                  <a:srgbClr val="000000"/>
                </a:solidFill>
              </a:rPr>
              <a:t> solo </a:t>
            </a:r>
            <a:r>
              <a:rPr lang="en-US" sz="2800" dirty="0" err="1" smtClean="0">
                <a:solidFill>
                  <a:srgbClr val="000000"/>
                </a:solidFill>
              </a:rPr>
              <a:t>ligados</a:t>
            </a:r>
            <a:r>
              <a:rPr lang="en-US" sz="2800" dirty="0" smtClean="0">
                <a:solidFill>
                  <a:srgbClr val="000000"/>
                </a:solidFill>
              </a:rPr>
              <a:t> a </a:t>
            </a:r>
            <a:r>
              <a:rPr lang="en-US" sz="2800" dirty="0" err="1" smtClean="0">
                <a:solidFill>
                  <a:srgbClr val="000000"/>
                </a:solidFill>
              </a:rPr>
              <a:t>procesos</a:t>
            </a:r>
            <a:r>
              <a:rPr lang="en-US" sz="2800" dirty="0" smtClean="0">
                <a:solidFill>
                  <a:srgbClr val="000000"/>
                </a:solidFill>
              </a:rPr>
              <a:t>, y son </a:t>
            </a:r>
            <a:r>
              <a:rPr lang="en-US" sz="2800" dirty="0" err="1" smtClean="0">
                <a:solidFill>
                  <a:srgbClr val="000000"/>
                </a:solidFill>
              </a:rPr>
              <a:t>típicamente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igual</a:t>
            </a:r>
            <a:r>
              <a:rPr lang="en-US" sz="2800" dirty="0" smtClean="0">
                <a:solidFill>
                  <a:srgbClr val="000000"/>
                </a:solidFill>
              </a:rPr>
              <a:t> al </a:t>
            </a:r>
            <a:r>
              <a:rPr lang="en-US" sz="2800" dirty="0" err="1" smtClean="0">
                <a:solidFill>
                  <a:srgbClr val="000000"/>
                </a:solidFill>
              </a:rPr>
              <a:t>número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núcleos</a:t>
            </a:r>
            <a:r>
              <a:rPr lang="en-US" sz="2800" dirty="0" smtClean="0">
                <a:solidFill>
                  <a:srgbClr val="000000"/>
                </a:solidFill>
              </a:rPr>
              <a:t> del </a:t>
            </a:r>
            <a:r>
              <a:rPr lang="en-US" sz="2800" dirty="0" err="1" smtClean="0">
                <a:solidFill>
                  <a:srgbClr val="000000"/>
                </a:solidFill>
              </a:rPr>
              <a:t>procesador</a:t>
            </a:r>
            <a:r>
              <a:rPr lang="en-US" sz="2800" dirty="0" smtClean="0">
                <a:solidFill>
                  <a:srgbClr val="000000"/>
                </a:solidFill>
              </a:rPr>
              <a:t> (sin embargo, el </a:t>
            </a:r>
            <a:r>
              <a:rPr lang="en-US" sz="2800" dirty="0" err="1" smtClean="0">
                <a:solidFill>
                  <a:srgbClr val="000000"/>
                </a:solidFill>
              </a:rPr>
              <a:t>usuario</a:t>
            </a:r>
            <a:r>
              <a:rPr lang="en-US" sz="2800" dirty="0" smtClean="0">
                <a:solidFill>
                  <a:srgbClr val="000000"/>
                </a:solidFill>
              </a:rPr>
              <a:t> define el </a:t>
            </a:r>
            <a:r>
              <a:rPr lang="en-US" sz="2800" dirty="0" err="1" smtClean="0">
                <a:solidFill>
                  <a:srgbClr val="000000"/>
                </a:solidFill>
              </a:rPr>
              <a:t>número</a:t>
            </a:r>
            <a:r>
              <a:rPr lang="en-US" sz="2800" dirty="0" smtClean="0">
                <a:solidFill>
                  <a:srgbClr val="000000"/>
                </a:solidFill>
              </a:rPr>
              <a:t> de threads)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53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9.24.5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330" y="4587923"/>
            <a:ext cx="7988541" cy="2059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" y="704911"/>
            <a:ext cx="8417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Paralelismo</a:t>
            </a:r>
            <a:r>
              <a:rPr lang="en-US" sz="2800" dirty="0" smtClean="0"/>
              <a:t> en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explícito</a:t>
            </a:r>
            <a:r>
              <a:rPr lang="en-US" sz="2800" dirty="0" smtClean="0"/>
              <a:t>, </a:t>
            </a:r>
            <a:r>
              <a:rPr lang="en-US" sz="2800" dirty="0" err="1" smtClean="0"/>
              <a:t>dando</a:t>
            </a:r>
            <a:r>
              <a:rPr lang="en-US" sz="2800" dirty="0" smtClean="0"/>
              <a:t> total control </a:t>
            </a:r>
            <a:r>
              <a:rPr lang="en-US" sz="2800" dirty="0" err="1" smtClean="0"/>
              <a:t>sobre</a:t>
            </a:r>
            <a:r>
              <a:rPr lang="en-US" sz="2800" dirty="0" smtClean="0"/>
              <a:t> el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.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implementarse</a:t>
            </a:r>
            <a:r>
              <a:rPr lang="en-US" sz="2800" dirty="0" smtClean="0"/>
              <a:t> </a:t>
            </a:r>
            <a:r>
              <a:rPr lang="en-US" sz="2800" dirty="0" err="1" smtClean="0"/>
              <a:t>añadiendo</a:t>
            </a:r>
            <a:r>
              <a:rPr lang="en-US" sz="2800" dirty="0" smtClean="0"/>
              <a:t> </a:t>
            </a:r>
            <a:r>
              <a:rPr lang="en-US" sz="2800" dirty="0" err="1" smtClean="0"/>
              <a:t>directivas</a:t>
            </a:r>
            <a:r>
              <a:rPr lang="en-US" sz="2800" dirty="0" smtClean="0"/>
              <a:t> a un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en </a:t>
            </a:r>
            <a:r>
              <a:rPr lang="en-US" sz="2800" dirty="0" err="1" smtClean="0"/>
              <a:t>serie</a:t>
            </a:r>
            <a:r>
              <a:rPr lang="en-US" sz="2800" dirty="0" smtClean="0"/>
              <a:t>, o </a:t>
            </a:r>
            <a:r>
              <a:rPr lang="en-US" sz="2800" dirty="0" err="1" smtClean="0"/>
              <a:t>insertando</a:t>
            </a:r>
            <a:r>
              <a:rPr lang="en-US" sz="2800" dirty="0" smtClean="0"/>
              <a:t> </a:t>
            </a:r>
            <a:r>
              <a:rPr lang="en-US" sz="2800" dirty="0" err="1" smtClean="0"/>
              <a:t>subrutinas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lograr</a:t>
            </a:r>
            <a:r>
              <a:rPr lang="en-US" sz="2800" dirty="0" smtClean="0"/>
              <a:t> </a:t>
            </a:r>
            <a:r>
              <a:rPr lang="en-US" sz="2800" dirty="0" err="1" smtClean="0"/>
              <a:t>niveles</a:t>
            </a:r>
            <a:r>
              <a:rPr lang="en-US" sz="2800" dirty="0" smtClean="0"/>
              <a:t> </a:t>
            </a:r>
            <a:r>
              <a:rPr lang="en-US" sz="2800" dirty="0" err="1" smtClean="0"/>
              <a:t>múltiples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paralelismo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2641082"/>
            <a:ext cx="33658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Modelo</a:t>
            </a:r>
            <a:r>
              <a:rPr lang="en-US" sz="3200" b="1" dirty="0" smtClean="0"/>
              <a:t>  Fork-Join: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850" y="3314386"/>
            <a:ext cx="8417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se </a:t>
            </a:r>
            <a:r>
              <a:rPr lang="en-US" sz="2800" dirty="0" err="1" smtClean="0"/>
              <a:t>inician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un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simple: </a:t>
            </a:r>
            <a:r>
              <a:rPr lang="en-US" sz="2800" i="1" dirty="0" smtClean="0"/>
              <a:t>master thread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</a:t>
            </a:r>
            <a:r>
              <a:rPr lang="en-US" sz="2800" dirty="0" smtClean="0"/>
              <a:t> </a:t>
            </a:r>
            <a:r>
              <a:rPr lang="en-US" sz="2800" dirty="0" err="1" smtClean="0"/>
              <a:t>secuencialmente</a:t>
            </a:r>
            <a:r>
              <a:rPr lang="en-US" sz="2800" dirty="0" smtClean="0"/>
              <a:t> hasta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la </a:t>
            </a:r>
            <a:r>
              <a:rPr lang="en-US" sz="2800" dirty="0" err="1" smtClean="0"/>
              <a:t>primera</a:t>
            </a:r>
            <a:r>
              <a:rPr lang="en-US" sz="2800" dirty="0" smtClean="0"/>
              <a:t> region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85800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25 at 9.24.5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330" y="4429180"/>
            <a:ext cx="7988541" cy="2059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050" y="765617"/>
            <a:ext cx="33658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Modelo</a:t>
            </a:r>
            <a:r>
              <a:rPr lang="en-US" sz="3200" b="1" dirty="0" smtClean="0"/>
              <a:t>  Fork-Join: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372" y="1365410"/>
            <a:ext cx="84173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se </a:t>
            </a:r>
            <a:r>
              <a:rPr lang="en-US" sz="2800" dirty="0" err="1" smtClean="0"/>
              <a:t>inician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un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simple: </a:t>
            </a:r>
            <a:r>
              <a:rPr lang="en-US" sz="2800" i="1" dirty="0" smtClean="0"/>
              <a:t>master thread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</a:t>
            </a:r>
            <a:r>
              <a:rPr lang="en-US" sz="2800" dirty="0" smtClean="0"/>
              <a:t> </a:t>
            </a:r>
            <a:r>
              <a:rPr lang="en-US" sz="2800" dirty="0" err="1" smtClean="0"/>
              <a:t>secuencialmente</a:t>
            </a:r>
            <a:r>
              <a:rPr lang="en-US" sz="2800" dirty="0" smtClean="0"/>
              <a:t> hasta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la </a:t>
            </a:r>
            <a:r>
              <a:rPr lang="en-US" sz="2800" dirty="0" err="1" smtClean="0"/>
              <a:t>primera</a:t>
            </a:r>
            <a:r>
              <a:rPr lang="en-US" sz="2800" dirty="0" smtClean="0"/>
              <a:t> region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FORK: </a:t>
            </a:r>
            <a:r>
              <a:rPr lang="en-US" sz="2800" dirty="0" smtClean="0"/>
              <a:t>el </a:t>
            </a:r>
            <a:r>
              <a:rPr lang="en-US" sz="2800" i="1" dirty="0" smtClean="0"/>
              <a:t>master thread </a:t>
            </a:r>
            <a:r>
              <a:rPr lang="en-US" sz="2800" dirty="0" err="1" smtClean="0"/>
              <a:t>crea</a:t>
            </a:r>
            <a:r>
              <a:rPr lang="en-US" sz="2800" dirty="0" smtClean="0"/>
              <a:t> un </a:t>
            </a:r>
            <a:r>
              <a:rPr lang="en-US" sz="2800" dirty="0" err="1" smtClean="0"/>
              <a:t>grupo</a:t>
            </a:r>
            <a:r>
              <a:rPr lang="en-US" sz="2800" dirty="0" smtClean="0"/>
              <a:t> de </a:t>
            </a:r>
            <a:r>
              <a:rPr lang="en-US" sz="2800" i="1" dirty="0" smtClean="0"/>
              <a:t>threads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son </a:t>
            </a:r>
            <a:r>
              <a:rPr lang="en-US" sz="2800" dirty="0" err="1" smtClean="0"/>
              <a:t>ejecutados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JOIN: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los </a:t>
            </a:r>
            <a:r>
              <a:rPr lang="en-US" sz="2800" i="1" dirty="0" smtClean="0"/>
              <a:t>threads </a:t>
            </a:r>
            <a:r>
              <a:rPr lang="en-US" sz="2800" dirty="0" err="1" smtClean="0"/>
              <a:t>completan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ejecución</a:t>
            </a:r>
            <a:r>
              <a:rPr lang="en-US" sz="2800" dirty="0" smtClean="0"/>
              <a:t>, se </a:t>
            </a:r>
            <a:r>
              <a:rPr lang="en-US" sz="2800" dirty="0" err="1" smtClean="0"/>
              <a:t>sincronizan</a:t>
            </a:r>
            <a:r>
              <a:rPr lang="en-US" sz="2800" dirty="0" smtClean="0"/>
              <a:t> y </a:t>
            </a:r>
            <a:r>
              <a:rPr lang="en-US" sz="2800" dirty="0" err="1" smtClean="0"/>
              <a:t>terminan</a:t>
            </a:r>
            <a:r>
              <a:rPr lang="en-US" sz="2800" dirty="0" smtClean="0"/>
              <a:t>, </a:t>
            </a:r>
            <a:r>
              <a:rPr lang="en-US" sz="2800" dirty="0" err="1" smtClean="0"/>
              <a:t>dejando</a:t>
            </a:r>
            <a:r>
              <a:rPr lang="en-US" sz="2800" dirty="0" smtClean="0"/>
              <a:t> solo el </a:t>
            </a:r>
            <a:r>
              <a:rPr lang="en-US" sz="2800" i="1" dirty="0" smtClean="0"/>
              <a:t>master thread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085316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623243"/>
            <a:ext cx="4658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Directivas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compilación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08019"/>
            <a:ext cx="812143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Son </a:t>
            </a:r>
            <a:r>
              <a:rPr lang="en-US" sz="2800" dirty="0" err="1" smtClean="0"/>
              <a:t>comentarios</a:t>
            </a:r>
            <a:r>
              <a:rPr lang="en-US" sz="2800" dirty="0" smtClean="0"/>
              <a:t> </a:t>
            </a:r>
            <a:r>
              <a:rPr lang="en-US" sz="2800" dirty="0" err="1" smtClean="0"/>
              <a:t>sintácticos</a:t>
            </a:r>
            <a:r>
              <a:rPr lang="en-US" sz="2800" dirty="0" smtClean="0"/>
              <a:t> en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fuente</a:t>
            </a:r>
            <a:r>
              <a:rPr lang="en-US" sz="2800" dirty="0" smtClean="0"/>
              <a:t> y </a:t>
            </a:r>
            <a:r>
              <a:rPr lang="en-US" sz="2800" dirty="0" err="1" smtClean="0"/>
              <a:t>seran</a:t>
            </a:r>
            <a:r>
              <a:rPr lang="en-US" sz="2800" dirty="0"/>
              <a:t> </a:t>
            </a:r>
            <a:r>
              <a:rPr lang="en-US" sz="2800" dirty="0" err="1" smtClean="0"/>
              <a:t>ignorados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dirty="0" err="1" smtClean="0"/>
              <a:t>compilador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el </a:t>
            </a:r>
            <a:r>
              <a:rPr lang="en-US" sz="2800" dirty="0" err="1" smtClean="0"/>
              <a:t>usuario</a:t>
            </a:r>
            <a:r>
              <a:rPr lang="en-US" sz="2800" dirty="0" smtClean="0"/>
              <a:t> </a:t>
            </a:r>
            <a:r>
              <a:rPr lang="en-US" sz="2800" dirty="0" err="1" smtClean="0"/>
              <a:t>asi</a:t>
            </a:r>
            <a:r>
              <a:rPr lang="en-US" sz="2800" dirty="0" smtClean="0"/>
              <a:t> lo decide (flag de </a:t>
            </a:r>
            <a:r>
              <a:rPr lang="en-US" sz="2800" dirty="0" err="1" smtClean="0"/>
              <a:t>compilación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Estas</a:t>
            </a:r>
            <a:r>
              <a:rPr lang="en-US" sz="2800" dirty="0" smtClean="0"/>
              <a:t> </a:t>
            </a:r>
            <a:r>
              <a:rPr lang="en-US" sz="2800" dirty="0" err="1" smtClean="0"/>
              <a:t>inician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región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paralelismo</a:t>
            </a:r>
            <a:r>
              <a:rPr lang="en-US" sz="2800" dirty="0" smtClean="0"/>
              <a:t> en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, </a:t>
            </a:r>
            <a:r>
              <a:rPr lang="en-US" sz="2800" dirty="0" err="1" smtClean="0"/>
              <a:t>dividen</a:t>
            </a:r>
            <a:r>
              <a:rPr lang="en-US" sz="2800" dirty="0" smtClean="0"/>
              <a:t> </a:t>
            </a:r>
            <a:r>
              <a:rPr lang="en-US" sz="2800" dirty="0" err="1" smtClean="0"/>
              <a:t>áreas</a:t>
            </a:r>
            <a:r>
              <a:rPr lang="en-US" sz="2800" dirty="0" smtClean="0"/>
              <a:t> del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</a:t>
            </a:r>
            <a:r>
              <a:rPr lang="en-US" sz="2800" dirty="0" err="1" smtClean="0"/>
              <a:t>distribuyen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iteraciones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</a:t>
            </a:r>
            <a:r>
              <a:rPr lang="en-US" sz="2800" dirty="0" smtClean="0"/>
              <a:t>, </a:t>
            </a:r>
            <a:r>
              <a:rPr lang="en-US" sz="2800" dirty="0" err="1" smtClean="0"/>
              <a:t>serializan</a:t>
            </a:r>
            <a:r>
              <a:rPr lang="en-US" sz="2800" dirty="0" smtClean="0"/>
              <a:t> </a:t>
            </a:r>
            <a:r>
              <a:rPr lang="en-US" sz="2800" dirty="0" err="1" smtClean="0"/>
              <a:t>regiones</a:t>
            </a:r>
            <a:r>
              <a:rPr lang="en-US" sz="2800" dirty="0" smtClean="0"/>
              <a:t> del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, y </a:t>
            </a:r>
            <a:r>
              <a:rPr lang="en-US" sz="2800" dirty="0" err="1" smtClean="0"/>
              <a:t>sincronizan</a:t>
            </a:r>
            <a:r>
              <a:rPr lang="en-US" sz="2800" dirty="0" smtClean="0"/>
              <a:t> el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entre </a:t>
            </a:r>
            <a:r>
              <a:rPr lang="en-US" sz="2800" i="1" dirty="0" smtClean="0"/>
              <a:t>threads</a:t>
            </a:r>
            <a:r>
              <a:rPr lang="en-US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341" y="4555082"/>
            <a:ext cx="711008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#pragma </a:t>
            </a:r>
            <a:r>
              <a:rPr lang="en-US" sz="2400" b="1" dirty="0" err="1">
                <a:solidFill>
                  <a:srgbClr val="FF0000"/>
                </a:solidFill>
              </a:rPr>
              <a:t>omp</a:t>
            </a:r>
            <a:r>
              <a:rPr lang="en-US" sz="2400" b="1" dirty="0">
                <a:solidFill>
                  <a:srgbClr val="FF0000"/>
                </a:solidFill>
              </a:rPr>
              <a:t> parallel </a:t>
            </a:r>
            <a:r>
              <a:rPr lang="en-US" sz="2400" b="1" dirty="0"/>
              <a:t>default(shared) private(</a:t>
            </a:r>
            <a:r>
              <a:rPr lang="en-US" sz="2400" b="1" dirty="0" err="1"/>
              <a:t>beta,pi</a:t>
            </a:r>
            <a:r>
              <a:rPr lang="en-US" sz="2400" b="1" dirty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77341" y="5877758"/>
            <a:ext cx="303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Nombre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directiva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46694" y="5877758"/>
            <a:ext cx="131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cláusulas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7312523">
            <a:off x="5640707" y="5294877"/>
            <a:ext cx="841677" cy="354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7312523">
            <a:off x="2667265" y="5294878"/>
            <a:ext cx="841677" cy="354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7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650" y="871326"/>
            <a:ext cx="38723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Variables de </a:t>
            </a:r>
            <a:r>
              <a:rPr lang="en-US" sz="3200" b="1" dirty="0" err="1" smtClean="0"/>
              <a:t>entorno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4798"/>
            <a:ext cx="8298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Controlan</a:t>
            </a:r>
            <a:r>
              <a:rPr lang="en-US" sz="2800" dirty="0" smtClean="0"/>
              <a:t> la </a:t>
            </a:r>
            <a:r>
              <a:rPr lang="en-US" sz="2800" dirty="0" err="1" smtClean="0"/>
              <a:t>ejecución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 en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real, </a:t>
            </a:r>
            <a:r>
              <a:rPr lang="en-US" sz="2800" dirty="0" err="1" smtClean="0"/>
              <a:t>como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Número</a:t>
            </a:r>
            <a:r>
              <a:rPr lang="en-US" sz="2800" dirty="0" smtClean="0"/>
              <a:t> de threads, </a:t>
            </a:r>
            <a:r>
              <a:rPr lang="en-US" sz="2800" dirty="0" err="1" smtClean="0"/>
              <a:t>cómo</a:t>
            </a:r>
            <a:r>
              <a:rPr lang="en-US" sz="2800" dirty="0" smtClean="0"/>
              <a:t> </a:t>
            </a:r>
            <a:r>
              <a:rPr lang="en-US" sz="2800" dirty="0" err="1" smtClean="0"/>
              <a:t>estan</a:t>
            </a:r>
            <a:r>
              <a:rPr lang="en-US" sz="2800" dirty="0" smtClean="0"/>
              <a:t> </a:t>
            </a:r>
            <a:r>
              <a:rPr lang="en-US" sz="2800" dirty="0" err="1" smtClean="0"/>
              <a:t>separadas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iteraciones</a:t>
            </a:r>
            <a:r>
              <a:rPr lang="en-US" sz="2800" dirty="0" smtClean="0"/>
              <a:t>, </a:t>
            </a:r>
            <a:r>
              <a:rPr lang="en-US" sz="2800" dirty="0" err="1" smtClean="0"/>
              <a:t>asignar</a:t>
            </a:r>
            <a:r>
              <a:rPr lang="en-US" sz="2800" dirty="0" smtClean="0"/>
              <a:t> threads a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, </a:t>
            </a:r>
            <a:r>
              <a:rPr lang="en-US" sz="2800" dirty="0" err="1" smtClean="0"/>
              <a:t>definiendo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paralelismo</a:t>
            </a:r>
            <a:r>
              <a:rPr lang="en-US" sz="2800" dirty="0" smtClean="0"/>
              <a:t> </a:t>
            </a:r>
            <a:r>
              <a:rPr lang="en-US" sz="2800" dirty="0" err="1" smtClean="0"/>
              <a:t>entrelazado</a:t>
            </a:r>
            <a:r>
              <a:rPr lang="en-US" sz="2800" dirty="0" smtClean="0"/>
              <a:t>, threads </a:t>
            </a:r>
            <a:r>
              <a:rPr lang="en-US" sz="2800" dirty="0" err="1" smtClean="0"/>
              <a:t>dinámicos</a:t>
            </a:r>
            <a:r>
              <a:rPr lang="en-US" sz="2800" dirty="0" smtClean="0"/>
              <a:t>,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14090" y="4834076"/>
            <a:ext cx="630127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 err="1"/>
              <a:t>csh</a:t>
            </a:r>
            <a:r>
              <a:rPr lang="en-US" sz="2800" i="1" dirty="0"/>
              <a:t>/</a:t>
            </a:r>
            <a:r>
              <a:rPr lang="en-US" sz="2800" i="1" dirty="0" err="1"/>
              <a:t>tcsh</a:t>
            </a:r>
            <a:r>
              <a:rPr lang="en-US" sz="2800" b="1" dirty="0"/>
              <a:t>	</a:t>
            </a:r>
            <a:r>
              <a:rPr lang="en-US" sz="2800" b="1" dirty="0" err="1"/>
              <a:t>setenv</a:t>
            </a:r>
            <a:r>
              <a:rPr lang="en-US" sz="2800" b="1" dirty="0"/>
              <a:t> OMP_NUM_THREADS </a:t>
            </a:r>
            <a:r>
              <a:rPr lang="en-US" sz="2800" b="1" dirty="0" smtClean="0"/>
              <a:t>8</a:t>
            </a:r>
            <a:endParaRPr lang="en-US" sz="2800" b="1" dirty="0"/>
          </a:p>
          <a:p>
            <a:r>
              <a:rPr lang="en-US" sz="2800" i="1" dirty="0" err="1"/>
              <a:t>sh</a:t>
            </a:r>
            <a:r>
              <a:rPr lang="en-US" sz="2800" i="1" dirty="0"/>
              <a:t>/bash</a:t>
            </a:r>
            <a:r>
              <a:rPr lang="en-US" sz="2800" b="1" dirty="0"/>
              <a:t>	export OMP_NUM_THREADS</a:t>
            </a:r>
            <a:r>
              <a:rPr lang="en-US" sz="2800" b="1" dirty="0" smtClean="0"/>
              <a:t>=</a:t>
            </a:r>
            <a:r>
              <a:rPr lang="en-US" sz="2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890973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4613</Words>
  <Application>Microsoft Macintosh PowerPoint</Application>
  <PresentationFormat>On-screen Show (4:3)</PresentationFormat>
  <Paragraphs>567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286</cp:revision>
  <dcterms:created xsi:type="dcterms:W3CDTF">2015-04-20T08:22:13Z</dcterms:created>
  <dcterms:modified xsi:type="dcterms:W3CDTF">2017-10-03T16:38:29Z</dcterms:modified>
</cp:coreProperties>
</file>