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embeddings/oleObject1.bin" ContentType="application/vnd.openxmlformats-officedocument.oleObject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96" r:id="rId3"/>
    <p:sldId id="297" r:id="rId4"/>
    <p:sldId id="299" r:id="rId5"/>
    <p:sldId id="300" r:id="rId6"/>
    <p:sldId id="337" r:id="rId7"/>
    <p:sldId id="304" r:id="rId8"/>
    <p:sldId id="305" r:id="rId9"/>
    <p:sldId id="302" r:id="rId10"/>
    <p:sldId id="301" r:id="rId11"/>
    <p:sldId id="303" r:id="rId12"/>
    <p:sldId id="338" r:id="rId13"/>
    <p:sldId id="298" r:id="rId14"/>
    <p:sldId id="339" r:id="rId15"/>
    <p:sldId id="306" r:id="rId16"/>
    <p:sldId id="312" r:id="rId17"/>
    <p:sldId id="309" r:id="rId18"/>
    <p:sldId id="307" r:id="rId19"/>
    <p:sldId id="310" r:id="rId20"/>
    <p:sldId id="311" r:id="rId21"/>
    <p:sldId id="313" r:id="rId22"/>
    <p:sldId id="315" r:id="rId23"/>
    <p:sldId id="314" r:id="rId24"/>
    <p:sldId id="308" r:id="rId25"/>
    <p:sldId id="318" r:id="rId26"/>
    <p:sldId id="317" r:id="rId27"/>
    <p:sldId id="316" r:id="rId28"/>
    <p:sldId id="319" r:id="rId29"/>
    <p:sldId id="323" r:id="rId30"/>
    <p:sldId id="321" r:id="rId31"/>
    <p:sldId id="331" r:id="rId32"/>
    <p:sldId id="333" r:id="rId33"/>
    <p:sldId id="327" r:id="rId34"/>
    <p:sldId id="340" r:id="rId35"/>
    <p:sldId id="34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44" autoAdjust="0"/>
  </p:normalViewPr>
  <p:slideViewPr>
    <p:cSldViewPr snapToGrid="0" snapToObjects="1">
      <p:cViewPr varScale="1">
        <p:scale>
          <a:sx n="99" d="100"/>
          <a:sy n="99" d="100"/>
        </p:scale>
        <p:origin x="-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DECB7-D539-3147-A030-7B22C2E6FEB0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FC488-22F6-6648-B1E5-59AF6166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1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7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4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2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3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6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5/24/18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3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5/24/18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1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7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6BE82-8FDE-3A4D-BFC7-290DF10E2920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4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2421"/>
            <a:ext cx="7772400" cy="3930316"/>
          </a:xfrm>
        </p:spPr>
        <p:txBody>
          <a:bodyPr>
            <a:normAutofit/>
          </a:bodyPr>
          <a:lstStyle/>
          <a:p>
            <a:r>
              <a:rPr lang="en-US" sz="6000" b="1" dirty="0" err="1" smtClean="0"/>
              <a:t>Algoritmos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err="1" smtClean="0"/>
              <a:t>Paralelos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3600" dirty="0" err="1" smtClean="0"/>
              <a:t>Ejemplos</a:t>
            </a:r>
            <a:r>
              <a:rPr lang="en-US" sz="3600" dirty="0" smtClean="0"/>
              <a:t> </a:t>
            </a:r>
            <a:r>
              <a:rPr lang="en-US" sz="3600" dirty="0" err="1" smtClean="0"/>
              <a:t>prácticos</a:t>
            </a:r>
            <a:r>
              <a:rPr lang="en-US" sz="3600" dirty="0" smtClean="0"/>
              <a:t> de OPENMP (2</a:t>
            </a:r>
            <a:r>
              <a:rPr lang="en-US" sz="3600" smtClean="0"/>
              <a:t>) 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77150"/>
            <a:ext cx="6400800" cy="4616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Prof. </a:t>
            </a:r>
            <a:r>
              <a:rPr lang="en-US" dirty="0" err="1" smtClean="0"/>
              <a:t>J.Fiestas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38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850" y="835595"/>
            <a:ext cx="38805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Constructor y </a:t>
            </a:r>
            <a:r>
              <a:rPr lang="en-US" sz="3200" dirty="0" err="1" smtClean="0"/>
              <a:t>cláusula</a:t>
            </a:r>
            <a:endParaRPr lang="en-US" sz="3200" dirty="0" smtClean="0"/>
          </a:p>
          <a:p>
            <a:r>
              <a:rPr lang="en-US" sz="3200" dirty="0" smtClean="0"/>
              <a:t> </a:t>
            </a:r>
            <a:r>
              <a:rPr lang="en-US" sz="3200" b="1" dirty="0" smtClean="0"/>
              <a:t>ordered 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850" y="2409158"/>
            <a:ext cx="4032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Constructores</a:t>
            </a:r>
            <a:r>
              <a:rPr lang="en-US" sz="2400" dirty="0" smtClean="0"/>
              <a:t> </a:t>
            </a:r>
            <a:r>
              <a:rPr lang="en-US" sz="2400" b="1" dirty="0" smtClean="0"/>
              <a:t>ordered</a:t>
            </a:r>
            <a:r>
              <a:rPr lang="en-US" sz="2400" dirty="0" smtClean="0"/>
              <a:t> son </a:t>
            </a:r>
            <a:r>
              <a:rPr lang="en-US" sz="2400" dirty="0" err="1" smtClean="0"/>
              <a:t>útiles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ordenar</a:t>
            </a:r>
            <a:r>
              <a:rPr lang="en-US" sz="2400" dirty="0" smtClean="0"/>
              <a:t> </a:t>
            </a:r>
            <a:r>
              <a:rPr lang="en-US" sz="2400" dirty="0" err="1" smtClean="0"/>
              <a:t>secuencialmente</a:t>
            </a:r>
            <a:r>
              <a:rPr lang="en-US" sz="2400" dirty="0" smtClean="0"/>
              <a:t> la </a:t>
            </a:r>
            <a:r>
              <a:rPr lang="en-US" sz="2400" dirty="0" err="1" smtClean="0"/>
              <a:t>salida</a:t>
            </a:r>
            <a:r>
              <a:rPr lang="en-US" sz="2400" dirty="0" smtClean="0"/>
              <a:t> de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región</a:t>
            </a:r>
            <a:r>
              <a:rPr lang="en-US" sz="2400" dirty="0" smtClean="0"/>
              <a:t> en </a:t>
            </a:r>
            <a:r>
              <a:rPr lang="en-US" sz="2400" dirty="0" err="1" smtClean="0"/>
              <a:t>paralelo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El </a:t>
            </a:r>
            <a:r>
              <a:rPr lang="en-US" sz="2400" dirty="0" err="1" smtClean="0"/>
              <a:t>ejemplo</a:t>
            </a:r>
            <a:r>
              <a:rPr lang="en-US" sz="2400" dirty="0" smtClean="0"/>
              <a:t> </a:t>
            </a:r>
            <a:r>
              <a:rPr lang="en-US" sz="2400" dirty="0" err="1" smtClean="0"/>
              <a:t>imprime</a:t>
            </a:r>
            <a:r>
              <a:rPr lang="en-US" sz="2400" dirty="0" smtClean="0"/>
              <a:t> los </a:t>
            </a:r>
            <a:r>
              <a:rPr lang="en-US" sz="2400" dirty="0" err="1" smtClean="0"/>
              <a:t>índices</a:t>
            </a:r>
            <a:r>
              <a:rPr lang="en-US" sz="2400" dirty="0" smtClean="0"/>
              <a:t> en </a:t>
            </a:r>
            <a:r>
              <a:rPr lang="en-US" sz="2400" dirty="0" err="1" smtClean="0"/>
              <a:t>orden</a:t>
            </a:r>
            <a:r>
              <a:rPr lang="en-US" sz="2400" dirty="0" smtClean="0"/>
              <a:t> </a:t>
            </a:r>
            <a:r>
              <a:rPr lang="en-US" sz="2400" dirty="0" err="1" smtClean="0"/>
              <a:t>secuencial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356625" y="1253022"/>
            <a:ext cx="4579612" cy="5078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#include</a:t>
            </a:r>
            <a:r>
              <a:rPr lang="en-US" dirty="0">
                <a:solidFill>
                  <a:srgbClr val="4F81BD"/>
                </a:solidFill>
              </a:rPr>
              <a:t> &lt;</a:t>
            </a:r>
            <a:r>
              <a:rPr lang="en-US" dirty="0" err="1">
                <a:solidFill>
                  <a:srgbClr val="4F81BD"/>
                </a:solidFill>
              </a:rPr>
              <a:t>stdio.h</a:t>
            </a:r>
            <a:r>
              <a:rPr lang="en-US" dirty="0">
                <a:solidFill>
                  <a:srgbClr val="4F81BD"/>
                </a:solidFill>
              </a:rPr>
              <a:t>&gt;</a:t>
            </a:r>
          </a:p>
          <a:p>
            <a:r>
              <a:rPr lang="en-US" dirty="0">
                <a:solidFill>
                  <a:srgbClr val="4F81BD"/>
                </a:solidFill>
              </a:rPr>
              <a:t>void work(</a:t>
            </a:r>
            <a:r>
              <a:rPr lang="en-US" dirty="0" err="1">
                <a:solidFill>
                  <a:srgbClr val="4F81BD"/>
                </a:solidFill>
              </a:rPr>
              <a:t>int</a:t>
            </a:r>
            <a:r>
              <a:rPr lang="en-US" dirty="0">
                <a:solidFill>
                  <a:srgbClr val="4F81BD"/>
                </a:solidFill>
              </a:rPr>
              <a:t> k)</a:t>
            </a:r>
          </a:p>
          <a:p>
            <a:r>
              <a:rPr lang="en-US" dirty="0">
                <a:solidFill>
                  <a:srgbClr val="4F81BD"/>
                </a:solidFill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</a:rPr>
              <a:t>#pragma </a:t>
            </a:r>
            <a:r>
              <a:rPr lang="en-US" dirty="0" err="1">
                <a:solidFill>
                  <a:srgbClr val="FF0000"/>
                </a:solidFill>
              </a:rPr>
              <a:t>omp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ordered</a:t>
            </a:r>
          </a:p>
          <a:p>
            <a:r>
              <a:rPr lang="ro-RO" dirty="0">
                <a:solidFill>
                  <a:srgbClr val="4F81BD"/>
                </a:solidFill>
              </a:rPr>
              <a:t>printf(" %d\n", k);</a:t>
            </a:r>
          </a:p>
          <a:p>
            <a:r>
              <a:rPr lang="ro-RO" dirty="0">
                <a:solidFill>
                  <a:srgbClr val="4F81BD"/>
                </a:solidFill>
              </a:rPr>
              <a:t>}</a:t>
            </a:r>
          </a:p>
          <a:p>
            <a:r>
              <a:rPr lang="ro-RO" b="1" dirty="0">
                <a:solidFill>
                  <a:srgbClr val="4F81BD"/>
                </a:solidFill>
              </a:rPr>
              <a:t>void ordered_example</a:t>
            </a:r>
            <a:r>
              <a:rPr lang="ro-RO" dirty="0">
                <a:solidFill>
                  <a:srgbClr val="4F81BD"/>
                </a:solidFill>
              </a:rPr>
              <a:t>(int lb, int ub, int stride)</a:t>
            </a:r>
          </a:p>
          <a:p>
            <a:r>
              <a:rPr lang="ro-RO" dirty="0">
                <a:solidFill>
                  <a:srgbClr val="4F81BD"/>
                </a:solidFill>
              </a:rPr>
              <a:t>{</a:t>
            </a:r>
          </a:p>
          <a:p>
            <a:r>
              <a:rPr lang="ro-RO" dirty="0">
                <a:solidFill>
                  <a:srgbClr val="4F81BD"/>
                </a:solidFill>
              </a:rPr>
              <a:t>int i;</a:t>
            </a:r>
          </a:p>
          <a:p>
            <a:r>
              <a:rPr lang="ro-RO" dirty="0">
                <a:solidFill>
                  <a:srgbClr val="FF0000"/>
                </a:solidFill>
              </a:rPr>
              <a:t>#pragma omp parallel for </a:t>
            </a:r>
            <a:endParaRPr lang="ro-RO" dirty="0" smtClean="0">
              <a:solidFill>
                <a:srgbClr val="FF0000"/>
              </a:solidFill>
            </a:endParaRPr>
          </a:p>
          <a:p>
            <a:r>
              <a:rPr lang="ro-RO" b="1" dirty="0" smtClean="0">
                <a:solidFill>
                  <a:srgbClr val="FF0000"/>
                </a:solidFill>
              </a:rPr>
              <a:t>ordered</a:t>
            </a:r>
            <a:r>
              <a:rPr lang="ro-RO" dirty="0" smtClean="0">
                <a:solidFill>
                  <a:srgbClr val="FF0000"/>
                </a:solidFill>
              </a:rPr>
              <a:t> </a:t>
            </a:r>
            <a:r>
              <a:rPr lang="ro-RO" dirty="0">
                <a:solidFill>
                  <a:srgbClr val="FF0000"/>
                </a:solidFill>
              </a:rPr>
              <a:t>schedule(dynamic</a:t>
            </a:r>
            <a:r>
              <a:rPr lang="ro-RO" dirty="0" smtClean="0">
                <a:solidFill>
                  <a:srgbClr val="FF0000"/>
                </a:solidFill>
              </a:rPr>
              <a:t>)</a:t>
            </a:r>
            <a:endParaRPr lang="ro-RO" dirty="0">
              <a:solidFill>
                <a:srgbClr val="4F81BD"/>
              </a:solidFill>
            </a:endParaRPr>
          </a:p>
          <a:p>
            <a:r>
              <a:rPr lang="ro-RO" dirty="0">
                <a:solidFill>
                  <a:srgbClr val="4F81BD"/>
                </a:solidFill>
              </a:rPr>
              <a:t>for (i=lb; i&lt;ub; i+=stride)</a:t>
            </a:r>
          </a:p>
          <a:p>
            <a:r>
              <a:rPr lang="ro-RO" dirty="0">
                <a:solidFill>
                  <a:srgbClr val="4F81BD"/>
                </a:solidFill>
              </a:rPr>
              <a:t>work(i);</a:t>
            </a:r>
          </a:p>
          <a:p>
            <a:r>
              <a:rPr lang="ro-RO" dirty="0">
                <a:solidFill>
                  <a:srgbClr val="4F81BD"/>
                </a:solidFill>
              </a:rPr>
              <a:t>}</a:t>
            </a:r>
          </a:p>
          <a:p>
            <a:r>
              <a:rPr lang="ro-RO" b="1" dirty="0">
                <a:solidFill>
                  <a:srgbClr val="4F81BD"/>
                </a:solidFill>
              </a:rPr>
              <a:t>int main</a:t>
            </a:r>
            <a:r>
              <a:rPr lang="ro-RO" dirty="0">
                <a:solidFill>
                  <a:srgbClr val="4F81BD"/>
                </a:solidFill>
              </a:rPr>
              <a:t>(</a:t>
            </a:r>
            <a:r>
              <a:rPr lang="ro-RO" dirty="0" smtClean="0">
                <a:solidFill>
                  <a:srgbClr val="4F81BD"/>
                </a:solidFill>
              </a:rPr>
              <a:t>) {</a:t>
            </a:r>
            <a:endParaRPr lang="ro-RO" dirty="0">
              <a:solidFill>
                <a:srgbClr val="4F81BD"/>
              </a:solidFill>
            </a:endParaRPr>
          </a:p>
          <a:p>
            <a:r>
              <a:rPr lang="en-US" dirty="0" err="1">
                <a:solidFill>
                  <a:srgbClr val="4F81BD"/>
                </a:solidFill>
              </a:rPr>
              <a:t>ordered_example</a:t>
            </a:r>
            <a:r>
              <a:rPr lang="en-US" dirty="0">
                <a:solidFill>
                  <a:srgbClr val="4F81BD"/>
                </a:solidFill>
              </a:rPr>
              <a:t>(0, 100, 5);</a:t>
            </a:r>
          </a:p>
          <a:p>
            <a:r>
              <a:rPr lang="en-US" dirty="0">
                <a:solidFill>
                  <a:srgbClr val="4F81BD"/>
                </a:solidFill>
              </a:rPr>
              <a:t>return 0;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}</a:t>
            </a:r>
            <a:endParaRPr 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7388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4388" y="1256322"/>
            <a:ext cx="4942379" cy="44012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F81BD"/>
                </a:solidFill>
              </a:rPr>
              <a:t>void work(</a:t>
            </a:r>
            <a:r>
              <a:rPr lang="en-US" sz="2000" dirty="0" err="1">
                <a:solidFill>
                  <a:srgbClr val="4F81BD"/>
                </a:solidFill>
              </a:rPr>
              <a:t>int</a:t>
            </a:r>
            <a:r>
              <a:rPr lang="en-US" sz="2000" dirty="0">
                <a:solidFill>
                  <a:srgbClr val="4F81BD"/>
                </a:solidFill>
              </a:rPr>
              <a:t> </a:t>
            </a:r>
            <a:r>
              <a:rPr lang="en-US" sz="2000" dirty="0" err="1">
                <a:solidFill>
                  <a:srgbClr val="4F81BD"/>
                </a:solidFill>
              </a:rPr>
              <a:t>i</a:t>
            </a:r>
            <a:r>
              <a:rPr lang="en-US" sz="2000" dirty="0">
                <a:solidFill>
                  <a:srgbClr val="4F81BD"/>
                </a:solidFill>
              </a:rPr>
              <a:t>) {}</a:t>
            </a:r>
          </a:p>
          <a:p>
            <a:r>
              <a:rPr lang="en-US" sz="2000" dirty="0">
                <a:solidFill>
                  <a:srgbClr val="4F81BD"/>
                </a:solidFill>
              </a:rPr>
              <a:t>void</a:t>
            </a:r>
            <a:r>
              <a:rPr lang="en-US" sz="2000" b="1" dirty="0">
                <a:solidFill>
                  <a:srgbClr val="4F81BD"/>
                </a:solidFill>
              </a:rPr>
              <a:t> </a:t>
            </a:r>
            <a:r>
              <a:rPr lang="en-US" sz="2000" b="1" dirty="0" err="1">
                <a:solidFill>
                  <a:srgbClr val="4F81BD"/>
                </a:solidFill>
              </a:rPr>
              <a:t>ordered_wrong</a:t>
            </a:r>
            <a:r>
              <a:rPr lang="en-US" sz="2000" dirty="0">
                <a:solidFill>
                  <a:srgbClr val="4F81BD"/>
                </a:solidFill>
              </a:rPr>
              <a:t>(</a:t>
            </a:r>
            <a:r>
              <a:rPr lang="en-US" sz="2000" dirty="0" err="1">
                <a:solidFill>
                  <a:srgbClr val="4F81BD"/>
                </a:solidFill>
              </a:rPr>
              <a:t>int</a:t>
            </a:r>
            <a:r>
              <a:rPr lang="en-US" sz="2000" dirty="0">
                <a:solidFill>
                  <a:srgbClr val="4F81BD"/>
                </a:solidFill>
              </a:rPr>
              <a:t> n)</a:t>
            </a:r>
          </a:p>
          <a:p>
            <a:r>
              <a:rPr lang="en-US" sz="2000" dirty="0">
                <a:solidFill>
                  <a:srgbClr val="4F81BD"/>
                </a:solidFill>
              </a:rPr>
              <a:t>{</a:t>
            </a:r>
          </a:p>
          <a:p>
            <a:r>
              <a:rPr lang="en-US" sz="2000" dirty="0" err="1">
                <a:solidFill>
                  <a:srgbClr val="4F81BD"/>
                </a:solidFill>
              </a:rPr>
              <a:t>int</a:t>
            </a:r>
            <a:r>
              <a:rPr lang="en-US" sz="2000" dirty="0">
                <a:solidFill>
                  <a:srgbClr val="4F81BD"/>
                </a:solidFill>
              </a:rPr>
              <a:t> </a:t>
            </a:r>
            <a:r>
              <a:rPr lang="en-US" sz="2000" dirty="0" err="1">
                <a:solidFill>
                  <a:srgbClr val="4F81BD"/>
                </a:solidFill>
              </a:rPr>
              <a:t>i</a:t>
            </a:r>
            <a:r>
              <a:rPr lang="en-US" sz="2000" dirty="0">
                <a:solidFill>
                  <a:srgbClr val="4F81BD"/>
                </a:solidFill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#pragma </a:t>
            </a:r>
            <a:r>
              <a:rPr lang="en-US" sz="2000" dirty="0" err="1">
                <a:solidFill>
                  <a:srgbClr val="FF0000"/>
                </a:solidFill>
              </a:rPr>
              <a:t>omp</a:t>
            </a:r>
            <a:r>
              <a:rPr lang="en-US" sz="2000" dirty="0">
                <a:solidFill>
                  <a:srgbClr val="FF0000"/>
                </a:solidFill>
              </a:rPr>
              <a:t> for ordered</a:t>
            </a:r>
          </a:p>
          <a:p>
            <a:r>
              <a:rPr lang="da-DK" sz="2000" dirty="0">
                <a:solidFill>
                  <a:srgbClr val="4F81BD"/>
                </a:solidFill>
              </a:rPr>
              <a:t>for (i=0; i&lt;n; i++) {</a:t>
            </a:r>
          </a:p>
          <a:p>
            <a:r>
              <a:rPr lang="da-DK" sz="2000" dirty="0"/>
              <a:t>/* </a:t>
            </a:r>
            <a:r>
              <a:rPr lang="da-DK" sz="2000" dirty="0" err="1"/>
              <a:t>incorrect</a:t>
            </a:r>
            <a:r>
              <a:rPr lang="da-DK" sz="2000" dirty="0"/>
              <a:t> </a:t>
            </a:r>
            <a:r>
              <a:rPr lang="da-DK" sz="2000" dirty="0" err="1"/>
              <a:t>because</a:t>
            </a:r>
            <a:r>
              <a:rPr lang="da-DK" sz="2000" dirty="0"/>
              <a:t> an </a:t>
            </a:r>
            <a:r>
              <a:rPr lang="da-DK" sz="2000" dirty="0" err="1"/>
              <a:t>iteration</a:t>
            </a:r>
            <a:r>
              <a:rPr lang="da-DK" sz="2000" dirty="0"/>
              <a:t> </a:t>
            </a:r>
            <a:r>
              <a:rPr lang="da-DK" sz="2000" dirty="0" err="1"/>
              <a:t>may</a:t>
            </a:r>
            <a:r>
              <a:rPr lang="da-DK" sz="2000" dirty="0"/>
              <a:t> </a:t>
            </a:r>
            <a:endParaRPr lang="da-DK" sz="2000" dirty="0" smtClean="0"/>
          </a:p>
          <a:p>
            <a:r>
              <a:rPr lang="da-DK" sz="2000" dirty="0" smtClean="0"/>
              <a:t>not </a:t>
            </a:r>
            <a:r>
              <a:rPr lang="da-DK" sz="2000" dirty="0" err="1"/>
              <a:t>execute</a:t>
            </a:r>
            <a:r>
              <a:rPr lang="da-DK" sz="2000" dirty="0"/>
              <a:t> </a:t>
            </a:r>
            <a:r>
              <a:rPr lang="da-DK" sz="2000" dirty="0" smtClean="0"/>
              <a:t>more </a:t>
            </a:r>
            <a:r>
              <a:rPr lang="da-DK" sz="2000" dirty="0" err="1"/>
              <a:t>than</a:t>
            </a:r>
            <a:r>
              <a:rPr lang="da-DK" sz="2000" dirty="0"/>
              <a:t> </a:t>
            </a:r>
            <a:r>
              <a:rPr lang="da-DK" sz="2000" dirty="0" err="1" smtClean="0"/>
              <a:t>one</a:t>
            </a:r>
            <a:r>
              <a:rPr lang="da-DK" sz="2000" dirty="0"/>
              <a:t> </a:t>
            </a:r>
            <a:r>
              <a:rPr lang="da-DK" sz="2000" dirty="0" err="1" smtClean="0"/>
              <a:t>ordered</a:t>
            </a:r>
            <a:r>
              <a:rPr lang="da-DK" sz="2000" dirty="0" smtClean="0"/>
              <a:t> </a:t>
            </a:r>
            <a:r>
              <a:rPr lang="da-DK" sz="2000" dirty="0"/>
              <a:t>region */</a:t>
            </a:r>
          </a:p>
          <a:p>
            <a:r>
              <a:rPr lang="da-DK" sz="2000" dirty="0">
                <a:solidFill>
                  <a:srgbClr val="FF0000"/>
                </a:solidFill>
              </a:rPr>
              <a:t>#</a:t>
            </a:r>
            <a:r>
              <a:rPr lang="da-DK" sz="2000" dirty="0" err="1">
                <a:solidFill>
                  <a:srgbClr val="FF0000"/>
                </a:solidFill>
              </a:rPr>
              <a:t>pragma</a:t>
            </a:r>
            <a:r>
              <a:rPr lang="da-DK" sz="2000" dirty="0">
                <a:solidFill>
                  <a:srgbClr val="FF0000"/>
                </a:solidFill>
              </a:rPr>
              <a:t> </a:t>
            </a:r>
            <a:r>
              <a:rPr lang="da-DK" sz="2000" dirty="0" err="1">
                <a:solidFill>
                  <a:srgbClr val="FF0000"/>
                </a:solidFill>
              </a:rPr>
              <a:t>omp</a:t>
            </a:r>
            <a:r>
              <a:rPr lang="da-DK" sz="2000" dirty="0">
                <a:solidFill>
                  <a:srgbClr val="FF0000"/>
                </a:solidFill>
              </a:rPr>
              <a:t> </a:t>
            </a:r>
            <a:r>
              <a:rPr lang="da-DK" sz="2000" dirty="0" err="1">
                <a:solidFill>
                  <a:srgbClr val="FF0000"/>
                </a:solidFill>
              </a:rPr>
              <a:t>ordered</a:t>
            </a:r>
            <a:endParaRPr lang="da-DK" sz="2000" dirty="0">
              <a:solidFill>
                <a:srgbClr val="FF0000"/>
              </a:solidFill>
            </a:endParaRPr>
          </a:p>
          <a:p>
            <a:r>
              <a:rPr lang="da-DK" sz="2000" dirty="0" err="1">
                <a:solidFill>
                  <a:schemeClr val="accent1"/>
                </a:solidFill>
              </a:rPr>
              <a:t>work</a:t>
            </a:r>
            <a:r>
              <a:rPr lang="da-DK" sz="2000" dirty="0">
                <a:solidFill>
                  <a:schemeClr val="accent1"/>
                </a:solidFill>
              </a:rPr>
              <a:t>(i);</a:t>
            </a:r>
          </a:p>
          <a:p>
            <a:r>
              <a:rPr lang="da-DK" sz="2000" dirty="0">
                <a:solidFill>
                  <a:srgbClr val="FF0000"/>
                </a:solidFill>
              </a:rPr>
              <a:t>#</a:t>
            </a:r>
            <a:r>
              <a:rPr lang="da-DK" sz="2000" dirty="0" err="1">
                <a:solidFill>
                  <a:srgbClr val="FF0000"/>
                </a:solidFill>
              </a:rPr>
              <a:t>pragma</a:t>
            </a:r>
            <a:r>
              <a:rPr lang="da-DK" sz="2000" dirty="0">
                <a:solidFill>
                  <a:srgbClr val="FF0000"/>
                </a:solidFill>
              </a:rPr>
              <a:t> </a:t>
            </a:r>
            <a:r>
              <a:rPr lang="da-DK" sz="2000" dirty="0" err="1">
                <a:solidFill>
                  <a:srgbClr val="FF0000"/>
                </a:solidFill>
              </a:rPr>
              <a:t>omp</a:t>
            </a:r>
            <a:r>
              <a:rPr lang="da-DK" sz="2000" dirty="0">
                <a:solidFill>
                  <a:srgbClr val="FF0000"/>
                </a:solidFill>
              </a:rPr>
              <a:t> </a:t>
            </a:r>
            <a:r>
              <a:rPr lang="da-DK" sz="2000" dirty="0" err="1">
                <a:solidFill>
                  <a:srgbClr val="FF0000"/>
                </a:solidFill>
              </a:rPr>
              <a:t>ordered</a:t>
            </a:r>
            <a:endParaRPr lang="da-DK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work(i+1);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}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}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213" y="1628081"/>
            <a:ext cx="36824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posible</a:t>
            </a:r>
            <a:r>
              <a:rPr lang="en-US" sz="2400" dirty="0" smtClean="0"/>
              <a:t> </a:t>
            </a:r>
            <a:r>
              <a:rPr lang="en-US" sz="2400" dirty="0" err="1" smtClean="0"/>
              <a:t>tener</a:t>
            </a:r>
            <a:r>
              <a:rPr lang="en-US" sz="2400" dirty="0" smtClean="0"/>
              <a:t> </a:t>
            </a:r>
            <a:r>
              <a:rPr lang="en-US" sz="2400" dirty="0" err="1" smtClean="0"/>
              <a:t>múltiples</a:t>
            </a:r>
            <a:r>
              <a:rPr lang="en-US" sz="2400" dirty="0" smtClean="0"/>
              <a:t> </a:t>
            </a:r>
            <a:r>
              <a:rPr lang="en-US" sz="2400" dirty="0" err="1" smtClean="0"/>
              <a:t>constructores</a:t>
            </a:r>
            <a:r>
              <a:rPr lang="en-US" sz="2400" dirty="0" smtClean="0"/>
              <a:t> </a:t>
            </a:r>
            <a:r>
              <a:rPr lang="en-US" sz="2400" b="1" dirty="0" smtClean="0"/>
              <a:t>ordered</a:t>
            </a:r>
            <a:r>
              <a:rPr lang="en-US" sz="2400" dirty="0" smtClean="0"/>
              <a:t> en un </a:t>
            </a:r>
            <a:r>
              <a:rPr lang="en-US" sz="2400" dirty="0" err="1" smtClean="0"/>
              <a:t>ciclo</a:t>
            </a:r>
            <a:r>
              <a:rPr lang="en-US" sz="2400" dirty="0" smtClean="0"/>
              <a:t> con la </a:t>
            </a:r>
            <a:r>
              <a:rPr lang="en-US" sz="2400" dirty="0" err="1" smtClean="0"/>
              <a:t>cláusula</a:t>
            </a:r>
            <a:r>
              <a:rPr lang="en-US" sz="2400" dirty="0" smtClean="0"/>
              <a:t> </a:t>
            </a:r>
            <a:r>
              <a:rPr lang="en-US" sz="2400" b="1" dirty="0" smtClean="0"/>
              <a:t>ordered</a:t>
            </a:r>
            <a:r>
              <a:rPr lang="en-US" sz="2400" dirty="0" smtClean="0"/>
              <a:t> </a:t>
            </a:r>
            <a:r>
              <a:rPr lang="en-US" sz="2400" dirty="0" err="1" smtClean="0"/>
              <a:t>declarada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Sin embargo, en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caso</a:t>
            </a:r>
            <a:r>
              <a:rPr lang="en-US" sz="2400" dirty="0" smtClean="0"/>
              <a:t> </a:t>
            </a:r>
            <a:r>
              <a:rPr lang="en-US" sz="2400" dirty="0" err="1" smtClean="0"/>
              <a:t>todas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iteraciones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ejecutan</a:t>
            </a:r>
            <a:r>
              <a:rPr lang="en-US" sz="2400" dirty="0" smtClean="0"/>
              <a:t> dos </a:t>
            </a:r>
            <a:r>
              <a:rPr lang="en-US" sz="2400" dirty="0" err="1" smtClean="0"/>
              <a:t>regiones</a:t>
            </a:r>
            <a:r>
              <a:rPr lang="en-US" sz="2400" dirty="0" smtClean="0"/>
              <a:t> </a:t>
            </a:r>
            <a:r>
              <a:rPr lang="en-US" sz="2400" b="1" dirty="0" smtClean="0"/>
              <a:t>ordered</a:t>
            </a:r>
            <a:r>
              <a:rPr lang="en-US" sz="2400" dirty="0" smtClean="0"/>
              <a:t>, </a:t>
            </a:r>
            <a:r>
              <a:rPr lang="en-US" sz="2400" dirty="0" err="1" smtClean="0"/>
              <a:t>por</a:t>
            </a:r>
            <a:r>
              <a:rPr lang="en-US" sz="2400" dirty="0" smtClean="0"/>
              <a:t> lo </a:t>
            </a:r>
            <a:r>
              <a:rPr lang="en-US" sz="2400" dirty="0" err="1" smtClean="0"/>
              <a:t>que</a:t>
            </a:r>
            <a:r>
              <a:rPr lang="en-US" sz="2400" dirty="0" smtClean="0"/>
              <a:t> el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</a:t>
            </a:r>
            <a:r>
              <a:rPr lang="en-US" sz="2400" b="1" dirty="0" smtClean="0"/>
              <a:t>no </a:t>
            </a:r>
            <a:r>
              <a:rPr lang="en-US" sz="2400" b="1" dirty="0" err="1" smtClean="0"/>
              <a:t>es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válido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iteración</a:t>
            </a:r>
            <a:r>
              <a:rPr lang="en-US" sz="2400" dirty="0" smtClean="0"/>
              <a:t> en un </a:t>
            </a:r>
            <a:r>
              <a:rPr lang="en-US" sz="2400" dirty="0" err="1" smtClean="0"/>
              <a:t>ciclo</a:t>
            </a:r>
            <a:r>
              <a:rPr lang="en-US" sz="2400" dirty="0" smtClean="0"/>
              <a:t> no </a:t>
            </a:r>
            <a:r>
              <a:rPr lang="en-US" sz="2400" dirty="0" err="1" smtClean="0"/>
              <a:t>debe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ejecutar</a:t>
            </a:r>
            <a:r>
              <a:rPr lang="en-US" sz="2400" dirty="0" smtClean="0"/>
              <a:t> mas de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región</a:t>
            </a:r>
            <a:r>
              <a:rPr lang="en-US" sz="2400" dirty="0" smtClean="0"/>
              <a:t> </a:t>
            </a:r>
            <a:r>
              <a:rPr lang="en-US" sz="2400" b="1" dirty="0" smtClean="0"/>
              <a:t>ordered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3850" y="550863"/>
            <a:ext cx="38805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Constructor y </a:t>
            </a:r>
            <a:r>
              <a:rPr lang="en-US" sz="3200" dirty="0" err="1" smtClean="0"/>
              <a:t>cláusula</a:t>
            </a:r>
            <a:endParaRPr lang="en-US" sz="3200" dirty="0" smtClean="0"/>
          </a:p>
          <a:p>
            <a:r>
              <a:rPr lang="en-US" sz="3200" dirty="0" smtClean="0"/>
              <a:t> </a:t>
            </a:r>
            <a:r>
              <a:rPr lang="en-US" sz="3200" b="1" dirty="0" smtClean="0"/>
              <a:t>ordered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010321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4388" y="1256322"/>
            <a:ext cx="4942379" cy="44012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F81BD"/>
                </a:solidFill>
              </a:rPr>
              <a:t>void work(</a:t>
            </a:r>
            <a:r>
              <a:rPr lang="en-US" sz="2000" dirty="0" err="1">
                <a:solidFill>
                  <a:srgbClr val="4F81BD"/>
                </a:solidFill>
              </a:rPr>
              <a:t>int</a:t>
            </a:r>
            <a:r>
              <a:rPr lang="en-US" sz="2000" dirty="0">
                <a:solidFill>
                  <a:srgbClr val="4F81BD"/>
                </a:solidFill>
              </a:rPr>
              <a:t> </a:t>
            </a:r>
            <a:r>
              <a:rPr lang="en-US" sz="2000" dirty="0" err="1">
                <a:solidFill>
                  <a:srgbClr val="4F81BD"/>
                </a:solidFill>
              </a:rPr>
              <a:t>i</a:t>
            </a:r>
            <a:r>
              <a:rPr lang="en-US" sz="2000" dirty="0">
                <a:solidFill>
                  <a:srgbClr val="4F81BD"/>
                </a:solidFill>
              </a:rPr>
              <a:t>) {}</a:t>
            </a:r>
          </a:p>
          <a:p>
            <a:r>
              <a:rPr lang="en-US" sz="2000" dirty="0">
                <a:solidFill>
                  <a:srgbClr val="4F81BD"/>
                </a:solidFill>
              </a:rPr>
              <a:t>void</a:t>
            </a:r>
            <a:r>
              <a:rPr lang="en-US" sz="2000" b="1" dirty="0">
                <a:solidFill>
                  <a:srgbClr val="4F81BD"/>
                </a:solidFill>
              </a:rPr>
              <a:t> </a:t>
            </a:r>
            <a:r>
              <a:rPr lang="en-US" sz="2000" b="1" dirty="0" err="1">
                <a:solidFill>
                  <a:srgbClr val="4F81BD"/>
                </a:solidFill>
              </a:rPr>
              <a:t>ordered_wrong</a:t>
            </a:r>
            <a:r>
              <a:rPr lang="en-US" sz="2000" dirty="0">
                <a:solidFill>
                  <a:srgbClr val="4F81BD"/>
                </a:solidFill>
              </a:rPr>
              <a:t>(</a:t>
            </a:r>
            <a:r>
              <a:rPr lang="en-US" sz="2000" dirty="0" err="1">
                <a:solidFill>
                  <a:srgbClr val="4F81BD"/>
                </a:solidFill>
              </a:rPr>
              <a:t>int</a:t>
            </a:r>
            <a:r>
              <a:rPr lang="en-US" sz="2000" dirty="0">
                <a:solidFill>
                  <a:srgbClr val="4F81BD"/>
                </a:solidFill>
              </a:rPr>
              <a:t> n)</a:t>
            </a:r>
          </a:p>
          <a:p>
            <a:r>
              <a:rPr lang="en-US" sz="2000" dirty="0">
                <a:solidFill>
                  <a:srgbClr val="4F81BD"/>
                </a:solidFill>
              </a:rPr>
              <a:t>{</a:t>
            </a:r>
          </a:p>
          <a:p>
            <a:r>
              <a:rPr lang="en-US" sz="2000" dirty="0" err="1">
                <a:solidFill>
                  <a:srgbClr val="4F81BD"/>
                </a:solidFill>
              </a:rPr>
              <a:t>int</a:t>
            </a:r>
            <a:r>
              <a:rPr lang="en-US" sz="2000" dirty="0">
                <a:solidFill>
                  <a:srgbClr val="4F81BD"/>
                </a:solidFill>
              </a:rPr>
              <a:t> </a:t>
            </a:r>
            <a:r>
              <a:rPr lang="en-US" sz="2000" dirty="0" err="1">
                <a:solidFill>
                  <a:srgbClr val="4F81BD"/>
                </a:solidFill>
              </a:rPr>
              <a:t>i</a:t>
            </a:r>
            <a:r>
              <a:rPr lang="en-US" sz="2000" dirty="0">
                <a:solidFill>
                  <a:srgbClr val="4F81BD"/>
                </a:solidFill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#pragma </a:t>
            </a:r>
            <a:r>
              <a:rPr lang="en-US" sz="2000" dirty="0" err="1">
                <a:solidFill>
                  <a:srgbClr val="FF0000"/>
                </a:solidFill>
              </a:rPr>
              <a:t>omp</a:t>
            </a:r>
            <a:r>
              <a:rPr lang="en-US" sz="2000" dirty="0">
                <a:solidFill>
                  <a:srgbClr val="FF0000"/>
                </a:solidFill>
              </a:rPr>
              <a:t> for ordered</a:t>
            </a:r>
          </a:p>
          <a:p>
            <a:r>
              <a:rPr lang="da-DK" sz="2000" dirty="0">
                <a:solidFill>
                  <a:srgbClr val="4F81BD"/>
                </a:solidFill>
              </a:rPr>
              <a:t>for (i=0; i&lt;n; i++) {</a:t>
            </a:r>
          </a:p>
          <a:p>
            <a:r>
              <a:rPr lang="da-DK" sz="2000" dirty="0"/>
              <a:t>/* </a:t>
            </a:r>
            <a:r>
              <a:rPr lang="da-DK" sz="2000" dirty="0" err="1"/>
              <a:t>incorrect</a:t>
            </a:r>
            <a:r>
              <a:rPr lang="da-DK" sz="2000" dirty="0"/>
              <a:t> </a:t>
            </a:r>
            <a:r>
              <a:rPr lang="da-DK" sz="2000" dirty="0" err="1"/>
              <a:t>because</a:t>
            </a:r>
            <a:r>
              <a:rPr lang="da-DK" sz="2000" dirty="0"/>
              <a:t> an </a:t>
            </a:r>
            <a:r>
              <a:rPr lang="da-DK" sz="2000" dirty="0" err="1"/>
              <a:t>iteration</a:t>
            </a:r>
            <a:r>
              <a:rPr lang="da-DK" sz="2000" dirty="0"/>
              <a:t> </a:t>
            </a:r>
            <a:r>
              <a:rPr lang="da-DK" sz="2000" dirty="0" err="1"/>
              <a:t>may</a:t>
            </a:r>
            <a:r>
              <a:rPr lang="da-DK" sz="2000" dirty="0"/>
              <a:t> </a:t>
            </a:r>
            <a:endParaRPr lang="da-DK" sz="2000" dirty="0" smtClean="0"/>
          </a:p>
          <a:p>
            <a:r>
              <a:rPr lang="da-DK" sz="2000" dirty="0" smtClean="0"/>
              <a:t>not </a:t>
            </a:r>
            <a:r>
              <a:rPr lang="da-DK" sz="2000" dirty="0" err="1"/>
              <a:t>execute</a:t>
            </a:r>
            <a:r>
              <a:rPr lang="da-DK" sz="2000" dirty="0"/>
              <a:t> </a:t>
            </a:r>
            <a:r>
              <a:rPr lang="da-DK" sz="2000" dirty="0" smtClean="0"/>
              <a:t>more </a:t>
            </a:r>
            <a:r>
              <a:rPr lang="da-DK" sz="2000" dirty="0" err="1"/>
              <a:t>than</a:t>
            </a:r>
            <a:r>
              <a:rPr lang="da-DK" sz="2000" dirty="0"/>
              <a:t> </a:t>
            </a:r>
            <a:r>
              <a:rPr lang="da-DK" sz="2000" dirty="0" err="1" smtClean="0"/>
              <a:t>one</a:t>
            </a:r>
            <a:r>
              <a:rPr lang="da-DK" sz="2000" dirty="0"/>
              <a:t> </a:t>
            </a:r>
            <a:r>
              <a:rPr lang="da-DK" sz="2000" dirty="0" err="1" smtClean="0"/>
              <a:t>ordered</a:t>
            </a:r>
            <a:r>
              <a:rPr lang="da-DK" sz="2000" dirty="0" smtClean="0"/>
              <a:t> </a:t>
            </a:r>
            <a:r>
              <a:rPr lang="da-DK" sz="2000" dirty="0"/>
              <a:t>region */</a:t>
            </a:r>
          </a:p>
          <a:p>
            <a:r>
              <a:rPr lang="da-DK" sz="2000" dirty="0">
                <a:solidFill>
                  <a:srgbClr val="FF0000"/>
                </a:solidFill>
              </a:rPr>
              <a:t>#</a:t>
            </a:r>
            <a:r>
              <a:rPr lang="da-DK" sz="2000" dirty="0" err="1">
                <a:solidFill>
                  <a:srgbClr val="FF0000"/>
                </a:solidFill>
              </a:rPr>
              <a:t>pragma</a:t>
            </a:r>
            <a:r>
              <a:rPr lang="da-DK" sz="2000" dirty="0">
                <a:solidFill>
                  <a:srgbClr val="FF0000"/>
                </a:solidFill>
              </a:rPr>
              <a:t> </a:t>
            </a:r>
            <a:r>
              <a:rPr lang="da-DK" sz="2000" dirty="0" err="1">
                <a:solidFill>
                  <a:srgbClr val="FF0000"/>
                </a:solidFill>
              </a:rPr>
              <a:t>omp</a:t>
            </a:r>
            <a:r>
              <a:rPr lang="da-DK" sz="2000" dirty="0">
                <a:solidFill>
                  <a:srgbClr val="FF0000"/>
                </a:solidFill>
              </a:rPr>
              <a:t> </a:t>
            </a:r>
            <a:r>
              <a:rPr lang="da-DK" sz="2000" dirty="0" err="1">
                <a:solidFill>
                  <a:srgbClr val="FF0000"/>
                </a:solidFill>
              </a:rPr>
              <a:t>ordered</a:t>
            </a:r>
            <a:endParaRPr lang="da-DK" sz="2000" dirty="0">
              <a:solidFill>
                <a:srgbClr val="FF0000"/>
              </a:solidFill>
            </a:endParaRPr>
          </a:p>
          <a:p>
            <a:r>
              <a:rPr lang="da-DK" sz="2000" dirty="0" err="1">
                <a:solidFill>
                  <a:schemeClr val="accent1"/>
                </a:solidFill>
              </a:rPr>
              <a:t>work</a:t>
            </a:r>
            <a:r>
              <a:rPr lang="da-DK" sz="2000" dirty="0">
                <a:solidFill>
                  <a:schemeClr val="accent1"/>
                </a:solidFill>
              </a:rPr>
              <a:t>(i);</a:t>
            </a:r>
          </a:p>
          <a:p>
            <a:r>
              <a:rPr lang="da-DK" sz="2000" dirty="0">
                <a:solidFill>
                  <a:srgbClr val="FF0000"/>
                </a:solidFill>
              </a:rPr>
              <a:t>#</a:t>
            </a:r>
            <a:r>
              <a:rPr lang="da-DK" sz="2000" dirty="0" err="1">
                <a:solidFill>
                  <a:srgbClr val="FF0000"/>
                </a:solidFill>
              </a:rPr>
              <a:t>pragma</a:t>
            </a:r>
            <a:r>
              <a:rPr lang="da-DK" sz="2000" dirty="0">
                <a:solidFill>
                  <a:srgbClr val="FF0000"/>
                </a:solidFill>
              </a:rPr>
              <a:t> </a:t>
            </a:r>
            <a:r>
              <a:rPr lang="da-DK" sz="2000" dirty="0" err="1">
                <a:solidFill>
                  <a:srgbClr val="FF0000"/>
                </a:solidFill>
              </a:rPr>
              <a:t>omp</a:t>
            </a:r>
            <a:r>
              <a:rPr lang="da-DK" sz="2000" dirty="0">
                <a:solidFill>
                  <a:srgbClr val="FF0000"/>
                </a:solidFill>
              </a:rPr>
              <a:t> </a:t>
            </a:r>
            <a:r>
              <a:rPr lang="da-DK" sz="2000" dirty="0" err="1">
                <a:solidFill>
                  <a:srgbClr val="FF0000"/>
                </a:solidFill>
              </a:rPr>
              <a:t>ordered</a:t>
            </a:r>
            <a:endParaRPr lang="da-DK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work(i+1);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}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}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213" y="1628081"/>
            <a:ext cx="36824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posible</a:t>
            </a:r>
            <a:r>
              <a:rPr lang="en-US" sz="2400" dirty="0" smtClean="0"/>
              <a:t> </a:t>
            </a:r>
            <a:r>
              <a:rPr lang="en-US" sz="2400" dirty="0" err="1" smtClean="0"/>
              <a:t>tener</a:t>
            </a:r>
            <a:r>
              <a:rPr lang="en-US" sz="2400" dirty="0" smtClean="0"/>
              <a:t> </a:t>
            </a:r>
            <a:r>
              <a:rPr lang="en-US" sz="2400" dirty="0" err="1" smtClean="0"/>
              <a:t>múltiples</a:t>
            </a:r>
            <a:r>
              <a:rPr lang="en-US" sz="2400" dirty="0" smtClean="0"/>
              <a:t> </a:t>
            </a:r>
            <a:r>
              <a:rPr lang="en-US" sz="2400" dirty="0" err="1" smtClean="0"/>
              <a:t>constructores</a:t>
            </a:r>
            <a:r>
              <a:rPr lang="en-US" sz="2400" dirty="0" smtClean="0"/>
              <a:t> </a:t>
            </a:r>
            <a:r>
              <a:rPr lang="en-US" sz="2400" b="1" dirty="0" smtClean="0"/>
              <a:t>ordered</a:t>
            </a:r>
            <a:r>
              <a:rPr lang="en-US" sz="2400" dirty="0" smtClean="0"/>
              <a:t> en un </a:t>
            </a:r>
            <a:r>
              <a:rPr lang="en-US" sz="2400" dirty="0" err="1" smtClean="0"/>
              <a:t>ciclo</a:t>
            </a:r>
            <a:r>
              <a:rPr lang="en-US" sz="2400" dirty="0" smtClean="0"/>
              <a:t> con la </a:t>
            </a:r>
            <a:r>
              <a:rPr lang="en-US" sz="2400" dirty="0" err="1" smtClean="0"/>
              <a:t>cláusula</a:t>
            </a:r>
            <a:r>
              <a:rPr lang="en-US" sz="2400" dirty="0" smtClean="0"/>
              <a:t> </a:t>
            </a:r>
            <a:r>
              <a:rPr lang="en-US" sz="2400" b="1" dirty="0" smtClean="0"/>
              <a:t>ordered</a:t>
            </a:r>
            <a:r>
              <a:rPr lang="en-US" sz="2400" dirty="0" smtClean="0"/>
              <a:t> </a:t>
            </a:r>
            <a:r>
              <a:rPr lang="en-US" sz="2400" dirty="0" err="1" smtClean="0"/>
              <a:t>declarada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Sin embargo, en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caso</a:t>
            </a:r>
            <a:r>
              <a:rPr lang="en-US" sz="2400" dirty="0" smtClean="0"/>
              <a:t> </a:t>
            </a:r>
            <a:r>
              <a:rPr lang="en-US" sz="2400" dirty="0" err="1" smtClean="0"/>
              <a:t>todas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iteraciones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ejecutan</a:t>
            </a:r>
            <a:r>
              <a:rPr lang="en-US" sz="2400" dirty="0" smtClean="0"/>
              <a:t> dos </a:t>
            </a:r>
            <a:r>
              <a:rPr lang="en-US" sz="2400" dirty="0" err="1" smtClean="0"/>
              <a:t>regiones</a:t>
            </a:r>
            <a:r>
              <a:rPr lang="en-US" sz="2400" dirty="0" smtClean="0"/>
              <a:t> </a:t>
            </a:r>
            <a:r>
              <a:rPr lang="en-US" sz="2400" b="1" dirty="0" smtClean="0"/>
              <a:t>ordered</a:t>
            </a:r>
            <a:r>
              <a:rPr lang="en-US" sz="2400" dirty="0" smtClean="0"/>
              <a:t>, </a:t>
            </a:r>
            <a:r>
              <a:rPr lang="en-US" sz="2400" dirty="0" err="1" smtClean="0"/>
              <a:t>por</a:t>
            </a:r>
            <a:r>
              <a:rPr lang="en-US" sz="2400" dirty="0" smtClean="0"/>
              <a:t> lo </a:t>
            </a:r>
            <a:r>
              <a:rPr lang="en-US" sz="2400" dirty="0" err="1" smtClean="0"/>
              <a:t>que</a:t>
            </a:r>
            <a:r>
              <a:rPr lang="en-US" sz="2400" dirty="0" smtClean="0"/>
              <a:t> el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</a:t>
            </a:r>
            <a:r>
              <a:rPr lang="en-US" sz="2400" b="1" dirty="0" smtClean="0"/>
              <a:t>no </a:t>
            </a:r>
            <a:r>
              <a:rPr lang="en-US" sz="2400" b="1" dirty="0" err="1" smtClean="0"/>
              <a:t>es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válido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iteración</a:t>
            </a:r>
            <a:r>
              <a:rPr lang="en-US" sz="2400" dirty="0" smtClean="0"/>
              <a:t> en un </a:t>
            </a:r>
            <a:r>
              <a:rPr lang="en-US" sz="2400" dirty="0" err="1" smtClean="0"/>
              <a:t>ciclo</a:t>
            </a:r>
            <a:r>
              <a:rPr lang="en-US" sz="2400" dirty="0" smtClean="0"/>
              <a:t> no </a:t>
            </a:r>
            <a:r>
              <a:rPr lang="en-US" sz="2400" dirty="0" err="1" smtClean="0"/>
              <a:t>debe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ejecutar</a:t>
            </a:r>
            <a:r>
              <a:rPr lang="en-US" sz="2400" dirty="0" smtClean="0"/>
              <a:t> mas de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región</a:t>
            </a:r>
            <a:r>
              <a:rPr lang="en-US" sz="2400" dirty="0" smtClean="0"/>
              <a:t> </a:t>
            </a:r>
            <a:r>
              <a:rPr lang="en-US" sz="2400" b="1" dirty="0" smtClean="0"/>
              <a:t>ordered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3850" y="550863"/>
            <a:ext cx="38805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Constructor y </a:t>
            </a:r>
            <a:r>
              <a:rPr lang="en-US" sz="3200" dirty="0" err="1" smtClean="0"/>
              <a:t>cláusula</a:t>
            </a:r>
            <a:endParaRPr lang="en-US" sz="3200" dirty="0" smtClean="0"/>
          </a:p>
          <a:p>
            <a:r>
              <a:rPr lang="en-US" sz="3200" dirty="0" smtClean="0"/>
              <a:t> </a:t>
            </a:r>
            <a:r>
              <a:rPr lang="en-US" sz="3200" b="1" dirty="0" smtClean="0"/>
              <a:t>ordered </a:t>
            </a:r>
            <a:endParaRPr lang="en-US" sz="3200" b="1" dirty="0"/>
          </a:p>
        </p:txBody>
      </p:sp>
      <p:sp>
        <p:nvSpPr>
          <p:cNvPr id="9" name="Multiply 8"/>
          <p:cNvSpPr/>
          <p:nvPr/>
        </p:nvSpPr>
        <p:spPr>
          <a:xfrm>
            <a:off x="2921000" y="3348182"/>
            <a:ext cx="2701636" cy="3105727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856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14533" y="1043739"/>
            <a:ext cx="3398194" cy="55091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void work(</a:t>
            </a:r>
            <a:r>
              <a:rPr lang="en-US" sz="2200" dirty="0" err="1">
                <a:solidFill>
                  <a:schemeClr val="accent1"/>
                </a:solidFill>
              </a:rPr>
              <a:t>int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i</a:t>
            </a:r>
            <a:r>
              <a:rPr lang="en-US" sz="2200" dirty="0">
                <a:solidFill>
                  <a:schemeClr val="accent1"/>
                </a:solidFill>
              </a:rPr>
              <a:t>) {}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void </a:t>
            </a:r>
            <a:r>
              <a:rPr lang="en-US" sz="2200" b="1" dirty="0" err="1">
                <a:solidFill>
                  <a:schemeClr val="accent1"/>
                </a:solidFill>
              </a:rPr>
              <a:t>ordered_good</a:t>
            </a:r>
            <a:r>
              <a:rPr lang="en-US" sz="2200" dirty="0">
                <a:solidFill>
                  <a:schemeClr val="accent1"/>
                </a:solidFill>
              </a:rPr>
              <a:t>(</a:t>
            </a:r>
            <a:r>
              <a:rPr lang="en-US" sz="2200" dirty="0" err="1">
                <a:solidFill>
                  <a:schemeClr val="accent1"/>
                </a:solidFill>
              </a:rPr>
              <a:t>int</a:t>
            </a:r>
            <a:r>
              <a:rPr lang="en-US" sz="2200" dirty="0">
                <a:solidFill>
                  <a:schemeClr val="accent1"/>
                </a:solidFill>
              </a:rPr>
              <a:t> n)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{</a:t>
            </a:r>
          </a:p>
          <a:p>
            <a:r>
              <a:rPr lang="en-US" sz="2200" dirty="0" err="1">
                <a:solidFill>
                  <a:schemeClr val="accent1"/>
                </a:solidFill>
              </a:rPr>
              <a:t>int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i</a:t>
            </a:r>
            <a:r>
              <a:rPr lang="en-US" sz="2200" dirty="0">
                <a:solidFill>
                  <a:schemeClr val="accent1"/>
                </a:solidFill>
              </a:rPr>
              <a:t>;</a:t>
            </a:r>
          </a:p>
          <a:p>
            <a:r>
              <a:rPr lang="en-US" sz="2200" dirty="0">
                <a:solidFill>
                  <a:srgbClr val="FF0000"/>
                </a:solidFill>
              </a:rPr>
              <a:t>#pragma </a:t>
            </a:r>
            <a:r>
              <a:rPr lang="en-US" sz="2200" dirty="0" err="1">
                <a:solidFill>
                  <a:srgbClr val="FF0000"/>
                </a:solidFill>
              </a:rPr>
              <a:t>omp</a:t>
            </a:r>
            <a:r>
              <a:rPr lang="en-US" sz="2200" dirty="0">
                <a:solidFill>
                  <a:srgbClr val="FF0000"/>
                </a:solidFill>
              </a:rPr>
              <a:t> for ordered</a:t>
            </a:r>
          </a:p>
          <a:p>
            <a:r>
              <a:rPr lang="da-DK" sz="2200" dirty="0">
                <a:solidFill>
                  <a:schemeClr val="accent1"/>
                </a:solidFill>
              </a:rPr>
              <a:t>for (i=0; i&lt;n; i++) {</a:t>
            </a:r>
          </a:p>
          <a:p>
            <a:r>
              <a:rPr lang="da-DK" sz="2200" dirty="0" err="1">
                <a:solidFill>
                  <a:schemeClr val="accent1"/>
                </a:solidFill>
              </a:rPr>
              <a:t>if</a:t>
            </a:r>
            <a:r>
              <a:rPr lang="da-DK" sz="2200" dirty="0">
                <a:solidFill>
                  <a:schemeClr val="accent1"/>
                </a:solidFill>
              </a:rPr>
              <a:t> (i &lt;= 10) {</a:t>
            </a:r>
          </a:p>
          <a:p>
            <a:r>
              <a:rPr lang="da-DK" sz="2200" dirty="0">
                <a:solidFill>
                  <a:srgbClr val="FF0000"/>
                </a:solidFill>
              </a:rPr>
              <a:t>#</a:t>
            </a:r>
            <a:r>
              <a:rPr lang="da-DK" sz="2200" dirty="0" err="1">
                <a:solidFill>
                  <a:srgbClr val="FF0000"/>
                </a:solidFill>
              </a:rPr>
              <a:t>pragma</a:t>
            </a:r>
            <a:r>
              <a:rPr lang="da-DK" sz="2200" dirty="0">
                <a:solidFill>
                  <a:srgbClr val="FF0000"/>
                </a:solidFill>
              </a:rPr>
              <a:t> </a:t>
            </a:r>
            <a:r>
              <a:rPr lang="da-DK" sz="2200" dirty="0" err="1">
                <a:solidFill>
                  <a:srgbClr val="FF0000"/>
                </a:solidFill>
              </a:rPr>
              <a:t>omp</a:t>
            </a:r>
            <a:r>
              <a:rPr lang="da-DK" sz="2200" dirty="0">
                <a:solidFill>
                  <a:srgbClr val="FF0000"/>
                </a:solidFill>
              </a:rPr>
              <a:t> </a:t>
            </a:r>
            <a:r>
              <a:rPr lang="da-DK" sz="2200" dirty="0" err="1">
                <a:solidFill>
                  <a:srgbClr val="FF0000"/>
                </a:solidFill>
              </a:rPr>
              <a:t>ordered</a:t>
            </a:r>
            <a:endParaRPr lang="da-DK" sz="2200" dirty="0">
              <a:solidFill>
                <a:srgbClr val="FF0000"/>
              </a:solidFill>
            </a:endParaRPr>
          </a:p>
          <a:p>
            <a:r>
              <a:rPr lang="da-DK" sz="2200" dirty="0" err="1">
                <a:solidFill>
                  <a:schemeClr val="accent1"/>
                </a:solidFill>
              </a:rPr>
              <a:t>work</a:t>
            </a:r>
            <a:r>
              <a:rPr lang="da-DK" sz="2200" dirty="0">
                <a:solidFill>
                  <a:schemeClr val="accent1"/>
                </a:solidFill>
              </a:rPr>
              <a:t>(i);</a:t>
            </a:r>
          </a:p>
          <a:p>
            <a:r>
              <a:rPr lang="da-DK" sz="2200" dirty="0">
                <a:solidFill>
                  <a:schemeClr val="accent1"/>
                </a:solidFill>
              </a:rPr>
              <a:t>}</a:t>
            </a:r>
          </a:p>
          <a:p>
            <a:r>
              <a:rPr lang="da-DK" sz="2200" dirty="0" err="1">
                <a:solidFill>
                  <a:schemeClr val="accent1"/>
                </a:solidFill>
              </a:rPr>
              <a:t>if</a:t>
            </a:r>
            <a:r>
              <a:rPr lang="da-DK" sz="2200" dirty="0">
                <a:solidFill>
                  <a:schemeClr val="accent1"/>
                </a:solidFill>
              </a:rPr>
              <a:t> (i &gt; 10) {</a:t>
            </a:r>
          </a:p>
          <a:p>
            <a:r>
              <a:rPr lang="da-DK" sz="2200" dirty="0">
                <a:solidFill>
                  <a:srgbClr val="FF0000"/>
                </a:solidFill>
              </a:rPr>
              <a:t>#</a:t>
            </a:r>
            <a:r>
              <a:rPr lang="da-DK" sz="2200" dirty="0" err="1">
                <a:solidFill>
                  <a:srgbClr val="FF0000"/>
                </a:solidFill>
              </a:rPr>
              <a:t>pragma</a:t>
            </a:r>
            <a:r>
              <a:rPr lang="da-DK" sz="2200" dirty="0">
                <a:solidFill>
                  <a:srgbClr val="FF0000"/>
                </a:solidFill>
              </a:rPr>
              <a:t> </a:t>
            </a:r>
            <a:r>
              <a:rPr lang="da-DK" sz="2200" dirty="0" err="1">
                <a:solidFill>
                  <a:srgbClr val="FF0000"/>
                </a:solidFill>
              </a:rPr>
              <a:t>omp</a:t>
            </a:r>
            <a:r>
              <a:rPr lang="da-DK" sz="2200" dirty="0">
                <a:solidFill>
                  <a:srgbClr val="FF0000"/>
                </a:solidFill>
              </a:rPr>
              <a:t> </a:t>
            </a:r>
            <a:r>
              <a:rPr lang="da-DK" sz="2200" dirty="0" err="1">
                <a:solidFill>
                  <a:srgbClr val="FF0000"/>
                </a:solidFill>
              </a:rPr>
              <a:t>ordered</a:t>
            </a:r>
            <a:endParaRPr lang="da-DK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chemeClr val="accent1"/>
                </a:solidFill>
              </a:rPr>
              <a:t>work(i+1);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}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}</a:t>
            </a:r>
          </a:p>
          <a:p>
            <a:r>
              <a:rPr lang="en-US" sz="2200" dirty="0" smtClean="0">
                <a:solidFill>
                  <a:schemeClr val="accent1"/>
                </a:solidFill>
              </a:rPr>
              <a:t>}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2175193"/>
            <a:ext cx="3739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Este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(con </a:t>
            </a:r>
            <a:r>
              <a:rPr lang="en-US" sz="2400" dirty="0" err="1" smtClean="0"/>
              <a:t>más</a:t>
            </a:r>
            <a:r>
              <a:rPr lang="en-US" sz="2400" dirty="0" smtClean="0"/>
              <a:t> de un constructor </a:t>
            </a:r>
            <a:r>
              <a:rPr lang="en-US" sz="2400" b="1" dirty="0" smtClean="0"/>
              <a:t>ordered</a:t>
            </a:r>
            <a:r>
              <a:rPr lang="en-US" sz="2400" dirty="0" smtClean="0"/>
              <a:t>)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válido</a:t>
            </a:r>
            <a:r>
              <a:rPr lang="en-US" sz="2400" dirty="0" smtClean="0"/>
              <a:t>, </a:t>
            </a:r>
            <a:r>
              <a:rPr lang="en-US" sz="2400" dirty="0" err="1" smtClean="0"/>
              <a:t>ya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iteración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ejecutará</a:t>
            </a:r>
            <a:r>
              <a:rPr lang="en-US" sz="2400" dirty="0" smtClean="0"/>
              <a:t> solo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región</a:t>
            </a:r>
            <a:r>
              <a:rPr lang="en-US" sz="2400" dirty="0" smtClean="0"/>
              <a:t> </a:t>
            </a:r>
            <a:r>
              <a:rPr lang="en-US" sz="2400" b="1" dirty="0" smtClean="0"/>
              <a:t>ordered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850" y="550863"/>
            <a:ext cx="38805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Constructor y </a:t>
            </a:r>
            <a:r>
              <a:rPr lang="en-US" sz="3200" dirty="0" err="1" smtClean="0"/>
              <a:t>cláusula</a:t>
            </a:r>
            <a:endParaRPr lang="en-US" sz="3200" dirty="0" smtClean="0"/>
          </a:p>
          <a:p>
            <a:r>
              <a:rPr lang="en-US" sz="3200" dirty="0" smtClean="0"/>
              <a:t> </a:t>
            </a:r>
            <a:r>
              <a:rPr lang="en-US" sz="3200" b="1" dirty="0" smtClean="0"/>
              <a:t>ordered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492754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14533" y="1043739"/>
            <a:ext cx="3398194" cy="55091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void work(</a:t>
            </a:r>
            <a:r>
              <a:rPr lang="en-US" sz="2200" dirty="0" err="1">
                <a:solidFill>
                  <a:schemeClr val="accent1"/>
                </a:solidFill>
              </a:rPr>
              <a:t>int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i</a:t>
            </a:r>
            <a:r>
              <a:rPr lang="en-US" sz="2200" dirty="0">
                <a:solidFill>
                  <a:schemeClr val="accent1"/>
                </a:solidFill>
              </a:rPr>
              <a:t>) {}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void </a:t>
            </a:r>
            <a:r>
              <a:rPr lang="en-US" sz="2200" b="1" dirty="0" err="1">
                <a:solidFill>
                  <a:schemeClr val="accent1"/>
                </a:solidFill>
              </a:rPr>
              <a:t>ordered_good</a:t>
            </a:r>
            <a:r>
              <a:rPr lang="en-US" sz="2200" dirty="0">
                <a:solidFill>
                  <a:schemeClr val="accent1"/>
                </a:solidFill>
              </a:rPr>
              <a:t>(</a:t>
            </a:r>
            <a:r>
              <a:rPr lang="en-US" sz="2200" dirty="0" err="1">
                <a:solidFill>
                  <a:schemeClr val="accent1"/>
                </a:solidFill>
              </a:rPr>
              <a:t>int</a:t>
            </a:r>
            <a:r>
              <a:rPr lang="en-US" sz="2200" dirty="0">
                <a:solidFill>
                  <a:schemeClr val="accent1"/>
                </a:solidFill>
              </a:rPr>
              <a:t> n)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{</a:t>
            </a:r>
          </a:p>
          <a:p>
            <a:r>
              <a:rPr lang="en-US" sz="2200" dirty="0" err="1">
                <a:solidFill>
                  <a:schemeClr val="accent1"/>
                </a:solidFill>
              </a:rPr>
              <a:t>int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i</a:t>
            </a:r>
            <a:r>
              <a:rPr lang="en-US" sz="2200" dirty="0">
                <a:solidFill>
                  <a:schemeClr val="accent1"/>
                </a:solidFill>
              </a:rPr>
              <a:t>;</a:t>
            </a:r>
          </a:p>
          <a:p>
            <a:r>
              <a:rPr lang="en-US" sz="2200" dirty="0">
                <a:solidFill>
                  <a:srgbClr val="FF0000"/>
                </a:solidFill>
              </a:rPr>
              <a:t>#pragma </a:t>
            </a:r>
            <a:r>
              <a:rPr lang="en-US" sz="2200" dirty="0" err="1">
                <a:solidFill>
                  <a:srgbClr val="FF0000"/>
                </a:solidFill>
              </a:rPr>
              <a:t>omp</a:t>
            </a:r>
            <a:r>
              <a:rPr lang="en-US" sz="2200" dirty="0">
                <a:solidFill>
                  <a:srgbClr val="FF0000"/>
                </a:solidFill>
              </a:rPr>
              <a:t> for ordered</a:t>
            </a:r>
          </a:p>
          <a:p>
            <a:r>
              <a:rPr lang="da-DK" sz="2200" dirty="0">
                <a:solidFill>
                  <a:schemeClr val="accent1"/>
                </a:solidFill>
              </a:rPr>
              <a:t>for (i=0; i&lt;n; i++) {</a:t>
            </a:r>
          </a:p>
          <a:p>
            <a:r>
              <a:rPr lang="da-DK" sz="2200" dirty="0" err="1">
                <a:solidFill>
                  <a:schemeClr val="accent1"/>
                </a:solidFill>
              </a:rPr>
              <a:t>if</a:t>
            </a:r>
            <a:r>
              <a:rPr lang="da-DK" sz="2200" dirty="0">
                <a:solidFill>
                  <a:schemeClr val="accent1"/>
                </a:solidFill>
              </a:rPr>
              <a:t> (i &lt;= 10) {</a:t>
            </a:r>
          </a:p>
          <a:p>
            <a:r>
              <a:rPr lang="da-DK" sz="2200" dirty="0">
                <a:solidFill>
                  <a:srgbClr val="FF0000"/>
                </a:solidFill>
              </a:rPr>
              <a:t>#</a:t>
            </a:r>
            <a:r>
              <a:rPr lang="da-DK" sz="2200" dirty="0" err="1">
                <a:solidFill>
                  <a:srgbClr val="FF0000"/>
                </a:solidFill>
              </a:rPr>
              <a:t>pragma</a:t>
            </a:r>
            <a:r>
              <a:rPr lang="da-DK" sz="2200" dirty="0">
                <a:solidFill>
                  <a:srgbClr val="FF0000"/>
                </a:solidFill>
              </a:rPr>
              <a:t> </a:t>
            </a:r>
            <a:r>
              <a:rPr lang="da-DK" sz="2200" dirty="0" err="1">
                <a:solidFill>
                  <a:srgbClr val="FF0000"/>
                </a:solidFill>
              </a:rPr>
              <a:t>omp</a:t>
            </a:r>
            <a:r>
              <a:rPr lang="da-DK" sz="2200" dirty="0">
                <a:solidFill>
                  <a:srgbClr val="FF0000"/>
                </a:solidFill>
              </a:rPr>
              <a:t> </a:t>
            </a:r>
            <a:r>
              <a:rPr lang="da-DK" sz="2200" dirty="0" err="1">
                <a:solidFill>
                  <a:srgbClr val="FF0000"/>
                </a:solidFill>
              </a:rPr>
              <a:t>ordered</a:t>
            </a:r>
            <a:endParaRPr lang="da-DK" sz="2200" dirty="0">
              <a:solidFill>
                <a:srgbClr val="FF0000"/>
              </a:solidFill>
            </a:endParaRPr>
          </a:p>
          <a:p>
            <a:r>
              <a:rPr lang="da-DK" sz="2200" dirty="0" err="1">
                <a:solidFill>
                  <a:schemeClr val="accent1"/>
                </a:solidFill>
              </a:rPr>
              <a:t>work</a:t>
            </a:r>
            <a:r>
              <a:rPr lang="da-DK" sz="2200" dirty="0">
                <a:solidFill>
                  <a:schemeClr val="accent1"/>
                </a:solidFill>
              </a:rPr>
              <a:t>(i);</a:t>
            </a:r>
          </a:p>
          <a:p>
            <a:r>
              <a:rPr lang="da-DK" sz="2200" dirty="0">
                <a:solidFill>
                  <a:schemeClr val="accent1"/>
                </a:solidFill>
              </a:rPr>
              <a:t>}</a:t>
            </a:r>
          </a:p>
          <a:p>
            <a:r>
              <a:rPr lang="da-DK" sz="2200" dirty="0" err="1">
                <a:solidFill>
                  <a:schemeClr val="accent1"/>
                </a:solidFill>
              </a:rPr>
              <a:t>if</a:t>
            </a:r>
            <a:r>
              <a:rPr lang="da-DK" sz="2200" dirty="0">
                <a:solidFill>
                  <a:schemeClr val="accent1"/>
                </a:solidFill>
              </a:rPr>
              <a:t> (i &gt; 10) {</a:t>
            </a:r>
          </a:p>
          <a:p>
            <a:r>
              <a:rPr lang="da-DK" sz="2200" dirty="0">
                <a:solidFill>
                  <a:srgbClr val="FF0000"/>
                </a:solidFill>
              </a:rPr>
              <a:t>#</a:t>
            </a:r>
            <a:r>
              <a:rPr lang="da-DK" sz="2200" dirty="0" err="1">
                <a:solidFill>
                  <a:srgbClr val="FF0000"/>
                </a:solidFill>
              </a:rPr>
              <a:t>pragma</a:t>
            </a:r>
            <a:r>
              <a:rPr lang="da-DK" sz="2200" dirty="0">
                <a:solidFill>
                  <a:srgbClr val="FF0000"/>
                </a:solidFill>
              </a:rPr>
              <a:t> </a:t>
            </a:r>
            <a:r>
              <a:rPr lang="da-DK" sz="2200" dirty="0" err="1">
                <a:solidFill>
                  <a:srgbClr val="FF0000"/>
                </a:solidFill>
              </a:rPr>
              <a:t>omp</a:t>
            </a:r>
            <a:r>
              <a:rPr lang="da-DK" sz="2200" dirty="0">
                <a:solidFill>
                  <a:srgbClr val="FF0000"/>
                </a:solidFill>
              </a:rPr>
              <a:t> </a:t>
            </a:r>
            <a:r>
              <a:rPr lang="da-DK" sz="2200" dirty="0" err="1">
                <a:solidFill>
                  <a:srgbClr val="FF0000"/>
                </a:solidFill>
              </a:rPr>
              <a:t>ordered</a:t>
            </a:r>
            <a:endParaRPr lang="da-DK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chemeClr val="accent1"/>
                </a:solidFill>
              </a:rPr>
              <a:t>work(i+1);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}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}</a:t>
            </a:r>
          </a:p>
          <a:p>
            <a:r>
              <a:rPr lang="en-US" sz="2200" dirty="0" smtClean="0">
                <a:solidFill>
                  <a:schemeClr val="accent1"/>
                </a:solidFill>
              </a:rPr>
              <a:t>}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2175193"/>
            <a:ext cx="3739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Este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(con </a:t>
            </a:r>
            <a:r>
              <a:rPr lang="en-US" sz="2400" dirty="0" err="1" smtClean="0"/>
              <a:t>más</a:t>
            </a:r>
            <a:r>
              <a:rPr lang="en-US" sz="2400" dirty="0" smtClean="0"/>
              <a:t> de un constructor </a:t>
            </a:r>
            <a:r>
              <a:rPr lang="en-US" sz="2400" b="1" dirty="0" smtClean="0"/>
              <a:t>ordered</a:t>
            </a:r>
            <a:r>
              <a:rPr lang="en-US" sz="2400" dirty="0" smtClean="0"/>
              <a:t>)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válido</a:t>
            </a:r>
            <a:r>
              <a:rPr lang="en-US" sz="2400" dirty="0" smtClean="0"/>
              <a:t>, </a:t>
            </a:r>
            <a:r>
              <a:rPr lang="en-US" sz="2400" dirty="0" err="1" smtClean="0"/>
              <a:t>ya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iteración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ejecutará</a:t>
            </a:r>
            <a:r>
              <a:rPr lang="en-US" sz="2400" dirty="0" smtClean="0"/>
              <a:t> solo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región</a:t>
            </a:r>
            <a:r>
              <a:rPr lang="en-US" sz="2400" dirty="0" smtClean="0"/>
              <a:t> </a:t>
            </a:r>
            <a:r>
              <a:rPr lang="en-US" sz="2400" b="1" dirty="0" smtClean="0"/>
              <a:t>ordered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850" y="550863"/>
            <a:ext cx="38805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Constructor y </a:t>
            </a:r>
            <a:r>
              <a:rPr lang="en-US" sz="3200" dirty="0" err="1" smtClean="0"/>
              <a:t>cláusula</a:t>
            </a:r>
            <a:endParaRPr lang="en-US" sz="3200" dirty="0" smtClean="0"/>
          </a:p>
          <a:p>
            <a:r>
              <a:rPr lang="en-US" sz="3200" dirty="0" smtClean="0"/>
              <a:t> </a:t>
            </a:r>
            <a:r>
              <a:rPr lang="en-US" sz="3200" b="1" dirty="0" smtClean="0"/>
              <a:t>ordered </a:t>
            </a:r>
            <a:endParaRPr lang="en-US" sz="3200" b="1" dirty="0"/>
          </a:p>
        </p:txBody>
      </p:sp>
      <p:sp>
        <p:nvSpPr>
          <p:cNvPr id="9" name="Smiley Face 8"/>
          <p:cNvSpPr/>
          <p:nvPr/>
        </p:nvSpPr>
        <p:spPr>
          <a:xfrm>
            <a:off x="3117273" y="3683000"/>
            <a:ext cx="2493818" cy="2343727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44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6000" y="804070"/>
            <a:ext cx="42154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Directiva</a:t>
            </a:r>
            <a:r>
              <a:rPr lang="en-US" sz="3200" dirty="0" smtClean="0"/>
              <a:t> </a:t>
            </a:r>
            <a:r>
              <a:rPr lang="en-US" sz="3200" b="1" dirty="0" err="1" smtClean="0"/>
              <a:t>threadprivate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62634" y="1836163"/>
            <a:ext cx="8322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Especifica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variables </a:t>
            </a:r>
            <a:r>
              <a:rPr lang="en-US" sz="2400" dirty="0" err="1" smtClean="0"/>
              <a:t>serán</a:t>
            </a:r>
            <a:r>
              <a:rPr lang="en-US" sz="2400" dirty="0" smtClean="0"/>
              <a:t> </a:t>
            </a:r>
            <a:r>
              <a:rPr lang="en-US" sz="2400" dirty="0" err="1" smtClean="0"/>
              <a:t>replicadas</a:t>
            </a:r>
            <a:r>
              <a:rPr lang="en-US" sz="2400" dirty="0" smtClean="0"/>
              <a:t>, con </a:t>
            </a:r>
            <a:r>
              <a:rPr lang="en-US" sz="2400" dirty="0" err="1" smtClean="0"/>
              <a:t>cada</a:t>
            </a:r>
            <a:r>
              <a:rPr lang="en-US" sz="2400" dirty="0" smtClean="0"/>
              <a:t> thread </a:t>
            </a:r>
            <a:r>
              <a:rPr lang="en-US" sz="2400" dirty="0" err="1" smtClean="0"/>
              <a:t>teniendo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propia</a:t>
            </a:r>
            <a:r>
              <a:rPr lang="en-US" sz="2400" dirty="0" smtClean="0"/>
              <a:t> </a:t>
            </a:r>
            <a:r>
              <a:rPr lang="en-US" sz="2400" dirty="0" err="1" smtClean="0"/>
              <a:t>copia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62634" y="3230919"/>
            <a:ext cx="554594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/>
              <a:t>#pragma </a:t>
            </a:r>
            <a:r>
              <a:rPr lang="en-US" sz="2400" b="1" dirty="0" err="1"/>
              <a:t>omp</a:t>
            </a:r>
            <a:r>
              <a:rPr lang="en-US" sz="2400" b="1" dirty="0"/>
              <a:t> </a:t>
            </a:r>
            <a:r>
              <a:rPr lang="en-US" sz="2400" b="1" dirty="0" err="1"/>
              <a:t>threadprivate</a:t>
            </a:r>
            <a:r>
              <a:rPr lang="en-US" sz="2400" b="1" dirty="0"/>
              <a:t>(</a:t>
            </a:r>
            <a:r>
              <a:rPr lang="en-US" sz="2400" i="1" dirty="0"/>
              <a:t>list</a:t>
            </a:r>
            <a:r>
              <a:rPr lang="en-US" sz="2400" b="1" i="1" dirty="0"/>
              <a:t>) </a:t>
            </a:r>
            <a:r>
              <a:rPr lang="en-US" sz="2400" i="1" dirty="0"/>
              <a:t>new-line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634" y="4212154"/>
            <a:ext cx="8132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copia</a:t>
            </a:r>
            <a:r>
              <a:rPr lang="en-US" sz="2400" dirty="0" smtClean="0"/>
              <a:t> de </a:t>
            </a:r>
            <a:r>
              <a:rPr lang="en-US" sz="2400" dirty="0" err="1" smtClean="0"/>
              <a:t>una</a:t>
            </a:r>
            <a:r>
              <a:rPr lang="en-US" sz="2400" dirty="0" smtClean="0"/>
              <a:t> variable </a:t>
            </a:r>
            <a:r>
              <a:rPr lang="en-US" sz="2400" dirty="0" err="1" smtClean="0"/>
              <a:t>threadprivate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inicializada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vez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34788" y="4816602"/>
            <a:ext cx="599621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 </a:t>
            </a:r>
            <a:r>
              <a:rPr lang="en-US" sz="2400" dirty="0" err="1" smtClean="0"/>
              <a:t>usa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mantener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variable global en </a:t>
            </a:r>
            <a:r>
              <a:rPr lang="en-US" sz="2400" dirty="0" err="1" smtClean="0"/>
              <a:t>cada</a:t>
            </a:r>
            <a:r>
              <a:rPr lang="en-US" sz="2400" dirty="0" smtClean="0"/>
              <a:t> thread </a:t>
            </a:r>
            <a:r>
              <a:rPr lang="en-US" sz="2400" dirty="0" err="1" smtClean="0"/>
              <a:t>durante</a:t>
            </a:r>
            <a:r>
              <a:rPr lang="en-US" sz="2400" dirty="0" smtClean="0"/>
              <a:t> la </a:t>
            </a:r>
            <a:r>
              <a:rPr lang="en-US" sz="2400" dirty="0" err="1" smtClean="0"/>
              <a:t>ejecución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regiones</a:t>
            </a:r>
            <a:r>
              <a:rPr lang="en-US" sz="2400" dirty="0" smtClean="0"/>
              <a:t> en </a:t>
            </a:r>
            <a:r>
              <a:rPr lang="en-US" sz="2400" dirty="0" err="1" smtClean="0"/>
              <a:t>paralelo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37658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33073" y="568028"/>
            <a:ext cx="2410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THREADPRIVATE: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643792" y="1029693"/>
            <a:ext cx="3662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mantener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variable global en </a:t>
            </a:r>
            <a:r>
              <a:rPr lang="en-US" dirty="0" err="1" smtClean="0"/>
              <a:t>cada</a:t>
            </a:r>
            <a:r>
              <a:rPr lang="en-US" dirty="0" smtClean="0"/>
              <a:t> thread </a:t>
            </a:r>
            <a:r>
              <a:rPr lang="en-US" dirty="0" err="1" smtClean="0"/>
              <a:t>durante</a:t>
            </a:r>
            <a:r>
              <a:rPr lang="en-US" dirty="0" smtClean="0"/>
              <a:t> la </a:t>
            </a:r>
            <a:r>
              <a:rPr lang="en-US" dirty="0" err="1" smtClean="0"/>
              <a:t>ejecución</a:t>
            </a:r>
            <a:r>
              <a:rPr lang="en-US" dirty="0" smtClean="0"/>
              <a:t> de </a:t>
            </a:r>
            <a:r>
              <a:rPr lang="en-US" dirty="0" err="1" smtClean="0"/>
              <a:t>regiones</a:t>
            </a:r>
            <a:r>
              <a:rPr lang="en-US" dirty="0" smtClean="0"/>
              <a:t> en </a:t>
            </a:r>
            <a:r>
              <a:rPr lang="en-US" dirty="0" err="1" smtClean="0"/>
              <a:t>paralelo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27853" y="2090483"/>
            <a:ext cx="333460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#pragma </a:t>
            </a:r>
            <a:r>
              <a:rPr lang="en-US" dirty="0" err="1">
                <a:solidFill>
                  <a:srgbClr val="FF0000"/>
                </a:solidFill>
              </a:rPr>
              <a:t>omp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/>
              <a:t>threadprivate</a:t>
            </a:r>
            <a:r>
              <a:rPr lang="en-US" dirty="0"/>
              <a:t> </a:t>
            </a:r>
            <a:r>
              <a:rPr lang="en-US" i="1" dirty="0"/>
              <a:t>(list)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880" y="603500"/>
            <a:ext cx="5204756" cy="5909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#include </a:t>
            </a:r>
            <a:r>
              <a:rPr lang="en-US" dirty="0">
                <a:solidFill>
                  <a:srgbClr val="4F81BD"/>
                </a:solidFill>
              </a:rPr>
              <a:t>&lt;</a:t>
            </a:r>
            <a:r>
              <a:rPr lang="en-US" dirty="0" err="1">
                <a:solidFill>
                  <a:srgbClr val="4F81BD"/>
                </a:solidFill>
              </a:rPr>
              <a:t>omp.h</a:t>
            </a:r>
            <a:r>
              <a:rPr lang="en-US" dirty="0">
                <a:solidFill>
                  <a:srgbClr val="4F81BD"/>
                </a:solidFill>
              </a:rPr>
              <a:t>&gt; </a:t>
            </a:r>
          </a:p>
          <a:p>
            <a:r>
              <a:rPr lang="da-DK" dirty="0" err="1">
                <a:solidFill>
                  <a:srgbClr val="4F81BD"/>
                </a:solidFill>
              </a:rPr>
              <a:t>int</a:t>
            </a:r>
            <a:r>
              <a:rPr lang="da-DK" dirty="0">
                <a:solidFill>
                  <a:srgbClr val="4F81BD"/>
                </a:solidFill>
              </a:rPr>
              <a:t>  a, b, i, tid;</a:t>
            </a:r>
          </a:p>
          <a:p>
            <a:r>
              <a:rPr lang="da-DK" dirty="0" err="1">
                <a:solidFill>
                  <a:srgbClr val="4F81BD"/>
                </a:solidFill>
              </a:rPr>
              <a:t>float</a:t>
            </a:r>
            <a:r>
              <a:rPr lang="da-DK" dirty="0">
                <a:solidFill>
                  <a:srgbClr val="4F81BD"/>
                </a:solidFill>
              </a:rPr>
              <a:t> x</a:t>
            </a:r>
            <a:r>
              <a:rPr lang="da-DK" dirty="0" smtClean="0">
                <a:solidFill>
                  <a:srgbClr val="4F81BD"/>
                </a:solidFill>
              </a:rPr>
              <a:t>;</a:t>
            </a:r>
            <a:endParaRPr lang="da-DK" dirty="0">
              <a:solidFill>
                <a:srgbClr val="4F81BD"/>
              </a:solidFill>
            </a:endParaRPr>
          </a:p>
          <a:p>
            <a:r>
              <a:rPr lang="da-DK" dirty="0">
                <a:solidFill>
                  <a:srgbClr val="FF0000"/>
                </a:solidFill>
              </a:rPr>
              <a:t>#</a:t>
            </a:r>
            <a:r>
              <a:rPr lang="da-DK" dirty="0" err="1">
                <a:solidFill>
                  <a:srgbClr val="FF0000"/>
                </a:solidFill>
              </a:rPr>
              <a:t>pragma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omp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b="1" dirty="0" err="1">
                <a:solidFill>
                  <a:srgbClr val="4F81BD"/>
                </a:solidFill>
              </a:rPr>
              <a:t>threadprivate</a:t>
            </a:r>
            <a:r>
              <a:rPr lang="da-DK" dirty="0">
                <a:solidFill>
                  <a:srgbClr val="4F81BD"/>
                </a:solidFill>
              </a:rPr>
              <a:t>(a, x</a:t>
            </a:r>
            <a:r>
              <a:rPr lang="da-DK" dirty="0" smtClean="0">
                <a:solidFill>
                  <a:srgbClr val="4F81BD"/>
                </a:solidFill>
              </a:rPr>
              <a:t>);</a:t>
            </a:r>
            <a:endParaRPr lang="da-DK" dirty="0">
              <a:solidFill>
                <a:srgbClr val="4F81BD"/>
              </a:solidFill>
            </a:endParaRPr>
          </a:p>
          <a:p>
            <a:r>
              <a:rPr lang="fr-FR" b="1" dirty="0">
                <a:solidFill>
                  <a:srgbClr val="4F81BD"/>
                </a:solidFill>
              </a:rPr>
              <a:t>main ()  </a:t>
            </a:r>
            <a:r>
              <a:rPr lang="fr-FR" dirty="0" smtClean="0">
                <a:solidFill>
                  <a:srgbClr val="4F81BD"/>
                </a:solidFill>
              </a:rPr>
              <a:t>{</a:t>
            </a:r>
            <a:endParaRPr lang="fr-FR" dirty="0">
              <a:solidFill>
                <a:srgbClr val="4F81BD"/>
              </a:solidFill>
            </a:endParaRPr>
          </a:p>
          <a:p>
            <a:r>
              <a:rPr lang="fr-FR" dirty="0"/>
              <a:t>/* </a:t>
            </a:r>
            <a:r>
              <a:rPr lang="fr-FR" dirty="0" err="1"/>
              <a:t>Explicitly</a:t>
            </a:r>
            <a:r>
              <a:rPr lang="fr-FR" dirty="0"/>
              <a:t> </a:t>
            </a:r>
            <a:r>
              <a:rPr lang="fr-FR" dirty="0" err="1"/>
              <a:t>turn</a:t>
            </a:r>
            <a:r>
              <a:rPr lang="fr-FR" dirty="0"/>
              <a:t> off </a:t>
            </a:r>
            <a:r>
              <a:rPr lang="fr-FR" dirty="0" err="1"/>
              <a:t>dynamic</a:t>
            </a:r>
            <a:r>
              <a:rPr lang="fr-FR" dirty="0"/>
              <a:t> threads */</a:t>
            </a:r>
          </a:p>
          <a:p>
            <a:r>
              <a:rPr lang="fr-FR" dirty="0">
                <a:solidFill>
                  <a:srgbClr val="4F81BD"/>
                </a:solidFill>
              </a:rPr>
              <a:t>  </a:t>
            </a:r>
            <a:r>
              <a:rPr lang="fr-FR" dirty="0" err="1">
                <a:solidFill>
                  <a:srgbClr val="4F81BD"/>
                </a:solidFill>
              </a:rPr>
              <a:t>omp_set_dynamic</a:t>
            </a:r>
            <a:r>
              <a:rPr lang="fr-FR" dirty="0">
                <a:solidFill>
                  <a:srgbClr val="4F81BD"/>
                </a:solidFill>
              </a:rPr>
              <a:t>(0)</a:t>
            </a:r>
            <a:r>
              <a:rPr lang="fr-FR" dirty="0" smtClean="0">
                <a:solidFill>
                  <a:srgbClr val="4F81BD"/>
                </a:solidFill>
              </a:rPr>
              <a:t>;</a:t>
            </a:r>
            <a:endParaRPr lang="fr-FR" dirty="0">
              <a:solidFill>
                <a:srgbClr val="4F81BD"/>
              </a:solidFill>
            </a:endParaRPr>
          </a:p>
          <a:p>
            <a:r>
              <a:rPr lang="fr-FR" dirty="0">
                <a:solidFill>
                  <a:srgbClr val="4F81BD"/>
                </a:solidFill>
              </a:rPr>
              <a:t>  </a:t>
            </a:r>
            <a:r>
              <a:rPr lang="fr-FR" dirty="0" err="1">
                <a:solidFill>
                  <a:srgbClr val="4F81BD"/>
                </a:solidFill>
              </a:rPr>
              <a:t>printf</a:t>
            </a:r>
            <a:r>
              <a:rPr lang="fr-FR" dirty="0">
                <a:solidFill>
                  <a:srgbClr val="4F81BD"/>
                </a:solidFill>
              </a:rPr>
              <a:t>("1st </a:t>
            </a:r>
            <a:r>
              <a:rPr lang="fr-FR" dirty="0" err="1">
                <a:solidFill>
                  <a:srgbClr val="4F81BD"/>
                </a:solidFill>
              </a:rPr>
              <a:t>Parallel</a:t>
            </a:r>
            <a:r>
              <a:rPr lang="fr-FR" dirty="0">
                <a:solidFill>
                  <a:srgbClr val="4F81BD"/>
                </a:solidFill>
              </a:rPr>
              <a:t> </a:t>
            </a:r>
            <a:r>
              <a:rPr lang="fr-FR" dirty="0" err="1">
                <a:solidFill>
                  <a:srgbClr val="4F81BD"/>
                </a:solidFill>
              </a:rPr>
              <a:t>Region</a:t>
            </a:r>
            <a:r>
              <a:rPr lang="fr-FR" dirty="0">
                <a:solidFill>
                  <a:srgbClr val="4F81BD"/>
                </a:solidFill>
              </a:rPr>
              <a:t>:\n");</a:t>
            </a:r>
          </a:p>
          <a:p>
            <a:r>
              <a:rPr lang="fr-FR" dirty="0">
                <a:solidFill>
                  <a:srgbClr val="FF0000"/>
                </a:solidFill>
              </a:rPr>
              <a:t>#</a:t>
            </a:r>
            <a:r>
              <a:rPr lang="fr-FR" dirty="0" err="1">
                <a:solidFill>
                  <a:srgbClr val="FF0000"/>
                </a:solidFill>
              </a:rPr>
              <a:t>pragma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omp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4F81BD"/>
                </a:solidFill>
              </a:rPr>
              <a:t>parallel</a:t>
            </a:r>
            <a:r>
              <a:rPr lang="fr-FR" b="1" dirty="0">
                <a:solidFill>
                  <a:srgbClr val="4F81BD"/>
                </a:solidFill>
              </a:rPr>
              <a:t> </a:t>
            </a:r>
            <a:r>
              <a:rPr lang="fr-FR" b="1" dirty="0" err="1">
                <a:solidFill>
                  <a:srgbClr val="4F81BD"/>
                </a:solidFill>
              </a:rPr>
              <a:t>private</a:t>
            </a:r>
            <a:r>
              <a:rPr lang="fr-FR" dirty="0">
                <a:solidFill>
                  <a:srgbClr val="4F81BD"/>
                </a:solidFill>
              </a:rPr>
              <a:t>(</a:t>
            </a:r>
            <a:r>
              <a:rPr lang="fr-FR" dirty="0" err="1">
                <a:solidFill>
                  <a:srgbClr val="4F81BD"/>
                </a:solidFill>
              </a:rPr>
              <a:t>b,tid</a:t>
            </a:r>
            <a:r>
              <a:rPr lang="fr-FR" dirty="0" smtClean="0">
                <a:solidFill>
                  <a:srgbClr val="4F81BD"/>
                </a:solidFill>
              </a:rPr>
              <a:t>) </a:t>
            </a:r>
            <a:r>
              <a:rPr lang="fr-FR" dirty="0">
                <a:solidFill>
                  <a:srgbClr val="4F81BD"/>
                </a:solidFill>
              </a:rPr>
              <a:t>{</a:t>
            </a:r>
          </a:p>
          <a:p>
            <a:r>
              <a:rPr lang="fr-FR" dirty="0">
                <a:solidFill>
                  <a:srgbClr val="4F81BD"/>
                </a:solidFill>
              </a:rPr>
              <a:t>  </a:t>
            </a:r>
            <a:r>
              <a:rPr lang="fr-FR" dirty="0" err="1">
                <a:solidFill>
                  <a:srgbClr val="4F81BD"/>
                </a:solidFill>
              </a:rPr>
              <a:t>tid</a:t>
            </a:r>
            <a:r>
              <a:rPr lang="fr-FR" dirty="0">
                <a:solidFill>
                  <a:srgbClr val="4F81BD"/>
                </a:solidFill>
              </a:rPr>
              <a:t> = </a:t>
            </a:r>
            <a:r>
              <a:rPr lang="fr-FR" dirty="0" err="1">
                <a:solidFill>
                  <a:srgbClr val="4F81BD"/>
                </a:solidFill>
              </a:rPr>
              <a:t>omp_get_thread_num</a:t>
            </a:r>
            <a:r>
              <a:rPr lang="fr-FR" dirty="0">
                <a:solidFill>
                  <a:srgbClr val="4F81BD"/>
                </a:solidFill>
              </a:rPr>
              <a:t>();</a:t>
            </a:r>
          </a:p>
          <a:p>
            <a:r>
              <a:rPr lang="da-DK" dirty="0">
                <a:solidFill>
                  <a:srgbClr val="4F81BD"/>
                </a:solidFill>
              </a:rPr>
              <a:t>  a = tid;</a:t>
            </a:r>
          </a:p>
          <a:p>
            <a:r>
              <a:rPr lang="da-DK" dirty="0">
                <a:solidFill>
                  <a:srgbClr val="4F81BD"/>
                </a:solidFill>
              </a:rPr>
              <a:t>  b = tid;</a:t>
            </a:r>
          </a:p>
          <a:p>
            <a:r>
              <a:rPr lang="sv-SE" dirty="0">
                <a:solidFill>
                  <a:srgbClr val="4F81BD"/>
                </a:solidFill>
              </a:rPr>
              <a:t>  x = 1.1 * tid +1.0;</a:t>
            </a:r>
          </a:p>
          <a:p>
            <a:r>
              <a:rPr lang="en-US" dirty="0">
                <a:solidFill>
                  <a:srgbClr val="4F81BD"/>
                </a:solidFill>
              </a:rPr>
              <a:t>  </a:t>
            </a:r>
            <a:r>
              <a:rPr lang="en-US" dirty="0" err="1">
                <a:solidFill>
                  <a:srgbClr val="4F81BD"/>
                </a:solidFill>
              </a:rPr>
              <a:t>printf</a:t>
            </a:r>
            <a:r>
              <a:rPr lang="en-US" dirty="0">
                <a:solidFill>
                  <a:srgbClr val="4F81BD"/>
                </a:solidFill>
              </a:rPr>
              <a:t>("Thread %d:   </a:t>
            </a:r>
            <a:r>
              <a:rPr lang="en-US" dirty="0" err="1">
                <a:solidFill>
                  <a:srgbClr val="4F81BD"/>
                </a:solidFill>
              </a:rPr>
              <a:t>a,b,x</a:t>
            </a:r>
            <a:r>
              <a:rPr lang="en-US" dirty="0">
                <a:solidFill>
                  <a:srgbClr val="4F81BD"/>
                </a:solidFill>
              </a:rPr>
              <a:t>= %d %d %f\n",</a:t>
            </a:r>
            <a:r>
              <a:rPr lang="en-US" dirty="0" err="1">
                <a:solidFill>
                  <a:srgbClr val="4F81BD"/>
                </a:solidFill>
              </a:rPr>
              <a:t>tid,a,b,x</a:t>
            </a:r>
            <a:r>
              <a:rPr lang="en-US" dirty="0">
                <a:solidFill>
                  <a:srgbClr val="4F81BD"/>
                </a:solidFill>
              </a:rPr>
              <a:t>);</a:t>
            </a:r>
          </a:p>
          <a:p>
            <a:r>
              <a:rPr lang="en-US" dirty="0"/>
              <a:t>  }  /* end of parallel section *</a:t>
            </a:r>
            <a:r>
              <a:rPr lang="en-US" dirty="0" smtClean="0"/>
              <a:t>/</a:t>
            </a:r>
            <a:endParaRPr lang="en-US" dirty="0"/>
          </a:p>
          <a:p>
            <a:r>
              <a:rPr lang="ro-RO" dirty="0" smtClean="0">
                <a:solidFill>
                  <a:schemeClr val="accent1"/>
                </a:solidFill>
              </a:rPr>
              <a:t>printf</a:t>
            </a:r>
            <a:r>
              <a:rPr lang="ro-RO" dirty="0">
                <a:solidFill>
                  <a:schemeClr val="accent1"/>
                </a:solidFill>
              </a:rPr>
              <a:t>("Master thread doing serial work here\n");</a:t>
            </a:r>
          </a:p>
          <a:p>
            <a:r>
              <a:rPr lang="ro-RO" dirty="0" smtClean="0">
                <a:solidFill>
                  <a:schemeClr val="accent1"/>
                </a:solidFill>
              </a:rPr>
              <a:t>printf</a:t>
            </a:r>
            <a:r>
              <a:rPr lang="ro-RO" dirty="0">
                <a:solidFill>
                  <a:schemeClr val="accent1"/>
                </a:solidFill>
              </a:rPr>
              <a:t>("2nd Parallel Region:\n");</a:t>
            </a:r>
          </a:p>
          <a:p>
            <a:r>
              <a:rPr lang="ro-RO" dirty="0">
                <a:solidFill>
                  <a:srgbClr val="FF0000"/>
                </a:solidFill>
              </a:rPr>
              <a:t>#pragma omp </a:t>
            </a:r>
            <a:r>
              <a:rPr lang="ro-RO" b="1" dirty="0">
                <a:solidFill>
                  <a:schemeClr val="accent1"/>
                </a:solidFill>
              </a:rPr>
              <a:t>parallel private</a:t>
            </a:r>
            <a:r>
              <a:rPr lang="ro-RO" dirty="0">
                <a:solidFill>
                  <a:schemeClr val="accent1"/>
                </a:solidFill>
              </a:rPr>
              <a:t>(tid</a:t>
            </a:r>
            <a:r>
              <a:rPr lang="ro-RO" dirty="0" smtClean="0">
                <a:solidFill>
                  <a:schemeClr val="accent1"/>
                </a:solidFill>
              </a:rPr>
              <a:t>)  {</a:t>
            </a:r>
            <a:endParaRPr lang="ro-RO" dirty="0">
              <a:solidFill>
                <a:schemeClr val="accent1"/>
              </a:solidFill>
            </a:endParaRPr>
          </a:p>
          <a:p>
            <a:r>
              <a:rPr lang="ro-RO" dirty="0">
                <a:solidFill>
                  <a:schemeClr val="accent1"/>
                </a:solidFill>
              </a:rPr>
              <a:t>  tid = omp_get_thread_num();</a:t>
            </a:r>
          </a:p>
          <a:p>
            <a:r>
              <a:rPr lang="en-US" dirty="0">
                <a:solidFill>
                  <a:schemeClr val="accent1"/>
                </a:solidFill>
              </a:rPr>
              <a:t>  </a:t>
            </a:r>
            <a:r>
              <a:rPr lang="en-US" dirty="0" err="1">
                <a:solidFill>
                  <a:schemeClr val="accent1"/>
                </a:solidFill>
              </a:rPr>
              <a:t>printf</a:t>
            </a:r>
            <a:r>
              <a:rPr lang="en-US" dirty="0">
                <a:solidFill>
                  <a:schemeClr val="accent1"/>
                </a:solidFill>
              </a:rPr>
              <a:t>("Thread %d:   </a:t>
            </a:r>
            <a:r>
              <a:rPr lang="en-US" dirty="0" err="1">
                <a:solidFill>
                  <a:schemeClr val="accent1"/>
                </a:solidFill>
              </a:rPr>
              <a:t>a,b,x</a:t>
            </a:r>
            <a:r>
              <a:rPr lang="en-US" dirty="0">
                <a:solidFill>
                  <a:schemeClr val="accent1"/>
                </a:solidFill>
              </a:rPr>
              <a:t>= %d %d %f\n",</a:t>
            </a:r>
            <a:r>
              <a:rPr lang="en-US" dirty="0" err="1">
                <a:solidFill>
                  <a:schemeClr val="accent1"/>
                </a:solidFill>
              </a:rPr>
              <a:t>tid,a,b,x</a:t>
            </a:r>
            <a:r>
              <a:rPr lang="en-US" dirty="0">
                <a:solidFill>
                  <a:schemeClr val="accent1"/>
                </a:solidFill>
              </a:rPr>
              <a:t>);</a:t>
            </a:r>
          </a:p>
          <a:p>
            <a:r>
              <a:rPr lang="en-US" dirty="0">
                <a:solidFill>
                  <a:schemeClr val="accent1"/>
                </a:solidFill>
              </a:rPr>
              <a:t>  }  </a:t>
            </a:r>
            <a:r>
              <a:rPr lang="en-US" dirty="0"/>
              <a:t>/* end of parallel section *</a:t>
            </a:r>
            <a:r>
              <a:rPr lang="en-US" dirty="0" smtClean="0"/>
              <a:t>/  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76688" y="2850270"/>
            <a:ext cx="3286176" cy="31085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1st </a:t>
            </a:r>
            <a:r>
              <a:rPr lang="en-US" dirty="0">
                <a:solidFill>
                  <a:schemeClr val="bg1"/>
                </a:solidFill>
              </a:rPr>
              <a:t>Parallel Region:</a:t>
            </a:r>
          </a:p>
          <a:p>
            <a:r>
              <a:rPr lang="en-US" dirty="0">
                <a:solidFill>
                  <a:schemeClr val="bg1"/>
                </a:solidFill>
              </a:rPr>
              <a:t>Thread 0:   </a:t>
            </a:r>
            <a:r>
              <a:rPr lang="en-US" dirty="0" err="1">
                <a:solidFill>
                  <a:schemeClr val="bg1"/>
                </a:solidFill>
              </a:rPr>
              <a:t>a,b,x</a:t>
            </a:r>
            <a:r>
              <a:rPr lang="en-US" dirty="0">
                <a:solidFill>
                  <a:schemeClr val="bg1"/>
                </a:solidFill>
              </a:rPr>
              <a:t>= 0 0 1.000000</a:t>
            </a:r>
          </a:p>
          <a:p>
            <a:r>
              <a:rPr lang="en-US" dirty="0">
                <a:solidFill>
                  <a:schemeClr val="bg1"/>
                </a:solidFill>
              </a:rPr>
              <a:t>Thread 2:   </a:t>
            </a:r>
            <a:r>
              <a:rPr lang="en-US" dirty="0" err="1">
                <a:solidFill>
                  <a:schemeClr val="bg1"/>
                </a:solidFill>
              </a:rPr>
              <a:t>a,b,x</a:t>
            </a:r>
            <a:r>
              <a:rPr lang="en-US" dirty="0">
                <a:solidFill>
                  <a:schemeClr val="bg1"/>
                </a:solidFill>
              </a:rPr>
              <a:t>= 2 2 3.200000</a:t>
            </a:r>
          </a:p>
          <a:p>
            <a:r>
              <a:rPr lang="en-US" dirty="0">
                <a:solidFill>
                  <a:schemeClr val="bg1"/>
                </a:solidFill>
              </a:rPr>
              <a:t>Thread 3:   </a:t>
            </a:r>
            <a:r>
              <a:rPr lang="en-US" dirty="0" err="1">
                <a:solidFill>
                  <a:schemeClr val="bg1"/>
                </a:solidFill>
              </a:rPr>
              <a:t>a,b,x</a:t>
            </a:r>
            <a:r>
              <a:rPr lang="en-US" dirty="0">
                <a:solidFill>
                  <a:schemeClr val="bg1"/>
                </a:solidFill>
              </a:rPr>
              <a:t>= 3 3 4.300000</a:t>
            </a:r>
          </a:p>
          <a:p>
            <a:r>
              <a:rPr lang="en-US" dirty="0">
                <a:solidFill>
                  <a:schemeClr val="bg1"/>
                </a:solidFill>
              </a:rPr>
              <a:t>Thread 1:   </a:t>
            </a:r>
            <a:r>
              <a:rPr lang="en-US" dirty="0" err="1">
                <a:solidFill>
                  <a:schemeClr val="bg1"/>
                </a:solidFill>
              </a:rPr>
              <a:t>a,b,x</a:t>
            </a:r>
            <a:r>
              <a:rPr lang="en-US" dirty="0">
                <a:solidFill>
                  <a:schemeClr val="bg1"/>
                </a:solidFill>
              </a:rPr>
              <a:t>= 1 1 2.100000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Master </a:t>
            </a:r>
            <a:r>
              <a:rPr lang="en-US" sz="1600" dirty="0">
                <a:solidFill>
                  <a:schemeClr val="bg1"/>
                </a:solidFill>
              </a:rPr>
              <a:t>thread doing serial work here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2nd </a:t>
            </a:r>
            <a:r>
              <a:rPr lang="en-US" dirty="0">
                <a:solidFill>
                  <a:schemeClr val="bg1"/>
                </a:solidFill>
              </a:rPr>
              <a:t>Parallel Region:</a:t>
            </a:r>
          </a:p>
          <a:p>
            <a:r>
              <a:rPr lang="en-US" dirty="0">
                <a:solidFill>
                  <a:schemeClr val="bg1"/>
                </a:solidFill>
              </a:rPr>
              <a:t>Thread 0:   </a:t>
            </a:r>
            <a:r>
              <a:rPr lang="en-US" dirty="0" err="1">
                <a:solidFill>
                  <a:schemeClr val="bg1"/>
                </a:solidFill>
              </a:rPr>
              <a:t>a,b,x</a:t>
            </a:r>
            <a:r>
              <a:rPr lang="en-US" dirty="0">
                <a:solidFill>
                  <a:schemeClr val="bg1"/>
                </a:solidFill>
              </a:rPr>
              <a:t>= 0 0 1.000000</a:t>
            </a:r>
          </a:p>
          <a:p>
            <a:r>
              <a:rPr lang="en-US" dirty="0">
                <a:solidFill>
                  <a:schemeClr val="bg1"/>
                </a:solidFill>
              </a:rPr>
              <a:t>Thread 3:   </a:t>
            </a:r>
            <a:r>
              <a:rPr lang="en-US" dirty="0" err="1">
                <a:solidFill>
                  <a:schemeClr val="bg1"/>
                </a:solidFill>
              </a:rPr>
              <a:t>a,b,x</a:t>
            </a:r>
            <a:r>
              <a:rPr lang="en-US" dirty="0">
                <a:solidFill>
                  <a:schemeClr val="bg1"/>
                </a:solidFill>
              </a:rPr>
              <a:t>= 3 0 4.300000</a:t>
            </a:r>
          </a:p>
          <a:p>
            <a:r>
              <a:rPr lang="en-US" dirty="0">
                <a:solidFill>
                  <a:schemeClr val="bg1"/>
                </a:solidFill>
              </a:rPr>
              <a:t>Thread 1:   </a:t>
            </a:r>
            <a:r>
              <a:rPr lang="en-US" dirty="0" err="1">
                <a:solidFill>
                  <a:schemeClr val="bg1"/>
                </a:solidFill>
              </a:rPr>
              <a:t>a,b,x</a:t>
            </a:r>
            <a:r>
              <a:rPr lang="en-US" dirty="0">
                <a:solidFill>
                  <a:schemeClr val="bg1"/>
                </a:solidFill>
              </a:rPr>
              <a:t>= 1 0 2.100000</a:t>
            </a:r>
          </a:p>
          <a:p>
            <a:r>
              <a:rPr lang="en-US" dirty="0">
                <a:solidFill>
                  <a:schemeClr val="bg1"/>
                </a:solidFill>
              </a:rPr>
              <a:t>Thread 2:   </a:t>
            </a:r>
            <a:r>
              <a:rPr lang="en-US" dirty="0" err="1">
                <a:solidFill>
                  <a:schemeClr val="bg1"/>
                </a:solidFill>
              </a:rPr>
              <a:t>a,b,x</a:t>
            </a:r>
            <a:r>
              <a:rPr lang="en-US" dirty="0">
                <a:solidFill>
                  <a:schemeClr val="bg1"/>
                </a:solidFill>
              </a:rPr>
              <a:t>= 2 0 3.200000</a:t>
            </a:r>
          </a:p>
        </p:txBody>
      </p:sp>
    </p:spTree>
    <p:extLst>
      <p:ext uri="{BB962C8B-B14F-4D97-AF65-F5344CB8AC3E}">
        <p14:creationId xmlns:p14="http://schemas.microsoft.com/office/powerpoint/2010/main" val="28569210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1301" y="4319869"/>
            <a:ext cx="4534790" cy="24622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chemeClr val="accent1"/>
                </a:solidFill>
              </a:rPr>
              <a:t>int</a:t>
            </a:r>
            <a:r>
              <a:rPr lang="en-US" sz="2200" dirty="0">
                <a:solidFill>
                  <a:schemeClr val="accent1"/>
                </a:solidFill>
              </a:rPr>
              <a:t> increment_counter_2()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{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static </a:t>
            </a:r>
            <a:r>
              <a:rPr lang="en-US" sz="2200" dirty="0" err="1">
                <a:solidFill>
                  <a:schemeClr val="accent1"/>
                </a:solidFill>
              </a:rPr>
              <a:t>int</a:t>
            </a:r>
            <a:r>
              <a:rPr lang="en-US" sz="2200" dirty="0">
                <a:solidFill>
                  <a:schemeClr val="accent1"/>
                </a:solidFill>
              </a:rPr>
              <a:t> counter = 0;</a:t>
            </a:r>
          </a:p>
          <a:p>
            <a:r>
              <a:rPr lang="en-US" sz="2200" dirty="0">
                <a:solidFill>
                  <a:srgbClr val="FF0000"/>
                </a:solidFill>
              </a:rPr>
              <a:t>#pragma </a:t>
            </a:r>
            <a:r>
              <a:rPr lang="en-US" sz="2200" dirty="0" err="1">
                <a:solidFill>
                  <a:srgbClr val="FF0000"/>
                </a:solidFill>
              </a:rPr>
              <a:t>omp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b="1" dirty="0" err="1">
                <a:solidFill>
                  <a:schemeClr val="accent1"/>
                </a:solidFill>
              </a:rPr>
              <a:t>threadprivate</a:t>
            </a:r>
            <a:r>
              <a:rPr lang="en-US" sz="2200" dirty="0">
                <a:solidFill>
                  <a:schemeClr val="accent1"/>
                </a:solidFill>
              </a:rPr>
              <a:t>(counter)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counter++;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return(counter);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4633" y="473536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850" y="4737084"/>
            <a:ext cx="3437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Uso</a:t>
            </a:r>
            <a:r>
              <a:rPr lang="en-US" sz="2200" dirty="0" smtClean="0"/>
              <a:t> de </a:t>
            </a:r>
            <a:r>
              <a:rPr lang="en-US" sz="2200" dirty="0" err="1" smtClean="0"/>
              <a:t>threadprivate</a:t>
            </a:r>
            <a:r>
              <a:rPr lang="en-US" sz="2200" dirty="0" smtClean="0"/>
              <a:t> en </a:t>
            </a:r>
            <a:r>
              <a:rPr lang="en-US" sz="2200" dirty="0" err="1" smtClean="0"/>
              <a:t>una</a:t>
            </a:r>
            <a:r>
              <a:rPr lang="en-US" sz="2200" dirty="0" smtClean="0"/>
              <a:t> variables </a:t>
            </a:r>
            <a:r>
              <a:rPr lang="en-US" sz="2200" dirty="0" err="1" smtClean="0"/>
              <a:t>estática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4251301" y="1517789"/>
            <a:ext cx="4534790" cy="24622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chemeClr val="accent1"/>
                </a:solidFill>
              </a:rPr>
              <a:t>int</a:t>
            </a:r>
            <a:r>
              <a:rPr lang="en-US" sz="2200" dirty="0">
                <a:solidFill>
                  <a:schemeClr val="accent1"/>
                </a:solidFill>
              </a:rPr>
              <a:t> counter = 0;</a:t>
            </a:r>
          </a:p>
          <a:p>
            <a:r>
              <a:rPr lang="en-US" sz="2200" dirty="0">
                <a:solidFill>
                  <a:srgbClr val="FF0000"/>
                </a:solidFill>
              </a:rPr>
              <a:t>#pragma </a:t>
            </a:r>
            <a:r>
              <a:rPr lang="en-US" sz="2200" dirty="0" err="1">
                <a:solidFill>
                  <a:srgbClr val="FF0000"/>
                </a:solidFill>
              </a:rPr>
              <a:t>omp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b="1" dirty="0" err="1">
                <a:solidFill>
                  <a:schemeClr val="accent1"/>
                </a:solidFill>
              </a:rPr>
              <a:t>threadprivate</a:t>
            </a:r>
            <a:r>
              <a:rPr lang="en-US" sz="2200" dirty="0">
                <a:solidFill>
                  <a:schemeClr val="accent1"/>
                </a:solidFill>
              </a:rPr>
              <a:t>(counter)</a:t>
            </a:r>
          </a:p>
          <a:p>
            <a:r>
              <a:rPr lang="en-US" sz="2200" dirty="0" err="1">
                <a:solidFill>
                  <a:schemeClr val="accent1"/>
                </a:solidFill>
              </a:rPr>
              <a:t>int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b="1" dirty="0" err="1">
                <a:solidFill>
                  <a:schemeClr val="accent1"/>
                </a:solidFill>
              </a:rPr>
              <a:t>increment_counter</a:t>
            </a:r>
            <a:r>
              <a:rPr lang="en-US" sz="2200" dirty="0">
                <a:solidFill>
                  <a:schemeClr val="accent1"/>
                </a:solidFill>
              </a:rPr>
              <a:t>()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{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counter++;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return(counter);</a:t>
            </a:r>
          </a:p>
          <a:p>
            <a:r>
              <a:rPr lang="en-US" sz="2200" dirty="0" smtClean="0">
                <a:solidFill>
                  <a:schemeClr val="accent1"/>
                </a:solidFill>
              </a:rPr>
              <a:t>}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850" y="1992681"/>
            <a:ext cx="402878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 el </a:t>
            </a:r>
            <a:r>
              <a:rPr lang="en-US" sz="2400" dirty="0" err="1" smtClean="0"/>
              <a:t>ejemplo</a:t>
            </a:r>
            <a:r>
              <a:rPr lang="en-US" sz="2400" dirty="0" smtClean="0"/>
              <a:t>,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i="1" dirty="0" smtClean="0"/>
              <a:t>thread</a:t>
            </a:r>
            <a:r>
              <a:rPr lang="en-US" sz="2400" dirty="0" smtClean="0"/>
              <a:t> </a:t>
            </a:r>
            <a:r>
              <a:rPr lang="en-US" sz="2400" dirty="0" err="1" smtClean="0"/>
              <a:t>tendrá</a:t>
            </a:r>
            <a:endParaRPr lang="en-US" sz="2400" dirty="0" smtClean="0"/>
          </a:p>
          <a:p>
            <a:r>
              <a:rPr lang="en-US" sz="2400" dirty="0" smtClean="0"/>
              <a:t>un </a:t>
            </a:r>
            <a:r>
              <a:rPr lang="en-US" sz="2400" dirty="0" err="1" smtClean="0"/>
              <a:t>contador</a:t>
            </a:r>
            <a:r>
              <a:rPr lang="en-US" sz="2400" dirty="0" smtClean="0"/>
              <a:t> </a:t>
            </a:r>
            <a:r>
              <a:rPr lang="en-US" sz="2400" dirty="0" err="1" smtClean="0"/>
              <a:t>independiente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66000" y="804070"/>
            <a:ext cx="42154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Directiva</a:t>
            </a:r>
            <a:r>
              <a:rPr lang="en-US" sz="3200" dirty="0" smtClean="0"/>
              <a:t> </a:t>
            </a:r>
            <a:r>
              <a:rPr lang="en-US" sz="3200" b="1" dirty="0" err="1" smtClean="0"/>
              <a:t>threadprivate</a:t>
            </a:r>
            <a:r>
              <a:rPr lang="en-US" sz="3200" dirty="0" smtClean="0"/>
              <a:t>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80134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0633" y="1114541"/>
            <a:ext cx="2300630" cy="5170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class T </a:t>
            </a:r>
            <a:r>
              <a:rPr lang="en-US" sz="2200" dirty="0">
                <a:solidFill>
                  <a:schemeClr val="accent1"/>
                </a:solidFill>
              </a:rPr>
              <a:t>{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public:</a:t>
            </a:r>
          </a:p>
          <a:p>
            <a:r>
              <a:rPr lang="en-US" sz="2200" dirty="0" err="1">
                <a:solidFill>
                  <a:schemeClr val="accent1"/>
                </a:solidFill>
              </a:rPr>
              <a:t>int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val</a:t>
            </a:r>
            <a:r>
              <a:rPr lang="en-US" sz="2200" dirty="0">
                <a:solidFill>
                  <a:schemeClr val="accent1"/>
                </a:solidFill>
              </a:rPr>
              <a:t>;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T (</a:t>
            </a:r>
            <a:r>
              <a:rPr lang="en-US" sz="2200" dirty="0" err="1">
                <a:solidFill>
                  <a:schemeClr val="accent1"/>
                </a:solidFill>
              </a:rPr>
              <a:t>int</a:t>
            </a:r>
            <a:r>
              <a:rPr lang="en-US" sz="2200" dirty="0">
                <a:solidFill>
                  <a:schemeClr val="accent1"/>
                </a:solidFill>
              </a:rPr>
              <a:t>);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T (</a:t>
            </a:r>
            <a:r>
              <a:rPr lang="en-US" sz="2200" dirty="0" err="1">
                <a:solidFill>
                  <a:schemeClr val="accent1"/>
                </a:solidFill>
              </a:rPr>
              <a:t>const</a:t>
            </a:r>
            <a:r>
              <a:rPr lang="en-US" sz="2200" dirty="0">
                <a:solidFill>
                  <a:schemeClr val="accent1"/>
                </a:solidFill>
              </a:rPr>
              <a:t> T&amp;);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};</a:t>
            </a:r>
          </a:p>
          <a:p>
            <a:r>
              <a:rPr lang="fr-FR" sz="2200" dirty="0" err="1">
                <a:solidFill>
                  <a:schemeClr val="accent1"/>
                </a:solidFill>
              </a:rPr>
              <a:t>T</a:t>
            </a:r>
            <a:r>
              <a:rPr lang="fr-FR" sz="2200" dirty="0">
                <a:solidFill>
                  <a:schemeClr val="accent1"/>
                </a:solidFill>
              </a:rPr>
              <a:t> :: </a:t>
            </a:r>
            <a:r>
              <a:rPr lang="fr-FR" sz="2200" dirty="0" err="1">
                <a:solidFill>
                  <a:schemeClr val="accent1"/>
                </a:solidFill>
              </a:rPr>
              <a:t>T</a:t>
            </a:r>
            <a:r>
              <a:rPr lang="fr-FR" sz="2200" dirty="0">
                <a:solidFill>
                  <a:schemeClr val="accent1"/>
                </a:solidFill>
              </a:rPr>
              <a:t> (</a:t>
            </a:r>
            <a:r>
              <a:rPr lang="fr-FR" sz="2200" dirty="0" err="1">
                <a:solidFill>
                  <a:schemeClr val="accent1"/>
                </a:solidFill>
              </a:rPr>
              <a:t>int</a:t>
            </a:r>
            <a:r>
              <a:rPr lang="fr-FR" sz="2200" dirty="0">
                <a:solidFill>
                  <a:schemeClr val="accent1"/>
                </a:solidFill>
              </a:rPr>
              <a:t> v){</a:t>
            </a:r>
          </a:p>
          <a:p>
            <a:r>
              <a:rPr lang="fr-FR" sz="2200" dirty="0">
                <a:solidFill>
                  <a:schemeClr val="accent1"/>
                </a:solidFill>
              </a:rPr>
              <a:t>val = v;</a:t>
            </a:r>
          </a:p>
          <a:p>
            <a:r>
              <a:rPr lang="fr-FR" sz="2200" dirty="0">
                <a:solidFill>
                  <a:schemeClr val="accent1"/>
                </a:solidFill>
              </a:rPr>
              <a:t>}</a:t>
            </a:r>
          </a:p>
          <a:p>
            <a:r>
              <a:rPr lang="fr-FR" sz="2200" dirty="0" err="1">
                <a:solidFill>
                  <a:schemeClr val="accent1"/>
                </a:solidFill>
              </a:rPr>
              <a:t>T</a:t>
            </a:r>
            <a:r>
              <a:rPr lang="fr-FR" sz="2200" dirty="0">
                <a:solidFill>
                  <a:schemeClr val="accent1"/>
                </a:solidFill>
              </a:rPr>
              <a:t> :: </a:t>
            </a:r>
            <a:r>
              <a:rPr lang="fr-FR" sz="2200" dirty="0" err="1">
                <a:solidFill>
                  <a:schemeClr val="accent1"/>
                </a:solidFill>
              </a:rPr>
              <a:t>T</a:t>
            </a:r>
            <a:r>
              <a:rPr lang="fr-FR" sz="2200" dirty="0">
                <a:solidFill>
                  <a:schemeClr val="accent1"/>
                </a:solidFill>
              </a:rPr>
              <a:t> (</a:t>
            </a:r>
            <a:r>
              <a:rPr lang="fr-FR" sz="2200" dirty="0" err="1">
                <a:solidFill>
                  <a:schemeClr val="accent1"/>
                </a:solidFill>
              </a:rPr>
              <a:t>const</a:t>
            </a:r>
            <a:r>
              <a:rPr lang="fr-FR" sz="2200" dirty="0">
                <a:solidFill>
                  <a:schemeClr val="accent1"/>
                </a:solidFill>
              </a:rPr>
              <a:t> </a:t>
            </a:r>
            <a:r>
              <a:rPr lang="fr-FR" sz="2200" dirty="0" err="1">
                <a:solidFill>
                  <a:schemeClr val="accent1"/>
                </a:solidFill>
              </a:rPr>
              <a:t>T</a:t>
            </a:r>
            <a:r>
              <a:rPr lang="fr-FR" sz="2200" dirty="0">
                <a:solidFill>
                  <a:schemeClr val="accent1"/>
                </a:solidFill>
              </a:rPr>
              <a:t>&amp; </a:t>
            </a:r>
            <a:r>
              <a:rPr lang="fr-FR" sz="2200" dirty="0" err="1">
                <a:solidFill>
                  <a:schemeClr val="accent1"/>
                </a:solidFill>
              </a:rPr>
              <a:t>t</a:t>
            </a:r>
            <a:r>
              <a:rPr lang="fr-FR" sz="2200" dirty="0">
                <a:solidFill>
                  <a:schemeClr val="accent1"/>
                </a:solidFill>
              </a:rPr>
              <a:t>) {</a:t>
            </a:r>
          </a:p>
          <a:p>
            <a:r>
              <a:rPr lang="fr-FR" sz="2200" dirty="0">
                <a:solidFill>
                  <a:schemeClr val="accent1"/>
                </a:solidFill>
              </a:rPr>
              <a:t>val = </a:t>
            </a:r>
            <a:r>
              <a:rPr lang="fr-FR" sz="2200" dirty="0" err="1">
                <a:solidFill>
                  <a:schemeClr val="accent1"/>
                </a:solidFill>
              </a:rPr>
              <a:t>t.val</a:t>
            </a:r>
            <a:r>
              <a:rPr lang="fr-FR" sz="2200" dirty="0">
                <a:solidFill>
                  <a:schemeClr val="accent1"/>
                </a:solidFill>
              </a:rPr>
              <a:t>;</a:t>
            </a:r>
          </a:p>
          <a:p>
            <a:r>
              <a:rPr lang="fr-FR" sz="2200" dirty="0">
                <a:solidFill>
                  <a:schemeClr val="accent1"/>
                </a:solidFill>
              </a:rPr>
              <a:t>}</a:t>
            </a:r>
          </a:p>
          <a:p>
            <a:r>
              <a:rPr lang="fi-FI" sz="2200" dirty="0" err="1">
                <a:solidFill>
                  <a:schemeClr val="accent1"/>
                </a:solidFill>
              </a:rPr>
              <a:t>void</a:t>
            </a:r>
            <a:r>
              <a:rPr lang="fi-FI" sz="2200" dirty="0">
                <a:solidFill>
                  <a:schemeClr val="accent1"/>
                </a:solidFill>
              </a:rPr>
              <a:t> </a:t>
            </a:r>
            <a:r>
              <a:rPr lang="fi-FI" sz="2200" dirty="0" err="1">
                <a:solidFill>
                  <a:schemeClr val="accent1"/>
                </a:solidFill>
              </a:rPr>
              <a:t>g(T</a:t>
            </a:r>
            <a:r>
              <a:rPr lang="fi-FI" sz="2200" dirty="0">
                <a:solidFill>
                  <a:schemeClr val="accent1"/>
                </a:solidFill>
              </a:rPr>
              <a:t> a, T b){</a:t>
            </a:r>
          </a:p>
          <a:p>
            <a:r>
              <a:rPr lang="fi-FI" sz="2200" dirty="0" err="1">
                <a:solidFill>
                  <a:schemeClr val="accent1"/>
                </a:solidFill>
              </a:rPr>
              <a:t>a.val</a:t>
            </a:r>
            <a:r>
              <a:rPr lang="fi-FI" sz="2200" dirty="0">
                <a:solidFill>
                  <a:schemeClr val="accent1"/>
                </a:solidFill>
              </a:rPr>
              <a:t> += </a:t>
            </a:r>
            <a:r>
              <a:rPr lang="fi-FI" sz="2200" dirty="0" err="1">
                <a:solidFill>
                  <a:schemeClr val="accent1"/>
                </a:solidFill>
              </a:rPr>
              <a:t>b.val</a:t>
            </a:r>
            <a:r>
              <a:rPr lang="fi-FI" sz="2200" dirty="0">
                <a:solidFill>
                  <a:schemeClr val="accent1"/>
                </a:solidFill>
              </a:rPr>
              <a:t>;</a:t>
            </a:r>
          </a:p>
          <a:p>
            <a:r>
              <a:rPr lang="fi-FI" sz="2200" dirty="0">
                <a:solidFill>
                  <a:schemeClr val="accent1"/>
                </a:solidFill>
              </a:rPr>
              <a:t>}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94378"/>
            <a:ext cx="4139821" cy="5170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En el </a:t>
            </a:r>
            <a:r>
              <a:rPr lang="en-US" sz="2200" dirty="0" err="1" smtClean="0"/>
              <a:t>ejemplo</a:t>
            </a:r>
            <a:r>
              <a:rPr lang="en-US" sz="2200" dirty="0" smtClean="0"/>
              <a:t> se </a:t>
            </a:r>
            <a:r>
              <a:rPr lang="en-US" sz="2200" dirty="0" err="1" smtClean="0"/>
              <a:t>muestra</a:t>
            </a:r>
            <a:r>
              <a:rPr lang="en-US" sz="2200" dirty="0" smtClean="0"/>
              <a:t> el </a:t>
            </a:r>
            <a:r>
              <a:rPr lang="en-US" sz="2200" dirty="0" err="1" smtClean="0"/>
              <a:t>comportamiento</a:t>
            </a:r>
            <a:r>
              <a:rPr lang="en-US" sz="2200" dirty="0" smtClean="0"/>
              <a:t> </a:t>
            </a:r>
            <a:r>
              <a:rPr lang="en-US" sz="2200" dirty="0" err="1" smtClean="0"/>
              <a:t>incierto</a:t>
            </a:r>
            <a:r>
              <a:rPr lang="en-US" sz="2200" dirty="0" smtClean="0"/>
              <a:t> de la </a:t>
            </a:r>
            <a:r>
              <a:rPr lang="en-US" sz="2200" dirty="0" err="1" smtClean="0"/>
              <a:t>inicialización</a:t>
            </a:r>
            <a:r>
              <a:rPr lang="en-US" sz="2200" dirty="0" smtClean="0"/>
              <a:t> de </a:t>
            </a:r>
            <a:r>
              <a:rPr lang="en-US" sz="2200" dirty="0" err="1" smtClean="0"/>
              <a:t>una</a:t>
            </a:r>
            <a:r>
              <a:rPr lang="en-US" sz="2200" dirty="0" smtClean="0"/>
              <a:t> variable </a:t>
            </a:r>
            <a:r>
              <a:rPr lang="en-US" sz="2200" b="1" dirty="0" err="1" smtClean="0"/>
              <a:t>threadprivate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Esta</a:t>
            </a:r>
            <a:r>
              <a:rPr lang="en-US" sz="2200" dirty="0" smtClean="0"/>
              <a:t> se </a:t>
            </a:r>
            <a:r>
              <a:rPr lang="en-US" sz="2200" dirty="0" err="1" smtClean="0"/>
              <a:t>inicializa</a:t>
            </a:r>
            <a:r>
              <a:rPr lang="en-US" sz="2200" dirty="0" smtClean="0"/>
              <a:t> </a:t>
            </a:r>
            <a:r>
              <a:rPr lang="en-US" sz="2200" dirty="0" err="1" smtClean="0"/>
              <a:t>una</a:t>
            </a:r>
            <a:r>
              <a:rPr lang="en-US" sz="2200" dirty="0" smtClean="0"/>
              <a:t> </a:t>
            </a:r>
            <a:r>
              <a:rPr lang="en-US" sz="2200" dirty="0" err="1" smtClean="0"/>
              <a:t>vez</a:t>
            </a:r>
            <a:r>
              <a:rPr lang="en-US" sz="2200" dirty="0"/>
              <a:t> </a:t>
            </a:r>
            <a:r>
              <a:rPr lang="en-US" sz="2200" dirty="0" smtClean="0"/>
              <a:t>en un </a:t>
            </a:r>
            <a:r>
              <a:rPr lang="en-US" sz="2200" dirty="0" err="1" smtClean="0"/>
              <a:t>punto</a:t>
            </a:r>
            <a:r>
              <a:rPr lang="en-US" sz="2200" dirty="0" smtClean="0"/>
              <a:t> </a:t>
            </a:r>
            <a:r>
              <a:rPr lang="en-US" sz="2200" dirty="0" err="1" smtClean="0"/>
              <a:t>aleatorio</a:t>
            </a:r>
            <a:r>
              <a:rPr lang="en-US" sz="2200" dirty="0" smtClean="0"/>
              <a:t> antes de </a:t>
            </a:r>
            <a:r>
              <a:rPr lang="en-US" sz="2200" dirty="0" err="1" smtClean="0"/>
              <a:t>su</a:t>
            </a:r>
            <a:r>
              <a:rPr lang="en-US" sz="2200" dirty="0" smtClean="0"/>
              <a:t> </a:t>
            </a:r>
            <a:r>
              <a:rPr lang="en-US" sz="2200" dirty="0" err="1" smtClean="0"/>
              <a:t>primera</a:t>
            </a:r>
            <a:r>
              <a:rPr lang="en-US" sz="2200" dirty="0" smtClean="0"/>
              <a:t> </a:t>
            </a:r>
            <a:r>
              <a:rPr lang="en-US" sz="2200" dirty="0" err="1" smtClean="0"/>
              <a:t>referencia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Ya</a:t>
            </a:r>
            <a:r>
              <a:rPr lang="en-US" sz="2200" dirty="0" smtClean="0"/>
              <a:t> </a:t>
            </a:r>
            <a:r>
              <a:rPr lang="en-US" sz="2200" dirty="0" err="1" smtClean="0"/>
              <a:t>que</a:t>
            </a:r>
            <a:r>
              <a:rPr lang="en-US" sz="2200" dirty="0" smtClean="0"/>
              <a:t> a </a:t>
            </a:r>
            <a:r>
              <a:rPr lang="en-US" sz="2200" dirty="0" err="1" smtClean="0"/>
              <a:t>es</a:t>
            </a:r>
            <a:r>
              <a:rPr lang="en-US" sz="2200" dirty="0" smtClean="0"/>
              <a:t> </a:t>
            </a:r>
            <a:r>
              <a:rPr lang="en-US" sz="2200" dirty="0" err="1" smtClean="0"/>
              <a:t>construída</a:t>
            </a:r>
            <a:r>
              <a:rPr lang="en-US" sz="2200" dirty="0" smtClean="0"/>
              <a:t> </a:t>
            </a:r>
            <a:r>
              <a:rPr lang="en-US" sz="2200" dirty="0" err="1" smtClean="0"/>
              <a:t>usando</a:t>
            </a:r>
            <a:r>
              <a:rPr lang="en-US" sz="2200" dirty="0" smtClean="0"/>
              <a:t> el valor de </a:t>
            </a:r>
            <a:r>
              <a:rPr lang="en-US" sz="2200" b="1" dirty="0" smtClean="0"/>
              <a:t>x</a:t>
            </a:r>
            <a:r>
              <a:rPr lang="en-US" sz="2200" dirty="0" smtClean="0"/>
              <a:t> (</a:t>
            </a:r>
            <a:r>
              <a:rPr lang="en-US" sz="2200" dirty="0" err="1" smtClean="0"/>
              <a:t>que</a:t>
            </a:r>
            <a:r>
              <a:rPr lang="en-US" sz="2200" dirty="0" smtClean="0"/>
              <a:t> </a:t>
            </a:r>
            <a:r>
              <a:rPr lang="en-US" sz="2200" dirty="0" err="1" smtClean="0"/>
              <a:t>es</a:t>
            </a:r>
            <a:r>
              <a:rPr lang="en-US" sz="2200" dirty="0" smtClean="0"/>
              <a:t> </a:t>
            </a:r>
            <a:r>
              <a:rPr lang="en-US" sz="2200" dirty="0" err="1" smtClean="0"/>
              <a:t>modificado</a:t>
            </a:r>
            <a:r>
              <a:rPr lang="en-US" sz="2200" dirty="0" smtClean="0"/>
              <a:t> </a:t>
            </a:r>
            <a:r>
              <a:rPr lang="en-US" sz="2200" dirty="0" err="1" smtClean="0"/>
              <a:t>por</a:t>
            </a:r>
            <a:r>
              <a:rPr lang="en-US" sz="2200" dirty="0" smtClean="0"/>
              <a:t> </a:t>
            </a:r>
            <a:r>
              <a:rPr lang="en-US" sz="2200" b="1" dirty="0" smtClean="0"/>
              <a:t>x++</a:t>
            </a:r>
            <a:r>
              <a:rPr lang="en-US" sz="2200" dirty="0" smtClean="0"/>
              <a:t>), el valor de </a:t>
            </a:r>
            <a:r>
              <a:rPr lang="en-US" sz="2200" b="1" dirty="0" err="1" smtClean="0"/>
              <a:t>a.val</a:t>
            </a:r>
            <a:r>
              <a:rPr lang="en-US" sz="2200" b="1" dirty="0" smtClean="0"/>
              <a:t> </a:t>
            </a:r>
            <a:r>
              <a:rPr lang="en-US" sz="2200" dirty="0" smtClean="0"/>
              <a:t>al </a:t>
            </a:r>
            <a:r>
              <a:rPr lang="en-US" sz="2200" dirty="0" err="1" smtClean="0"/>
              <a:t>inicio</a:t>
            </a:r>
            <a:r>
              <a:rPr lang="en-US" sz="2200" dirty="0" smtClean="0"/>
              <a:t> de la </a:t>
            </a:r>
            <a:r>
              <a:rPr lang="en-US" sz="2200" dirty="0" err="1" smtClean="0"/>
              <a:t>región</a:t>
            </a:r>
            <a:r>
              <a:rPr lang="en-US" sz="2200" dirty="0" smtClean="0"/>
              <a:t> </a:t>
            </a:r>
            <a:r>
              <a:rPr lang="en-US" sz="2200" dirty="0" err="1" smtClean="0"/>
              <a:t>paralela</a:t>
            </a:r>
            <a:r>
              <a:rPr lang="en-US" sz="2200" dirty="0" smtClean="0"/>
              <a:t> </a:t>
            </a:r>
            <a:r>
              <a:rPr lang="en-US" sz="2200" dirty="0" err="1" smtClean="0"/>
              <a:t>puede</a:t>
            </a:r>
            <a:r>
              <a:rPr lang="en-US" sz="2200" dirty="0" smtClean="0"/>
              <a:t> </a:t>
            </a:r>
            <a:r>
              <a:rPr lang="en-US" sz="2200" dirty="0" err="1" smtClean="0"/>
              <a:t>ser</a:t>
            </a:r>
            <a:r>
              <a:rPr lang="en-US" sz="2200" dirty="0" smtClean="0"/>
              <a:t> </a:t>
            </a:r>
            <a:r>
              <a:rPr lang="en-US" sz="2200" b="1" dirty="0" smtClean="0"/>
              <a:t>1 o 2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Este </a:t>
            </a:r>
            <a:r>
              <a:rPr lang="en-US" sz="2200" dirty="0" err="1" smtClean="0"/>
              <a:t>problema</a:t>
            </a:r>
            <a:r>
              <a:rPr lang="en-US" sz="2200" dirty="0" smtClean="0"/>
              <a:t> </a:t>
            </a:r>
            <a:r>
              <a:rPr lang="en-US" sz="2200" dirty="0" err="1" smtClean="0"/>
              <a:t>es</a:t>
            </a:r>
            <a:r>
              <a:rPr lang="en-US" sz="2200" dirty="0" smtClean="0"/>
              <a:t> </a:t>
            </a:r>
            <a:r>
              <a:rPr lang="en-US" sz="2200" dirty="0" err="1" smtClean="0"/>
              <a:t>evitado</a:t>
            </a:r>
            <a:r>
              <a:rPr lang="en-US" sz="2200" dirty="0" smtClean="0"/>
              <a:t> </a:t>
            </a:r>
            <a:r>
              <a:rPr lang="en-US" sz="2200" dirty="0" err="1" smtClean="0"/>
              <a:t>para</a:t>
            </a:r>
            <a:r>
              <a:rPr lang="en-US" sz="2200" dirty="0" smtClean="0"/>
              <a:t> </a:t>
            </a:r>
            <a:r>
              <a:rPr lang="en-US" sz="2200" b="1" dirty="0" smtClean="0"/>
              <a:t>b</a:t>
            </a:r>
            <a:r>
              <a:rPr lang="en-US" sz="2200" dirty="0" smtClean="0"/>
              <a:t>, </a:t>
            </a:r>
            <a:r>
              <a:rPr lang="en-US" sz="2200" dirty="0" err="1" smtClean="0"/>
              <a:t>que</a:t>
            </a:r>
            <a:r>
              <a:rPr lang="en-US" sz="2200" dirty="0" smtClean="0"/>
              <a:t> </a:t>
            </a:r>
            <a:r>
              <a:rPr lang="en-US" sz="2200" dirty="0" err="1" smtClean="0"/>
              <a:t>usa</a:t>
            </a:r>
            <a:r>
              <a:rPr lang="en-US" sz="2200" dirty="0" smtClean="0"/>
              <a:t> </a:t>
            </a:r>
            <a:r>
              <a:rPr lang="en-US" sz="2200" dirty="0" err="1" smtClean="0"/>
              <a:t>una</a:t>
            </a:r>
            <a:r>
              <a:rPr lang="en-US" sz="2200" dirty="0" smtClean="0"/>
              <a:t> </a:t>
            </a:r>
            <a:r>
              <a:rPr lang="en-US" sz="2200" dirty="0" err="1" smtClean="0"/>
              <a:t>declaración</a:t>
            </a:r>
            <a:r>
              <a:rPr lang="en-US" sz="2200" dirty="0" smtClean="0"/>
              <a:t> </a:t>
            </a:r>
            <a:r>
              <a:rPr lang="en-US" sz="2200" dirty="0" err="1" smtClean="0"/>
              <a:t>como</a:t>
            </a:r>
            <a:r>
              <a:rPr lang="en-US" sz="2200" dirty="0" smtClean="0"/>
              <a:t> </a:t>
            </a:r>
            <a:r>
              <a:rPr lang="en-US" sz="2200" b="1" dirty="0" err="1" smtClean="0"/>
              <a:t>const</a:t>
            </a:r>
            <a:r>
              <a:rPr lang="en-US" sz="2200" dirty="0" smtClean="0"/>
              <a:t> y un constructor </a:t>
            </a:r>
            <a:r>
              <a:rPr lang="en-US" sz="2200" dirty="0" err="1" smtClean="0"/>
              <a:t>copia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566000" y="804070"/>
            <a:ext cx="42154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Directiva</a:t>
            </a:r>
            <a:r>
              <a:rPr lang="en-US" sz="3200" dirty="0" smtClean="0"/>
              <a:t> </a:t>
            </a:r>
            <a:r>
              <a:rPr lang="en-US" sz="3200" b="1" dirty="0" err="1" smtClean="0"/>
              <a:t>threadprivate</a:t>
            </a:r>
            <a:r>
              <a:rPr lang="en-US" sz="3200" dirty="0" smtClean="0"/>
              <a:t>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27885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61858" y="1380573"/>
            <a:ext cx="4382142" cy="4801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4F81BD"/>
                </a:solidFill>
              </a:rPr>
              <a:t>int</a:t>
            </a:r>
            <a:r>
              <a:rPr lang="fr-FR" dirty="0">
                <a:solidFill>
                  <a:srgbClr val="4F81BD"/>
                </a:solidFill>
              </a:rPr>
              <a:t> x = 1;</a:t>
            </a:r>
          </a:p>
          <a:p>
            <a:r>
              <a:rPr lang="fr-FR" dirty="0" err="1">
                <a:solidFill>
                  <a:srgbClr val="4F81BD"/>
                </a:solidFill>
              </a:rPr>
              <a:t>T</a:t>
            </a:r>
            <a:r>
              <a:rPr lang="fr-FR" dirty="0">
                <a:solidFill>
                  <a:srgbClr val="4F81BD"/>
                </a:solidFill>
              </a:rPr>
              <a:t> a(x);</a:t>
            </a:r>
          </a:p>
          <a:p>
            <a:r>
              <a:rPr lang="fr-FR" dirty="0" err="1">
                <a:solidFill>
                  <a:srgbClr val="4F81BD"/>
                </a:solidFill>
              </a:rPr>
              <a:t>const</a:t>
            </a:r>
            <a:r>
              <a:rPr lang="fr-FR" dirty="0">
                <a:solidFill>
                  <a:srgbClr val="4F81BD"/>
                </a:solidFill>
              </a:rPr>
              <a:t> </a:t>
            </a:r>
            <a:r>
              <a:rPr lang="fr-FR" dirty="0" err="1">
                <a:solidFill>
                  <a:srgbClr val="4F81BD"/>
                </a:solidFill>
              </a:rPr>
              <a:t>T</a:t>
            </a:r>
            <a:r>
              <a:rPr lang="fr-FR" dirty="0">
                <a:solidFill>
                  <a:srgbClr val="4F81BD"/>
                </a:solidFill>
              </a:rPr>
              <a:t> </a:t>
            </a:r>
            <a:r>
              <a:rPr lang="fr-FR" dirty="0" err="1">
                <a:solidFill>
                  <a:srgbClr val="4F81BD"/>
                </a:solidFill>
              </a:rPr>
              <a:t>b_aux</a:t>
            </a:r>
            <a:r>
              <a:rPr lang="fr-FR" dirty="0">
                <a:solidFill>
                  <a:srgbClr val="4F81BD"/>
                </a:solidFill>
              </a:rPr>
              <a:t>(x); /* Capture value of x = 1 */</a:t>
            </a:r>
          </a:p>
          <a:p>
            <a:r>
              <a:rPr lang="fr-FR" dirty="0" err="1">
                <a:solidFill>
                  <a:srgbClr val="4F81BD"/>
                </a:solidFill>
              </a:rPr>
              <a:t>T</a:t>
            </a:r>
            <a:r>
              <a:rPr lang="fr-FR" dirty="0">
                <a:solidFill>
                  <a:srgbClr val="4F81BD"/>
                </a:solidFill>
              </a:rPr>
              <a:t> b(</a:t>
            </a:r>
            <a:r>
              <a:rPr lang="fr-FR" dirty="0" err="1">
                <a:solidFill>
                  <a:srgbClr val="4F81BD"/>
                </a:solidFill>
              </a:rPr>
              <a:t>b_aux</a:t>
            </a:r>
            <a:r>
              <a:rPr lang="fr-FR" dirty="0">
                <a:solidFill>
                  <a:srgbClr val="4F81BD"/>
                </a:solidFill>
              </a:rPr>
              <a:t>);</a:t>
            </a:r>
          </a:p>
          <a:p>
            <a:r>
              <a:rPr lang="fr-FR" dirty="0">
                <a:solidFill>
                  <a:srgbClr val="FF0000"/>
                </a:solidFill>
              </a:rPr>
              <a:t>#</a:t>
            </a:r>
            <a:r>
              <a:rPr lang="fr-FR" dirty="0" err="1">
                <a:solidFill>
                  <a:srgbClr val="FF0000"/>
                </a:solidFill>
              </a:rPr>
              <a:t>pragma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omp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4F81BD"/>
                </a:solidFill>
              </a:rPr>
              <a:t>threadprivate</a:t>
            </a:r>
            <a:r>
              <a:rPr lang="fr-FR" dirty="0">
                <a:solidFill>
                  <a:srgbClr val="4F81BD"/>
                </a:solidFill>
              </a:rPr>
              <a:t>(a, b</a:t>
            </a:r>
            <a:r>
              <a:rPr lang="fr-FR" dirty="0" smtClean="0">
                <a:solidFill>
                  <a:srgbClr val="4F81BD"/>
                </a:solidFill>
              </a:rPr>
              <a:t>)</a:t>
            </a:r>
          </a:p>
          <a:p>
            <a:endParaRPr lang="fr-FR" dirty="0">
              <a:solidFill>
                <a:srgbClr val="4F81BD"/>
              </a:solidFill>
            </a:endParaRPr>
          </a:p>
          <a:p>
            <a:r>
              <a:rPr lang="fr-FR" b="1" dirty="0" err="1">
                <a:solidFill>
                  <a:srgbClr val="4F81BD"/>
                </a:solidFill>
              </a:rPr>
              <a:t>void</a:t>
            </a:r>
            <a:r>
              <a:rPr lang="fr-FR" b="1" dirty="0">
                <a:solidFill>
                  <a:srgbClr val="4F81BD"/>
                </a:solidFill>
              </a:rPr>
              <a:t> f(</a:t>
            </a:r>
            <a:r>
              <a:rPr lang="fr-FR" b="1" dirty="0" err="1">
                <a:solidFill>
                  <a:srgbClr val="4F81BD"/>
                </a:solidFill>
              </a:rPr>
              <a:t>int</a:t>
            </a:r>
            <a:r>
              <a:rPr lang="fr-FR" b="1" dirty="0">
                <a:solidFill>
                  <a:srgbClr val="4F81BD"/>
                </a:solidFill>
              </a:rPr>
              <a:t> n) </a:t>
            </a:r>
            <a:r>
              <a:rPr lang="fr-FR" dirty="0">
                <a:solidFill>
                  <a:srgbClr val="4F81BD"/>
                </a:solidFill>
              </a:rPr>
              <a:t>{</a:t>
            </a:r>
          </a:p>
          <a:p>
            <a:r>
              <a:rPr lang="fr-FR" dirty="0">
                <a:solidFill>
                  <a:srgbClr val="4F81BD"/>
                </a:solidFill>
              </a:rPr>
              <a:t>x++;</a:t>
            </a:r>
          </a:p>
          <a:p>
            <a:r>
              <a:rPr lang="fr-FR" dirty="0">
                <a:solidFill>
                  <a:srgbClr val="FF0000"/>
                </a:solidFill>
              </a:rPr>
              <a:t>#</a:t>
            </a:r>
            <a:r>
              <a:rPr lang="fr-FR" dirty="0" err="1">
                <a:solidFill>
                  <a:srgbClr val="FF0000"/>
                </a:solidFill>
              </a:rPr>
              <a:t>pragma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omp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4F81BD"/>
                </a:solidFill>
              </a:rPr>
              <a:t>parallel</a:t>
            </a:r>
            <a:r>
              <a:rPr lang="fr-FR" dirty="0">
                <a:solidFill>
                  <a:srgbClr val="4F81BD"/>
                </a:solidFill>
              </a:rPr>
              <a:t> for</a:t>
            </a:r>
          </a:p>
          <a:p>
            <a:r>
              <a:rPr lang="fr-FR" dirty="0"/>
              <a:t>/* In </a:t>
            </a:r>
            <a:r>
              <a:rPr lang="fr-FR" dirty="0" err="1"/>
              <a:t>each</a:t>
            </a:r>
            <a:r>
              <a:rPr lang="fr-FR" dirty="0"/>
              <a:t> thread:</a:t>
            </a:r>
          </a:p>
          <a:p>
            <a:r>
              <a:rPr lang="fr-FR" dirty="0"/>
              <a:t>* 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constructed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x (</a:t>
            </a:r>
            <a:r>
              <a:rPr lang="fr-FR" dirty="0" err="1"/>
              <a:t>with</a:t>
            </a:r>
            <a:r>
              <a:rPr lang="fr-FR" dirty="0"/>
              <a:t> value 1 or 2?)</a:t>
            </a:r>
          </a:p>
          <a:p>
            <a:r>
              <a:rPr lang="fr-FR" dirty="0"/>
              <a:t>* b </a:t>
            </a:r>
            <a:r>
              <a:rPr lang="fr-FR" dirty="0" err="1"/>
              <a:t>is</a:t>
            </a:r>
            <a:r>
              <a:rPr lang="fr-FR" dirty="0"/>
              <a:t> copy-</a:t>
            </a:r>
            <a:r>
              <a:rPr lang="fr-FR" dirty="0" err="1"/>
              <a:t>constructed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b_aux</a:t>
            </a:r>
            <a:endParaRPr lang="fr-FR" dirty="0"/>
          </a:p>
          <a:p>
            <a:r>
              <a:rPr lang="fr-FR" dirty="0"/>
              <a:t>*/</a:t>
            </a:r>
          </a:p>
          <a:p>
            <a:r>
              <a:rPr lang="en-US" dirty="0">
                <a:solidFill>
                  <a:srgbClr val="4F81BD"/>
                </a:solidFill>
              </a:rPr>
              <a:t>for (</a:t>
            </a:r>
            <a:r>
              <a:rPr lang="en-US" dirty="0" err="1">
                <a:solidFill>
                  <a:srgbClr val="4F81BD"/>
                </a:solidFill>
              </a:rPr>
              <a:t>int</a:t>
            </a:r>
            <a:r>
              <a:rPr lang="en-US" dirty="0">
                <a:solidFill>
                  <a:srgbClr val="4F81BD"/>
                </a:solidFill>
              </a:rPr>
              <a:t> </a:t>
            </a:r>
            <a:r>
              <a:rPr lang="en-US" dirty="0" err="1">
                <a:solidFill>
                  <a:srgbClr val="4F81BD"/>
                </a:solidFill>
              </a:rPr>
              <a:t>i</a:t>
            </a:r>
            <a:r>
              <a:rPr lang="en-US" dirty="0">
                <a:solidFill>
                  <a:srgbClr val="4F81BD"/>
                </a:solidFill>
              </a:rPr>
              <a:t>=0; </a:t>
            </a:r>
            <a:r>
              <a:rPr lang="en-US" dirty="0" err="1">
                <a:solidFill>
                  <a:srgbClr val="4F81BD"/>
                </a:solidFill>
              </a:rPr>
              <a:t>i</a:t>
            </a:r>
            <a:r>
              <a:rPr lang="en-US" dirty="0">
                <a:solidFill>
                  <a:srgbClr val="4F81BD"/>
                </a:solidFill>
              </a:rPr>
              <a:t>&lt;n; </a:t>
            </a:r>
            <a:r>
              <a:rPr lang="en-US" dirty="0" err="1">
                <a:solidFill>
                  <a:srgbClr val="4F81BD"/>
                </a:solidFill>
              </a:rPr>
              <a:t>i</a:t>
            </a:r>
            <a:r>
              <a:rPr lang="en-US" dirty="0">
                <a:solidFill>
                  <a:srgbClr val="4F81BD"/>
                </a:solidFill>
              </a:rPr>
              <a:t>++) {</a:t>
            </a:r>
          </a:p>
          <a:p>
            <a:r>
              <a:rPr lang="en-US" dirty="0">
                <a:solidFill>
                  <a:srgbClr val="4F81BD"/>
                </a:solidFill>
              </a:rPr>
              <a:t>g(a, b); </a:t>
            </a:r>
            <a:r>
              <a:rPr lang="en-US" dirty="0"/>
              <a:t>/* Value of a is unspecified. */</a:t>
            </a:r>
          </a:p>
          <a:p>
            <a:r>
              <a:rPr lang="en-US" dirty="0">
                <a:solidFill>
                  <a:srgbClr val="4F81BD"/>
                </a:solidFill>
              </a:rPr>
              <a:t>}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}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000" y="804070"/>
            <a:ext cx="42154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Directiva</a:t>
            </a:r>
            <a:r>
              <a:rPr lang="en-US" sz="3200" dirty="0" smtClean="0"/>
              <a:t> </a:t>
            </a:r>
            <a:r>
              <a:rPr lang="en-US" sz="3200" b="1" dirty="0" err="1" smtClean="0"/>
              <a:t>threadprivate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394378"/>
            <a:ext cx="4139821" cy="5170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En el </a:t>
            </a:r>
            <a:r>
              <a:rPr lang="en-US" sz="2200" dirty="0" err="1" smtClean="0"/>
              <a:t>ejemplo</a:t>
            </a:r>
            <a:r>
              <a:rPr lang="en-US" sz="2200" dirty="0" smtClean="0"/>
              <a:t> se </a:t>
            </a:r>
            <a:r>
              <a:rPr lang="en-US" sz="2200" dirty="0" err="1" smtClean="0"/>
              <a:t>muestra</a:t>
            </a:r>
            <a:r>
              <a:rPr lang="en-US" sz="2200" dirty="0" smtClean="0"/>
              <a:t> el </a:t>
            </a:r>
            <a:r>
              <a:rPr lang="en-US" sz="2200" dirty="0" err="1" smtClean="0"/>
              <a:t>comportamiento</a:t>
            </a:r>
            <a:r>
              <a:rPr lang="en-US" sz="2200" dirty="0" smtClean="0"/>
              <a:t> </a:t>
            </a:r>
            <a:r>
              <a:rPr lang="en-US" sz="2200" dirty="0" err="1" smtClean="0"/>
              <a:t>incierto</a:t>
            </a:r>
            <a:r>
              <a:rPr lang="en-US" sz="2200" dirty="0" smtClean="0"/>
              <a:t> de la </a:t>
            </a:r>
            <a:r>
              <a:rPr lang="en-US" sz="2200" dirty="0" err="1" smtClean="0"/>
              <a:t>inicialización</a:t>
            </a:r>
            <a:r>
              <a:rPr lang="en-US" sz="2200" dirty="0" smtClean="0"/>
              <a:t> de </a:t>
            </a:r>
            <a:r>
              <a:rPr lang="en-US" sz="2200" dirty="0" err="1" smtClean="0"/>
              <a:t>una</a:t>
            </a:r>
            <a:r>
              <a:rPr lang="en-US" sz="2200" dirty="0" smtClean="0"/>
              <a:t> variable </a:t>
            </a:r>
            <a:r>
              <a:rPr lang="en-US" sz="2200" b="1" dirty="0" err="1" smtClean="0"/>
              <a:t>threadprivate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Esta</a:t>
            </a:r>
            <a:r>
              <a:rPr lang="en-US" sz="2200" dirty="0" smtClean="0"/>
              <a:t> se </a:t>
            </a:r>
            <a:r>
              <a:rPr lang="en-US" sz="2200" dirty="0" err="1" smtClean="0"/>
              <a:t>inicializa</a:t>
            </a:r>
            <a:r>
              <a:rPr lang="en-US" sz="2200" dirty="0" smtClean="0"/>
              <a:t> </a:t>
            </a:r>
            <a:r>
              <a:rPr lang="en-US" sz="2200" dirty="0" err="1" smtClean="0"/>
              <a:t>una</a:t>
            </a:r>
            <a:r>
              <a:rPr lang="en-US" sz="2200" dirty="0" smtClean="0"/>
              <a:t> </a:t>
            </a:r>
            <a:r>
              <a:rPr lang="en-US" sz="2200" dirty="0" err="1" smtClean="0"/>
              <a:t>vez</a:t>
            </a:r>
            <a:r>
              <a:rPr lang="en-US" sz="2200" dirty="0"/>
              <a:t> </a:t>
            </a:r>
            <a:r>
              <a:rPr lang="en-US" sz="2200" dirty="0" smtClean="0"/>
              <a:t>en un </a:t>
            </a:r>
            <a:r>
              <a:rPr lang="en-US" sz="2200" dirty="0" err="1" smtClean="0"/>
              <a:t>punto</a:t>
            </a:r>
            <a:r>
              <a:rPr lang="en-US" sz="2200" dirty="0" smtClean="0"/>
              <a:t> </a:t>
            </a:r>
            <a:r>
              <a:rPr lang="en-US" sz="2200" dirty="0" err="1" smtClean="0"/>
              <a:t>aleatorio</a:t>
            </a:r>
            <a:r>
              <a:rPr lang="en-US" sz="2200" dirty="0" smtClean="0"/>
              <a:t> antes de </a:t>
            </a:r>
            <a:r>
              <a:rPr lang="en-US" sz="2200" dirty="0" err="1" smtClean="0"/>
              <a:t>su</a:t>
            </a:r>
            <a:r>
              <a:rPr lang="en-US" sz="2200" dirty="0" smtClean="0"/>
              <a:t> </a:t>
            </a:r>
            <a:r>
              <a:rPr lang="en-US" sz="2200" dirty="0" err="1" smtClean="0"/>
              <a:t>primera</a:t>
            </a:r>
            <a:r>
              <a:rPr lang="en-US" sz="2200" dirty="0" smtClean="0"/>
              <a:t> </a:t>
            </a:r>
            <a:r>
              <a:rPr lang="en-US" sz="2200" dirty="0" err="1" smtClean="0"/>
              <a:t>referencia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Ya</a:t>
            </a:r>
            <a:r>
              <a:rPr lang="en-US" sz="2200" dirty="0" smtClean="0"/>
              <a:t> </a:t>
            </a:r>
            <a:r>
              <a:rPr lang="en-US" sz="2200" dirty="0" err="1" smtClean="0"/>
              <a:t>que</a:t>
            </a:r>
            <a:r>
              <a:rPr lang="en-US" sz="2200" dirty="0" smtClean="0"/>
              <a:t> a </a:t>
            </a:r>
            <a:r>
              <a:rPr lang="en-US" sz="2200" dirty="0" err="1" smtClean="0"/>
              <a:t>es</a:t>
            </a:r>
            <a:r>
              <a:rPr lang="en-US" sz="2200" dirty="0" smtClean="0"/>
              <a:t> </a:t>
            </a:r>
            <a:r>
              <a:rPr lang="en-US" sz="2200" dirty="0" err="1" smtClean="0"/>
              <a:t>construída</a:t>
            </a:r>
            <a:r>
              <a:rPr lang="en-US" sz="2200" dirty="0" smtClean="0"/>
              <a:t> </a:t>
            </a:r>
            <a:r>
              <a:rPr lang="en-US" sz="2200" dirty="0" err="1" smtClean="0"/>
              <a:t>usando</a:t>
            </a:r>
            <a:r>
              <a:rPr lang="en-US" sz="2200" dirty="0" smtClean="0"/>
              <a:t> el valor de </a:t>
            </a:r>
            <a:r>
              <a:rPr lang="en-US" sz="2200" b="1" dirty="0" smtClean="0"/>
              <a:t>x</a:t>
            </a:r>
            <a:r>
              <a:rPr lang="en-US" sz="2200" dirty="0" smtClean="0"/>
              <a:t> (</a:t>
            </a:r>
            <a:r>
              <a:rPr lang="en-US" sz="2200" dirty="0" err="1" smtClean="0"/>
              <a:t>que</a:t>
            </a:r>
            <a:r>
              <a:rPr lang="en-US" sz="2200" dirty="0" smtClean="0"/>
              <a:t> </a:t>
            </a:r>
            <a:r>
              <a:rPr lang="en-US" sz="2200" dirty="0" err="1" smtClean="0"/>
              <a:t>es</a:t>
            </a:r>
            <a:r>
              <a:rPr lang="en-US" sz="2200" dirty="0" smtClean="0"/>
              <a:t> </a:t>
            </a:r>
            <a:r>
              <a:rPr lang="en-US" sz="2200" dirty="0" err="1" smtClean="0"/>
              <a:t>modificado</a:t>
            </a:r>
            <a:r>
              <a:rPr lang="en-US" sz="2200" dirty="0" smtClean="0"/>
              <a:t> </a:t>
            </a:r>
            <a:r>
              <a:rPr lang="en-US" sz="2200" dirty="0" err="1" smtClean="0"/>
              <a:t>por</a:t>
            </a:r>
            <a:r>
              <a:rPr lang="en-US" sz="2200" dirty="0" smtClean="0"/>
              <a:t> </a:t>
            </a:r>
            <a:r>
              <a:rPr lang="en-US" sz="2200" b="1" dirty="0" smtClean="0"/>
              <a:t>x++</a:t>
            </a:r>
            <a:r>
              <a:rPr lang="en-US" sz="2200" dirty="0" smtClean="0"/>
              <a:t>), el valor de </a:t>
            </a:r>
            <a:r>
              <a:rPr lang="en-US" sz="2200" b="1" dirty="0" err="1" smtClean="0"/>
              <a:t>a.val</a:t>
            </a:r>
            <a:r>
              <a:rPr lang="en-US" sz="2200" b="1" dirty="0" smtClean="0"/>
              <a:t> </a:t>
            </a:r>
            <a:r>
              <a:rPr lang="en-US" sz="2200" dirty="0" smtClean="0"/>
              <a:t>al </a:t>
            </a:r>
            <a:r>
              <a:rPr lang="en-US" sz="2200" dirty="0" err="1" smtClean="0"/>
              <a:t>inicio</a:t>
            </a:r>
            <a:r>
              <a:rPr lang="en-US" sz="2200" dirty="0" smtClean="0"/>
              <a:t> de la </a:t>
            </a:r>
            <a:r>
              <a:rPr lang="en-US" sz="2200" dirty="0" err="1" smtClean="0"/>
              <a:t>región</a:t>
            </a:r>
            <a:r>
              <a:rPr lang="en-US" sz="2200" dirty="0" smtClean="0"/>
              <a:t> </a:t>
            </a:r>
            <a:r>
              <a:rPr lang="en-US" sz="2200" dirty="0" err="1" smtClean="0"/>
              <a:t>paralela</a:t>
            </a:r>
            <a:r>
              <a:rPr lang="en-US" sz="2200" dirty="0" smtClean="0"/>
              <a:t> </a:t>
            </a:r>
            <a:r>
              <a:rPr lang="en-US" sz="2200" dirty="0" err="1" smtClean="0"/>
              <a:t>puede</a:t>
            </a:r>
            <a:r>
              <a:rPr lang="en-US" sz="2200" dirty="0" smtClean="0"/>
              <a:t> </a:t>
            </a:r>
            <a:r>
              <a:rPr lang="en-US" sz="2200" dirty="0" err="1" smtClean="0"/>
              <a:t>ser</a:t>
            </a:r>
            <a:r>
              <a:rPr lang="en-US" sz="2200" dirty="0" smtClean="0"/>
              <a:t> </a:t>
            </a:r>
            <a:r>
              <a:rPr lang="en-US" sz="2200" b="1" dirty="0" smtClean="0"/>
              <a:t>1 o 2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Este </a:t>
            </a:r>
            <a:r>
              <a:rPr lang="en-US" sz="2200" dirty="0" err="1" smtClean="0"/>
              <a:t>problema</a:t>
            </a:r>
            <a:r>
              <a:rPr lang="en-US" sz="2200" dirty="0" smtClean="0"/>
              <a:t> </a:t>
            </a:r>
            <a:r>
              <a:rPr lang="en-US" sz="2200" dirty="0" err="1" smtClean="0"/>
              <a:t>es</a:t>
            </a:r>
            <a:r>
              <a:rPr lang="en-US" sz="2200" dirty="0" smtClean="0"/>
              <a:t> </a:t>
            </a:r>
            <a:r>
              <a:rPr lang="en-US" sz="2200" dirty="0" err="1" smtClean="0"/>
              <a:t>evitado</a:t>
            </a:r>
            <a:r>
              <a:rPr lang="en-US" sz="2200" dirty="0" smtClean="0"/>
              <a:t> </a:t>
            </a:r>
            <a:r>
              <a:rPr lang="en-US" sz="2200" dirty="0" err="1" smtClean="0"/>
              <a:t>para</a:t>
            </a:r>
            <a:r>
              <a:rPr lang="en-US" sz="2200" dirty="0" smtClean="0"/>
              <a:t> </a:t>
            </a:r>
            <a:r>
              <a:rPr lang="en-US" sz="2200" b="1" dirty="0" smtClean="0"/>
              <a:t>b</a:t>
            </a:r>
            <a:r>
              <a:rPr lang="en-US" sz="2200" dirty="0" smtClean="0"/>
              <a:t>, </a:t>
            </a:r>
            <a:r>
              <a:rPr lang="en-US" sz="2200" dirty="0" err="1" smtClean="0"/>
              <a:t>que</a:t>
            </a:r>
            <a:r>
              <a:rPr lang="en-US" sz="2200" dirty="0" smtClean="0"/>
              <a:t> </a:t>
            </a:r>
            <a:r>
              <a:rPr lang="en-US" sz="2200" dirty="0" err="1" smtClean="0"/>
              <a:t>usa</a:t>
            </a:r>
            <a:r>
              <a:rPr lang="en-US" sz="2200" dirty="0" smtClean="0"/>
              <a:t> </a:t>
            </a:r>
            <a:r>
              <a:rPr lang="en-US" sz="2200" dirty="0" err="1" smtClean="0"/>
              <a:t>una</a:t>
            </a:r>
            <a:r>
              <a:rPr lang="en-US" sz="2200" dirty="0" smtClean="0"/>
              <a:t> </a:t>
            </a:r>
            <a:r>
              <a:rPr lang="en-US" sz="2200" dirty="0" err="1" smtClean="0"/>
              <a:t>declaración</a:t>
            </a:r>
            <a:r>
              <a:rPr lang="en-US" sz="2200" dirty="0" smtClean="0"/>
              <a:t> </a:t>
            </a:r>
            <a:r>
              <a:rPr lang="en-US" sz="2200" dirty="0" err="1" smtClean="0"/>
              <a:t>como</a:t>
            </a:r>
            <a:r>
              <a:rPr lang="en-US" sz="2200" dirty="0" smtClean="0"/>
              <a:t> </a:t>
            </a:r>
            <a:r>
              <a:rPr lang="en-US" sz="2200" b="1" dirty="0" err="1" smtClean="0"/>
              <a:t>const</a:t>
            </a:r>
            <a:r>
              <a:rPr lang="en-US" sz="2200" dirty="0" smtClean="0"/>
              <a:t> y un constructor </a:t>
            </a:r>
            <a:r>
              <a:rPr lang="en-US" sz="2200" dirty="0" err="1" smtClean="0"/>
              <a:t>copia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4962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017" y="736941"/>
            <a:ext cx="35633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Constructor </a:t>
            </a:r>
            <a:r>
              <a:rPr lang="en-US" sz="3200" b="1" dirty="0" smtClean="0"/>
              <a:t>master: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622" y="1500754"/>
            <a:ext cx="4234651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Especifica</a:t>
            </a:r>
            <a:r>
              <a:rPr lang="en-US" sz="2400" dirty="0" smtClean="0"/>
              <a:t> un </a:t>
            </a:r>
            <a:r>
              <a:rPr lang="en-US" sz="2400" dirty="0" err="1" smtClean="0"/>
              <a:t>bloque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ejecutado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el </a:t>
            </a:r>
            <a:r>
              <a:rPr lang="en-US" sz="2400" i="1" dirty="0" smtClean="0"/>
              <a:t>master thread</a:t>
            </a:r>
            <a:r>
              <a:rPr lang="en-US" sz="2400" dirty="0" smtClean="0"/>
              <a:t>, </a:t>
            </a:r>
            <a:r>
              <a:rPr lang="en-US" sz="2400" dirty="0" err="1" smtClean="0"/>
              <a:t>dentro</a:t>
            </a:r>
            <a:r>
              <a:rPr lang="en-US" sz="2400" dirty="0" smtClean="0"/>
              <a:t> de la </a:t>
            </a:r>
            <a:r>
              <a:rPr lang="en-US" sz="2400" dirty="0" err="1" smtClean="0"/>
              <a:t>región</a:t>
            </a:r>
            <a:r>
              <a:rPr lang="en-US" sz="2400" dirty="0" smtClean="0"/>
              <a:t> en </a:t>
            </a:r>
            <a:r>
              <a:rPr lang="en-US" sz="2400" dirty="0" err="1" smtClean="0"/>
              <a:t>paralelo</a:t>
            </a:r>
            <a:r>
              <a:rPr lang="en-US" sz="2400" dirty="0" smtClean="0"/>
              <a:t> </a:t>
            </a:r>
            <a:r>
              <a:rPr lang="en-US" sz="2400" dirty="0" err="1" smtClean="0"/>
              <a:t>correspondiente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En el </a:t>
            </a:r>
            <a:r>
              <a:rPr lang="en-US" sz="2400" dirty="0" err="1" smtClean="0"/>
              <a:t>ejemplo</a:t>
            </a:r>
            <a:r>
              <a:rPr lang="en-US" sz="2400" dirty="0" smtClean="0"/>
              <a:t>, el </a:t>
            </a:r>
            <a:r>
              <a:rPr lang="en-US" sz="2400" i="1" dirty="0" smtClean="0"/>
              <a:t>master</a:t>
            </a:r>
            <a:r>
              <a:rPr lang="en-US" sz="2400" dirty="0" smtClean="0"/>
              <a:t> </a:t>
            </a:r>
            <a:r>
              <a:rPr lang="en-US" sz="2400" dirty="0" err="1" smtClean="0"/>
              <a:t>controla</a:t>
            </a:r>
            <a:r>
              <a:rPr lang="en-US" sz="2400" dirty="0" smtClean="0"/>
              <a:t> el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de </a:t>
            </a:r>
            <a:r>
              <a:rPr lang="en-US" sz="2400" dirty="0" err="1" smtClean="0"/>
              <a:t>iteraciones</a:t>
            </a:r>
            <a:r>
              <a:rPr lang="en-US" sz="2400" dirty="0" smtClean="0"/>
              <a:t> e </a:t>
            </a:r>
            <a:r>
              <a:rPr lang="en-US" sz="2400" dirty="0" err="1" smtClean="0"/>
              <a:t>imprime</a:t>
            </a:r>
            <a:r>
              <a:rPr lang="en-US" sz="2400" dirty="0" smtClean="0"/>
              <a:t> un </a:t>
            </a:r>
            <a:r>
              <a:rPr lang="en-US" sz="2400" dirty="0" err="1" smtClean="0"/>
              <a:t>reporte</a:t>
            </a:r>
            <a:r>
              <a:rPr lang="en-US" sz="2400" dirty="0" smtClean="0"/>
              <a:t> de </a:t>
            </a:r>
            <a:r>
              <a:rPr lang="en-US" sz="2400" dirty="0" err="1" smtClean="0"/>
              <a:t>avance</a:t>
            </a:r>
            <a:r>
              <a:rPr lang="en-US" sz="2400" dirty="0" smtClean="0"/>
              <a:t> de la </a:t>
            </a:r>
            <a:r>
              <a:rPr lang="en-US" sz="2400" dirty="0" err="1" smtClean="0"/>
              <a:t>ejecución</a:t>
            </a:r>
            <a:r>
              <a:rPr lang="en-US" sz="2400" dirty="0" smtClean="0"/>
              <a:t>. Los </a:t>
            </a:r>
            <a:r>
              <a:rPr lang="en-US" sz="2400" dirty="0" err="1" smtClean="0"/>
              <a:t>demas</a:t>
            </a:r>
            <a:r>
              <a:rPr lang="en-US" sz="2400" dirty="0" smtClean="0"/>
              <a:t> </a:t>
            </a:r>
            <a:r>
              <a:rPr lang="en-US" sz="2400" i="1" dirty="0" smtClean="0"/>
              <a:t>threads</a:t>
            </a:r>
            <a:r>
              <a:rPr lang="en-US" sz="2400" dirty="0" smtClean="0"/>
              <a:t> </a:t>
            </a:r>
            <a:r>
              <a:rPr lang="en-US" sz="2400" dirty="0" err="1" smtClean="0"/>
              <a:t>evitan</a:t>
            </a:r>
            <a:r>
              <a:rPr lang="en-US" sz="2400" dirty="0" smtClean="0"/>
              <a:t> la </a:t>
            </a:r>
            <a:r>
              <a:rPr lang="en-US" sz="2400" dirty="0" err="1" smtClean="0"/>
              <a:t>región</a:t>
            </a:r>
            <a:r>
              <a:rPr lang="en-US" sz="2400" dirty="0" smtClean="0"/>
              <a:t> </a:t>
            </a:r>
            <a:r>
              <a:rPr lang="en-US" sz="2400" i="1" dirty="0" smtClean="0"/>
              <a:t>master</a:t>
            </a:r>
            <a:r>
              <a:rPr lang="en-US" sz="2400" dirty="0" smtClean="0"/>
              <a:t> sin </a:t>
            </a:r>
            <a:r>
              <a:rPr lang="en-US" sz="2400" dirty="0" err="1" smtClean="0"/>
              <a:t>necesidad</a:t>
            </a:r>
            <a:r>
              <a:rPr lang="en-US" sz="2400" dirty="0" smtClean="0"/>
              <a:t> de </a:t>
            </a:r>
            <a:r>
              <a:rPr lang="en-US" sz="2400" dirty="0" err="1" smtClean="0"/>
              <a:t>esperar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2622" y="5678226"/>
            <a:ext cx="408372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/>
              <a:t>#pragma </a:t>
            </a:r>
            <a:r>
              <a:rPr lang="en-US" sz="2400" b="1" dirty="0" err="1"/>
              <a:t>omp</a:t>
            </a:r>
            <a:r>
              <a:rPr lang="en-US" sz="2400" b="1" dirty="0"/>
              <a:t> master </a:t>
            </a:r>
            <a:r>
              <a:rPr lang="en-US" sz="2400" dirty="0"/>
              <a:t>new-line</a:t>
            </a:r>
          </a:p>
          <a:p>
            <a:r>
              <a:rPr lang="en-US" sz="2400" dirty="0"/>
              <a:t>structured-block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4194" y="210009"/>
            <a:ext cx="4499859" cy="64633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void </a:t>
            </a:r>
            <a:r>
              <a:rPr lang="en-US" b="1" dirty="0" err="1" smtClean="0">
                <a:solidFill>
                  <a:schemeClr val="accent1"/>
                </a:solidFill>
              </a:rPr>
              <a:t>master_example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( </a:t>
            </a:r>
            <a:r>
              <a:rPr lang="en-US" dirty="0">
                <a:solidFill>
                  <a:schemeClr val="accent1"/>
                </a:solidFill>
              </a:rPr>
              <a:t>float* x, float* </a:t>
            </a:r>
            <a:r>
              <a:rPr lang="en-US" dirty="0" err="1">
                <a:solidFill>
                  <a:schemeClr val="accent1"/>
                </a:solidFill>
              </a:rPr>
              <a:t>xold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n, float </a:t>
            </a:r>
            <a:r>
              <a:rPr lang="en-US" dirty="0" err="1">
                <a:solidFill>
                  <a:schemeClr val="accent1"/>
                </a:solidFill>
              </a:rPr>
              <a:t>tol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) {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c </a:t>
            </a:r>
            <a:r>
              <a:rPr lang="en-US" dirty="0">
                <a:solidFill>
                  <a:schemeClr val="accent1"/>
                </a:solidFill>
              </a:rPr>
              <a:t>= 0;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pragma </a:t>
            </a:r>
            <a:r>
              <a:rPr lang="en-US" dirty="0" err="1">
                <a:solidFill>
                  <a:srgbClr val="FF0000"/>
                </a:solidFill>
              </a:rPr>
              <a:t>omp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parallel </a:t>
            </a:r>
            <a:r>
              <a:rPr lang="en-US" dirty="0" smtClean="0">
                <a:solidFill>
                  <a:schemeClr val="accent1"/>
                </a:solidFill>
              </a:rPr>
              <a:t>{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do</a:t>
            </a:r>
            <a:r>
              <a:rPr lang="en-US" b="1" dirty="0">
                <a:solidFill>
                  <a:schemeClr val="accent1"/>
                </a:solidFill>
              </a:rPr>
              <a:t>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pragma </a:t>
            </a:r>
            <a:r>
              <a:rPr lang="en-US" dirty="0" err="1">
                <a:solidFill>
                  <a:srgbClr val="FF0000"/>
                </a:solidFill>
              </a:rPr>
              <a:t>omp</a:t>
            </a:r>
            <a:r>
              <a:rPr lang="en-US" dirty="0">
                <a:solidFill>
                  <a:srgbClr val="FF0000"/>
                </a:solidFill>
              </a:rPr>
              <a:t> for private(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for</a:t>
            </a:r>
            <a:r>
              <a:rPr lang="en-US" dirty="0">
                <a:solidFill>
                  <a:schemeClr val="accent1"/>
                </a:solidFill>
              </a:rPr>
              <a:t>(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= 1;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&lt; n-1; ++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){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xold</a:t>
            </a:r>
            <a:r>
              <a:rPr lang="en-US" dirty="0">
                <a:solidFill>
                  <a:schemeClr val="accent1"/>
                </a:solidFill>
              </a:rPr>
              <a:t>[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] = x[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]</a:t>
            </a:r>
            <a:r>
              <a:rPr lang="en-US" dirty="0" smtClean="0">
                <a:solidFill>
                  <a:schemeClr val="accent1"/>
                </a:solidFill>
              </a:rPr>
              <a:t>; }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pragma </a:t>
            </a:r>
            <a:r>
              <a:rPr lang="en-US" dirty="0" err="1">
                <a:solidFill>
                  <a:srgbClr val="FF0000"/>
                </a:solidFill>
              </a:rPr>
              <a:t>omp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single </a:t>
            </a:r>
            <a:r>
              <a:rPr lang="en-US" dirty="0" smtClean="0">
                <a:solidFill>
                  <a:schemeClr val="accent1"/>
                </a:solidFill>
              </a:rPr>
              <a:t>{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toobig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= 0</a:t>
            </a:r>
            <a:r>
              <a:rPr lang="en-US" dirty="0" smtClean="0">
                <a:solidFill>
                  <a:schemeClr val="accent1"/>
                </a:solidFill>
              </a:rPr>
              <a:t>; }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pragma </a:t>
            </a:r>
            <a:r>
              <a:rPr lang="en-US" dirty="0" err="1">
                <a:solidFill>
                  <a:srgbClr val="FF0000"/>
                </a:solidFill>
              </a:rPr>
              <a:t>omp</a:t>
            </a:r>
            <a:r>
              <a:rPr lang="en-US" dirty="0">
                <a:solidFill>
                  <a:srgbClr val="FF0000"/>
                </a:solidFill>
              </a:rPr>
              <a:t> for private(</a:t>
            </a:r>
            <a:r>
              <a:rPr lang="en-US" dirty="0" err="1">
                <a:solidFill>
                  <a:srgbClr val="FF0000"/>
                </a:solidFill>
              </a:rPr>
              <a:t>i,y,error</a:t>
            </a:r>
            <a:r>
              <a:rPr lang="en-US" dirty="0">
                <a:solidFill>
                  <a:srgbClr val="FF0000"/>
                </a:solidFill>
              </a:rPr>
              <a:t>)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reduction</a:t>
            </a:r>
            <a:r>
              <a:rPr lang="en-US" dirty="0">
                <a:solidFill>
                  <a:srgbClr val="FF0000"/>
                </a:solidFill>
              </a:rPr>
              <a:t>(+:</a:t>
            </a:r>
            <a:r>
              <a:rPr lang="en-US" dirty="0" err="1">
                <a:solidFill>
                  <a:srgbClr val="FF0000"/>
                </a:solidFill>
              </a:rPr>
              <a:t>toobig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for</a:t>
            </a:r>
            <a:r>
              <a:rPr lang="en-US" dirty="0">
                <a:solidFill>
                  <a:schemeClr val="accent1"/>
                </a:solidFill>
              </a:rPr>
              <a:t>(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= 1;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&lt; n-1; ++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){</a:t>
            </a:r>
          </a:p>
          <a:p>
            <a:r>
              <a:rPr lang="es-ES_tradnl" dirty="0" smtClean="0">
                <a:solidFill>
                  <a:schemeClr val="accent1"/>
                </a:solidFill>
              </a:rPr>
              <a:t>y </a:t>
            </a:r>
            <a:r>
              <a:rPr lang="es-ES_tradnl" dirty="0">
                <a:solidFill>
                  <a:schemeClr val="accent1"/>
                </a:solidFill>
              </a:rPr>
              <a:t>= x[i];</a:t>
            </a:r>
          </a:p>
          <a:p>
            <a:r>
              <a:rPr lang="it-IT" dirty="0" smtClean="0">
                <a:solidFill>
                  <a:schemeClr val="accent1"/>
                </a:solidFill>
              </a:rPr>
              <a:t>x</a:t>
            </a:r>
            <a:r>
              <a:rPr lang="it-IT" dirty="0">
                <a:solidFill>
                  <a:schemeClr val="accent1"/>
                </a:solidFill>
              </a:rPr>
              <a:t>[i] = </a:t>
            </a:r>
            <a:r>
              <a:rPr lang="it-IT" dirty="0" err="1">
                <a:solidFill>
                  <a:schemeClr val="accent1"/>
                </a:solidFill>
              </a:rPr>
              <a:t>average</a:t>
            </a:r>
            <a:r>
              <a:rPr lang="it-IT" dirty="0">
                <a:solidFill>
                  <a:schemeClr val="accent1"/>
                </a:solidFill>
              </a:rPr>
              <a:t>( </a:t>
            </a:r>
            <a:r>
              <a:rPr lang="it-IT" dirty="0" err="1">
                <a:solidFill>
                  <a:schemeClr val="accent1"/>
                </a:solidFill>
              </a:rPr>
              <a:t>xold</a:t>
            </a:r>
            <a:r>
              <a:rPr lang="it-IT" dirty="0">
                <a:solidFill>
                  <a:schemeClr val="accent1"/>
                </a:solidFill>
              </a:rPr>
              <a:t>[i-1], x[i], </a:t>
            </a:r>
            <a:r>
              <a:rPr lang="it-IT" dirty="0" err="1">
                <a:solidFill>
                  <a:schemeClr val="accent1"/>
                </a:solidFill>
              </a:rPr>
              <a:t>xold</a:t>
            </a:r>
            <a:r>
              <a:rPr lang="it-IT" dirty="0">
                <a:solidFill>
                  <a:schemeClr val="accent1"/>
                </a:solidFill>
              </a:rPr>
              <a:t>[i+1] );</a:t>
            </a:r>
          </a:p>
          <a:p>
            <a:r>
              <a:rPr lang="es-ES_tradnl" dirty="0" smtClean="0">
                <a:solidFill>
                  <a:schemeClr val="accent1"/>
                </a:solidFill>
              </a:rPr>
              <a:t>error </a:t>
            </a:r>
            <a:r>
              <a:rPr lang="es-ES_tradnl" dirty="0">
                <a:solidFill>
                  <a:schemeClr val="accent1"/>
                </a:solidFill>
              </a:rPr>
              <a:t>= y - x[i]</a:t>
            </a:r>
            <a:r>
              <a:rPr lang="es-ES_tradnl" dirty="0" smtClean="0">
                <a:solidFill>
                  <a:schemeClr val="accent1"/>
                </a:solidFill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</a:rPr>
              <a:t>if( error &gt; </a:t>
            </a:r>
            <a:r>
              <a:rPr lang="en-US" dirty="0" err="1">
                <a:solidFill>
                  <a:schemeClr val="accent1"/>
                </a:solidFill>
              </a:rPr>
              <a:t>tol</a:t>
            </a:r>
            <a:r>
              <a:rPr lang="en-US" dirty="0">
                <a:solidFill>
                  <a:schemeClr val="accent1"/>
                </a:solidFill>
              </a:rPr>
              <a:t> || error &lt; -</a:t>
            </a:r>
            <a:r>
              <a:rPr lang="en-US" dirty="0" err="1">
                <a:solidFill>
                  <a:schemeClr val="accent1"/>
                </a:solidFill>
              </a:rPr>
              <a:t>tol</a:t>
            </a:r>
            <a:r>
              <a:rPr lang="en-US" dirty="0">
                <a:solidFill>
                  <a:schemeClr val="accent1"/>
                </a:solidFill>
              </a:rPr>
              <a:t> ) ++</a:t>
            </a:r>
            <a:r>
              <a:rPr lang="en-US" dirty="0" err="1">
                <a:solidFill>
                  <a:schemeClr val="accent1"/>
                </a:solidFill>
              </a:rPr>
              <a:t>toobig</a:t>
            </a:r>
            <a:r>
              <a:rPr lang="en-US" dirty="0" smtClean="0">
                <a:solidFill>
                  <a:schemeClr val="accent1"/>
                </a:solidFill>
              </a:rPr>
              <a:t>; }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pragma </a:t>
            </a:r>
            <a:r>
              <a:rPr lang="en-US" dirty="0" err="1">
                <a:solidFill>
                  <a:srgbClr val="FF0000"/>
                </a:solidFill>
              </a:rPr>
              <a:t>omp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master </a:t>
            </a:r>
            <a:r>
              <a:rPr lang="en-US" dirty="0" smtClean="0">
                <a:solidFill>
                  <a:schemeClr val="accent1"/>
                </a:solidFill>
              </a:rPr>
              <a:t>{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+</a:t>
            </a:r>
            <a:r>
              <a:rPr lang="en-US" dirty="0">
                <a:solidFill>
                  <a:schemeClr val="accent1"/>
                </a:solidFill>
              </a:rPr>
              <a:t>+c;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Printf</a:t>
            </a:r>
            <a:r>
              <a:rPr lang="en-US" dirty="0" smtClean="0">
                <a:solidFill>
                  <a:schemeClr val="accent1"/>
                </a:solidFill>
              </a:rPr>
              <a:t>("</a:t>
            </a:r>
            <a:r>
              <a:rPr lang="en-US" dirty="0">
                <a:solidFill>
                  <a:schemeClr val="accent1"/>
                </a:solidFill>
              </a:rPr>
              <a:t>iteration %d, </a:t>
            </a:r>
            <a:r>
              <a:rPr lang="en-US" dirty="0" err="1">
                <a:solidFill>
                  <a:schemeClr val="accent1"/>
                </a:solidFill>
              </a:rPr>
              <a:t>toobig</a:t>
            </a:r>
            <a:r>
              <a:rPr lang="en-US" dirty="0">
                <a:solidFill>
                  <a:schemeClr val="accent1"/>
                </a:solidFill>
              </a:rPr>
              <a:t>=%d\n", c, </a:t>
            </a:r>
            <a:r>
              <a:rPr lang="en-US" dirty="0" err="1">
                <a:solidFill>
                  <a:schemeClr val="accent1"/>
                </a:solidFill>
              </a:rPr>
              <a:t>toobig</a:t>
            </a:r>
            <a:r>
              <a:rPr lang="en-US" dirty="0">
                <a:solidFill>
                  <a:schemeClr val="accent1"/>
                </a:solidFill>
              </a:rPr>
              <a:t> );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}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}</a:t>
            </a:r>
            <a:r>
              <a:rPr lang="en-US" b="1" dirty="0">
                <a:solidFill>
                  <a:schemeClr val="accent1"/>
                </a:solidFill>
              </a:rPr>
              <a:t>while( </a:t>
            </a:r>
            <a:r>
              <a:rPr lang="en-US" b="1" dirty="0" err="1">
                <a:solidFill>
                  <a:schemeClr val="accent1"/>
                </a:solidFill>
              </a:rPr>
              <a:t>toobig</a:t>
            </a:r>
            <a:r>
              <a:rPr lang="en-US" b="1" dirty="0">
                <a:solidFill>
                  <a:schemeClr val="accent1"/>
                </a:solidFill>
              </a:rPr>
              <a:t> &gt; 0 );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}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}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4019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5928" y="983996"/>
            <a:ext cx="3219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Cláusula</a:t>
            </a:r>
            <a:r>
              <a:rPr lang="en-US" sz="3600" dirty="0" smtClean="0"/>
              <a:t> </a:t>
            </a:r>
            <a:r>
              <a:rPr lang="en-US" sz="3600" b="1" dirty="0" smtClean="0"/>
              <a:t>private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93611" y="2208662"/>
            <a:ext cx="8550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Declara</a:t>
            </a:r>
            <a:r>
              <a:rPr lang="en-US" sz="2400" dirty="0" smtClean="0"/>
              <a:t> </a:t>
            </a:r>
            <a:r>
              <a:rPr lang="en-US" sz="2400" dirty="0" err="1" smtClean="0"/>
              <a:t>uno</a:t>
            </a:r>
            <a:r>
              <a:rPr lang="en-US" sz="2400" dirty="0" smtClean="0"/>
              <a:t> o </a:t>
            </a:r>
            <a:r>
              <a:rPr lang="en-US" sz="2400" dirty="0" err="1" smtClean="0"/>
              <a:t>más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elementos</a:t>
            </a:r>
            <a:r>
              <a:rPr lang="en-US" sz="2400" dirty="0" smtClean="0"/>
              <a:t> de </a:t>
            </a:r>
            <a:r>
              <a:rPr lang="en-US" sz="2400" dirty="0" err="1" smtClean="0"/>
              <a:t>lista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privados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tarea</a:t>
            </a:r>
            <a:r>
              <a:rPr lang="en-US" sz="2400" dirty="0" smtClean="0"/>
              <a:t> (</a:t>
            </a:r>
            <a:r>
              <a:rPr lang="en-US" sz="2400" i="1" dirty="0" smtClean="0"/>
              <a:t>task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45088" y="1435797"/>
            <a:ext cx="188885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private</a:t>
            </a:r>
            <a:r>
              <a:rPr lang="en-US" sz="2800" dirty="0">
                <a:solidFill>
                  <a:srgbClr val="FF0000"/>
                </a:solidFill>
              </a:rPr>
              <a:t>(list)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610" y="3064872"/>
            <a:ext cx="809588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i="1" dirty="0" smtClean="0"/>
              <a:t>task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referencia</a:t>
            </a:r>
            <a:r>
              <a:rPr lang="en-US" sz="2400" dirty="0" smtClean="0"/>
              <a:t> un </a:t>
            </a:r>
            <a:r>
              <a:rPr lang="en-US" sz="2400" dirty="0" err="1" smtClean="0"/>
              <a:t>elemento</a:t>
            </a:r>
            <a:r>
              <a:rPr lang="en-US" sz="2400" dirty="0" smtClean="0"/>
              <a:t> </a:t>
            </a:r>
            <a:r>
              <a:rPr lang="en-US" sz="2400" b="1" dirty="0" smtClean="0"/>
              <a:t>private</a:t>
            </a:r>
            <a:r>
              <a:rPr lang="en-US" sz="2400" dirty="0" smtClean="0"/>
              <a:t> </a:t>
            </a:r>
            <a:r>
              <a:rPr lang="en-US" sz="2400" dirty="0" err="1" smtClean="0"/>
              <a:t>recibe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lista</a:t>
            </a:r>
            <a:r>
              <a:rPr lang="en-US" sz="2400" dirty="0" smtClean="0"/>
              <a:t> </a:t>
            </a:r>
            <a:r>
              <a:rPr lang="en-US" sz="2400" dirty="0" err="1" smtClean="0"/>
              <a:t>copia</a:t>
            </a:r>
            <a:r>
              <a:rPr lang="en-US" sz="2400" dirty="0" smtClean="0"/>
              <a:t> del original con </a:t>
            </a:r>
            <a:r>
              <a:rPr lang="en-US" sz="2400" dirty="0" err="1" smtClean="0"/>
              <a:t>referencias</a:t>
            </a:r>
            <a:r>
              <a:rPr lang="en-US" sz="2400" dirty="0" smtClean="0"/>
              <a:t> a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nueva</a:t>
            </a:r>
            <a:r>
              <a:rPr lang="en-US" sz="2400" dirty="0" smtClean="0"/>
              <a:t> </a:t>
            </a:r>
            <a:r>
              <a:rPr lang="en-US" sz="2400" dirty="0" err="1" smtClean="0"/>
              <a:t>lista</a:t>
            </a:r>
            <a:r>
              <a:rPr lang="en-US" sz="2400" dirty="0" smtClean="0"/>
              <a:t>. El valor original </a:t>
            </a:r>
            <a:r>
              <a:rPr lang="en-US" sz="2400" dirty="0" err="1" smtClean="0"/>
              <a:t>podrá</a:t>
            </a:r>
            <a:r>
              <a:rPr lang="en-US" sz="2400" dirty="0" smtClean="0"/>
              <a:t> </a:t>
            </a:r>
            <a:r>
              <a:rPr lang="en-US" sz="2400" dirty="0" err="1" smtClean="0"/>
              <a:t>cambiar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se </a:t>
            </a:r>
            <a:r>
              <a:rPr lang="en-US" sz="2400" dirty="0" err="1" smtClean="0"/>
              <a:t>accesa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punteros</a:t>
            </a:r>
            <a:r>
              <a:rPr lang="en-US" sz="24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569" y="4486864"/>
            <a:ext cx="8095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Una</a:t>
            </a:r>
            <a:r>
              <a:rPr lang="en-US" sz="2400" dirty="0" smtClean="0"/>
              <a:t> variable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parte de </a:t>
            </a:r>
            <a:r>
              <a:rPr lang="en-US" sz="2400" dirty="0" err="1" smtClean="0"/>
              <a:t>otra</a:t>
            </a:r>
            <a:r>
              <a:rPr lang="en-US" sz="2400" dirty="0" smtClean="0"/>
              <a:t> (</a:t>
            </a:r>
            <a:r>
              <a:rPr lang="en-US" sz="2400" dirty="0" err="1" smtClean="0"/>
              <a:t>como</a:t>
            </a:r>
            <a:r>
              <a:rPr lang="en-US" sz="2400" dirty="0" smtClean="0"/>
              <a:t> un </a:t>
            </a:r>
            <a:r>
              <a:rPr lang="en-US" sz="2400" i="1" dirty="0" smtClean="0"/>
              <a:t>array</a:t>
            </a:r>
            <a:r>
              <a:rPr lang="en-US" sz="2400" dirty="0" smtClean="0"/>
              <a:t> o </a:t>
            </a:r>
            <a:r>
              <a:rPr lang="en-US" sz="2400" i="1" dirty="0" smtClean="0"/>
              <a:t>structure</a:t>
            </a:r>
            <a:r>
              <a:rPr lang="en-US" sz="2400" dirty="0" smtClean="0"/>
              <a:t>) no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parte de la </a:t>
            </a:r>
            <a:r>
              <a:rPr lang="en-US" sz="2400" dirty="0" err="1" smtClean="0"/>
              <a:t>lista</a:t>
            </a:r>
            <a:r>
              <a:rPr lang="en-US" sz="2400" dirty="0" smtClean="0"/>
              <a:t> de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cláusula</a:t>
            </a:r>
            <a:r>
              <a:rPr lang="en-US" sz="2400" dirty="0" smtClean="0"/>
              <a:t> </a:t>
            </a:r>
            <a:r>
              <a:rPr lang="en-US" sz="2400" b="1" dirty="0" smtClean="0"/>
              <a:t>private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980155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1658" y="1078540"/>
            <a:ext cx="4557495" cy="53553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#include </a:t>
            </a:r>
            <a:r>
              <a:rPr lang="en-US" dirty="0">
                <a:solidFill>
                  <a:schemeClr val="accent1"/>
                </a:solidFill>
              </a:rPr>
              <a:t>&lt;</a:t>
            </a:r>
            <a:r>
              <a:rPr lang="en-US" dirty="0" err="1">
                <a:solidFill>
                  <a:schemeClr val="accent1"/>
                </a:solidFill>
              </a:rPr>
              <a:t>stdio.h</a:t>
            </a:r>
            <a:r>
              <a:rPr lang="en-US" dirty="0">
                <a:solidFill>
                  <a:schemeClr val="accent1"/>
                </a:solidFill>
              </a:rPr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#include </a:t>
            </a:r>
            <a:r>
              <a:rPr lang="en-US" dirty="0">
                <a:solidFill>
                  <a:schemeClr val="accent1"/>
                </a:solidFill>
              </a:rPr>
              <a:t>&lt;</a:t>
            </a:r>
            <a:r>
              <a:rPr lang="en-US" dirty="0" err="1">
                <a:solidFill>
                  <a:schemeClr val="accent1"/>
                </a:solidFill>
              </a:rPr>
              <a:t>assert.h</a:t>
            </a:r>
            <a:r>
              <a:rPr lang="en-US" dirty="0">
                <a:solidFill>
                  <a:schemeClr val="accent1"/>
                </a:solidFill>
              </a:rPr>
              <a:t>&gt;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int</a:t>
            </a:r>
            <a:r>
              <a:rPr lang="en-US" b="1" dirty="0">
                <a:solidFill>
                  <a:schemeClr val="accent1"/>
                </a:solidFill>
              </a:rPr>
              <a:t> main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{</a:t>
            </a:r>
          </a:p>
          <a:p>
            <a:r>
              <a:rPr lang="fr-FR" dirty="0" err="1">
                <a:solidFill>
                  <a:schemeClr val="accent1"/>
                </a:solidFill>
              </a:rPr>
              <a:t>int</a:t>
            </a:r>
            <a:r>
              <a:rPr lang="fr-FR" dirty="0">
                <a:solidFill>
                  <a:schemeClr val="accent1"/>
                </a:solidFill>
              </a:rPr>
              <a:t> i, j;</a:t>
            </a:r>
          </a:p>
          <a:p>
            <a:r>
              <a:rPr lang="fr-FR" dirty="0" err="1">
                <a:solidFill>
                  <a:schemeClr val="accent1"/>
                </a:solidFill>
              </a:rPr>
              <a:t>int</a:t>
            </a:r>
            <a:r>
              <a:rPr lang="fr-FR" dirty="0">
                <a:solidFill>
                  <a:schemeClr val="accent1"/>
                </a:solidFill>
              </a:rPr>
              <a:t> *</a:t>
            </a:r>
            <a:r>
              <a:rPr lang="fr-FR" dirty="0" err="1">
                <a:solidFill>
                  <a:schemeClr val="accent1"/>
                </a:solidFill>
              </a:rPr>
              <a:t>ptr_i</a:t>
            </a:r>
            <a:r>
              <a:rPr lang="fr-FR" dirty="0">
                <a:solidFill>
                  <a:schemeClr val="accent1"/>
                </a:solidFill>
              </a:rPr>
              <a:t>, *</a:t>
            </a:r>
            <a:r>
              <a:rPr lang="fr-FR" dirty="0" err="1">
                <a:solidFill>
                  <a:schemeClr val="accent1"/>
                </a:solidFill>
              </a:rPr>
              <a:t>ptr_j</a:t>
            </a:r>
            <a:r>
              <a:rPr lang="fr-FR" dirty="0">
                <a:solidFill>
                  <a:schemeClr val="accent1"/>
                </a:solidFill>
              </a:rPr>
              <a:t>;</a:t>
            </a:r>
          </a:p>
          <a:p>
            <a:r>
              <a:rPr lang="fr-FR" dirty="0">
                <a:solidFill>
                  <a:schemeClr val="accent1"/>
                </a:solidFill>
              </a:rPr>
              <a:t>i = 1;</a:t>
            </a:r>
          </a:p>
          <a:p>
            <a:r>
              <a:rPr lang="fr-FR" dirty="0">
                <a:solidFill>
                  <a:schemeClr val="accent1"/>
                </a:solidFill>
              </a:rPr>
              <a:t>j = 2;</a:t>
            </a:r>
          </a:p>
          <a:p>
            <a:r>
              <a:rPr lang="fr-FR" dirty="0" err="1">
                <a:solidFill>
                  <a:schemeClr val="accent1"/>
                </a:solidFill>
              </a:rPr>
              <a:t>ptr_i</a:t>
            </a:r>
            <a:r>
              <a:rPr lang="fr-FR" dirty="0">
                <a:solidFill>
                  <a:schemeClr val="accent1"/>
                </a:solidFill>
              </a:rPr>
              <a:t> = &amp;i;</a:t>
            </a:r>
          </a:p>
          <a:p>
            <a:r>
              <a:rPr lang="fr-FR" dirty="0" err="1">
                <a:solidFill>
                  <a:schemeClr val="accent1"/>
                </a:solidFill>
              </a:rPr>
              <a:t>ptr_j</a:t>
            </a:r>
            <a:r>
              <a:rPr lang="fr-FR" dirty="0">
                <a:solidFill>
                  <a:schemeClr val="accent1"/>
                </a:solidFill>
              </a:rPr>
              <a:t> = &amp;j;</a:t>
            </a:r>
          </a:p>
          <a:p>
            <a:r>
              <a:rPr lang="fr-FR" dirty="0">
                <a:solidFill>
                  <a:srgbClr val="FF0000"/>
                </a:solidFill>
              </a:rPr>
              <a:t>#</a:t>
            </a:r>
            <a:r>
              <a:rPr lang="fr-FR" dirty="0" err="1">
                <a:solidFill>
                  <a:srgbClr val="FF0000"/>
                </a:solidFill>
              </a:rPr>
              <a:t>pragma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omp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parallel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private</a:t>
            </a:r>
            <a:r>
              <a:rPr lang="fr-FR" dirty="0">
                <a:solidFill>
                  <a:schemeClr val="accent1"/>
                </a:solidFill>
              </a:rPr>
              <a:t>(i) </a:t>
            </a:r>
            <a:r>
              <a:rPr lang="fr-FR" dirty="0" err="1">
                <a:solidFill>
                  <a:schemeClr val="accent1"/>
                </a:solidFill>
              </a:rPr>
              <a:t>firstprivate</a:t>
            </a:r>
            <a:r>
              <a:rPr lang="fr-FR" dirty="0">
                <a:solidFill>
                  <a:schemeClr val="accent1"/>
                </a:solidFill>
              </a:rPr>
              <a:t>(j)</a:t>
            </a:r>
          </a:p>
          <a:p>
            <a:r>
              <a:rPr lang="fr-FR" dirty="0">
                <a:solidFill>
                  <a:schemeClr val="accent1"/>
                </a:solidFill>
              </a:rPr>
              <a:t>{</a:t>
            </a:r>
          </a:p>
          <a:p>
            <a:r>
              <a:rPr lang="fr-FR" dirty="0">
                <a:solidFill>
                  <a:schemeClr val="accent1"/>
                </a:solidFill>
              </a:rPr>
              <a:t>i = 3;</a:t>
            </a:r>
          </a:p>
          <a:p>
            <a:r>
              <a:rPr lang="fr-FR" dirty="0">
                <a:solidFill>
                  <a:schemeClr val="accent1"/>
                </a:solidFill>
              </a:rPr>
              <a:t>j = j + 2;</a:t>
            </a:r>
          </a:p>
          <a:p>
            <a:r>
              <a:rPr lang="nb-NO" dirty="0" err="1">
                <a:solidFill>
                  <a:schemeClr val="accent1"/>
                </a:solidFill>
              </a:rPr>
              <a:t>assert</a:t>
            </a:r>
            <a:r>
              <a:rPr lang="nb-NO" dirty="0">
                <a:solidFill>
                  <a:schemeClr val="accent1"/>
                </a:solidFill>
              </a:rPr>
              <a:t> (*</a:t>
            </a:r>
            <a:r>
              <a:rPr lang="nb-NO" dirty="0" err="1">
                <a:solidFill>
                  <a:schemeClr val="accent1"/>
                </a:solidFill>
              </a:rPr>
              <a:t>ptr_i</a:t>
            </a:r>
            <a:r>
              <a:rPr lang="nb-NO" dirty="0">
                <a:solidFill>
                  <a:schemeClr val="accent1"/>
                </a:solidFill>
              </a:rPr>
              <a:t> == 1 &amp;&amp; *</a:t>
            </a:r>
            <a:r>
              <a:rPr lang="nb-NO" dirty="0" err="1">
                <a:solidFill>
                  <a:schemeClr val="accent1"/>
                </a:solidFill>
              </a:rPr>
              <a:t>ptr_j</a:t>
            </a:r>
            <a:r>
              <a:rPr lang="nb-NO" dirty="0">
                <a:solidFill>
                  <a:schemeClr val="accent1"/>
                </a:solidFill>
              </a:rPr>
              <a:t> == 2);</a:t>
            </a:r>
          </a:p>
          <a:p>
            <a:r>
              <a:rPr lang="nb-NO" dirty="0">
                <a:solidFill>
                  <a:schemeClr val="accent1"/>
                </a:solidFill>
              </a:rPr>
              <a:t>}</a:t>
            </a:r>
          </a:p>
          <a:p>
            <a:r>
              <a:rPr lang="nb-NO" dirty="0" err="1">
                <a:solidFill>
                  <a:schemeClr val="accent1"/>
                </a:solidFill>
              </a:rPr>
              <a:t>assert</a:t>
            </a:r>
            <a:r>
              <a:rPr lang="nb-NO" dirty="0">
                <a:solidFill>
                  <a:schemeClr val="accent1"/>
                </a:solidFill>
              </a:rPr>
              <a:t>(i == 1 &amp;&amp; j == 2);</a:t>
            </a:r>
          </a:p>
          <a:p>
            <a:r>
              <a:rPr lang="nb-NO" dirty="0" err="1">
                <a:solidFill>
                  <a:schemeClr val="accent1"/>
                </a:solidFill>
              </a:rPr>
              <a:t>return</a:t>
            </a:r>
            <a:r>
              <a:rPr lang="nb-NO" dirty="0">
                <a:solidFill>
                  <a:schemeClr val="accent1"/>
                </a:solidFill>
              </a:rPr>
              <a:t> 0;</a:t>
            </a:r>
          </a:p>
          <a:p>
            <a:r>
              <a:rPr lang="nb-NO" dirty="0" smtClean="0">
                <a:solidFill>
                  <a:schemeClr val="accent1"/>
                </a:solidFill>
              </a:rPr>
              <a:t>}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850" y="1720708"/>
            <a:ext cx="3161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 el </a:t>
            </a:r>
            <a:r>
              <a:rPr lang="en-US" sz="2400" dirty="0" err="1" smtClean="0"/>
              <a:t>ejemplo</a:t>
            </a:r>
            <a:r>
              <a:rPr lang="en-US" sz="2400" dirty="0" smtClean="0"/>
              <a:t>, los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de la </a:t>
            </a:r>
            <a:r>
              <a:rPr lang="en-US" sz="2400" dirty="0" err="1" smtClean="0"/>
              <a:t>lista</a:t>
            </a:r>
            <a:r>
              <a:rPr lang="en-US" sz="2400" dirty="0" smtClean="0"/>
              <a:t> de </a:t>
            </a:r>
            <a:r>
              <a:rPr lang="en-US" sz="2400" dirty="0" err="1" smtClean="0"/>
              <a:t>elementos</a:t>
            </a:r>
            <a:r>
              <a:rPr lang="en-US" sz="2400" dirty="0" smtClean="0"/>
              <a:t> </a:t>
            </a:r>
            <a:r>
              <a:rPr lang="en-US" sz="2400" dirty="0" err="1" smtClean="0"/>
              <a:t>originales</a:t>
            </a:r>
            <a:r>
              <a:rPr lang="en-US" sz="2400" dirty="0" smtClean="0"/>
              <a:t> </a:t>
            </a:r>
            <a:r>
              <a:rPr lang="en-US" sz="2400" b="1" dirty="0" err="1" smtClean="0"/>
              <a:t>i</a:t>
            </a:r>
            <a:r>
              <a:rPr lang="en-US" sz="2400" dirty="0" smtClean="0"/>
              <a:t> y </a:t>
            </a:r>
            <a:r>
              <a:rPr lang="en-US" sz="2400" b="1" dirty="0" smtClean="0"/>
              <a:t>j</a:t>
            </a:r>
            <a:r>
              <a:rPr lang="en-US" sz="2400" dirty="0" smtClean="0"/>
              <a:t> se </a:t>
            </a:r>
            <a:r>
              <a:rPr lang="en-US" sz="2400" dirty="0" err="1" smtClean="0"/>
              <a:t>mantienen</a:t>
            </a:r>
            <a:r>
              <a:rPr lang="en-US" sz="2400" dirty="0" smtClean="0"/>
              <a:t> al </a:t>
            </a:r>
            <a:r>
              <a:rPr lang="en-US" sz="2400" dirty="0" err="1" smtClean="0"/>
              <a:t>salir</a:t>
            </a:r>
            <a:r>
              <a:rPr lang="en-US" sz="2400" dirty="0" smtClean="0"/>
              <a:t> de la region </a:t>
            </a:r>
            <a:r>
              <a:rPr lang="en-US" sz="2400" dirty="0" err="1" smtClean="0"/>
              <a:t>paralela</a:t>
            </a:r>
            <a:r>
              <a:rPr lang="en-US" sz="2400" dirty="0" smtClean="0"/>
              <a:t>, </a:t>
            </a:r>
            <a:r>
              <a:rPr lang="en-US" sz="2400" dirty="0" err="1" smtClean="0"/>
              <a:t>mientras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los </a:t>
            </a:r>
            <a:r>
              <a:rPr lang="en-US" sz="2400" dirty="0" err="1" smtClean="0"/>
              <a:t>elementos</a:t>
            </a:r>
            <a:r>
              <a:rPr lang="en-US" sz="2400" dirty="0" smtClean="0"/>
              <a:t> </a:t>
            </a:r>
            <a:r>
              <a:rPr lang="en-US" sz="2400" dirty="0" err="1" smtClean="0"/>
              <a:t>privados</a:t>
            </a:r>
            <a:r>
              <a:rPr lang="en-US" sz="2400" dirty="0" smtClean="0"/>
              <a:t> </a:t>
            </a:r>
            <a:r>
              <a:rPr lang="en-US" sz="2400" b="1" dirty="0" err="1" smtClean="0"/>
              <a:t>i</a:t>
            </a:r>
            <a:r>
              <a:rPr lang="en-US" sz="2400" dirty="0" smtClean="0"/>
              <a:t> y </a:t>
            </a:r>
            <a:r>
              <a:rPr lang="en-US" sz="2400" b="1" dirty="0" smtClean="0"/>
              <a:t>j</a:t>
            </a:r>
            <a:r>
              <a:rPr lang="en-US" sz="2400" dirty="0" smtClean="0"/>
              <a:t> son </a:t>
            </a:r>
            <a:r>
              <a:rPr lang="en-US" sz="2400" dirty="0" err="1" smtClean="0"/>
              <a:t>modificados</a:t>
            </a:r>
            <a:r>
              <a:rPr lang="en-US" sz="2400" dirty="0" smtClean="0"/>
              <a:t> </a:t>
            </a:r>
            <a:r>
              <a:rPr lang="en-US" sz="2400" dirty="0" err="1" smtClean="0"/>
              <a:t>dentro</a:t>
            </a:r>
            <a:r>
              <a:rPr lang="en-US" sz="2400" dirty="0" smtClean="0"/>
              <a:t> del constructor parallel.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850" y="755374"/>
            <a:ext cx="3219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Cláusula</a:t>
            </a:r>
            <a:r>
              <a:rPr lang="en-US" sz="3600" dirty="0" smtClean="0"/>
              <a:t> </a:t>
            </a:r>
            <a:r>
              <a:rPr lang="en-US" sz="3600" b="1" dirty="0" smtClean="0"/>
              <a:t>private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164142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1658" y="1078540"/>
            <a:ext cx="4834226" cy="4524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4F81BD"/>
                </a:solidFill>
              </a:rPr>
              <a:t>int</a:t>
            </a:r>
            <a:r>
              <a:rPr lang="en-US" dirty="0">
                <a:solidFill>
                  <a:srgbClr val="4F81BD"/>
                </a:solidFill>
              </a:rPr>
              <a:t> a;</a:t>
            </a:r>
          </a:p>
          <a:p>
            <a:endParaRPr lang="en-US" dirty="0" smtClean="0">
              <a:solidFill>
                <a:srgbClr val="4F81BD"/>
              </a:solidFill>
            </a:endParaRPr>
          </a:p>
          <a:p>
            <a:r>
              <a:rPr lang="en-US" dirty="0" smtClean="0">
                <a:solidFill>
                  <a:srgbClr val="4F81BD"/>
                </a:solidFill>
              </a:rPr>
              <a:t>void </a:t>
            </a:r>
            <a:r>
              <a:rPr lang="en-US" dirty="0">
                <a:solidFill>
                  <a:srgbClr val="4F81BD"/>
                </a:solidFill>
              </a:rPr>
              <a:t>g(</a:t>
            </a:r>
            <a:r>
              <a:rPr lang="en-US" dirty="0" err="1">
                <a:solidFill>
                  <a:srgbClr val="4F81BD"/>
                </a:solidFill>
              </a:rPr>
              <a:t>int</a:t>
            </a:r>
            <a:r>
              <a:rPr lang="en-US" dirty="0">
                <a:solidFill>
                  <a:srgbClr val="4F81BD"/>
                </a:solidFill>
              </a:rPr>
              <a:t> k) {</a:t>
            </a:r>
          </a:p>
          <a:p>
            <a:r>
              <a:rPr lang="en-US" dirty="0">
                <a:solidFill>
                  <a:srgbClr val="4F81BD"/>
                </a:solidFill>
              </a:rPr>
              <a:t>a = k; </a:t>
            </a:r>
            <a:r>
              <a:rPr lang="en-US" dirty="0"/>
              <a:t>/* Accessed in the region but </a:t>
            </a:r>
            <a:r>
              <a:rPr lang="en-US" dirty="0" smtClean="0"/>
              <a:t>outside</a:t>
            </a:r>
          </a:p>
          <a:p>
            <a:r>
              <a:rPr lang="en-US" dirty="0" smtClean="0"/>
              <a:t>* of </a:t>
            </a:r>
            <a:r>
              <a:rPr lang="en-US" dirty="0"/>
              <a:t>the construct</a:t>
            </a:r>
            <a:r>
              <a:rPr lang="en-US" dirty="0" smtClean="0"/>
              <a:t>; therefore </a:t>
            </a:r>
            <a:r>
              <a:rPr lang="en-US" dirty="0"/>
              <a:t>unspecified whether </a:t>
            </a:r>
            <a:endParaRPr lang="en-US" dirty="0" smtClean="0"/>
          </a:p>
          <a:p>
            <a:r>
              <a:rPr lang="en-US" dirty="0" smtClean="0"/>
              <a:t>* original </a:t>
            </a:r>
            <a:r>
              <a:rPr lang="en-US" dirty="0"/>
              <a:t>or private </a:t>
            </a:r>
            <a:r>
              <a:rPr lang="en-US" dirty="0" smtClean="0"/>
              <a:t>list item </a:t>
            </a:r>
            <a:r>
              <a:rPr lang="en-US" dirty="0"/>
              <a:t>is modified. */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}</a:t>
            </a:r>
          </a:p>
          <a:p>
            <a:endParaRPr lang="en-US" dirty="0">
              <a:solidFill>
                <a:srgbClr val="4F81BD"/>
              </a:solidFill>
            </a:endParaRPr>
          </a:p>
          <a:p>
            <a:r>
              <a:rPr lang="en-US" dirty="0">
                <a:solidFill>
                  <a:srgbClr val="4F81BD"/>
                </a:solidFill>
              </a:rPr>
              <a:t>void f(</a:t>
            </a:r>
            <a:r>
              <a:rPr lang="en-US" dirty="0" err="1">
                <a:solidFill>
                  <a:srgbClr val="4F81BD"/>
                </a:solidFill>
              </a:rPr>
              <a:t>int</a:t>
            </a:r>
            <a:r>
              <a:rPr lang="en-US" dirty="0">
                <a:solidFill>
                  <a:srgbClr val="4F81BD"/>
                </a:solidFill>
              </a:rPr>
              <a:t> n) {</a:t>
            </a:r>
          </a:p>
          <a:p>
            <a:r>
              <a:rPr lang="hu-HU" dirty="0">
                <a:solidFill>
                  <a:srgbClr val="4F81BD"/>
                </a:solidFill>
              </a:rPr>
              <a:t>int a = 0;</a:t>
            </a:r>
          </a:p>
          <a:p>
            <a:r>
              <a:rPr lang="en-US" dirty="0">
                <a:solidFill>
                  <a:srgbClr val="FF0000"/>
                </a:solidFill>
              </a:rPr>
              <a:t>#pragma </a:t>
            </a:r>
            <a:r>
              <a:rPr lang="en-US" dirty="0" err="1">
                <a:solidFill>
                  <a:srgbClr val="FF0000"/>
                </a:solidFill>
              </a:rPr>
              <a:t>omp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4F81BD"/>
                </a:solidFill>
              </a:rPr>
              <a:t>parallel for </a:t>
            </a:r>
            <a:r>
              <a:rPr lang="en-US" b="1" dirty="0">
                <a:solidFill>
                  <a:srgbClr val="4F81BD"/>
                </a:solidFill>
              </a:rPr>
              <a:t>private</a:t>
            </a:r>
            <a:r>
              <a:rPr lang="en-US" dirty="0">
                <a:solidFill>
                  <a:srgbClr val="4F81BD"/>
                </a:solidFill>
              </a:rPr>
              <a:t>(a)</a:t>
            </a:r>
          </a:p>
          <a:p>
            <a:r>
              <a:rPr lang="en-US" dirty="0">
                <a:solidFill>
                  <a:srgbClr val="4F81BD"/>
                </a:solidFill>
              </a:rPr>
              <a:t>for (</a:t>
            </a:r>
            <a:r>
              <a:rPr lang="en-US" dirty="0" err="1">
                <a:solidFill>
                  <a:srgbClr val="4F81BD"/>
                </a:solidFill>
              </a:rPr>
              <a:t>int</a:t>
            </a:r>
            <a:r>
              <a:rPr lang="en-US" dirty="0">
                <a:solidFill>
                  <a:srgbClr val="4F81BD"/>
                </a:solidFill>
              </a:rPr>
              <a:t> </a:t>
            </a:r>
            <a:r>
              <a:rPr lang="en-US" dirty="0" err="1">
                <a:solidFill>
                  <a:srgbClr val="4F81BD"/>
                </a:solidFill>
              </a:rPr>
              <a:t>i</a:t>
            </a:r>
            <a:r>
              <a:rPr lang="en-US" dirty="0">
                <a:solidFill>
                  <a:srgbClr val="4F81BD"/>
                </a:solidFill>
              </a:rPr>
              <a:t>=1; </a:t>
            </a:r>
            <a:r>
              <a:rPr lang="en-US" dirty="0" err="1">
                <a:solidFill>
                  <a:srgbClr val="4F81BD"/>
                </a:solidFill>
              </a:rPr>
              <a:t>i</a:t>
            </a:r>
            <a:r>
              <a:rPr lang="en-US" dirty="0">
                <a:solidFill>
                  <a:srgbClr val="4F81BD"/>
                </a:solidFill>
              </a:rPr>
              <a:t>&lt;n; </a:t>
            </a:r>
            <a:r>
              <a:rPr lang="en-US" dirty="0" err="1">
                <a:solidFill>
                  <a:srgbClr val="4F81BD"/>
                </a:solidFill>
              </a:rPr>
              <a:t>i</a:t>
            </a:r>
            <a:r>
              <a:rPr lang="en-US" dirty="0">
                <a:solidFill>
                  <a:srgbClr val="4F81BD"/>
                </a:solidFill>
              </a:rPr>
              <a:t>++) {</a:t>
            </a:r>
          </a:p>
          <a:p>
            <a:r>
              <a:rPr lang="en-US" dirty="0">
                <a:solidFill>
                  <a:srgbClr val="4F81BD"/>
                </a:solidFill>
              </a:rPr>
              <a:t>a = </a:t>
            </a:r>
            <a:r>
              <a:rPr lang="en-US" dirty="0" err="1">
                <a:solidFill>
                  <a:srgbClr val="4F81BD"/>
                </a:solidFill>
              </a:rPr>
              <a:t>i</a:t>
            </a:r>
            <a:r>
              <a:rPr lang="en-US" dirty="0">
                <a:solidFill>
                  <a:srgbClr val="4F81BD"/>
                </a:solidFill>
              </a:rPr>
              <a:t>;</a:t>
            </a:r>
          </a:p>
          <a:p>
            <a:r>
              <a:rPr lang="en-US" dirty="0">
                <a:solidFill>
                  <a:srgbClr val="4F81BD"/>
                </a:solidFill>
              </a:rPr>
              <a:t>g(a*2);</a:t>
            </a:r>
            <a:r>
              <a:rPr lang="en-US" dirty="0"/>
              <a:t> /* Private copy of "a" */</a:t>
            </a:r>
          </a:p>
          <a:p>
            <a:r>
              <a:rPr lang="en-US" dirty="0">
                <a:solidFill>
                  <a:schemeClr val="accent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}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7414" y="1836163"/>
            <a:ext cx="31613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 el </a:t>
            </a:r>
            <a:r>
              <a:rPr lang="en-US" sz="2400" dirty="0" err="1" smtClean="0"/>
              <a:t>ejemplo</a:t>
            </a:r>
            <a:r>
              <a:rPr lang="en-US" sz="2400" dirty="0" smtClean="0"/>
              <a:t>, los </a:t>
            </a:r>
            <a:r>
              <a:rPr lang="en-US" sz="2400" dirty="0" err="1" smtClean="0"/>
              <a:t>usos</a:t>
            </a:r>
            <a:r>
              <a:rPr lang="en-US" sz="2400" dirty="0" smtClean="0"/>
              <a:t> de la variable </a:t>
            </a:r>
            <a:r>
              <a:rPr lang="en-US" sz="2400" b="1" dirty="0" smtClean="0"/>
              <a:t>a</a:t>
            </a:r>
            <a:r>
              <a:rPr lang="en-US" sz="2400" dirty="0" smtClean="0"/>
              <a:t> en el </a:t>
            </a:r>
            <a:r>
              <a:rPr lang="en-US" sz="2400" dirty="0" err="1" smtClean="0"/>
              <a:t>ciclo</a:t>
            </a:r>
            <a:r>
              <a:rPr lang="en-US" sz="2400" dirty="0" smtClean="0"/>
              <a:t> en la </a:t>
            </a:r>
            <a:r>
              <a:rPr lang="en-US" sz="2400" dirty="0" err="1" smtClean="0"/>
              <a:t>función</a:t>
            </a:r>
            <a:r>
              <a:rPr lang="en-US" sz="2400" dirty="0" smtClean="0"/>
              <a:t> </a:t>
            </a:r>
            <a:r>
              <a:rPr lang="en-US" sz="2400" b="1" dirty="0" smtClean="0"/>
              <a:t>f() </a:t>
            </a:r>
            <a:r>
              <a:rPr lang="en-US" sz="2400" dirty="0" err="1" smtClean="0"/>
              <a:t>utilizan</a:t>
            </a:r>
            <a:r>
              <a:rPr lang="en-US" sz="2400" dirty="0" smtClean="0"/>
              <a:t> el </a:t>
            </a:r>
            <a:r>
              <a:rPr lang="en-US" sz="2400" dirty="0" err="1" smtClean="0"/>
              <a:t>elemento</a:t>
            </a:r>
            <a:r>
              <a:rPr lang="en-US" sz="2400" dirty="0" smtClean="0"/>
              <a:t> </a:t>
            </a:r>
            <a:r>
              <a:rPr lang="en-US" sz="2400" b="1" dirty="0" smtClean="0"/>
              <a:t>a</a:t>
            </a:r>
            <a:r>
              <a:rPr lang="en-US" sz="2400" dirty="0" smtClean="0"/>
              <a:t> de la </a:t>
            </a:r>
            <a:r>
              <a:rPr lang="en-US" sz="2400" dirty="0" err="1" smtClean="0"/>
              <a:t>lista</a:t>
            </a:r>
            <a:r>
              <a:rPr lang="en-US" sz="2400" dirty="0" smtClean="0"/>
              <a:t>, </a:t>
            </a:r>
            <a:r>
              <a:rPr lang="en-US" sz="2400" dirty="0" err="1" smtClean="0"/>
              <a:t>mientras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incierto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referencias</a:t>
            </a:r>
            <a:r>
              <a:rPr lang="en-US" sz="2400" dirty="0" smtClean="0"/>
              <a:t> a </a:t>
            </a:r>
            <a:r>
              <a:rPr lang="en-US" sz="2400" b="1" dirty="0" smtClean="0"/>
              <a:t>a</a:t>
            </a:r>
            <a:r>
              <a:rPr lang="en-US" sz="2400" dirty="0" smtClean="0"/>
              <a:t> en la </a:t>
            </a:r>
            <a:r>
              <a:rPr lang="en-US" sz="2400" dirty="0" err="1" smtClean="0"/>
              <a:t>función</a:t>
            </a:r>
            <a:r>
              <a:rPr lang="en-US" sz="2400" dirty="0" smtClean="0"/>
              <a:t> </a:t>
            </a:r>
            <a:r>
              <a:rPr lang="en-US" sz="2400" b="1" dirty="0" smtClean="0"/>
              <a:t>g()</a:t>
            </a:r>
            <a:r>
              <a:rPr lang="en-US" sz="2400" dirty="0" smtClean="0"/>
              <a:t> </a:t>
            </a:r>
            <a:r>
              <a:rPr lang="en-US" sz="2400" dirty="0" err="1" smtClean="0"/>
              <a:t>pertenecen</a:t>
            </a:r>
            <a:r>
              <a:rPr lang="en-US" sz="2400" dirty="0" smtClean="0"/>
              <a:t> a un </a:t>
            </a:r>
            <a:r>
              <a:rPr lang="en-US" sz="2400" dirty="0" err="1" smtClean="0"/>
              <a:t>elemento</a:t>
            </a:r>
            <a:r>
              <a:rPr lang="en-US" sz="2400" dirty="0" smtClean="0"/>
              <a:t> </a:t>
            </a:r>
            <a:r>
              <a:rPr lang="en-US" sz="2400" dirty="0" err="1" smtClean="0"/>
              <a:t>privado</a:t>
            </a:r>
            <a:r>
              <a:rPr lang="en-US" sz="2400" dirty="0" smtClean="0"/>
              <a:t> u original.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0050" y="755374"/>
            <a:ext cx="3219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Cláusula</a:t>
            </a:r>
            <a:r>
              <a:rPr lang="en-US" sz="3600" dirty="0" smtClean="0"/>
              <a:t> </a:t>
            </a:r>
            <a:r>
              <a:rPr lang="en-US" sz="3600" b="1" dirty="0" smtClean="0"/>
              <a:t>private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102269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99511" y="1037123"/>
            <a:ext cx="4302254" cy="5170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#include </a:t>
            </a:r>
            <a:r>
              <a:rPr lang="en-US" sz="2200" dirty="0">
                <a:solidFill>
                  <a:schemeClr val="accent1"/>
                </a:solidFill>
              </a:rPr>
              <a:t>&lt;</a:t>
            </a:r>
            <a:r>
              <a:rPr lang="en-US" sz="2200" dirty="0" err="1">
                <a:solidFill>
                  <a:schemeClr val="accent1"/>
                </a:solidFill>
              </a:rPr>
              <a:t>assert.h</a:t>
            </a:r>
            <a:r>
              <a:rPr lang="en-US" sz="2200" dirty="0">
                <a:solidFill>
                  <a:schemeClr val="accent1"/>
                </a:solidFill>
              </a:rPr>
              <a:t>&gt;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void priv_example3</a:t>
            </a:r>
            <a:r>
              <a:rPr lang="en-US" sz="2200" dirty="0">
                <a:solidFill>
                  <a:schemeClr val="accent1"/>
                </a:solidFill>
              </a:rPr>
              <a:t>()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{</a:t>
            </a:r>
          </a:p>
          <a:p>
            <a:r>
              <a:rPr lang="fr-FR" sz="2200" dirty="0" err="1">
                <a:solidFill>
                  <a:schemeClr val="accent1"/>
                </a:solidFill>
              </a:rPr>
              <a:t>int</a:t>
            </a:r>
            <a:r>
              <a:rPr lang="fr-FR" sz="2200" dirty="0">
                <a:solidFill>
                  <a:schemeClr val="accent1"/>
                </a:solidFill>
              </a:rPr>
              <a:t> i, a;</a:t>
            </a:r>
          </a:p>
          <a:p>
            <a:r>
              <a:rPr lang="fr-FR" sz="2200" dirty="0">
                <a:solidFill>
                  <a:srgbClr val="FF0000"/>
                </a:solidFill>
              </a:rPr>
              <a:t>#</a:t>
            </a:r>
            <a:r>
              <a:rPr lang="fr-FR" sz="2200" dirty="0" err="1">
                <a:solidFill>
                  <a:srgbClr val="FF0000"/>
                </a:solidFill>
              </a:rPr>
              <a:t>pragma</a:t>
            </a:r>
            <a:r>
              <a:rPr lang="fr-FR" sz="2200" dirty="0">
                <a:solidFill>
                  <a:srgbClr val="FF0000"/>
                </a:solidFill>
              </a:rPr>
              <a:t> </a:t>
            </a:r>
            <a:r>
              <a:rPr lang="fr-FR" sz="2200" dirty="0" err="1">
                <a:solidFill>
                  <a:srgbClr val="FF0000"/>
                </a:solidFill>
              </a:rPr>
              <a:t>omp</a:t>
            </a:r>
            <a:r>
              <a:rPr lang="fr-FR" sz="2200" dirty="0">
                <a:solidFill>
                  <a:srgbClr val="FF0000"/>
                </a:solidFill>
              </a:rPr>
              <a:t> </a:t>
            </a:r>
            <a:r>
              <a:rPr lang="fr-FR" sz="2200" dirty="0" err="1">
                <a:solidFill>
                  <a:schemeClr val="accent1"/>
                </a:solidFill>
              </a:rPr>
              <a:t>parallel</a:t>
            </a:r>
            <a:r>
              <a:rPr lang="fr-FR" sz="2200" dirty="0">
                <a:solidFill>
                  <a:schemeClr val="accent1"/>
                </a:solidFill>
              </a:rPr>
              <a:t> </a:t>
            </a:r>
            <a:r>
              <a:rPr lang="fr-FR" sz="2200" b="1" dirty="0" err="1">
                <a:solidFill>
                  <a:schemeClr val="accent1"/>
                </a:solidFill>
              </a:rPr>
              <a:t>private</a:t>
            </a:r>
            <a:r>
              <a:rPr lang="fr-FR" sz="2200" dirty="0">
                <a:solidFill>
                  <a:schemeClr val="accent1"/>
                </a:solidFill>
              </a:rPr>
              <a:t>(a)</a:t>
            </a:r>
          </a:p>
          <a:p>
            <a:r>
              <a:rPr lang="fr-FR" sz="2200" dirty="0">
                <a:solidFill>
                  <a:schemeClr val="accent1"/>
                </a:solidFill>
              </a:rPr>
              <a:t>{</a:t>
            </a:r>
          </a:p>
          <a:p>
            <a:r>
              <a:rPr lang="fr-FR" sz="2200" dirty="0">
                <a:solidFill>
                  <a:schemeClr val="accent1"/>
                </a:solidFill>
              </a:rPr>
              <a:t>a = 1;</a:t>
            </a:r>
          </a:p>
          <a:p>
            <a:r>
              <a:rPr lang="fr-FR" sz="2200" dirty="0">
                <a:solidFill>
                  <a:srgbClr val="FF0000"/>
                </a:solidFill>
              </a:rPr>
              <a:t>#</a:t>
            </a:r>
            <a:r>
              <a:rPr lang="fr-FR" sz="2200" dirty="0" err="1">
                <a:solidFill>
                  <a:srgbClr val="FF0000"/>
                </a:solidFill>
              </a:rPr>
              <a:t>pragma</a:t>
            </a:r>
            <a:r>
              <a:rPr lang="fr-FR" sz="2200" dirty="0">
                <a:solidFill>
                  <a:srgbClr val="FF0000"/>
                </a:solidFill>
              </a:rPr>
              <a:t> </a:t>
            </a:r>
            <a:r>
              <a:rPr lang="fr-FR" sz="2200" dirty="0" err="1">
                <a:solidFill>
                  <a:srgbClr val="FF0000"/>
                </a:solidFill>
              </a:rPr>
              <a:t>omp</a:t>
            </a:r>
            <a:r>
              <a:rPr lang="fr-FR" sz="2200" dirty="0">
                <a:solidFill>
                  <a:schemeClr val="accent1"/>
                </a:solidFill>
              </a:rPr>
              <a:t> </a:t>
            </a:r>
            <a:r>
              <a:rPr lang="fr-FR" sz="2200" dirty="0" err="1">
                <a:solidFill>
                  <a:schemeClr val="accent1"/>
                </a:solidFill>
              </a:rPr>
              <a:t>parallel</a:t>
            </a:r>
            <a:r>
              <a:rPr lang="fr-FR" sz="2200" dirty="0">
                <a:solidFill>
                  <a:schemeClr val="accent1"/>
                </a:solidFill>
              </a:rPr>
              <a:t> for </a:t>
            </a:r>
            <a:r>
              <a:rPr lang="fr-FR" sz="2200" b="1" dirty="0" err="1">
                <a:solidFill>
                  <a:schemeClr val="accent1"/>
                </a:solidFill>
              </a:rPr>
              <a:t>private</a:t>
            </a:r>
            <a:r>
              <a:rPr lang="fr-FR" sz="2200" dirty="0">
                <a:solidFill>
                  <a:schemeClr val="accent1"/>
                </a:solidFill>
              </a:rPr>
              <a:t>(a)</a:t>
            </a:r>
          </a:p>
          <a:p>
            <a:r>
              <a:rPr lang="da-DK" sz="2200" dirty="0">
                <a:solidFill>
                  <a:schemeClr val="accent1"/>
                </a:solidFill>
              </a:rPr>
              <a:t>for (i=0; i&lt;10; i++)</a:t>
            </a:r>
          </a:p>
          <a:p>
            <a:r>
              <a:rPr lang="da-DK" sz="2200" dirty="0">
                <a:solidFill>
                  <a:schemeClr val="accent1"/>
                </a:solidFill>
              </a:rPr>
              <a:t>{</a:t>
            </a:r>
          </a:p>
          <a:p>
            <a:r>
              <a:rPr lang="da-DK" sz="2200" dirty="0">
                <a:solidFill>
                  <a:schemeClr val="accent1"/>
                </a:solidFill>
              </a:rPr>
              <a:t>a = 2;</a:t>
            </a:r>
          </a:p>
          <a:p>
            <a:r>
              <a:rPr lang="da-DK" sz="2200" dirty="0">
                <a:solidFill>
                  <a:schemeClr val="accent1"/>
                </a:solidFill>
              </a:rPr>
              <a:t>}</a:t>
            </a:r>
          </a:p>
          <a:p>
            <a:r>
              <a:rPr lang="nb-NO" sz="2200" dirty="0" err="1">
                <a:solidFill>
                  <a:schemeClr val="accent1"/>
                </a:solidFill>
              </a:rPr>
              <a:t>assert</a:t>
            </a:r>
            <a:r>
              <a:rPr lang="nb-NO" sz="2200" dirty="0">
                <a:solidFill>
                  <a:schemeClr val="accent1"/>
                </a:solidFill>
              </a:rPr>
              <a:t>(a == 1);</a:t>
            </a:r>
          </a:p>
          <a:p>
            <a:r>
              <a:rPr lang="nb-NO" sz="2200" dirty="0">
                <a:solidFill>
                  <a:schemeClr val="accent1"/>
                </a:solidFill>
              </a:rPr>
              <a:t>}</a:t>
            </a:r>
          </a:p>
          <a:p>
            <a:r>
              <a:rPr lang="nb-NO" sz="2200" dirty="0" smtClean="0">
                <a:solidFill>
                  <a:schemeClr val="accent1"/>
                </a:solidFill>
              </a:rPr>
              <a:t>}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804" y="2001831"/>
            <a:ext cx="36444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 el </a:t>
            </a:r>
            <a:r>
              <a:rPr lang="en-US" sz="2400" dirty="0" err="1" smtClean="0"/>
              <a:t>ejemplo</a:t>
            </a:r>
            <a:r>
              <a:rPr lang="en-US" sz="2400" dirty="0" smtClean="0"/>
              <a:t>, la </a:t>
            </a:r>
            <a:r>
              <a:rPr lang="en-US" sz="2400" dirty="0" err="1" smtClean="0"/>
              <a:t>lista</a:t>
            </a:r>
            <a:r>
              <a:rPr lang="en-US" sz="2400" dirty="0" smtClean="0"/>
              <a:t> de la </a:t>
            </a:r>
            <a:r>
              <a:rPr lang="en-US" sz="2400" dirty="0" err="1" smtClean="0"/>
              <a:t>cláusula</a:t>
            </a:r>
            <a:r>
              <a:rPr lang="en-US" sz="2400" dirty="0" smtClean="0"/>
              <a:t> </a:t>
            </a:r>
            <a:r>
              <a:rPr lang="en-US" sz="2400" b="1" dirty="0" smtClean="0"/>
              <a:t>private</a:t>
            </a:r>
            <a:r>
              <a:rPr lang="en-US" sz="2400" dirty="0" smtClean="0"/>
              <a:t> en un constructor </a:t>
            </a:r>
            <a:r>
              <a:rPr lang="en-US" sz="2400" b="1" dirty="0" smtClean="0"/>
              <a:t>parallel</a:t>
            </a:r>
            <a:r>
              <a:rPr lang="en-US" sz="2400" dirty="0" smtClean="0"/>
              <a:t>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también</a:t>
            </a:r>
            <a:r>
              <a:rPr lang="en-US" sz="2400" dirty="0" smtClean="0"/>
              <a:t> </a:t>
            </a:r>
            <a:r>
              <a:rPr lang="en-US" sz="2400" dirty="0" err="1" smtClean="0"/>
              <a:t>aparecer</a:t>
            </a:r>
            <a:r>
              <a:rPr lang="en-US" sz="2400" dirty="0" smtClean="0"/>
              <a:t> en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cláusula</a:t>
            </a:r>
            <a:r>
              <a:rPr lang="en-US" sz="2400" dirty="0" smtClean="0"/>
              <a:t> </a:t>
            </a:r>
            <a:r>
              <a:rPr lang="en-US" sz="2400" b="1" dirty="0" smtClean="0"/>
              <a:t>private</a:t>
            </a:r>
            <a:r>
              <a:rPr lang="en-US" sz="2400" dirty="0" smtClean="0"/>
              <a:t> en un constructor </a:t>
            </a:r>
            <a:r>
              <a:rPr lang="en-US" sz="2400" dirty="0" err="1" smtClean="0"/>
              <a:t>anidado</a:t>
            </a:r>
            <a:r>
              <a:rPr lang="en-US" sz="2400" dirty="0" smtClean="0"/>
              <a:t>, lo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resulta</a:t>
            </a:r>
            <a:r>
              <a:rPr lang="en-US" sz="2400" dirty="0" smtClean="0"/>
              <a:t> en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copia</a:t>
            </a:r>
            <a:r>
              <a:rPr lang="en-US" sz="2400" dirty="0" smtClean="0"/>
              <a:t> </a:t>
            </a:r>
            <a:r>
              <a:rPr lang="en-US" sz="2400" dirty="0" err="1" smtClean="0"/>
              <a:t>adicional</a:t>
            </a:r>
            <a:r>
              <a:rPr lang="en-US" sz="2400" dirty="0" smtClean="0"/>
              <a:t> de la variable.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79804" y="891633"/>
            <a:ext cx="3219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Cláusula</a:t>
            </a:r>
            <a:r>
              <a:rPr lang="en-US" sz="3600" dirty="0" smtClean="0"/>
              <a:t> </a:t>
            </a:r>
            <a:r>
              <a:rPr lang="en-US" sz="3600" b="1" dirty="0" smtClean="0"/>
              <a:t>private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188793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821679"/>
            <a:ext cx="35611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Cláusula</a:t>
            </a:r>
            <a:r>
              <a:rPr lang="en-US" sz="3200" dirty="0" smtClean="0"/>
              <a:t> </a:t>
            </a:r>
            <a:r>
              <a:rPr lang="en-US" sz="3200" b="1" dirty="0" err="1" smtClean="0"/>
              <a:t>firstprivate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94745"/>
            <a:ext cx="8218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Declara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lista</a:t>
            </a:r>
            <a:r>
              <a:rPr lang="en-US" sz="2400" dirty="0" smtClean="0"/>
              <a:t> </a:t>
            </a:r>
            <a:r>
              <a:rPr lang="en-US" sz="2400" dirty="0" err="1" smtClean="0"/>
              <a:t>privada</a:t>
            </a:r>
            <a:r>
              <a:rPr lang="en-US" sz="2400" dirty="0" smtClean="0"/>
              <a:t> a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tarea</a:t>
            </a:r>
            <a:r>
              <a:rPr lang="en-US" sz="2400" dirty="0" smtClean="0"/>
              <a:t> e </a:t>
            </a:r>
            <a:r>
              <a:rPr lang="en-US" sz="2400" dirty="0" err="1" smtClean="0"/>
              <a:t>inicializa</a:t>
            </a:r>
            <a:r>
              <a:rPr lang="en-US" sz="2400" dirty="0" smtClean="0"/>
              <a:t>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elemento</a:t>
            </a:r>
            <a:r>
              <a:rPr lang="en-US" sz="2400" dirty="0" smtClean="0"/>
              <a:t> de la </a:t>
            </a:r>
            <a:r>
              <a:rPr lang="en-US" sz="2400" dirty="0" err="1" smtClean="0"/>
              <a:t>lista</a:t>
            </a:r>
            <a:r>
              <a:rPr lang="en-US" sz="2400" dirty="0" smtClean="0"/>
              <a:t> con el valor </a:t>
            </a:r>
            <a:r>
              <a:rPr lang="en-US" sz="2400" dirty="0" err="1" smtClean="0"/>
              <a:t>correspondiente</a:t>
            </a:r>
            <a:r>
              <a:rPr lang="en-US" sz="2400" dirty="0" smtClean="0"/>
              <a:t> de la variable original al </a:t>
            </a:r>
            <a:r>
              <a:rPr lang="en-US" sz="2400" dirty="0" err="1" smtClean="0"/>
              <a:t>momento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el constructor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inicializado</a:t>
            </a:r>
            <a:r>
              <a:rPr lang="en-US" sz="2400" dirty="0" smtClean="0"/>
              <a:t>. Se </a:t>
            </a:r>
            <a:r>
              <a:rPr lang="en-US" sz="2400" dirty="0" err="1" smtClean="0"/>
              <a:t>aplican</a:t>
            </a:r>
            <a:r>
              <a:rPr lang="en-US" sz="2400" dirty="0" smtClean="0"/>
              <a:t> </a:t>
            </a:r>
            <a:r>
              <a:rPr lang="en-US" sz="2400" dirty="0" err="1" smtClean="0"/>
              <a:t>restricciones</a:t>
            </a:r>
            <a:r>
              <a:rPr lang="en-US" sz="2400" dirty="0" smtClean="0"/>
              <a:t> de la </a:t>
            </a:r>
            <a:r>
              <a:rPr lang="en-US" sz="2400" dirty="0" err="1" smtClean="0"/>
              <a:t>cláusula</a:t>
            </a:r>
            <a:r>
              <a:rPr lang="en-US" sz="2400" dirty="0" smtClean="0"/>
              <a:t> private.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45088" y="1037123"/>
            <a:ext cx="2811587" cy="5847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err="1"/>
              <a:t>firstprivate</a:t>
            </a:r>
            <a:r>
              <a:rPr lang="en-US" sz="3200" dirty="0"/>
              <a:t>(list)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564" y="4175302"/>
            <a:ext cx="34912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Cláusula</a:t>
            </a:r>
            <a:r>
              <a:rPr lang="en-US" sz="3200" dirty="0" smtClean="0"/>
              <a:t> </a:t>
            </a:r>
            <a:r>
              <a:rPr lang="en-US" sz="3200" b="1" dirty="0" err="1" smtClean="0"/>
              <a:t>lastprivate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15019" y="4128506"/>
            <a:ext cx="2741656" cy="5847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err="1" smtClean="0"/>
              <a:t>lastprivate</a:t>
            </a:r>
            <a:r>
              <a:rPr lang="en-US" sz="3200" dirty="0"/>
              <a:t>(list)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267" y="4872613"/>
            <a:ext cx="8218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Declara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lista</a:t>
            </a:r>
            <a:r>
              <a:rPr lang="en-US" sz="2400" dirty="0" smtClean="0"/>
              <a:t> </a:t>
            </a:r>
            <a:r>
              <a:rPr lang="en-US" sz="2400" dirty="0" err="1" smtClean="0"/>
              <a:t>privada</a:t>
            </a:r>
            <a:r>
              <a:rPr lang="en-US" sz="2400" dirty="0" smtClean="0"/>
              <a:t> a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tarea</a:t>
            </a:r>
            <a:r>
              <a:rPr lang="en-US" sz="2400" dirty="0" smtClean="0"/>
              <a:t> e </a:t>
            </a:r>
            <a:r>
              <a:rPr lang="en-US" sz="2400" dirty="0" err="1" smtClean="0"/>
              <a:t>inicializa</a:t>
            </a:r>
            <a:r>
              <a:rPr lang="en-US" sz="2400" dirty="0" smtClean="0"/>
              <a:t>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elemento</a:t>
            </a:r>
            <a:r>
              <a:rPr lang="en-US" sz="2400" dirty="0" smtClean="0"/>
              <a:t> de la </a:t>
            </a:r>
            <a:r>
              <a:rPr lang="en-US" sz="2400" dirty="0" err="1" smtClean="0"/>
              <a:t>lista</a:t>
            </a:r>
            <a:r>
              <a:rPr lang="en-US" sz="2400" dirty="0" smtClean="0"/>
              <a:t> con el valor </a:t>
            </a:r>
            <a:r>
              <a:rPr lang="en-US" sz="2400" dirty="0" err="1" smtClean="0"/>
              <a:t>correspondiente</a:t>
            </a:r>
            <a:r>
              <a:rPr lang="en-US" sz="2400" dirty="0" smtClean="0"/>
              <a:t> de la variable original </a:t>
            </a:r>
            <a:r>
              <a:rPr lang="en-US" sz="2400" dirty="0" err="1" smtClean="0"/>
              <a:t>actualizada</a:t>
            </a:r>
            <a:r>
              <a:rPr lang="en-US" sz="2400" dirty="0" smtClean="0"/>
              <a:t> </a:t>
            </a:r>
            <a:r>
              <a:rPr lang="en-US" sz="2400" dirty="0" err="1" smtClean="0"/>
              <a:t>luego</a:t>
            </a:r>
            <a:r>
              <a:rPr lang="en-US" sz="2400" dirty="0" smtClean="0"/>
              <a:t> del final de la </a:t>
            </a:r>
            <a:r>
              <a:rPr lang="en-US" sz="2400" dirty="0" err="1" smtClean="0"/>
              <a:t>región</a:t>
            </a:r>
            <a:r>
              <a:rPr lang="en-US" sz="2400" dirty="0" smtClean="0"/>
              <a:t>. Se </a:t>
            </a:r>
            <a:r>
              <a:rPr lang="en-US" sz="2400" dirty="0" err="1" smtClean="0"/>
              <a:t>aplican</a:t>
            </a:r>
            <a:r>
              <a:rPr lang="en-US" sz="2400" dirty="0" smtClean="0"/>
              <a:t> </a:t>
            </a:r>
            <a:r>
              <a:rPr lang="en-US" sz="2400" dirty="0" err="1" smtClean="0"/>
              <a:t>restricciones</a:t>
            </a:r>
            <a:r>
              <a:rPr lang="en-US" sz="2400" dirty="0" smtClean="0"/>
              <a:t> de la </a:t>
            </a:r>
            <a:r>
              <a:rPr lang="en-US" sz="2400" dirty="0" err="1" smtClean="0"/>
              <a:t>cláusula</a:t>
            </a:r>
            <a:r>
              <a:rPr lang="en-US" sz="2400" dirty="0" smtClean="0"/>
              <a:t> private.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43359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1463" y="622265"/>
            <a:ext cx="4535717" cy="60016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#include</a:t>
            </a:r>
            <a:r>
              <a:rPr lang="en-US" sz="1600" dirty="0">
                <a:solidFill>
                  <a:schemeClr val="accent1"/>
                </a:solidFill>
              </a:rPr>
              <a:t> &lt;</a:t>
            </a:r>
            <a:r>
              <a:rPr lang="en-US" sz="1600" dirty="0" err="1">
                <a:solidFill>
                  <a:schemeClr val="accent1"/>
                </a:solidFill>
              </a:rPr>
              <a:t>assert.h</a:t>
            </a:r>
            <a:r>
              <a:rPr lang="en-US" sz="1600" dirty="0">
                <a:solidFill>
                  <a:schemeClr val="accent1"/>
                </a:solidFill>
              </a:rPr>
              <a:t>&gt;</a:t>
            </a:r>
          </a:p>
          <a:p>
            <a:r>
              <a:rPr lang="fr-FR" sz="1600" dirty="0" err="1">
                <a:solidFill>
                  <a:schemeClr val="accent1"/>
                </a:solidFill>
              </a:rPr>
              <a:t>int</a:t>
            </a:r>
            <a:r>
              <a:rPr lang="fr-FR" sz="1600" dirty="0">
                <a:solidFill>
                  <a:schemeClr val="accent1"/>
                </a:solidFill>
              </a:rPr>
              <a:t> A[2][2] = {1, 2, 3, 4};</a:t>
            </a:r>
          </a:p>
          <a:p>
            <a:r>
              <a:rPr lang="fr-FR" sz="1600" b="1" dirty="0" err="1">
                <a:solidFill>
                  <a:schemeClr val="accent1"/>
                </a:solidFill>
              </a:rPr>
              <a:t>void</a:t>
            </a:r>
            <a:r>
              <a:rPr lang="fr-FR" sz="1600" b="1" dirty="0">
                <a:solidFill>
                  <a:schemeClr val="accent1"/>
                </a:solidFill>
              </a:rPr>
              <a:t> f</a:t>
            </a:r>
            <a:r>
              <a:rPr lang="fr-FR" sz="1600" dirty="0">
                <a:solidFill>
                  <a:schemeClr val="accent1"/>
                </a:solidFill>
              </a:rPr>
              <a:t>(</a:t>
            </a:r>
            <a:r>
              <a:rPr lang="fr-FR" sz="1600" dirty="0" err="1">
                <a:solidFill>
                  <a:schemeClr val="accent1"/>
                </a:solidFill>
              </a:rPr>
              <a:t>int</a:t>
            </a:r>
            <a:r>
              <a:rPr lang="fr-FR" sz="1600" dirty="0">
                <a:solidFill>
                  <a:schemeClr val="accent1"/>
                </a:solidFill>
              </a:rPr>
              <a:t> n, </a:t>
            </a:r>
            <a:r>
              <a:rPr lang="fr-FR" sz="1600" dirty="0" err="1">
                <a:solidFill>
                  <a:schemeClr val="accent1"/>
                </a:solidFill>
              </a:rPr>
              <a:t>int</a:t>
            </a:r>
            <a:r>
              <a:rPr lang="fr-FR" sz="1600" dirty="0">
                <a:solidFill>
                  <a:schemeClr val="accent1"/>
                </a:solidFill>
              </a:rPr>
              <a:t> B[n][n], </a:t>
            </a:r>
            <a:r>
              <a:rPr lang="fr-FR" sz="1600" dirty="0" err="1">
                <a:solidFill>
                  <a:schemeClr val="accent1"/>
                </a:solidFill>
              </a:rPr>
              <a:t>int</a:t>
            </a:r>
            <a:r>
              <a:rPr lang="fr-FR" sz="1600" dirty="0">
                <a:solidFill>
                  <a:schemeClr val="accent1"/>
                </a:solidFill>
              </a:rPr>
              <a:t> C[])</a:t>
            </a:r>
          </a:p>
          <a:p>
            <a:r>
              <a:rPr lang="fr-FR" sz="1600" dirty="0">
                <a:solidFill>
                  <a:schemeClr val="accent1"/>
                </a:solidFill>
              </a:rPr>
              <a:t>{</a:t>
            </a:r>
          </a:p>
          <a:p>
            <a:r>
              <a:rPr lang="fr-FR" sz="1600" dirty="0" err="1">
                <a:solidFill>
                  <a:schemeClr val="accent1"/>
                </a:solidFill>
              </a:rPr>
              <a:t>int</a:t>
            </a:r>
            <a:r>
              <a:rPr lang="fr-FR" sz="1600" dirty="0">
                <a:solidFill>
                  <a:schemeClr val="accent1"/>
                </a:solidFill>
              </a:rPr>
              <a:t> D[2][2] = {1, 2, 3, 4};</a:t>
            </a:r>
          </a:p>
          <a:p>
            <a:r>
              <a:rPr lang="fr-FR" sz="1600" dirty="0" err="1">
                <a:solidFill>
                  <a:schemeClr val="accent1"/>
                </a:solidFill>
              </a:rPr>
              <a:t>int</a:t>
            </a:r>
            <a:r>
              <a:rPr lang="fr-FR" sz="1600" dirty="0">
                <a:solidFill>
                  <a:schemeClr val="accent1"/>
                </a:solidFill>
              </a:rPr>
              <a:t> E[n][n];</a:t>
            </a:r>
          </a:p>
          <a:p>
            <a:r>
              <a:rPr lang="nb-NO" sz="1600" dirty="0" err="1">
                <a:solidFill>
                  <a:schemeClr val="accent1"/>
                </a:solidFill>
              </a:rPr>
              <a:t>assert</a:t>
            </a:r>
            <a:r>
              <a:rPr lang="nb-NO" sz="1600" dirty="0">
                <a:solidFill>
                  <a:schemeClr val="accent1"/>
                </a:solidFill>
              </a:rPr>
              <a:t>(n &gt;= 2);</a:t>
            </a:r>
          </a:p>
          <a:p>
            <a:r>
              <a:rPr lang="nb-NO" sz="1600" dirty="0">
                <a:solidFill>
                  <a:schemeClr val="accent1"/>
                </a:solidFill>
              </a:rPr>
              <a:t>E[1][1] = 4;</a:t>
            </a:r>
          </a:p>
          <a:p>
            <a:r>
              <a:rPr lang="nb-NO" sz="1600" dirty="0">
                <a:solidFill>
                  <a:srgbClr val="FF0000"/>
                </a:solidFill>
              </a:rPr>
              <a:t>#</a:t>
            </a:r>
            <a:r>
              <a:rPr lang="nb-NO" sz="1600" dirty="0" err="1">
                <a:solidFill>
                  <a:srgbClr val="FF0000"/>
                </a:solidFill>
              </a:rPr>
              <a:t>pragma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rgbClr val="FF0000"/>
                </a:solidFill>
              </a:rPr>
              <a:t>omp</a:t>
            </a:r>
            <a:r>
              <a:rPr lang="nb-NO" sz="1600" dirty="0">
                <a:solidFill>
                  <a:srgbClr val="FF0000"/>
                </a:solidFill>
              </a:rPr>
              <a:t> </a:t>
            </a:r>
            <a:r>
              <a:rPr lang="nb-NO" sz="1600" dirty="0" err="1">
                <a:solidFill>
                  <a:schemeClr val="accent1"/>
                </a:solidFill>
              </a:rPr>
              <a:t>parallel</a:t>
            </a:r>
            <a:r>
              <a:rPr lang="nb-NO" sz="1600" dirty="0">
                <a:solidFill>
                  <a:schemeClr val="accent1"/>
                </a:solidFill>
              </a:rPr>
              <a:t> </a:t>
            </a:r>
            <a:r>
              <a:rPr lang="nb-NO" sz="1600" b="1" dirty="0">
                <a:solidFill>
                  <a:schemeClr val="accent1"/>
                </a:solidFill>
              </a:rPr>
              <a:t>firstprivate</a:t>
            </a:r>
            <a:r>
              <a:rPr lang="nb-NO" sz="1600" dirty="0">
                <a:solidFill>
                  <a:schemeClr val="accent1"/>
                </a:solidFill>
              </a:rPr>
              <a:t>(B, C, D, E)</a:t>
            </a:r>
          </a:p>
          <a:p>
            <a:r>
              <a:rPr lang="nb-NO" sz="1600" dirty="0">
                <a:solidFill>
                  <a:schemeClr val="accent1"/>
                </a:solidFill>
              </a:rPr>
              <a:t>{</a:t>
            </a:r>
          </a:p>
          <a:p>
            <a:r>
              <a:rPr lang="nb-NO" sz="1600" dirty="0" err="1">
                <a:solidFill>
                  <a:schemeClr val="accent1"/>
                </a:solidFill>
              </a:rPr>
              <a:t>assert</a:t>
            </a:r>
            <a:r>
              <a:rPr lang="nb-NO" sz="1600" dirty="0">
                <a:solidFill>
                  <a:schemeClr val="accent1"/>
                </a:solidFill>
              </a:rPr>
              <a:t>(</a:t>
            </a:r>
            <a:r>
              <a:rPr lang="nb-NO" sz="1600" dirty="0" err="1">
                <a:solidFill>
                  <a:schemeClr val="accent1"/>
                </a:solidFill>
              </a:rPr>
              <a:t>sizeof</a:t>
            </a:r>
            <a:r>
              <a:rPr lang="nb-NO" sz="1600" dirty="0">
                <a:solidFill>
                  <a:schemeClr val="accent1"/>
                </a:solidFill>
              </a:rPr>
              <a:t>(B) == </a:t>
            </a:r>
            <a:r>
              <a:rPr lang="nb-NO" sz="1600" dirty="0" err="1">
                <a:solidFill>
                  <a:schemeClr val="accent1"/>
                </a:solidFill>
              </a:rPr>
              <a:t>sizeof</a:t>
            </a:r>
            <a:r>
              <a:rPr lang="nb-NO" sz="1600" dirty="0">
                <a:solidFill>
                  <a:schemeClr val="accent1"/>
                </a:solidFill>
              </a:rPr>
              <a:t>(</a:t>
            </a:r>
            <a:r>
              <a:rPr lang="nb-NO" sz="1600" dirty="0" err="1">
                <a:solidFill>
                  <a:schemeClr val="accent1"/>
                </a:solidFill>
              </a:rPr>
              <a:t>int</a:t>
            </a:r>
            <a:r>
              <a:rPr lang="nb-NO" sz="1600" dirty="0">
                <a:solidFill>
                  <a:schemeClr val="accent1"/>
                </a:solidFill>
              </a:rPr>
              <a:t> (*)[n]));</a:t>
            </a:r>
          </a:p>
          <a:p>
            <a:r>
              <a:rPr lang="nb-NO" sz="1600" dirty="0" err="1">
                <a:solidFill>
                  <a:schemeClr val="accent1"/>
                </a:solidFill>
              </a:rPr>
              <a:t>assert</a:t>
            </a:r>
            <a:r>
              <a:rPr lang="nb-NO" sz="1600" dirty="0">
                <a:solidFill>
                  <a:schemeClr val="accent1"/>
                </a:solidFill>
              </a:rPr>
              <a:t>(</a:t>
            </a:r>
            <a:r>
              <a:rPr lang="nb-NO" sz="1600" dirty="0" err="1">
                <a:solidFill>
                  <a:schemeClr val="accent1"/>
                </a:solidFill>
              </a:rPr>
              <a:t>sizeof</a:t>
            </a:r>
            <a:r>
              <a:rPr lang="nb-NO" sz="1600" dirty="0">
                <a:solidFill>
                  <a:schemeClr val="accent1"/>
                </a:solidFill>
              </a:rPr>
              <a:t>(C) == </a:t>
            </a:r>
            <a:r>
              <a:rPr lang="nb-NO" sz="1600" dirty="0" err="1">
                <a:solidFill>
                  <a:schemeClr val="accent1"/>
                </a:solidFill>
              </a:rPr>
              <a:t>sizeof</a:t>
            </a:r>
            <a:r>
              <a:rPr lang="nb-NO" sz="1600" dirty="0">
                <a:solidFill>
                  <a:schemeClr val="accent1"/>
                </a:solidFill>
              </a:rPr>
              <a:t>(</a:t>
            </a:r>
            <a:r>
              <a:rPr lang="nb-NO" sz="1600" dirty="0" err="1">
                <a:solidFill>
                  <a:schemeClr val="accent1"/>
                </a:solidFill>
              </a:rPr>
              <a:t>int</a:t>
            </a:r>
            <a:r>
              <a:rPr lang="nb-NO" sz="1600" dirty="0">
                <a:solidFill>
                  <a:schemeClr val="accent1"/>
                </a:solidFill>
              </a:rPr>
              <a:t>*));</a:t>
            </a:r>
          </a:p>
          <a:p>
            <a:r>
              <a:rPr lang="nb-NO" sz="1600" dirty="0" err="1">
                <a:solidFill>
                  <a:schemeClr val="accent1"/>
                </a:solidFill>
              </a:rPr>
              <a:t>assert</a:t>
            </a:r>
            <a:r>
              <a:rPr lang="nb-NO" sz="1600" dirty="0">
                <a:solidFill>
                  <a:schemeClr val="accent1"/>
                </a:solidFill>
              </a:rPr>
              <a:t>(</a:t>
            </a:r>
            <a:r>
              <a:rPr lang="nb-NO" sz="1600" dirty="0" err="1">
                <a:solidFill>
                  <a:schemeClr val="accent1"/>
                </a:solidFill>
              </a:rPr>
              <a:t>sizeof</a:t>
            </a:r>
            <a:r>
              <a:rPr lang="nb-NO" sz="1600" dirty="0">
                <a:solidFill>
                  <a:schemeClr val="accent1"/>
                </a:solidFill>
              </a:rPr>
              <a:t>(D) == 4 * </a:t>
            </a:r>
            <a:r>
              <a:rPr lang="nb-NO" sz="1600" dirty="0" err="1">
                <a:solidFill>
                  <a:schemeClr val="accent1"/>
                </a:solidFill>
              </a:rPr>
              <a:t>sizeof</a:t>
            </a:r>
            <a:r>
              <a:rPr lang="nb-NO" sz="1600" dirty="0">
                <a:solidFill>
                  <a:schemeClr val="accent1"/>
                </a:solidFill>
              </a:rPr>
              <a:t>(</a:t>
            </a:r>
            <a:r>
              <a:rPr lang="nb-NO" sz="1600" dirty="0" err="1">
                <a:solidFill>
                  <a:schemeClr val="accent1"/>
                </a:solidFill>
              </a:rPr>
              <a:t>int</a:t>
            </a:r>
            <a:r>
              <a:rPr lang="nb-NO" sz="1600" dirty="0">
                <a:solidFill>
                  <a:schemeClr val="accent1"/>
                </a:solidFill>
              </a:rPr>
              <a:t>));</a:t>
            </a:r>
          </a:p>
          <a:p>
            <a:r>
              <a:rPr lang="nb-NO" sz="1600" dirty="0" err="1">
                <a:solidFill>
                  <a:schemeClr val="accent1"/>
                </a:solidFill>
              </a:rPr>
              <a:t>assert</a:t>
            </a:r>
            <a:r>
              <a:rPr lang="nb-NO" sz="1600" dirty="0">
                <a:solidFill>
                  <a:schemeClr val="accent1"/>
                </a:solidFill>
              </a:rPr>
              <a:t>(</a:t>
            </a:r>
            <a:r>
              <a:rPr lang="nb-NO" sz="1600" dirty="0" err="1">
                <a:solidFill>
                  <a:schemeClr val="accent1"/>
                </a:solidFill>
              </a:rPr>
              <a:t>sizeof</a:t>
            </a:r>
            <a:r>
              <a:rPr lang="nb-NO" sz="1600" dirty="0">
                <a:solidFill>
                  <a:schemeClr val="accent1"/>
                </a:solidFill>
              </a:rPr>
              <a:t>(E) == n * n * </a:t>
            </a:r>
            <a:r>
              <a:rPr lang="nb-NO" sz="1600" dirty="0" err="1">
                <a:solidFill>
                  <a:schemeClr val="accent1"/>
                </a:solidFill>
              </a:rPr>
              <a:t>sizeof</a:t>
            </a:r>
            <a:r>
              <a:rPr lang="nb-NO" sz="1600" dirty="0">
                <a:solidFill>
                  <a:schemeClr val="accent1"/>
                </a:solidFill>
              </a:rPr>
              <a:t>(</a:t>
            </a:r>
            <a:r>
              <a:rPr lang="nb-NO" sz="1600" dirty="0" err="1">
                <a:solidFill>
                  <a:schemeClr val="accent1"/>
                </a:solidFill>
              </a:rPr>
              <a:t>int</a:t>
            </a:r>
            <a:r>
              <a:rPr lang="nb-NO" sz="1600" dirty="0">
                <a:solidFill>
                  <a:schemeClr val="accent1"/>
                </a:solidFill>
              </a:rPr>
              <a:t>));</a:t>
            </a:r>
          </a:p>
          <a:p>
            <a:r>
              <a:rPr lang="nb-NO" sz="1600" dirty="0">
                <a:solidFill>
                  <a:schemeClr val="tx1"/>
                </a:solidFill>
              </a:rPr>
              <a:t>/* Private B and C have </a:t>
            </a:r>
            <a:r>
              <a:rPr lang="nb-NO" sz="1600" dirty="0" err="1">
                <a:solidFill>
                  <a:schemeClr val="tx1"/>
                </a:solidFill>
              </a:rPr>
              <a:t>values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of</a:t>
            </a:r>
            <a:r>
              <a:rPr lang="nb-NO" sz="1600" dirty="0">
                <a:solidFill>
                  <a:schemeClr val="tx1"/>
                </a:solidFill>
              </a:rPr>
              <a:t> original B and C. */</a:t>
            </a:r>
          </a:p>
          <a:p>
            <a:r>
              <a:rPr lang="nb-NO" sz="1600" dirty="0" err="1">
                <a:solidFill>
                  <a:schemeClr val="accent1"/>
                </a:solidFill>
              </a:rPr>
              <a:t>assert</a:t>
            </a:r>
            <a:r>
              <a:rPr lang="nb-NO" sz="1600" dirty="0">
                <a:solidFill>
                  <a:schemeClr val="accent1"/>
                </a:solidFill>
              </a:rPr>
              <a:t>(&amp;B[1][1] == &amp;A[1][1]);</a:t>
            </a:r>
          </a:p>
          <a:p>
            <a:r>
              <a:rPr lang="nb-NO" sz="1600" dirty="0" err="1">
                <a:solidFill>
                  <a:schemeClr val="accent1"/>
                </a:solidFill>
              </a:rPr>
              <a:t>assert</a:t>
            </a:r>
            <a:r>
              <a:rPr lang="nb-NO" sz="1600" dirty="0">
                <a:solidFill>
                  <a:schemeClr val="accent1"/>
                </a:solidFill>
              </a:rPr>
              <a:t>(&amp;C[3] == &amp;A[1][1]);</a:t>
            </a:r>
          </a:p>
          <a:p>
            <a:r>
              <a:rPr lang="nb-NO" sz="1600" dirty="0" err="1">
                <a:solidFill>
                  <a:schemeClr val="accent1"/>
                </a:solidFill>
              </a:rPr>
              <a:t>assert</a:t>
            </a:r>
            <a:r>
              <a:rPr lang="nb-NO" sz="1600" dirty="0">
                <a:solidFill>
                  <a:schemeClr val="accent1"/>
                </a:solidFill>
              </a:rPr>
              <a:t>(D[1][1] == 4);</a:t>
            </a:r>
          </a:p>
          <a:p>
            <a:r>
              <a:rPr lang="nb-NO" sz="1600" dirty="0" err="1">
                <a:solidFill>
                  <a:schemeClr val="accent1"/>
                </a:solidFill>
              </a:rPr>
              <a:t>assert</a:t>
            </a:r>
            <a:r>
              <a:rPr lang="nb-NO" sz="1600" dirty="0">
                <a:solidFill>
                  <a:schemeClr val="accent1"/>
                </a:solidFill>
              </a:rPr>
              <a:t>(E[1][1] == 4);</a:t>
            </a:r>
          </a:p>
          <a:p>
            <a:r>
              <a:rPr lang="nb-NO" sz="1600" dirty="0" smtClean="0">
                <a:solidFill>
                  <a:schemeClr val="accent1"/>
                </a:solidFill>
              </a:rPr>
              <a:t>} }</a:t>
            </a:r>
          </a:p>
          <a:p>
            <a:r>
              <a:rPr lang="en-US" sz="1600" b="1" dirty="0" smtClean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int</a:t>
            </a:r>
            <a:r>
              <a:rPr lang="en-US" sz="1600" b="1" dirty="0">
                <a:solidFill>
                  <a:schemeClr val="accent1"/>
                </a:solidFill>
              </a:rPr>
              <a:t> main()</a:t>
            </a:r>
            <a:r>
              <a:rPr lang="en-US" sz="1600" dirty="0">
                <a:solidFill>
                  <a:schemeClr val="accent1"/>
                </a:solidFill>
              </a:rPr>
              <a:t> {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f(2, A, A[0]);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return 0;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}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27" y="1283933"/>
            <a:ext cx="44837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En el </a:t>
            </a:r>
            <a:r>
              <a:rPr lang="en-US" sz="2000" dirty="0" err="1" smtClean="0"/>
              <a:t>ejemplo</a:t>
            </a:r>
            <a:r>
              <a:rPr lang="en-US" sz="2000" dirty="0" smtClean="0"/>
              <a:t>, se </a:t>
            </a:r>
            <a:r>
              <a:rPr lang="en-US" sz="2000" dirty="0" err="1" smtClean="0"/>
              <a:t>muestra</a:t>
            </a:r>
            <a:r>
              <a:rPr lang="en-US" sz="2000" dirty="0" smtClean="0"/>
              <a:t> el </a:t>
            </a:r>
            <a:r>
              <a:rPr lang="en-US" sz="2000" dirty="0" err="1" smtClean="0"/>
              <a:t>tamaño</a:t>
            </a:r>
            <a:r>
              <a:rPr lang="en-US" sz="2000" dirty="0" smtClean="0"/>
              <a:t> y valor de la </a:t>
            </a:r>
            <a:r>
              <a:rPr lang="en-US" sz="2000" dirty="0" err="1" smtClean="0"/>
              <a:t>lista</a:t>
            </a:r>
            <a:r>
              <a:rPr lang="en-US" sz="2000" dirty="0" smtClean="0"/>
              <a:t> de </a:t>
            </a:r>
            <a:r>
              <a:rPr lang="en-US" sz="2000" dirty="0" err="1" smtClean="0"/>
              <a:t>elementos</a:t>
            </a:r>
            <a:r>
              <a:rPr lang="en-US" sz="2000" dirty="0" smtClean="0"/>
              <a:t> de un array o </a:t>
            </a:r>
            <a:r>
              <a:rPr lang="en-US" sz="2000" dirty="0" err="1" smtClean="0"/>
              <a:t>puntero</a:t>
            </a:r>
            <a:r>
              <a:rPr lang="en-US" sz="2000" dirty="0" smtClean="0"/>
              <a:t> en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cláusula</a:t>
            </a:r>
            <a:r>
              <a:rPr lang="en-US" sz="2000" dirty="0" smtClean="0"/>
              <a:t> </a:t>
            </a:r>
            <a:r>
              <a:rPr lang="en-US" sz="2000" b="1" dirty="0" err="1" smtClean="0"/>
              <a:t>firstprivate</a:t>
            </a:r>
            <a:r>
              <a:rPr lang="en-US" sz="2000" dirty="0" smtClean="0"/>
              <a:t>. El </a:t>
            </a:r>
            <a:r>
              <a:rPr lang="en-US" sz="2000" dirty="0" err="1" smtClean="0"/>
              <a:t>tamaño</a:t>
            </a:r>
            <a:r>
              <a:rPr lang="en-US" sz="2000" dirty="0" smtClean="0"/>
              <a:t> del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el del original. </a:t>
            </a:r>
          </a:p>
          <a:p>
            <a:r>
              <a:rPr lang="en-US" sz="2000" dirty="0" smtClean="0"/>
              <a:t>El </a:t>
            </a:r>
            <a:r>
              <a:rPr lang="en-US" sz="2000" dirty="0" err="1" smtClean="0"/>
              <a:t>tipo</a:t>
            </a:r>
            <a:r>
              <a:rPr lang="en-US" sz="2000" dirty="0" smtClean="0"/>
              <a:t> de ...</a:t>
            </a:r>
          </a:p>
          <a:p>
            <a:r>
              <a:rPr lang="en-US" sz="2000" dirty="0" smtClean="0"/>
              <a:t>A:  array (de dos </a:t>
            </a:r>
            <a:r>
              <a:rPr lang="en-US" sz="2000" dirty="0" err="1" smtClean="0"/>
              <a:t>vectores</a:t>
            </a:r>
            <a:r>
              <a:rPr lang="en-US" sz="2000" dirty="0" smtClean="0"/>
              <a:t> de dos </a:t>
            </a:r>
            <a:r>
              <a:rPr lang="en-US" sz="2000" dirty="0" err="1" smtClean="0"/>
              <a:t>enteros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B: </a:t>
            </a:r>
            <a:r>
              <a:rPr lang="en-US" sz="2000" dirty="0" err="1" smtClean="0"/>
              <a:t>puntero</a:t>
            </a:r>
            <a:r>
              <a:rPr lang="en-US" sz="2000" dirty="0" smtClean="0"/>
              <a:t> a array de n </a:t>
            </a:r>
            <a:r>
              <a:rPr lang="en-US" sz="2000" dirty="0" err="1" smtClean="0"/>
              <a:t>ints</a:t>
            </a:r>
            <a:endParaRPr lang="en-US" sz="2000" dirty="0" smtClean="0"/>
          </a:p>
          <a:p>
            <a:r>
              <a:rPr lang="en-US" sz="2000" dirty="0" smtClean="0"/>
              <a:t>C: </a:t>
            </a:r>
            <a:r>
              <a:rPr lang="en-US" sz="2000" dirty="0" err="1" smtClean="0"/>
              <a:t>puntero</a:t>
            </a:r>
            <a:r>
              <a:rPr lang="en-US" sz="2000" dirty="0" smtClean="0"/>
              <a:t> a </a:t>
            </a:r>
            <a:r>
              <a:rPr lang="en-US" sz="2000" dirty="0" err="1" smtClean="0"/>
              <a:t>entero</a:t>
            </a:r>
            <a:endParaRPr lang="en-US" sz="2000" dirty="0" smtClean="0"/>
          </a:p>
          <a:p>
            <a:r>
              <a:rPr lang="en-US" sz="2000" dirty="0" smtClean="0"/>
              <a:t>D: </a:t>
            </a:r>
            <a:r>
              <a:rPr lang="en-US" sz="2000" dirty="0"/>
              <a:t>array (de dos </a:t>
            </a:r>
            <a:r>
              <a:rPr lang="en-US" sz="2000" dirty="0" err="1"/>
              <a:t>vectores</a:t>
            </a:r>
            <a:r>
              <a:rPr lang="en-US" sz="2000" dirty="0"/>
              <a:t> de dos </a:t>
            </a:r>
            <a:r>
              <a:rPr lang="en-US" sz="2000" dirty="0" err="1"/>
              <a:t>enteros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E: array de n </a:t>
            </a:r>
            <a:r>
              <a:rPr lang="en-US" sz="2000" dirty="0" err="1" smtClean="0"/>
              <a:t>vectores</a:t>
            </a:r>
            <a:r>
              <a:rPr lang="en-US" sz="2000" dirty="0" smtClean="0"/>
              <a:t> de n </a:t>
            </a:r>
            <a:r>
              <a:rPr lang="en-US" sz="2000" dirty="0" err="1" smtClean="0"/>
              <a:t>enteros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45987" y="4679104"/>
            <a:ext cx="40230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Los </a:t>
            </a:r>
            <a:r>
              <a:rPr lang="en-US" sz="2000" dirty="0" err="1" smtClean="0"/>
              <a:t>nuevos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elementos</a:t>
            </a:r>
            <a:r>
              <a:rPr lang="en-US" sz="2000" dirty="0" smtClean="0"/>
              <a:t> de </a:t>
            </a:r>
            <a:r>
              <a:rPr lang="en-US" sz="2000" dirty="0" err="1" smtClean="0"/>
              <a:t>tipo</a:t>
            </a:r>
            <a:r>
              <a:rPr lang="en-US" sz="2000" dirty="0" smtClean="0"/>
              <a:t> </a:t>
            </a:r>
            <a:r>
              <a:rPr lang="en-US" sz="2000" i="1" dirty="0" smtClean="0"/>
              <a:t>array</a:t>
            </a:r>
            <a:r>
              <a:rPr lang="en-US" sz="2000" dirty="0" smtClean="0"/>
              <a:t> son </a:t>
            </a:r>
            <a:r>
              <a:rPr lang="en-US" sz="2000" dirty="0" err="1" smtClean="0"/>
              <a:t>inicializados</a:t>
            </a:r>
            <a:r>
              <a:rPr lang="en-US" sz="2000" dirty="0" smtClean="0"/>
              <a:t> con los </a:t>
            </a:r>
            <a:r>
              <a:rPr lang="en-US" sz="2000" dirty="0" err="1" smtClean="0"/>
              <a:t>valores</a:t>
            </a:r>
            <a:r>
              <a:rPr lang="en-US" sz="2000" dirty="0" smtClean="0"/>
              <a:t> de </a:t>
            </a:r>
            <a:r>
              <a:rPr lang="en-US" sz="2000" dirty="0" err="1" smtClean="0"/>
              <a:t>las</a:t>
            </a:r>
            <a:r>
              <a:rPr lang="en-US" sz="2000" dirty="0" smtClean="0"/>
              <a:t> variables </a:t>
            </a:r>
            <a:r>
              <a:rPr lang="en-US" sz="2000" dirty="0" err="1" smtClean="0"/>
              <a:t>originales</a:t>
            </a:r>
            <a:r>
              <a:rPr lang="en-US" sz="2000" dirty="0" smtClean="0"/>
              <a:t>, </a:t>
            </a:r>
            <a:r>
              <a:rPr lang="en-US" sz="2000" dirty="0" err="1" smtClean="0"/>
              <a:t>mientras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las</a:t>
            </a:r>
            <a:r>
              <a:rPr lang="en-US" sz="2000" dirty="0" smtClean="0"/>
              <a:t> variables de </a:t>
            </a:r>
            <a:r>
              <a:rPr lang="en-US" sz="2000" dirty="0" err="1" smtClean="0"/>
              <a:t>tipo</a:t>
            </a:r>
            <a:r>
              <a:rPr lang="en-US" sz="2000" dirty="0" smtClean="0"/>
              <a:t> </a:t>
            </a:r>
            <a:r>
              <a:rPr lang="en-US" sz="2000" dirty="0" err="1" smtClean="0"/>
              <a:t>puntero</a:t>
            </a:r>
            <a:r>
              <a:rPr lang="en-US" sz="2000" dirty="0" smtClean="0"/>
              <a:t> </a:t>
            </a:r>
            <a:r>
              <a:rPr lang="en-US" sz="2000" dirty="0" err="1" smtClean="0"/>
              <a:t>apuntan</a:t>
            </a:r>
            <a:r>
              <a:rPr lang="en-US" sz="2000" dirty="0" smtClean="0"/>
              <a:t> a la variable original.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00050" y="712654"/>
            <a:ext cx="35611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Cláusula</a:t>
            </a:r>
            <a:r>
              <a:rPr lang="en-US" sz="3200" dirty="0" smtClean="0"/>
              <a:t> </a:t>
            </a:r>
            <a:r>
              <a:rPr lang="en-US" sz="3200" b="1" dirty="0" err="1" smtClean="0"/>
              <a:t>firstprivate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446283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5137" y="2719992"/>
            <a:ext cx="4397858" cy="38164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void </a:t>
            </a:r>
            <a:r>
              <a:rPr lang="en-US" sz="2200" b="1" dirty="0" err="1">
                <a:solidFill>
                  <a:schemeClr val="accent1"/>
                </a:solidFill>
              </a:rPr>
              <a:t>lastpriv</a:t>
            </a:r>
            <a:r>
              <a:rPr lang="en-US" sz="2200" dirty="0">
                <a:solidFill>
                  <a:schemeClr val="accent1"/>
                </a:solidFill>
              </a:rPr>
              <a:t> (</a:t>
            </a:r>
            <a:r>
              <a:rPr lang="en-US" sz="2200" dirty="0" err="1">
                <a:solidFill>
                  <a:schemeClr val="accent1"/>
                </a:solidFill>
              </a:rPr>
              <a:t>int</a:t>
            </a:r>
            <a:r>
              <a:rPr lang="en-US" sz="2200" dirty="0">
                <a:solidFill>
                  <a:schemeClr val="accent1"/>
                </a:solidFill>
              </a:rPr>
              <a:t> n, float *a, float *b)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{</a:t>
            </a:r>
          </a:p>
          <a:p>
            <a:r>
              <a:rPr lang="en-US" sz="2200" dirty="0" err="1">
                <a:solidFill>
                  <a:schemeClr val="accent1"/>
                </a:solidFill>
              </a:rPr>
              <a:t>int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i</a:t>
            </a:r>
            <a:r>
              <a:rPr lang="en-US" sz="2200" dirty="0">
                <a:solidFill>
                  <a:schemeClr val="accent1"/>
                </a:solidFill>
              </a:rPr>
              <a:t>;</a:t>
            </a:r>
          </a:p>
          <a:p>
            <a:r>
              <a:rPr lang="en-US" sz="2200" dirty="0">
                <a:solidFill>
                  <a:srgbClr val="FF0000"/>
                </a:solidFill>
              </a:rPr>
              <a:t>#pragma </a:t>
            </a:r>
            <a:r>
              <a:rPr lang="en-US" sz="2200" dirty="0" err="1">
                <a:solidFill>
                  <a:srgbClr val="FF0000"/>
                </a:solidFill>
              </a:rPr>
              <a:t>omp</a:t>
            </a:r>
            <a:r>
              <a:rPr lang="en-US" sz="2200" dirty="0">
                <a:solidFill>
                  <a:schemeClr val="accent1"/>
                </a:solidFill>
              </a:rPr>
              <a:t> parallel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{</a:t>
            </a:r>
          </a:p>
          <a:p>
            <a:r>
              <a:rPr lang="en-US" sz="2200" dirty="0">
                <a:solidFill>
                  <a:srgbClr val="FF0000"/>
                </a:solidFill>
              </a:rPr>
              <a:t>#pragma </a:t>
            </a:r>
            <a:r>
              <a:rPr lang="en-US" sz="2200" dirty="0" err="1">
                <a:solidFill>
                  <a:srgbClr val="FF0000"/>
                </a:solidFill>
              </a:rPr>
              <a:t>omp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for </a:t>
            </a:r>
            <a:r>
              <a:rPr lang="en-US" sz="2200" b="1" dirty="0" err="1">
                <a:solidFill>
                  <a:schemeClr val="accent1"/>
                </a:solidFill>
              </a:rPr>
              <a:t>lastprivate</a:t>
            </a:r>
            <a:r>
              <a:rPr lang="en-US" sz="2200" dirty="0">
                <a:solidFill>
                  <a:schemeClr val="accent1"/>
                </a:solidFill>
              </a:rPr>
              <a:t>(</a:t>
            </a:r>
            <a:r>
              <a:rPr lang="en-US" sz="2200" dirty="0" err="1">
                <a:solidFill>
                  <a:schemeClr val="accent1"/>
                </a:solidFill>
              </a:rPr>
              <a:t>i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</a:p>
          <a:p>
            <a:r>
              <a:rPr lang="da-DK" sz="2200" dirty="0">
                <a:solidFill>
                  <a:schemeClr val="accent1"/>
                </a:solidFill>
              </a:rPr>
              <a:t>for (i=0; i&lt;n-1; i++)</a:t>
            </a:r>
          </a:p>
          <a:p>
            <a:r>
              <a:rPr lang="da-DK" sz="2200" dirty="0">
                <a:solidFill>
                  <a:schemeClr val="accent1"/>
                </a:solidFill>
              </a:rPr>
              <a:t>a[i] = b[i] + b[i+1];</a:t>
            </a:r>
          </a:p>
          <a:p>
            <a:r>
              <a:rPr lang="da-DK" sz="2200" dirty="0">
                <a:solidFill>
                  <a:schemeClr val="accent1"/>
                </a:solidFill>
              </a:rPr>
              <a:t>}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a[</a:t>
            </a:r>
            <a:r>
              <a:rPr lang="en-US" sz="2200" dirty="0" err="1">
                <a:solidFill>
                  <a:schemeClr val="accent1"/>
                </a:solidFill>
              </a:rPr>
              <a:t>i</a:t>
            </a:r>
            <a:r>
              <a:rPr lang="en-US" sz="2200" dirty="0">
                <a:solidFill>
                  <a:schemeClr val="accent1"/>
                </a:solidFill>
              </a:rPr>
              <a:t>]=b[</a:t>
            </a:r>
            <a:r>
              <a:rPr lang="en-US" sz="2200" dirty="0" err="1">
                <a:solidFill>
                  <a:schemeClr val="accent1"/>
                </a:solidFill>
              </a:rPr>
              <a:t>i</a:t>
            </a:r>
            <a:r>
              <a:rPr lang="en-US" sz="2200" dirty="0">
                <a:solidFill>
                  <a:schemeClr val="accent1"/>
                </a:solidFill>
              </a:rPr>
              <a:t>]; /* </a:t>
            </a:r>
            <a:r>
              <a:rPr lang="en-US" sz="2200" dirty="0" err="1">
                <a:solidFill>
                  <a:schemeClr val="accent1"/>
                </a:solidFill>
              </a:rPr>
              <a:t>i</a:t>
            </a:r>
            <a:r>
              <a:rPr lang="en-US" sz="2200" dirty="0">
                <a:solidFill>
                  <a:schemeClr val="accent1"/>
                </a:solidFill>
              </a:rPr>
              <a:t> == n-1 here */</a:t>
            </a:r>
          </a:p>
          <a:p>
            <a:r>
              <a:rPr lang="en-US" sz="2200" dirty="0" smtClean="0">
                <a:solidFill>
                  <a:schemeClr val="accent1"/>
                </a:solidFill>
              </a:rPr>
              <a:t>}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1581219"/>
            <a:ext cx="39603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Programas</a:t>
            </a:r>
            <a:r>
              <a:rPr lang="en-US" sz="2400" dirty="0" smtClean="0"/>
              <a:t> en los </a:t>
            </a:r>
            <a:r>
              <a:rPr lang="en-US" sz="2400" dirty="0" err="1" smtClean="0"/>
              <a:t>que</a:t>
            </a:r>
            <a:r>
              <a:rPr lang="en-US" sz="2400" dirty="0" smtClean="0"/>
              <a:t> la </a:t>
            </a:r>
            <a:r>
              <a:rPr lang="en-US" sz="2400" dirty="0" err="1" smtClean="0"/>
              <a:t>ejecución</a:t>
            </a:r>
            <a:r>
              <a:rPr lang="en-US" sz="2400" dirty="0" smtClean="0"/>
              <a:t> </a:t>
            </a:r>
            <a:r>
              <a:rPr lang="en-US" sz="2400" dirty="0" err="1" smtClean="0"/>
              <a:t>depende</a:t>
            </a:r>
            <a:r>
              <a:rPr lang="en-US" sz="2400" dirty="0" smtClean="0"/>
              <a:t> del valor en la </a:t>
            </a:r>
            <a:r>
              <a:rPr lang="en-US" sz="2400" dirty="0" err="1" smtClean="0"/>
              <a:t>última</a:t>
            </a:r>
            <a:r>
              <a:rPr lang="en-US" sz="2400" dirty="0" smtClean="0"/>
              <a:t> </a:t>
            </a:r>
            <a:r>
              <a:rPr lang="en-US" sz="2400" dirty="0" err="1" smtClean="0"/>
              <a:t>iteración</a:t>
            </a:r>
            <a:r>
              <a:rPr lang="en-US" sz="2400" dirty="0" smtClean="0"/>
              <a:t>, </a:t>
            </a:r>
            <a:r>
              <a:rPr lang="en-US" sz="2400" dirty="0" err="1" smtClean="0"/>
              <a:t>utilizan</a:t>
            </a:r>
            <a:r>
              <a:rPr lang="en-US" sz="2400" dirty="0" smtClean="0"/>
              <a:t> un </a:t>
            </a:r>
            <a:r>
              <a:rPr lang="en-US" sz="2400" dirty="0" err="1" smtClean="0"/>
              <a:t>listado</a:t>
            </a:r>
            <a:r>
              <a:rPr lang="en-US" sz="2400" dirty="0" smtClean="0"/>
              <a:t> de variables en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cláusula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lastprivate</a:t>
            </a:r>
            <a:r>
              <a:rPr lang="en-US" sz="2400" dirty="0" smtClean="0"/>
              <a:t>,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los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</a:t>
            </a:r>
            <a:r>
              <a:rPr lang="en-US" sz="2400" dirty="0" err="1" smtClean="0"/>
              <a:t>sean</a:t>
            </a:r>
            <a:r>
              <a:rPr lang="en-US" sz="2400" dirty="0" smtClean="0"/>
              <a:t> </a:t>
            </a:r>
            <a:r>
              <a:rPr lang="en-US" sz="2400" dirty="0" err="1" smtClean="0"/>
              <a:t>equivalentes</a:t>
            </a:r>
            <a:r>
              <a:rPr lang="en-US" sz="2400" dirty="0" smtClean="0"/>
              <a:t> a los </a:t>
            </a:r>
            <a:r>
              <a:rPr lang="en-US" sz="2400" dirty="0" err="1" smtClean="0"/>
              <a:t>obtenidos</a:t>
            </a:r>
            <a:r>
              <a:rPr lang="en-US" sz="2400" dirty="0" smtClean="0"/>
              <a:t> en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ejecución</a:t>
            </a:r>
            <a:r>
              <a:rPr lang="en-US" sz="2400" dirty="0" smtClean="0"/>
              <a:t> </a:t>
            </a:r>
            <a:r>
              <a:rPr lang="en-US" sz="2400" dirty="0" err="1" smtClean="0"/>
              <a:t>secuencial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0276" y="712963"/>
            <a:ext cx="34912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Cláusula</a:t>
            </a:r>
            <a:r>
              <a:rPr lang="en-US" sz="3200" dirty="0" smtClean="0"/>
              <a:t> </a:t>
            </a:r>
            <a:r>
              <a:rPr lang="en-US" sz="3200" b="1" dirty="0" err="1" smtClean="0"/>
              <a:t>lastprivate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945175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5-06-04 at 11.44.23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0692" y="4638728"/>
            <a:ext cx="4797650" cy="1280482"/>
          </a:xfrm>
          <a:prstGeom prst="rect">
            <a:avLst/>
          </a:prstGeom>
        </p:spPr>
      </p:pic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6001" y="812994"/>
            <a:ext cx="331513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Cláusula</a:t>
            </a:r>
            <a:r>
              <a:rPr lang="en-US" sz="3200" dirty="0" smtClean="0"/>
              <a:t> </a:t>
            </a:r>
            <a:r>
              <a:rPr lang="en-US" sz="3200" b="1" dirty="0" smtClean="0"/>
              <a:t>reduction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850" y="1430094"/>
            <a:ext cx="45790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Especifica</a:t>
            </a:r>
            <a:r>
              <a:rPr lang="en-US" sz="2400" dirty="0" smtClean="0"/>
              <a:t> un </a:t>
            </a:r>
            <a:r>
              <a:rPr lang="en-US" sz="2400" dirty="0" err="1" smtClean="0"/>
              <a:t>operador</a:t>
            </a:r>
            <a:r>
              <a:rPr lang="en-US" sz="2400" dirty="0" smtClean="0"/>
              <a:t> y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lista</a:t>
            </a:r>
            <a:r>
              <a:rPr lang="en-US" sz="2400" dirty="0" smtClean="0"/>
              <a:t> de </a:t>
            </a:r>
            <a:r>
              <a:rPr lang="en-US" sz="2400" dirty="0" err="1" smtClean="0"/>
              <a:t>elementos</a:t>
            </a:r>
            <a:r>
              <a:rPr lang="en-US" sz="2400" dirty="0" smtClean="0"/>
              <a:t>,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uno</a:t>
            </a:r>
            <a:r>
              <a:rPr lang="en-US" sz="2400" dirty="0" smtClean="0"/>
              <a:t> de los </a:t>
            </a:r>
            <a:r>
              <a:rPr lang="en-US" sz="2400" dirty="0" err="1" smtClean="0"/>
              <a:t>cuales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copia</a:t>
            </a:r>
            <a:r>
              <a:rPr lang="en-US" sz="2400" dirty="0" smtClean="0"/>
              <a:t> </a:t>
            </a:r>
            <a:r>
              <a:rPr lang="en-US" sz="2400" dirty="0" err="1" smtClean="0"/>
              <a:t>privada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creada</a:t>
            </a:r>
            <a:r>
              <a:rPr lang="en-US" sz="2400" dirty="0" smtClean="0"/>
              <a:t> en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tarea</a:t>
            </a:r>
            <a:r>
              <a:rPr lang="en-US" sz="2400" dirty="0" smtClean="0"/>
              <a:t> (task) e </a:t>
            </a:r>
            <a:r>
              <a:rPr lang="en-US" sz="2400" dirty="0" err="1" smtClean="0"/>
              <a:t>inicializada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el </a:t>
            </a:r>
            <a:r>
              <a:rPr lang="en-US" sz="2400" dirty="0" err="1" smtClean="0"/>
              <a:t>operador</a:t>
            </a:r>
            <a:r>
              <a:rPr lang="en-US" sz="2400" dirty="0" smtClean="0"/>
              <a:t>. Al final de la </a:t>
            </a:r>
            <a:r>
              <a:rPr lang="en-US" sz="2400" dirty="0" err="1" smtClean="0"/>
              <a:t>región</a:t>
            </a:r>
            <a:r>
              <a:rPr lang="en-US" sz="2400" dirty="0" smtClean="0"/>
              <a:t>, el valor del </a:t>
            </a:r>
            <a:r>
              <a:rPr lang="en-US" sz="2400" dirty="0" err="1" smtClean="0"/>
              <a:t>elemento</a:t>
            </a:r>
            <a:r>
              <a:rPr lang="en-US" sz="2400" dirty="0" smtClean="0"/>
              <a:t> original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actualizado</a:t>
            </a:r>
            <a:r>
              <a:rPr lang="en-US" sz="2400" dirty="0" smtClean="0"/>
              <a:t> con los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de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copias</a:t>
            </a:r>
            <a:r>
              <a:rPr lang="en-US" sz="2400" dirty="0" smtClean="0"/>
              <a:t> </a:t>
            </a:r>
            <a:r>
              <a:rPr lang="en-US" sz="2400" dirty="0" err="1" smtClean="0"/>
              <a:t>privadas</a:t>
            </a:r>
            <a:r>
              <a:rPr lang="en-US" sz="2400" dirty="0" smtClean="0"/>
              <a:t> </a:t>
            </a:r>
            <a:r>
              <a:rPr lang="en-US" sz="2400" dirty="0" err="1" smtClean="0"/>
              <a:t>utilizando</a:t>
            </a:r>
            <a:r>
              <a:rPr lang="en-US" sz="2400" dirty="0" smtClean="0"/>
              <a:t> el </a:t>
            </a:r>
            <a:r>
              <a:rPr lang="en-US" sz="2400" dirty="0" err="1" smtClean="0"/>
              <a:t>operador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6001" y="6033107"/>
            <a:ext cx="336597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reduction</a:t>
            </a:r>
            <a:r>
              <a:rPr lang="en-US" sz="2400" dirty="0">
                <a:solidFill>
                  <a:srgbClr val="FF0000"/>
                </a:solidFill>
              </a:rPr>
              <a:t>(operator :list )</a:t>
            </a:r>
          </a:p>
        </p:txBody>
      </p:sp>
      <p:pic>
        <p:nvPicPr>
          <p:cNvPr id="6" name="Picture 5" descr="Screen Shot 2015-06-04 at 11.44.13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8287" y="1105382"/>
            <a:ext cx="3058880" cy="393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972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76136" y="1133762"/>
            <a:ext cx="4667864" cy="4801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#include </a:t>
            </a:r>
            <a:r>
              <a:rPr lang="en-US" dirty="0">
                <a:solidFill>
                  <a:schemeClr val="accent1"/>
                </a:solidFill>
              </a:rPr>
              <a:t>&lt;</a:t>
            </a:r>
            <a:r>
              <a:rPr lang="en-US" dirty="0" err="1">
                <a:solidFill>
                  <a:schemeClr val="accent1"/>
                </a:solidFill>
              </a:rPr>
              <a:t>stdio.h</a:t>
            </a:r>
            <a:r>
              <a:rPr lang="en-US" dirty="0">
                <a:solidFill>
                  <a:schemeClr val="accent1"/>
                </a:solidFill>
              </a:rPr>
              <a:t>&gt;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int</a:t>
            </a:r>
            <a:r>
              <a:rPr lang="en-US" b="1" dirty="0">
                <a:solidFill>
                  <a:schemeClr val="accent1"/>
                </a:solidFill>
              </a:rPr>
              <a:t> main </a:t>
            </a:r>
            <a:r>
              <a:rPr lang="en-US" dirty="0">
                <a:solidFill>
                  <a:schemeClr val="accent1"/>
                </a:solidFill>
              </a:rPr>
              <a:t>(void)</a:t>
            </a:r>
          </a:p>
          <a:p>
            <a:r>
              <a:rPr lang="en-US" dirty="0">
                <a:solidFill>
                  <a:schemeClr val="accent1"/>
                </a:solidFill>
              </a:rPr>
              <a:t>{</a:t>
            </a:r>
          </a:p>
          <a:p>
            <a:r>
              <a:rPr lang="hu-HU" dirty="0">
                <a:solidFill>
                  <a:schemeClr val="accent1"/>
                </a:solidFill>
              </a:rPr>
              <a:t>int a, i;</a:t>
            </a:r>
          </a:p>
          <a:p>
            <a:r>
              <a:rPr lang="en-US" dirty="0">
                <a:solidFill>
                  <a:srgbClr val="FF0000"/>
                </a:solidFill>
              </a:rPr>
              <a:t>#pragma </a:t>
            </a:r>
            <a:r>
              <a:rPr lang="en-US" dirty="0" err="1">
                <a:solidFill>
                  <a:srgbClr val="FF0000"/>
                </a:solidFill>
              </a:rPr>
              <a:t>omp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parallel shared(a) private(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</a:rPr>
              <a:t>#pragma </a:t>
            </a:r>
            <a:r>
              <a:rPr lang="en-US" dirty="0" err="1">
                <a:solidFill>
                  <a:srgbClr val="FF0000"/>
                </a:solidFill>
              </a:rPr>
              <a:t>omp</a:t>
            </a:r>
            <a:r>
              <a:rPr lang="en-US" dirty="0">
                <a:solidFill>
                  <a:schemeClr val="accent1"/>
                </a:solidFill>
              </a:rPr>
              <a:t> master</a:t>
            </a:r>
          </a:p>
          <a:p>
            <a:r>
              <a:rPr lang="en-US" dirty="0">
                <a:solidFill>
                  <a:schemeClr val="accent1"/>
                </a:solidFill>
              </a:rPr>
              <a:t>a = 0;</a:t>
            </a:r>
          </a:p>
          <a:p>
            <a:r>
              <a:rPr lang="en-US" dirty="0">
                <a:solidFill>
                  <a:schemeClr val="tx1"/>
                </a:solidFill>
              </a:rPr>
              <a:t>// To avoid race conditions, add a barrier here.</a:t>
            </a:r>
          </a:p>
          <a:p>
            <a:r>
              <a:rPr lang="en-US" dirty="0">
                <a:solidFill>
                  <a:srgbClr val="FF0000"/>
                </a:solidFill>
              </a:rPr>
              <a:t>#pragma </a:t>
            </a:r>
            <a:r>
              <a:rPr lang="en-US" dirty="0" err="1">
                <a:solidFill>
                  <a:srgbClr val="FF0000"/>
                </a:solidFill>
              </a:rPr>
              <a:t>omp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for </a:t>
            </a:r>
            <a:r>
              <a:rPr lang="en-US" b="1" dirty="0">
                <a:solidFill>
                  <a:schemeClr val="accent1"/>
                </a:solidFill>
              </a:rPr>
              <a:t>reduction</a:t>
            </a:r>
            <a:r>
              <a:rPr lang="en-US" dirty="0">
                <a:solidFill>
                  <a:schemeClr val="accent1"/>
                </a:solidFill>
              </a:rPr>
              <a:t>(+:a)</a:t>
            </a:r>
          </a:p>
          <a:p>
            <a:r>
              <a:rPr lang="da-DK" dirty="0">
                <a:solidFill>
                  <a:schemeClr val="accent1"/>
                </a:solidFill>
              </a:rPr>
              <a:t>for (i = 0; i &lt; 10; i++) {</a:t>
            </a:r>
          </a:p>
          <a:p>
            <a:r>
              <a:rPr lang="da-DK" dirty="0">
                <a:solidFill>
                  <a:schemeClr val="accent1"/>
                </a:solidFill>
              </a:rPr>
              <a:t>a += i;</a:t>
            </a:r>
          </a:p>
          <a:p>
            <a:r>
              <a:rPr lang="da-DK" dirty="0">
                <a:solidFill>
                  <a:schemeClr val="accent1"/>
                </a:solidFill>
              </a:rPr>
              <a:t>}</a:t>
            </a:r>
          </a:p>
          <a:p>
            <a:r>
              <a:rPr lang="da-DK" dirty="0">
                <a:solidFill>
                  <a:srgbClr val="FF0000"/>
                </a:solidFill>
              </a:rPr>
              <a:t>#</a:t>
            </a:r>
            <a:r>
              <a:rPr lang="da-DK" dirty="0" err="1">
                <a:solidFill>
                  <a:srgbClr val="FF0000"/>
                </a:solidFill>
              </a:rPr>
              <a:t>pragma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omp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>
                <a:solidFill>
                  <a:schemeClr val="accent1"/>
                </a:solidFill>
              </a:rPr>
              <a:t>single</a:t>
            </a:r>
          </a:p>
          <a:p>
            <a:r>
              <a:rPr lang="da-DK" dirty="0" err="1">
                <a:solidFill>
                  <a:schemeClr val="accent1"/>
                </a:solidFill>
              </a:rPr>
              <a:t>printf</a:t>
            </a:r>
            <a:r>
              <a:rPr lang="da-DK" dirty="0">
                <a:solidFill>
                  <a:schemeClr val="accent1"/>
                </a:solidFill>
              </a:rPr>
              <a:t> ("Sum is %d\n", a);</a:t>
            </a:r>
          </a:p>
          <a:p>
            <a:r>
              <a:rPr lang="da-DK" dirty="0">
                <a:solidFill>
                  <a:schemeClr val="accent1"/>
                </a:solidFill>
              </a:rPr>
              <a:t>}</a:t>
            </a:r>
          </a:p>
          <a:p>
            <a:r>
              <a:rPr lang="da-DK" dirty="0" smtClean="0">
                <a:solidFill>
                  <a:schemeClr val="accent1"/>
                </a:solidFill>
              </a:rPr>
              <a:t>}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33762"/>
            <a:ext cx="4476135" cy="550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El </a:t>
            </a:r>
            <a:r>
              <a:rPr lang="en-US" sz="2200" dirty="0" err="1" smtClean="0"/>
              <a:t>código</a:t>
            </a:r>
            <a:r>
              <a:rPr lang="en-US" sz="2200" dirty="0" smtClean="0"/>
              <a:t> no </a:t>
            </a:r>
            <a:r>
              <a:rPr lang="en-US" sz="2200" dirty="0" err="1" smtClean="0"/>
              <a:t>es</a:t>
            </a:r>
            <a:r>
              <a:rPr lang="en-US" sz="2200" dirty="0" smtClean="0"/>
              <a:t> </a:t>
            </a:r>
            <a:r>
              <a:rPr lang="en-US" sz="2200" dirty="0" err="1" smtClean="0"/>
              <a:t>correcto</a:t>
            </a:r>
            <a:r>
              <a:rPr lang="en-US" sz="2200" dirty="0" smtClean="0"/>
              <a:t>, </a:t>
            </a:r>
            <a:r>
              <a:rPr lang="en-US" sz="2200" dirty="0" err="1" smtClean="0"/>
              <a:t>ya</a:t>
            </a:r>
            <a:r>
              <a:rPr lang="en-US" sz="2200" dirty="0" smtClean="0"/>
              <a:t> </a:t>
            </a:r>
            <a:r>
              <a:rPr lang="en-US" sz="2200" dirty="0" err="1" smtClean="0"/>
              <a:t>que</a:t>
            </a:r>
            <a:r>
              <a:rPr lang="en-US" sz="2200" dirty="0" smtClean="0"/>
              <a:t> la </a:t>
            </a:r>
            <a:r>
              <a:rPr lang="en-US" sz="2200" dirty="0" err="1" smtClean="0"/>
              <a:t>inicialización</a:t>
            </a:r>
            <a:r>
              <a:rPr lang="en-US" sz="2200" dirty="0" smtClean="0"/>
              <a:t> (</a:t>
            </a:r>
            <a:r>
              <a:rPr lang="en-US" sz="2200" b="1" dirty="0" smtClean="0"/>
              <a:t>a=0</a:t>
            </a:r>
            <a:r>
              <a:rPr lang="en-US" sz="2200" dirty="0" smtClean="0"/>
              <a:t>) de la variable </a:t>
            </a:r>
            <a:r>
              <a:rPr lang="en-US" sz="2200" b="1" dirty="0" smtClean="0"/>
              <a:t>a</a:t>
            </a:r>
            <a:r>
              <a:rPr lang="en-US" sz="2200" dirty="0" smtClean="0"/>
              <a:t> original no </a:t>
            </a:r>
            <a:r>
              <a:rPr lang="en-US" sz="2200" dirty="0" err="1" smtClean="0"/>
              <a:t>esta</a:t>
            </a:r>
            <a:r>
              <a:rPr lang="en-US" sz="2200" dirty="0" smtClean="0"/>
              <a:t> </a:t>
            </a:r>
            <a:r>
              <a:rPr lang="en-US" sz="2200" dirty="0" err="1" smtClean="0"/>
              <a:t>sincronizada</a:t>
            </a:r>
            <a:r>
              <a:rPr lang="en-US" sz="2200" dirty="0" smtClean="0"/>
              <a:t> con la </a:t>
            </a:r>
            <a:r>
              <a:rPr lang="en-US" sz="2200" dirty="0" err="1" smtClean="0"/>
              <a:t>actualización</a:t>
            </a:r>
            <a:r>
              <a:rPr lang="en-US" sz="2200" dirty="0" smtClean="0"/>
              <a:t> de </a:t>
            </a:r>
            <a:r>
              <a:rPr lang="en-US" sz="2200" b="1" dirty="0" smtClean="0"/>
              <a:t>a</a:t>
            </a:r>
            <a:r>
              <a:rPr lang="en-US" sz="2200" dirty="0" smtClean="0"/>
              <a:t> </a:t>
            </a:r>
            <a:r>
              <a:rPr lang="en-US" sz="2200" dirty="0" err="1" smtClean="0"/>
              <a:t>como</a:t>
            </a:r>
            <a:r>
              <a:rPr lang="en-US" sz="2200" dirty="0" smtClean="0"/>
              <a:t> </a:t>
            </a:r>
            <a:r>
              <a:rPr lang="en-US" sz="2200" dirty="0" err="1" smtClean="0"/>
              <a:t>resultado</a:t>
            </a:r>
            <a:r>
              <a:rPr lang="en-US" sz="2200" dirty="0" smtClean="0"/>
              <a:t> de la </a:t>
            </a:r>
            <a:r>
              <a:rPr lang="en-US" sz="2200" dirty="0" err="1" smtClean="0"/>
              <a:t>cláusula</a:t>
            </a:r>
            <a:r>
              <a:rPr lang="en-US" sz="2200" dirty="0" smtClean="0"/>
              <a:t> </a:t>
            </a:r>
            <a:r>
              <a:rPr lang="en-US" sz="2200" b="1" dirty="0" smtClean="0"/>
              <a:t>reduction</a:t>
            </a:r>
            <a:r>
              <a:rPr lang="en-US" sz="2200" dirty="0" smtClean="0"/>
              <a:t> en el </a:t>
            </a:r>
            <a:r>
              <a:rPr lang="en-US" sz="2200" dirty="0" err="1" smtClean="0"/>
              <a:t>ciclo</a:t>
            </a:r>
            <a:r>
              <a:rPr lang="en-US" sz="2200" dirty="0" smtClean="0"/>
              <a:t> </a:t>
            </a:r>
            <a:r>
              <a:rPr lang="en-US" sz="2200" b="1" dirty="0" smtClean="0"/>
              <a:t>for</a:t>
            </a:r>
            <a:r>
              <a:rPr lang="en-US" sz="2200" dirty="0" smtClean="0"/>
              <a:t>. </a:t>
            </a:r>
            <a:r>
              <a:rPr lang="en-US" sz="2200" dirty="0" err="1" smtClean="0"/>
              <a:t>Por</a:t>
            </a:r>
            <a:r>
              <a:rPr lang="en-US" sz="2200" dirty="0" smtClean="0"/>
              <a:t> lo </a:t>
            </a:r>
            <a:r>
              <a:rPr lang="en-US" sz="2200" dirty="0" err="1" smtClean="0"/>
              <a:t>que</a:t>
            </a:r>
            <a:r>
              <a:rPr lang="en-US" sz="2200" dirty="0" smtClean="0"/>
              <a:t> el </a:t>
            </a:r>
            <a:r>
              <a:rPr lang="en-US" sz="2200" dirty="0" err="1" smtClean="0"/>
              <a:t>código</a:t>
            </a:r>
            <a:r>
              <a:rPr lang="en-US" sz="2200" dirty="0" smtClean="0"/>
              <a:t> </a:t>
            </a:r>
            <a:r>
              <a:rPr lang="en-US" sz="2200" dirty="0" err="1" smtClean="0"/>
              <a:t>imprimirá</a:t>
            </a:r>
            <a:r>
              <a:rPr lang="en-US" sz="2200" dirty="0" smtClean="0"/>
              <a:t> un valor </a:t>
            </a:r>
            <a:r>
              <a:rPr lang="en-US" sz="2200" dirty="0" err="1" smtClean="0"/>
              <a:t>errado</a:t>
            </a:r>
            <a:r>
              <a:rPr lang="en-US" sz="2200" dirty="0" smtClean="0"/>
              <a:t> de </a:t>
            </a:r>
            <a:r>
              <a:rPr lang="en-US" sz="2200" b="1" dirty="0" smtClean="0"/>
              <a:t>a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Para </a:t>
            </a:r>
            <a:r>
              <a:rPr lang="en-US" sz="2200" dirty="0" err="1" smtClean="0"/>
              <a:t>evitar</a:t>
            </a:r>
            <a:r>
              <a:rPr lang="en-US" sz="2200" dirty="0" smtClean="0"/>
              <a:t> el </a:t>
            </a:r>
            <a:r>
              <a:rPr lang="en-US" sz="2200" dirty="0" err="1" smtClean="0"/>
              <a:t>problema</a:t>
            </a:r>
            <a:r>
              <a:rPr lang="en-US" sz="2200" dirty="0" smtClean="0"/>
              <a:t>, la </a:t>
            </a:r>
            <a:r>
              <a:rPr lang="en-US" sz="2200" dirty="0" err="1" smtClean="0"/>
              <a:t>inicialización</a:t>
            </a:r>
            <a:r>
              <a:rPr lang="en-US" sz="2200" dirty="0" smtClean="0"/>
              <a:t> </a:t>
            </a:r>
            <a:r>
              <a:rPr lang="en-US" sz="2200" dirty="0" err="1" smtClean="0"/>
              <a:t>debe</a:t>
            </a:r>
            <a:r>
              <a:rPr lang="en-US" sz="2200" dirty="0" smtClean="0"/>
              <a:t> </a:t>
            </a:r>
            <a:r>
              <a:rPr lang="en-US" sz="2200" dirty="0" err="1" smtClean="0"/>
              <a:t>hacerse</a:t>
            </a:r>
            <a:r>
              <a:rPr lang="en-US" sz="2200" dirty="0" smtClean="0"/>
              <a:t> antes de la </a:t>
            </a:r>
            <a:r>
              <a:rPr lang="en-US" sz="2200" dirty="0" err="1" smtClean="0"/>
              <a:t>actualización</a:t>
            </a:r>
            <a:r>
              <a:rPr lang="en-US" sz="2200" dirty="0" smtClean="0"/>
              <a:t> </a:t>
            </a:r>
            <a:r>
              <a:rPr lang="en-US" sz="2200" dirty="0" err="1" smtClean="0"/>
              <a:t>debido</a:t>
            </a:r>
            <a:r>
              <a:rPr lang="en-US" sz="2200" dirty="0" smtClean="0"/>
              <a:t> a la </a:t>
            </a:r>
            <a:r>
              <a:rPr lang="en-US" sz="2200" dirty="0" err="1" smtClean="0"/>
              <a:t>claúsula</a:t>
            </a:r>
            <a:r>
              <a:rPr lang="en-US" sz="2200" dirty="0" smtClean="0"/>
              <a:t> </a:t>
            </a:r>
            <a:r>
              <a:rPr lang="en-US" sz="2200" b="1" dirty="0" smtClean="0"/>
              <a:t>reduction</a:t>
            </a:r>
            <a:r>
              <a:rPr lang="en-US" sz="2200" dirty="0" smtClean="0"/>
              <a:t>. Para </a:t>
            </a:r>
            <a:r>
              <a:rPr lang="en-US" sz="2200" dirty="0" err="1" smtClean="0"/>
              <a:t>ello</a:t>
            </a:r>
            <a:r>
              <a:rPr lang="en-US" sz="2200" dirty="0" smtClean="0"/>
              <a:t> se </a:t>
            </a:r>
            <a:r>
              <a:rPr lang="en-US" sz="2200" dirty="0" err="1" smtClean="0"/>
              <a:t>puede</a:t>
            </a:r>
            <a:r>
              <a:rPr lang="en-US" sz="2200" dirty="0" smtClean="0"/>
              <a:t> </a:t>
            </a:r>
            <a:r>
              <a:rPr lang="en-US" sz="2200" dirty="0" err="1" smtClean="0"/>
              <a:t>añadir</a:t>
            </a:r>
            <a:r>
              <a:rPr lang="en-US" sz="2200" dirty="0" smtClean="0"/>
              <a:t> </a:t>
            </a:r>
            <a:r>
              <a:rPr lang="en-US" sz="2200" dirty="0" err="1" smtClean="0"/>
              <a:t>una</a:t>
            </a:r>
            <a:r>
              <a:rPr lang="en-US" sz="2200" dirty="0" smtClean="0"/>
              <a:t> </a:t>
            </a:r>
            <a:r>
              <a:rPr lang="en-US" sz="2200" dirty="0" err="1" smtClean="0"/>
              <a:t>directiva</a:t>
            </a:r>
            <a:r>
              <a:rPr lang="en-US" sz="2200" dirty="0" smtClean="0"/>
              <a:t> </a:t>
            </a:r>
            <a:r>
              <a:rPr lang="en-US" sz="2200" b="1" dirty="0" smtClean="0"/>
              <a:t>barrier</a:t>
            </a:r>
            <a:r>
              <a:rPr lang="en-US" sz="2200" dirty="0" smtClean="0"/>
              <a:t> </a:t>
            </a:r>
            <a:r>
              <a:rPr lang="en-US" sz="2200" dirty="0" err="1" smtClean="0"/>
              <a:t>luego</a:t>
            </a:r>
            <a:r>
              <a:rPr lang="en-US" sz="2200" dirty="0" smtClean="0"/>
              <a:t> de </a:t>
            </a:r>
            <a:r>
              <a:rPr lang="en-US" sz="2200" b="1" dirty="0" smtClean="0"/>
              <a:t>a=0</a:t>
            </a:r>
            <a:r>
              <a:rPr lang="en-US" sz="2200" dirty="0" smtClean="0"/>
              <a:t>, o </a:t>
            </a:r>
            <a:r>
              <a:rPr lang="en-US" sz="2200" dirty="0" err="1" smtClean="0"/>
              <a:t>incluir</a:t>
            </a:r>
            <a:r>
              <a:rPr lang="en-US" sz="2200" dirty="0" smtClean="0"/>
              <a:t> </a:t>
            </a:r>
            <a:r>
              <a:rPr lang="en-US" sz="2200" b="1" dirty="0" smtClean="0"/>
              <a:t>a=0</a:t>
            </a:r>
            <a:r>
              <a:rPr lang="en-US" sz="2200" dirty="0" smtClean="0"/>
              <a:t> en </a:t>
            </a:r>
            <a:r>
              <a:rPr lang="en-US" sz="2200" dirty="0" err="1" smtClean="0"/>
              <a:t>una</a:t>
            </a:r>
            <a:r>
              <a:rPr lang="en-US" sz="2200" dirty="0" smtClean="0"/>
              <a:t> </a:t>
            </a:r>
            <a:r>
              <a:rPr lang="en-US" sz="2200" dirty="0" err="1" smtClean="0"/>
              <a:t>directiva</a:t>
            </a:r>
            <a:r>
              <a:rPr lang="en-US" sz="2200" dirty="0" smtClean="0"/>
              <a:t> </a:t>
            </a:r>
            <a:r>
              <a:rPr lang="en-US" sz="2200" b="1" dirty="0" smtClean="0"/>
              <a:t>single</a:t>
            </a:r>
            <a:r>
              <a:rPr lang="en-US" sz="2200" dirty="0" smtClean="0"/>
              <a:t> (</a:t>
            </a:r>
            <a:r>
              <a:rPr lang="en-US" sz="2200" dirty="0" err="1" smtClean="0"/>
              <a:t>que</a:t>
            </a:r>
            <a:r>
              <a:rPr lang="en-US" sz="2200" dirty="0" smtClean="0"/>
              <a:t> </a:t>
            </a:r>
            <a:r>
              <a:rPr lang="en-US" sz="2200" dirty="0" err="1" smtClean="0"/>
              <a:t>tiene</a:t>
            </a:r>
            <a:r>
              <a:rPr lang="en-US" sz="2200" dirty="0" smtClean="0"/>
              <a:t> </a:t>
            </a:r>
            <a:r>
              <a:rPr lang="en-US" sz="2200" dirty="0" err="1" smtClean="0"/>
              <a:t>barrera</a:t>
            </a:r>
            <a:r>
              <a:rPr lang="en-US" sz="2200" dirty="0" smtClean="0"/>
              <a:t> </a:t>
            </a:r>
            <a:r>
              <a:rPr lang="en-US" sz="2200" dirty="0" err="1" smtClean="0"/>
              <a:t>intrínseca</a:t>
            </a:r>
            <a:r>
              <a:rPr lang="en-US" sz="2200" dirty="0" smtClean="0"/>
              <a:t>), o </a:t>
            </a:r>
            <a:r>
              <a:rPr lang="en-US" sz="2200" dirty="0" err="1" smtClean="0"/>
              <a:t>inicializar</a:t>
            </a:r>
            <a:r>
              <a:rPr lang="en-US" sz="2200" dirty="0" smtClean="0"/>
              <a:t> </a:t>
            </a:r>
            <a:r>
              <a:rPr lang="en-US" sz="2200" b="1" dirty="0" smtClean="0"/>
              <a:t>a</a:t>
            </a:r>
            <a:r>
              <a:rPr lang="en-US" sz="2200" dirty="0" smtClean="0"/>
              <a:t> antes de </a:t>
            </a:r>
            <a:r>
              <a:rPr lang="en-US" sz="2200" dirty="0" err="1" smtClean="0"/>
              <a:t>iniciar</a:t>
            </a:r>
            <a:r>
              <a:rPr lang="en-US" sz="2200" dirty="0" smtClean="0"/>
              <a:t> la </a:t>
            </a:r>
            <a:r>
              <a:rPr lang="en-US" sz="2200" dirty="0" err="1" smtClean="0"/>
              <a:t>región</a:t>
            </a:r>
            <a:r>
              <a:rPr lang="en-US" sz="2200" dirty="0" smtClean="0"/>
              <a:t> </a:t>
            </a:r>
            <a:r>
              <a:rPr lang="en-US" sz="2200" b="1" dirty="0" smtClean="0"/>
              <a:t>parallel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48986"/>
            <a:ext cx="331513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Cláusula</a:t>
            </a:r>
            <a:r>
              <a:rPr lang="en-US" sz="3200" dirty="0" smtClean="0"/>
              <a:t> </a:t>
            </a:r>
            <a:r>
              <a:rPr lang="en-US" sz="3200" b="1" dirty="0" smtClean="0"/>
              <a:t>reduction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019856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939" y="575458"/>
            <a:ext cx="5177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Ordenamiento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datos</a:t>
            </a:r>
            <a:r>
              <a:rPr lang="en-US" sz="2800" b="1" dirty="0" smtClean="0"/>
              <a:t> (sorting):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7372" y="1705066"/>
            <a:ext cx="921746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void </a:t>
            </a:r>
            <a:r>
              <a:rPr lang="en-US" sz="2000" b="1" dirty="0" err="1"/>
              <a:t>qsort</a:t>
            </a:r>
            <a:r>
              <a:rPr lang="en-US" sz="2000" dirty="0"/>
              <a:t> (void* base, </a:t>
            </a:r>
            <a:r>
              <a:rPr lang="en-US" sz="2000" dirty="0" err="1"/>
              <a:t>size_t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/>
              <a:t>, </a:t>
            </a:r>
            <a:r>
              <a:rPr lang="en-US" sz="2000" dirty="0" err="1"/>
              <a:t>size_t</a:t>
            </a:r>
            <a:r>
              <a:rPr lang="en-US" sz="2000" dirty="0"/>
              <a:t> size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(*</a:t>
            </a:r>
            <a:r>
              <a:rPr lang="en-US" sz="2000" dirty="0" err="1"/>
              <a:t>compar</a:t>
            </a:r>
            <a:r>
              <a:rPr lang="en-US" sz="2000" dirty="0"/>
              <a:t>)(</a:t>
            </a:r>
            <a:r>
              <a:rPr lang="en-US" sz="2000" dirty="0" err="1"/>
              <a:t>const</a:t>
            </a:r>
            <a:r>
              <a:rPr lang="en-US" sz="2000" dirty="0"/>
              <a:t> void*,</a:t>
            </a:r>
            <a:r>
              <a:rPr lang="en-US" sz="2000" dirty="0" err="1"/>
              <a:t>const</a:t>
            </a:r>
            <a:r>
              <a:rPr lang="en-US" sz="2000" dirty="0"/>
              <a:t> void*));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939" y="1037123"/>
            <a:ext cx="1275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 C++: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3908" y="2260526"/>
            <a:ext cx="87350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  <a:r>
              <a:rPr lang="en-US" sz="2000" b="1" dirty="0" smtClean="0"/>
              <a:t>ase</a:t>
            </a:r>
            <a:r>
              <a:rPr lang="en-US" sz="2000" dirty="0" smtClean="0"/>
              <a:t>: </a:t>
            </a:r>
            <a:r>
              <a:rPr lang="en-US" sz="2000" dirty="0" err="1" smtClean="0"/>
              <a:t>puntero</a:t>
            </a:r>
            <a:r>
              <a:rPr lang="en-US" sz="2000" dirty="0" smtClean="0"/>
              <a:t> al primer </a:t>
            </a:r>
            <a:r>
              <a:rPr lang="en-US" sz="2000" dirty="0" err="1" smtClean="0"/>
              <a:t>objeto</a:t>
            </a:r>
            <a:r>
              <a:rPr lang="en-US" sz="2000" dirty="0" smtClean="0"/>
              <a:t> del array a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ordenada</a:t>
            </a:r>
            <a:r>
              <a:rPr lang="en-US" sz="2000" dirty="0" smtClean="0"/>
              <a:t> </a:t>
            </a:r>
          </a:p>
          <a:p>
            <a:r>
              <a:rPr lang="en-US" sz="2000" b="1" dirty="0" err="1"/>
              <a:t>n</a:t>
            </a:r>
            <a:r>
              <a:rPr lang="en-US" sz="2000" b="1" dirty="0" err="1" smtClean="0"/>
              <a:t>um</a:t>
            </a:r>
            <a:r>
              <a:rPr lang="en-US" sz="2000" dirty="0" smtClean="0"/>
              <a:t>: </a:t>
            </a:r>
            <a:r>
              <a:rPr lang="en-US" sz="2000" dirty="0" err="1" smtClean="0"/>
              <a:t>número</a:t>
            </a:r>
            <a:r>
              <a:rPr lang="en-US" sz="2000" dirty="0" smtClean="0"/>
              <a:t> de </a:t>
            </a:r>
            <a:r>
              <a:rPr lang="en-US" sz="2000" dirty="0" err="1" smtClean="0"/>
              <a:t>elementos</a:t>
            </a:r>
            <a:r>
              <a:rPr lang="en-US" sz="2000" dirty="0" smtClean="0"/>
              <a:t> del array </a:t>
            </a:r>
            <a:r>
              <a:rPr lang="en-US" sz="2000" dirty="0" err="1" smtClean="0"/>
              <a:t>apuntada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base</a:t>
            </a:r>
          </a:p>
          <a:p>
            <a:r>
              <a:rPr lang="en-US" sz="2000" b="1" dirty="0"/>
              <a:t>s</a:t>
            </a:r>
            <a:r>
              <a:rPr lang="en-US" sz="2000" b="1" dirty="0" smtClean="0"/>
              <a:t>ize</a:t>
            </a:r>
            <a:r>
              <a:rPr lang="en-US" sz="2000" dirty="0" smtClean="0"/>
              <a:t>: </a:t>
            </a:r>
            <a:r>
              <a:rPr lang="en-US" sz="2000" dirty="0" err="1" smtClean="0"/>
              <a:t>tamaño</a:t>
            </a:r>
            <a:r>
              <a:rPr lang="en-US" sz="2000" dirty="0" smtClean="0"/>
              <a:t> en bytes de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 en el array</a:t>
            </a:r>
          </a:p>
          <a:p>
            <a:r>
              <a:rPr lang="en-US" sz="2000" b="1" dirty="0" err="1"/>
              <a:t>c</a:t>
            </a:r>
            <a:r>
              <a:rPr lang="en-US" sz="2000" b="1" dirty="0" err="1" smtClean="0"/>
              <a:t>ompar</a:t>
            </a:r>
            <a:r>
              <a:rPr lang="en-US" sz="2000" dirty="0" smtClean="0"/>
              <a:t>: </a:t>
            </a:r>
            <a:r>
              <a:rPr lang="en-US" sz="2000" dirty="0" err="1" smtClean="0"/>
              <a:t>puntero</a:t>
            </a:r>
            <a:r>
              <a:rPr lang="en-US" sz="2000" dirty="0" smtClean="0"/>
              <a:t> a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función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compara</a:t>
            </a:r>
            <a:r>
              <a:rPr lang="en-US" sz="2000" dirty="0" smtClean="0"/>
              <a:t> dos </a:t>
            </a:r>
            <a:r>
              <a:rPr lang="en-US" sz="2000" dirty="0" err="1" smtClean="0"/>
              <a:t>elementos</a:t>
            </a:r>
            <a:r>
              <a:rPr lang="en-US" sz="2000" dirty="0" smtClean="0"/>
              <a:t>. Con </a:t>
            </a:r>
            <a:r>
              <a:rPr lang="en-US" sz="2000" dirty="0" err="1" smtClean="0"/>
              <a:t>punteros</a:t>
            </a:r>
            <a:r>
              <a:rPr lang="en-US" sz="2000" dirty="0" smtClean="0"/>
              <a:t> </a:t>
            </a:r>
            <a:r>
              <a:rPr lang="en-US" sz="2000" dirty="0" err="1" smtClean="0"/>
              <a:t>como</a:t>
            </a:r>
            <a:r>
              <a:rPr lang="en-US" sz="2000" dirty="0" smtClean="0"/>
              <a:t> </a:t>
            </a:r>
            <a:r>
              <a:rPr lang="en-US" sz="2000" dirty="0" err="1" smtClean="0"/>
              <a:t>argumentos</a:t>
            </a:r>
            <a:r>
              <a:rPr lang="en-US" sz="2000" dirty="0" smtClean="0"/>
              <a:t>, la </a:t>
            </a:r>
            <a:r>
              <a:rPr lang="en-US" sz="2000" dirty="0" err="1" smtClean="0"/>
              <a:t>función</a:t>
            </a:r>
            <a:r>
              <a:rPr lang="en-US" sz="2000" dirty="0" smtClean="0"/>
              <a:t> define el </a:t>
            </a:r>
            <a:r>
              <a:rPr lang="en-US" sz="2000" dirty="0" err="1" smtClean="0"/>
              <a:t>orden</a:t>
            </a:r>
            <a:r>
              <a:rPr lang="en-US" sz="2000" dirty="0" smtClean="0"/>
              <a:t> de los </a:t>
            </a:r>
            <a:r>
              <a:rPr lang="en-US" sz="2000" dirty="0" err="1" smtClean="0"/>
              <a:t>elementos</a:t>
            </a:r>
            <a:r>
              <a:rPr lang="en-US" sz="2000" dirty="0" smtClean="0"/>
              <a:t> </a:t>
            </a:r>
            <a:r>
              <a:rPr lang="en-US" sz="2000" dirty="0" err="1" smtClean="0"/>
              <a:t>retornando</a:t>
            </a:r>
            <a:r>
              <a:rPr lang="en-US" sz="2000" dirty="0" smtClean="0"/>
              <a:t> &lt;0, 0 o &gt;0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760970" y="4284576"/>
            <a:ext cx="568857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b="1" dirty="0" err="1"/>
              <a:t>compar</a:t>
            </a:r>
            <a:r>
              <a:rPr lang="en-US" sz="2400" dirty="0"/>
              <a:t> (</a:t>
            </a:r>
            <a:r>
              <a:rPr lang="en-US" sz="2400" dirty="0" err="1"/>
              <a:t>const</a:t>
            </a:r>
            <a:r>
              <a:rPr lang="en-US" sz="2400" dirty="0"/>
              <a:t> void* p1, </a:t>
            </a:r>
            <a:r>
              <a:rPr lang="en-US" sz="2400" dirty="0" err="1"/>
              <a:t>const</a:t>
            </a:r>
            <a:r>
              <a:rPr lang="en-US" sz="2400" dirty="0"/>
              <a:t> void* p2);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0966" y="4899872"/>
            <a:ext cx="4968014" cy="17543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 err="1"/>
              <a:t>compareMyType</a:t>
            </a:r>
            <a:r>
              <a:rPr lang="en-US" dirty="0"/>
              <a:t> (</a:t>
            </a:r>
            <a:r>
              <a:rPr lang="en-US" dirty="0" err="1"/>
              <a:t>const</a:t>
            </a:r>
            <a:r>
              <a:rPr lang="en-US" dirty="0"/>
              <a:t> void * a, </a:t>
            </a:r>
            <a:r>
              <a:rPr lang="en-US" dirty="0" err="1"/>
              <a:t>const</a:t>
            </a:r>
            <a:r>
              <a:rPr lang="en-US" dirty="0"/>
              <a:t> void * b)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 ( *(</a:t>
            </a:r>
            <a:r>
              <a:rPr lang="en-US" dirty="0" err="1"/>
              <a:t>MyType</a:t>
            </a:r>
            <a:r>
              <a:rPr lang="en-US" dirty="0"/>
              <a:t>*)a &lt;  *(</a:t>
            </a:r>
            <a:r>
              <a:rPr lang="en-US" dirty="0" err="1"/>
              <a:t>MyType</a:t>
            </a:r>
            <a:r>
              <a:rPr lang="en-US" dirty="0"/>
              <a:t>*)b ) return -1;</a:t>
            </a:r>
          </a:p>
          <a:p>
            <a:r>
              <a:rPr lang="en-US" dirty="0"/>
              <a:t>  if ( *(</a:t>
            </a:r>
            <a:r>
              <a:rPr lang="en-US" dirty="0" err="1"/>
              <a:t>MyType</a:t>
            </a:r>
            <a:r>
              <a:rPr lang="en-US" dirty="0"/>
              <a:t>*)a == *(</a:t>
            </a:r>
            <a:r>
              <a:rPr lang="en-US" dirty="0" err="1"/>
              <a:t>MyType</a:t>
            </a:r>
            <a:r>
              <a:rPr lang="en-US" dirty="0"/>
              <a:t>*)b ) return 0;</a:t>
            </a:r>
          </a:p>
          <a:p>
            <a:r>
              <a:rPr lang="en-US" dirty="0"/>
              <a:t>  if ( *(</a:t>
            </a:r>
            <a:r>
              <a:rPr lang="en-US" dirty="0" err="1"/>
              <a:t>MyType</a:t>
            </a:r>
            <a:r>
              <a:rPr lang="en-US" dirty="0"/>
              <a:t>*)a &gt;  *(</a:t>
            </a:r>
            <a:r>
              <a:rPr lang="en-US" dirty="0" err="1"/>
              <a:t>MyType</a:t>
            </a:r>
            <a:r>
              <a:rPr lang="en-US" dirty="0"/>
              <a:t>*)b ) return 1;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15499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780" y="509704"/>
            <a:ext cx="35022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Constructor </a:t>
            </a:r>
            <a:r>
              <a:rPr lang="en-US" sz="3200" b="1" dirty="0" smtClean="0"/>
              <a:t>critical: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956" y="1114099"/>
            <a:ext cx="4250950" cy="5170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000000"/>
                </a:solidFill>
              </a:rPr>
              <a:t>Restringe</a:t>
            </a:r>
            <a:r>
              <a:rPr lang="en-US" sz="2200" dirty="0" smtClean="0">
                <a:solidFill>
                  <a:srgbClr val="000000"/>
                </a:solidFill>
              </a:rPr>
              <a:t> la </a:t>
            </a:r>
            <a:r>
              <a:rPr lang="en-US" sz="2200" dirty="0" err="1" smtClean="0">
                <a:solidFill>
                  <a:srgbClr val="000000"/>
                </a:solidFill>
              </a:rPr>
              <a:t>ejecución</a:t>
            </a:r>
            <a:r>
              <a:rPr lang="en-US" sz="2200" dirty="0" smtClean="0">
                <a:solidFill>
                  <a:srgbClr val="000000"/>
                </a:solidFill>
              </a:rPr>
              <a:t> del </a:t>
            </a:r>
            <a:r>
              <a:rPr lang="en-US" sz="2200" dirty="0" err="1" smtClean="0">
                <a:solidFill>
                  <a:srgbClr val="000000"/>
                </a:solidFill>
              </a:rPr>
              <a:t>bloque</a:t>
            </a:r>
            <a:r>
              <a:rPr lang="en-US" sz="2200" dirty="0" smtClean="0">
                <a:solidFill>
                  <a:srgbClr val="000000"/>
                </a:solidFill>
              </a:rPr>
              <a:t> a un </a:t>
            </a:r>
            <a:r>
              <a:rPr lang="en-US" sz="2200" i="1" dirty="0" smtClean="0">
                <a:solidFill>
                  <a:srgbClr val="000000"/>
                </a:solidFill>
              </a:rPr>
              <a:t>thread </a:t>
            </a:r>
            <a:r>
              <a:rPr lang="en-US" sz="2200" dirty="0" smtClean="0">
                <a:solidFill>
                  <a:srgbClr val="000000"/>
                </a:solidFill>
              </a:rPr>
              <a:t>a la </a:t>
            </a:r>
            <a:r>
              <a:rPr lang="en-US" sz="2200" dirty="0" err="1" smtClean="0">
                <a:solidFill>
                  <a:srgbClr val="000000"/>
                </a:solidFill>
              </a:rPr>
              <a:t>vez</a:t>
            </a:r>
            <a:r>
              <a:rPr lang="en-US" sz="2200" dirty="0" smtClean="0">
                <a:solidFill>
                  <a:srgbClr val="000000"/>
                </a:solidFill>
              </a:rPr>
              <a:t>. </a:t>
            </a:r>
            <a:r>
              <a:rPr lang="en-US" sz="2200" dirty="0" err="1" smtClean="0">
                <a:solidFill>
                  <a:srgbClr val="000000"/>
                </a:solidFill>
              </a:rPr>
              <a:t>Influencia</a:t>
            </a:r>
            <a:r>
              <a:rPr lang="en-US" sz="2200" dirty="0" smtClean="0">
                <a:solidFill>
                  <a:srgbClr val="000000"/>
                </a:solidFill>
              </a:rPr>
              <a:t> a </a:t>
            </a:r>
            <a:r>
              <a:rPr lang="en-US" sz="2200" dirty="0" err="1" smtClean="0">
                <a:solidFill>
                  <a:srgbClr val="000000"/>
                </a:solidFill>
              </a:rPr>
              <a:t>todos</a:t>
            </a:r>
            <a:r>
              <a:rPr lang="en-US" sz="2200" dirty="0" smtClean="0">
                <a:solidFill>
                  <a:srgbClr val="000000"/>
                </a:solidFill>
              </a:rPr>
              <a:t> los </a:t>
            </a:r>
            <a:r>
              <a:rPr lang="en-US" sz="2200" i="1" dirty="0" smtClean="0">
                <a:solidFill>
                  <a:srgbClr val="000000"/>
                </a:solidFill>
              </a:rPr>
              <a:t>threads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dentro</a:t>
            </a:r>
            <a:r>
              <a:rPr lang="en-US" sz="2200" dirty="0" smtClean="0">
                <a:solidFill>
                  <a:srgbClr val="000000"/>
                </a:solidFill>
              </a:rPr>
              <a:t> de la </a:t>
            </a:r>
            <a:r>
              <a:rPr lang="en-US" sz="2200" dirty="0" err="1" smtClean="0">
                <a:solidFill>
                  <a:srgbClr val="000000"/>
                </a:solidFill>
              </a:rPr>
              <a:t>región</a:t>
            </a:r>
            <a:r>
              <a:rPr lang="en-US" sz="2200" dirty="0" smtClean="0">
                <a:solidFill>
                  <a:srgbClr val="000000"/>
                </a:solidFill>
              </a:rPr>
              <a:t> en </a:t>
            </a:r>
            <a:r>
              <a:rPr lang="en-US" sz="2200" dirty="0" err="1" smtClean="0">
                <a:solidFill>
                  <a:srgbClr val="000000"/>
                </a:solidFill>
              </a:rPr>
              <a:t>paralelo</a:t>
            </a:r>
            <a:r>
              <a:rPr lang="en-US" sz="2200" dirty="0" smtClean="0">
                <a:solidFill>
                  <a:srgbClr val="000000"/>
                </a:solidFill>
              </a:rPr>
              <a:t>. Se le </a:t>
            </a:r>
            <a:r>
              <a:rPr lang="en-US" sz="2200" dirty="0" err="1" smtClean="0">
                <a:solidFill>
                  <a:srgbClr val="000000"/>
                </a:solidFill>
              </a:rPr>
              <a:t>puede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asignar</a:t>
            </a:r>
            <a:r>
              <a:rPr lang="en-US" sz="2200" dirty="0" smtClean="0">
                <a:solidFill>
                  <a:srgbClr val="000000"/>
                </a:solidFill>
              </a:rPr>
              <a:t> un </a:t>
            </a:r>
            <a:r>
              <a:rPr lang="en-US" sz="2200" dirty="0" err="1" smtClean="0">
                <a:solidFill>
                  <a:srgbClr val="000000"/>
                </a:solidFill>
              </a:rPr>
              <a:t>nombre</a:t>
            </a:r>
            <a:r>
              <a:rPr lang="en-US" sz="2200" dirty="0" smtClean="0">
                <a:solidFill>
                  <a:srgbClr val="000000"/>
                </a:solidFill>
              </a:rPr>
              <a:t>. Un </a:t>
            </a:r>
            <a:r>
              <a:rPr lang="en-US" sz="2200" i="1" dirty="0" smtClean="0">
                <a:solidFill>
                  <a:srgbClr val="000000"/>
                </a:solidFill>
              </a:rPr>
              <a:t>thread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esperará</a:t>
            </a:r>
            <a:r>
              <a:rPr lang="en-US" sz="2200" dirty="0" smtClean="0">
                <a:solidFill>
                  <a:srgbClr val="000000"/>
                </a:solidFill>
              </a:rPr>
              <a:t> el </a:t>
            </a:r>
            <a:r>
              <a:rPr lang="en-US" sz="2200" dirty="0" err="1" smtClean="0">
                <a:solidFill>
                  <a:srgbClr val="000000"/>
                </a:solidFill>
              </a:rPr>
              <a:t>inicio</a:t>
            </a:r>
            <a:r>
              <a:rPr lang="en-US" sz="2200" dirty="0" smtClean="0">
                <a:solidFill>
                  <a:srgbClr val="000000"/>
                </a:solidFill>
              </a:rPr>
              <a:t> de </a:t>
            </a:r>
            <a:r>
              <a:rPr lang="en-US" sz="2200" dirty="0" err="1" smtClean="0">
                <a:solidFill>
                  <a:srgbClr val="000000"/>
                </a:solidFill>
              </a:rPr>
              <a:t>una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región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crítica</a:t>
            </a:r>
            <a:r>
              <a:rPr lang="en-US" sz="2200" dirty="0" smtClean="0">
                <a:solidFill>
                  <a:srgbClr val="000000"/>
                </a:solidFill>
              </a:rPr>
              <a:t>, hasta </a:t>
            </a:r>
            <a:r>
              <a:rPr lang="en-US" sz="2200" dirty="0" err="1" smtClean="0">
                <a:solidFill>
                  <a:srgbClr val="000000"/>
                </a:solidFill>
              </a:rPr>
              <a:t>que</a:t>
            </a:r>
            <a:r>
              <a:rPr lang="en-US" sz="2200" dirty="0" smtClean="0">
                <a:solidFill>
                  <a:srgbClr val="000000"/>
                </a:solidFill>
              </a:rPr>
              <a:t> no </a:t>
            </a:r>
            <a:r>
              <a:rPr lang="en-US" sz="2200" dirty="0" err="1" smtClean="0">
                <a:solidFill>
                  <a:srgbClr val="000000"/>
                </a:solidFill>
              </a:rPr>
              <a:t>haya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i="1" dirty="0" smtClean="0">
                <a:solidFill>
                  <a:srgbClr val="000000"/>
                </a:solidFill>
              </a:rPr>
              <a:t>thread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ejecutando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esa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región</a:t>
            </a:r>
            <a:r>
              <a:rPr lang="en-US" sz="22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En el </a:t>
            </a:r>
            <a:r>
              <a:rPr lang="en-US" sz="2200" dirty="0" err="1" smtClean="0">
                <a:solidFill>
                  <a:srgbClr val="000000"/>
                </a:solidFill>
              </a:rPr>
              <a:t>ejemplo</a:t>
            </a:r>
            <a:r>
              <a:rPr lang="en-US" sz="2200" dirty="0" smtClean="0">
                <a:solidFill>
                  <a:srgbClr val="000000"/>
                </a:solidFill>
              </a:rPr>
              <a:t>, </a:t>
            </a:r>
            <a:r>
              <a:rPr lang="en-US" sz="2200" dirty="0" err="1" smtClean="0">
                <a:solidFill>
                  <a:srgbClr val="000000"/>
                </a:solidFill>
              </a:rPr>
              <a:t>una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tarea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es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sacada</a:t>
            </a:r>
            <a:r>
              <a:rPr lang="en-US" sz="2200" dirty="0" smtClean="0">
                <a:solidFill>
                  <a:srgbClr val="000000"/>
                </a:solidFill>
              </a:rPr>
              <a:t> de la cola (</a:t>
            </a:r>
            <a:r>
              <a:rPr lang="en-US" sz="2200" dirty="0" err="1" smtClean="0">
                <a:solidFill>
                  <a:srgbClr val="000000"/>
                </a:solidFill>
              </a:rPr>
              <a:t>dequeue</a:t>
            </a:r>
            <a:r>
              <a:rPr lang="en-US" sz="2200" dirty="0" smtClean="0">
                <a:solidFill>
                  <a:srgbClr val="000000"/>
                </a:solidFill>
              </a:rPr>
              <a:t>) y </a:t>
            </a:r>
            <a:r>
              <a:rPr lang="en-US" sz="2200" dirty="0" err="1" smtClean="0">
                <a:solidFill>
                  <a:srgbClr val="000000"/>
                </a:solidFill>
              </a:rPr>
              <a:t>trabajada</a:t>
            </a:r>
            <a:r>
              <a:rPr lang="en-US" sz="2200" dirty="0" smtClean="0">
                <a:solidFill>
                  <a:srgbClr val="000000"/>
                </a:solidFill>
              </a:rPr>
              <a:t>. La </a:t>
            </a:r>
            <a:r>
              <a:rPr lang="en-US" sz="2200" dirty="0" err="1" smtClean="0">
                <a:solidFill>
                  <a:srgbClr val="000000"/>
                </a:solidFill>
              </a:rPr>
              <a:t>tarea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debe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ser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crítica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para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evitar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que</a:t>
            </a:r>
            <a:r>
              <a:rPr lang="en-US" sz="2200" dirty="0" smtClean="0">
                <a:solidFill>
                  <a:srgbClr val="000000"/>
                </a:solidFill>
              </a:rPr>
              <a:t> la </a:t>
            </a:r>
            <a:r>
              <a:rPr lang="en-US" sz="2200" dirty="0" err="1" smtClean="0">
                <a:solidFill>
                  <a:srgbClr val="000000"/>
                </a:solidFill>
              </a:rPr>
              <a:t>misma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tarea</a:t>
            </a:r>
            <a:r>
              <a:rPr lang="en-US" sz="2200" dirty="0" smtClean="0">
                <a:solidFill>
                  <a:srgbClr val="000000"/>
                </a:solidFill>
              </a:rPr>
              <a:t> se </a:t>
            </a:r>
            <a:r>
              <a:rPr lang="en-US" sz="2200" dirty="0" err="1" smtClean="0">
                <a:solidFill>
                  <a:srgbClr val="000000"/>
                </a:solidFill>
              </a:rPr>
              <a:t>ejecute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por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diferentes</a:t>
            </a:r>
            <a:r>
              <a:rPr lang="en-US" sz="2200" dirty="0" smtClean="0">
                <a:solidFill>
                  <a:srgbClr val="000000"/>
                </a:solidFill>
              </a:rPr>
              <a:t> threads. </a:t>
            </a:r>
            <a:r>
              <a:rPr lang="en-US" sz="2200" dirty="0" err="1" smtClean="0">
                <a:solidFill>
                  <a:srgbClr val="000000"/>
                </a:solidFill>
              </a:rPr>
              <a:t>Aqui</a:t>
            </a:r>
            <a:r>
              <a:rPr lang="en-US" sz="2200" dirty="0" smtClean="0">
                <a:solidFill>
                  <a:srgbClr val="000000"/>
                </a:solidFill>
              </a:rPr>
              <a:t>, dos colas </a:t>
            </a:r>
            <a:r>
              <a:rPr lang="en-US" sz="2200" dirty="0" err="1" smtClean="0">
                <a:solidFill>
                  <a:srgbClr val="000000"/>
                </a:solidFill>
              </a:rPr>
              <a:t>independientes</a:t>
            </a:r>
            <a:r>
              <a:rPr lang="en-US" sz="2200" dirty="0" smtClean="0">
                <a:solidFill>
                  <a:srgbClr val="000000"/>
                </a:solidFill>
              </a:rPr>
              <a:t> se </a:t>
            </a:r>
            <a:r>
              <a:rPr lang="en-US" sz="2200" dirty="0" err="1" smtClean="0">
                <a:solidFill>
                  <a:srgbClr val="000000"/>
                </a:solidFill>
              </a:rPr>
              <a:t>nombran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i="1" dirty="0" err="1" smtClean="0">
                <a:solidFill>
                  <a:srgbClr val="000000"/>
                </a:solidFill>
              </a:rPr>
              <a:t>xaxis</a:t>
            </a:r>
            <a:r>
              <a:rPr lang="en-US" sz="2200" dirty="0" smtClean="0">
                <a:solidFill>
                  <a:srgbClr val="000000"/>
                </a:solidFill>
              </a:rPr>
              <a:t> e </a:t>
            </a:r>
            <a:r>
              <a:rPr lang="en-US" sz="2200" i="1" dirty="0" err="1" smtClean="0">
                <a:solidFill>
                  <a:srgbClr val="000000"/>
                </a:solidFill>
              </a:rPr>
              <a:t>yaxis</a:t>
            </a:r>
            <a:r>
              <a:rPr lang="en-US" sz="2200" dirty="0" smtClean="0">
                <a:solidFill>
                  <a:srgbClr val="000000"/>
                </a:solidFill>
              </a:rPr>
              <a:t>. 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62646" y="5917455"/>
            <a:ext cx="537164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#pragma </a:t>
            </a:r>
            <a:r>
              <a:rPr lang="en-US" sz="2400" b="1" dirty="0" err="1"/>
              <a:t>omp</a:t>
            </a:r>
            <a:r>
              <a:rPr lang="en-US" sz="2400" b="1" dirty="0"/>
              <a:t> critical [(name)] new-line</a:t>
            </a:r>
          </a:p>
          <a:p>
            <a:r>
              <a:rPr lang="en-US" sz="2400" b="1" dirty="0"/>
              <a:t>structured-block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29264" y="671851"/>
            <a:ext cx="4696656" cy="5170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4F81BD"/>
                </a:solidFill>
              </a:rPr>
              <a:t>int</a:t>
            </a:r>
            <a:r>
              <a:rPr lang="en-US" sz="2200" dirty="0">
                <a:solidFill>
                  <a:srgbClr val="4F81BD"/>
                </a:solidFill>
              </a:rPr>
              <a:t> </a:t>
            </a:r>
            <a:r>
              <a:rPr lang="en-US" sz="2200" dirty="0" err="1">
                <a:solidFill>
                  <a:srgbClr val="4F81BD"/>
                </a:solidFill>
              </a:rPr>
              <a:t>dequeue</a:t>
            </a:r>
            <a:r>
              <a:rPr lang="en-US" sz="2200" dirty="0">
                <a:solidFill>
                  <a:srgbClr val="4F81BD"/>
                </a:solidFill>
              </a:rPr>
              <a:t>(float *a);</a:t>
            </a:r>
          </a:p>
          <a:p>
            <a:r>
              <a:rPr lang="en-US" sz="2200" b="1" dirty="0" smtClean="0">
                <a:solidFill>
                  <a:srgbClr val="4F81BD"/>
                </a:solidFill>
              </a:rPr>
              <a:t>void </a:t>
            </a:r>
            <a:r>
              <a:rPr lang="en-US" sz="2200" b="1" dirty="0">
                <a:solidFill>
                  <a:srgbClr val="4F81BD"/>
                </a:solidFill>
              </a:rPr>
              <a:t>work</a:t>
            </a:r>
            <a:r>
              <a:rPr lang="en-US" sz="2200" dirty="0">
                <a:solidFill>
                  <a:srgbClr val="4F81BD"/>
                </a:solidFill>
              </a:rPr>
              <a:t>(</a:t>
            </a:r>
            <a:r>
              <a:rPr lang="en-US" sz="2200" dirty="0" err="1">
                <a:solidFill>
                  <a:srgbClr val="4F81BD"/>
                </a:solidFill>
              </a:rPr>
              <a:t>int</a:t>
            </a:r>
            <a:r>
              <a:rPr lang="en-US" sz="2200" dirty="0">
                <a:solidFill>
                  <a:srgbClr val="4F81BD"/>
                </a:solidFill>
              </a:rPr>
              <a:t> </a:t>
            </a:r>
            <a:r>
              <a:rPr lang="en-US" sz="2200" dirty="0" err="1">
                <a:solidFill>
                  <a:srgbClr val="4F81BD"/>
                </a:solidFill>
              </a:rPr>
              <a:t>i</a:t>
            </a:r>
            <a:r>
              <a:rPr lang="en-US" sz="2200" dirty="0">
                <a:solidFill>
                  <a:srgbClr val="4F81BD"/>
                </a:solidFill>
              </a:rPr>
              <a:t>, float *a);</a:t>
            </a:r>
          </a:p>
          <a:p>
            <a:r>
              <a:rPr lang="en-US" sz="2200" b="1" dirty="0" smtClean="0">
                <a:solidFill>
                  <a:srgbClr val="4F81BD"/>
                </a:solidFill>
              </a:rPr>
              <a:t>void </a:t>
            </a:r>
            <a:r>
              <a:rPr lang="en-US" sz="2200" b="1" dirty="0" err="1">
                <a:solidFill>
                  <a:srgbClr val="4F81BD"/>
                </a:solidFill>
              </a:rPr>
              <a:t>critical_example</a:t>
            </a:r>
            <a:r>
              <a:rPr lang="en-US" sz="2200" dirty="0">
                <a:solidFill>
                  <a:srgbClr val="4F81BD"/>
                </a:solidFill>
              </a:rPr>
              <a:t>(float *x, float *y)</a:t>
            </a:r>
          </a:p>
          <a:p>
            <a:r>
              <a:rPr lang="en-US" sz="2200" dirty="0" smtClean="0">
                <a:solidFill>
                  <a:srgbClr val="4F81BD"/>
                </a:solidFill>
              </a:rPr>
              <a:t>{</a:t>
            </a:r>
            <a:endParaRPr lang="en-US" sz="2200" dirty="0">
              <a:solidFill>
                <a:srgbClr val="4F81BD"/>
              </a:solidFill>
            </a:endParaRPr>
          </a:p>
          <a:p>
            <a:r>
              <a:rPr lang="en-US" sz="2200" dirty="0" err="1" smtClean="0">
                <a:solidFill>
                  <a:srgbClr val="4F81BD"/>
                </a:solidFill>
              </a:rPr>
              <a:t>int</a:t>
            </a:r>
            <a:r>
              <a:rPr lang="en-US" sz="2200" dirty="0" smtClean="0">
                <a:solidFill>
                  <a:srgbClr val="4F81BD"/>
                </a:solidFill>
              </a:rPr>
              <a:t> </a:t>
            </a:r>
            <a:r>
              <a:rPr lang="en-US" sz="2200" dirty="0" err="1">
                <a:solidFill>
                  <a:srgbClr val="4F81BD"/>
                </a:solidFill>
              </a:rPr>
              <a:t>ix_next</a:t>
            </a:r>
            <a:r>
              <a:rPr lang="en-US" sz="2200" dirty="0">
                <a:solidFill>
                  <a:srgbClr val="4F81BD"/>
                </a:solidFill>
              </a:rPr>
              <a:t>, </a:t>
            </a:r>
            <a:r>
              <a:rPr lang="en-US" sz="2200" dirty="0" err="1">
                <a:solidFill>
                  <a:srgbClr val="4F81BD"/>
                </a:solidFill>
              </a:rPr>
              <a:t>iy_next</a:t>
            </a:r>
            <a:r>
              <a:rPr lang="en-US" sz="2200" dirty="0">
                <a:solidFill>
                  <a:srgbClr val="4F81BD"/>
                </a:solidFill>
              </a:rPr>
              <a:t>;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#</a:t>
            </a:r>
            <a:r>
              <a:rPr lang="en-US" sz="2200" dirty="0">
                <a:solidFill>
                  <a:srgbClr val="FF0000"/>
                </a:solidFill>
              </a:rPr>
              <a:t>pragma </a:t>
            </a:r>
            <a:r>
              <a:rPr lang="en-US" sz="2200" dirty="0" err="1">
                <a:solidFill>
                  <a:srgbClr val="FF0000"/>
                </a:solidFill>
              </a:rPr>
              <a:t>omp</a:t>
            </a:r>
            <a:r>
              <a:rPr lang="en-US" sz="2200" dirty="0">
                <a:solidFill>
                  <a:srgbClr val="4F81BD"/>
                </a:solidFill>
              </a:rPr>
              <a:t> parallel shared(x, y) </a:t>
            </a:r>
            <a:endParaRPr lang="en-US" sz="2200" dirty="0" smtClean="0">
              <a:solidFill>
                <a:srgbClr val="4F81BD"/>
              </a:solidFill>
            </a:endParaRPr>
          </a:p>
          <a:p>
            <a:r>
              <a:rPr lang="en-US" sz="2200" dirty="0" smtClean="0">
                <a:solidFill>
                  <a:schemeClr val="accent1"/>
                </a:solidFill>
              </a:rPr>
              <a:t>private</a:t>
            </a:r>
            <a:r>
              <a:rPr lang="en-US" sz="2200" dirty="0">
                <a:solidFill>
                  <a:schemeClr val="accent1"/>
                </a:solidFill>
              </a:rPr>
              <a:t>(</a:t>
            </a:r>
            <a:r>
              <a:rPr lang="en-US" sz="2200" dirty="0" err="1">
                <a:solidFill>
                  <a:schemeClr val="accent1"/>
                </a:solidFill>
              </a:rPr>
              <a:t>ix_next</a:t>
            </a:r>
            <a:r>
              <a:rPr lang="en-US" sz="2200" dirty="0">
                <a:solidFill>
                  <a:schemeClr val="accent1"/>
                </a:solidFill>
              </a:rPr>
              <a:t>, </a:t>
            </a:r>
            <a:r>
              <a:rPr lang="en-US" sz="2200" dirty="0" err="1">
                <a:solidFill>
                  <a:schemeClr val="accent1"/>
                </a:solidFill>
              </a:rPr>
              <a:t>iy_next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200" dirty="0" smtClean="0">
                <a:solidFill>
                  <a:srgbClr val="4F81BD"/>
                </a:solidFill>
              </a:rPr>
              <a:t>{</a:t>
            </a:r>
            <a:endParaRPr lang="en-US" sz="2200" dirty="0">
              <a:solidFill>
                <a:srgbClr val="4F81BD"/>
              </a:solidFill>
            </a:endParaRPr>
          </a:p>
          <a:p>
            <a:r>
              <a:rPr lang="en-US" sz="2200" dirty="0" smtClean="0">
                <a:solidFill>
                  <a:srgbClr val="FF0000"/>
                </a:solidFill>
              </a:rPr>
              <a:t>#</a:t>
            </a:r>
            <a:r>
              <a:rPr lang="en-US" sz="2200" dirty="0">
                <a:solidFill>
                  <a:srgbClr val="FF0000"/>
                </a:solidFill>
              </a:rPr>
              <a:t>pragma </a:t>
            </a:r>
            <a:r>
              <a:rPr lang="en-US" sz="2200" dirty="0" err="1">
                <a:solidFill>
                  <a:srgbClr val="FF0000"/>
                </a:solidFill>
              </a:rPr>
              <a:t>omp</a:t>
            </a:r>
            <a:r>
              <a:rPr lang="en-US" sz="2200" dirty="0">
                <a:solidFill>
                  <a:srgbClr val="4F81BD"/>
                </a:solidFill>
              </a:rPr>
              <a:t> critical (</a:t>
            </a:r>
            <a:r>
              <a:rPr lang="en-US" sz="2200" dirty="0" err="1">
                <a:solidFill>
                  <a:srgbClr val="4F81BD"/>
                </a:solidFill>
              </a:rPr>
              <a:t>xaxis</a:t>
            </a:r>
            <a:r>
              <a:rPr lang="en-US" sz="2200" dirty="0">
                <a:solidFill>
                  <a:srgbClr val="4F81BD"/>
                </a:solidFill>
              </a:rPr>
              <a:t>)</a:t>
            </a:r>
          </a:p>
          <a:p>
            <a:r>
              <a:rPr lang="en-US" sz="2200" dirty="0" err="1" smtClean="0">
                <a:solidFill>
                  <a:srgbClr val="4F81BD"/>
                </a:solidFill>
              </a:rPr>
              <a:t>ix_next</a:t>
            </a:r>
            <a:r>
              <a:rPr lang="en-US" sz="2200" dirty="0" smtClean="0">
                <a:solidFill>
                  <a:srgbClr val="4F81BD"/>
                </a:solidFill>
              </a:rPr>
              <a:t> </a:t>
            </a:r>
            <a:r>
              <a:rPr lang="en-US" sz="2200" dirty="0">
                <a:solidFill>
                  <a:srgbClr val="4F81BD"/>
                </a:solidFill>
              </a:rPr>
              <a:t>= </a:t>
            </a:r>
            <a:r>
              <a:rPr lang="en-US" sz="2200" dirty="0" err="1">
                <a:solidFill>
                  <a:srgbClr val="4F81BD"/>
                </a:solidFill>
              </a:rPr>
              <a:t>dequeue</a:t>
            </a:r>
            <a:r>
              <a:rPr lang="en-US" sz="2200" dirty="0">
                <a:solidFill>
                  <a:srgbClr val="4F81BD"/>
                </a:solidFill>
              </a:rPr>
              <a:t>(x);</a:t>
            </a:r>
          </a:p>
          <a:p>
            <a:r>
              <a:rPr lang="en-US" sz="2200" dirty="0" smtClean="0">
                <a:solidFill>
                  <a:srgbClr val="4F81BD"/>
                </a:solidFill>
              </a:rPr>
              <a:t>work</a:t>
            </a:r>
            <a:r>
              <a:rPr lang="en-US" sz="2200" dirty="0">
                <a:solidFill>
                  <a:srgbClr val="4F81BD"/>
                </a:solidFill>
              </a:rPr>
              <a:t>(</a:t>
            </a:r>
            <a:r>
              <a:rPr lang="en-US" sz="2200" dirty="0" err="1">
                <a:solidFill>
                  <a:srgbClr val="4F81BD"/>
                </a:solidFill>
              </a:rPr>
              <a:t>ix_next</a:t>
            </a:r>
            <a:r>
              <a:rPr lang="en-US" sz="2200" dirty="0">
                <a:solidFill>
                  <a:srgbClr val="4F81BD"/>
                </a:solidFill>
              </a:rPr>
              <a:t>, x);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#pragma </a:t>
            </a:r>
            <a:r>
              <a:rPr lang="en-US" sz="2200" dirty="0" err="1">
                <a:solidFill>
                  <a:srgbClr val="FF0000"/>
                </a:solidFill>
              </a:rPr>
              <a:t>omp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4F81BD"/>
                </a:solidFill>
              </a:rPr>
              <a:t>critical (</a:t>
            </a:r>
            <a:r>
              <a:rPr lang="en-US" sz="2200" dirty="0" err="1">
                <a:solidFill>
                  <a:srgbClr val="4F81BD"/>
                </a:solidFill>
              </a:rPr>
              <a:t>yaxis</a:t>
            </a:r>
            <a:r>
              <a:rPr lang="en-US" sz="2200" dirty="0">
                <a:solidFill>
                  <a:srgbClr val="4F81BD"/>
                </a:solidFill>
              </a:rPr>
              <a:t>)</a:t>
            </a:r>
          </a:p>
          <a:p>
            <a:r>
              <a:rPr lang="en-US" sz="2200" dirty="0" err="1" smtClean="0">
                <a:solidFill>
                  <a:srgbClr val="4F81BD"/>
                </a:solidFill>
              </a:rPr>
              <a:t>iy_next</a:t>
            </a:r>
            <a:r>
              <a:rPr lang="en-US" sz="2200" dirty="0" smtClean="0">
                <a:solidFill>
                  <a:srgbClr val="4F81BD"/>
                </a:solidFill>
              </a:rPr>
              <a:t> </a:t>
            </a:r>
            <a:r>
              <a:rPr lang="en-US" sz="2200" dirty="0">
                <a:solidFill>
                  <a:srgbClr val="4F81BD"/>
                </a:solidFill>
              </a:rPr>
              <a:t>= </a:t>
            </a:r>
            <a:r>
              <a:rPr lang="en-US" sz="2200" dirty="0" err="1">
                <a:solidFill>
                  <a:srgbClr val="4F81BD"/>
                </a:solidFill>
              </a:rPr>
              <a:t>dequeue</a:t>
            </a:r>
            <a:r>
              <a:rPr lang="en-US" sz="2200" dirty="0">
                <a:solidFill>
                  <a:srgbClr val="4F81BD"/>
                </a:solidFill>
              </a:rPr>
              <a:t>(y);</a:t>
            </a:r>
          </a:p>
          <a:p>
            <a:r>
              <a:rPr lang="en-US" sz="2200" dirty="0" smtClean="0">
                <a:solidFill>
                  <a:srgbClr val="4F81BD"/>
                </a:solidFill>
              </a:rPr>
              <a:t>work</a:t>
            </a:r>
            <a:r>
              <a:rPr lang="en-US" sz="2200" dirty="0">
                <a:solidFill>
                  <a:srgbClr val="4F81BD"/>
                </a:solidFill>
              </a:rPr>
              <a:t>(</a:t>
            </a:r>
            <a:r>
              <a:rPr lang="en-US" sz="2200" dirty="0" err="1">
                <a:solidFill>
                  <a:srgbClr val="4F81BD"/>
                </a:solidFill>
              </a:rPr>
              <a:t>iy_next</a:t>
            </a:r>
            <a:r>
              <a:rPr lang="en-US" sz="2200" dirty="0">
                <a:solidFill>
                  <a:srgbClr val="4F81BD"/>
                </a:solidFill>
              </a:rPr>
              <a:t>, y);</a:t>
            </a:r>
          </a:p>
          <a:p>
            <a:r>
              <a:rPr lang="en-US" sz="2200" dirty="0" smtClean="0">
                <a:solidFill>
                  <a:srgbClr val="4F81BD"/>
                </a:solidFill>
              </a:rPr>
              <a:t>}}</a:t>
            </a:r>
            <a:endParaRPr lang="en-US" sz="2200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2266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850" y="865000"/>
            <a:ext cx="70389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Ordenamiento</a:t>
            </a:r>
            <a:r>
              <a:rPr lang="en-US" sz="3200" dirty="0" smtClean="0"/>
              <a:t> </a:t>
            </a:r>
            <a:r>
              <a:rPr lang="en-US" sz="3200" dirty="0" err="1" smtClean="0"/>
              <a:t>para</a:t>
            </a:r>
            <a:r>
              <a:rPr lang="en-US" sz="3200" dirty="0" smtClean="0"/>
              <a:t> </a:t>
            </a:r>
            <a:r>
              <a:rPr lang="en-US" sz="3200" b="1" dirty="0" err="1" smtClean="0"/>
              <a:t>memoria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distribuída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21219" y="1504825"/>
            <a:ext cx="775825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Dados n </a:t>
            </a:r>
            <a:r>
              <a:rPr lang="en-US" sz="2400" dirty="0" err="1" smtClean="0">
                <a:solidFill>
                  <a:srgbClr val="000000"/>
                </a:solidFill>
              </a:rPr>
              <a:t>números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</a:rPr>
              <a:t>por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ejemplo</a:t>
            </a:r>
            <a:r>
              <a:rPr lang="en-US" sz="2400" dirty="0" smtClean="0">
                <a:solidFill>
                  <a:srgbClr val="000000"/>
                </a:solidFill>
              </a:rPr>
              <a:t> en [0,1]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El </a:t>
            </a:r>
            <a:r>
              <a:rPr lang="en-US" sz="2400" dirty="0" err="1" smtClean="0">
                <a:solidFill>
                  <a:srgbClr val="000000"/>
                </a:solidFill>
              </a:rPr>
              <a:t>algoritmo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usa</a:t>
            </a:r>
            <a:r>
              <a:rPr lang="en-US" sz="2400" dirty="0" smtClean="0">
                <a:solidFill>
                  <a:srgbClr val="000000"/>
                </a:solidFill>
              </a:rPr>
              <a:t> p </a:t>
            </a:r>
            <a:r>
              <a:rPr lang="en-US" sz="2400" dirty="0" err="1" smtClean="0">
                <a:solidFill>
                  <a:srgbClr val="000000"/>
                </a:solidFill>
              </a:rPr>
              <a:t>bloques</a:t>
            </a:r>
            <a:r>
              <a:rPr lang="en-US" sz="2400" dirty="0" smtClean="0">
                <a:solidFill>
                  <a:srgbClr val="000000"/>
                </a:solidFill>
              </a:rPr>
              <a:t> en 2 </a:t>
            </a:r>
            <a:r>
              <a:rPr lang="en-US" sz="2400" dirty="0" err="1" smtClean="0">
                <a:solidFill>
                  <a:srgbClr val="000000"/>
                </a:solidFill>
              </a:rPr>
              <a:t>pasos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solidFill>
                  <a:srgbClr val="000000"/>
                </a:solidFill>
              </a:rPr>
              <a:t>Repartir</a:t>
            </a:r>
            <a:r>
              <a:rPr lang="en-US" sz="2400" dirty="0" smtClean="0">
                <a:solidFill>
                  <a:srgbClr val="000000"/>
                </a:solidFill>
              </a:rPr>
              <a:t> los </a:t>
            </a:r>
            <a:r>
              <a:rPr lang="en-US" sz="2400" dirty="0" err="1" smtClean="0">
                <a:solidFill>
                  <a:srgbClr val="000000"/>
                </a:solidFill>
              </a:rPr>
              <a:t>números</a:t>
            </a:r>
            <a:r>
              <a:rPr lang="en-US" sz="2400" dirty="0" smtClean="0">
                <a:solidFill>
                  <a:srgbClr val="000000"/>
                </a:solidFill>
              </a:rPr>
              <a:t> x en p </a:t>
            </a:r>
            <a:r>
              <a:rPr lang="en-US" sz="2400" dirty="0" err="1" smtClean="0">
                <a:solidFill>
                  <a:srgbClr val="000000"/>
                </a:solidFill>
              </a:rPr>
              <a:t>bloques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</a:rPr>
              <a:t>tal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que</a:t>
            </a: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solidFill>
                  <a:srgbClr val="000000"/>
                </a:solidFill>
              </a:rPr>
              <a:t>Ordenar</a:t>
            </a:r>
            <a:r>
              <a:rPr lang="en-US" sz="2400" dirty="0" smtClean="0">
                <a:solidFill>
                  <a:srgbClr val="000000"/>
                </a:solidFill>
              </a:rPr>
              <a:t> los p </a:t>
            </a:r>
            <a:r>
              <a:rPr lang="en-US" sz="2400" dirty="0" err="1" smtClean="0">
                <a:solidFill>
                  <a:srgbClr val="000000"/>
                </a:solidFill>
              </a:rPr>
              <a:t>bloques</a:t>
            </a:r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El </a:t>
            </a:r>
            <a:r>
              <a:rPr lang="en-US" sz="2400" dirty="0" err="1" smtClean="0">
                <a:solidFill>
                  <a:srgbClr val="000000"/>
                </a:solidFill>
              </a:rPr>
              <a:t>costo</a:t>
            </a:r>
            <a:r>
              <a:rPr lang="en-US" sz="2400" dirty="0" smtClean="0">
                <a:solidFill>
                  <a:srgbClr val="000000"/>
                </a:solidFill>
              </a:rPr>
              <a:t> de </a:t>
            </a:r>
            <a:r>
              <a:rPr lang="en-US" sz="2400" dirty="0" err="1" smtClean="0">
                <a:solidFill>
                  <a:srgbClr val="000000"/>
                </a:solidFill>
              </a:rPr>
              <a:t>partición</a:t>
            </a:r>
            <a:r>
              <a:rPr lang="en-US" sz="2400" dirty="0" smtClean="0">
                <a:solidFill>
                  <a:srgbClr val="000000"/>
                </a:solidFill>
              </a:rPr>
              <a:t> de </a:t>
            </a:r>
            <a:r>
              <a:rPr lang="en-US" sz="2400" dirty="0" err="1" smtClean="0">
                <a:solidFill>
                  <a:srgbClr val="000000"/>
                </a:solidFill>
              </a:rPr>
              <a:t>números</a:t>
            </a:r>
            <a:r>
              <a:rPr lang="en-US" sz="2400" dirty="0" smtClean="0">
                <a:solidFill>
                  <a:srgbClr val="000000"/>
                </a:solidFill>
              </a:rPr>
              <a:t> en p </a:t>
            </a:r>
            <a:r>
              <a:rPr lang="en-US" sz="2400" dirty="0" err="1" smtClean="0">
                <a:solidFill>
                  <a:srgbClr val="000000"/>
                </a:solidFill>
              </a:rPr>
              <a:t>bloques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es</a:t>
            </a:r>
            <a:r>
              <a:rPr lang="en-US" sz="2400" dirty="0" smtClean="0">
                <a:solidFill>
                  <a:srgbClr val="000000"/>
                </a:solidFill>
              </a:rPr>
              <a:t> O(nlog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(p))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En el </a:t>
            </a:r>
            <a:r>
              <a:rPr lang="en-US" sz="2400" dirty="0" err="1" smtClean="0">
                <a:solidFill>
                  <a:srgbClr val="000000"/>
                </a:solidFill>
              </a:rPr>
              <a:t>mejor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caso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</a:rPr>
              <a:t>cada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bloque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contiene</a:t>
            </a:r>
            <a:r>
              <a:rPr lang="en-US" sz="2400" dirty="0" smtClean="0">
                <a:solidFill>
                  <a:srgbClr val="000000"/>
                </a:solidFill>
              </a:rPr>
              <a:t> n/p </a:t>
            </a:r>
            <a:r>
              <a:rPr lang="en-US" sz="2400" dirty="0" err="1" smtClean="0">
                <a:solidFill>
                  <a:srgbClr val="000000"/>
                </a:solidFill>
              </a:rPr>
              <a:t>números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El </a:t>
            </a:r>
            <a:r>
              <a:rPr lang="en-US" sz="2400" dirty="0" err="1" smtClean="0">
                <a:solidFill>
                  <a:srgbClr val="000000"/>
                </a:solidFill>
              </a:rPr>
              <a:t>costo</a:t>
            </a:r>
            <a:r>
              <a:rPr lang="en-US" sz="2400" dirty="0" smtClean="0">
                <a:solidFill>
                  <a:srgbClr val="000000"/>
                </a:solidFill>
              </a:rPr>
              <a:t> de </a:t>
            </a:r>
            <a:r>
              <a:rPr lang="en-US" sz="2400" dirty="0" err="1" smtClean="0">
                <a:solidFill>
                  <a:srgbClr val="000000"/>
                </a:solidFill>
              </a:rPr>
              <a:t>qsort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es</a:t>
            </a:r>
            <a:r>
              <a:rPr lang="en-US" sz="2400" dirty="0" smtClean="0">
                <a:solidFill>
                  <a:srgbClr val="000000"/>
                </a:solidFill>
              </a:rPr>
              <a:t> O(n/p log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(n/p)) </a:t>
            </a:r>
            <a:r>
              <a:rPr lang="en-US" sz="2400" dirty="0" err="1" smtClean="0">
                <a:solidFill>
                  <a:srgbClr val="000000"/>
                </a:solidFill>
              </a:rPr>
              <a:t>por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bloque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err="1" smtClean="0">
                <a:solidFill>
                  <a:srgbClr val="000000"/>
                </a:solidFill>
              </a:rPr>
              <a:t>Ordenando</a:t>
            </a:r>
            <a:r>
              <a:rPr lang="en-US" sz="2400" dirty="0" smtClean="0">
                <a:solidFill>
                  <a:srgbClr val="000000"/>
                </a:solidFill>
              </a:rPr>
              <a:t>  p </a:t>
            </a:r>
            <a:r>
              <a:rPr lang="en-US" sz="2400" dirty="0" err="1" smtClean="0">
                <a:solidFill>
                  <a:srgbClr val="000000"/>
                </a:solidFill>
              </a:rPr>
              <a:t>bloques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</a:rPr>
              <a:t>toma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O(</a:t>
            </a:r>
            <a:r>
              <a:rPr lang="en-US" sz="2400" dirty="0" smtClean="0">
                <a:solidFill>
                  <a:srgbClr val="000000"/>
                </a:solidFill>
              </a:rPr>
              <a:t>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log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>
                <a:solidFill>
                  <a:srgbClr val="000000"/>
                </a:solidFill>
              </a:rPr>
              <a:t>(n/p)) </a:t>
            </a:r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El </a:t>
            </a:r>
            <a:r>
              <a:rPr lang="en-US" sz="2400" dirty="0" err="1" smtClean="0">
                <a:solidFill>
                  <a:srgbClr val="000000"/>
                </a:solidFill>
              </a:rPr>
              <a:t>costo</a:t>
            </a:r>
            <a:r>
              <a:rPr lang="en-US" sz="2400" dirty="0" smtClean="0">
                <a:solidFill>
                  <a:srgbClr val="000000"/>
                </a:solidFill>
              </a:rPr>
              <a:t> total </a:t>
            </a:r>
            <a:r>
              <a:rPr lang="en-US" sz="2400" dirty="0" err="1" smtClean="0">
                <a:solidFill>
                  <a:srgbClr val="000000"/>
                </a:solidFill>
              </a:rPr>
              <a:t>es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O</a:t>
            </a:r>
            <a:r>
              <a:rPr lang="en-US" sz="2400" dirty="0" smtClean="0">
                <a:solidFill>
                  <a:srgbClr val="000000"/>
                </a:solidFill>
              </a:rPr>
              <a:t>(n(log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(p)) + log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>
                <a:solidFill>
                  <a:srgbClr val="000000"/>
                </a:solidFill>
              </a:rPr>
              <a:t>(n/p)) 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949193"/>
              </p:ext>
            </p:extLst>
          </p:nvPr>
        </p:nvGraphicFramePr>
        <p:xfrm>
          <a:off x="5780904" y="3090851"/>
          <a:ext cx="3163703" cy="385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4" imgW="1981200" imgH="241300" progId="Equation.3">
                  <p:embed/>
                </p:oleObj>
              </mc:Choice>
              <mc:Fallback>
                <p:oleObj name="Equation" r:id="rId4" imgW="1981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80904" y="3090851"/>
                        <a:ext cx="3163703" cy="385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38731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850" y="591179"/>
            <a:ext cx="70389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Ordenamiento</a:t>
            </a:r>
            <a:r>
              <a:rPr lang="en-US" sz="3200" dirty="0" smtClean="0"/>
              <a:t> </a:t>
            </a:r>
            <a:r>
              <a:rPr lang="en-US" sz="3200" dirty="0" err="1" smtClean="0"/>
              <a:t>para</a:t>
            </a:r>
            <a:r>
              <a:rPr lang="en-US" sz="3200" dirty="0" smtClean="0"/>
              <a:t> </a:t>
            </a:r>
            <a:r>
              <a:rPr lang="en-US" sz="3200" b="1" dirty="0" err="1" smtClean="0"/>
              <a:t>memoria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distribuída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850" y="1161396"/>
            <a:ext cx="8975984" cy="5940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En p </a:t>
            </a:r>
            <a:r>
              <a:rPr lang="en-US" sz="2400" dirty="0" err="1" smtClean="0">
                <a:solidFill>
                  <a:srgbClr val="000000"/>
                </a:solidFill>
              </a:rPr>
              <a:t>procesos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</a:rPr>
              <a:t>todos</a:t>
            </a:r>
            <a:r>
              <a:rPr lang="en-US" sz="2400" dirty="0" smtClean="0">
                <a:solidFill>
                  <a:srgbClr val="000000"/>
                </a:solidFill>
              </a:rPr>
              <a:t> los </a:t>
            </a:r>
            <a:r>
              <a:rPr lang="en-US" sz="2400" dirty="0" err="1" smtClean="0">
                <a:solidFill>
                  <a:srgbClr val="000000"/>
                </a:solidFill>
              </a:rPr>
              <a:t>nodos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ordenan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solidFill>
                  <a:srgbClr val="000000"/>
                </a:solidFill>
              </a:rPr>
              <a:t>Nodo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madre</a:t>
            </a:r>
            <a:r>
              <a:rPr lang="en-US" sz="2400" dirty="0" smtClean="0">
                <a:solidFill>
                  <a:srgbClr val="000000"/>
                </a:solidFill>
              </a:rPr>
              <a:t> (root) </a:t>
            </a:r>
            <a:r>
              <a:rPr lang="en-US" sz="2400" dirty="0" err="1" smtClean="0">
                <a:solidFill>
                  <a:srgbClr val="000000"/>
                </a:solidFill>
              </a:rPr>
              <a:t>distribuye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números</a:t>
            </a:r>
            <a:r>
              <a:rPr lang="en-US" sz="2400" dirty="0" smtClean="0">
                <a:solidFill>
                  <a:srgbClr val="000000"/>
                </a:solidFill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</a:rPr>
              <a:t>proceso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recibe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bloque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i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solidFill>
                  <a:srgbClr val="000000"/>
                </a:solidFill>
              </a:rPr>
              <a:t>Proceso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ordena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bloque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i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solidFill>
                  <a:srgbClr val="000000"/>
                </a:solidFill>
              </a:rPr>
              <a:t>Proceso</a:t>
            </a:r>
            <a:r>
              <a:rPr lang="en-US" sz="2400" dirty="0" smtClean="0">
                <a:solidFill>
                  <a:srgbClr val="000000"/>
                </a:solidFill>
              </a:rPr>
              <a:t> root </a:t>
            </a:r>
            <a:r>
              <a:rPr lang="en-US" sz="2400" dirty="0" err="1" smtClean="0">
                <a:solidFill>
                  <a:srgbClr val="000000"/>
                </a:solidFill>
              </a:rPr>
              <a:t>colecciona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bloques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ordenados</a:t>
            </a:r>
            <a:r>
              <a:rPr lang="en-US" sz="2400" dirty="0" smtClean="0">
                <a:solidFill>
                  <a:srgbClr val="000000"/>
                </a:solidFill>
              </a:rPr>
              <a:t> de </a:t>
            </a:r>
            <a:r>
              <a:rPr lang="en-US" sz="2400" dirty="0" err="1" smtClean="0">
                <a:solidFill>
                  <a:srgbClr val="000000"/>
                </a:solidFill>
              </a:rPr>
              <a:t>otros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procesos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err="1" smtClean="0">
                <a:solidFill>
                  <a:srgbClr val="000000"/>
                </a:solidFill>
              </a:rPr>
              <a:t>Ya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que</a:t>
            </a:r>
            <a:r>
              <a:rPr lang="en-US" sz="2400" dirty="0" smtClean="0">
                <a:solidFill>
                  <a:srgbClr val="000000"/>
                </a:solidFill>
              </a:rPr>
              <a:t> el </a:t>
            </a:r>
            <a:r>
              <a:rPr lang="en-US" sz="2400" dirty="0" err="1" smtClean="0">
                <a:solidFill>
                  <a:srgbClr val="000000"/>
                </a:solidFill>
              </a:rPr>
              <a:t>costo</a:t>
            </a:r>
            <a:r>
              <a:rPr lang="en-US" sz="2400" dirty="0" smtClean="0">
                <a:solidFill>
                  <a:srgbClr val="000000"/>
                </a:solidFill>
              </a:rPr>
              <a:t> en </a:t>
            </a:r>
            <a:r>
              <a:rPr lang="en-US" sz="2400" dirty="0" err="1" smtClean="0">
                <a:solidFill>
                  <a:srgbClr val="000000"/>
                </a:solidFill>
              </a:rPr>
              <a:t>serie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es</a:t>
            </a:r>
            <a:r>
              <a:rPr lang="en-US" sz="2400" dirty="0" smtClean="0">
                <a:solidFill>
                  <a:srgbClr val="000000"/>
                </a:solidFill>
              </a:rPr>
              <a:t> O</a:t>
            </a:r>
            <a:r>
              <a:rPr lang="en-US" sz="2400" dirty="0">
                <a:solidFill>
                  <a:srgbClr val="000000"/>
                </a:solidFill>
              </a:rPr>
              <a:t>(n(log</a:t>
            </a:r>
            <a:r>
              <a:rPr lang="en-US" sz="2400" baseline="-25000" dirty="0">
                <a:solidFill>
                  <a:srgbClr val="000000"/>
                </a:solidFill>
              </a:rPr>
              <a:t>2</a:t>
            </a:r>
            <a:r>
              <a:rPr lang="en-US" sz="2400" dirty="0">
                <a:solidFill>
                  <a:srgbClr val="000000"/>
                </a:solidFill>
              </a:rPr>
              <a:t>(p)) + log</a:t>
            </a:r>
            <a:r>
              <a:rPr lang="en-US" sz="2400" baseline="-25000" dirty="0">
                <a:solidFill>
                  <a:srgbClr val="000000"/>
                </a:solidFill>
              </a:rPr>
              <a:t>2</a:t>
            </a:r>
            <a:r>
              <a:rPr lang="en-US" sz="2400" dirty="0">
                <a:solidFill>
                  <a:srgbClr val="000000"/>
                </a:solidFill>
              </a:rPr>
              <a:t>(n/p)) 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El </a:t>
            </a:r>
            <a:r>
              <a:rPr lang="en-US" sz="2400" dirty="0" err="1" smtClean="0">
                <a:solidFill>
                  <a:srgbClr val="000000"/>
                </a:solidFill>
              </a:rPr>
              <a:t>costo</a:t>
            </a:r>
            <a:r>
              <a:rPr lang="en-US" sz="2400" dirty="0" smtClean="0">
                <a:solidFill>
                  <a:srgbClr val="000000"/>
                </a:solidFill>
              </a:rPr>
              <a:t> en </a:t>
            </a:r>
            <a:r>
              <a:rPr lang="en-US" sz="2400" dirty="0" err="1" smtClean="0">
                <a:solidFill>
                  <a:srgbClr val="000000"/>
                </a:solidFill>
              </a:rPr>
              <a:t>paralelo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es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n</a:t>
            </a:r>
            <a:r>
              <a:rPr lang="en-US" sz="2400" dirty="0" smtClean="0">
                <a:solidFill>
                  <a:srgbClr val="000000"/>
                </a:solidFill>
              </a:rPr>
              <a:t>log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(p)  </a:t>
            </a:r>
            <a:r>
              <a:rPr lang="en-US" sz="2400" dirty="0" err="1" smtClean="0">
                <a:solidFill>
                  <a:srgbClr val="000000"/>
                </a:solidFill>
              </a:rPr>
              <a:t>por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enviar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números</a:t>
            </a:r>
            <a:r>
              <a:rPr lang="en-US" sz="2400" dirty="0" smtClean="0">
                <a:solidFill>
                  <a:srgbClr val="000000"/>
                </a:solidFill>
              </a:rPr>
              <a:t> en </a:t>
            </a:r>
            <a:r>
              <a:rPr lang="en-US" sz="2400" dirty="0" err="1" smtClean="0">
                <a:solidFill>
                  <a:srgbClr val="000000"/>
                </a:solidFill>
              </a:rPr>
              <a:t>bloques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n/p log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(n/p) </a:t>
            </a:r>
            <a:r>
              <a:rPr lang="en-US" sz="2400" dirty="0" err="1" smtClean="0">
                <a:solidFill>
                  <a:srgbClr val="000000"/>
                </a:solidFill>
              </a:rPr>
              <a:t>por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ordenar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bloques</a:t>
            </a:r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/>
          </a:p>
          <a:p>
            <a:r>
              <a:rPr lang="en-US" sz="2400" dirty="0" err="1" smtClean="0"/>
              <a:t>Entonces</a:t>
            </a:r>
            <a:r>
              <a:rPr lang="en-US" sz="2400" dirty="0" smtClean="0"/>
              <a:t> la </a:t>
            </a:r>
            <a:r>
              <a:rPr lang="en-US" sz="2400" dirty="0" err="1" smtClean="0"/>
              <a:t>eficiencia</a:t>
            </a:r>
            <a:r>
              <a:rPr lang="en-US" sz="2400" dirty="0"/>
              <a:t> </a:t>
            </a:r>
            <a:r>
              <a:rPr lang="en-US" sz="2400" dirty="0" smtClean="0"/>
              <a:t>=  n(log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(p)+log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(n/p)) / (n(log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(p) +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(n/p)/p))</a:t>
            </a:r>
          </a:p>
          <a:p>
            <a:r>
              <a:rPr lang="en-US" sz="2400" dirty="0" err="1" smtClean="0"/>
              <a:t>Luego</a:t>
            </a:r>
            <a:r>
              <a:rPr lang="en-US" sz="2400" dirty="0" smtClean="0"/>
              <a:t> de </a:t>
            </a:r>
            <a:r>
              <a:rPr lang="en-US" sz="2400" dirty="0" err="1" smtClean="0"/>
              <a:t>cierta</a:t>
            </a:r>
            <a:r>
              <a:rPr lang="en-US" sz="2400" dirty="0" smtClean="0"/>
              <a:t> algebra ...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		=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(n) / ( 1/p(log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(n)+(1-1/p)log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(p) )</a:t>
            </a:r>
          </a:p>
          <a:p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ejemplo</a:t>
            </a:r>
            <a:r>
              <a:rPr lang="en-US" sz="2400" dirty="0" smtClean="0"/>
              <a:t>, n=2</a:t>
            </a:r>
            <a:r>
              <a:rPr lang="en-US" sz="2400" baseline="30000" dirty="0" smtClean="0"/>
              <a:t>20</a:t>
            </a:r>
            <a:r>
              <a:rPr lang="en-US" sz="2400" dirty="0" smtClean="0"/>
              <a:t>,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(n)=20, p=2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,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(p)=2, </a:t>
            </a:r>
          </a:p>
          <a:p>
            <a:r>
              <a:rPr lang="en-US" sz="2400" dirty="0" smtClean="0"/>
              <a:t>			</a:t>
            </a:r>
            <a:r>
              <a:rPr lang="en-US" sz="2400" dirty="0" err="1"/>
              <a:t>e</a:t>
            </a:r>
            <a:r>
              <a:rPr lang="en-US" sz="2400" dirty="0" err="1" smtClean="0"/>
              <a:t>ficiencia</a:t>
            </a:r>
            <a:r>
              <a:rPr lang="en-US" sz="2400" dirty="0" smtClean="0"/>
              <a:t> = 20/(5+3/2) ≈ 3.1</a:t>
            </a:r>
            <a:endParaRPr lang="en-US" sz="2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31671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8487" y="763180"/>
            <a:ext cx="64658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Algoritmo</a:t>
            </a:r>
            <a:r>
              <a:rPr lang="en-US" sz="3200" dirty="0" smtClean="0"/>
              <a:t> </a:t>
            </a:r>
            <a:r>
              <a:rPr lang="en-US" sz="3200" dirty="0" err="1" smtClean="0"/>
              <a:t>recursivo</a:t>
            </a:r>
            <a:r>
              <a:rPr lang="en-US" sz="3200" dirty="0" smtClean="0"/>
              <a:t> de </a:t>
            </a:r>
            <a:r>
              <a:rPr lang="en-US" sz="3200" dirty="0" err="1" smtClean="0"/>
              <a:t>ordenamiento</a:t>
            </a:r>
            <a:endParaRPr lang="en-US" sz="3200" dirty="0"/>
          </a:p>
        </p:txBody>
      </p:sp>
      <p:pic>
        <p:nvPicPr>
          <p:cNvPr id="6" name="Picture 5" descr="quicksort_tre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0318" y="1375301"/>
            <a:ext cx="6477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756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91019"/>
            <a:ext cx="4153626" cy="3970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b="1" dirty="0" err="1"/>
              <a:t>qs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*z,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zstart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zend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firstcall</a:t>
            </a:r>
            <a:r>
              <a:rPr lang="en-US" dirty="0"/>
              <a:t>){</a:t>
            </a:r>
          </a:p>
          <a:p>
            <a:r>
              <a:rPr lang="en-US" dirty="0" smtClean="0"/>
              <a:t>  </a:t>
            </a:r>
            <a:r>
              <a:rPr lang="en-US" dirty="0"/>
              <a:t>{</a:t>
            </a:r>
            <a:r>
              <a:rPr lang="en-US" dirty="0" err="1"/>
              <a:t>int</a:t>
            </a:r>
            <a:r>
              <a:rPr lang="en-US" dirty="0"/>
              <a:t> part;</a:t>
            </a:r>
          </a:p>
          <a:p>
            <a:r>
              <a:rPr lang="en-US" dirty="0"/>
              <a:t>    if(</a:t>
            </a:r>
            <a:r>
              <a:rPr lang="en-US" dirty="0" err="1"/>
              <a:t>firstcall</a:t>
            </a:r>
            <a:r>
              <a:rPr lang="en-US" dirty="0"/>
              <a:t> == 1) {</a:t>
            </a:r>
          </a:p>
          <a:p>
            <a:r>
              <a:rPr lang="pt-BR" dirty="0" smtClean="0"/>
              <a:t>    </a:t>
            </a:r>
            <a:r>
              <a:rPr lang="pt-BR" b="1" dirty="0" err="1" smtClean="0"/>
              <a:t>qs</a:t>
            </a:r>
            <a:r>
              <a:rPr lang="pt-BR" dirty="0"/>
              <a:t>(z,0,zend,0);</a:t>
            </a:r>
          </a:p>
          <a:p>
            <a:r>
              <a:rPr lang="da-DK" dirty="0"/>
              <a:t>    } </a:t>
            </a:r>
            <a:r>
              <a:rPr lang="da-DK" dirty="0" err="1"/>
              <a:t>else</a:t>
            </a:r>
            <a:r>
              <a:rPr lang="da-DK" dirty="0"/>
              <a:t> {</a:t>
            </a:r>
          </a:p>
          <a:p>
            <a:r>
              <a:rPr lang="hu-HU" dirty="0"/>
              <a:t>      if(zstart&lt;zend) {</a:t>
            </a:r>
          </a:p>
          <a:p>
            <a:r>
              <a:rPr lang="en-US" dirty="0"/>
              <a:t>        part = </a:t>
            </a:r>
            <a:r>
              <a:rPr lang="en-US" b="1" dirty="0"/>
              <a:t>separate</a:t>
            </a:r>
            <a:r>
              <a:rPr lang="en-US" dirty="0"/>
              <a:t>(z, </a:t>
            </a:r>
            <a:r>
              <a:rPr lang="en-US" dirty="0" err="1" smtClean="0"/>
              <a:t>zstart</a:t>
            </a:r>
            <a:r>
              <a:rPr lang="en-US" dirty="0" err="1"/>
              <a:t>,zend</a:t>
            </a:r>
            <a:r>
              <a:rPr lang="en-US" dirty="0"/>
              <a:t>);</a:t>
            </a:r>
          </a:p>
          <a:p>
            <a:r>
              <a:rPr lang="hu-HU" dirty="0" smtClean="0"/>
              <a:t>	</a:t>
            </a:r>
            <a:r>
              <a:rPr lang="hu-HU" b="1" dirty="0" smtClean="0"/>
              <a:t>qs</a:t>
            </a:r>
            <a:r>
              <a:rPr lang="hu-HU" dirty="0"/>
              <a:t>(z, zstart, part-1,0);</a:t>
            </a:r>
          </a:p>
          <a:p>
            <a:r>
              <a:rPr lang="pt-BR" dirty="0" smtClean="0"/>
              <a:t>	</a:t>
            </a:r>
            <a:r>
              <a:rPr lang="pt-BR" b="1" dirty="0" err="1" smtClean="0"/>
              <a:t>qs</a:t>
            </a:r>
            <a:r>
              <a:rPr lang="pt-BR" dirty="0"/>
              <a:t>(z,part+1,zend,0);</a:t>
            </a:r>
          </a:p>
          <a:p>
            <a:r>
              <a:rPr lang="pt-BR" dirty="0"/>
              <a:t>      }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8487" y="763180"/>
            <a:ext cx="4895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recursivo</a:t>
            </a:r>
            <a:r>
              <a:rPr lang="en-US" sz="2400" dirty="0" smtClean="0"/>
              <a:t> de </a:t>
            </a:r>
            <a:r>
              <a:rPr lang="en-US" sz="2400" dirty="0" err="1" smtClean="0"/>
              <a:t>ordenamiento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98924" y="1518630"/>
            <a:ext cx="3610859" cy="3970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/>
              <a:t>separate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*x, </a:t>
            </a:r>
            <a:r>
              <a:rPr lang="en-US" dirty="0" err="1"/>
              <a:t>int</a:t>
            </a:r>
            <a:r>
              <a:rPr lang="en-US" dirty="0"/>
              <a:t> low, </a:t>
            </a:r>
            <a:r>
              <a:rPr lang="en-US" dirty="0" err="1"/>
              <a:t>int</a:t>
            </a:r>
            <a:r>
              <a:rPr lang="en-US" dirty="0"/>
              <a:t> high){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pivot, last;</a:t>
            </a:r>
          </a:p>
          <a:p>
            <a:r>
              <a:rPr lang="en-US" dirty="0"/>
              <a:t>  pivot = x[low];</a:t>
            </a:r>
          </a:p>
          <a:p>
            <a:r>
              <a:rPr lang="en-US" dirty="0"/>
              <a:t> </a:t>
            </a:r>
            <a:r>
              <a:rPr lang="en-US" b="1" dirty="0"/>
              <a:t> swap</a:t>
            </a:r>
            <a:r>
              <a:rPr lang="en-US" dirty="0"/>
              <a:t>(</a:t>
            </a:r>
            <a:r>
              <a:rPr lang="en-US" dirty="0" err="1"/>
              <a:t>x+low</a:t>
            </a:r>
            <a:r>
              <a:rPr lang="en-US" dirty="0"/>
              <a:t>, </a:t>
            </a:r>
            <a:r>
              <a:rPr lang="en-US" dirty="0" err="1"/>
              <a:t>x+high</a:t>
            </a:r>
            <a:r>
              <a:rPr lang="en-US" dirty="0"/>
              <a:t>);</a:t>
            </a:r>
          </a:p>
          <a:p>
            <a:r>
              <a:rPr lang="pl-PL" dirty="0"/>
              <a:t>  </a:t>
            </a:r>
            <a:r>
              <a:rPr lang="pl-PL" dirty="0" err="1"/>
              <a:t>last</a:t>
            </a:r>
            <a:r>
              <a:rPr lang="pl-PL" dirty="0"/>
              <a:t> = </a:t>
            </a:r>
            <a:r>
              <a:rPr lang="pl-PL" dirty="0" err="1"/>
              <a:t>low</a:t>
            </a:r>
            <a:r>
              <a:rPr lang="pl-PL" dirty="0"/>
              <a:t>;</a:t>
            </a:r>
          </a:p>
          <a:p>
            <a:r>
              <a:rPr lang="en-US" dirty="0"/>
              <a:t>  for(</a:t>
            </a:r>
            <a:r>
              <a:rPr lang="en-US" dirty="0" err="1"/>
              <a:t>i</a:t>
            </a:r>
            <a:r>
              <a:rPr lang="en-US" dirty="0"/>
              <a:t> = low; </a:t>
            </a:r>
            <a:r>
              <a:rPr lang="en-US" dirty="0" err="1"/>
              <a:t>i</a:t>
            </a:r>
            <a:r>
              <a:rPr lang="en-US" dirty="0"/>
              <a:t>&lt;high;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cs-CZ" dirty="0"/>
              <a:t>    </a:t>
            </a:r>
            <a:r>
              <a:rPr lang="cs-CZ" dirty="0" err="1"/>
              <a:t>if</a:t>
            </a:r>
            <a:r>
              <a:rPr lang="cs-CZ" dirty="0"/>
              <a:t>(</a:t>
            </a:r>
            <a:r>
              <a:rPr lang="cs-CZ" dirty="0" err="1"/>
              <a:t>x</a:t>
            </a:r>
            <a:r>
              <a:rPr lang="cs-CZ" dirty="0"/>
              <a:t>[i] &lt;= pivot){</a:t>
            </a:r>
          </a:p>
          <a:p>
            <a:r>
              <a:rPr lang="pl-PL" dirty="0"/>
              <a:t>      </a:t>
            </a:r>
            <a:r>
              <a:rPr lang="pl-PL" b="1" dirty="0" err="1"/>
              <a:t>swap</a:t>
            </a:r>
            <a:r>
              <a:rPr lang="pl-PL" dirty="0"/>
              <a:t>(</a:t>
            </a:r>
            <a:r>
              <a:rPr lang="pl-PL" dirty="0" err="1"/>
              <a:t>x+last</a:t>
            </a:r>
            <a:r>
              <a:rPr lang="pl-PL" dirty="0"/>
              <a:t>, </a:t>
            </a:r>
            <a:r>
              <a:rPr lang="pl-PL" dirty="0" err="1"/>
              <a:t>x+i</a:t>
            </a:r>
            <a:r>
              <a:rPr lang="pl-PL" dirty="0"/>
              <a:t>);</a:t>
            </a:r>
          </a:p>
          <a:p>
            <a:r>
              <a:rPr lang="es-ES_tradnl" dirty="0"/>
              <a:t>      </a:t>
            </a:r>
            <a:r>
              <a:rPr lang="es-ES_tradnl" dirty="0" err="1"/>
              <a:t>last</a:t>
            </a:r>
            <a:r>
              <a:rPr lang="es-ES_tradnl" dirty="0"/>
              <a:t> += 1;</a:t>
            </a:r>
          </a:p>
          <a:p>
            <a:r>
              <a:rPr lang="es-ES_tradnl" dirty="0"/>
              <a:t>    }</a:t>
            </a:r>
          </a:p>
          <a:p>
            <a:r>
              <a:rPr lang="es-ES_tradnl" dirty="0"/>
              <a:t>  }</a:t>
            </a:r>
          </a:p>
          <a:p>
            <a:r>
              <a:rPr lang="es-ES_tradnl" dirty="0"/>
              <a:t> </a:t>
            </a:r>
            <a:r>
              <a:rPr lang="es-ES_tradnl" b="1" dirty="0"/>
              <a:t> swap</a:t>
            </a:r>
            <a:r>
              <a:rPr lang="es-ES_tradnl" dirty="0"/>
              <a:t>(</a:t>
            </a:r>
            <a:r>
              <a:rPr lang="es-ES_tradnl" dirty="0" err="1"/>
              <a:t>x+last</a:t>
            </a:r>
            <a:r>
              <a:rPr lang="es-ES_tradnl" dirty="0"/>
              <a:t>, </a:t>
            </a:r>
            <a:r>
              <a:rPr lang="es-ES_tradnl" dirty="0" err="1"/>
              <a:t>x+high</a:t>
            </a:r>
            <a:r>
              <a:rPr lang="es-ES_tradnl" dirty="0"/>
              <a:t>);</a:t>
            </a:r>
          </a:p>
          <a:p>
            <a:r>
              <a:rPr lang="es-ES_tradnl" dirty="0"/>
              <a:t>  </a:t>
            </a:r>
            <a:r>
              <a:rPr lang="es-ES_tradnl" dirty="0" err="1"/>
              <a:t>return</a:t>
            </a:r>
            <a:r>
              <a:rPr lang="es-ES_tradnl" dirty="0"/>
              <a:t> </a:t>
            </a:r>
            <a:r>
              <a:rPr lang="es-ES_tradnl" dirty="0" err="1"/>
              <a:t>last</a:t>
            </a:r>
            <a:r>
              <a:rPr lang="es-ES_tradnl" dirty="0"/>
              <a:t>;</a:t>
            </a:r>
          </a:p>
          <a:p>
            <a:r>
              <a:rPr lang="es-ES_tradnl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118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8487" y="668218"/>
            <a:ext cx="2251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Ejercicio</a:t>
            </a:r>
            <a:r>
              <a:rPr lang="en-US" sz="3600" b="1" dirty="0" smtClean="0"/>
              <a:t> 1: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0622" y="1314549"/>
            <a:ext cx="84350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Programar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funciones</a:t>
            </a:r>
            <a:r>
              <a:rPr lang="en-US" sz="2400" dirty="0" smtClean="0"/>
              <a:t> de </a:t>
            </a:r>
            <a:r>
              <a:rPr lang="en-US" sz="2400" b="1" dirty="0" smtClean="0"/>
              <a:t>quicksort</a:t>
            </a:r>
            <a:r>
              <a:rPr lang="en-US" sz="2400" dirty="0" smtClean="0"/>
              <a:t> y </a:t>
            </a:r>
            <a:r>
              <a:rPr lang="en-US" sz="2400" dirty="0" err="1" smtClean="0"/>
              <a:t>paralelizar</a:t>
            </a:r>
            <a:r>
              <a:rPr lang="en-US" sz="2400" dirty="0" smtClean="0"/>
              <a:t> con </a:t>
            </a:r>
            <a:r>
              <a:rPr lang="en-US" sz="2400" dirty="0" err="1" smtClean="0"/>
              <a:t>OpenMP</a:t>
            </a:r>
            <a:r>
              <a:rPr lang="en-US" sz="2400" dirty="0" smtClean="0"/>
              <a:t> el </a:t>
            </a:r>
            <a:r>
              <a:rPr lang="en-US" sz="2400" dirty="0" err="1" smtClean="0"/>
              <a:t>algoritmo</a:t>
            </a:r>
            <a:r>
              <a:rPr lang="en-US" sz="2400" dirty="0" smtClean="0"/>
              <a:t>  </a:t>
            </a:r>
            <a:r>
              <a:rPr lang="en-US" sz="2400" dirty="0" err="1" smtClean="0"/>
              <a:t>tomando</a:t>
            </a:r>
            <a:r>
              <a:rPr lang="en-US" sz="2400" dirty="0" smtClean="0"/>
              <a:t> en </a:t>
            </a:r>
            <a:r>
              <a:rPr lang="en-US" sz="2400" dirty="0" err="1" smtClean="0"/>
              <a:t>cuenta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El </a:t>
            </a:r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recursivo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4F81BD"/>
                </a:solidFill>
              </a:rPr>
              <a:t>qs</a:t>
            </a:r>
            <a:r>
              <a:rPr lang="en-US" sz="2400" b="1" dirty="0" smtClean="0">
                <a:solidFill>
                  <a:srgbClr val="4F81BD"/>
                </a:solidFill>
              </a:rPr>
              <a:t>()</a:t>
            </a:r>
            <a:r>
              <a:rPr lang="en-US" sz="2400" dirty="0" smtClean="0"/>
              <a:t> del </a:t>
            </a:r>
            <a:r>
              <a:rPr lang="en-US" sz="2400" dirty="0" err="1" smtClean="0"/>
              <a:t>ejemplo</a:t>
            </a:r>
            <a:r>
              <a:rPr lang="en-US" sz="2400" dirty="0" smtClean="0"/>
              <a:t>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ejecutado</a:t>
            </a:r>
            <a:r>
              <a:rPr lang="en-US" sz="2400" dirty="0" smtClean="0"/>
              <a:t> en </a:t>
            </a:r>
            <a:r>
              <a:rPr lang="en-US" sz="2400" dirty="0" err="1" smtClean="0"/>
              <a:t>tareas</a:t>
            </a:r>
            <a:r>
              <a:rPr lang="en-US" sz="2400" dirty="0" smtClean="0"/>
              <a:t> (</a:t>
            </a:r>
            <a:r>
              <a:rPr lang="en-US" sz="2400" b="1" dirty="0" smtClean="0"/>
              <a:t>tasks</a:t>
            </a:r>
            <a:r>
              <a:rPr lang="en-US" sz="2400" dirty="0" smtClean="0"/>
              <a:t>), </a:t>
            </a:r>
            <a:r>
              <a:rPr lang="en-US" sz="2400" dirty="0" err="1" smtClean="0"/>
              <a:t>dentro</a:t>
            </a:r>
            <a:r>
              <a:rPr lang="en-US" sz="2400" dirty="0" smtClean="0"/>
              <a:t> de un constructor </a:t>
            </a:r>
            <a:r>
              <a:rPr lang="en-US" sz="2400" b="1" dirty="0" smtClean="0"/>
              <a:t>parallel</a:t>
            </a:r>
          </a:p>
          <a:p>
            <a:r>
              <a:rPr lang="en-US" sz="2400" dirty="0" smtClean="0"/>
              <a:t>-    El </a:t>
            </a:r>
            <a:r>
              <a:rPr lang="en-US" sz="2400" dirty="0" err="1" smtClean="0"/>
              <a:t>condicional</a:t>
            </a:r>
            <a:r>
              <a:rPr lang="en-US" sz="2400" dirty="0" smtClean="0"/>
              <a:t>: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if(</a:t>
            </a:r>
            <a:r>
              <a:rPr lang="en-US" sz="2400" dirty="0" err="1">
                <a:solidFill>
                  <a:schemeClr val="accent1"/>
                </a:solidFill>
              </a:rPr>
              <a:t>firstcall</a:t>
            </a:r>
            <a:r>
              <a:rPr lang="en-US" sz="2400" dirty="0">
                <a:solidFill>
                  <a:schemeClr val="accent1"/>
                </a:solidFill>
              </a:rPr>
              <a:t> == 1) {</a:t>
            </a:r>
          </a:p>
          <a:p>
            <a:r>
              <a:rPr lang="pt-BR" sz="2400" dirty="0">
                <a:solidFill>
                  <a:schemeClr val="accent1"/>
                </a:solidFill>
              </a:rPr>
              <a:t>    </a:t>
            </a:r>
            <a:r>
              <a:rPr lang="pt-BR" sz="2400" b="1" dirty="0" err="1">
                <a:solidFill>
                  <a:schemeClr val="accent1"/>
                </a:solidFill>
              </a:rPr>
              <a:t>qs</a:t>
            </a:r>
            <a:r>
              <a:rPr lang="pt-BR" sz="2400" dirty="0">
                <a:solidFill>
                  <a:schemeClr val="accent1"/>
                </a:solidFill>
              </a:rPr>
              <a:t>(z,0,zend,0)</a:t>
            </a:r>
            <a:r>
              <a:rPr lang="pt-BR" sz="2400" dirty="0" smtClean="0">
                <a:solidFill>
                  <a:schemeClr val="accent1"/>
                </a:solidFill>
              </a:rPr>
              <a:t>;  </a:t>
            </a:r>
            <a:r>
              <a:rPr lang="da-DK" sz="2400" dirty="0" smtClean="0">
                <a:solidFill>
                  <a:schemeClr val="accent1"/>
                </a:solidFill>
              </a:rPr>
              <a:t>}</a:t>
            </a:r>
          </a:p>
          <a:p>
            <a:r>
              <a:rPr lang="da-DK" sz="2400" dirty="0" smtClean="0"/>
              <a:t>   </a:t>
            </a:r>
            <a:r>
              <a:rPr lang="da-DK" sz="2400" dirty="0" err="1" smtClean="0"/>
              <a:t>Debe</a:t>
            </a:r>
            <a:r>
              <a:rPr lang="da-DK" sz="2400" dirty="0" smtClean="0"/>
              <a:t> </a:t>
            </a:r>
            <a:r>
              <a:rPr lang="da-DK" sz="2400" dirty="0"/>
              <a:t>ser </a:t>
            </a:r>
            <a:r>
              <a:rPr lang="da-DK" sz="2400" dirty="0" err="1"/>
              <a:t>ejecutado</a:t>
            </a:r>
            <a:r>
              <a:rPr lang="da-DK" sz="2400" dirty="0"/>
              <a:t> solo </a:t>
            </a:r>
            <a:r>
              <a:rPr lang="da-DK" sz="2400" dirty="0" err="1"/>
              <a:t>una</a:t>
            </a:r>
            <a:r>
              <a:rPr lang="da-DK" sz="2400" dirty="0"/>
              <a:t> </a:t>
            </a:r>
            <a:r>
              <a:rPr lang="da-DK" sz="2400" dirty="0" err="1"/>
              <a:t>vez</a:t>
            </a:r>
            <a:r>
              <a:rPr lang="da-DK" sz="2400" dirty="0"/>
              <a:t> (</a:t>
            </a:r>
            <a:r>
              <a:rPr lang="da-DK" sz="2400" dirty="0" err="1"/>
              <a:t>por</a:t>
            </a:r>
            <a:r>
              <a:rPr lang="da-DK" sz="2400" dirty="0"/>
              <a:t> </a:t>
            </a:r>
            <a:r>
              <a:rPr lang="da-DK" sz="2400" dirty="0" err="1"/>
              <a:t>uno</a:t>
            </a:r>
            <a:r>
              <a:rPr lang="da-DK" sz="2400" dirty="0"/>
              <a:t> de los </a:t>
            </a:r>
            <a:r>
              <a:rPr lang="da-DK" sz="2400" dirty="0" err="1"/>
              <a:t>threads</a:t>
            </a:r>
            <a:r>
              <a:rPr lang="da-DK" sz="2400" dirty="0" smtClean="0"/>
              <a:t>)</a:t>
            </a:r>
            <a:endParaRPr lang="da-DK" sz="2400" dirty="0" smtClean="0">
              <a:solidFill>
                <a:schemeClr val="accent1"/>
              </a:solidFill>
            </a:endParaRPr>
          </a:p>
          <a:p>
            <a:r>
              <a:rPr lang="da-DK" sz="2400" dirty="0" smtClean="0"/>
              <a:t>- Los </a:t>
            </a:r>
            <a:r>
              <a:rPr lang="da-DK" sz="2400" dirty="0" err="1" smtClean="0"/>
              <a:t>valores</a:t>
            </a:r>
            <a:r>
              <a:rPr lang="da-DK" sz="2400" dirty="0" smtClean="0"/>
              <a:t> </a:t>
            </a:r>
            <a:r>
              <a:rPr lang="da-DK" sz="2400" dirty="0" err="1" smtClean="0"/>
              <a:t>iniciales</a:t>
            </a:r>
            <a:r>
              <a:rPr lang="da-DK" sz="2400" dirty="0" smtClean="0"/>
              <a:t> a ser </a:t>
            </a:r>
            <a:r>
              <a:rPr lang="da-DK" sz="2400" dirty="0" err="1" smtClean="0"/>
              <a:t>ordenados</a:t>
            </a:r>
            <a:r>
              <a:rPr lang="da-DK" sz="2400" dirty="0" smtClean="0"/>
              <a:t> </a:t>
            </a:r>
            <a:r>
              <a:rPr lang="da-DK" sz="2400" dirty="0" err="1" smtClean="0"/>
              <a:t>serán</a:t>
            </a:r>
            <a:r>
              <a:rPr lang="da-DK" sz="2400" dirty="0" smtClean="0"/>
              <a:t> </a:t>
            </a:r>
            <a:r>
              <a:rPr lang="da-DK" sz="2400" dirty="0" err="1" smtClean="0"/>
              <a:t>generados</a:t>
            </a:r>
            <a:r>
              <a:rPr lang="da-DK" sz="2400" dirty="0" smtClean="0"/>
              <a:t> </a:t>
            </a:r>
            <a:r>
              <a:rPr lang="da-DK" sz="2400" dirty="0" err="1" smtClean="0"/>
              <a:t>aleatoriamente</a:t>
            </a:r>
            <a:r>
              <a:rPr lang="da-DK" sz="2400" dirty="0" smtClean="0"/>
              <a:t> con </a:t>
            </a:r>
            <a:r>
              <a:rPr lang="da-DK" sz="2400" dirty="0" err="1" smtClean="0"/>
              <a:t>valores</a:t>
            </a:r>
            <a:r>
              <a:rPr lang="da-DK" sz="2400" dirty="0" smtClean="0"/>
              <a:t> entre 1 y 99</a:t>
            </a:r>
          </a:p>
          <a:p>
            <a:pPr marL="342900" indent="-342900">
              <a:buFontTx/>
              <a:buChar char="-"/>
            </a:pPr>
            <a:r>
              <a:rPr lang="da-DK" sz="2400" dirty="0" err="1" smtClean="0"/>
              <a:t>Demostrar</a:t>
            </a:r>
            <a:r>
              <a:rPr lang="da-DK" sz="2400" dirty="0" smtClean="0"/>
              <a:t> el </a:t>
            </a:r>
            <a:r>
              <a:rPr lang="da-DK" sz="2400" dirty="0" err="1" smtClean="0"/>
              <a:t>funcionamiento</a:t>
            </a:r>
            <a:r>
              <a:rPr lang="da-DK" sz="2400" dirty="0" smtClean="0"/>
              <a:t> del </a:t>
            </a:r>
            <a:r>
              <a:rPr lang="da-DK" sz="2400" dirty="0" err="1" smtClean="0"/>
              <a:t>algoritmo</a:t>
            </a:r>
            <a:r>
              <a:rPr lang="da-DK" sz="2400" dirty="0" smtClean="0"/>
              <a:t> </a:t>
            </a:r>
            <a:r>
              <a:rPr lang="da-DK" sz="2400" dirty="0" err="1" smtClean="0"/>
              <a:t>imprimiendo</a:t>
            </a:r>
            <a:r>
              <a:rPr lang="da-DK" sz="2400" dirty="0" smtClean="0"/>
              <a:t> </a:t>
            </a:r>
            <a:r>
              <a:rPr lang="da-DK" sz="2400" dirty="0" err="1" smtClean="0"/>
              <a:t>valores</a:t>
            </a:r>
            <a:r>
              <a:rPr lang="da-DK" sz="2400" dirty="0" smtClean="0"/>
              <a:t> </a:t>
            </a:r>
            <a:r>
              <a:rPr lang="da-DK" sz="2400" dirty="0" err="1" smtClean="0"/>
              <a:t>para</a:t>
            </a:r>
            <a:r>
              <a:rPr lang="da-DK" sz="2400" dirty="0" smtClean="0"/>
              <a:t> N=10 y N=20</a:t>
            </a:r>
          </a:p>
          <a:p>
            <a:pPr marL="342900" indent="-342900">
              <a:buFontTx/>
              <a:buChar char="-"/>
            </a:pPr>
            <a:r>
              <a:rPr lang="da-DK" sz="2400" dirty="0" err="1" smtClean="0"/>
              <a:t>Graficar</a:t>
            </a:r>
            <a:r>
              <a:rPr lang="da-DK" sz="2400" dirty="0" smtClean="0"/>
              <a:t> </a:t>
            </a:r>
            <a:r>
              <a:rPr lang="da-DK" sz="2400" dirty="0" err="1" smtClean="0"/>
              <a:t>tiempos</a:t>
            </a:r>
            <a:r>
              <a:rPr lang="da-DK" sz="2400" dirty="0" smtClean="0"/>
              <a:t> de </a:t>
            </a:r>
            <a:r>
              <a:rPr lang="da-DK" sz="2400" dirty="0" err="1" smtClean="0"/>
              <a:t>cálculo</a:t>
            </a:r>
            <a:r>
              <a:rPr lang="da-DK" sz="2400" dirty="0" smtClean="0"/>
              <a:t> </a:t>
            </a:r>
            <a:r>
              <a:rPr lang="da-DK" sz="2400" dirty="0" err="1" smtClean="0"/>
              <a:t>para</a:t>
            </a:r>
            <a:r>
              <a:rPr lang="da-DK" sz="2400" dirty="0" smtClean="0"/>
              <a:t> N=10</a:t>
            </a:r>
            <a:r>
              <a:rPr lang="da-DK" sz="2400" baseline="30000" dirty="0" smtClean="0"/>
              <a:t>6</a:t>
            </a:r>
            <a:r>
              <a:rPr lang="da-DK" sz="2400" dirty="0" smtClean="0"/>
              <a:t> vs. </a:t>
            </a:r>
            <a:r>
              <a:rPr lang="da-DK" sz="2400" dirty="0" err="1" smtClean="0"/>
              <a:t>np</a:t>
            </a:r>
            <a:r>
              <a:rPr lang="da-DK" sz="2400" dirty="0" smtClean="0"/>
              <a:t>=2,4,8 (</a:t>
            </a:r>
            <a:r>
              <a:rPr lang="da-DK" sz="2400" dirty="0" err="1" smtClean="0"/>
              <a:t>no</a:t>
            </a:r>
            <a:r>
              <a:rPr lang="da-DK" sz="2400" dirty="0" smtClean="0"/>
              <a:t> </a:t>
            </a:r>
            <a:r>
              <a:rPr lang="da-DK" sz="2400" dirty="0" err="1" smtClean="0"/>
              <a:t>necesita</a:t>
            </a:r>
            <a:r>
              <a:rPr lang="da-DK" sz="2400" dirty="0" smtClean="0"/>
              <a:t> </a:t>
            </a:r>
            <a:r>
              <a:rPr lang="da-DK" sz="2400" dirty="0" err="1" smtClean="0"/>
              <a:t>imprimir</a:t>
            </a:r>
            <a:r>
              <a:rPr lang="da-DK" sz="2400" dirty="0" smtClean="0"/>
              <a:t> los </a:t>
            </a:r>
            <a:r>
              <a:rPr lang="da-DK" sz="2400" dirty="0" err="1" smtClean="0"/>
              <a:t>valores</a:t>
            </a:r>
            <a:r>
              <a:rPr lang="da-DK" sz="2400" dirty="0" smtClean="0"/>
              <a:t> en </a:t>
            </a:r>
            <a:r>
              <a:rPr lang="da-DK" sz="2400" dirty="0" err="1" smtClean="0"/>
              <a:t>este</a:t>
            </a:r>
            <a:r>
              <a:rPr lang="da-DK" sz="2400" dirty="0" smtClean="0"/>
              <a:t> </a:t>
            </a:r>
            <a:r>
              <a:rPr lang="da-DK" sz="2400" dirty="0" err="1" smtClean="0"/>
              <a:t>caso</a:t>
            </a:r>
            <a:r>
              <a:rPr lang="da-DK" sz="2400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37590" y="66823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164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5719" y="1066234"/>
            <a:ext cx="1439028" cy="3416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4F81BD"/>
                </a:solidFill>
              </a:rPr>
              <a:t>int</a:t>
            </a:r>
            <a:r>
              <a:rPr lang="en-US" b="1" dirty="0">
                <a:solidFill>
                  <a:srgbClr val="4F81BD"/>
                </a:solidFill>
              </a:rPr>
              <a:t> fib</a:t>
            </a:r>
            <a:r>
              <a:rPr lang="en-US" dirty="0">
                <a:solidFill>
                  <a:srgbClr val="4F81BD"/>
                </a:solidFill>
              </a:rPr>
              <a:t>(</a:t>
            </a:r>
            <a:r>
              <a:rPr lang="en-US" dirty="0" err="1">
                <a:solidFill>
                  <a:srgbClr val="4F81BD"/>
                </a:solidFill>
              </a:rPr>
              <a:t>int</a:t>
            </a:r>
            <a:r>
              <a:rPr lang="en-US" dirty="0">
                <a:solidFill>
                  <a:srgbClr val="4F81BD"/>
                </a:solidFill>
              </a:rPr>
              <a:t> n) {</a:t>
            </a:r>
          </a:p>
          <a:p>
            <a:r>
              <a:rPr lang="fr-FR" dirty="0" err="1">
                <a:solidFill>
                  <a:srgbClr val="4F81BD"/>
                </a:solidFill>
              </a:rPr>
              <a:t>int</a:t>
            </a:r>
            <a:r>
              <a:rPr lang="fr-FR" dirty="0">
                <a:solidFill>
                  <a:srgbClr val="4F81BD"/>
                </a:solidFill>
              </a:rPr>
              <a:t> i, j</a:t>
            </a:r>
            <a:r>
              <a:rPr lang="fr-FR" dirty="0" smtClean="0">
                <a:solidFill>
                  <a:srgbClr val="4F81BD"/>
                </a:solidFill>
              </a:rPr>
              <a:t>;</a:t>
            </a:r>
          </a:p>
          <a:p>
            <a:endParaRPr lang="fr-FR" dirty="0">
              <a:solidFill>
                <a:srgbClr val="4F81BD"/>
              </a:solidFill>
            </a:endParaRPr>
          </a:p>
          <a:p>
            <a:r>
              <a:rPr lang="fr-FR" dirty="0">
                <a:solidFill>
                  <a:srgbClr val="4F81BD"/>
                </a:solidFill>
              </a:rPr>
              <a:t>if (n&lt;2)</a:t>
            </a:r>
          </a:p>
          <a:p>
            <a:r>
              <a:rPr lang="fr-FR" dirty="0">
                <a:solidFill>
                  <a:srgbClr val="4F81BD"/>
                </a:solidFill>
              </a:rPr>
              <a:t>return n;</a:t>
            </a:r>
          </a:p>
          <a:p>
            <a:endParaRPr lang="fr-FR" dirty="0" smtClean="0">
              <a:solidFill>
                <a:srgbClr val="4F81BD"/>
              </a:solidFill>
            </a:endParaRPr>
          </a:p>
          <a:p>
            <a:r>
              <a:rPr lang="fr-FR" dirty="0" err="1" smtClean="0">
                <a:solidFill>
                  <a:srgbClr val="4F81BD"/>
                </a:solidFill>
              </a:rPr>
              <a:t>else</a:t>
            </a:r>
            <a:r>
              <a:rPr lang="fr-FR" dirty="0" smtClean="0">
                <a:solidFill>
                  <a:srgbClr val="4F81BD"/>
                </a:solidFill>
              </a:rPr>
              <a:t> </a:t>
            </a:r>
            <a:r>
              <a:rPr lang="fr-FR" dirty="0">
                <a:solidFill>
                  <a:srgbClr val="4F81BD"/>
                </a:solidFill>
              </a:rPr>
              <a:t>{</a:t>
            </a:r>
          </a:p>
          <a:p>
            <a:r>
              <a:rPr lang="fr-FR" dirty="0" smtClean="0">
                <a:solidFill>
                  <a:srgbClr val="4F81BD"/>
                </a:solidFill>
              </a:rPr>
              <a:t>i</a:t>
            </a:r>
            <a:r>
              <a:rPr lang="fr-FR" dirty="0">
                <a:solidFill>
                  <a:srgbClr val="4F81BD"/>
                </a:solidFill>
              </a:rPr>
              <a:t>=</a:t>
            </a:r>
            <a:r>
              <a:rPr lang="fr-FR" dirty="0" err="1">
                <a:solidFill>
                  <a:srgbClr val="4F81BD"/>
                </a:solidFill>
              </a:rPr>
              <a:t>fib</a:t>
            </a:r>
            <a:r>
              <a:rPr lang="fr-FR" dirty="0">
                <a:solidFill>
                  <a:srgbClr val="4F81BD"/>
                </a:solidFill>
              </a:rPr>
              <a:t>(n-1);</a:t>
            </a:r>
          </a:p>
          <a:p>
            <a:r>
              <a:rPr lang="fr-FR" dirty="0" smtClean="0">
                <a:solidFill>
                  <a:srgbClr val="4F81BD"/>
                </a:solidFill>
              </a:rPr>
              <a:t>j</a:t>
            </a:r>
            <a:r>
              <a:rPr lang="fr-FR" dirty="0">
                <a:solidFill>
                  <a:srgbClr val="4F81BD"/>
                </a:solidFill>
              </a:rPr>
              <a:t>=</a:t>
            </a:r>
            <a:r>
              <a:rPr lang="fr-FR" dirty="0" err="1">
                <a:solidFill>
                  <a:srgbClr val="4F81BD"/>
                </a:solidFill>
              </a:rPr>
              <a:t>fib</a:t>
            </a:r>
            <a:r>
              <a:rPr lang="fr-FR" dirty="0">
                <a:solidFill>
                  <a:srgbClr val="4F81BD"/>
                </a:solidFill>
              </a:rPr>
              <a:t>(n-2);</a:t>
            </a:r>
          </a:p>
          <a:p>
            <a:r>
              <a:rPr lang="fr-FR" dirty="0" smtClean="0">
                <a:solidFill>
                  <a:srgbClr val="4F81BD"/>
                </a:solidFill>
              </a:rPr>
              <a:t>return </a:t>
            </a:r>
            <a:r>
              <a:rPr lang="fr-FR" dirty="0" err="1">
                <a:solidFill>
                  <a:srgbClr val="4F81BD"/>
                </a:solidFill>
              </a:rPr>
              <a:t>i+j</a:t>
            </a:r>
            <a:r>
              <a:rPr lang="fr-FR" dirty="0">
                <a:solidFill>
                  <a:srgbClr val="4F81BD"/>
                </a:solidFill>
              </a:rPr>
              <a:t>;</a:t>
            </a:r>
          </a:p>
          <a:p>
            <a:r>
              <a:rPr lang="fr-FR" dirty="0">
                <a:solidFill>
                  <a:srgbClr val="4F81BD"/>
                </a:solidFill>
              </a:rPr>
              <a:t>}</a:t>
            </a:r>
          </a:p>
          <a:p>
            <a:r>
              <a:rPr lang="fr-FR" dirty="0" smtClean="0">
                <a:solidFill>
                  <a:srgbClr val="4F81BD"/>
                </a:solidFill>
              </a:rPr>
              <a:t>}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850" y="768316"/>
            <a:ext cx="6166705" cy="3016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Ejercicio</a:t>
            </a:r>
            <a:r>
              <a:rPr lang="en-US" sz="2800" b="1" dirty="0" smtClean="0"/>
              <a:t> </a:t>
            </a:r>
            <a:r>
              <a:rPr lang="en-US" sz="2800" b="1" dirty="0" smtClean="0"/>
              <a:t>2:</a:t>
            </a:r>
            <a:endParaRPr lang="en-US" sz="2800" b="1" dirty="0" smtClean="0"/>
          </a:p>
          <a:p>
            <a:r>
              <a:rPr lang="en-US" dirty="0" err="1" smtClean="0"/>
              <a:t>Programar</a:t>
            </a:r>
            <a:r>
              <a:rPr lang="en-US" dirty="0" smtClean="0"/>
              <a:t> la </a:t>
            </a:r>
            <a:r>
              <a:rPr lang="en-US" dirty="0" err="1" smtClean="0"/>
              <a:t>función</a:t>
            </a:r>
            <a:r>
              <a:rPr lang="en-US" dirty="0" smtClean="0"/>
              <a:t> Fibonacci en </a:t>
            </a:r>
            <a:r>
              <a:rPr lang="en-US" dirty="0" err="1" smtClean="0"/>
              <a:t>paralelo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directivas</a:t>
            </a:r>
            <a:r>
              <a:rPr lang="en-US" dirty="0" smtClean="0"/>
              <a:t> OPENMP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llamada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región</a:t>
            </a:r>
            <a:r>
              <a:rPr lang="en-US" dirty="0" smtClean="0"/>
              <a:t> en </a:t>
            </a:r>
            <a:r>
              <a:rPr lang="en-US" dirty="0" err="1" smtClean="0"/>
              <a:t>paralelo</a:t>
            </a:r>
            <a:r>
              <a:rPr lang="en-US" dirty="0" smtClean="0"/>
              <a:t>, y </a:t>
            </a:r>
            <a:r>
              <a:rPr lang="en-US" dirty="0" err="1" smtClean="0"/>
              <a:t>utilizando</a:t>
            </a:r>
            <a:r>
              <a:rPr lang="en-US" dirty="0" smtClean="0"/>
              <a:t> el constructor </a:t>
            </a:r>
            <a:r>
              <a:rPr lang="en-US" b="1" dirty="0" smtClean="0"/>
              <a:t>task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calcular</a:t>
            </a:r>
            <a:r>
              <a:rPr lang="en-US" dirty="0" smtClean="0"/>
              <a:t> </a:t>
            </a:r>
            <a:r>
              <a:rPr lang="en-US" dirty="0" err="1" smtClean="0"/>
              <a:t>ambas</a:t>
            </a:r>
            <a:r>
              <a:rPr lang="en-US" dirty="0" smtClean="0"/>
              <a:t> </a:t>
            </a:r>
            <a:r>
              <a:rPr lang="en-US" dirty="0" err="1" smtClean="0"/>
              <a:t>componentes</a:t>
            </a:r>
            <a:r>
              <a:rPr lang="en-US" dirty="0" smtClean="0"/>
              <a:t> de la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recursiva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Asegúrese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ambos </a:t>
            </a:r>
            <a:r>
              <a:rPr lang="en-US" dirty="0" err="1" smtClean="0"/>
              <a:t>términos</a:t>
            </a:r>
            <a:r>
              <a:rPr lang="en-US" dirty="0" smtClean="0"/>
              <a:t> </a:t>
            </a:r>
            <a:r>
              <a:rPr lang="en-US" dirty="0" err="1" smtClean="0"/>
              <a:t>sean</a:t>
            </a:r>
            <a:r>
              <a:rPr lang="en-US" dirty="0" smtClean="0"/>
              <a:t> </a:t>
            </a:r>
            <a:r>
              <a:rPr lang="en-US" dirty="0" err="1" smtClean="0"/>
              <a:t>calculados</a:t>
            </a:r>
            <a:r>
              <a:rPr lang="en-US" dirty="0" smtClean="0"/>
              <a:t> antes de </a:t>
            </a:r>
            <a:r>
              <a:rPr lang="en-US" dirty="0" err="1" smtClean="0"/>
              <a:t>ejecutar</a:t>
            </a:r>
            <a:r>
              <a:rPr lang="en-US" dirty="0" smtClean="0"/>
              <a:t> la </a:t>
            </a:r>
            <a:r>
              <a:rPr lang="en-US" dirty="0" err="1" smtClean="0"/>
              <a:t>suma</a:t>
            </a:r>
            <a:r>
              <a:rPr lang="en-US" dirty="0" smtClean="0"/>
              <a:t> y </a:t>
            </a:r>
            <a:r>
              <a:rPr lang="en-US" dirty="0" err="1" smtClean="0"/>
              <a:t>retornarla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Desde</a:t>
            </a:r>
            <a:r>
              <a:rPr lang="en-US" dirty="0" smtClean="0"/>
              <a:t> la </a:t>
            </a:r>
            <a:r>
              <a:rPr lang="en-US" dirty="0" err="1" smtClean="0"/>
              <a:t>región</a:t>
            </a:r>
            <a:r>
              <a:rPr lang="en-US" dirty="0" smtClean="0"/>
              <a:t> </a:t>
            </a:r>
            <a:r>
              <a:rPr lang="en-US" dirty="0" err="1" smtClean="0"/>
              <a:t>paralela</a:t>
            </a:r>
            <a:r>
              <a:rPr lang="en-US" dirty="0" smtClean="0"/>
              <a:t> en el </a:t>
            </a:r>
            <a:r>
              <a:rPr lang="en-US" b="1" dirty="0" smtClean="0"/>
              <a:t>main() </a:t>
            </a:r>
            <a:r>
              <a:rPr lang="en-US" dirty="0" smtClean="0"/>
              <a:t>solo un thread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llamar</a:t>
            </a:r>
            <a:r>
              <a:rPr lang="en-US" dirty="0" smtClean="0"/>
              <a:t> a la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competencia</a:t>
            </a:r>
            <a:r>
              <a:rPr lang="en-US" dirty="0" smtClean="0"/>
              <a:t> entre threads.</a:t>
            </a:r>
            <a:endParaRPr lang="en-US" dirty="0"/>
          </a:p>
        </p:txBody>
      </p:sp>
      <p:pic>
        <p:nvPicPr>
          <p:cNvPr id="5" name="Picture 4" descr="rabbitMNgen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428" y="3856401"/>
            <a:ext cx="29591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917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45" y="685777"/>
            <a:ext cx="48479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Regiones</a:t>
            </a:r>
            <a:r>
              <a:rPr lang="en-US" sz="3200" b="1" dirty="0" smtClean="0"/>
              <a:t> barrier </a:t>
            </a:r>
            <a:r>
              <a:rPr lang="en-US" sz="3200" dirty="0" err="1" smtClean="0"/>
              <a:t>dependiente</a:t>
            </a:r>
            <a:r>
              <a:rPr lang="en-US" sz="3200" b="1" dirty="0" err="1" smtClean="0"/>
              <a:t>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4145" y="1906242"/>
            <a:ext cx="43220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 constructor </a:t>
            </a:r>
            <a:r>
              <a:rPr lang="en-US" sz="2400" b="1" dirty="0" smtClean="0"/>
              <a:t>barrier</a:t>
            </a:r>
            <a:r>
              <a:rPr lang="en-US" sz="2400" dirty="0" smtClean="0"/>
              <a:t> </a:t>
            </a:r>
            <a:r>
              <a:rPr lang="en-US" sz="2400" dirty="0" err="1" smtClean="0"/>
              <a:t>enlazará</a:t>
            </a:r>
            <a:r>
              <a:rPr lang="en-US" sz="2400" dirty="0" smtClean="0"/>
              <a:t> la </a:t>
            </a:r>
            <a:r>
              <a:rPr lang="en-US" sz="2400" dirty="0" err="1" smtClean="0"/>
              <a:t>región</a:t>
            </a:r>
            <a:r>
              <a:rPr lang="en-US" sz="2400" dirty="0" smtClean="0"/>
              <a:t> en </a:t>
            </a:r>
            <a:r>
              <a:rPr lang="en-US" sz="2400" dirty="0" err="1" smtClean="0"/>
              <a:t>paralelo</a:t>
            </a:r>
            <a:r>
              <a:rPr lang="en-US" sz="2400" dirty="0" smtClean="0"/>
              <a:t> mas </a:t>
            </a:r>
            <a:r>
              <a:rPr lang="en-US" sz="2400" dirty="0" err="1" smtClean="0"/>
              <a:t>inmediata</a:t>
            </a:r>
            <a:r>
              <a:rPr lang="en-US" sz="2400" dirty="0" smtClean="0"/>
              <a:t>. </a:t>
            </a:r>
            <a:r>
              <a:rPr lang="en-US" sz="2400" dirty="0" err="1" smtClean="0"/>
              <a:t>Todos</a:t>
            </a:r>
            <a:r>
              <a:rPr lang="en-US" sz="2400" dirty="0" smtClean="0"/>
              <a:t> los </a:t>
            </a:r>
            <a:r>
              <a:rPr lang="en-US" sz="2400" i="1" dirty="0" smtClean="0"/>
              <a:t>threads</a:t>
            </a:r>
            <a:r>
              <a:rPr lang="en-US" sz="2400" dirty="0" smtClean="0"/>
              <a:t> </a:t>
            </a:r>
            <a:r>
              <a:rPr lang="en-US" sz="2400" dirty="0" err="1" smtClean="0"/>
              <a:t>deben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ejecutar</a:t>
            </a:r>
            <a:r>
              <a:rPr lang="en-US" sz="2400" dirty="0" smtClean="0"/>
              <a:t> </a:t>
            </a:r>
            <a:r>
              <a:rPr lang="en-US" sz="2400" b="1" dirty="0" smtClean="0"/>
              <a:t>barrier</a:t>
            </a:r>
            <a:r>
              <a:rPr lang="en-US" sz="2400" dirty="0" smtClean="0"/>
              <a:t> y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tareas</a:t>
            </a:r>
            <a:r>
              <a:rPr lang="en-US" sz="2400" dirty="0" smtClean="0"/>
              <a:t> </a:t>
            </a:r>
            <a:r>
              <a:rPr lang="en-US" sz="2400" dirty="0" err="1" smtClean="0"/>
              <a:t>previas</a:t>
            </a:r>
            <a:r>
              <a:rPr lang="en-US" sz="2400" dirty="0" smtClean="0"/>
              <a:t> antes de </a:t>
            </a:r>
            <a:r>
              <a:rPr lang="en-US" sz="2400" dirty="0" err="1" smtClean="0"/>
              <a:t>poder</a:t>
            </a:r>
            <a:r>
              <a:rPr lang="en-US" sz="2400" dirty="0" smtClean="0"/>
              <a:t> </a:t>
            </a:r>
            <a:r>
              <a:rPr lang="en-US" sz="2400" dirty="0" err="1" smtClean="0"/>
              <a:t>continuar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En el </a:t>
            </a:r>
            <a:r>
              <a:rPr lang="en-US" sz="2400" dirty="0" err="1" smtClean="0"/>
              <a:t>ejemplo</a:t>
            </a:r>
            <a:r>
              <a:rPr lang="en-US" sz="2400" dirty="0" smtClean="0"/>
              <a:t>, el barrier en </a:t>
            </a:r>
            <a:r>
              <a:rPr lang="en-US" sz="2400" i="1" dirty="0" smtClean="0"/>
              <a:t>sub3</a:t>
            </a:r>
            <a:r>
              <a:rPr lang="en-US" sz="2400" dirty="0" smtClean="0"/>
              <a:t> </a:t>
            </a:r>
            <a:r>
              <a:rPr lang="en-US" sz="2400" dirty="0" err="1" smtClean="0"/>
              <a:t>esta</a:t>
            </a:r>
            <a:r>
              <a:rPr lang="en-US" sz="2400" dirty="0" smtClean="0"/>
              <a:t> </a:t>
            </a:r>
            <a:r>
              <a:rPr lang="en-US" sz="2400" dirty="0" err="1" smtClean="0"/>
              <a:t>ligada</a:t>
            </a:r>
            <a:r>
              <a:rPr lang="en-US" sz="2400" dirty="0" smtClean="0"/>
              <a:t> a la </a:t>
            </a:r>
            <a:r>
              <a:rPr lang="en-US" sz="2400" dirty="0" err="1" smtClean="0"/>
              <a:t>región</a:t>
            </a:r>
            <a:r>
              <a:rPr lang="en-US" sz="2400" dirty="0" smtClean="0"/>
              <a:t> </a:t>
            </a:r>
            <a:r>
              <a:rPr lang="en-US" sz="2400" dirty="0" err="1" smtClean="0"/>
              <a:t>paralela</a:t>
            </a:r>
            <a:r>
              <a:rPr lang="en-US" sz="2400" dirty="0" smtClean="0"/>
              <a:t> en </a:t>
            </a:r>
            <a:r>
              <a:rPr lang="en-US" sz="2400" i="1" dirty="0" smtClean="0"/>
              <a:t>sub2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16186" y="708380"/>
            <a:ext cx="4551271" cy="5940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void work(</a:t>
            </a:r>
            <a:r>
              <a:rPr lang="en-US" sz="2000" dirty="0" err="1">
                <a:solidFill>
                  <a:schemeClr val="accent1"/>
                </a:solidFill>
              </a:rPr>
              <a:t>int</a:t>
            </a:r>
            <a:r>
              <a:rPr lang="en-US" sz="2000" dirty="0">
                <a:solidFill>
                  <a:schemeClr val="accent1"/>
                </a:solidFill>
              </a:rPr>
              <a:t> n) {}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void sub3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 err="1">
                <a:solidFill>
                  <a:schemeClr val="accent1"/>
                </a:solidFill>
              </a:rPr>
              <a:t>int</a:t>
            </a:r>
            <a:r>
              <a:rPr lang="en-US" sz="2000" dirty="0">
                <a:solidFill>
                  <a:schemeClr val="accent1"/>
                </a:solidFill>
              </a:rPr>
              <a:t> n</a:t>
            </a:r>
            <a:r>
              <a:rPr lang="en-US" sz="2000" dirty="0" smtClean="0">
                <a:solidFill>
                  <a:schemeClr val="accent1"/>
                </a:solidFill>
              </a:rPr>
              <a:t>) {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work(n);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#pragma </a:t>
            </a:r>
            <a:r>
              <a:rPr lang="en-US" sz="2000" dirty="0" err="1">
                <a:solidFill>
                  <a:srgbClr val="FF0000"/>
                </a:solidFill>
              </a:rPr>
              <a:t>omp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barrier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work(n);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}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void sub2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 err="1">
                <a:solidFill>
                  <a:schemeClr val="accent1"/>
                </a:solidFill>
              </a:rPr>
              <a:t>int</a:t>
            </a:r>
            <a:r>
              <a:rPr lang="en-US" sz="2000" dirty="0">
                <a:solidFill>
                  <a:schemeClr val="accent1"/>
                </a:solidFill>
              </a:rPr>
              <a:t> k</a:t>
            </a:r>
            <a:r>
              <a:rPr lang="en-US" sz="2000" dirty="0" smtClean="0">
                <a:solidFill>
                  <a:schemeClr val="accent1"/>
                </a:solidFill>
              </a:rPr>
              <a:t>) {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#pragma </a:t>
            </a:r>
            <a:r>
              <a:rPr lang="en-US" sz="2000" dirty="0" err="1">
                <a:solidFill>
                  <a:srgbClr val="FF0000"/>
                </a:solidFill>
              </a:rPr>
              <a:t>omp</a:t>
            </a:r>
            <a:r>
              <a:rPr lang="en-US" sz="2000" dirty="0">
                <a:solidFill>
                  <a:srgbClr val="FF0000"/>
                </a:solidFill>
              </a:rPr>
              <a:t> parallel shared(k)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sub3(k);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}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void sub1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 err="1">
                <a:solidFill>
                  <a:schemeClr val="accent1"/>
                </a:solidFill>
              </a:rPr>
              <a:t>int</a:t>
            </a:r>
            <a:r>
              <a:rPr lang="en-US" sz="2000" dirty="0">
                <a:solidFill>
                  <a:schemeClr val="accent1"/>
                </a:solidFill>
              </a:rPr>
              <a:t> n</a:t>
            </a:r>
            <a:r>
              <a:rPr lang="en-US" sz="2000" dirty="0" smtClean="0">
                <a:solidFill>
                  <a:schemeClr val="accent1"/>
                </a:solidFill>
              </a:rPr>
              <a:t>) {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 err="1">
                <a:solidFill>
                  <a:schemeClr val="accent1"/>
                </a:solidFill>
              </a:rPr>
              <a:t>int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i</a:t>
            </a:r>
            <a:r>
              <a:rPr lang="en-US" sz="2000" dirty="0">
                <a:solidFill>
                  <a:schemeClr val="accent1"/>
                </a:solidFill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#pragma </a:t>
            </a:r>
            <a:r>
              <a:rPr lang="en-US" sz="2000" dirty="0" err="1">
                <a:solidFill>
                  <a:srgbClr val="FF0000"/>
                </a:solidFill>
              </a:rPr>
              <a:t>omp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parallel private(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) shared(n)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{</a:t>
            </a:r>
          </a:p>
          <a:p>
            <a:r>
              <a:rPr lang="en-US" sz="2000" dirty="0">
                <a:solidFill>
                  <a:srgbClr val="FF0000"/>
                </a:solidFill>
              </a:rPr>
              <a:t>#pragma </a:t>
            </a:r>
            <a:r>
              <a:rPr lang="en-US" sz="2000" dirty="0" err="1">
                <a:solidFill>
                  <a:srgbClr val="FF0000"/>
                </a:solidFill>
              </a:rPr>
              <a:t>omp</a:t>
            </a:r>
            <a:r>
              <a:rPr lang="en-US" sz="2000" dirty="0">
                <a:solidFill>
                  <a:srgbClr val="FF0000"/>
                </a:solidFill>
              </a:rPr>
              <a:t> for</a:t>
            </a:r>
          </a:p>
          <a:p>
            <a:r>
              <a:rPr lang="da-DK" sz="2000" dirty="0">
                <a:solidFill>
                  <a:schemeClr val="accent1"/>
                </a:solidFill>
              </a:rPr>
              <a:t>for (i=0; i&lt;n; i++)</a:t>
            </a:r>
          </a:p>
          <a:p>
            <a:r>
              <a:rPr lang="da-DK" sz="2000" dirty="0">
                <a:solidFill>
                  <a:schemeClr val="accent1"/>
                </a:solidFill>
              </a:rPr>
              <a:t>sub2(i);</a:t>
            </a:r>
          </a:p>
          <a:p>
            <a:r>
              <a:rPr lang="da-DK" sz="2000" dirty="0">
                <a:solidFill>
                  <a:schemeClr val="accent1"/>
                </a:solidFill>
              </a:rPr>
              <a:t>}</a:t>
            </a:r>
          </a:p>
          <a:p>
            <a:r>
              <a:rPr lang="da-DK" sz="2000" dirty="0">
                <a:solidFill>
                  <a:schemeClr val="accent1"/>
                </a:solidFill>
              </a:rPr>
              <a:t>}</a:t>
            </a:r>
            <a:endParaRPr lang="da-DK" sz="2000" dirty="0" smtClean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85195" y="4919008"/>
            <a:ext cx="1223612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</a:rPr>
              <a:t>int</a:t>
            </a:r>
            <a:r>
              <a:rPr lang="en-US" sz="2000" b="1" dirty="0">
                <a:solidFill>
                  <a:schemeClr val="accent1"/>
                </a:solidFill>
              </a:rPr>
              <a:t> main</a:t>
            </a:r>
            <a:r>
              <a:rPr lang="en-US" sz="2000" dirty="0">
                <a:solidFill>
                  <a:schemeClr val="accent1"/>
                </a:solidFill>
              </a:rPr>
              <a:t>()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{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sub1(2);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sub2(2);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sub3(2);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return 0</a:t>
            </a:r>
            <a:r>
              <a:rPr lang="en-US" sz="2000" dirty="0" smtClean="0">
                <a:solidFill>
                  <a:schemeClr val="accent1"/>
                </a:solidFill>
              </a:rPr>
              <a:t>;}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0403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050" y="667668"/>
            <a:ext cx="35369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Constructor </a:t>
            </a:r>
            <a:r>
              <a:rPr lang="en-US" sz="3200" b="1" dirty="0" smtClean="0"/>
              <a:t>atomic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64503" y="1573596"/>
            <a:ext cx="8722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Asegura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la </a:t>
            </a:r>
            <a:r>
              <a:rPr lang="en-US" sz="2400" dirty="0" err="1" smtClean="0"/>
              <a:t>locación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memoria</a:t>
            </a:r>
            <a:r>
              <a:rPr lang="en-US" sz="2400" dirty="0" smtClean="0"/>
              <a:t> </a:t>
            </a:r>
            <a:r>
              <a:rPr lang="en-US" sz="2400" dirty="0" err="1" smtClean="0"/>
              <a:t>será</a:t>
            </a:r>
            <a:r>
              <a:rPr lang="en-US" sz="2400" dirty="0" smtClean="0"/>
              <a:t> </a:t>
            </a:r>
            <a:r>
              <a:rPr lang="en-US" sz="2400" dirty="0" err="1" smtClean="0"/>
              <a:t>accedida</a:t>
            </a:r>
            <a:r>
              <a:rPr lang="en-US" sz="2400" dirty="0" smtClean="0"/>
              <a:t> </a:t>
            </a:r>
            <a:r>
              <a:rPr lang="en-US" sz="2400" dirty="0" err="1" smtClean="0"/>
              <a:t>atomicamente</a:t>
            </a:r>
            <a:r>
              <a:rPr lang="en-US" sz="2400" dirty="0" smtClean="0"/>
              <a:t>, </a:t>
            </a:r>
            <a:r>
              <a:rPr lang="en-US" sz="2400" dirty="0" err="1" smtClean="0"/>
              <a:t>evitando</a:t>
            </a:r>
            <a:r>
              <a:rPr lang="en-US" sz="2400" dirty="0" smtClean="0"/>
              <a:t> </a:t>
            </a:r>
            <a:r>
              <a:rPr lang="en-US" sz="2400" dirty="0" err="1" smtClean="0"/>
              <a:t>lectura</a:t>
            </a:r>
            <a:r>
              <a:rPr lang="en-US" sz="2400" dirty="0" smtClean="0"/>
              <a:t> o </a:t>
            </a:r>
            <a:r>
              <a:rPr lang="en-US" sz="2400" dirty="0" err="1" smtClean="0"/>
              <a:t>escritura</a:t>
            </a:r>
            <a:r>
              <a:rPr lang="en-US" sz="2400" dirty="0" smtClean="0"/>
              <a:t> </a:t>
            </a:r>
            <a:r>
              <a:rPr lang="en-US" sz="2400" dirty="0" err="1" smtClean="0"/>
              <a:t>simultánea</a:t>
            </a:r>
            <a:r>
              <a:rPr lang="en-US" sz="2400" dirty="0" smtClean="0"/>
              <a:t> de la </a:t>
            </a:r>
            <a:r>
              <a:rPr lang="en-US" sz="2400" dirty="0" err="1" smtClean="0"/>
              <a:t>misma</a:t>
            </a:r>
            <a:r>
              <a:rPr lang="en-US" sz="2400" dirty="0" smtClean="0"/>
              <a:t>, lo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podría</a:t>
            </a:r>
            <a:r>
              <a:rPr lang="en-US" sz="2400" dirty="0" smtClean="0"/>
              <a:t> </a:t>
            </a:r>
            <a:r>
              <a:rPr lang="en-US" sz="2400" dirty="0" err="1" smtClean="0"/>
              <a:t>conducir</a:t>
            </a:r>
            <a:r>
              <a:rPr lang="en-US" sz="2400" dirty="0" smtClean="0"/>
              <a:t> a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</a:t>
            </a:r>
            <a:r>
              <a:rPr lang="en-US" sz="2400" dirty="0" err="1" smtClean="0"/>
              <a:t>erróneos</a:t>
            </a:r>
            <a:r>
              <a:rPr lang="en-US" sz="2400" dirty="0" smtClean="0"/>
              <a:t>. </a:t>
            </a:r>
            <a:r>
              <a:rPr lang="en-US" sz="2400" b="1" dirty="0" smtClean="0"/>
              <a:t>Atomic</a:t>
            </a:r>
            <a:r>
              <a:rPr lang="en-US" sz="2400" dirty="0" smtClean="0"/>
              <a:t> </a:t>
            </a:r>
            <a:r>
              <a:rPr lang="en-US" sz="2400" dirty="0" err="1" smtClean="0"/>
              <a:t>fuerza</a:t>
            </a:r>
            <a:r>
              <a:rPr lang="en-US" sz="2400" dirty="0" smtClean="0"/>
              <a:t> </a:t>
            </a:r>
            <a:r>
              <a:rPr lang="en-US" sz="2400" dirty="0" err="1" smtClean="0"/>
              <a:t>acceso</a:t>
            </a:r>
            <a:r>
              <a:rPr lang="en-US" sz="2400" dirty="0" smtClean="0"/>
              <a:t> </a:t>
            </a:r>
            <a:r>
              <a:rPr lang="en-US" sz="2400" dirty="0" err="1" smtClean="0"/>
              <a:t>exclusivo</a:t>
            </a:r>
            <a:r>
              <a:rPr lang="en-US" sz="2400" dirty="0" smtClean="0"/>
              <a:t> con </a:t>
            </a:r>
            <a:r>
              <a:rPr lang="en-US" sz="2400" dirty="0" err="1" smtClean="0"/>
              <a:t>respecto</a:t>
            </a:r>
            <a:r>
              <a:rPr lang="en-US" sz="2400" dirty="0" smtClean="0"/>
              <a:t> a </a:t>
            </a:r>
            <a:r>
              <a:rPr lang="en-US" sz="2400" dirty="0" err="1" smtClean="0"/>
              <a:t>otras</a:t>
            </a:r>
            <a:r>
              <a:rPr lang="en-US" sz="2400" dirty="0" smtClean="0"/>
              <a:t> </a:t>
            </a:r>
            <a:r>
              <a:rPr lang="en-US" sz="2400" dirty="0" err="1" smtClean="0"/>
              <a:t>regiones</a:t>
            </a:r>
            <a:r>
              <a:rPr lang="en-US" sz="2400" dirty="0" smtClean="0"/>
              <a:t> </a:t>
            </a:r>
            <a:r>
              <a:rPr lang="en-US" sz="2400" b="1" dirty="0" smtClean="0"/>
              <a:t>atomic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acceden</a:t>
            </a:r>
            <a:r>
              <a:rPr lang="en-US" sz="2400" dirty="0" smtClean="0"/>
              <a:t> a la </a:t>
            </a:r>
            <a:r>
              <a:rPr lang="en-US" sz="2400" dirty="0" err="1" smtClean="0"/>
              <a:t>misma</a:t>
            </a:r>
            <a:r>
              <a:rPr lang="en-US" sz="2400" dirty="0" smtClean="0"/>
              <a:t> </a:t>
            </a:r>
            <a:r>
              <a:rPr lang="en-US" sz="2400" dirty="0" err="1" smtClean="0"/>
              <a:t>locación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memoria</a:t>
            </a:r>
            <a:r>
              <a:rPr lang="en-US" sz="2400" dirty="0" smtClean="0"/>
              <a:t> </a:t>
            </a:r>
            <a:r>
              <a:rPr lang="en-US" sz="2400" b="1" dirty="0" smtClean="0"/>
              <a:t>x,</a:t>
            </a:r>
            <a:r>
              <a:rPr lang="en-US" sz="2400" dirty="0" smtClean="0"/>
              <a:t> entre </a:t>
            </a:r>
            <a:r>
              <a:rPr lang="en-US" sz="2400" dirty="0" err="1" smtClean="0"/>
              <a:t>todos</a:t>
            </a:r>
            <a:r>
              <a:rPr lang="en-US" sz="2400" dirty="0" smtClean="0"/>
              <a:t> los </a:t>
            </a:r>
            <a:r>
              <a:rPr lang="en-US" sz="2400" i="1" dirty="0" smtClean="0"/>
              <a:t>threads</a:t>
            </a:r>
            <a:r>
              <a:rPr lang="en-US" sz="2400" dirty="0" smtClean="0"/>
              <a:t> del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, </a:t>
            </a:r>
            <a:r>
              <a:rPr lang="en-US" sz="2400" dirty="0" err="1" smtClean="0"/>
              <a:t>independientemente</a:t>
            </a:r>
            <a:r>
              <a:rPr lang="en-US" sz="2400" dirty="0" smtClean="0"/>
              <a:t> de los </a:t>
            </a:r>
            <a:r>
              <a:rPr lang="en-US" sz="2400" dirty="0" err="1" smtClean="0"/>
              <a:t>bloques</a:t>
            </a:r>
            <a:r>
              <a:rPr lang="en-US" sz="2400" dirty="0" smtClean="0"/>
              <a:t> a los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pertenecen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25850" y="4269207"/>
            <a:ext cx="517332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/>
              <a:t>#pragma </a:t>
            </a:r>
            <a:r>
              <a:rPr lang="en-US" sz="2400" b="1" dirty="0" err="1"/>
              <a:t>omp</a:t>
            </a:r>
            <a:r>
              <a:rPr lang="en-US" sz="2400" b="1" dirty="0"/>
              <a:t> atomic capture </a:t>
            </a:r>
            <a:r>
              <a:rPr lang="en-US" sz="2400" i="1" dirty="0"/>
              <a:t>new-line</a:t>
            </a:r>
          </a:p>
          <a:p>
            <a:r>
              <a:rPr lang="en-US" sz="2400" i="1" dirty="0"/>
              <a:t>structured-block</a:t>
            </a:r>
          </a:p>
        </p:txBody>
      </p:sp>
    </p:spTree>
    <p:extLst>
      <p:ext uri="{BB962C8B-B14F-4D97-AF65-F5344CB8AC3E}">
        <p14:creationId xmlns:p14="http://schemas.microsoft.com/office/powerpoint/2010/main" val="35148642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0297" y="719385"/>
            <a:ext cx="35369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Constructor </a:t>
            </a:r>
            <a:r>
              <a:rPr lang="en-US" sz="3200" b="1" dirty="0" smtClean="0"/>
              <a:t>atomic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10297" y="1783148"/>
            <a:ext cx="846539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/>
              <a:t>#pragma </a:t>
            </a:r>
            <a:r>
              <a:rPr lang="en-US" sz="2400" b="1" dirty="0" err="1"/>
              <a:t>omp</a:t>
            </a:r>
            <a:r>
              <a:rPr lang="en-US" sz="2400" b="1" dirty="0"/>
              <a:t> atomic [read | write | update | capture ]</a:t>
            </a:r>
            <a:r>
              <a:rPr lang="en-US" sz="2400" i="1" dirty="0"/>
              <a:t> new-line</a:t>
            </a:r>
          </a:p>
          <a:p>
            <a:r>
              <a:rPr lang="en-US" sz="2400" i="1" dirty="0"/>
              <a:t>expression-</a:t>
            </a:r>
            <a:r>
              <a:rPr lang="en-US" sz="2400" i="1" dirty="0" err="1"/>
              <a:t>stmt</a:t>
            </a:r>
            <a:endParaRPr lang="en-US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24496" y="2985711"/>
            <a:ext cx="8722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 </a:t>
            </a:r>
            <a:r>
              <a:rPr lang="en-US" sz="2400" dirty="0" err="1"/>
              <a:t>cláusula</a:t>
            </a:r>
            <a:r>
              <a:rPr lang="en-US" sz="2400" dirty="0"/>
              <a:t> </a:t>
            </a:r>
            <a:r>
              <a:rPr lang="en-US" sz="2400" b="1" dirty="0"/>
              <a:t>read</a:t>
            </a:r>
            <a:r>
              <a:rPr lang="en-US" sz="2400" dirty="0"/>
              <a:t> </a:t>
            </a:r>
            <a:r>
              <a:rPr lang="en-US" sz="2400" dirty="0" err="1"/>
              <a:t>fuerza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lectura</a:t>
            </a:r>
            <a:r>
              <a:rPr lang="en-US" sz="2400" dirty="0"/>
              <a:t> </a:t>
            </a:r>
            <a:r>
              <a:rPr lang="en-US" sz="2400" dirty="0" err="1"/>
              <a:t>atómica</a:t>
            </a:r>
            <a:r>
              <a:rPr lang="en-US" sz="2400" dirty="0"/>
              <a:t> de la </a:t>
            </a:r>
            <a:r>
              <a:rPr lang="en-US" sz="2400" dirty="0" err="1" smtClean="0"/>
              <a:t>ubicación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dirty="0" err="1" smtClean="0"/>
              <a:t>almacenamiento</a:t>
            </a:r>
            <a:r>
              <a:rPr lang="en-US" sz="2400" dirty="0" smtClean="0"/>
              <a:t> de </a:t>
            </a:r>
            <a:r>
              <a:rPr lang="en-US" sz="2400" b="1" dirty="0" smtClean="0"/>
              <a:t>x</a:t>
            </a:r>
            <a:endParaRPr lang="en-US" sz="2400" b="1" dirty="0"/>
          </a:p>
          <a:p>
            <a:r>
              <a:rPr lang="en-US" sz="2400" dirty="0"/>
              <a:t>La </a:t>
            </a:r>
            <a:r>
              <a:rPr lang="en-US" sz="2400" dirty="0" err="1"/>
              <a:t>cláusula</a:t>
            </a:r>
            <a:r>
              <a:rPr lang="en-US" sz="2400" dirty="0"/>
              <a:t> </a:t>
            </a:r>
            <a:r>
              <a:rPr lang="en-US" sz="2400" b="1" dirty="0" smtClean="0"/>
              <a:t>write</a:t>
            </a:r>
            <a:r>
              <a:rPr lang="en-US" sz="2400" dirty="0" smtClean="0"/>
              <a:t> </a:t>
            </a:r>
            <a:r>
              <a:rPr lang="en-US" sz="2400" dirty="0" err="1"/>
              <a:t>fuerza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 smtClean="0"/>
              <a:t>escritura</a:t>
            </a:r>
            <a:r>
              <a:rPr lang="en-US" sz="2400" dirty="0" smtClean="0"/>
              <a:t> </a:t>
            </a:r>
            <a:r>
              <a:rPr lang="en-US" sz="2400" dirty="0" err="1"/>
              <a:t>atómica</a:t>
            </a:r>
            <a:r>
              <a:rPr lang="en-US" sz="2400" dirty="0"/>
              <a:t> </a:t>
            </a:r>
            <a:r>
              <a:rPr lang="en-US" sz="2400" dirty="0" smtClean="0"/>
              <a:t>en </a:t>
            </a:r>
            <a:r>
              <a:rPr lang="en-US" sz="2400" dirty="0"/>
              <a:t>la </a:t>
            </a:r>
            <a:r>
              <a:rPr lang="en-US" sz="2400" dirty="0" err="1" smtClean="0"/>
              <a:t>ubicación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almacenamiento</a:t>
            </a:r>
            <a:r>
              <a:rPr lang="en-US" sz="2400" dirty="0"/>
              <a:t> </a:t>
            </a:r>
            <a:r>
              <a:rPr lang="en-US" sz="2400" dirty="0" smtClean="0"/>
              <a:t>de </a:t>
            </a:r>
            <a:r>
              <a:rPr lang="en-US" sz="2400" b="1" dirty="0" smtClean="0"/>
              <a:t>x</a:t>
            </a:r>
          </a:p>
          <a:p>
            <a:r>
              <a:rPr lang="en-US" sz="2400" dirty="0" smtClean="0"/>
              <a:t>La </a:t>
            </a:r>
            <a:r>
              <a:rPr lang="en-US" sz="2400" dirty="0" err="1" smtClean="0"/>
              <a:t>cláusula</a:t>
            </a:r>
            <a:r>
              <a:rPr lang="en-US" sz="2400" dirty="0" smtClean="0"/>
              <a:t> </a:t>
            </a:r>
            <a:r>
              <a:rPr lang="en-US" sz="2400" b="1" dirty="0" smtClean="0"/>
              <a:t>update</a:t>
            </a:r>
            <a:r>
              <a:rPr lang="en-US" sz="2400" dirty="0" smtClean="0"/>
              <a:t> </a:t>
            </a:r>
            <a:r>
              <a:rPr lang="en-US" sz="2400" dirty="0" err="1" smtClean="0"/>
              <a:t>fuerza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actualización</a:t>
            </a:r>
            <a:r>
              <a:rPr lang="en-US" sz="2400" dirty="0" smtClean="0"/>
              <a:t> </a:t>
            </a:r>
            <a:r>
              <a:rPr lang="en-US" sz="2400" dirty="0" err="1" smtClean="0"/>
              <a:t>atómica</a:t>
            </a:r>
            <a:r>
              <a:rPr lang="en-US" sz="2400" dirty="0" smtClean="0"/>
              <a:t> </a:t>
            </a:r>
            <a:r>
              <a:rPr lang="en-US" sz="2400" dirty="0"/>
              <a:t>en la </a:t>
            </a:r>
            <a:r>
              <a:rPr lang="en-US" sz="2400" dirty="0" err="1"/>
              <a:t>ubicación</a:t>
            </a:r>
            <a:r>
              <a:rPr lang="en-US" sz="2400" dirty="0"/>
              <a:t> de </a:t>
            </a:r>
            <a:r>
              <a:rPr lang="en-US" sz="2400" dirty="0" err="1"/>
              <a:t>almacenamiento</a:t>
            </a:r>
            <a:r>
              <a:rPr lang="en-US" sz="2400" dirty="0"/>
              <a:t> de </a:t>
            </a:r>
            <a:r>
              <a:rPr lang="en-US" sz="2400" b="1" dirty="0"/>
              <a:t>x</a:t>
            </a:r>
            <a:endParaRPr lang="en-US" sz="2400" dirty="0"/>
          </a:p>
          <a:p>
            <a:r>
              <a:rPr lang="en-US" sz="2400" dirty="0"/>
              <a:t>La </a:t>
            </a:r>
            <a:r>
              <a:rPr lang="en-US" sz="2400" dirty="0" err="1"/>
              <a:t>cláusula</a:t>
            </a:r>
            <a:r>
              <a:rPr lang="en-US" sz="2400" dirty="0"/>
              <a:t> </a:t>
            </a:r>
            <a:r>
              <a:rPr lang="en-US" sz="2400" b="1" dirty="0" smtClean="0"/>
              <a:t>capture</a:t>
            </a:r>
            <a:r>
              <a:rPr lang="en-US" sz="2400" dirty="0" smtClean="0"/>
              <a:t> </a:t>
            </a:r>
            <a:r>
              <a:rPr lang="en-US" sz="2400" dirty="0" err="1"/>
              <a:t>fuerza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actualización</a:t>
            </a:r>
            <a:r>
              <a:rPr lang="en-US" sz="2400" dirty="0"/>
              <a:t> </a:t>
            </a:r>
            <a:r>
              <a:rPr lang="en-US" sz="2400" dirty="0" err="1"/>
              <a:t>atómica</a:t>
            </a:r>
            <a:r>
              <a:rPr lang="en-US" sz="2400" dirty="0"/>
              <a:t> en la </a:t>
            </a:r>
            <a:r>
              <a:rPr lang="en-US" sz="2400" dirty="0" err="1"/>
              <a:t>ubicación</a:t>
            </a:r>
            <a:r>
              <a:rPr lang="en-US" sz="2400" dirty="0"/>
              <a:t> de </a:t>
            </a:r>
            <a:r>
              <a:rPr lang="en-US" sz="2400" dirty="0" err="1"/>
              <a:t>almacenamiento</a:t>
            </a:r>
            <a:r>
              <a:rPr lang="en-US" sz="2400" dirty="0"/>
              <a:t> de </a:t>
            </a:r>
            <a:r>
              <a:rPr lang="en-US" sz="2400" b="1" dirty="0"/>
              <a:t>x</a:t>
            </a:r>
            <a:r>
              <a:rPr lang="en-US" sz="2400" dirty="0" smtClean="0"/>
              <a:t>, a la </a:t>
            </a:r>
            <a:r>
              <a:rPr lang="en-US" sz="2400" dirty="0" err="1" smtClean="0"/>
              <a:t>vez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la </a:t>
            </a:r>
            <a:r>
              <a:rPr lang="en-US" sz="2400" dirty="0" err="1" smtClean="0"/>
              <a:t>captura</a:t>
            </a:r>
            <a:r>
              <a:rPr lang="en-US" sz="2400" dirty="0" smtClean="0"/>
              <a:t> del valor original o final de </a:t>
            </a:r>
            <a:r>
              <a:rPr lang="en-US" sz="2400" b="1" dirty="0" smtClean="0"/>
              <a:t>x</a:t>
            </a:r>
            <a:r>
              <a:rPr lang="en-US" sz="2400" dirty="0" smtClean="0"/>
              <a:t>, con </a:t>
            </a:r>
            <a:r>
              <a:rPr lang="en-US" sz="2400" dirty="0" err="1" smtClean="0"/>
              <a:t>respecto</a:t>
            </a:r>
            <a:r>
              <a:rPr lang="en-US" sz="2400" dirty="0" smtClean="0"/>
              <a:t> al </a:t>
            </a:r>
            <a:r>
              <a:rPr lang="en-US" sz="2400" b="1" dirty="0" smtClean="0"/>
              <a:t>atomic</a:t>
            </a:r>
            <a:r>
              <a:rPr lang="en-US" sz="2400" dirty="0" smtClean="0"/>
              <a:t> update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89969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445" y="583532"/>
            <a:ext cx="35369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Constructor </a:t>
            </a:r>
            <a:r>
              <a:rPr lang="en-US" sz="3200" b="1" dirty="0" smtClean="0"/>
              <a:t>atomic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788391" y="877704"/>
            <a:ext cx="5282000" cy="58477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4F81BD"/>
                </a:solidFill>
              </a:rPr>
              <a:t>float work1</a:t>
            </a:r>
            <a:r>
              <a:rPr lang="en-US" sz="2200" dirty="0">
                <a:solidFill>
                  <a:srgbClr val="4F81BD"/>
                </a:solidFill>
              </a:rPr>
              <a:t>(</a:t>
            </a:r>
            <a:r>
              <a:rPr lang="en-US" sz="2200" dirty="0" err="1">
                <a:solidFill>
                  <a:srgbClr val="4F81BD"/>
                </a:solidFill>
              </a:rPr>
              <a:t>int</a:t>
            </a:r>
            <a:r>
              <a:rPr lang="en-US" sz="2200" dirty="0">
                <a:solidFill>
                  <a:srgbClr val="4F81BD"/>
                </a:solidFill>
              </a:rPr>
              <a:t> </a:t>
            </a:r>
            <a:r>
              <a:rPr lang="en-US" sz="2200" dirty="0" err="1">
                <a:solidFill>
                  <a:srgbClr val="4F81BD"/>
                </a:solidFill>
              </a:rPr>
              <a:t>i</a:t>
            </a:r>
            <a:r>
              <a:rPr lang="en-US" sz="2200" dirty="0" smtClean="0">
                <a:solidFill>
                  <a:srgbClr val="4F81BD"/>
                </a:solidFill>
              </a:rPr>
              <a:t>) {</a:t>
            </a:r>
            <a:endParaRPr lang="en-US" sz="2200" dirty="0">
              <a:solidFill>
                <a:srgbClr val="4F81BD"/>
              </a:solidFill>
            </a:endParaRPr>
          </a:p>
          <a:p>
            <a:r>
              <a:rPr lang="is-IS" sz="2200" dirty="0">
                <a:solidFill>
                  <a:srgbClr val="4F81BD"/>
                </a:solidFill>
              </a:rPr>
              <a:t>return 1.0 * i;</a:t>
            </a:r>
          </a:p>
          <a:p>
            <a:r>
              <a:rPr lang="is-IS" sz="2200" dirty="0">
                <a:solidFill>
                  <a:srgbClr val="4F81BD"/>
                </a:solidFill>
              </a:rPr>
              <a:t>}</a:t>
            </a:r>
          </a:p>
          <a:p>
            <a:r>
              <a:rPr lang="en-US" sz="2200" b="1" dirty="0">
                <a:solidFill>
                  <a:srgbClr val="4F81BD"/>
                </a:solidFill>
              </a:rPr>
              <a:t>float work2</a:t>
            </a:r>
            <a:r>
              <a:rPr lang="en-US" sz="2200" dirty="0">
                <a:solidFill>
                  <a:srgbClr val="4F81BD"/>
                </a:solidFill>
              </a:rPr>
              <a:t>(</a:t>
            </a:r>
            <a:r>
              <a:rPr lang="en-US" sz="2200" dirty="0" err="1">
                <a:solidFill>
                  <a:srgbClr val="4F81BD"/>
                </a:solidFill>
              </a:rPr>
              <a:t>int</a:t>
            </a:r>
            <a:r>
              <a:rPr lang="en-US" sz="2200" dirty="0">
                <a:solidFill>
                  <a:srgbClr val="4F81BD"/>
                </a:solidFill>
              </a:rPr>
              <a:t> </a:t>
            </a:r>
            <a:r>
              <a:rPr lang="en-US" sz="2200" dirty="0" err="1">
                <a:solidFill>
                  <a:srgbClr val="4F81BD"/>
                </a:solidFill>
              </a:rPr>
              <a:t>i</a:t>
            </a:r>
            <a:r>
              <a:rPr lang="en-US" sz="2200" dirty="0" smtClean="0">
                <a:solidFill>
                  <a:srgbClr val="4F81BD"/>
                </a:solidFill>
              </a:rPr>
              <a:t>) {</a:t>
            </a:r>
            <a:endParaRPr lang="en-US" sz="2200" dirty="0">
              <a:solidFill>
                <a:srgbClr val="4F81BD"/>
              </a:solidFill>
            </a:endParaRPr>
          </a:p>
          <a:p>
            <a:r>
              <a:rPr lang="is-IS" sz="2200" dirty="0">
                <a:solidFill>
                  <a:srgbClr val="4F81BD"/>
                </a:solidFill>
              </a:rPr>
              <a:t>return 2.0 * i;</a:t>
            </a:r>
          </a:p>
          <a:p>
            <a:r>
              <a:rPr lang="is-IS" sz="2200" dirty="0">
                <a:solidFill>
                  <a:srgbClr val="4F81BD"/>
                </a:solidFill>
              </a:rPr>
              <a:t>}</a:t>
            </a:r>
          </a:p>
          <a:p>
            <a:r>
              <a:rPr lang="en-US" sz="2200" b="1" dirty="0">
                <a:solidFill>
                  <a:srgbClr val="4F81BD"/>
                </a:solidFill>
              </a:rPr>
              <a:t>void </a:t>
            </a:r>
            <a:r>
              <a:rPr lang="en-US" sz="2200" b="1" dirty="0" err="1">
                <a:solidFill>
                  <a:srgbClr val="4F81BD"/>
                </a:solidFill>
              </a:rPr>
              <a:t>atomic_example</a:t>
            </a:r>
            <a:r>
              <a:rPr lang="en-US" sz="2200" dirty="0">
                <a:solidFill>
                  <a:srgbClr val="4F81BD"/>
                </a:solidFill>
              </a:rPr>
              <a:t>(float *x, float *y, </a:t>
            </a:r>
            <a:r>
              <a:rPr lang="en-US" sz="2200" dirty="0" err="1">
                <a:solidFill>
                  <a:srgbClr val="4F81BD"/>
                </a:solidFill>
              </a:rPr>
              <a:t>int</a:t>
            </a:r>
            <a:r>
              <a:rPr lang="en-US" sz="2200" dirty="0">
                <a:solidFill>
                  <a:srgbClr val="4F81BD"/>
                </a:solidFill>
              </a:rPr>
              <a:t> *index, </a:t>
            </a:r>
            <a:r>
              <a:rPr lang="en-US" sz="2200" dirty="0" err="1">
                <a:solidFill>
                  <a:srgbClr val="4F81BD"/>
                </a:solidFill>
              </a:rPr>
              <a:t>int</a:t>
            </a:r>
            <a:r>
              <a:rPr lang="en-US" sz="2200" dirty="0">
                <a:solidFill>
                  <a:srgbClr val="4F81BD"/>
                </a:solidFill>
              </a:rPr>
              <a:t> n</a:t>
            </a:r>
            <a:r>
              <a:rPr lang="en-US" sz="2200" dirty="0" smtClean="0">
                <a:solidFill>
                  <a:srgbClr val="4F81BD"/>
                </a:solidFill>
              </a:rPr>
              <a:t>) {</a:t>
            </a:r>
            <a:endParaRPr lang="en-US" sz="2200" dirty="0">
              <a:solidFill>
                <a:srgbClr val="4F81BD"/>
              </a:solidFill>
            </a:endParaRPr>
          </a:p>
          <a:p>
            <a:r>
              <a:rPr lang="en-US" sz="2200" dirty="0" err="1">
                <a:solidFill>
                  <a:srgbClr val="4F81BD"/>
                </a:solidFill>
              </a:rPr>
              <a:t>int</a:t>
            </a:r>
            <a:r>
              <a:rPr lang="en-US" sz="2200" dirty="0">
                <a:solidFill>
                  <a:srgbClr val="4F81BD"/>
                </a:solidFill>
              </a:rPr>
              <a:t> </a:t>
            </a:r>
            <a:r>
              <a:rPr lang="en-US" sz="2200" dirty="0" err="1">
                <a:solidFill>
                  <a:srgbClr val="4F81BD"/>
                </a:solidFill>
              </a:rPr>
              <a:t>i</a:t>
            </a:r>
            <a:r>
              <a:rPr lang="en-US" sz="2200" dirty="0">
                <a:solidFill>
                  <a:srgbClr val="4F81BD"/>
                </a:solidFill>
              </a:rPr>
              <a:t>;</a:t>
            </a:r>
          </a:p>
          <a:p>
            <a:r>
              <a:rPr lang="en-US" sz="2200" dirty="0">
                <a:solidFill>
                  <a:srgbClr val="FF0000"/>
                </a:solidFill>
              </a:rPr>
              <a:t>#pragma </a:t>
            </a:r>
            <a:r>
              <a:rPr lang="en-US" sz="2200" dirty="0" err="1">
                <a:solidFill>
                  <a:srgbClr val="FF0000"/>
                </a:solidFill>
              </a:rPr>
              <a:t>omp</a:t>
            </a:r>
            <a:r>
              <a:rPr lang="en-US" sz="2200" dirty="0">
                <a:solidFill>
                  <a:srgbClr val="4F81BD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parallel for shared(x, y, index, n)</a:t>
            </a:r>
          </a:p>
          <a:p>
            <a:r>
              <a:rPr lang="da-DK" sz="2200" dirty="0">
                <a:solidFill>
                  <a:srgbClr val="4F81BD"/>
                </a:solidFill>
              </a:rPr>
              <a:t>for (i=0; i&lt;n; i++) {</a:t>
            </a:r>
          </a:p>
          <a:p>
            <a:r>
              <a:rPr lang="da-DK" sz="2200" dirty="0">
                <a:solidFill>
                  <a:srgbClr val="FF0000"/>
                </a:solidFill>
              </a:rPr>
              <a:t>#</a:t>
            </a:r>
            <a:r>
              <a:rPr lang="da-DK" sz="2200" dirty="0" err="1">
                <a:solidFill>
                  <a:srgbClr val="FF0000"/>
                </a:solidFill>
              </a:rPr>
              <a:t>pragma</a:t>
            </a:r>
            <a:r>
              <a:rPr lang="da-DK" sz="2200" dirty="0">
                <a:solidFill>
                  <a:srgbClr val="FF0000"/>
                </a:solidFill>
              </a:rPr>
              <a:t> </a:t>
            </a:r>
            <a:r>
              <a:rPr lang="da-DK" sz="2200" dirty="0" err="1">
                <a:solidFill>
                  <a:srgbClr val="FF0000"/>
                </a:solidFill>
              </a:rPr>
              <a:t>omp</a:t>
            </a:r>
            <a:r>
              <a:rPr lang="da-DK" sz="2200" dirty="0">
                <a:solidFill>
                  <a:srgbClr val="FF0000"/>
                </a:solidFill>
              </a:rPr>
              <a:t> </a:t>
            </a:r>
            <a:r>
              <a:rPr lang="da-DK" sz="2200" b="1" dirty="0" err="1">
                <a:solidFill>
                  <a:srgbClr val="FF0000"/>
                </a:solidFill>
              </a:rPr>
              <a:t>atomic</a:t>
            </a:r>
            <a:r>
              <a:rPr lang="da-DK" sz="2200" b="1" dirty="0">
                <a:solidFill>
                  <a:srgbClr val="FF0000"/>
                </a:solidFill>
              </a:rPr>
              <a:t> </a:t>
            </a:r>
            <a:r>
              <a:rPr lang="da-DK" sz="2200" b="1" dirty="0" err="1">
                <a:solidFill>
                  <a:srgbClr val="FF0000"/>
                </a:solidFill>
              </a:rPr>
              <a:t>update</a:t>
            </a:r>
            <a:endParaRPr lang="da-DK" sz="2200" b="1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4F81BD"/>
                </a:solidFill>
              </a:rPr>
              <a:t>x[index[</a:t>
            </a:r>
            <a:r>
              <a:rPr lang="en-US" sz="2200" dirty="0" err="1">
                <a:solidFill>
                  <a:srgbClr val="4F81BD"/>
                </a:solidFill>
              </a:rPr>
              <a:t>i</a:t>
            </a:r>
            <a:r>
              <a:rPr lang="en-US" sz="2200" dirty="0">
                <a:solidFill>
                  <a:srgbClr val="4F81BD"/>
                </a:solidFill>
              </a:rPr>
              <a:t>]] += work1(</a:t>
            </a:r>
            <a:r>
              <a:rPr lang="en-US" sz="2200" dirty="0" err="1">
                <a:solidFill>
                  <a:srgbClr val="4F81BD"/>
                </a:solidFill>
              </a:rPr>
              <a:t>i</a:t>
            </a:r>
            <a:r>
              <a:rPr lang="en-US" sz="2200" dirty="0">
                <a:solidFill>
                  <a:srgbClr val="4F81BD"/>
                </a:solidFill>
              </a:rPr>
              <a:t>);</a:t>
            </a:r>
          </a:p>
          <a:p>
            <a:r>
              <a:rPr lang="en-US" sz="2200" dirty="0">
                <a:solidFill>
                  <a:srgbClr val="4F81BD"/>
                </a:solidFill>
              </a:rPr>
              <a:t>y[</a:t>
            </a:r>
            <a:r>
              <a:rPr lang="en-US" sz="2200" dirty="0" err="1">
                <a:solidFill>
                  <a:srgbClr val="4F81BD"/>
                </a:solidFill>
              </a:rPr>
              <a:t>i</a:t>
            </a:r>
            <a:r>
              <a:rPr lang="en-US" sz="2200" dirty="0">
                <a:solidFill>
                  <a:srgbClr val="4F81BD"/>
                </a:solidFill>
              </a:rPr>
              <a:t>] += work2(</a:t>
            </a:r>
            <a:r>
              <a:rPr lang="en-US" sz="2200" dirty="0" err="1">
                <a:solidFill>
                  <a:srgbClr val="4F81BD"/>
                </a:solidFill>
              </a:rPr>
              <a:t>i</a:t>
            </a:r>
            <a:r>
              <a:rPr lang="en-US" sz="2200" dirty="0">
                <a:solidFill>
                  <a:srgbClr val="4F81BD"/>
                </a:solidFill>
              </a:rPr>
              <a:t>);</a:t>
            </a:r>
          </a:p>
          <a:p>
            <a:r>
              <a:rPr lang="en-US" sz="2200" dirty="0">
                <a:solidFill>
                  <a:srgbClr val="4F81BD"/>
                </a:solidFill>
              </a:rPr>
              <a:t>}</a:t>
            </a:r>
          </a:p>
          <a:p>
            <a:r>
              <a:rPr lang="en-US" sz="2200" dirty="0">
                <a:solidFill>
                  <a:srgbClr val="4F81BD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68308"/>
            <a:ext cx="36772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 el </a:t>
            </a:r>
            <a:r>
              <a:rPr lang="en-US" sz="2400" dirty="0" err="1" smtClean="0"/>
              <a:t>ejemplo</a:t>
            </a:r>
            <a:r>
              <a:rPr lang="en-US" sz="2400" dirty="0" smtClean="0"/>
              <a:t>, se </a:t>
            </a:r>
            <a:r>
              <a:rPr lang="en-US" sz="2400" dirty="0" err="1" smtClean="0"/>
              <a:t>evitan</a:t>
            </a:r>
            <a:r>
              <a:rPr lang="en-US" sz="2400" dirty="0" smtClean="0"/>
              <a:t> </a:t>
            </a:r>
            <a:r>
              <a:rPr lang="en-US" sz="2400" dirty="0" err="1" smtClean="0"/>
              <a:t>condiciones</a:t>
            </a:r>
            <a:r>
              <a:rPr lang="en-US" sz="2400" dirty="0" smtClean="0"/>
              <a:t> de </a:t>
            </a:r>
            <a:r>
              <a:rPr lang="en-US" sz="2400" dirty="0" err="1" smtClean="0"/>
              <a:t>competencia</a:t>
            </a:r>
            <a:r>
              <a:rPr lang="en-US" sz="2400" dirty="0" smtClean="0"/>
              <a:t> (</a:t>
            </a:r>
            <a:r>
              <a:rPr lang="en-US" sz="2400" dirty="0" err="1" smtClean="0"/>
              <a:t>actualización</a:t>
            </a:r>
            <a:r>
              <a:rPr lang="en-US" sz="2400" dirty="0" smtClean="0"/>
              <a:t> </a:t>
            </a:r>
            <a:r>
              <a:rPr lang="en-US" sz="2400" dirty="0" err="1" smtClean="0"/>
              <a:t>simultánea</a:t>
            </a:r>
            <a:r>
              <a:rPr lang="en-US" sz="2400" dirty="0" smtClean="0"/>
              <a:t> de </a:t>
            </a:r>
            <a:r>
              <a:rPr lang="en-US" sz="2400" b="1" dirty="0" smtClean="0"/>
              <a:t>x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múltiples</a:t>
            </a:r>
            <a:r>
              <a:rPr lang="en-US" sz="2400" dirty="0" smtClean="0"/>
              <a:t> </a:t>
            </a:r>
            <a:r>
              <a:rPr lang="en-US" sz="2400" i="1" dirty="0" smtClean="0"/>
              <a:t>threads</a:t>
            </a:r>
            <a:r>
              <a:rPr lang="en-US" sz="2400" dirty="0" smtClean="0"/>
              <a:t>) </a:t>
            </a:r>
            <a:r>
              <a:rPr lang="en-US" sz="2400" dirty="0" err="1" smtClean="0"/>
              <a:t>usando</a:t>
            </a:r>
            <a:r>
              <a:rPr lang="en-US" sz="2400" dirty="0" smtClean="0"/>
              <a:t> el constructor </a:t>
            </a:r>
            <a:r>
              <a:rPr lang="en-US" sz="2400" b="1" dirty="0" smtClean="0"/>
              <a:t>atomic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Aqui</a:t>
            </a:r>
            <a:r>
              <a:rPr lang="en-US" sz="2400" dirty="0" smtClean="0"/>
              <a:t>, </a:t>
            </a:r>
            <a:r>
              <a:rPr lang="en-US" sz="2400" b="1" dirty="0" smtClean="0"/>
              <a:t>atomic</a:t>
            </a:r>
            <a:r>
              <a:rPr lang="en-US" sz="2400" dirty="0" smtClean="0"/>
              <a:t> </a:t>
            </a:r>
            <a:r>
              <a:rPr lang="en-US" sz="2400" dirty="0" err="1" smtClean="0"/>
              <a:t>permite</a:t>
            </a:r>
            <a:r>
              <a:rPr lang="en-US" sz="2400" dirty="0" smtClean="0"/>
              <a:t> updates de dos </a:t>
            </a:r>
            <a:r>
              <a:rPr lang="en-US" sz="2400" dirty="0" err="1" smtClean="0"/>
              <a:t>diferentes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elementos</a:t>
            </a:r>
            <a:r>
              <a:rPr lang="en-US" sz="2400" dirty="0"/>
              <a:t> </a:t>
            </a:r>
            <a:r>
              <a:rPr lang="en-US" sz="2400" dirty="0" smtClean="0"/>
              <a:t>en </a:t>
            </a:r>
            <a:r>
              <a:rPr lang="en-US" sz="2400" dirty="0" err="1" smtClean="0"/>
              <a:t>paralelo</a:t>
            </a:r>
            <a:r>
              <a:rPr lang="en-US" sz="2400" dirty="0" smtClean="0"/>
              <a:t>. Si se </a:t>
            </a:r>
            <a:r>
              <a:rPr lang="en-US" sz="2400" dirty="0" err="1" smtClean="0"/>
              <a:t>usara</a:t>
            </a:r>
            <a:r>
              <a:rPr lang="en-US" sz="2400" dirty="0" smtClean="0"/>
              <a:t> </a:t>
            </a:r>
            <a:r>
              <a:rPr lang="en-US" sz="2400" b="1" dirty="0" smtClean="0"/>
              <a:t>critical</a:t>
            </a:r>
            <a:r>
              <a:rPr lang="en-US" sz="2400" dirty="0" smtClean="0"/>
              <a:t>, los updates se </a:t>
            </a:r>
            <a:r>
              <a:rPr lang="en-US" sz="2400" dirty="0" err="1" smtClean="0"/>
              <a:t>ejecutarían</a:t>
            </a:r>
            <a:r>
              <a:rPr lang="en-US" sz="2400" dirty="0" smtClean="0"/>
              <a:t> </a:t>
            </a:r>
            <a:r>
              <a:rPr lang="en-US" sz="2400" dirty="0" err="1" smtClean="0"/>
              <a:t>secuencialmente</a:t>
            </a:r>
            <a:r>
              <a:rPr lang="en-US" sz="2400" dirty="0" smtClean="0"/>
              <a:t> (</a:t>
            </a:r>
            <a:r>
              <a:rPr lang="en-US" sz="2400" dirty="0" smtClean="0"/>
              <a:t>e </a:t>
            </a:r>
            <a:r>
              <a:rPr lang="en-US" sz="2400" dirty="0" err="1" smtClean="0"/>
              <a:t>incluso</a:t>
            </a:r>
            <a:r>
              <a:rPr lang="en-US" sz="2400" dirty="0" smtClean="0"/>
              <a:t> en un </a:t>
            </a:r>
            <a:r>
              <a:rPr lang="en-US" sz="2400" dirty="0" err="1" smtClean="0"/>
              <a:t>orden</a:t>
            </a:r>
            <a:r>
              <a:rPr lang="en-US" sz="2400" dirty="0" smtClean="0"/>
              <a:t> </a:t>
            </a:r>
            <a:r>
              <a:rPr lang="en-US" sz="2400" dirty="0" err="1" smtClean="0"/>
              <a:t>indeterminado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97784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6000" y="917553"/>
            <a:ext cx="35369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Constructor </a:t>
            </a:r>
            <a:r>
              <a:rPr lang="en-US" sz="3200" b="1" dirty="0" smtClean="0"/>
              <a:t>atomic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699511" y="1492751"/>
            <a:ext cx="3735264" cy="5016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</a:rPr>
              <a:t>int</a:t>
            </a:r>
            <a:r>
              <a:rPr lang="en-US" sz="2000" b="1" dirty="0">
                <a:solidFill>
                  <a:schemeClr val="accent1"/>
                </a:solidFill>
              </a:rPr>
              <a:t> main</a:t>
            </a:r>
            <a:r>
              <a:rPr lang="en-US" sz="2000" dirty="0">
                <a:solidFill>
                  <a:schemeClr val="accent1"/>
                </a:solidFill>
              </a:rPr>
              <a:t>()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{</a:t>
            </a:r>
          </a:p>
          <a:p>
            <a:r>
              <a:rPr lang="ro-RO" sz="2000" dirty="0">
                <a:solidFill>
                  <a:schemeClr val="accent1"/>
                </a:solidFill>
              </a:rPr>
              <a:t>float x[1000];</a:t>
            </a:r>
          </a:p>
          <a:p>
            <a:r>
              <a:rPr lang="fi-FI" sz="2000" dirty="0" err="1">
                <a:solidFill>
                  <a:schemeClr val="accent1"/>
                </a:solidFill>
              </a:rPr>
              <a:t>float</a:t>
            </a:r>
            <a:r>
              <a:rPr lang="fi-FI" sz="2000" dirty="0">
                <a:solidFill>
                  <a:schemeClr val="accent1"/>
                </a:solidFill>
              </a:rPr>
              <a:t> y[10000];</a:t>
            </a:r>
          </a:p>
          <a:p>
            <a:r>
              <a:rPr lang="fr-FR" sz="2000" dirty="0" err="1">
                <a:solidFill>
                  <a:schemeClr val="accent1"/>
                </a:solidFill>
              </a:rPr>
              <a:t>int</a:t>
            </a:r>
            <a:r>
              <a:rPr lang="fr-FR" sz="2000" dirty="0">
                <a:solidFill>
                  <a:schemeClr val="accent1"/>
                </a:solidFill>
              </a:rPr>
              <a:t> index[10000];</a:t>
            </a:r>
          </a:p>
          <a:p>
            <a:r>
              <a:rPr lang="fr-FR" sz="2000" dirty="0" err="1">
                <a:solidFill>
                  <a:schemeClr val="accent1"/>
                </a:solidFill>
              </a:rPr>
              <a:t>int</a:t>
            </a:r>
            <a:r>
              <a:rPr lang="fr-FR" sz="2000" dirty="0">
                <a:solidFill>
                  <a:schemeClr val="accent1"/>
                </a:solidFill>
              </a:rPr>
              <a:t> i;</a:t>
            </a:r>
          </a:p>
          <a:p>
            <a:r>
              <a:rPr lang="da-DK" sz="2000" dirty="0">
                <a:solidFill>
                  <a:schemeClr val="accent1"/>
                </a:solidFill>
              </a:rPr>
              <a:t>for (i = 0; i &lt; 10000; i++) {</a:t>
            </a:r>
          </a:p>
          <a:p>
            <a:r>
              <a:rPr lang="da-DK" sz="2000" dirty="0" err="1">
                <a:solidFill>
                  <a:schemeClr val="accent1"/>
                </a:solidFill>
              </a:rPr>
              <a:t>index</a:t>
            </a:r>
            <a:r>
              <a:rPr lang="da-DK" sz="2000" dirty="0">
                <a:solidFill>
                  <a:schemeClr val="accent1"/>
                </a:solidFill>
              </a:rPr>
              <a:t>[i] = i % 1000;</a:t>
            </a:r>
          </a:p>
          <a:p>
            <a:r>
              <a:rPr lang="da-DK" sz="2000" dirty="0">
                <a:solidFill>
                  <a:schemeClr val="accent1"/>
                </a:solidFill>
              </a:rPr>
              <a:t>y[i]=0.0;</a:t>
            </a:r>
          </a:p>
          <a:p>
            <a:r>
              <a:rPr lang="da-DK" sz="2000" dirty="0">
                <a:solidFill>
                  <a:schemeClr val="accent1"/>
                </a:solidFill>
              </a:rPr>
              <a:t>}</a:t>
            </a:r>
          </a:p>
          <a:p>
            <a:r>
              <a:rPr lang="da-DK" sz="2000" dirty="0">
                <a:solidFill>
                  <a:schemeClr val="accent1"/>
                </a:solidFill>
              </a:rPr>
              <a:t>for (i = 0; i &lt; 1000; i++)</a:t>
            </a:r>
          </a:p>
          <a:p>
            <a:r>
              <a:rPr lang="da-DK" sz="2000" dirty="0">
                <a:solidFill>
                  <a:schemeClr val="accent1"/>
                </a:solidFill>
              </a:rPr>
              <a:t>x[i] = 0.0;</a:t>
            </a:r>
          </a:p>
          <a:p>
            <a:r>
              <a:rPr lang="da-DK" sz="2000" b="1" dirty="0" err="1">
                <a:solidFill>
                  <a:schemeClr val="accent1"/>
                </a:solidFill>
              </a:rPr>
              <a:t>atomic_example</a:t>
            </a:r>
            <a:r>
              <a:rPr lang="da-DK" sz="2000" dirty="0">
                <a:solidFill>
                  <a:schemeClr val="accent1"/>
                </a:solidFill>
              </a:rPr>
              <a:t>(x, y, </a:t>
            </a:r>
            <a:r>
              <a:rPr lang="da-DK" sz="2000" dirty="0" err="1">
                <a:solidFill>
                  <a:schemeClr val="accent1"/>
                </a:solidFill>
              </a:rPr>
              <a:t>index</a:t>
            </a:r>
            <a:r>
              <a:rPr lang="da-DK" sz="2000" dirty="0">
                <a:solidFill>
                  <a:schemeClr val="accent1"/>
                </a:solidFill>
              </a:rPr>
              <a:t>, 10000);</a:t>
            </a:r>
          </a:p>
          <a:p>
            <a:r>
              <a:rPr lang="da-DK" sz="2000" dirty="0" err="1">
                <a:solidFill>
                  <a:schemeClr val="accent1"/>
                </a:solidFill>
              </a:rPr>
              <a:t>return</a:t>
            </a:r>
            <a:r>
              <a:rPr lang="da-DK" sz="2000" dirty="0">
                <a:solidFill>
                  <a:schemeClr val="accent1"/>
                </a:solidFill>
              </a:rPr>
              <a:t> 0;</a:t>
            </a:r>
          </a:p>
          <a:p>
            <a:r>
              <a:rPr lang="da-DK" sz="2000" dirty="0" smtClean="0">
                <a:solidFill>
                  <a:schemeClr val="accent1"/>
                </a:solidFill>
              </a:rPr>
              <a:t>}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6000" y="1739523"/>
            <a:ext cx="38791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directivas</a:t>
            </a:r>
            <a:r>
              <a:rPr lang="en-US" sz="2400" dirty="0" smtClean="0"/>
              <a:t> </a:t>
            </a:r>
            <a:r>
              <a:rPr lang="en-US" sz="2400" b="1" dirty="0" smtClean="0"/>
              <a:t>atomic</a:t>
            </a:r>
            <a:r>
              <a:rPr lang="en-US" sz="2400" dirty="0" smtClean="0"/>
              <a:t> se </a:t>
            </a:r>
            <a:r>
              <a:rPr lang="en-US" sz="2400" dirty="0" err="1" smtClean="0"/>
              <a:t>aplican</a:t>
            </a:r>
            <a:r>
              <a:rPr lang="en-US" sz="2400" dirty="0" smtClean="0"/>
              <a:t> solo a los </a:t>
            </a:r>
            <a:r>
              <a:rPr lang="en-US" sz="2400" dirty="0" err="1" smtClean="0"/>
              <a:t>bloques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le </a:t>
            </a:r>
            <a:r>
              <a:rPr lang="en-US" sz="2400" dirty="0" err="1" smtClean="0"/>
              <a:t>siguen</a:t>
            </a:r>
            <a:r>
              <a:rPr lang="en-US" sz="2400" dirty="0" smtClean="0"/>
              <a:t>. Como </a:t>
            </a:r>
            <a:r>
              <a:rPr lang="en-US" sz="2400" dirty="0" err="1" smtClean="0"/>
              <a:t>consecuencia</a:t>
            </a:r>
            <a:r>
              <a:rPr lang="en-US" sz="2400" dirty="0" smtClean="0"/>
              <a:t>, los </a:t>
            </a:r>
            <a:r>
              <a:rPr lang="en-US" sz="2400" dirty="0" err="1" smtClean="0"/>
              <a:t>elementos</a:t>
            </a:r>
            <a:r>
              <a:rPr lang="en-US" sz="2400" dirty="0" smtClean="0"/>
              <a:t> de </a:t>
            </a:r>
            <a:r>
              <a:rPr lang="en-US" sz="2400" b="1" dirty="0" smtClean="0"/>
              <a:t>y</a:t>
            </a:r>
            <a:r>
              <a:rPr lang="en-US" sz="2400" dirty="0" smtClean="0"/>
              <a:t> no son </a:t>
            </a:r>
            <a:r>
              <a:rPr lang="en-US" sz="2400" dirty="0" err="1" smtClean="0"/>
              <a:t>actualizados</a:t>
            </a:r>
            <a:r>
              <a:rPr lang="en-US" sz="2400" dirty="0" smtClean="0"/>
              <a:t> </a:t>
            </a:r>
            <a:r>
              <a:rPr lang="en-US" sz="2400" dirty="0" err="1" smtClean="0"/>
              <a:t>atómicamente</a:t>
            </a:r>
            <a:r>
              <a:rPr lang="en-US" sz="2400" dirty="0" smtClean="0"/>
              <a:t> en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ejemplo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73691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050" y="794657"/>
            <a:ext cx="36213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Constructor </a:t>
            </a:r>
            <a:r>
              <a:rPr lang="en-US" sz="3200" b="1" dirty="0" smtClean="0"/>
              <a:t>ordered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7772" y="1439264"/>
            <a:ext cx="837791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Especifica</a:t>
            </a:r>
            <a:r>
              <a:rPr lang="en-US" sz="2400" dirty="0" smtClean="0"/>
              <a:t> un </a:t>
            </a:r>
            <a:r>
              <a:rPr lang="en-US" sz="2400" dirty="0" err="1" smtClean="0"/>
              <a:t>bloque</a:t>
            </a:r>
            <a:r>
              <a:rPr lang="en-US" sz="2400" dirty="0" smtClean="0"/>
              <a:t> en un </a:t>
            </a:r>
            <a:r>
              <a:rPr lang="en-US" sz="2400" dirty="0" err="1" smtClean="0"/>
              <a:t>ciclo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será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ejecutado</a:t>
            </a:r>
            <a:r>
              <a:rPr lang="en-US" sz="2400" dirty="0" smtClean="0"/>
              <a:t> en el </a:t>
            </a:r>
            <a:r>
              <a:rPr lang="en-US" sz="2400" dirty="0" err="1" smtClean="0"/>
              <a:t>orden</a:t>
            </a:r>
            <a:r>
              <a:rPr lang="en-US" sz="2400" dirty="0" smtClean="0"/>
              <a:t> de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iteraciones</a:t>
            </a:r>
            <a:r>
              <a:rPr lang="en-US" sz="2400" dirty="0" smtClean="0"/>
              <a:t> en el </a:t>
            </a:r>
            <a:r>
              <a:rPr lang="en-US" sz="2400" dirty="0" err="1" smtClean="0"/>
              <a:t>ciclo</a:t>
            </a:r>
            <a:r>
              <a:rPr lang="en-US" sz="2400" dirty="0" smtClean="0"/>
              <a:t>, </a:t>
            </a:r>
            <a:r>
              <a:rPr lang="en-US" sz="2400" dirty="0" err="1" smtClean="0"/>
              <a:t>mientras</a:t>
            </a:r>
            <a:r>
              <a:rPr lang="en-US" sz="2400" dirty="0" smtClean="0"/>
              <a:t> el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 se </a:t>
            </a:r>
            <a:r>
              <a:rPr lang="en-US" sz="2400" dirty="0" err="1" smtClean="0"/>
              <a:t>ejecuta</a:t>
            </a:r>
            <a:r>
              <a:rPr lang="en-US" sz="2400" dirty="0" smtClean="0"/>
              <a:t> en </a:t>
            </a:r>
            <a:r>
              <a:rPr lang="en-US" sz="2400" dirty="0" err="1" smtClean="0"/>
              <a:t>paralelo</a:t>
            </a:r>
            <a:r>
              <a:rPr lang="en-US" sz="2400" dirty="0" smtClean="0"/>
              <a:t> </a:t>
            </a:r>
            <a:r>
              <a:rPr lang="en-US" sz="2400" dirty="0" err="1" smtClean="0"/>
              <a:t>fuera</a:t>
            </a:r>
            <a:r>
              <a:rPr lang="en-US" sz="2400" dirty="0" smtClean="0"/>
              <a:t> de la </a:t>
            </a:r>
            <a:r>
              <a:rPr lang="en-US" sz="2400" dirty="0" err="1" smtClean="0"/>
              <a:t>región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07881" y="2639592"/>
            <a:ext cx="442723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#pragma </a:t>
            </a:r>
            <a:r>
              <a:rPr lang="en-US" sz="2400" b="1" dirty="0" err="1"/>
              <a:t>omp</a:t>
            </a:r>
            <a:r>
              <a:rPr lang="en-US" sz="2400" b="1" dirty="0"/>
              <a:t> ordered </a:t>
            </a:r>
            <a:r>
              <a:rPr lang="en-US" sz="2400" i="1" dirty="0"/>
              <a:t>new-line</a:t>
            </a:r>
          </a:p>
          <a:p>
            <a:r>
              <a:rPr lang="en-US" sz="2400" i="1" dirty="0"/>
              <a:t>structured-block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804" y="3575685"/>
            <a:ext cx="82553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o</a:t>
            </a:r>
            <a:r>
              <a:rPr lang="en-US" sz="2000" b="1" dirty="0" smtClean="0">
                <a:solidFill>
                  <a:srgbClr val="000000"/>
                </a:solidFill>
              </a:rPr>
              <a:t>rdered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influencia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todos</a:t>
            </a:r>
            <a:r>
              <a:rPr lang="en-US" sz="2000" dirty="0" smtClean="0">
                <a:solidFill>
                  <a:srgbClr val="000000"/>
                </a:solidFill>
              </a:rPr>
              <a:t> los </a:t>
            </a:r>
            <a:r>
              <a:rPr lang="en-US" sz="2000" i="1" dirty="0" smtClean="0">
                <a:solidFill>
                  <a:srgbClr val="000000"/>
                </a:solidFill>
              </a:rPr>
              <a:t>threads</a:t>
            </a:r>
            <a:r>
              <a:rPr lang="en-US" sz="2000" dirty="0" smtClean="0">
                <a:solidFill>
                  <a:srgbClr val="000000"/>
                </a:solidFill>
              </a:rPr>
              <a:t> de la </a:t>
            </a:r>
            <a:r>
              <a:rPr lang="en-US" sz="2000" dirty="0" err="1" smtClean="0">
                <a:solidFill>
                  <a:srgbClr val="000000"/>
                </a:solidFill>
              </a:rPr>
              <a:t>región</a:t>
            </a:r>
            <a:r>
              <a:rPr lang="en-US" sz="2000" dirty="0" smtClean="0">
                <a:solidFill>
                  <a:srgbClr val="000000"/>
                </a:solidFill>
              </a:rPr>
              <a:t>, en el </a:t>
            </a:r>
            <a:r>
              <a:rPr lang="en-US" sz="2000" dirty="0" err="1" smtClean="0">
                <a:solidFill>
                  <a:srgbClr val="000000"/>
                </a:solidFill>
              </a:rPr>
              <a:t>ciclo</a:t>
            </a:r>
            <a:r>
              <a:rPr lang="en-US" sz="2000" dirty="0" smtClean="0">
                <a:solidFill>
                  <a:srgbClr val="000000"/>
                </a:solidFill>
              </a:rPr>
              <a:t> interior </a:t>
            </a:r>
            <a:r>
              <a:rPr lang="en-US" sz="2000" dirty="0" err="1" smtClean="0">
                <a:solidFill>
                  <a:srgbClr val="000000"/>
                </a:solidFill>
              </a:rPr>
              <a:t>inmediato</a:t>
            </a:r>
            <a:r>
              <a:rPr lang="en-US" sz="2000" dirty="0" smtClean="0">
                <a:solidFill>
                  <a:srgbClr val="000000"/>
                </a:solidFill>
              </a:rPr>
              <a:t>. </a:t>
            </a:r>
            <a:r>
              <a:rPr lang="en-US" sz="2000" dirty="0" err="1" smtClean="0">
                <a:solidFill>
                  <a:srgbClr val="000000"/>
                </a:solidFill>
              </a:rPr>
              <a:t>Mientras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regiones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ordered</a:t>
            </a:r>
            <a:r>
              <a:rPr lang="en-US" sz="2000" dirty="0" smtClean="0">
                <a:solidFill>
                  <a:srgbClr val="000000"/>
                </a:solidFill>
              </a:rPr>
              <a:t> en </a:t>
            </a:r>
            <a:r>
              <a:rPr lang="en-US" sz="2000" dirty="0" err="1" smtClean="0">
                <a:solidFill>
                  <a:srgbClr val="000000"/>
                </a:solidFill>
              </a:rPr>
              <a:t>distintos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ciclos</a:t>
            </a:r>
            <a:r>
              <a:rPr lang="en-US" sz="2000" dirty="0" smtClean="0">
                <a:solidFill>
                  <a:srgbClr val="000000"/>
                </a:solidFill>
              </a:rPr>
              <a:t> se </a:t>
            </a:r>
            <a:r>
              <a:rPr lang="en-US" sz="2000" dirty="0" err="1" smtClean="0">
                <a:solidFill>
                  <a:srgbClr val="000000"/>
                </a:solidFill>
              </a:rPr>
              <a:t>ejecutan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independientemente</a:t>
            </a:r>
            <a:r>
              <a:rPr lang="en-US" sz="2000" dirty="0" smtClean="0">
                <a:solidFill>
                  <a:srgbClr val="000000"/>
                </a:solidFill>
              </a:rPr>
              <a:t>. </a:t>
            </a:r>
            <a:r>
              <a:rPr lang="en-US" sz="2000" dirty="0" err="1" smtClean="0">
                <a:solidFill>
                  <a:srgbClr val="000000"/>
                </a:solidFill>
              </a:rPr>
              <a:t>Cuando</a:t>
            </a:r>
            <a:r>
              <a:rPr lang="en-US" sz="2000" dirty="0" smtClean="0">
                <a:solidFill>
                  <a:srgbClr val="000000"/>
                </a:solidFill>
              </a:rPr>
              <a:t> un </a:t>
            </a:r>
            <a:r>
              <a:rPr lang="en-US" sz="2000" i="1" dirty="0" smtClean="0">
                <a:solidFill>
                  <a:srgbClr val="000000"/>
                </a:solidFill>
              </a:rPr>
              <a:t>thread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ejecutando</a:t>
            </a:r>
            <a:r>
              <a:rPr lang="en-US" sz="2000" dirty="0" smtClean="0">
                <a:solidFill>
                  <a:srgbClr val="000000"/>
                </a:solidFill>
              </a:rPr>
              <a:t> la </a:t>
            </a:r>
            <a:r>
              <a:rPr lang="en-US" sz="2000" dirty="0" err="1" smtClean="0">
                <a:solidFill>
                  <a:srgbClr val="000000"/>
                </a:solidFill>
              </a:rPr>
              <a:t>primera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iteración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encuentra</a:t>
            </a:r>
            <a:r>
              <a:rPr lang="en-US" sz="2000" dirty="0" smtClean="0">
                <a:solidFill>
                  <a:srgbClr val="000000"/>
                </a:solidFill>
              </a:rPr>
              <a:t> un constructor </a:t>
            </a:r>
            <a:r>
              <a:rPr lang="en-US" sz="2000" b="1" dirty="0" smtClean="0">
                <a:solidFill>
                  <a:srgbClr val="000000"/>
                </a:solidFill>
              </a:rPr>
              <a:t>ordered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ingresa</a:t>
            </a:r>
            <a:r>
              <a:rPr lang="en-US" sz="2000" dirty="0" smtClean="0">
                <a:solidFill>
                  <a:srgbClr val="000000"/>
                </a:solidFill>
              </a:rPr>
              <a:t> sin </a:t>
            </a:r>
            <a:r>
              <a:rPr lang="en-US" sz="2000" dirty="0" err="1" smtClean="0">
                <a:solidFill>
                  <a:srgbClr val="000000"/>
                </a:solidFill>
              </a:rPr>
              <a:t>esperar</a:t>
            </a:r>
            <a:r>
              <a:rPr lang="en-US" sz="2000" dirty="0" smtClean="0">
                <a:solidFill>
                  <a:srgbClr val="000000"/>
                </a:solidFill>
              </a:rPr>
              <a:t>. </a:t>
            </a:r>
            <a:r>
              <a:rPr lang="en-US" sz="2000" dirty="0" err="1" smtClean="0">
                <a:solidFill>
                  <a:srgbClr val="000000"/>
                </a:solidFill>
              </a:rPr>
              <a:t>Cuando</a:t>
            </a:r>
            <a:r>
              <a:rPr lang="en-US" sz="2000" dirty="0" smtClean="0">
                <a:solidFill>
                  <a:srgbClr val="000000"/>
                </a:solidFill>
              </a:rPr>
              <a:t> un </a:t>
            </a:r>
            <a:r>
              <a:rPr lang="en-US" sz="2000" i="1" dirty="0" smtClean="0">
                <a:solidFill>
                  <a:srgbClr val="000000"/>
                </a:solidFill>
              </a:rPr>
              <a:t>thread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ejecutando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una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iteración</a:t>
            </a:r>
            <a:r>
              <a:rPr lang="en-US" sz="2000" dirty="0" smtClean="0">
                <a:solidFill>
                  <a:srgbClr val="000000"/>
                </a:solidFill>
              </a:rPr>
              <a:t> posterior </a:t>
            </a:r>
            <a:r>
              <a:rPr lang="en-US" sz="2000" dirty="0" err="1" smtClean="0">
                <a:solidFill>
                  <a:srgbClr val="000000"/>
                </a:solidFill>
              </a:rPr>
              <a:t>encuentra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una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región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ordered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espera</a:t>
            </a:r>
            <a:r>
              <a:rPr lang="en-US" sz="2000" dirty="0" smtClean="0">
                <a:solidFill>
                  <a:srgbClr val="000000"/>
                </a:solidFill>
              </a:rPr>
              <a:t> a </a:t>
            </a:r>
            <a:r>
              <a:rPr lang="en-US" sz="2000" dirty="0" err="1" smtClean="0">
                <a:solidFill>
                  <a:srgbClr val="000000"/>
                </a:solidFill>
              </a:rPr>
              <a:t>que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las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iteraciones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anteriores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han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sido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completadas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804" y="5740373"/>
            <a:ext cx="8095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El </a:t>
            </a:r>
            <a:r>
              <a:rPr lang="en-US" sz="2000" dirty="0" err="1" smtClean="0">
                <a:solidFill>
                  <a:srgbClr val="000000"/>
                </a:solidFill>
              </a:rPr>
              <a:t>ciclo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perteneciente</a:t>
            </a:r>
            <a:r>
              <a:rPr lang="en-US" sz="2000" dirty="0" smtClean="0">
                <a:solidFill>
                  <a:srgbClr val="000000"/>
                </a:solidFill>
              </a:rPr>
              <a:t> a </a:t>
            </a:r>
            <a:r>
              <a:rPr lang="en-US" sz="2000" dirty="0" err="1" smtClean="0">
                <a:solidFill>
                  <a:srgbClr val="000000"/>
                </a:solidFill>
              </a:rPr>
              <a:t>una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región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ordered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debe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poseer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una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cláusula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ordered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declarada</a:t>
            </a:r>
            <a:r>
              <a:rPr lang="en-US" sz="2000" dirty="0" smtClean="0">
                <a:solidFill>
                  <a:srgbClr val="000000"/>
                </a:solidFill>
              </a:rPr>
              <a:t> en el constructor </a:t>
            </a:r>
            <a:r>
              <a:rPr lang="en-US" sz="2000" dirty="0" err="1" smtClean="0">
                <a:solidFill>
                  <a:srgbClr val="000000"/>
                </a:solidFill>
              </a:rPr>
              <a:t>correspondiente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551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6403</TotalTime>
  <Words>5277</Words>
  <Application>Microsoft Macintosh PowerPoint</Application>
  <PresentationFormat>On-screen Show (4:3)</PresentationFormat>
  <Paragraphs>635</Paragraphs>
  <Slides>35</Slides>
  <Notes>34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Equation</vt:lpstr>
      <vt:lpstr>Algoritmos Paralelos Ejemplos prácticos de OPENMP (2)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Jose Fiestas</dc:creator>
  <cp:lastModifiedBy>Jose Fiestas</cp:lastModifiedBy>
  <cp:revision>417</cp:revision>
  <dcterms:created xsi:type="dcterms:W3CDTF">2015-04-20T08:22:13Z</dcterms:created>
  <dcterms:modified xsi:type="dcterms:W3CDTF">2018-05-25T01:53:17Z</dcterms:modified>
</cp:coreProperties>
</file>