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1.xml" ContentType="application/vnd.ms-office.chartex+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2.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3.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4.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6"/>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8DF82C-94A7-41AB-BA2A-ABECF5F96634}">
          <p14:sldIdLst>
            <p14:sldId id="256"/>
          </p14:sldIdLst>
        </p14:section>
        <p14:section name="Untitled Section" id="{F293973B-763D-45F0-8900-8654AD379B14}">
          <p14:sldIdLst>
            <p14:sldId id="257"/>
            <p14:sldId id="258"/>
            <p14:sldId id="259"/>
            <p14:sldId id="260"/>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Lst>
        </p14:section>
        <p14:section name="Untitled Section" id="{85D92330-21CB-4797-9179-BD93D53A512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itla\Desktop\op\t1.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itla\Desktop\op\A5.csv" TargetMode="External"/><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itla\Desktop\op\a6.csv" TargetMode="External"/><Relationship Id="rId2" Type="http://schemas.microsoft.com/office/2011/relationships/chartColorStyle" Target="colors12.xml"/><Relationship Id="rId1" Type="http://schemas.microsoft.com/office/2011/relationships/chartStyle" Target="style12.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itla\Desktop\op\a7.csv" TargetMode="External"/><Relationship Id="rId2" Type="http://schemas.microsoft.com/office/2011/relationships/chartColorStyle" Target="colors13.xml"/><Relationship Id="rId1" Type="http://schemas.microsoft.com/office/2011/relationships/chartStyle" Target="style13.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itla\Desktop\op\a9.csv" TargetMode="External"/><Relationship Id="rId2" Type="http://schemas.microsoft.com/office/2011/relationships/chartColorStyle" Target="colors14.xml"/><Relationship Id="rId1" Type="http://schemas.microsoft.com/office/2011/relationships/chartStyle" Target="style14.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itla\Desktop\op\a10.csv"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itla\Desktop\op\t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itla\Desktop\op\t3.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itla\Desktop\op\t4.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itla\Desktop\op\t5.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itla\Desktop\op\t6.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itla\Desktop\op\A1.csv"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itla\Desktop\op\a3.csv"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itla\Desktop\op\A4.csv"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sitla\Desktop\op\wk.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't1'!$B$1</c:f>
              <c:strCache>
                <c:ptCount val="1"/>
                <c:pt idx="0">
                  <c:v>run_count</c:v>
                </c:pt>
              </c:strCache>
            </c:strRef>
          </c:tx>
          <c:spPr>
            <a:solidFill>
              <a:schemeClr val="accent1"/>
            </a:solidFill>
            <a:ln>
              <a:noFill/>
            </a:ln>
            <a:effectLst/>
            <a:sp3d/>
          </c:spPr>
          <c:invertIfNegative val="0"/>
          <c:cat>
            <c:strRef>
              <c:f>'t1'!$A$2:$A$11</c:f>
              <c:strCache>
                <c:ptCount val="10"/>
                <c:pt idx="0">
                  <c:v>AD Russell</c:v>
                </c:pt>
                <c:pt idx="1">
                  <c:v>SP Narine</c:v>
                </c:pt>
                <c:pt idx="2">
                  <c:v>HH Pandya</c:v>
                </c:pt>
                <c:pt idx="3">
                  <c:v>GJ Maxwell</c:v>
                </c:pt>
                <c:pt idx="4">
                  <c:v>V Sehwag</c:v>
                </c:pt>
                <c:pt idx="5">
                  <c:v>RR Pant</c:v>
                </c:pt>
                <c:pt idx="6">
                  <c:v>AB de Villiers</c:v>
                </c:pt>
                <c:pt idx="7">
                  <c:v>KA Pollard</c:v>
                </c:pt>
                <c:pt idx="8">
                  <c:v>CH Gayle</c:v>
                </c:pt>
                <c:pt idx="9">
                  <c:v>JC Buttler</c:v>
                </c:pt>
              </c:strCache>
            </c:strRef>
          </c:cat>
          <c:val>
            <c:numRef>
              <c:f>'t1'!$B$2:$B$11</c:f>
              <c:numCache>
                <c:formatCode>General</c:formatCode>
                <c:ptCount val="10"/>
                <c:pt idx="0">
                  <c:v>1517</c:v>
                </c:pt>
                <c:pt idx="1">
                  <c:v>892</c:v>
                </c:pt>
                <c:pt idx="2">
                  <c:v>1349</c:v>
                </c:pt>
                <c:pt idx="3">
                  <c:v>1505</c:v>
                </c:pt>
                <c:pt idx="4">
                  <c:v>2728</c:v>
                </c:pt>
                <c:pt idx="5">
                  <c:v>2079</c:v>
                </c:pt>
                <c:pt idx="6">
                  <c:v>4849</c:v>
                </c:pt>
                <c:pt idx="7">
                  <c:v>3023</c:v>
                </c:pt>
                <c:pt idx="8">
                  <c:v>4772</c:v>
                </c:pt>
                <c:pt idx="9">
                  <c:v>1714</c:v>
                </c:pt>
              </c:numCache>
            </c:numRef>
          </c:val>
          <c:extLst>
            <c:ext xmlns:c16="http://schemas.microsoft.com/office/drawing/2014/chart" uri="{C3380CC4-5D6E-409C-BE32-E72D297353CC}">
              <c16:uniqueId val="{00000000-B989-440D-A5C8-0DA5FF28A884}"/>
            </c:ext>
          </c:extLst>
        </c:ser>
        <c:ser>
          <c:idx val="1"/>
          <c:order val="1"/>
          <c:tx>
            <c:strRef>
              <c:f>'t1'!$C$1</c:f>
              <c:strCache>
                <c:ptCount val="1"/>
                <c:pt idx="0">
                  <c:v>legal_balls</c:v>
                </c:pt>
              </c:strCache>
            </c:strRef>
          </c:tx>
          <c:spPr>
            <a:solidFill>
              <a:schemeClr val="accent2"/>
            </a:solidFill>
            <a:ln>
              <a:noFill/>
            </a:ln>
            <a:effectLst/>
            <a:sp3d/>
          </c:spPr>
          <c:invertIfNegative val="0"/>
          <c:cat>
            <c:strRef>
              <c:f>'t1'!$A$2:$A$11</c:f>
              <c:strCache>
                <c:ptCount val="10"/>
                <c:pt idx="0">
                  <c:v>AD Russell</c:v>
                </c:pt>
                <c:pt idx="1">
                  <c:v>SP Narine</c:v>
                </c:pt>
                <c:pt idx="2">
                  <c:v>HH Pandya</c:v>
                </c:pt>
                <c:pt idx="3">
                  <c:v>GJ Maxwell</c:v>
                </c:pt>
                <c:pt idx="4">
                  <c:v>V Sehwag</c:v>
                </c:pt>
                <c:pt idx="5">
                  <c:v>RR Pant</c:v>
                </c:pt>
                <c:pt idx="6">
                  <c:v>AB de Villiers</c:v>
                </c:pt>
                <c:pt idx="7">
                  <c:v>KA Pollard</c:v>
                </c:pt>
                <c:pt idx="8">
                  <c:v>CH Gayle</c:v>
                </c:pt>
                <c:pt idx="9">
                  <c:v>JC Buttler</c:v>
                </c:pt>
              </c:strCache>
            </c:strRef>
          </c:cat>
          <c:val>
            <c:numRef>
              <c:f>'t1'!$C$2:$C$11</c:f>
              <c:numCache>
                <c:formatCode>General</c:formatCode>
                <c:ptCount val="10"/>
                <c:pt idx="0">
                  <c:v>818</c:v>
                </c:pt>
                <c:pt idx="1">
                  <c:v>523</c:v>
                </c:pt>
                <c:pt idx="2">
                  <c:v>829</c:v>
                </c:pt>
                <c:pt idx="3">
                  <c:v>936</c:v>
                </c:pt>
                <c:pt idx="4">
                  <c:v>1697</c:v>
                </c:pt>
                <c:pt idx="5">
                  <c:v>1344</c:v>
                </c:pt>
                <c:pt idx="6">
                  <c:v>3138</c:v>
                </c:pt>
                <c:pt idx="7">
                  <c:v>1964</c:v>
                </c:pt>
                <c:pt idx="8">
                  <c:v>3101</c:v>
                </c:pt>
                <c:pt idx="9">
                  <c:v>1122</c:v>
                </c:pt>
              </c:numCache>
            </c:numRef>
          </c:val>
          <c:extLst>
            <c:ext xmlns:c16="http://schemas.microsoft.com/office/drawing/2014/chart" uri="{C3380CC4-5D6E-409C-BE32-E72D297353CC}">
              <c16:uniqueId val="{00000001-B989-440D-A5C8-0DA5FF28A884}"/>
            </c:ext>
          </c:extLst>
        </c:ser>
        <c:ser>
          <c:idx val="2"/>
          <c:order val="2"/>
          <c:tx>
            <c:strRef>
              <c:f>'t1'!$D$1</c:f>
              <c:strCache>
                <c:ptCount val="1"/>
                <c:pt idx="0">
                  <c:v>strike_rate</c:v>
                </c:pt>
              </c:strCache>
            </c:strRef>
          </c:tx>
          <c:spPr>
            <a:solidFill>
              <a:schemeClr val="accent3"/>
            </a:solidFill>
            <a:ln>
              <a:noFill/>
            </a:ln>
            <a:effectLst/>
            <a:sp3d/>
          </c:spPr>
          <c:invertIfNegative val="0"/>
          <c:cat>
            <c:strRef>
              <c:f>'t1'!$A$2:$A$11</c:f>
              <c:strCache>
                <c:ptCount val="10"/>
                <c:pt idx="0">
                  <c:v>AD Russell</c:v>
                </c:pt>
                <c:pt idx="1">
                  <c:v>SP Narine</c:v>
                </c:pt>
                <c:pt idx="2">
                  <c:v>HH Pandya</c:v>
                </c:pt>
                <c:pt idx="3">
                  <c:v>GJ Maxwell</c:v>
                </c:pt>
                <c:pt idx="4">
                  <c:v>V Sehwag</c:v>
                </c:pt>
                <c:pt idx="5">
                  <c:v>RR Pant</c:v>
                </c:pt>
                <c:pt idx="6">
                  <c:v>AB de Villiers</c:v>
                </c:pt>
                <c:pt idx="7">
                  <c:v>KA Pollard</c:v>
                </c:pt>
                <c:pt idx="8">
                  <c:v>CH Gayle</c:v>
                </c:pt>
                <c:pt idx="9">
                  <c:v>JC Buttler</c:v>
                </c:pt>
              </c:strCache>
            </c:strRef>
          </c:cat>
          <c:val>
            <c:numRef>
              <c:f>'t1'!$D$2:$D$11</c:f>
              <c:numCache>
                <c:formatCode>General</c:formatCode>
                <c:ptCount val="10"/>
                <c:pt idx="0">
                  <c:v>185.45232273838599</c:v>
                </c:pt>
                <c:pt idx="1">
                  <c:v>170.55449330783901</c:v>
                </c:pt>
                <c:pt idx="2">
                  <c:v>162.72617611580199</c:v>
                </c:pt>
                <c:pt idx="3">
                  <c:v>160.79059829059801</c:v>
                </c:pt>
                <c:pt idx="4">
                  <c:v>160.754272245138</c:v>
                </c:pt>
                <c:pt idx="5">
                  <c:v>154.6875</c:v>
                </c:pt>
                <c:pt idx="6">
                  <c:v>154.52517527087301</c:v>
                </c:pt>
                <c:pt idx="7">
                  <c:v>153.92057026476601</c:v>
                </c:pt>
                <c:pt idx="8">
                  <c:v>153.88584327636201</c:v>
                </c:pt>
                <c:pt idx="9">
                  <c:v>152.762923351159</c:v>
                </c:pt>
              </c:numCache>
            </c:numRef>
          </c:val>
          <c:extLst>
            <c:ext xmlns:c16="http://schemas.microsoft.com/office/drawing/2014/chart" uri="{C3380CC4-5D6E-409C-BE32-E72D297353CC}">
              <c16:uniqueId val="{00000002-B989-440D-A5C8-0DA5FF28A884}"/>
            </c:ext>
          </c:extLst>
        </c:ser>
        <c:dLbls>
          <c:showLegendKey val="0"/>
          <c:showVal val="0"/>
          <c:showCatName val="0"/>
          <c:showSerName val="0"/>
          <c:showPercent val="0"/>
          <c:showBubbleSize val="0"/>
        </c:dLbls>
        <c:gapWidth val="150"/>
        <c:shape val="box"/>
        <c:axId val="2020472064"/>
        <c:axId val="2020471104"/>
        <c:axId val="0"/>
      </c:bar3DChart>
      <c:catAx>
        <c:axId val="20204720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0471104"/>
        <c:crosses val="autoZero"/>
        <c:auto val="1"/>
        <c:lblAlgn val="ctr"/>
        <c:lblOffset val="100"/>
        <c:noMultiLvlLbl val="0"/>
      </c:catAx>
      <c:valAx>
        <c:axId val="2020471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04720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'A5'!$B$1</c:f>
              <c:strCache>
                <c:ptCount val="1"/>
                <c:pt idx="0">
                  <c:v>total_dot_balls</c:v>
                </c:pt>
              </c:strCache>
            </c:strRef>
          </c:tx>
          <c:spPr>
            <a:ln w="28575" cap="rnd">
              <a:solidFill>
                <a:schemeClr val="accent1"/>
              </a:solidFill>
              <a:round/>
            </a:ln>
            <a:effectLst/>
          </c:spPr>
          <c:marker>
            <c:symbol val="none"/>
          </c:marker>
          <c:cat>
            <c:strRef>
              <c:f>'A5'!$A$2:$A$17</c:f>
              <c:strCache>
                <c:ptCount val="16"/>
                <c:pt idx="0">
                  <c:v>Mumbai Indians</c:v>
                </c:pt>
                <c:pt idx="1">
                  <c:v>Royal Challengers Bangalore</c:v>
                </c:pt>
                <c:pt idx="2">
                  <c:v>Kolkata Knight Riders</c:v>
                </c:pt>
                <c:pt idx="3">
                  <c:v>Kings XI Punjab</c:v>
                </c:pt>
                <c:pt idx="4">
                  <c:v>Chennai Super Kings</c:v>
                </c:pt>
                <c:pt idx="5">
                  <c:v>Rajasthan Royals</c:v>
                </c:pt>
                <c:pt idx="6">
                  <c:v>Delhi Daredevils</c:v>
                </c:pt>
                <c:pt idx="7">
                  <c:v>Sunrisers Hyderabad</c:v>
                </c:pt>
                <c:pt idx="8">
                  <c:v>Deccan Chargers</c:v>
                </c:pt>
                <c:pt idx="9">
                  <c:v>Pune Warriors</c:v>
                </c:pt>
                <c:pt idx="10">
                  <c:v>Delhi Capitals</c:v>
                </c:pt>
                <c:pt idx="11">
                  <c:v>Gujarat Lions</c:v>
                </c:pt>
                <c:pt idx="12">
                  <c:v>Rising Pune Supergiant</c:v>
                </c:pt>
                <c:pt idx="13">
                  <c:v>Kochi Tuskers Kerala</c:v>
                </c:pt>
                <c:pt idx="14">
                  <c:v>Rising Pune Supergiants</c:v>
                </c:pt>
                <c:pt idx="15">
                  <c:v>NA</c:v>
                </c:pt>
              </c:strCache>
            </c:strRef>
          </c:cat>
          <c:val>
            <c:numRef>
              <c:f>'A5'!$B$2:$B$17</c:f>
              <c:numCache>
                <c:formatCode>General</c:formatCode>
                <c:ptCount val="16"/>
                <c:pt idx="0">
                  <c:v>17428</c:v>
                </c:pt>
                <c:pt idx="1">
                  <c:v>15910</c:v>
                </c:pt>
                <c:pt idx="2">
                  <c:v>15788</c:v>
                </c:pt>
                <c:pt idx="3">
                  <c:v>15358</c:v>
                </c:pt>
                <c:pt idx="4">
                  <c:v>15186</c:v>
                </c:pt>
                <c:pt idx="5">
                  <c:v>13330</c:v>
                </c:pt>
                <c:pt idx="6">
                  <c:v>13040</c:v>
                </c:pt>
                <c:pt idx="7">
                  <c:v>10496</c:v>
                </c:pt>
                <c:pt idx="8">
                  <c:v>6612</c:v>
                </c:pt>
                <c:pt idx="9">
                  <c:v>3800</c:v>
                </c:pt>
                <c:pt idx="10">
                  <c:v>2676</c:v>
                </c:pt>
                <c:pt idx="11">
                  <c:v>2190</c:v>
                </c:pt>
                <c:pt idx="12">
                  <c:v>1396</c:v>
                </c:pt>
                <c:pt idx="13">
                  <c:v>1252</c:v>
                </c:pt>
                <c:pt idx="14">
                  <c:v>1078</c:v>
                </c:pt>
                <c:pt idx="15">
                  <c:v>142</c:v>
                </c:pt>
              </c:numCache>
            </c:numRef>
          </c:val>
          <c:smooth val="0"/>
          <c:extLst>
            <c:ext xmlns:c16="http://schemas.microsoft.com/office/drawing/2014/chart" uri="{C3380CC4-5D6E-409C-BE32-E72D297353CC}">
              <c16:uniqueId val="{00000000-62C7-4AAD-BE4D-00D4192F0621}"/>
            </c:ext>
          </c:extLst>
        </c:ser>
        <c:dLbls>
          <c:showLegendKey val="0"/>
          <c:showVal val="0"/>
          <c:showCatName val="0"/>
          <c:showSerName val="0"/>
          <c:showPercent val="0"/>
          <c:showBubbleSize val="0"/>
        </c:dLbls>
        <c:smooth val="0"/>
        <c:axId val="2015198799"/>
        <c:axId val="2015199759"/>
      </c:lineChart>
      <c:catAx>
        <c:axId val="2015198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5199759"/>
        <c:crosses val="autoZero"/>
        <c:auto val="1"/>
        <c:lblAlgn val="ctr"/>
        <c:lblOffset val="100"/>
        <c:noMultiLvlLbl val="0"/>
      </c:catAx>
      <c:valAx>
        <c:axId val="2015199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5198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'a6'!$A$2</c:f>
              <c:strCache>
                <c:ptCount val="1"/>
                <c:pt idx="0">
                  <c:v>bowled</c:v>
                </c:pt>
              </c:strCache>
            </c:strRef>
          </c:tx>
          <c:spPr>
            <a:solidFill>
              <a:schemeClr val="accent1"/>
            </a:solidFill>
            <a:ln>
              <a:noFill/>
            </a:ln>
            <a:effectLst/>
            <a:sp3d/>
          </c:spPr>
          <c:invertIfNegative val="0"/>
          <c:cat>
            <c:strRef>
              <c:f>'a6'!$B$1</c:f>
              <c:strCache>
                <c:ptCount val="1"/>
                <c:pt idx="0">
                  <c:v>total_dismissals</c:v>
                </c:pt>
              </c:strCache>
            </c:strRef>
          </c:cat>
          <c:val>
            <c:numRef>
              <c:f>'a6'!$B$2</c:f>
              <c:numCache>
                <c:formatCode>General</c:formatCode>
                <c:ptCount val="1"/>
                <c:pt idx="0">
                  <c:v>3400</c:v>
                </c:pt>
              </c:numCache>
            </c:numRef>
          </c:val>
          <c:extLst>
            <c:ext xmlns:c16="http://schemas.microsoft.com/office/drawing/2014/chart" uri="{C3380CC4-5D6E-409C-BE32-E72D297353CC}">
              <c16:uniqueId val="{00000000-B607-4160-9D23-489F40C7BB69}"/>
            </c:ext>
          </c:extLst>
        </c:ser>
        <c:ser>
          <c:idx val="1"/>
          <c:order val="1"/>
          <c:tx>
            <c:strRef>
              <c:f>'a6'!$A$3</c:f>
              <c:strCache>
                <c:ptCount val="1"/>
                <c:pt idx="0">
                  <c:v>caught</c:v>
                </c:pt>
              </c:strCache>
            </c:strRef>
          </c:tx>
          <c:spPr>
            <a:solidFill>
              <a:schemeClr val="accent2"/>
            </a:solidFill>
            <a:ln>
              <a:noFill/>
            </a:ln>
            <a:effectLst/>
            <a:sp3d/>
          </c:spPr>
          <c:invertIfNegative val="0"/>
          <c:cat>
            <c:strRef>
              <c:f>'a6'!$B$1</c:f>
              <c:strCache>
                <c:ptCount val="1"/>
                <c:pt idx="0">
                  <c:v>total_dismissals</c:v>
                </c:pt>
              </c:strCache>
            </c:strRef>
          </c:cat>
          <c:val>
            <c:numRef>
              <c:f>'a6'!$B$3</c:f>
              <c:numCache>
                <c:formatCode>General</c:formatCode>
                <c:ptCount val="1"/>
                <c:pt idx="0">
                  <c:v>11486</c:v>
                </c:pt>
              </c:numCache>
            </c:numRef>
          </c:val>
          <c:extLst>
            <c:ext xmlns:c16="http://schemas.microsoft.com/office/drawing/2014/chart" uri="{C3380CC4-5D6E-409C-BE32-E72D297353CC}">
              <c16:uniqueId val="{00000001-B607-4160-9D23-489F40C7BB69}"/>
            </c:ext>
          </c:extLst>
        </c:ser>
        <c:ser>
          <c:idx val="2"/>
          <c:order val="2"/>
          <c:tx>
            <c:strRef>
              <c:f>'a6'!$A$4</c:f>
              <c:strCache>
                <c:ptCount val="1"/>
                <c:pt idx="0">
                  <c:v>caught and bowled</c:v>
                </c:pt>
              </c:strCache>
            </c:strRef>
          </c:tx>
          <c:spPr>
            <a:solidFill>
              <a:schemeClr val="accent3"/>
            </a:solidFill>
            <a:ln>
              <a:noFill/>
            </a:ln>
            <a:effectLst/>
            <a:sp3d/>
          </c:spPr>
          <c:invertIfNegative val="0"/>
          <c:cat>
            <c:strRef>
              <c:f>'a6'!$B$1</c:f>
              <c:strCache>
                <c:ptCount val="1"/>
                <c:pt idx="0">
                  <c:v>total_dismissals</c:v>
                </c:pt>
              </c:strCache>
            </c:strRef>
          </c:cat>
          <c:val>
            <c:numRef>
              <c:f>'a6'!$B$4</c:f>
              <c:numCache>
                <c:formatCode>General</c:formatCode>
                <c:ptCount val="1"/>
                <c:pt idx="0">
                  <c:v>538</c:v>
                </c:pt>
              </c:numCache>
            </c:numRef>
          </c:val>
          <c:extLst>
            <c:ext xmlns:c16="http://schemas.microsoft.com/office/drawing/2014/chart" uri="{C3380CC4-5D6E-409C-BE32-E72D297353CC}">
              <c16:uniqueId val="{00000002-B607-4160-9D23-489F40C7BB69}"/>
            </c:ext>
          </c:extLst>
        </c:ser>
        <c:ser>
          <c:idx val="3"/>
          <c:order val="3"/>
          <c:tx>
            <c:strRef>
              <c:f>'a6'!$A$5</c:f>
              <c:strCache>
                <c:ptCount val="1"/>
                <c:pt idx="0">
                  <c:v>hit wicket</c:v>
                </c:pt>
              </c:strCache>
            </c:strRef>
          </c:tx>
          <c:spPr>
            <a:solidFill>
              <a:schemeClr val="accent4"/>
            </a:solidFill>
            <a:ln>
              <a:noFill/>
            </a:ln>
            <a:effectLst/>
            <a:sp3d/>
          </c:spPr>
          <c:invertIfNegative val="0"/>
          <c:cat>
            <c:strRef>
              <c:f>'a6'!$B$1</c:f>
              <c:strCache>
                <c:ptCount val="1"/>
                <c:pt idx="0">
                  <c:v>total_dismissals</c:v>
                </c:pt>
              </c:strCache>
            </c:strRef>
          </c:cat>
          <c:val>
            <c:numRef>
              <c:f>'a6'!$B$5</c:f>
              <c:numCache>
                <c:formatCode>General</c:formatCode>
                <c:ptCount val="1"/>
                <c:pt idx="0">
                  <c:v>24</c:v>
                </c:pt>
              </c:numCache>
            </c:numRef>
          </c:val>
          <c:extLst>
            <c:ext xmlns:c16="http://schemas.microsoft.com/office/drawing/2014/chart" uri="{C3380CC4-5D6E-409C-BE32-E72D297353CC}">
              <c16:uniqueId val="{00000003-B607-4160-9D23-489F40C7BB69}"/>
            </c:ext>
          </c:extLst>
        </c:ser>
        <c:ser>
          <c:idx val="4"/>
          <c:order val="4"/>
          <c:tx>
            <c:strRef>
              <c:f>'a6'!$A$6</c:f>
              <c:strCache>
                <c:ptCount val="1"/>
                <c:pt idx="0">
                  <c:v>lbw</c:v>
                </c:pt>
              </c:strCache>
            </c:strRef>
          </c:tx>
          <c:spPr>
            <a:solidFill>
              <a:schemeClr val="accent5"/>
            </a:solidFill>
            <a:ln>
              <a:noFill/>
            </a:ln>
            <a:effectLst/>
            <a:sp3d/>
          </c:spPr>
          <c:invertIfNegative val="0"/>
          <c:cat>
            <c:strRef>
              <c:f>'a6'!$B$1</c:f>
              <c:strCache>
                <c:ptCount val="1"/>
                <c:pt idx="0">
                  <c:v>total_dismissals</c:v>
                </c:pt>
              </c:strCache>
            </c:strRef>
          </c:cat>
          <c:val>
            <c:numRef>
              <c:f>'a6'!$B$6</c:f>
              <c:numCache>
                <c:formatCode>General</c:formatCode>
                <c:ptCount val="1"/>
                <c:pt idx="0">
                  <c:v>1142</c:v>
                </c:pt>
              </c:numCache>
            </c:numRef>
          </c:val>
          <c:extLst>
            <c:ext xmlns:c16="http://schemas.microsoft.com/office/drawing/2014/chart" uri="{C3380CC4-5D6E-409C-BE32-E72D297353CC}">
              <c16:uniqueId val="{00000004-B607-4160-9D23-489F40C7BB69}"/>
            </c:ext>
          </c:extLst>
        </c:ser>
        <c:ser>
          <c:idx val="5"/>
          <c:order val="5"/>
          <c:tx>
            <c:strRef>
              <c:f>'a6'!$A$7</c:f>
              <c:strCache>
                <c:ptCount val="1"/>
                <c:pt idx="0">
                  <c:v>obstructing the field</c:v>
                </c:pt>
              </c:strCache>
            </c:strRef>
          </c:tx>
          <c:spPr>
            <a:solidFill>
              <a:schemeClr val="accent6"/>
            </a:solidFill>
            <a:ln>
              <a:noFill/>
            </a:ln>
            <a:effectLst/>
            <a:sp3d/>
          </c:spPr>
          <c:invertIfNegative val="0"/>
          <c:cat>
            <c:strRef>
              <c:f>'a6'!$B$1</c:f>
              <c:strCache>
                <c:ptCount val="1"/>
                <c:pt idx="0">
                  <c:v>total_dismissals</c:v>
                </c:pt>
              </c:strCache>
            </c:strRef>
          </c:cat>
          <c:val>
            <c:numRef>
              <c:f>'a6'!$B$7</c:f>
              <c:numCache>
                <c:formatCode>General</c:formatCode>
                <c:ptCount val="1"/>
                <c:pt idx="0">
                  <c:v>4</c:v>
                </c:pt>
              </c:numCache>
            </c:numRef>
          </c:val>
          <c:extLst>
            <c:ext xmlns:c16="http://schemas.microsoft.com/office/drawing/2014/chart" uri="{C3380CC4-5D6E-409C-BE32-E72D297353CC}">
              <c16:uniqueId val="{00000005-B607-4160-9D23-489F40C7BB69}"/>
            </c:ext>
          </c:extLst>
        </c:ser>
        <c:ser>
          <c:idx val="6"/>
          <c:order val="6"/>
          <c:tx>
            <c:strRef>
              <c:f>'a6'!$A$8</c:f>
              <c:strCache>
                <c:ptCount val="1"/>
                <c:pt idx="0">
                  <c:v>retired hurt</c:v>
                </c:pt>
              </c:strCache>
            </c:strRef>
          </c:tx>
          <c:spPr>
            <a:solidFill>
              <a:schemeClr val="accent1">
                <a:lumMod val="60000"/>
              </a:schemeClr>
            </a:solidFill>
            <a:ln>
              <a:noFill/>
            </a:ln>
            <a:effectLst/>
            <a:sp3d/>
          </c:spPr>
          <c:invertIfNegative val="0"/>
          <c:cat>
            <c:strRef>
              <c:f>'a6'!$B$1</c:f>
              <c:strCache>
                <c:ptCount val="1"/>
                <c:pt idx="0">
                  <c:v>total_dismissals</c:v>
                </c:pt>
              </c:strCache>
            </c:strRef>
          </c:cat>
          <c:val>
            <c:numRef>
              <c:f>'a6'!$B$8</c:f>
              <c:numCache>
                <c:formatCode>General</c:formatCode>
                <c:ptCount val="1"/>
                <c:pt idx="0">
                  <c:v>22</c:v>
                </c:pt>
              </c:numCache>
            </c:numRef>
          </c:val>
          <c:extLst>
            <c:ext xmlns:c16="http://schemas.microsoft.com/office/drawing/2014/chart" uri="{C3380CC4-5D6E-409C-BE32-E72D297353CC}">
              <c16:uniqueId val="{00000006-B607-4160-9D23-489F40C7BB69}"/>
            </c:ext>
          </c:extLst>
        </c:ser>
        <c:ser>
          <c:idx val="7"/>
          <c:order val="7"/>
          <c:tx>
            <c:strRef>
              <c:f>'a6'!$A$9</c:f>
              <c:strCache>
                <c:ptCount val="1"/>
                <c:pt idx="0">
                  <c:v>run out</c:v>
                </c:pt>
              </c:strCache>
            </c:strRef>
          </c:tx>
          <c:spPr>
            <a:solidFill>
              <a:schemeClr val="accent2">
                <a:lumMod val="60000"/>
              </a:schemeClr>
            </a:solidFill>
            <a:ln>
              <a:noFill/>
            </a:ln>
            <a:effectLst/>
            <a:sp3d/>
          </c:spPr>
          <c:invertIfNegative val="0"/>
          <c:cat>
            <c:strRef>
              <c:f>'a6'!$B$1</c:f>
              <c:strCache>
                <c:ptCount val="1"/>
                <c:pt idx="0">
                  <c:v>total_dismissals</c:v>
                </c:pt>
              </c:strCache>
            </c:strRef>
          </c:cat>
          <c:val>
            <c:numRef>
              <c:f>'a6'!$B$9</c:f>
              <c:numCache>
                <c:formatCode>General</c:formatCode>
                <c:ptCount val="1"/>
                <c:pt idx="0">
                  <c:v>1786</c:v>
                </c:pt>
              </c:numCache>
            </c:numRef>
          </c:val>
          <c:extLst>
            <c:ext xmlns:c16="http://schemas.microsoft.com/office/drawing/2014/chart" uri="{C3380CC4-5D6E-409C-BE32-E72D297353CC}">
              <c16:uniqueId val="{00000007-B607-4160-9D23-489F40C7BB69}"/>
            </c:ext>
          </c:extLst>
        </c:ser>
        <c:ser>
          <c:idx val="8"/>
          <c:order val="8"/>
          <c:tx>
            <c:strRef>
              <c:f>'a6'!$A$10</c:f>
              <c:strCache>
                <c:ptCount val="1"/>
                <c:pt idx="0">
                  <c:v>stumped</c:v>
                </c:pt>
              </c:strCache>
            </c:strRef>
          </c:tx>
          <c:spPr>
            <a:solidFill>
              <a:schemeClr val="accent3">
                <a:lumMod val="60000"/>
              </a:schemeClr>
            </a:solidFill>
            <a:ln>
              <a:noFill/>
            </a:ln>
            <a:effectLst/>
            <a:sp3d/>
          </c:spPr>
          <c:invertIfNegative val="0"/>
          <c:cat>
            <c:strRef>
              <c:f>'a6'!$B$1</c:f>
              <c:strCache>
                <c:ptCount val="1"/>
                <c:pt idx="0">
                  <c:v>total_dismissals</c:v>
                </c:pt>
              </c:strCache>
            </c:strRef>
          </c:cat>
          <c:val>
            <c:numRef>
              <c:f>'a6'!$B$10</c:f>
              <c:numCache>
                <c:formatCode>General</c:formatCode>
                <c:ptCount val="1"/>
                <c:pt idx="0">
                  <c:v>588</c:v>
                </c:pt>
              </c:numCache>
            </c:numRef>
          </c:val>
          <c:extLst>
            <c:ext xmlns:c16="http://schemas.microsoft.com/office/drawing/2014/chart" uri="{C3380CC4-5D6E-409C-BE32-E72D297353CC}">
              <c16:uniqueId val="{00000008-B607-4160-9D23-489F40C7BB69}"/>
            </c:ext>
          </c:extLst>
        </c:ser>
        <c:dLbls>
          <c:showLegendKey val="0"/>
          <c:showVal val="0"/>
          <c:showCatName val="0"/>
          <c:showSerName val="0"/>
          <c:showPercent val="0"/>
          <c:showBubbleSize val="0"/>
        </c:dLbls>
        <c:gapWidth val="150"/>
        <c:shape val="box"/>
        <c:axId val="1751672447"/>
        <c:axId val="1751661887"/>
        <c:axId val="0"/>
      </c:bar3DChart>
      <c:catAx>
        <c:axId val="175167244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1661887"/>
        <c:crosses val="autoZero"/>
        <c:auto val="1"/>
        <c:lblAlgn val="ctr"/>
        <c:lblOffset val="100"/>
        <c:noMultiLvlLbl val="0"/>
      </c:catAx>
      <c:valAx>
        <c:axId val="1751661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1672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'a7'!$B$1</c:f>
              <c:strCache>
                <c:ptCount val="1"/>
                <c:pt idx="0">
                  <c:v>total_extra_runs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B1F-4BB4-9B50-F2ACED78AAD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B1F-4BB4-9B50-F2ACED78AAD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B1F-4BB4-9B50-F2ACED78AAD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B1F-4BB4-9B50-F2ACED78AAD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B1F-4BB4-9B50-F2ACED78AADD}"/>
              </c:ext>
            </c:extLst>
          </c:dPt>
          <c:cat>
            <c:strRef>
              <c:f>'a7'!$A$2:$A$6</c:f>
              <c:strCache>
                <c:ptCount val="5"/>
                <c:pt idx="0">
                  <c:v>SL Malinga</c:v>
                </c:pt>
                <c:pt idx="1">
                  <c:v>P Kumar</c:v>
                </c:pt>
                <c:pt idx="2">
                  <c:v>UT Yadav</c:v>
                </c:pt>
                <c:pt idx="3">
                  <c:v>DJ Bravo</c:v>
                </c:pt>
                <c:pt idx="4">
                  <c:v>B Kumar</c:v>
                </c:pt>
              </c:strCache>
            </c:strRef>
          </c:cat>
          <c:val>
            <c:numRef>
              <c:f>'a7'!$B$2:$B$6</c:f>
              <c:numCache>
                <c:formatCode>General</c:formatCode>
                <c:ptCount val="5"/>
                <c:pt idx="0">
                  <c:v>293</c:v>
                </c:pt>
                <c:pt idx="1">
                  <c:v>236</c:v>
                </c:pt>
                <c:pt idx="2">
                  <c:v>226</c:v>
                </c:pt>
                <c:pt idx="3">
                  <c:v>210</c:v>
                </c:pt>
                <c:pt idx="4">
                  <c:v>201</c:v>
                </c:pt>
              </c:numCache>
            </c:numRef>
          </c:val>
          <c:extLst>
            <c:ext xmlns:c16="http://schemas.microsoft.com/office/drawing/2014/chart" uri="{C3380CC4-5D6E-409C-BE32-E72D297353CC}">
              <c16:uniqueId val="{0000000A-EB1F-4BB4-9B50-F2ACED78AAD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'[a9.csv]a9'!$B$1</c:f>
              <c:strCache>
                <c:ptCount val="1"/>
                <c:pt idx="0">
                  <c:v>total_runs_scored</c:v>
                </c:pt>
              </c:strCache>
            </c:strRef>
          </c:tx>
          <c:spPr>
            <a:solidFill>
              <a:schemeClr val="accent1"/>
            </a:solidFill>
            <a:ln>
              <a:noFill/>
            </a:ln>
            <a:effectLst/>
            <a:sp3d/>
          </c:spPr>
          <c:invertIfNegative val="0"/>
          <c:cat>
            <c:strRef>
              <c:f>'[a9.csv]a9'!$A$2:$A$37</c:f>
              <c:strCache>
                <c:ptCount val="36"/>
                <c:pt idx="0">
                  <c:v>Eden Gardens</c:v>
                </c:pt>
                <c:pt idx="1">
                  <c:v>Wankhede Stadium</c:v>
                </c:pt>
                <c:pt idx="2">
                  <c:v>Feroz Shah Kotla</c:v>
                </c:pt>
                <c:pt idx="3">
                  <c:v>M Chinnaswamy Stadium</c:v>
                </c:pt>
                <c:pt idx="4">
                  <c:v>Rajiv Gandhi International Stadium, Uppal</c:v>
                </c:pt>
                <c:pt idx="5">
                  <c:v>MA Chidambaram Stadium, Chepauk</c:v>
                </c:pt>
                <c:pt idx="6">
                  <c:v>Sawai Mansingh Stadium</c:v>
                </c:pt>
                <c:pt idx="7">
                  <c:v>Punjab Cricket Association Stadium, Mohali</c:v>
                </c:pt>
                <c:pt idx="8">
                  <c:v>Dubai International Cricket Stadium</c:v>
                </c:pt>
                <c:pt idx="9">
                  <c:v>Sheikh Zayed Stadium</c:v>
                </c:pt>
                <c:pt idx="10">
                  <c:v>Punjab Cricket Association IS Bindra Stadium, Mohali</c:v>
                </c:pt>
                <c:pt idx="11">
                  <c:v>Maharashtra Cricket Association Stadium</c:v>
                </c:pt>
                <c:pt idx="12">
                  <c:v>Sharjah Cricket Stadium</c:v>
                </c:pt>
                <c:pt idx="13">
                  <c:v>M.Chinnaswamy Stadium</c:v>
                </c:pt>
                <c:pt idx="14">
                  <c:v>Dr DY Patil Sports Academy</c:v>
                </c:pt>
                <c:pt idx="15">
                  <c:v>Subrata Roy Sahara Stadium</c:v>
                </c:pt>
                <c:pt idx="16">
                  <c:v>Kingsmead</c:v>
                </c:pt>
                <c:pt idx="17">
                  <c:v>Brabourne Stadium</c:v>
                </c:pt>
                <c:pt idx="18">
                  <c:v>Dr. Y.S. Rajasekhara Reddy ACA-VDCA Cricket Stadium</c:v>
                </c:pt>
                <c:pt idx="19">
                  <c:v>Sardar Patel Stadium, Motera</c:v>
                </c:pt>
                <c:pt idx="20">
                  <c:v>SuperSport Park</c:v>
                </c:pt>
                <c:pt idx="21">
                  <c:v>Saurashtra Cricket Association Stadium</c:v>
                </c:pt>
                <c:pt idx="22">
                  <c:v>Himachal Pradesh Cricket Association Stadium</c:v>
                </c:pt>
                <c:pt idx="23">
                  <c:v>Holkar Cricket Stadium</c:v>
                </c:pt>
                <c:pt idx="24">
                  <c:v>New Wanderers Stadium</c:v>
                </c:pt>
                <c:pt idx="25">
                  <c:v>Barabati Stadium</c:v>
                </c:pt>
                <c:pt idx="26">
                  <c:v>JSCA International Stadium Complex</c:v>
                </c:pt>
                <c:pt idx="27">
                  <c:v>St George's Park</c:v>
                </c:pt>
                <c:pt idx="28">
                  <c:v>Newlands</c:v>
                </c:pt>
                <c:pt idx="29">
                  <c:v>Shaheed Veer Narayan Singh International Stadium</c:v>
                </c:pt>
                <c:pt idx="30">
                  <c:v>Nehru Stadium</c:v>
                </c:pt>
                <c:pt idx="31">
                  <c:v>Green Park</c:v>
                </c:pt>
                <c:pt idx="32">
                  <c:v>De Beers Diamond Oval</c:v>
                </c:pt>
                <c:pt idx="33">
                  <c:v>Vidarbha Cricket Association Stadium, Jamtha</c:v>
                </c:pt>
                <c:pt idx="34">
                  <c:v>Buffalo Park</c:v>
                </c:pt>
                <c:pt idx="35">
                  <c:v>OUTsurance Oval</c:v>
                </c:pt>
              </c:strCache>
            </c:strRef>
          </c:cat>
          <c:val>
            <c:numRef>
              <c:f>'[a9.csv]a9'!$B$2:$B$37</c:f>
              <c:numCache>
                <c:formatCode>General</c:formatCode>
                <c:ptCount val="36"/>
                <c:pt idx="0">
                  <c:v>47316</c:v>
                </c:pt>
                <c:pt idx="1">
                  <c:v>46780</c:v>
                </c:pt>
                <c:pt idx="2">
                  <c:v>45894</c:v>
                </c:pt>
                <c:pt idx="3">
                  <c:v>40474</c:v>
                </c:pt>
                <c:pt idx="4">
                  <c:v>38968</c:v>
                </c:pt>
                <c:pt idx="5">
                  <c:v>35642</c:v>
                </c:pt>
                <c:pt idx="6">
                  <c:v>28528</c:v>
                </c:pt>
                <c:pt idx="7">
                  <c:v>21974</c:v>
                </c:pt>
                <c:pt idx="8">
                  <c:v>20804</c:v>
                </c:pt>
                <c:pt idx="9">
                  <c:v>17660</c:v>
                </c:pt>
                <c:pt idx="10">
                  <c:v>14042</c:v>
                </c:pt>
                <c:pt idx="11">
                  <c:v>13560</c:v>
                </c:pt>
                <c:pt idx="12">
                  <c:v>11848</c:v>
                </c:pt>
                <c:pt idx="13">
                  <c:v>10254</c:v>
                </c:pt>
                <c:pt idx="14">
                  <c:v>9620</c:v>
                </c:pt>
                <c:pt idx="15">
                  <c:v>9510</c:v>
                </c:pt>
                <c:pt idx="16">
                  <c:v>8706</c:v>
                </c:pt>
                <c:pt idx="17">
                  <c:v>7684</c:v>
                </c:pt>
                <c:pt idx="18">
                  <c:v>7492</c:v>
                </c:pt>
                <c:pt idx="19">
                  <c:v>7492</c:v>
                </c:pt>
                <c:pt idx="20">
                  <c:v>7306</c:v>
                </c:pt>
                <c:pt idx="21">
                  <c:v>6632</c:v>
                </c:pt>
                <c:pt idx="22">
                  <c:v>5794</c:v>
                </c:pt>
                <c:pt idx="23">
                  <c:v>5744</c:v>
                </c:pt>
                <c:pt idx="24">
                  <c:v>4584</c:v>
                </c:pt>
                <c:pt idx="25">
                  <c:v>4556</c:v>
                </c:pt>
                <c:pt idx="26">
                  <c:v>4112</c:v>
                </c:pt>
                <c:pt idx="27">
                  <c:v>4066</c:v>
                </c:pt>
                <c:pt idx="28">
                  <c:v>3528</c:v>
                </c:pt>
                <c:pt idx="29">
                  <c:v>3482</c:v>
                </c:pt>
                <c:pt idx="30">
                  <c:v>2726</c:v>
                </c:pt>
                <c:pt idx="31">
                  <c:v>2596</c:v>
                </c:pt>
                <c:pt idx="32">
                  <c:v>1794</c:v>
                </c:pt>
                <c:pt idx="33">
                  <c:v>1764</c:v>
                </c:pt>
                <c:pt idx="34">
                  <c:v>1598</c:v>
                </c:pt>
                <c:pt idx="35">
                  <c:v>1058</c:v>
                </c:pt>
              </c:numCache>
            </c:numRef>
          </c:val>
          <c:extLst>
            <c:ext xmlns:c16="http://schemas.microsoft.com/office/drawing/2014/chart" uri="{C3380CC4-5D6E-409C-BE32-E72D297353CC}">
              <c16:uniqueId val="{00000000-D980-4320-A30E-BEC1A8A9CD87}"/>
            </c:ext>
          </c:extLst>
        </c:ser>
        <c:dLbls>
          <c:showLegendKey val="0"/>
          <c:showVal val="0"/>
          <c:showCatName val="0"/>
          <c:showSerName val="0"/>
          <c:showPercent val="0"/>
          <c:showBubbleSize val="0"/>
        </c:dLbls>
        <c:gapWidth val="150"/>
        <c:shape val="box"/>
        <c:axId val="700098688"/>
        <c:axId val="700094848"/>
        <c:axId val="0"/>
      </c:bar3DChart>
      <c:catAx>
        <c:axId val="7000986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0094848"/>
        <c:crosses val="autoZero"/>
        <c:auto val="1"/>
        <c:lblAlgn val="ctr"/>
        <c:lblOffset val="100"/>
        <c:noMultiLvlLbl val="0"/>
      </c:catAx>
      <c:valAx>
        <c:axId val="700094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0098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'a10'!$C$1</c:f>
              <c:strCache>
                <c:ptCount val="1"/>
                <c:pt idx="0">
                  <c:v>runs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DFF-4730-9C72-D5DA634B2C1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DFF-4730-9C72-D5DA634B2C1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DFF-4730-9C72-D5DA634B2C1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DFF-4730-9C72-D5DA634B2C1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DFF-4730-9C72-D5DA634B2C1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DFF-4730-9C72-D5DA634B2C1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EDFF-4730-9C72-D5DA634B2C1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EDFF-4730-9C72-D5DA634B2C1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EDFF-4730-9C72-D5DA634B2C1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EDFF-4730-9C72-D5DA634B2C17}"/>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EDFF-4730-9C72-D5DA634B2C1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'a10'!$A$2:$B$12</c:f>
              <c:multiLvlStrCache>
                <c:ptCount val="11"/>
                <c:lvl>
                  <c:pt idx="0">
                    <c:v>Eden Gardens</c:v>
                  </c:pt>
                  <c:pt idx="1">
                    <c:v>Eden Gardens</c:v>
                  </c:pt>
                  <c:pt idx="2">
                    <c:v>Eden Gardens</c:v>
                  </c:pt>
                  <c:pt idx="3">
                    <c:v>Eden Gardens</c:v>
                  </c:pt>
                  <c:pt idx="4">
                    <c:v>Eden Gardens</c:v>
                  </c:pt>
                  <c:pt idx="5">
                    <c:v>Eden Gardens</c:v>
                  </c:pt>
                  <c:pt idx="6">
                    <c:v>Eden Gardens</c:v>
                  </c:pt>
                  <c:pt idx="7">
                    <c:v>Eden Gardens</c:v>
                  </c:pt>
                  <c:pt idx="8">
                    <c:v>Eden Gardens</c:v>
                  </c:pt>
                  <c:pt idx="9">
                    <c:v>Eden Gardens</c:v>
                  </c:pt>
                  <c:pt idx="10">
                    <c:v>Eden Gardens</c:v>
                  </c:pt>
                </c:lvl>
                <c:lvl>
                  <c:pt idx="0">
                    <c:v>2018</c:v>
                  </c:pt>
                  <c:pt idx="1">
                    <c:v>2019</c:v>
                  </c:pt>
                  <c:pt idx="2">
                    <c:v>2015</c:v>
                  </c:pt>
                  <c:pt idx="3">
                    <c:v>2013</c:v>
                  </c:pt>
                  <c:pt idx="4">
                    <c:v>2017</c:v>
                  </c:pt>
                  <c:pt idx="5">
                    <c:v>2010</c:v>
                  </c:pt>
                  <c:pt idx="6">
                    <c:v>2016</c:v>
                  </c:pt>
                  <c:pt idx="7">
                    <c:v>2012</c:v>
                  </c:pt>
                  <c:pt idx="8">
                    <c:v>2011</c:v>
                  </c:pt>
                  <c:pt idx="9">
                    <c:v>2008</c:v>
                  </c:pt>
                  <c:pt idx="10">
                    <c:v>2014</c:v>
                  </c:pt>
                </c:lvl>
              </c:multiLvlStrCache>
            </c:multiLvlStrRef>
          </c:cat>
          <c:val>
            <c:numRef>
              <c:f>'a10'!$C$2:$C$12</c:f>
              <c:numCache>
                <c:formatCode>General</c:formatCode>
                <c:ptCount val="11"/>
                <c:pt idx="0">
                  <c:v>5770</c:v>
                </c:pt>
                <c:pt idx="1">
                  <c:v>5302</c:v>
                </c:pt>
                <c:pt idx="2">
                  <c:v>4772</c:v>
                </c:pt>
                <c:pt idx="3">
                  <c:v>4608</c:v>
                </c:pt>
                <c:pt idx="4">
                  <c:v>4388</c:v>
                </c:pt>
                <c:pt idx="5">
                  <c:v>4334</c:v>
                </c:pt>
                <c:pt idx="6">
                  <c:v>4146</c:v>
                </c:pt>
                <c:pt idx="7">
                  <c:v>4024</c:v>
                </c:pt>
                <c:pt idx="8">
                  <c:v>3708</c:v>
                </c:pt>
                <c:pt idx="9">
                  <c:v>3686</c:v>
                </c:pt>
                <c:pt idx="10">
                  <c:v>2578</c:v>
                </c:pt>
              </c:numCache>
            </c:numRef>
          </c:val>
          <c:extLst>
            <c:ext xmlns:c16="http://schemas.microsoft.com/office/drawing/2014/chart" uri="{C3380CC4-5D6E-409C-BE32-E72D297353CC}">
              <c16:uniqueId val="{00000016-EDFF-4730-9C72-D5DA634B2C1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189477691184223E-2"/>
          <c:y val="6.9168504567185179E-2"/>
          <c:w val="0.88810281170455119"/>
          <c:h val="0.67005878032965827"/>
        </c:manualLayout>
      </c:layout>
      <c:barChart>
        <c:barDir val="col"/>
        <c:grouping val="percentStacked"/>
        <c:varyColors val="0"/>
        <c:ser>
          <c:idx val="0"/>
          <c:order val="0"/>
          <c:tx>
            <c:strRef>
              <c:f>'t2'!$B$1</c:f>
              <c:strCache>
                <c:ptCount val="1"/>
                <c:pt idx="0">
                  <c:v>run_count</c:v>
                </c:pt>
              </c:strCache>
            </c:strRef>
          </c:tx>
          <c:spPr>
            <a:solidFill>
              <a:schemeClr val="accent1"/>
            </a:solidFill>
            <a:ln>
              <a:noFill/>
            </a:ln>
            <a:effectLst/>
          </c:spPr>
          <c:invertIfNegative val="0"/>
          <c:cat>
            <c:strRef>
              <c:f>'t2'!$A$2:$A$11</c:f>
              <c:strCache>
                <c:ptCount val="10"/>
                <c:pt idx="0">
                  <c:v>Iqbal Abdulla</c:v>
                </c:pt>
                <c:pt idx="1">
                  <c:v>AB de Villiers</c:v>
                </c:pt>
                <c:pt idx="2">
                  <c:v>KL Rahul</c:v>
                </c:pt>
                <c:pt idx="3">
                  <c:v>DA Warner</c:v>
                </c:pt>
                <c:pt idx="4">
                  <c:v>ML Hayden</c:v>
                </c:pt>
                <c:pt idx="5">
                  <c:v>CH Gayle</c:v>
                </c:pt>
                <c:pt idx="6">
                  <c:v>JP Duminy</c:v>
                </c:pt>
                <c:pt idx="7">
                  <c:v>KS Williamson</c:v>
                </c:pt>
                <c:pt idx="8">
                  <c:v>LMP Simmons</c:v>
                </c:pt>
                <c:pt idx="9">
                  <c:v>MEK Hussey</c:v>
                </c:pt>
              </c:strCache>
            </c:strRef>
          </c:cat>
          <c:val>
            <c:numRef>
              <c:f>'t2'!$B$2:$B$11</c:f>
              <c:numCache>
                <c:formatCode>General</c:formatCode>
                <c:ptCount val="10"/>
                <c:pt idx="0">
                  <c:v>264</c:v>
                </c:pt>
                <c:pt idx="1">
                  <c:v>14547</c:v>
                </c:pt>
                <c:pt idx="2">
                  <c:v>7941</c:v>
                </c:pt>
                <c:pt idx="3">
                  <c:v>15762</c:v>
                </c:pt>
                <c:pt idx="4">
                  <c:v>3321</c:v>
                </c:pt>
                <c:pt idx="5">
                  <c:v>14316</c:v>
                </c:pt>
                <c:pt idx="6">
                  <c:v>6087</c:v>
                </c:pt>
                <c:pt idx="7">
                  <c:v>4857</c:v>
                </c:pt>
                <c:pt idx="8">
                  <c:v>3237</c:v>
                </c:pt>
                <c:pt idx="9">
                  <c:v>5931</c:v>
                </c:pt>
              </c:numCache>
            </c:numRef>
          </c:val>
          <c:extLst>
            <c:ext xmlns:c16="http://schemas.microsoft.com/office/drawing/2014/chart" uri="{C3380CC4-5D6E-409C-BE32-E72D297353CC}">
              <c16:uniqueId val="{00000000-6BC8-48D9-B3A6-B3CFE48A9A5B}"/>
            </c:ext>
          </c:extLst>
        </c:ser>
        <c:ser>
          <c:idx val="1"/>
          <c:order val="1"/>
          <c:tx>
            <c:strRef>
              <c:f>'t2'!$C$1</c:f>
              <c:strCache>
                <c:ptCount val="1"/>
                <c:pt idx="0">
                  <c:v>Dismissals</c:v>
                </c:pt>
              </c:strCache>
            </c:strRef>
          </c:tx>
          <c:spPr>
            <a:solidFill>
              <a:schemeClr val="accent2"/>
            </a:solidFill>
            <a:ln>
              <a:noFill/>
            </a:ln>
            <a:effectLst/>
          </c:spPr>
          <c:invertIfNegative val="0"/>
          <c:cat>
            <c:strRef>
              <c:f>'t2'!$A$2:$A$11</c:f>
              <c:strCache>
                <c:ptCount val="10"/>
                <c:pt idx="0">
                  <c:v>Iqbal Abdulla</c:v>
                </c:pt>
                <c:pt idx="1">
                  <c:v>AB de Villiers</c:v>
                </c:pt>
                <c:pt idx="2">
                  <c:v>KL Rahul</c:v>
                </c:pt>
                <c:pt idx="3">
                  <c:v>DA Warner</c:v>
                </c:pt>
                <c:pt idx="4">
                  <c:v>ML Hayden</c:v>
                </c:pt>
                <c:pt idx="5">
                  <c:v>CH Gayle</c:v>
                </c:pt>
                <c:pt idx="6">
                  <c:v>JP Duminy</c:v>
                </c:pt>
                <c:pt idx="7">
                  <c:v>KS Williamson</c:v>
                </c:pt>
                <c:pt idx="8">
                  <c:v>LMP Simmons</c:v>
                </c:pt>
                <c:pt idx="9">
                  <c:v>MEK Hussey</c:v>
                </c:pt>
              </c:strCache>
            </c:strRef>
          </c:cat>
          <c:val>
            <c:numRef>
              <c:f>'t2'!$C$2:$C$11</c:f>
              <c:numCache>
                <c:formatCode>General</c:formatCode>
                <c:ptCount val="10"/>
                <c:pt idx="0">
                  <c:v>3</c:v>
                </c:pt>
                <c:pt idx="1">
                  <c:v>342</c:v>
                </c:pt>
                <c:pt idx="2">
                  <c:v>186</c:v>
                </c:pt>
                <c:pt idx="3">
                  <c:v>378</c:v>
                </c:pt>
                <c:pt idx="4">
                  <c:v>81</c:v>
                </c:pt>
                <c:pt idx="5">
                  <c:v>348</c:v>
                </c:pt>
                <c:pt idx="6">
                  <c:v>147</c:v>
                </c:pt>
                <c:pt idx="7">
                  <c:v>123</c:v>
                </c:pt>
                <c:pt idx="8">
                  <c:v>81</c:v>
                </c:pt>
                <c:pt idx="9">
                  <c:v>156</c:v>
                </c:pt>
              </c:numCache>
            </c:numRef>
          </c:val>
          <c:extLst>
            <c:ext xmlns:c16="http://schemas.microsoft.com/office/drawing/2014/chart" uri="{C3380CC4-5D6E-409C-BE32-E72D297353CC}">
              <c16:uniqueId val="{00000001-6BC8-48D9-B3A6-B3CFE48A9A5B}"/>
            </c:ext>
          </c:extLst>
        </c:ser>
        <c:ser>
          <c:idx val="2"/>
          <c:order val="2"/>
          <c:tx>
            <c:strRef>
              <c:f>'t2'!$D$1</c:f>
              <c:strCache>
                <c:ptCount val="1"/>
                <c:pt idx="0">
                  <c:v>average</c:v>
                </c:pt>
              </c:strCache>
            </c:strRef>
          </c:tx>
          <c:spPr>
            <a:solidFill>
              <a:schemeClr val="accent3"/>
            </a:solidFill>
            <a:ln>
              <a:noFill/>
            </a:ln>
            <a:effectLst/>
          </c:spPr>
          <c:invertIfNegative val="0"/>
          <c:cat>
            <c:strRef>
              <c:f>'t2'!$A$2:$A$11</c:f>
              <c:strCache>
                <c:ptCount val="10"/>
                <c:pt idx="0">
                  <c:v>Iqbal Abdulla</c:v>
                </c:pt>
                <c:pt idx="1">
                  <c:v>AB de Villiers</c:v>
                </c:pt>
                <c:pt idx="2">
                  <c:v>KL Rahul</c:v>
                </c:pt>
                <c:pt idx="3">
                  <c:v>DA Warner</c:v>
                </c:pt>
                <c:pt idx="4">
                  <c:v>ML Hayden</c:v>
                </c:pt>
                <c:pt idx="5">
                  <c:v>CH Gayle</c:v>
                </c:pt>
                <c:pt idx="6">
                  <c:v>JP Duminy</c:v>
                </c:pt>
                <c:pt idx="7">
                  <c:v>KS Williamson</c:v>
                </c:pt>
                <c:pt idx="8">
                  <c:v>LMP Simmons</c:v>
                </c:pt>
                <c:pt idx="9">
                  <c:v>MEK Hussey</c:v>
                </c:pt>
              </c:strCache>
            </c:strRef>
          </c:cat>
          <c:val>
            <c:numRef>
              <c:f>'t2'!$D$2:$D$11</c:f>
              <c:numCache>
                <c:formatCode>General</c:formatCode>
                <c:ptCount val="10"/>
                <c:pt idx="0">
                  <c:v>88</c:v>
                </c:pt>
                <c:pt idx="1">
                  <c:v>42</c:v>
                </c:pt>
                <c:pt idx="2">
                  <c:v>42</c:v>
                </c:pt>
                <c:pt idx="3">
                  <c:v>41</c:v>
                </c:pt>
                <c:pt idx="4">
                  <c:v>41</c:v>
                </c:pt>
                <c:pt idx="5">
                  <c:v>41</c:v>
                </c:pt>
                <c:pt idx="6">
                  <c:v>41</c:v>
                </c:pt>
                <c:pt idx="7">
                  <c:v>39</c:v>
                </c:pt>
                <c:pt idx="8">
                  <c:v>39</c:v>
                </c:pt>
                <c:pt idx="9">
                  <c:v>38</c:v>
                </c:pt>
              </c:numCache>
            </c:numRef>
          </c:val>
          <c:extLst>
            <c:ext xmlns:c16="http://schemas.microsoft.com/office/drawing/2014/chart" uri="{C3380CC4-5D6E-409C-BE32-E72D297353CC}">
              <c16:uniqueId val="{00000002-6BC8-48D9-B3A6-B3CFE48A9A5B}"/>
            </c:ext>
          </c:extLst>
        </c:ser>
        <c:ser>
          <c:idx val="3"/>
          <c:order val="3"/>
          <c:tx>
            <c:strRef>
              <c:f>'t2'!$E$1</c:f>
              <c:strCache>
                <c:ptCount val="1"/>
                <c:pt idx="0">
                  <c:v>seasons</c:v>
                </c:pt>
              </c:strCache>
            </c:strRef>
          </c:tx>
          <c:spPr>
            <a:solidFill>
              <a:schemeClr val="accent4"/>
            </a:solidFill>
            <a:ln>
              <a:noFill/>
            </a:ln>
            <a:effectLst/>
          </c:spPr>
          <c:invertIfNegative val="0"/>
          <c:cat>
            <c:strRef>
              <c:f>'t2'!$A$2:$A$11</c:f>
              <c:strCache>
                <c:ptCount val="10"/>
                <c:pt idx="0">
                  <c:v>Iqbal Abdulla</c:v>
                </c:pt>
                <c:pt idx="1">
                  <c:v>AB de Villiers</c:v>
                </c:pt>
                <c:pt idx="2">
                  <c:v>KL Rahul</c:v>
                </c:pt>
                <c:pt idx="3">
                  <c:v>DA Warner</c:v>
                </c:pt>
                <c:pt idx="4">
                  <c:v>ML Hayden</c:v>
                </c:pt>
                <c:pt idx="5">
                  <c:v>CH Gayle</c:v>
                </c:pt>
                <c:pt idx="6">
                  <c:v>JP Duminy</c:v>
                </c:pt>
                <c:pt idx="7">
                  <c:v>KS Williamson</c:v>
                </c:pt>
                <c:pt idx="8">
                  <c:v>LMP Simmons</c:v>
                </c:pt>
                <c:pt idx="9">
                  <c:v>MEK Hussey</c:v>
                </c:pt>
              </c:strCache>
            </c:strRef>
          </c:cat>
          <c:val>
            <c:numRef>
              <c:f>'t2'!$E$2:$E$11</c:f>
              <c:numCache>
                <c:formatCode>General</c:formatCode>
                <c:ptCount val="10"/>
                <c:pt idx="0">
                  <c:v>8</c:v>
                </c:pt>
                <c:pt idx="1">
                  <c:v>13</c:v>
                </c:pt>
                <c:pt idx="2">
                  <c:v>7</c:v>
                </c:pt>
                <c:pt idx="3">
                  <c:v>11</c:v>
                </c:pt>
                <c:pt idx="4">
                  <c:v>3</c:v>
                </c:pt>
                <c:pt idx="5">
                  <c:v>12</c:v>
                </c:pt>
                <c:pt idx="6">
                  <c:v>8</c:v>
                </c:pt>
                <c:pt idx="7">
                  <c:v>6</c:v>
                </c:pt>
                <c:pt idx="8">
                  <c:v>4</c:v>
                </c:pt>
                <c:pt idx="9">
                  <c:v>7</c:v>
                </c:pt>
              </c:numCache>
            </c:numRef>
          </c:val>
          <c:extLst>
            <c:ext xmlns:c16="http://schemas.microsoft.com/office/drawing/2014/chart" uri="{C3380CC4-5D6E-409C-BE32-E72D297353CC}">
              <c16:uniqueId val="{00000003-6BC8-48D9-B3A6-B3CFE48A9A5B}"/>
            </c:ext>
          </c:extLst>
        </c:ser>
        <c:dLbls>
          <c:showLegendKey val="0"/>
          <c:showVal val="0"/>
          <c:showCatName val="0"/>
          <c:showSerName val="0"/>
          <c:showPercent val="0"/>
          <c:showBubbleSize val="0"/>
        </c:dLbls>
        <c:gapWidth val="150"/>
        <c:overlap val="100"/>
        <c:axId val="1444575504"/>
        <c:axId val="1444587024"/>
      </c:barChart>
      <c:catAx>
        <c:axId val="144457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4587024"/>
        <c:crosses val="autoZero"/>
        <c:auto val="1"/>
        <c:lblAlgn val="ctr"/>
        <c:lblOffset val="100"/>
        <c:noMultiLvlLbl val="0"/>
      </c:catAx>
      <c:valAx>
        <c:axId val="14445870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4575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't3'!$B$1</c:f>
              <c:strCache>
                <c:ptCount val="1"/>
                <c:pt idx="0">
                  <c:v>six_count</c:v>
                </c:pt>
              </c:strCache>
            </c:strRef>
          </c:tx>
          <c:spPr>
            <a:solidFill>
              <a:schemeClr val="accent1"/>
            </a:solidFill>
            <a:ln>
              <a:noFill/>
            </a:ln>
            <a:effectLst/>
          </c:spPr>
          <c:invertIfNegative val="0"/>
          <c:cat>
            <c:strRef>
              <c:f>'t3'!$A$2:$A$11</c:f>
              <c:strCache>
                <c:ptCount val="10"/>
                <c:pt idx="0">
                  <c:v>SP Narine</c:v>
                </c:pt>
                <c:pt idx="1">
                  <c:v>AD Russell</c:v>
                </c:pt>
                <c:pt idx="2">
                  <c:v>CH Gayle</c:v>
                </c:pt>
                <c:pt idx="3">
                  <c:v>CR Brathwaite</c:v>
                </c:pt>
                <c:pt idx="4">
                  <c:v>ST Jayasuriya</c:v>
                </c:pt>
                <c:pt idx="5">
                  <c:v>BCJ Cutting</c:v>
                </c:pt>
                <c:pt idx="6">
                  <c:v>MJ McClenaghan</c:v>
                </c:pt>
                <c:pt idx="7">
                  <c:v>AC Gilchrist</c:v>
                </c:pt>
                <c:pt idx="8">
                  <c:v>MS Gony</c:v>
                </c:pt>
                <c:pt idx="9">
                  <c:v>Mujeeb Ur Rahman</c:v>
                </c:pt>
              </c:strCache>
            </c:strRef>
          </c:cat>
          <c:val>
            <c:numRef>
              <c:f>'t3'!$B$2:$B$11</c:f>
              <c:numCache>
                <c:formatCode>General</c:formatCode>
                <c:ptCount val="10"/>
                <c:pt idx="0">
                  <c:v>156</c:v>
                </c:pt>
                <c:pt idx="1">
                  <c:v>387</c:v>
                </c:pt>
                <c:pt idx="2">
                  <c:v>1047</c:v>
                </c:pt>
                <c:pt idx="3">
                  <c:v>48</c:v>
                </c:pt>
                <c:pt idx="4">
                  <c:v>117</c:v>
                </c:pt>
                <c:pt idx="5">
                  <c:v>57</c:v>
                </c:pt>
                <c:pt idx="6">
                  <c:v>21</c:v>
                </c:pt>
                <c:pt idx="7">
                  <c:v>276</c:v>
                </c:pt>
                <c:pt idx="8">
                  <c:v>24</c:v>
                </c:pt>
                <c:pt idx="9">
                  <c:v>0</c:v>
                </c:pt>
              </c:numCache>
            </c:numRef>
          </c:val>
          <c:extLst>
            <c:ext xmlns:c16="http://schemas.microsoft.com/office/drawing/2014/chart" uri="{C3380CC4-5D6E-409C-BE32-E72D297353CC}">
              <c16:uniqueId val="{00000000-D273-423E-B496-D05702FB0A57}"/>
            </c:ext>
          </c:extLst>
        </c:ser>
        <c:ser>
          <c:idx val="1"/>
          <c:order val="1"/>
          <c:tx>
            <c:strRef>
              <c:f>'t3'!$C$1</c:f>
              <c:strCache>
                <c:ptCount val="1"/>
                <c:pt idx="0">
                  <c:v>four_count</c:v>
                </c:pt>
              </c:strCache>
            </c:strRef>
          </c:tx>
          <c:spPr>
            <a:solidFill>
              <a:schemeClr val="accent2"/>
            </a:solidFill>
            <a:ln>
              <a:noFill/>
            </a:ln>
            <a:effectLst/>
          </c:spPr>
          <c:invertIfNegative val="0"/>
          <c:cat>
            <c:strRef>
              <c:f>'t3'!$A$2:$A$11</c:f>
              <c:strCache>
                <c:ptCount val="10"/>
                <c:pt idx="0">
                  <c:v>SP Narine</c:v>
                </c:pt>
                <c:pt idx="1">
                  <c:v>AD Russell</c:v>
                </c:pt>
                <c:pt idx="2">
                  <c:v>CH Gayle</c:v>
                </c:pt>
                <c:pt idx="3">
                  <c:v>CR Brathwaite</c:v>
                </c:pt>
                <c:pt idx="4">
                  <c:v>ST Jayasuriya</c:v>
                </c:pt>
                <c:pt idx="5">
                  <c:v>BCJ Cutting</c:v>
                </c:pt>
                <c:pt idx="6">
                  <c:v>MJ McClenaghan</c:v>
                </c:pt>
                <c:pt idx="7">
                  <c:v>AC Gilchrist</c:v>
                </c:pt>
                <c:pt idx="8">
                  <c:v>MS Gony</c:v>
                </c:pt>
                <c:pt idx="9">
                  <c:v>Mujeeb Ur Rahman</c:v>
                </c:pt>
              </c:strCache>
            </c:strRef>
          </c:cat>
          <c:val>
            <c:numRef>
              <c:f>'t3'!$C$2:$C$11</c:f>
              <c:numCache>
                <c:formatCode>General</c:formatCode>
                <c:ptCount val="10"/>
                <c:pt idx="0">
                  <c:v>309</c:v>
                </c:pt>
                <c:pt idx="1">
                  <c:v>315</c:v>
                </c:pt>
                <c:pt idx="2">
                  <c:v>1152</c:v>
                </c:pt>
                <c:pt idx="3">
                  <c:v>30</c:v>
                </c:pt>
                <c:pt idx="4">
                  <c:v>252</c:v>
                </c:pt>
                <c:pt idx="5">
                  <c:v>45</c:v>
                </c:pt>
                <c:pt idx="6">
                  <c:v>15</c:v>
                </c:pt>
                <c:pt idx="7">
                  <c:v>717</c:v>
                </c:pt>
                <c:pt idx="8">
                  <c:v>18</c:v>
                </c:pt>
                <c:pt idx="9">
                  <c:v>6</c:v>
                </c:pt>
              </c:numCache>
            </c:numRef>
          </c:val>
          <c:extLst>
            <c:ext xmlns:c16="http://schemas.microsoft.com/office/drawing/2014/chart" uri="{C3380CC4-5D6E-409C-BE32-E72D297353CC}">
              <c16:uniqueId val="{00000001-D273-423E-B496-D05702FB0A57}"/>
            </c:ext>
          </c:extLst>
        </c:ser>
        <c:ser>
          <c:idx val="2"/>
          <c:order val="2"/>
          <c:tx>
            <c:strRef>
              <c:f>'t3'!$D$1</c:f>
              <c:strCache>
                <c:ptCount val="1"/>
                <c:pt idx="0">
                  <c:v>totalruns</c:v>
                </c:pt>
              </c:strCache>
            </c:strRef>
          </c:tx>
          <c:spPr>
            <a:solidFill>
              <a:schemeClr val="accent3"/>
            </a:solidFill>
            <a:ln>
              <a:noFill/>
            </a:ln>
            <a:effectLst/>
          </c:spPr>
          <c:invertIfNegative val="0"/>
          <c:cat>
            <c:strRef>
              <c:f>'t3'!$A$2:$A$11</c:f>
              <c:strCache>
                <c:ptCount val="10"/>
                <c:pt idx="0">
                  <c:v>SP Narine</c:v>
                </c:pt>
                <c:pt idx="1">
                  <c:v>AD Russell</c:v>
                </c:pt>
                <c:pt idx="2">
                  <c:v>CH Gayle</c:v>
                </c:pt>
                <c:pt idx="3">
                  <c:v>CR Brathwaite</c:v>
                </c:pt>
                <c:pt idx="4">
                  <c:v>ST Jayasuriya</c:v>
                </c:pt>
                <c:pt idx="5">
                  <c:v>BCJ Cutting</c:v>
                </c:pt>
                <c:pt idx="6">
                  <c:v>MJ McClenaghan</c:v>
                </c:pt>
                <c:pt idx="7">
                  <c:v>AC Gilchrist</c:v>
                </c:pt>
                <c:pt idx="8">
                  <c:v>MS Gony</c:v>
                </c:pt>
                <c:pt idx="9">
                  <c:v>Mujeeb Ur Rahman</c:v>
                </c:pt>
              </c:strCache>
            </c:strRef>
          </c:cat>
          <c:val>
            <c:numRef>
              <c:f>'t3'!$D$2:$D$11</c:f>
              <c:numCache>
                <c:formatCode>General</c:formatCode>
                <c:ptCount val="10"/>
                <c:pt idx="0">
                  <c:v>2676</c:v>
                </c:pt>
                <c:pt idx="1">
                  <c:v>4551</c:v>
                </c:pt>
                <c:pt idx="2">
                  <c:v>14316</c:v>
                </c:pt>
                <c:pt idx="3">
                  <c:v>543</c:v>
                </c:pt>
                <c:pt idx="4">
                  <c:v>2304</c:v>
                </c:pt>
                <c:pt idx="5">
                  <c:v>714</c:v>
                </c:pt>
                <c:pt idx="6">
                  <c:v>255</c:v>
                </c:pt>
                <c:pt idx="7">
                  <c:v>6207</c:v>
                </c:pt>
                <c:pt idx="8">
                  <c:v>297</c:v>
                </c:pt>
                <c:pt idx="9">
                  <c:v>33</c:v>
                </c:pt>
              </c:numCache>
            </c:numRef>
          </c:val>
          <c:extLst>
            <c:ext xmlns:c16="http://schemas.microsoft.com/office/drawing/2014/chart" uri="{C3380CC4-5D6E-409C-BE32-E72D297353CC}">
              <c16:uniqueId val="{00000002-D273-423E-B496-D05702FB0A57}"/>
            </c:ext>
          </c:extLst>
        </c:ser>
        <c:ser>
          <c:idx val="3"/>
          <c:order val="3"/>
          <c:tx>
            <c:strRef>
              <c:f>'t3'!$E$1</c:f>
              <c:strCache>
                <c:ptCount val="1"/>
                <c:pt idx="0">
                  <c:v>seasons</c:v>
                </c:pt>
              </c:strCache>
            </c:strRef>
          </c:tx>
          <c:spPr>
            <a:solidFill>
              <a:schemeClr val="accent4"/>
            </a:solidFill>
            <a:ln>
              <a:noFill/>
            </a:ln>
            <a:effectLst/>
          </c:spPr>
          <c:invertIfNegative val="0"/>
          <c:cat>
            <c:strRef>
              <c:f>'t3'!$A$2:$A$11</c:f>
              <c:strCache>
                <c:ptCount val="10"/>
                <c:pt idx="0">
                  <c:v>SP Narine</c:v>
                </c:pt>
                <c:pt idx="1">
                  <c:v>AD Russell</c:v>
                </c:pt>
                <c:pt idx="2">
                  <c:v>CH Gayle</c:v>
                </c:pt>
                <c:pt idx="3">
                  <c:v>CR Brathwaite</c:v>
                </c:pt>
                <c:pt idx="4">
                  <c:v>ST Jayasuriya</c:v>
                </c:pt>
                <c:pt idx="5">
                  <c:v>BCJ Cutting</c:v>
                </c:pt>
                <c:pt idx="6">
                  <c:v>MJ McClenaghan</c:v>
                </c:pt>
                <c:pt idx="7">
                  <c:v>AC Gilchrist</c:v>
                </c:pt>
                <c:pt idx="8">
                  <c:v>MS Gony</c:v>
                </c:pt>
                <c:pt idx="9">
                  <c:v>Mujeeb Ur Rahman</c:v>
                </c:pt>
              </c:strCache>
            </c:strRef>
          </c:cat>
          <c:val>
            <c:numRef>
              <c:f>'t3'!$E$2:$E$11</c:f>
              <c:numCache>
                <c:formatCode>General</c:formatCode>
                <c:ptCount val="10"/>
                <c:pt idx="0">
                  <c:v>9</c:v>
                </c:pt>
                <c:pt idx="1">
                  <c:v>8</c:v>
                </c:pt>
                <c:pt idx="2">
                  <c:v>12</c:v>
                </c:pt>
                <c:pt idx="3">
                  <c:v>4</c:v>
                </c:pt>
                <c:pt idx="4">
                  <c:v>3</c:v>
                </c:pt>
                <c:pt idx="5">
                  <c:v>5</c:v>
                </c:pt>
                <c:pt idx="6">
                  <c:v>5</c:v>
                </c:pt>
                <c:pt idx="7">
                  <c:v>6</c:v>
                </c:pt>
                <c:pt idx="8">
                  <c:v>6</c:v>
                </c:pt>
                <c:pt idx="9">
                  <c:v>3</c:v>
                </c:pt>
              </c:numCache>
            </c:numRef>
          </c:val>
          <c:extLst>
            <c:ext xmlns:c16="http://schemas.microsoft.com/office/drawing/2014/chart" uri="{C3380CC4-5D6E-409C-BE32-E72D297353CC}">
              <c16:uniqueId val="{00000003-D273-423E-B496-D05702FB0A57}"/>
            </c:ext>
          </c:extLst>
        </c:ser>
        <c:ser>
          <c:idx val="4"/>
          <c:order val="4"/>
          <c:tx>
            <c:strRef>
              <c:f>'t3'!$F$1</c:f>
              <c:strCache>
                <c:ptCount val="1"/>
                <c:pt idx="0">
                  <c:v>boundaries</c:v>
                </c:pt>
              </c:strCache>
            </c:strRef>
          </c:tx>
          <c:spPr>
            <a:solidFill>
              <a:schemeClr val="accent5"/>
            </a:solidFill>
            <a:ln>
              <a:noFill/>
            </a:ln>
            <a:effectLst/>
          </c:spPr>
          <c:invertIfNegative val="0"/>
          <c:cat>
            <c:strRef>
              <c:f>'t3'!$A$2:$A$11</c:f>
              <c:strCache>
                <c:ptCount val="10"/>
                <c:pt idx="0">
                  <c:v>SP Narine</c:v>
                </c:pt>
                <c:pt idx="1">
                  <c:v>AD Russell</c:v>
                </c:pt>
                <c:pt idx="2">
                  <c:v>CH Gayle</c:v>
                </c:pt>
                <c:pt idx="3">
                  <c:v>CR Brathwaite</c:v>
                </c:pt>
                <c:pt idx="4">
                  <c:v>ST Jayasuriya</c:v>
                </c:pt>
                <c:pt idx="5">
                  <c:v>BCJ Cutting</c:v>
                </c:pt>
                <c:pt idx="6">
                  <c:v>MJ McClenaghan</c:v>
                </c:pt>
                <c:pt idx="7">
                  <c:v>AC Gilchrist</c:v>
                </c:pt>
                <c:pt idx="8">
                  <c:v>MS Gony</c:v>
                </c:pt>
                <c:pt idx="9">
                  <c:v>Mujeeb Ur Rahman</c:v>
                </c:pt>
              </c:strCache>
            </c:strRef>
          </c:cat>
          <c:val>
            <c:numRef>
              <c:f>'t3'!$F$2:$F$11</c:f>
              <c:numCache>
                <c:formatCode>General</c:formatCode>
                <c:ptCount val="10"/>
                <c:pt idx="0">
                  <c:v>468</c:v>
                </c:pt>
                <c:pt idx="1">
                  <c:v>702</c:v>
                </c:pt>
                <c:pt idx="2">
                  <c:v>2199</c:v>
                </c:pt>
                <c:pt idx="3">
                  <c:v>78</c:v>
                </c:pt>
                <c:pt idx="4">
                  <c:v>372</c:v>
                </c:pt>
                <c:pt idx="5">
                  <c:v>102</c:v>
                </c:pt>
                <c:pt idx="6">
                  <c:v>36</c:v>
                </c:pt>
                <c:pt idx="7">
                  <c:v>993</c:v>
                </c:pt>
                <c:pt idx="8">
                  <c:v>42</c:v>
                </c:pt>
                <c:pt idx="9">
                  <c:v>6</c:v>
                </c:pt>
              </c:numCache>
            </c:numRef>
          </c:val>
          <c:extLst>
            <c:ext xmlns:c16="http://schemas.microsoft.com/office/drawing/2014/chart" uri="{C3380CC4-5D6E-409C-BE32-E72D297353CC}">
              <c16:uniqueId val="{00000004-D273-423E-B496-D05702FB0A57}"/>
            </c:ext>
          </c:extLst>
        </c:ser>
        <c:ser>
          <c:idx val="5"/>
          <c:order val="5"/>
          <c:tx>
            <c:strRef>
              <c:f>'t3'!$G$1</c:f>
              <c:strCache>
                <c:ptCount val="1"/>
                <c:pt idx="0">
                  <c:v>bound_perc</c:v>
                </c:pt>
              </c:strCache>
            </c:strRef>
          </c:tx>
          <c:spPr>
            <a:solidFill>
              <a:schemeClr val="accent6"/>
            </a:solidFill>
            <a:ln>
              <a:noFill/>
            </a:ln>
            <a:effectLst/>
          </c:spPr>
          <c:invertIfNegative val="0"/>
          <c:cat>
            <c:strRef>
              <c:f>'t3'!$A$2:$A$11</c:f>
              <c:strCache>
                <c:ptCount val="10"/>
                <c:pt idx="0">
                  <c:v>SP Narine</c:v>
                </c:pt>
                <c:pt idx="1">
                  <c:v>AD Russell</c:v>
                </c:pt>
                <c:pt idx="2">
                  <c:v>CH Gayle</c:v>
                </c:pt>
                <c:pt idx="3">
                  <c:v>CR Brathwaite</c:v>
                </c:pt>
                <c:pt idx="4">
                  <c:v>ST Jayasuriya</c:v>
                </c:pt>
                <c:pt idx="5">
                  <c:v>BCJ Cutting</c:v>
                </c:pt>
                <c:pt idx="6">
                  <c:v>MJ McClenaghan</c:v>
                </c:pt>
                <c:pt idx="7">
                  <c:v>AC Gilchrist</c:v>
                </c:pt>
                <c:pt idx="8">
                  <c:v>MS Gony</c:v>
                </c:pt>
                <c:pt idx="9">
                  <c:v>Mujeeb Ur Rahman</c:v>
                </c:pt>
              </c:strCache>
            </c:strRef>
          </c:cat>
          <c:val>
            <c:numRef>
              <c:f>'t3'!$G$2:$G$11</c:f>
              <c:numCache>
                <c:formatCode>General</c:formatCode>
                <c:ptCount val="10"/>
                <c:pt idx="0">
                  <c:v>81.165919282511197</c:v>
                </c:pt>
                <c:pt idx="1">
                  <c:v>78.707976268951796</c:v>
                </c:pt>
                <c:pt idx="2">
                  <c:v>76.068734283319301</c:v>
                </c:pt>
                <c:pt idx="3">
                  <c:v>75.138121546961301</c:v>
                </c:pt>
                <c:pt idx="4">
                  <c:v>74.21875</c:v>
                </c:pt>
                <c:pt idx="5">
                  <c:v>73.109243697478902</c:v>
                </c:pt>
                <c:pt idx="6">
                  <c:v>72.941176470588204</c:v>
                </c:pt>
                <c:pt idx="7">
                  <c:v>72.885451909134801</c:v>
                </c:pt>
                <c:pt idx="8">
                  <c:v>72.727272727272705</c:v>
                </c:pt>
                <c:pt idx="9">
                  <c:v>72.727272727272705</c:v>
                </c:pt>
              </c:numCache>
            </c:numRef>
          </c:val>
          <c:extLst>
            <c:ext xmlns:c16="http://schemas.microsoft.com/office/drawing/2014/chart" uri="{C3380CC4-5D6E-409C-BE32-E72D297353CC}">
              <c16:uniqueId val="{00000005-D273-423E-B496-D05702FB0A57}"/>
            </c:ext>
          </c:extLst>
        </c:ser>
        <c:dLbls>
          <c:showLegendKey val="0"/>
          <c:showVal val="0"/>
          <c:showCatName val="0"/>
          <c:showSerName val="0"/>
          <c:showPercent val="0"/>
          <c:showBubbleSize val="0"/>
        </c:dLbls>
        <c:gapWidth val="150"/>
        <c:overlap val="100"/>
        <c:axId val="449810880"/>
        <c:axId val="449821920"/>
      </c:barChart>
      <c:catAx>
        <c:axId val="449810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9821920"/>
        <c:crosses val="autoZero"/>
        <c:auto val="1"/>
        <c:lblAlgn val="ctr"/>
        <c:lblOffset val="100"/>
        <c:noMultiLvlLbl val="0"/>
      </c:catAx>
      <c:valAx>
        <c:axId val="4498219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9810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't4'!$A$2</c:f>
              <c:strCache>
                <c:ptCount val="1"/>
                <c:pt idx="0">
                  <c:v>Rashid Khan</c:v>
                </c:pt>
              </c:strCache>
            </c:strRef>
          </c:tx>
          <c:spPr>
            <a:solidFill>
              <a:schemeClr val="accent1"/>
            </a:solidFill>
            <a:ln>
              <a:noFill/>
            </a:ln>
            <a:effectLst/>
          </c:spPr>
          <c:invertIfNegative val="0"/>
          <c:cat>
            <c:strRef>
              <c:f>'t4'!$B$1:$E$1</c:f>
              <c:strCache>
                <c:ptCount val="4"/>
                <c:pt idx="0">
                  <c:v>ballcount</c:v>
                </c:pt>
                <c:pt idx="1">
                  <c:v>runs_conceded</c:v>
                </c:pt>
                <c:pt idx="2">
                  <c:v>economy_rate</c:v>
                </c:pt>
                <c:pt idx="3">
                  <c:v>overs_bowled</c:v>
                </c:pt>
              </c:strCache>
            </c:strRef>
          </c:cat>
          <c:val>
            <c:numRef>
              <c:f>'t4'!$B$2:$E$2</c:f>
              <c:numCache>
                <c:formatCode>General</c:formatCode>
                <c:ptCount val="4"/>
                <c:pt idx="0">
                  <c:v>1490</c:v>
                </c:pt>
                <c:pt idx="1">
                  <c:v>1573</c:v>
                </c:pt>
                <c:pt idx="2">
                  <c:v>6.3427419354838701</c:v>
                </c:pt>
                <c:pt idx="3">
                  <c:v>248</c:v>
                </c:pt>
              </c:numCache>
            </c:numRef>
          </c:val>
          <c:extLst>
            <c:ext xmlns:c16="http://schemas.microsoft.com/office/drawing/2014/chart" uri="{C3380CC4-5D6E-409C-BE32-E72D297353CC}">
              <c16:uniqueId val="{00000000-B892-42FF-8AE8-B1629C926219}"/>
            </c:ext>
          </c:extLst>
        </c:ser>
        <c:ser>
          <c:idx val="1"/>
          <c:order val="1"/>
          <c:tx>
            <c:strRef>
              <c:f>'t4'!$A$3</c:f>
              <c:strCache>
                <c:ptCount val="1"/>
                <c:pt idx="0">
                  <c:v>A Kumble</c:v>
                </c:pt>
              </c:strCache>
            </c:strRef>
          </c:tx>
          <c:spPr>
            <a:solidFill>
              <a:schemeClr val="accent2"/>
            </a:solidFill>
            <a:ln>
              <a:noFill/>
            </a:ln>
            <a:effectLst/>
          </c:spPr>
          <c:invertIfNegative val="0"/>
          <c:cat>
            <c:strRef>
              <c:f>'t4'!$B$1:$E$1</c:f>
              <c:strCache>
                <c:ptCount val="4"/>
                <c:pt idx="0">
                  <c:v>ballcount</c:v>
                </c:pt>
                <c:pt idx="1">
                  <c:v>runs_conceded</c:v>
                </c:pt>
                <c:pt idx="2">
                  <c:v>economy_rate</c:v>
                </c:pt>
                <c:pt idx="3">
                  <c:v>overs_bowled</c:v>
                </c:pt>
              </c:strCache>
            </c:strRef>
          </c:cat>
          <c:val>
            <c:numRef>
              <c:f>'t4'!$B$3:$E$3</c:f>
              <c:numCache>
                <c:formatCode>General</c:formatCode>
                <c:ptCount val="4"/>
                <c:pt idx="0">
                  <c:v>983</c:v>
                </c:pt>
                <c:pt idx="1">
                  <c:v>1089</c:v>
                </c:pt>
                <c:pt idx="2">
                  <c:v>6.6809815950920202</c:v>
                </c:pt>
                <c:pt idx="3">
                  <c:v>163</c:v>
                </c:pt>
              </c:numCache>
            </c:numRef>
          </c:val>
          <c:extLst>
            <c:ext xmlns:c16="http://schemas.microsoft.com/office/drawing/2014/chart" uri="{C3380CC4-5D6E-409C-BE32-E72D297353CC}">
              <c16:uniqueId val="{00000001-B892-42FF-8AE8-B1629C926219}"/>
            </c:ext>
          </c:extLst>
        </c:ser>
        <c:ser>
          <c:idx val="2"/>
          <c:order val="2"/>
          <c:tx>
            <c:strRef>
              <c:f>'t4'!$A$4</c:f>
              <c:strCache>
                <c:ptCount val="1"/>
                <c:pt idx="0">
                  <c:v>M Muralitharan</c:v>
                </c:pt>
              </c:strCache>
            </c:strRef>
          </c:tx>
          <c:spPr>
            <a:solidFill>
              <a:schemeClr val="accent3"/>
            </a:solidFill>
            <a:ln>
              <a:noFill/>
            </a:ln>
            <a:effectLst/>
          </c:spPr>
          <c:invertIfNegative val="0"/>
          <c:cat>
            <c:strRef>
              <c:f>'t4'!$B$1:$E$1</c:f>
              <c:strCache>
                <c:ptCount val="4"/>
                <c:pt idx="0">
                  <c:v>ballcount</c:v>
                </c:pt>
                <c:pt idx="1">
                  <c:v>runs_conceded</c:v>
                </c:pt>
                <c:pt idx="2">
                  <c:v>economy_rate</c:v>
                </c:pt>
                <c:pt idx="3">
                  <c:v>overs_bowled</c:v>
                </c:pt>
              </c:strCache>
            </c:strRef>
          </c:cat>
          <c:val>
            <c:numRef>
              <c:f>'t4'!$B$4:$E$4</c:f>
              <c:numCache>
                <c:formatCode>General</c:formatCode>
                <c:ptCount val="4"/>
                <c:pt idx="0">
                  <c:v>1577</c:v>
                </c:pt>
                <c:pt idx="1">
                  <c:v>1755</c:v>
                </c:pt>
                <c:pt idx="2">
                  <c:v>6.69847328244275</c:v>
                </c:pt>
                <c:pt idx="3">
                  <c:v>262</c:v>
                </c:pt>
              </c:numCache>
            </c:numRef>
          </c:val>
          <c:extLst>
            <c:ext xmlns:c16="http://schemas.microsoft.com/office/drawing/2014/chart" uri="{C3380CC4-5D6E-409C-BE32-E72D297353CC}">
              <c16:uniqueId val="{00000002-B892-42FF-8AE8-B1629C926219}"/>
            </c:ext>
          </c:extLst>
        </c:ser>
        <c:ser>
          <c:idx val="3"/>
          <c:order val="3"/>
          <c:tx>
            <c:strRef>
              <c:f>'t4'!$A$5</c:f>
              <c:strCache>
                <c:ptCount val="1"/>
                <c:pt idx="0">
                  <c:v>DW Steyn</c:v>
                </c:pt>
              </c:strCache>
            </c:strRef>
          </c:tx>
          <c:spPr>
            <a:solidFill>
              <a:schemeClr val="accent4"/>
            </a:solidFill>
            <a:ln>
              <a:noFill/>
            </a:ln>
            <a:effectLst/>
          </c:spPr>
          <c:invertIfNegative val="0"/>
          <c:cat>
            <c:strRef>
              <c:f>'t4'!$B$1:$E$1</c:f>
              <c:strCache>
                <c:ptCount val="4"/>
                <c:pt idx="0">
                  <c:v>ballcount</c:v>
                </c:pt>
                <c:pt idx="1">
                  <c:v>runs_conceded</c:v>
                </c:pt>
                <c:pt idx="2">
                  <c:v>economy_rate</c:v>
                </c:pt>
                <c:pt idx="3">
                  <c:v>overs_bowled</c:v>
                </c:pt>
              </c:strCache>
            </c:strRef>
          </c:cat>
          <c:val>
            <c:numRef>
              <c:f>'t4'!$B$5:$E$5</c:f>
              <c:numCache>
                <c:formatCode>General</c:formatCode>
                <c:ptCount val="4"/>
                <c:pt idx="0">
                  <c:v>2276</c:v>
                </c:pt>
                <c:pt idx="1">
                  <c:v>2568</c:v>
                </c:pt>
                <c:pt idx="2">
                  <c:v>6.7757255936675502</c:v>
                </c:pt>
                <c:pt idx="3">
                  <c:v>379</c:v>
                </c:pt>
              </c:numCache>
            </c:numRef>
          </c:val>
          <c:extLst>
            <c:ext xmlns:c16="http://schemas.microsoft.com/office/drawing/2014/chart" uri="{C3380CC4-5D6E-409C-BE32-E72D297353CC}">
              <c16:uniqueId val="{00000003-B892-42FF-8AE8-B1629C926219}"/>
            </c:ext>
          </c:extLst>
        </c:ser>
        <c:ser>
          <c:idx val="4"/>
          <c:order val="4"/>
          <c:tx>
            <c:strRef>
              <c:f>'t4'!$A$6</c:f>
              <c:strCache>
                <c:ptCount val="1"/>
                <c:pt idx="0">
                  <c:v>R Ashwin</c:v>
                </c:pt>
              </c:strCache>
            </c:strRef>
          </c:tx>
          <c:spPr>
            <a:solidFill>
              <a:schemeClr val="accent5"/>
            </a:solidFill>
            <a:ln>
              <a:noFill/>
            </a:ln>
            <a:effectLst/>
          </c:spPr>
          <c:invertIfNegative val="0"/>
          <c:cat>
            <c:strRef>
              <c:f>'t4'!$B$1:$E$1</c:f>
              <c:strCache>
                <c:ptCount val="4"/>
                <c:pt idx="0">
                  <c:v>ballcount</c:v>
                </c:pt>
                <c:pt idx="1">
                  <c:v>runs_conceded</c:v>
                </c:pt>
                <c:pt idx="2">
                  <c:v>economy_rate</c:v>
                </c:pt>
                <c:pt idx="3">
                  <c:v>overs_bowled</c:v>
                </c:pt>
              </c:strCache>
            </c:strRef>
          </c:cat>
          <c:val>
            <c:numRef>
              <c:f>'t4'!$B$6:$E$6</c:f>
              <c:numCache>
                <c:formatCode>General</c:formatCode>
                <c:ptCount val="4"/>
                <c:pt idx="0">
                  <c:v>3327</c:v>
                </c:pt>
                <c:pt idx="1">
                  <c:v>3756</c:v>
                </c:pt>
                <c:pt idx="2">
                  <c:v>6.7797833935018099</c:v>
                </c:pt>
                <c:pt idx="3">
                  <c:v>554</c:v>
                </c:pt>
              </c:numCache>
            </c:numRef>
          </c:val>
          <c:extLst>
            <c:ext xmlns:c16="http://schemas.microsoft.com/office/drawing/2014/chart" uri="{C3380CC4-5D6E-409C-BE32-E72D297353CC}">
              <c16:uniqueId val="{00000004-B892-42FF-8AE8-B1629C926219}"/>
            </c:ext>
          </c:extLst>
        </c:ser>
        <c:ser>
          <c:idx val="5"/>
          <c:order val="5"/>
          <c:tx>
            <c:strRef>
              <c:f>'t4'!$A$7</c:f>
              <c:strCache>
                <c:ptCount val="1"/>
                <c:pt idx="0">
                  <c:v>SP Narine</c:v>
                </c:pt>
              </c:strCache>
            </c:strRef>
          </c:tx>
          <c:spPr>
            <a:solidFill>
              <a:schemeClr val="accent6"/>
            </a:solidFill>
            <a:ln>
              <a:noFill/>
            </a:ln>
            <a:effectLst/>
          </c:spPr>
          <c:invertIfNegative val="0"/>
          <c:cat>
            <c:strRef>
              <c:f>'t4'!$B$1:$E$1</c:f>
              <c:strCache>
                <c:ptCount val="4"/>
                <c:pt idx="0">
                  <c:v>ballcount</c:v>
                </c:pt>
                <c:pt idx="1">
                  <c:v>runs_conceded</c:v>
                </c:pt>
                <c:pt idx="2">
                  <c:v>economy_rate</c:v>
                </c:pt>
                <c:pt idx="3">
                  <c:v>overs_bowled</c:v>
                </c:pt>
              </c:strCache>
            </c:strRef>
          </c:cat>
          <c:val>
            <c:numRef>
              <c:f>'t4'!$B$7:$E$7</c:f>
              <c:numCache>
                <c:formatCode>General</c:formatCode>
                <c:ptCount val="4"/>
                <c:pt idx="0">
                  <c:v>2824</c:v>
                </c:pt>
                <c:pt idx="1">
                  <c:v>3208</c:v>
                </c:pt>
                <c:pt idx="2">
                  <c:v>6.8255319148936202</c:v>
                </c:pt>
                <c:pt idx="3">
                  <c:v>470</c:v>
                </c:pt>
              </c:numCache>
            </c:numRef>
          </c:val>
          <c:extLst>
            <c:ext xmlns:c16="http://schemas.microsoft.com/office/drawing/2014/chart" uri="{C3380CC4-5D6E-409C-BE32-E72D297353CC}">
              <c16:uniqueId val="{00000005-B892-42FF-8AE8-B1629C926219}"/>
            </c:ext>
          </c:extLst>
        </c:ser>
        <c:ser>
          <c:idx val="6"/>
          <c:order val="6"/>
          <c:tx>
            <c:strRef>
              <c:f>'t4'!$A$8</c:f>
              <c:strCache>
                <c:ptCount val="1"/>
                <c:pt idx="0">
                  <c:v>DL Vettori</c:v>
                </c:pt>
              </c:strCache>
            </c:strRef>
          </c:tx>
          <c:spPr>
            <a:solidFill>
              <a:schemeClr val="accent1">
                <a:lumMod val="60000"/>
              </a:schemeClr>
            </a:solidFill>
            <a:ln>
              <a:noFill/>
            </a:ln>
            <a:effectLst/>
          </c:spPr>
          <c:invertIfNegative val="0"/>
          <c:cat>
            <c:strRef>
              <c:f>'t4'!$B$1:$E$1</c:f>
              <c:strCache>
                <c:ptCount val="4"/>
                <c:pt idx="0">
                  <c:v>ballcount</c:v>
                </c:pt>
                <c:pt idx="1">
                  <c:v>runs_conceded</c:v>
                </c:pt>
                <c:pt idx="2">
                  <c:v>economy_rate</c:v>
                </c:pt>
                <c:pt idx="3">
                  <c:v>overs_bowled</c:v>
                </c:pt>
              </c:strCache>
            </c:strRef>
          </c:cat>
          <c:val>
            <c:numRef>
              <c:f>'t4'!$B$8:$E$8</c:f>
              <c:numCache>
                <c:formatCode>General</c:formatCode>
                <c:ptCount val="4"/>
                <c:pt idx="0">
                  <c:v>785</c:v>
                </c:pt>
                <c:pt idx="1">
                  <c:v>894</c:v>
                </c:pt>
                <c:pt idx="2">
                  <c:v>6.87692307692308</c:v>
                </c:pt>
                <c:pt idx="3">
                  <c:v>130</c:v>
                </c:pt>
              </c:numCache>
            </c:numRef>
          </c:val>
          <c:extLst>
            <c:ext xmlns:c16="http://schemas.microsoft.com/office/drawing/2014/chart" uri="{C3380CC4-5D6E-409C-BE32-E72D297353CC}">
              <c16:uniqueId val="{00000006-B892-42FF-8AE8-B1629C926219}"/>
            </c:ext>
          </c:extLst>
        </c:ser>
        <c:ser>
          <c:idx val="7"/>
          <c:order val="7"/>
          <c:tx>
            <c:strRef>
              <c:f>'t4'!$A$9</c:f>
              <c:strCache>
                <c:ptCount val="1"/>
                <c:pt idx="0">
                  <c:v>Washington Sundar</c:v>
                </c:pt>
              </c:strCache>
            </c:strRef>
          </c:tx>
          <c:spPr>
            <a:solidFill>
              <a:schemeClr val="accent2">
                <a:lumMod val="60000"/>
              </a:schemeClr>
            </a:solidFill>
            <a:ln>
              <a:noFill/>
            </a:ln>
            <a:effectLst/>
          </c:spPr>
          <c:invertIfNegative val="0"/>
          <c:cat>
            <c:strRef>
              <c:f>'t4'!$B$1:$E$1</c:f>
              <c:strCache>
                <c:ptCount val="4"/>
                <c:pt idx="0">
                  <c:v>ballcount</c:v>
                </c:pt>
                <c:pt idx="1">
                  <c:v>runs_conceded</c:v>
                </c:pt>
                <c:pt idx="2">
                  <c:v>economy_rate</c:v>
                </c:pt>
                <c:pt idx="3">
                  <c:v>overs_bowled</c:v>
                </c:pt>
              </c:strCache>
            </c:strRef>
          </c:cat>
          <c:val>
            <c:numRef>
              <c:f>'t4'!$B$9:$E$9</c:f>
              <c:numCache>
                <c:formatCode>General</c:formatCode>
                <c:ptCount val="4"/>
                <c:pt idx="0">
                  <c:v>660</c:v>
                </c:pt>
                <c:pt idx="1">
                  <c:v>758</c:v>
                </c:pt>
                <c:pt idx="2">
                  <c:v>6.8909090909090898</c:v>
                </c:pt>
                <c:pt idx="3">
                  <c:v>110</c:v>
                </c:pt>
              </c:numCache>
            </c:numRef>
          </c:val>
          <c:extLst>
            <c:ext xmlns:c16="http://schemas.microsoft.com/office/drawing/2014/chart" uri="{C3380CC4-5D6E-409C-BE32-E72D297353CC}">
              <c16:uniqueId val="{00000007-B892-42FF-8AE8-B1629C926219}"/>
            </c:ext>
          </c:extLst>
        </c:ser>
        <c:ser>
          <c:idx val="8"/>
          <c:order val="8"/>
          <c:tx>
            <c:strRef>
              <c:f>'t4'!$A$10</c:f>
              <c:strCache>
                <c:ptCount val="1"/>
                <c:pt idx="0">
                  <c:v>J Botha</c:v>
                </c:pt>
              </c:strCache>
            </c:strRef>
          </c:tx>
          <c:spPr>
            <a:solidFill>
              <a:schemeClr val="accent3">
                <a:lumMod val="60000"/>
              </a:schemeClr>
            </a:solidFill>
            <a:ln>
              <a:noFill/>
            </a:ln>
            <a:effectLst/>
          </c:spPr>
          <c:invertIfNegative val="0"/>
          <c:cat>
            <c:strRef>
              <c:f>'t4'!$B$1:$E$1</c:f>
              <c:strCache>
                <c:ptCount val="4"/>
                <c:pt idx="0">
                  <c:v>ballcount</c:v>
                </c:pt>
                <c:pt idx="1">
                  <c:v>runs_conceded</c:v>
                </c:pt>
                <c:pt idx="2">
                  <c:v>economy_rate</c:v>
                </c:pt>
                <c:pt idx="3">
                  <c:v>overs_bowled</c:v>
                </c:pt>
              </c:strCache>
            </c:strRef>
          </c:cat>
          <c:val>
            <c:numRef>
              <c:f>'t4'!$B$10:$E$10</c:f>
              <c:numCache>
                <c:formatCode>General</c:formatCode>
                <c:ptCount val="4"/>
                <c:pt idx="0">
                  <c:v>709</c:v>
                </c:pt>
                <c:pt idx="1">
                  <c:v>818</c:v>
                </c:pt>
                <c:pt idx="2">
                  <c:v>6.9322033898305104</c:v>
                </c:pt>
                <c:pt idx="3">
                  <c:v>118</c:v>
                </c:pt>
              </c:numCache>
            </c:numRef>
          </c:val>
          <c:extLst>
            <c:ext xmlns:c16="http://schemas.microsoft.com/office/drawing/2014/chart" uri="{C3380CC4-5D6E-409C-BE32-E72D297353CC}">
              <c16:uniqueId val="{00000008-B892-42FF-8AE8-B1629C926219}"/>
            </c:ext>
          </c:extLst>
        </c:ser>
        <c:ser>
          <c:idx val="9"/>
          <c:order val="9"/>
          <c:tx>
            <c:strRef>
              <c:f>'t4'!$A$11</c:f>
              <c:strCache>
                <c:ptCount val="1"/>
                <c:pt idx="0">
                  <c:v>Harbhajan Singh</c:v>
                </c:pt>
              </c:strCache>
            </c:strRef>
          </c:tx>
          <c:spPr>
            <a:solidFill>
              <a:schemeClr val="accent4">
                <a:lumMod val="60000"/>
              </a:schemeClr>
            </a:solidFill>
            <a:ln>
              <a:noFill/>
            </a:ln>
            <a:effectLst/>
          </c:spPr>
          <c:invertIfNegative val="0"/>
          <c:cat>
            <c:strRef>
              <c:f>'t4'!$B$1:$E$1</c:f>
              <c:strCache>
                <c:ptCount val="4"/>
                <c:pt idx="0">
                  <c:v>ballcount</c:v>
                </c:pt>
                <c:pt idx="1">
                  <c:v>runs_conceded</c:v>
                </c:pt>
                <c:pt idx="2">
                  <c:v>economy_rate</c:v>
                </c:pt>
                <c:pt idx="3">
                  <c:v>overs_bowled</c:v>
                </c:pt>
              </c:strCache>
            </c:strRef>
          </c:cat>
          <c:val>
            <c:numRef>
              <c:f>'t4'!$B$11:$E$11</c:f>
              <c:numCache>
                <c:formatCode>General</c:formatCode>
                <c:ptCount val="4"/>
                <c:pt idx="0">
                  <c:v>3451</c:v>
                </c:pt>
                <c:pt idx="1">
                  <c:v>4038</c:v>
                </c:pt>
                <c:pt idx="2">
                  <c:v>7.0226086956521696</c:v>
                </c:pt>
                <c:pt idx="3">
                  <c:v>575</c:v>
                </c:pt>
              </c:numCache>
            </c:numRef>
          </c:val>
          <c:extLst>
            <c:ext xmlns:c16="http://schemas.microsoft.com/office/drawing/2014/chart" uri="{C3380CC4-5D6E-409C-BE32-E72D297353CC}">
              <c16:uniqueId val="{00000009-B892-42FF-8AE8-B1629C926219}"/>
            </c:ext>
          </c:extLst>
        </c:ser>
        <c:dLbls>
          <c:showLegendKey val="0"/>
          <c:showVal val="0"/>
          <c:showCatName val="0"/>
          <c:showSerName val="0"/>
          <c:showPercent val="0"/>
          <c:showBubbleSize val="0"/>
        </c:dLbls>
        <c:gapWidth val="150"/>
        <c:overlap val="100"/>
        <c:axId val="1069061887"/>
        <c:axId val="1069060927"/>
      </c:barChart>
      <c:catAx>
        <c:axId val="10690618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9060927"/>
        <c:crosses val="autoZero"/>
        <c:auto val="1"/>
        <c:lblAlgn val="ctr"/>
        <c:lblOffset val="100"/>
        <c:noMultiLvlLbl val="0"/>
      </c:catAx>
      <c:valAx>
        <c:axId val="106906092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90618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't5'!$A$2</c:f>
              <c:strCache>
                <c:ptCount val="1"/>
                <c:pt idx="0">
                  <c:v>K Rabada</c:v>
                </c:pt>
              </c:strCache>
            </c:strRef>
          </c:tx>
          <c:spPr>
            <a:solidFill>
              <a:schemeClr val="accent1"/>
            </a:solidFill>
            <a:ln>
              <a:noFill/>
            </a:ln>
            <a:effectLst/>
            <a:sp3d/>
          </c:spPr>
          <c:invertIfNegative val="0"/>
          <c:cat>
            <c:strRef>
              <c:f>'t5'!$B$1:$D$1</c:f>
              <c:strCache>
                <c:ptCount val="3"/>
                <c:pt idx="0">
                  <c:v>balls</c:v>
                </c:pt>
                <c:pt idx="1">
                  <c:v>total_wicket</c:v>
                </c:pt>
                <c:pt idx="2">
                  <c:v>strike_rate</c:v>
                </c:pt>
              </c:strCache>
            </c:strRef>
          </c:cat>
          <c:val>
            <c:numRef>
              <c:f>'t5'!$B$2:$D$2</c:f>
              <c:numCache>
                <c:formatCode>General</c:formatCode>
                <c:ptCount val="3"/>
                <c:pt idx="0">
                  <c:v>840</c:v>
                </c:pt>
                <c:pt idx="1">
                  <c:v>66</c:v>
                </c:pt>
                <c:pt idx="2">
                  <c:v>12</c:v>
                </c:pt>
              </c:numCache>
            </c:numRef>
          </c:val>
          <c:extLst>
            <c:ext xmlns:c16="http://schemas.microsoft.com/office/drawing/2014/chart" uri="{C3380CC4-5D6E-409C-BE32-E72D297353CC}">
              <c16:uniqueId val="{00000000-4383-42B7-A4DA-857ABD780FF7}"/>
            </c:ext>
          </c:extLst>
        </c:ser>
        <c:ser>
          <c:idx val="1"/>
          <c:order val="1"/>
          <c:tx>
            <c:strRef>
              <c:f>'t5'!$A$3</c:f>
              <c:strCache>
                <c:ptCount val="1"/>
                <c:pt idx="0">
                  <c:v>DE Bollinger</c:v>
                </c:pt>
              </c:strCache>
            </c:strRef>
          </c:tx>
          <c:spPr>
            <a:solidFill>
              <a:schemeClr val="accent2"/>
            </a:solidFill>
            <a:ln>
              <a:noFill/>
            </a:ln>
            <a:effectLst/>
            <a:sp3d/>
          </c:spPr>
          <c:invertIfNegative val="0"/>
          <c:cat>
            <c:strRef>
              <c:f>'t5'!$B$1:$D$1</c:f>
              <c:strCache>
                <c:ptCount val="3"/>
                <c:pt idx="0">
                  <c:v>balls</c:v>
                </c:pt>
                <c:pt idx="1">
                  <c:v>total_wicket</c:v>
                </c:pt>
                <c:pt idx="2">
                  <c:v>strike_rate</c:v>
                </c:pt>
              </c:strCache>
            </c:strRef>
          </c:cat>
          <c:val>
            <c:numRef>
              <c:f>'t5'!$B$3:$D$3</c:f>
              <c:numCache>
                <c:formatCode>General</c:formatCode>
                <c:ptCount val="3"/>
                <c:pt idx="0">
                  <c:v>600</c:v>
                </c:pt>
                <c:pt idx="1">
                  <c:v>43</c:v>
                </c:pt>
                <c:pt idx="2">
                  <c:v>13</c:v>
                </c:pt>
              </c:numCache>
            </c:numRef>
          </c:val>
          <c:extLst>
            <c:ext xmlns:c16="http://schemas.microsoft.com/office/drawing/2014/chart" uri="{C3380CC4-5D6E-409C-BE32-E72D297353CC}">
              <c16:uniqueId val="{00000001-4383-42B7-A4DA-857ABD780FF7}"/>
            </c:ext>
          </c:extLst>
        </c:ser>
        <c:ser>
          <c:idx val="2"/>
          <c:order val="2"/>
          <c:tx>
            <c:strRef>
              <c:f>'t5'!$A$4</c:f>
              <c:strCache>
                <c:ptCount val="1"/>
                <c:pt idx="0">
                  <c:v>AJ Tye</c:v>
                </c:pt>
              </c:strCache>
            </c:strRef>
          </c:tx>
          <c:spPr>
            <a:solidFill>
              <a:schemeClr val="accent3"/>
            </a:solidFill>
            <a:ln>
              <a:noFill/>
            </a:ln>
            <a:effectLst/>
            <a:sp3d/>
          </c:spPr>
          <c:invertIfNegative val="0"/>
          <c:cat>
            <c:strRef>
              <c:f>'t5'!$B$1:$D$1</c:f>
              <c:strCache>
                <c:ptCount val="3"/>
                <c:pt idx="0">
                  <c:v>balls</c:v>
                </c:pt>
                <c:pt idx="1">
                  <c:v>total_wicket</c:v>
                </c:pt>
                <c:pt idx="2">
                  <c:v>strike_rate</c:v>
                </c:pt>
              </c:strCache>
            </c:strRef>
          </c:cat>
          <c:val>
            <c:numRef>
              <c:f>'t5'!$B$4:$D$4</c:f>
              <c:numCache>
                <c:formatCode>General</c:formatCode>
                <c:ptCount val="3"/>
                <c:pt idx="0">
                  <c:v>645</c:v>
                </c:pt>
                <c:pt idx="1">
                  <c:v>45</c:v>
                </c:pt>
                <c:pt idx="2">
                  <c:v>14</c:v>
                </c:pt>
              </c:numCache>
            </c:numRef>
          </c:val>
          <c:extLst>
            <c:ext xmlns:c16="http://schemas.microsoft.com/office/drawing/2014/chart" uri="{C3380CC4-5D6E-409C-BE32-E72D297353CC}">
              <c16:uniqueId val="{00000002-4383-42B7-A4DA-857ABD780FF7}"/>
            </c:ext>
          </c:extLst>
        </c:ser>
        <c:ser>
          <c:idx val="3"/>
          <c:order val="3"/>
          <c:tx>
            <c:strRef>
              <c:f>'t5'!$A$5</c:f>
              <c:strCache>
                <c:ptCount val="1"/>
                <c:pt idx="0">
                  <c:v>MA Starc</c:v>
                </c:pt>
              </c:strCache>
            </c:strRef>
          </c:tx>
          <c:spPr>
            <a:solidFill>
              <a:schemeClr val="accent4"/>
            </a:solidFill>
            <a:ln>
              <a:noFill/>
            </a:ln>
            <a:effectLst/>
            <a:sp3d/>
          </c:spPr>
          <c:invertIfNegative val="0"/>
          <c:cat>
            <c:strRef>
              <c:f>'t5'!$B$1:$D$1</c:f>
              <c:strCache>
                <c:ptCount val="3"/>
                <c:pt idx="0">
                  <c:v>balls</c:v>
                </c:pt>
                <c:pt idx="1">
                  <c:v>total_wicket</c:v>
                </c:pt>
                <c:pt idx="2">
                  <c:v>strike_rate</c:v>
                </c:pt>
              </c:strCache>
            </c:strRef>
          </c:cat>
          <c:val>
            <c:numRef>
              <c:f>'t5'!$B$5:$D$5</c:f>
              <c:numCache>
                <c:formatCode>General</c:formatCode>
                <c:ptCount val="3"/>
                <c:pt idx="0">
                  <c:v>612</c:v>
                </c:pt>
                <c:pt idx="1">
                  <c:v>39</c:v>
                </c:pt>
                <c:pt idx="2">
                  <c:v>15</c:v>
                </c:pt>
              </c:numCache>
            </c:numRef>
          </c:val>
          <c:extLst>
            <c:ext xmlns:c16="http://schemas.microsoft.com/office/drawing/2014/chart" uri="{C3380CC4-5D6E-409C-BE32-E72D297353CC}">
              <c16:uniqueId val="{00000003-4383-42B7-A4DA-857ABD780FF7}"/>
            </c:ext>
          </c:extLst>
        </c:ser>
        <c:ser>
          <c:idx val="4"/>
          <c:order val="4"/>
          <c:tx>
            <c:strRef>
              <c:f>'t5'!$A$6</c:f>
              <c:strCache>
                <c:ptCount val="1"/>
                <c:pt idx="0">
                  <c:v>SL Malinga</c:v>
                </c:pt>
              </c:strCache>
            </c:strRef>
          </c:tx>
          <c:spPr>
            <a:solidFill>
              <a:schemeClr val="accent5"/>
            </a:solidFill>
            <a:ln>
              <a:noFill/>
            </a:ln>
            <a:effectLst/>
            <a:sp3d/>
          </c:spPr>
          <c:invertIfNegative val="0"/>
          <c:cat>
            <c:strRef>
              <c:f>'t5'!$B$1:$D$1</c:f>
              <c:strCache>
                <c:ptCount val="3"/>
                <c:pt idx="0">
                  <c:v>balls</c:v>
                </c:pt>
                <c:pt idx="1">
                  <c:v>total_wicket</c:v>
                </c:pt>
                <c:pt idx="2">
                  <c:v>strike_rate</c:v>
                </c:pt>
              </c:strCache>
            </c:strRef>
          </c:cat>
          <c:val>
            <c:numRef>
              <c:f>'t5'!$B$6:$D$6</c:f>
              <c:numCache>
                <c:formatCode>General</c:formatCode>
                <c:ptCount val="3"/>
                <c:pt idx="0">
                  <c:v>2974</c:v>
                </c:pt>
                <c:pt idx="1">
                  <c:v>188</c:v>
                </c:pt>
                <c:pt idx="2">
                  <c:v>15</c:v>
                </c:pt>
              </c:numCache>
            </c:numRef>
          </c:val>
          <c:extLst>
            <c:ext xmlns:c16="http://schemas.microsoft.com/office/drawing/2014/chart" uri="{C3380CC4-5D6E-409C-BE32-E72D297353CC}">
              <c16:uniqueId val="{00000004-4383-42B7-A4DA-857ABD780FF7}"/>
            </c:ext>
          </c:extLst>
        </c:ser>
        <c:ser>
          <c:idx val="5"/>
          <c:order val="5"/>
          <c:tx>
            <c:strRef>
              <c:f>'t5'!$A$7</c:f>
              <c:strCache>
                <c:ptCount val="1"/>
                <c:pt idx="0">
                  <c:v>Imran Tahir</c:v>
                </c:pt>
              </c:strCache>
            </c:strRef>
          </c:tx>
          <c:spPr>
            <a:solidFill>
              <a:schemeClr val="accent6"/>
            </a:solidFill>
            <a:ln>
              <a:noFill/>
            </a:ln>
            <a:effectLst/>
            <a:sp3d/>
          </c:spPr>
          <c:invertIfNegative val="0"/>
          <c:cat>
            <c:strRef>
              <c:f>'t5'!$B$1:$D$1</c:f>
              <c:strCache>
                <c:ptCount val="3"/>
                <c:pt idx="0">
                  <c:v>balls</c:v>
                </c:pt>
                <c:pt idx="1">
                  <c:v>total_wicket</c:v>
                </c:pt>
                <c:pt idx="2">
                  <c:v>strike_rate</c:v>
                </c:pt>
              </c:strCache>
            </c:strRef>
          </c:cat>
          <c:val>
            <c:numRef>
              <c:f>'t5'!$B$7:$D$7</c:f>
              <c:numCache>
                <c:formatCode>General</c:formatCode>
                <c:ptCount val="3"/>
                <c:pt idx="0">
                  <c:v>1314</c:v>
                </c:pt>
                <c:pt idx="1">
                  <c:v>83</c:v>
                </c:pt>
                <c:pt idx="2">
                  <c:v>15</c:v>
                </c:pt>
              </c:numCache>
            </c:numRef>
          </c:val>
          <c:extLst>
            <c:ext xmlns:c16="http://schemas.microsoft.com/office/drawing/2014/chart" uri="{C3380CC4-5D6E-409C-BE32-E72D297353CC}">
              <c16:uniqueId val="{00000005-4383-42B7-A4DA-857ABD780FF7}"/>
            </c:ext>
          </c:extLst>
        </c:ser>
        <c:ser>
          <c:idx val="6"/>
          <c:order val="6"/>
          <c:tx>
            <c:strRef>
              <c:f>'t5'!$A$8</c:f>
              <c:strCache>
                <c:ptCount val="1"/>
                <c:pt idx="0">
                  <c:v>A Nehra</c:v>
                </c:pt>
              </c:strCache>
            </c:strRef>
          </c:tx>
          <c:spPr>
            <a:solidFill>
              <a:schemeClr val="accent1">
                <a:lumMod val="60000"/>
              </a:schemeClr>
            </a:solidFill>
            <a:ln>
              <a:noFill/>
            </a:ln>
            <a:effectLst/>
            <a:sp3d/>
          </c:spPr>
          <c:invertIfNegative val="0"/>
          <c:cat>
            <c:strRef>
              <c:f>'t5'!$B$1:$D$1</c:f>
              <c:strCache>
                <c:ptCount val="3"/>
                <c:pt idx="0">
                  <c:v>balls</c:v>
                </c:pt>
                <c:pt idx="1">
                  <c:v>total_wicket</c:v>
                </c:pt>
                <c:pt idx="2">
                  <c:v>strike_rate</c:v>
                </c:pt>
              </c:strCache>
            </c:strRef>
          </c:cat>
          <c:val>
            <c:numRef>
              <c:f>'t5'!$B$8:$D$8</c:f>
              <c:numCache>
                <c:formatCode>General</c:formatCode>
                <c:ptCount val="3"/>
                <c:pt idx="0">
                  <c:v>1974</c:v>
                </c:pt>
                <c:pt idx="1">
                  <c:v>121</c:v>
                </c:pt>
                <c:pt idx="2">
                  <c:v>16</c:v>
                </c:pt>
              </c:numCache>
            </c:numRef>
          </c:val>
          <c:extLst>
            <c:ext xmlns:c16="http://schemas.microsoft.com/office/drawing/2014/chart" uri="{C3380CC4-5D6E-409C-BE32-E72D297353CC}">
              <c16:uniqueId val="{00000006-4383-42B7-A4DA-857ABD780FF7}"/>
            </c:ext>
          </c:extLst>
        </c:ser>
        <c:ser>
          <c:idx val="7"/>
          <c:order val="7"/>
          <c:tx>
            <c:strRef>
              <c:f>'t5'!$A$9</c:f>
              <c:strCache>
                <c:ptCount val="1"/>
                <c:pt idx="0">
                  <c:v>MM Patel</c:v>
                </c:pt>
              </c:strCache>
            </c:strRef>
          </c:tx>
          <c:spPr>
            <a:solidFill>
              <a:schemeClr val="accent2">
                <a:lumMod val="60000"/>
              </a:schemeClr>
            </a:solidFill>
            <a:ln>
              <a:noFill/>
            </a:ln>
            <a:effectLst/>
            <a:sp3d/>
          </c:spPr>
          <c:invertIfNegative val="0"/>
          <c:cat>
            <c:strRef>
              <c:f>'t5'!$B$1:$D$1</c:f>
              <c:strCache>
                <c:ptCount val="3"/>
                <c:pt idx="0">
                  <c:v>balls</c:v>
                </c:pt>
                <c:pt idx="1">
                  <c:v>total_wicket</c:v>
                </c:pt>
                <c:pt idx="2">
                  <c:v>strike_rate</c:v>
                </c:pt>
              </c:strCache>
            </c:strRef>
          </c:cat>
          <c:val>
            <c:numRef>
              <c:f>'t5'!$B$9:$D$9</c:f>
              <c:numCache>
                <c:formatCode>General</c:formatCode>
                <c:ptCount val="3"/>
                <c:pt idx="0">
                  <c:v>1382</c:v>
                </c:pt>
                <c:pt idx="1">
                  <c:v>82</c:v>
                </c:pt>
                <c:pt idx="2">
                  <c:v>16</c:v>
                </c:pt>
              </c:numCache>
            </c:numRef>
          </c:val>
          <c:extLst>
            <c:ext xmlns:c16="http://schemas.microsoft.com/office/drawing/2014/chart" uri="{C3380CC4-5D6E-409C-BE32-E72D297353CC}">
              <c16:uniqueId val="{00000007-4383-42B7-A4DA-857ABD780FF7}"/>
            </c:ext>
          </c:extLst>
        </c:ser>
        <c:ser>
          <c:idx val="8"/>
          <c:order val="8"/>
          <c:tx>
            <c:strRef>
              <c:f>'t5'!$A$10</c:f>
              <c:strCache>
                <c:ptCount val="1"/>
                <c:pt idx="0">
                  <c:v>DJ Bravo</c:v>
                </c:pt>
              </c:strCache>
            </c:strRef>
          </c:tx>
          <c:spPr>
            <a:solidFill>
              <a:schemeClr val="accent3">
                <a:lumMod val="60000"/>
              </a:schemeClr>
            </a:solidFill>
            <a:ln>
              <a:noFill/>
            </a:ln>
            <a:effectLst/>
            <a:sp3d/>
          </c:spPr>
          <c:invertIfNegative val="0"/>
          <c:cat>
            <c:strRef>
              <c:f>'t5'!$B$1:$D$1</c:f>
              <c:strCache>
                <c:ptCount val="3"/>
                <c:pt idx="0">
                  <c:v>balls</c:v>
                </c:pt>
                <c:pt idx="1">
                  <c:v>total_wicket</c:v>
                </c:pt>
                <c:pt idx="2">
                  <c:v>strike_rate</c:v>
                </c:pt>
              </c:strCache>
            </c:strRef>
          </c:cat>
          <c:val>
            <c:numRef>
              <c:f>'t5'!$B$10:$D$10</c:f>
              <c:numCache>
                <c:formatCode>General</c:formatCode>
                <c:ptCount val="3"/>
                <c:pt idx="0">
                  <c:v>2846</c:v>
                </c:pt>
                <c:pt idx="1">
                  <c:v>175</c:v>
                </c:pt>
                <c:pt idx="2">
                  <c:v>16</c:v>
                </c:pt>
              </c:numCache>
            </c:numRef>
          </c:val>
          <c:extLst>
            <c:ext xmlns:c16="http://schemas.microsoft.com/office/drawing/2014/chart" uri="{C3380CC4-5D6E-409C-BE32-E72D297353CC}">
              <c16:uniqueId val="{00000008-4383-42B7-A4DA-857ABD780FF7}"/>
            </c:ext>
          </c:extLst>
        </c:ser>
        <c:ser>
          <c:idx val="9"/>
          <c:order val="9"/>
          <c:tx>
            <c:strRef>
              <c:f>'t5'!$A$11</c:f>
              <c:strCache>
                <c:ptCount val="1"/>
                <c:pt idx="0">
                  <c:v>KK Cooper</c:v>
                </c:pt>
              </c:strCache>
            </c:strRef>
          </c:tx>
          <c:spPr>
            <a:solidFill>
              <a:schemeClr val="accent4">
                <a:lumMod val="60000"/>
              </a:schemeClr>
            </a:solidFill>
            <a:ln>
              <a:noFill/>
            </a:ln>
            <a:effectLst/>
            <a:sp3d/>
          </c:spPr>
          <c:invertIfNegative val="0"/>
          <c:cat>
            <c:strRef>
              <c:f>'t5'!$B$1:$D$1</c:f>
              <c:strCache>
                <c:ptCount val="3"/>
                <c:pt idx="0">
                  <c:v>balls</c:v>
                </c:pt>
                <c:pt idx="1">
                  <c:v>total_wicket</c:v>
                </c:pt>
                <c:pt idx="2">
                  <c:v>strike_rate</c:v>
                </c:pt>
              </c:strCache>
            </c:strRef>
          </c:cat>
          <c:val>
            <c:numRef>
              <c:f>'t5'!$B$11:$D$11</c:f>
              <c:numCache>
                <c:formatCode>General</c:formatCode>
                <c:ptCount val="3"/>
                <c:pt idx="0">
                  <c:v>600</c:v>
                </c:pt>
                <c:pt idx="1">
                  <c:v>36</c:v>
                </c:pt>
                <c:pt idx="2">
                  <c:v>16</c:v>
                </c:pt>
              </c:numCache>
            </c:numRef>
          </c:val>
          <c:extLst>
            <c:ext xmlns:c16="http://schemas.microsoft.com/office/drawing/2014/chart" uri="{C3380CC4-5D6E-409C-BE32-E72D297353CC}">
              <c16:uniqueId val="{00000009-4383-42B7-A4DA-857ABD780FF7}"/>
            </c:ext>
          </c:extLst>
        </c:ser>
        <c:dLbls>
          <c:showLegendKey val="0"/>
          <c:showVal val="0"/>
          <c:showCatName val="0"/>
          <c:showSerName val="0"/>
          <c:showPercent val="0"/>
          <c:showBubbleSize val="0"/>
        </c:dLbls>
        <c:gapWidth val="150"/>
        <c:shape val="box"/>
        <c:axId val="1197281839"/>
        <c:axId val="1197287119"/>
        <c:axId val="0"/>
      </c:bar3DChart>
      <c:catAx>
        <c:axId val="119728183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7287119"/>
        <c:crosses val="autoZero"/>
        <c:auto val="1"/>
        <c:lblAlgn val="ctr"/>
        <c:lblOffset val="100"/>
        <c:noMultiLvlLbl val="0"/>
      </c:catAx>
      <c:valAx>
        <c:axId val="11972871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72818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30096237970254"/>
          <c:y val="4.1666666666666664E-2"/>
          <c:w val="0.87914348206474191"/>
          <c:h val="0.59711213181685618"/>
        </c:manualLayout>
      </c:layout>
      <c:barChart>
        <c:barDir val="col"/>
        <c:grouping val="clustered"/>
        <c:varyColors val="0"/>
        <c:ser>
          <c:idx val="0"/>
          <c:order val="0"/>
          <c:tx>
            <c:strRef>
              <c:f>'t6'!$A$2</c:f>
              <c:strCache>
                <c:ptCount val="1"/>
                <c:pt idx="0">
                  <c:v>Sohail Tanvir</c:v>
                </c:pt>
              </c:strCache>
            </c:strRef>
          </c:tx>
          <c:spPr>
            <a:solidFill>
              <a:schemeClr val="accent1"/>
            </a:solidFill>
            <a:ln>
              <a:noFill/>
            </a:ln>
            <a:effectLst/>
          </c:spPr>
          <c:invertIfNegative val="0"/>
          <c:cat>
            <c:strRef>
              <c:f>'t6'!$B$1:$D$1</c:f>
              <c:strCache>
                <c:ptCount val="3"/>
                <c:pt idx="0">
                  <c:v>total_wickets</c:v>
                </c:pt>
                <c:pt idx="1">
                  <c:v>ball_count</c:v>
                </c:pt>
                <c:pt idx="2">
                  <c:v>strike_rate</c:v>
                </c:pt>
              </c:strCache>
            </c:strRef>
          </c:cat>
          <c:val>
            <c:numRef>
              <c:f>'t6'!$B$2:$D$2</c:f>
              <c:numCache>
                <c:formatCode>General</c:formatCode>
                <c:ptCount val="3"/>
                <c:pt idx="0">
                  <c:v>66</c:v>
                </c:pt>
                <c:pt idx="1">
                  <c:v>795</c:v>
                </c:pt>
                <c:pt idx="2">
                  <c:v>12.05</c:v>
                </c:pt>
              </c:numCache>
            </c:numRef>
          </c:val>
          <c:extLst>
            <c:ext xmlns:c16="http://schemas.microsoft.com/office/drawing/2014/chart" uri="{C3380CC4-5D6E-409C-BE32-E72D297353CC}">
              <c16:uniqueId val="{00000000-84A6-4592-8DDC-37D86CC063D0}"/>
            </c:ext>
          </c:extLst>
        </c:ser>
        <c:ser>
          <c:idx val="1"/>
          <c:order val="1"/>
          <c:tx>
            <c:strRef>
              <c:f>'t6'!$A$3</c:f>
              <c:strCache>
                <c:ptCount val="1"/>
                <c:pt idx="0">
                  <c:v>L Ngidi</c:v>
                </c:pt>
              </c:strCache>
            </c:strRef>
          </c:tx>
          <c:spPr>
            <a:solidFill>
              <a:schemeClr val="accent2"/>
            </a:solidFill>
            <a:ln>
              <a:noFill/>
            </a:ln>
            <a:effectLst/>
          </c:spPr>
          <c:invertIfNegative val="0"/>
          <c:cat>
            <c:strRef>
              <c:f>'t6'!$B$1:$D$1</c:f>
              <c:strCache>
                <c:ptCount val="3"/>
                <c:pt idx="0">
                  <c:v>total_wickets</c:v>
                </c:pt>
                <c:pt idx="1">
                  <c:v>ball_count</c:v>
                </c:pt>
                <c:pt idx="2">
                  <c:v>strike_rate</c:v>
                </c:pt>
              </c:strCache>
            </c:strRef>
          </c:cat>
          <c:val>
            <c:numRef>
              <c:f>'t6'!$B$3:$D$3</c:f>
              <c:numCache>
                <c:formatCode>General</c:formatCode>
                <c:ptCount val="3"/>
                <c:pt idx="0">
                  <c:v>60</c:v>
                </c:pt>
                <c:pt idx="1">
                  <c:v>801</c:v>
                </c:pt>
                <c:pt idx="2">
                  <c:v>13.35</c:v>
                </c:pt>
              </c:numCache>
            </c:numRef>
          </c:val>
          <c:extLst>
            <c:ext xmlns:c16="http://schemas.microsoft.com/office/drawing/2014/chart" uri="{C3380CC4-5D6E-409C-BE32-E72D297353CC}">
              <c16:uniqueId val="{00000001-84A6-4592-8DDC-37D86CC063D0}"/>
            </c:ext>
          </c:extLst>
        </c:ser>
        <c:ser>
          <c:idx val="2"/>
          <c:order val="2"/>
          <c:tx>
            <c:strRef>
              <c:f>'t6'!$A$4</c:f>
              <c:strCache>
                <c:ptCount val="1"/>
                <c:pt idx="0">
                  <c:v>K Rabada</c:v>
                </c:pt>
              </c:strCache>
            </c:strRef>
          </c:tx>
          <c:spPr>
            <a:solidFill>
              <a:schemeClr val="accent3"/>
            </a:solidFill>
            <a:ln>
              <a:noFill/>
            </a:ln>
            <a:effectLst/>
          </c:spPr>
          <c:invertIfNegative val="0"/>
          <c:cat>
            <c:strRef>
              <c:f>'t6'!$B$1:$D$1</c:f>
              <c:strCache>
                <c:ptCount val="3"/>
                <c:pt idx="0">
                  <c:v>total_wickets</c:v>
                </c:pt>
                <c:pt idx="1">
                  <c:v>ball_count</c:v>
                </c:pt>
                <c:pt idx="2">
                  <c:v>strike_rate</c:v>
                </c:pt>
              </c:strCache>
            </c:strRef>
          </c:cat>
          <c:val>
            <c:numRef>
              <c:f>'t6'!$B$4:$D$4</c:f>
              <c:numCache>
                <c:formatCode>General</c:formatCode>
                <c:ptCount val="3"/>
                <c:pt idx="0">
                  <c:v>183</c:v>
                </c:pt>
                <c:pt idx="1">
                  <c:v>2520</c:v>
                </c:pt>
                <c:pt idx="2">
                  <c:v>13.77</c:v>
                </c:pt>
              </c:numCache>
            </c:numRef>
          </c:val>
          <c:extLst>
            <c:ext xmlns:c16="http://schemas.microsoft.com/office/drawing/2014/chart" uri="{C3380CC4-5D6E-409C-BE32-E72D297353CC}">
              <c16:uniqueId val="{00000002-84A6-4592-8DDC-37D86CC063D0}"/>
            </c:ext>
          </c:extLst>
        </c:ser>
        <c:ser>
          <c:idx val="3"/>
          <c:order val="3"/>
          <c:tx>
            <c:strRef>
              <c:f>'t6'!$A$5</c:f>
              <c:strCache>
                <c:ptCount val="1"/>
                <c:pt idx="0">
                  <c:v>A Zampa</c:v>
                </c:pt>
              </c:strCache>
            </c:strRef>
          </c:tx>
          <c:spPr>
            <a:solidFill>
              <a:schemeClr val="accent4"/>
            </a:solidFill>
            <a:ln>
              <a:noFill/>
            </a:ln>
            <a:effectLst/>
          </c:spPr>
          <c:invertIfNegative val="0"/>
          <c:cat>
            <c:strRef>
              <c:f>'t6'!$B$1:$D$1</c:f>
              <c:strCache>
                <c:ptCount val="3"/>
                <c:pt idx="0">
                  <c:v>total_wickets</c:v>
                </c:pt>
                <c:pt idx="1">
                  <c:v>ball_count</c:v>
                </c:pt>
                <c:pt idx="2">
                  <c:v>strike_rate</c:v>
                </c:pt>
              </c:strCache>
            </c:strRef>
          </c:cat>
          <c:val>
            <c:numRef>
              <c:f>'t6'!$B$5:$D$5</c:f>
              <c:numCache>
                <c:formatCode>General</c:formatCode>
                <c:ptCount val="3"/>
                <c:pt idx="0">
                  <c:v>63</c:v>
                </c:pt>
                <c:pt idx="1">
                  <c:v>876</c:v>
                </c:pt>
                <c:pt idx="2">
                  <c:v>13.9</c:v>
                </c:pt>
              </c:numCache>
            </c:numRef>
          </c:val>
          <c:extLst>
            <c:ext xmlns:c16="http://schemas.microsoft.com/office/drawing/2014/chart" uri="{C3380CC4-5D6E-409C-BE32-E72D297353CC}">
              <c16:uniqueId val="{00000003-84A6-4592-8DDC-37D86CC063D0}"/>
            </c:ext>
          </c:extLst>
        </c:ser>
        <c:ser>
          <c:idx val="4"/>
          <c:order val="4"/>
          <c:tx>
            <c:strRef>
              <c:f>'t6'!$A$6</c:f>
              <c:strCache>
                <c:ptCount val="1"/>
                <c:pt idx="0">
                  <c:v>BJ Hodge</c:v>
                </c:pt>
              </c:strCache>
            </c:strRef>
          </c:tx>
          <c:spPr>
            <a:solidFill>
              <a:schemeClr val="accent5"/>
            </a:solidFill>
            <a:ln>
              <a:noFill/>
            </a:ln>
            <a:effectLst/>
          </c:spPr>
          <c:invertIfNegative val="0"/>
          <c:cat>
            <c:strRef>
              <c:f>'t6'!$B$1:$D$1</c:f>
              <c:strCache>
                <c:ptCount val="3"/>
                <c:pt idx="0">
                  <c:v>total_wickets</c:v>
                </c:pt>
                <c:pt idx="1">
                  <c:v>ball_count</c:v>
                </c:pt>
                <c:pt idx="2">
                  <c:v>strike_rate</c:v>
                </c:pt>
              </c:strCache>
            </c:strRef>
          </c:cat>
          <c:val>
            <c:numRef>
              <c:f>'t6'!$B$6:$D$6</c:f>
              <c:numCache>
                <c:formatCode>General</c:formatCode>
                <c:ptCount val="3"/>
                <c:pt idx="0">
                  <c:v>51</c:v>
                </c:pt>
                <c:pt idx="1">
                  <c:v>714</c:v>
                </c:pt>
                <c:pt idx="2">
                  <c:v>14</c:v>
                </c:pt>
              </c:numCache>
            </c:numRef>
          </c:val>
          <c:extLst>
            <c:ext xmlns:c16="http://schemas.microsoft.com/office/drawing/2014/chart" uri="{C3380CC4-5D6E-409C-BE32-E72D297353CC}">
              <c16:uniqueId val="{00000004-84A6-4592-8DDC-37D86CC063D0}"/>
            </c:ext>
          </c:extLst>
        </c:ser>
        <c:ser>
          <c:idx val="5"/>
          <c:order val="5"/>
          <c:tx>
            <c:strRef>
              <c:f>'t6'!$A$7</c:f>
              <c:strCache>
                <c:ptCount val="1"/>
                <c:pt idx="0">
                  <c:v>CRD Fernando</c:v>
                </c:pt>
              </c:strCache>
            </c:strRef>
          </c:tx>
          <c:spPr>
            <a:solidFill>
              <a:schemeClr val="accent6"/>
            </a:solidFill>
            <a:ln>
              <a:noFill/>
            </a:ln>
            <a:effectLst/>
          </c:spPr>
          <c:invertIfNegative val="0"/>
          <c:cat>
            <c:strRef>
              <c:f>'t6'!$B$1:$D$1</c:f>
              <c:strCache>
                <c:ptCount val="3"/>
                <c:pt idx="0">
                  <c:v>total_wickets</c:v>
                </c:pt>
                <c:pt idx="1">
                  <c:v>ball_count</c:v>
                </c:pt>
                <c:pt idx="2">
                  <c:v>strike_rate</c:v>
                </c:pt>
              </c:strCache>
            </c:strRef>
          </c:cat>
          <c:val>
            <c:numRef>
              <c:f>'t6'!$B$7:$D$7</c:f>
              <c:numCache>
                <c:formatCode>General</c:formatCode>
                <c:ptCount val="3"/>
                <c:pt idx="0">
                  <c:v>51</c:v>
                </c:pt>
                <c:pt idx="1">
                  <c:v>747</c:v>
                </c:pt>
                <c:pt idx="2">
                  <c:v>14.65</c:v>
                </c:pt>
              </c:numCache>
            </c:numRef>
          </c:val>
          <c:extLst>
            <c:ext xmlns:c16="http://schemas.microsoft.com/office/drawing/2014/chart" uri="{C3380CC4-5D6E-409C-BE32-E72D297353CC}">
              <c16:uniqueId val="{00000005-84A6-4592-8DDC-37D86CC063D0}"/>
            </c:ext>
          </c:extLst>
        </c:ser>
        <c:ser>
          <c:idx val="6"/>
          <c:order val="6"/>
          <c:tx>
            <c:strRef>
              <c:f>'t6'!$A$8</c:f>
              <c:strCache>
                <c:ptCount val="1"/>
                <c:pt idx="0">
                  <c:v>KK Ahmed</c:v>
                </c:pt>
              </c:strCache>
            </c:strRef>
          </c:tx>
          <c:spPr>
            <a:solidFill>
              <a:schemeClr val="accent1">
                <a:lumMod val="60000"/>
              </a:schemeClr>
            </a:solidFill>
            <a:ln>
              <a:noFill/>
            </a:ln>
            <a:effectLst/>
          </c:spPr>
          <c:invertIfNegative val="0"/>
          <c:cat>
            <c:strRef>
              <c:f>'t6'!$B$1:$D$1</c:f>
              <c:strCache>
                <c:ptCount val="3"/>
                <c:pt idx="0">
                  <c:v>total_wickets</c:v>
                </c:pt>
                <c:pt idx="1">
                  <c:v>ball_count</c:v>
                </c:pt>
                <c:pt idx="2">
                  <c:v>strike_rate</c:v>
                </c:pt>
              </c:strCache>
            </c:strRef>
          </c:cat>
          <c:val>
            <c:numRef>
              <c:f>'t6'!$B$8:$D$8</c:f>
              <c:numCache>
                <c:formatCode>General</c:formatCode>
                <c:ptCount val="3"/>
                <c:pt idx="0">
                  <c:v>81</c:v>
                </c:pt>
                <c:pt idx="1">
                  <c:v>1197</c:v>
                </c:pt>
                <c:pt idx="2">
                  <c:v>14.78</c:v>
                </c:pt>
              </c:numCache>
            </c:numRef>
          </c:val>
          <c:extLst>
            <c:ext xmlns:c16="http://schemas.microsoft.com/office/drawing/2014/chart" uri="{C3380CC4-5D6E-409C-BE32-E72D297353CC}">
              <c16:uniqueId val="{00000006-84A6-4592-8DDC-37D86CC063D0}"/>
            </c:ext>
          </c:extLst>
        </c:ser>
        <c:ser>
          <c:idx val="7"/>
          <c:order val="7"/>
          <c:tx>
            <c:strRef>
              <c:f>'t6'!$A$9</c:f>
              <c:strCache>
                <c:ptCount val="1"/>
                <c:pt idx="0">
                  <c:v>YA Abdulla</c:v>
                </c:pt>
              </c:strCache>
            </c:strRef>
          </c:tx>
          <c:spPr>
            <a:solidFill>
              <a:schemeClr val="accent2">
                <a:lumMod val="60000"/>
              </a:schemeClr>
            </a:solidFill>
            <a:ln>
              <a:noFill/>
            </a:ln>
            <a:effectLst/>
          </c:spPr>
          <c:invertIfNegative val="0"/>
          <c:cat>
            <c:strRef>
              <c:f>'t6'!$B$1:$D$1</c:f>
              <c:strCache>
                <c:ptCount val="3"/>
                <c:pt idx="0">
                  <c:v>total_wickets</c:v>
                </c:pt>
                <c:pt idx="1">
                  <c:v>ball_count</c:v>
                </c:pt>
                <c:pt idx="2">
                  <c:v>strike_rate</c:v>
                </c:pt>
              </c:strCache>
            </c:strRef>
          </c:cat>
          <c:val>
            <c:numRef>
              <c:f>'t6'!$B$9:$D$9</c:f>
              <c:numCache>
                <c:formatCode>General</c:formatCode>
                <c:ptCount val="3"/>
                <c:pt idx="0">
                  <c:v>45</c:v>
                </c:pt>
                <c:pt idx="1">
                  <c:v>666</c:v>
                </c:pt>
                <c:pt idx="2">
                  <c:v>14.8</c:v>
                </c:pt>
              </c:numCache>
            </c:numRef>
          </c:val>
          <c:extLst>
            <c:ext xmlns:c16="http://schemas.microsoft.com/office/drawing/2014/chart" uri="{C3380CC4-5D6E-409C-BE32-E72D297353CC}">
              <c16:uniqueId val="{00000007-84A6-4592-8DDC-37D86CC063D0}"/>
            </c:ext>
          </c:extLst>
        </c:ser>
        <c:ser>
          <c:idx val="8"/>
          <c:order val="8"/>
          <c:tx>
            <c:strRef>
              <c:f>'t6'!$A$10</c:f>
              <c:strCache>
                <c:ptCount val="1"/>
                <c:pt idx="0">
                  <c:v>A Ashish Reddy</c:v>
                </c:pt>
              </c:strCache>
            </c:strRef>
          </c:tx>
          <c:spPr>
            <a:solidFill>
              <a:schemeClr val="accent3">
                <a:lumMod val="60000"/>
              </a:schemeClr>
            </a:solidFill>
            <a:ln>
              <a:noFill/>
            </a:ln>
            <a:effectLst/>
          </c:spPr>
          <c:invertIfNegative val="0"/>
          <c:cat>
            <c:strRef>
              <c:f>'t6'!$B$1:$D$1</c:f>
              <c:strCache>
                <c:ptCount val="3"/>
                <c:pt idx="0">
                  <c:v>total_wickets</c:v>
                </c:pt>
                <c:pt idx="1">
                  <c:v>ball_count</c:v>
                </c:pt>
                <c:pt idx="2">
                  <c:v>strike_rate</c:v>
                </c:pt>
              </c:strCache>
            </c:strRef>
          </c:cat>
          <c:val>
            <c:numRef>
              <c:f>'t6'!$B$10:$D$10</c:f>
              <c:numCache>
                <c:formatCode>General</c:formatCode>
                <c:ptCount val="3"/>
                <c:pt idx="0">
                  <c:v>54</c:v>
                </c:pt>
                <c:pt idx="1">
                  <c:v>810</c:v>
                </c:pt>
                <c:pt idx="2">
                  <c:v>15</c:v>
                </c:pt>
              </c:numCache>
            </c:numRef>
          </c:val>
          <c:extLst>
            <c:ext xmlns:c16="http://schemas.microsoft.com/office/drawing/2014/chart" uri="{C3380CC4-5D6E-409C-BE32-E72D297353CC}">
              <c16:uniqueId val="{00000008-84A6-4592-8DDC-37D86CC063D0}"/>
            </c:ext>
          </c:extLst>
        </c:ser>
        <c:ser>
          <c:idx val="9"/>
          <c:order val="9"/>
          <c:tx>
            <c:strRef>
              <c:f>'t6'!$A$11</c:f>
              <c:strCache>
                <c:ptCount val="1"/>
                <c:pt idx="0">
                  <c:v>CR Woakes</c:v>
                </c:pt>
              </c:strCache>
            </c:strRef>
          </c:tx>
          <c:spPr>
            <a:solidFill>
              <a:schemeClr val="accent4">
                <a:lumMod val="60000"/>
              </a:schemeClr>
            </a:solidFill>
            <a:ln>
              <a:noFill/>
            </a:ln>
            <a:effectLst/>
          </c:spPr>
          <c:invertIfNegative val="0"/>
          <c:cat>
            <c:strRef>
              <c:f>'t6'!$B$1:$D$1</c:f>
              <c:strCache>
                <c:ptCount val="3"/>
                <c:pt idx="0">
                  <c:v>total_wickets</c:v>
                </c:pt>
                <c:pt idx="1">
                  <c:v>ball_count</c:v>
                </c:pt>
                <c:pt idx="2">
                  <c:v>strike_rate</c:v>
                </c:pt>
              </c:strCache>
            </c:strRef>
          </c:cat>
          <c:val>
            <c:numRef>
              <c:f>'t6'!$B$11:$D$11</c:f>
              <c:numCache>
                <c:formatCode>General</c:formatCode>
                <c:ptCount val="3"/>
                <c:pt idx="0">
                  <c:v>75</c:v>
                </c:pt>
                <c:pt idx="1">
                  <c:v>1188</c:v>
                </c:pt>
                <c:pt idx="2">
                  <c:v>15.84</c:v>
                </c:pt>
              </c:numCache>
            </c:numRef>
          </c:val>
          <c:extLst>
            <c:ext xmlns:c16="http://schemas.microsoft.com/office/drawing/2014/chart" uri="{C3380CC4-5D6E-409C-BE32-E72D297353CC}">
              <c16:uniqueId val="{00000009-84A6-4592-8DDC-37D86CC063D0}"/>
            </c:ext>
          </c:extLst>
        </c:ser>
        <c:dLbls>
          <c:showLegendKey val="0"/>
          <c:showVal val="0"/>
          <c:showCatName val="0"/>
          <c:showSerName val="0"/>
          <c:showPercent val="0"/>
          <c:showBubbleSize val="0"/>
        </c:dLbls>
        <c:gapWidth val="219"/>
        <c:overlap val="-27"/>
        <c:axId val="528570272"/>
        <c:axId val="528568352"/>
      </c:barChart>
      <c:catAx>
        <c:axId val="528570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568352"/>
        <c:crosses val="autoZero"/>
        <c:auto val="1"/>
        <c:lblAlgn val="ctr"/>
        <c:lblOffset val="100"/>
        <c:noMultiLvlLbl val="0"/>
      </c:catAx>
      <c:valAx>
        <c:axId val="528568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570272"/>
        <c:crosses val="autoZero"/>
        <c:crossBetween val="between"/>
      </c:valAx>
      <c:spPr>
        <a:noFill/>
        <a:ln>
          <a:noFill/>
        </a:ln>
        <a:effectLst/>
      </c:spPr>
    </c:plotArea>
    <c:legend>
      <c:legendPos val="b"/>
      <c:layout>
        <c:manualLayout>
          <c:xMode val="edge"/>
          <c:yMode val="edge"/>
          <c:x val="0.11846500437445319"/>
          <c:y val="0.75228237095363071"/>
          <c:w val="0.74640332458442693"/>
          <c:h val="0.2199398512685914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'A1'!$A$1</c:f>
              <c:strCache>
                <c:ptCount val="1"/>
                <c:pt idx="0">
                  <c:v>count</c:v>
                </c:pt>
              </c:strCache>
            </c:strRef>
          </c:tx>
          <c:spPr>
            <a:solidFill>
              <a:schemeClr val="accent1"/>
            </a:solidFill>
            <a:ln>
              <a:noFill/>
            </a:ln>
            <a:effectLst/>
            <a:sp3d/>
          </c:spPr>
          <c:invertIfNegative val="0"/>
          <c:val>
            <c:numRef>
              <c:f>'A1'!$A$2</c:f>
              <c:numCache>
                <c:formatCode>General</c:formatCode>
                <c:ptCount val="1"/>
                <c:pt idx="0">
                  <c:v>33</c:v>
                </c:pt>
              </c:numCache>
            </c:numRef>
          </c:val>
          <c:extLst>
            <c:ext xmlns:c16="http://schemas.microsoft.com/office/drawing/2014/chart" uri="{C3380CC4-5D6E-409C-BE32-E72D297353CC}">
              <c16:uniqueId val="{00000000-12FD-4D79-8D96-11C2C8E05288}"/>
            </c:ext>
          </c:extLst>
        </c:ser>
        <c:dLbls>
          <c:showLegendKey val="0"/>
          <c:showVal val="0"/>
          <c:showCatName val="0"/>
          <c:showSerName val="0"/>
          <c:showPercent val="0"/>
          <c:showBubbleSize val="0"/>
        </c:dLbls>
        <c:gapWidth val="150"/>
        <c:shape val="box"/>
        <c:axId val="185439679"/>
        <c:axId val="185430079"/>
        <c:axId val="0"/>
      </c:bar3DChart>
      <c:catAx>
        <c:axId val="185439679"/>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430079"/>
        <c:crosses val="autoZero"/>
        <c:auto val="1"/>
        <c:lblAlgn val="ctr"/>
        <c:lblOffset val="100"/>
        <c:noMultiLvlLbl val="0"/>
      </c:catAx>
      <c:valAx>
        <c:axId val="185430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439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265417111622077"/>
          <c:y val="0.17863653344976121"/>
          <c:w val="0.81911840375360179"/>
          <c:h val="0.60090854259595172"/>
        </c:manualLayout>
      </c:layout>
      <c:bar3DChart>
        <c:barDir val="col"/>
        <c:grouping val="clustered"/>
        <c:varyColors val="0"/>
        <c:ser>
          <c:idx val="0"/>
          <c:order val="0"/>
          <c:tx>
            <c:strRef>
              <c:f>'a3'!$A$1</c:f>
              <c:strCache>
                <c:ptCount val="1"/>
                <c:pt idx="0">
                  <c:v>total_boundaries</c:v>
                </c:pt>
              </c:strCache>
            </c:strRef>
          </c:tx>
          <c:spPr>
            <a:solidFill>
              <a:schemeClr val="accent1"/>
            </a:solidFill>
            <a:ln>
              <a:noFill/>
            </a:ln>
            <a:effectLst/>
            <a:sp3d/>
          </c:spPr>
          <c:invertIfNegative val="0"/>
          <c:val>
            <c:numRef>
              <c:f>'a3'!$A$2</c:f>
              <c:numCache>
                <c:formatCode>General</c:formatCode>
                <c:ptCount val="1"/>
                <c:pt idx="0">
                  <c:v>62074</c:v>
                </c:pt>
              </c:numCache>
            </c:numRef>
          </c:val>
          <c:extLst>
            <c:ext xmlns:c16="http://schemas.microsoft.com/office/drawing/2014/chart" uri="{C3380CC4-5D6E-409C-BE32-E72D297353CC}">
              <c16:uniqueId val="{00000000-D310-4713-BFE9-01FC598BD055}"/>
            </c:ext>
          </c:extLst>
        </c:ser>
        <c:ser>
          <c:idx val="1"/>
          <c:order val="1"/>
          <c:tx>
            <c:strRef>
              <c:f>'a3'!$B$1</c:f>
              <c:strCache>
                <c:ptCount val="1"/>
                <c:pt idx="0">
                  <c:v>total_dot_balls</c:v>
                </c:pt>
              </c:strCache>
            </c:strRef>
          </c:tx>
          <c:spPr>
            <a:solidFill>
              <a:schemeClr val="accent2"/>
            </a:solidFill>
            <a:ln>
              <a:noFill/>
            </a:ln>
            <a:effectLst/>
            <a:sp3d/>
          </c:spPr>
          <c:invertIfNegative val="0"/>
          <c:val>
            <c:numRef>
              <c:f>'a3'!$B$2</c:f>
              <c:numCache>
                <c:formatCode>General</c:formatCode>
                <c:ptCount val="1"/>
                <c:pt idx="0">
                  <c:v>135682</c:v>
                </c:pt>
              </c:numCache>
            </c:numRef>
          </c:val>
          <c:extLst>
            <c:ext xmlns:c16="http://schemas.microsoft.com/office/drawing/2014/chart" uri="{C3380CC4-5D6E-409C-BE32-E72D297353CC}">
              <c16:uniqueId val="{00000001-D310-4713-BFE9-01FC598BD055}"/>
            </c:ext>
          </c:extLst>
        </c:ser>
        <c:dLbls>
          <c:showLegendKey val="0"/>
          <c:showVal val="0"/>
          <c:showCatName val="0"/>
          <c:showSerName val="0"/>
          <c:showPercent val="0"/>
          <c:showBubbleSize val="0"/>
        </c:dLbls>
        <c:gapWidth val="150"/>
        <c:shape val="box"/>
        <c:axId val="141386447"/>
        <c:axId val="141391247"/>
        <c:axId val="0"/>
      </c:bar3DChart>
      <c:catAx>
        <c:axId val="14138644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391247"/>
        <c:crosses val="autoZero"/>
        <c:auto val="1"/>
        <c:lblAlgn val="ctr"/>
        <c:lblOffset val="100"/>
        <c:noMultiLvlLbl val="0"/>
      </c:catAx>
      <c:valAx>
        <c:axId val="1413912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386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'A4'!$B$1</c:f>
              <c:strCache>
                <c:ptCount val="1"/>
                <c:pt idx="0">
                  <c:v>total_boundaries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89A-4CCF-95F7-4375DAA03FA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89A-4CCF-95F7-4375DAA03FA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89A-4CCF-95F7-4375DAA03FA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89A-4CCF-95F7-4375DAA03FA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89A-4CCF-95F7-4375DAA03FA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89A-4CCF-95F7-4375DAA03FA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E89A-4CCF-95F7-4375DAA03FA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E89A-4CCF-95F7-4375DAA03FA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E89A-4CCF-95F7-4375DAA03FA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E89A-4CCF-95F7-4375DAA03FAC}"/>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E89A-4CCF-95F7-4375DAA03FAC}"/>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E89A-4CCF-95F7-4375DAA03FAC}"/>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E89A-4CCF-95F7-4375DAA03FAC}"/>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E89A-4CCF-95F7-4375DAA03FAC}"/>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E89A-4CCF-95F7-4375DAA03FAC}"/>
              </c:ext>
            </c:extLst>
          </c:dPt>
          <c:cat>
            <c:strRef>
              <c:f>'A4'!$A$2:$A$16</c:f>
              <c:strCache>
                <c:ptCount val="15"/>
                <c:pt idx="0">
                  <c:v>Mumbai Indians</c:v>
                </c:pt>
                <c:pt idx="1">
                  <c:v>Royal Challengers Bangalore</c:v>
                </c:pt>
                <c:pt idx="2">
                  <c:v>Kings XI Punjab</c:v>
                </c:pt>
                <c:pt idx="3">
                  <c:v>Kolkata Knight Riders</c:v>
                </c:pt>
                <c:pt idx="4">
                  <c:v>Chennai Super Kings</c:v>
                </c:pt>
                <c:pt idx="5">
                  <c:v>Rajasthan Royals</c:v>
                </c:pt>
                <c:pt idx="6">
                  <c:v>Delhi Daredevils</c:v>
                </c:pt>
                <c:pt idx="7">
                  <c:v>Sunrisers Hyderabad</c:v>
                </c:pt>
                <c:pt idx="8">
                  <c:v>Deccan Chargers</c:v>
                </c:pt>
                <c:pt idx="9">
                  <c:v>Pune Warriors</c:v>
                </c:pt>
                <c:pt idx="10">
                  <c:v>Delhi Capitals</c:v>
                </c:pt>
                <c:pt idx="11">
                  <c:v>Gujarat Lions</c:v>
                </c:pt>
                <c:pt idx="12">
                  <c:v>Rising Pune Supergiant</c:v>
                </c:pt>
                <c:pt idx="13">
                  <c:v>Rising Pune Supergiants</c:v>
                </c:pt>
                <c:pt idx="14">
                  <c:v>Kochi Tuskers Kerala</c:v>
                </c:pt>
              </c:strCache>
            </c:strRef>
          </c:cat>
          <c:val>
            <c:numRef>
              <c:f>'A4'!$B$2:$B$16</c:f>
              <c:numCache>
                <c:formatCode>General</c:formatCode>
                <c:ptCount val="15"/>
                <c:pt idx="0">
                  <c:v>8130</c:v>
                </c:pt>
                <c:pt idx="1">
                  <c:v>7498</c:v>
                </c:pt>
                <c:pt idx="2">
                  <c:v>7484</c:v>
                </c:pt>
                <c:pt idx="3">
                  <c:v>7354</c:v>
                </c:pt>
                <c:pt idx="4">
                  <c:v>6896</c:v>
                </c:pt>
                <c:pt idx="5">
                  <c:v>6004</c:v>
                </c:pt>
                <c:pt idx="6">
                  <c:v>5950</c:v>
                </c:pt>
                <c:pt idx="7">
                  <c:v>4546</c:v>
                </c:pt>
                <c:pt idx="8">
                  <c:v>2726</c:v>
                </c:pt>
                <c:pt idx="9">
                  <c:v>1442</c:v>
                </c:pt>
                <c:pt idx="10">
                  <c:v>1308</c:v>
                </c:pt>
                <c:pt idx="11">
                  <c:v>1230</c:v>
                </c:pt>
                <c:pt idx="12">
                  <c:v>578</c:v>
                </c:pt>
                <c:pt idx="13">
                  <c:v>482</c:v>
                </c:pt>
                <c:pt idx="14">
                  <c:v>446</c:v>
                </c:pt>
              </c:numCache>
            </c:numRef>
          </c:val>
          <c:extLst>
            <c:ext xmlns:c16="http://schemas.microsoft.com/office/drawing/2014/chart" uri="{C3380CC4-5D6E-409C-BE32-E72D297353CC}">
              <c16:uniqueId val="{0000001E-E89A-4CCF-95F7-4375DAA03FA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wk!$A$2:$A$11</cx:f>
        <cx:lvl ptCount="10">
          <cx:pt idx="0">AB de Villiers</cx:pt>
          <cx:pt idx="1">MS Dhoni</cx:pt>
          <cx:pt idx="2">RV Uthappa</cx:pt>
          <cx:pt idx="3">KD Karthik</cx:pt>
          <cx:pt idx="4">AT Rayudu</cx:pt>
          <cx:pt idx="5">BB McCullum</cx:pt>
          <cx:pt idx="6">PA Patel</cx:pt>
          <cx:pt idx="7">KL Rahul</cx:pt>
          <cx:pt idx="8">SV Samson</cx:pt>
          <cx:pt idx="9">RR Pant</cx:pt>
        </cx:lvl>
      </cx:strDim>
      <cx:numDim type="size">
        <cx:f>wk!$B$2:$B$11</cx:f>
        <cx:lvl ptCount="10" formatCode="General">
          <cx:pt idx="0">24</cx:pt>
          <cx:pt idx="1">117</cx:pt>
          <cx:pt idx="2">96</cx:pt>
          <cx:pt idx="3">90</cx:pt>
          <cx:pt idx="4">6</cx:pt>
          <cx:pt idx="5">18</cx:pt>
          <cx:pt idx="6">48</cx:pt>
          <cx:pt idx="7">15</cx:pt>
          <cx:pt idx="8">18</cx:pt>
          <cx:pt idx="9">33</cx:pt>
        </cx:lvl>
      </cx:numDim>
    </cx:data>
    <cx:data id="1">
      <cx:strDim type="cat">
        <cx:f>wk!$A$2:$A$11</cx:f>
        <cx:lvl ptCount="10">
          <cx:pt idx="0">AB de Villiers</cx:pt>
          <cx:pt idx="1">MS Dhoni</cx:pt>
          <cx:pt idx="2">RV Uthappa</cx:pt>
          <cx:pt idx="3">KD Karthik</cx:pt>
          <cx:pt idx="4">AT Rayudu</cx:pt>
          <cx:pt idx="5">BB McCullum</cx:pt>
          <cx:pt idx="6">PA Patel</cx:pt>
          <cx:pt idx="7">KL Rahul</cx:pt>
          <cx:pt idx="8">SV Samson</cx:pt>
          <cx:pt idx="9">RR Pant</cx:pt>
        </cx:lvl>
      </cx:strDim>
      <cx:numDim type="size">
        <cx:f>wk!$C$2:$C$11</cx:f>
        <cx:lvl ptCount="10" formatCode="General">
          <cx:pt idx="0">351</cx:pt>
          <cx:pt idx="1">492</cx:pt>
          <cx:pt idx="2">369</cx:pt>
          <cx:pt idx="3">468</cx:pt>
          <cx:pt idx="4">192</cx:pt>
          <cx:pt idx="5">135</cx:pt>
          <cx:pt idx="6">273</cx:pt>
          <cx:pt idx="7">138</cx:pt>
          <cx:pt idx="8">195</cx:pt>
          <cx:pt idx="9">171</cx:pt>
        </cx:lvl>
      </cx:numDim>
    </cx:data>
    <cx:data id="2">
      <cx:strDim type="cat">
        <cx:f>wk!$A$2:$A$11</cx:f>
        <cx:lvl ptCount="10">
          <cx:pt idx="0">AB de Villiers</cx:pt>
          <cx:pt idx="1">MS Dhoni</cx:pt>
          <cx:pt idx="2">RV Uthappa</cx:pt>
          <cx:pt idx="3">KD Karthik</cx:pt>
          <cx:pt idx="4">AT Rayudu</cx:pt>
          <cx:pt idx="5">BB McCullum</cx:pt>
          <cx:pt idx="6">PA Patel</cx:pt>
          <cx:pt idx="7">KL Rahul</cx:pt>
          <cx:pt idx="8">SV Samson</cx:pt>
          <cx:pt idx="9">RR Pant</cx:pt>
        </cx:lvl>
      </cx:strDim>
      <cx:numDim type="size">
        <cx:f>wk!$D$2:$D$11</cx:f>
        <cx:lvl ptCount="10" formatCode="General">
          <cx:pt idx="0">705</cx:pt>
          <cx:pt idx="1">648</cx:pt>
          <cx:pt idx="2">489</cx:pt>
          <cx:pt idx="3">315</cx:pt>
          <cx:pt idx="4">396</cx:pt>
          <cx:pt idx="5">390</cx:pt>
          <cx:pt idx="6">147</cx:pt>
          <cx:pt idx="7">312</cx:pt>
          <cx:pt idx="8">345</cx:pt>
          <cx:pt idx="9">309</cx:pt>
        </cx:lvl>
      </cx:numDim>
    </cx:data>
    <cx:data id="3">
      <cx:strDim type="cat">
        <cx:f>wk!$A$2:$A$11</cx:f>
        <cx:lvl ptCount="10">
          <cx:pt idx="0">AB de Villiers</cx:pt>
          <cx:pt idx="1">MS Dhoni</cx:pt>
          <cx:pt idx="2">RV Uthappa</cx:pt>
          <cx:pt idx="3">KD Karthik</cx:pt>
          <cx:pt idx="4">AT Rayudu</cx:pt>
          <cx:pt idx="5">BB McCullum</cx:pt>
          <cx:pt idx="6">PA Patel</cx:pt>
          <cx:pt idx="7">KL Rahul</cx:pt>
          <cx:pt idx="8">SV Samson</cx:pt>
          <cx:pt idx="9">RR Pant</cx:pt>
        </cx:lvl>
      </cx:strDim>
      <cx:numDim type="size">
        <cx:f>wk!$E$2:$E$11</cx:f>
        <cx:lvl ptCount="10" formatCode="General">
          <cx:pt idx="0">1170</cx:pt>
          <cx:pt idx="1">939</cx:pt>
          <cx:pt idx="2">1362</cx:pt>
          <cx:pt idx="3">1131</cx:pt>
          <cx:pt idx="4">924</cx:pt>
          <cx:pt idx="5">879</cx:pt>
          <cx:pt idx="6">1095</cx:pt>
          <cx:pt idx="7">702</cx:pt>
          <cx:pt idx="8">573</cx:pt>
          <cx:pt idx="9">552</cx:pt>
        </cx:lvl>
      </cx:numDim>
    </cx:data>
    <cx:data id="4">
      <cx:strDim type="cat">
        <cx:f>wk!$A$2:$A$11</cx:f>
        <cx:lvl ptCount="10">
          <cx:pt idx="0">AB de Villiers</cx:pt>
          <cx:pt idx="1">MS Dhoni</cx:pt>
          <cx:pt idx="2">RV Uthappa</cx:pt>
          <cx:pt idx="3">KD Karthik</cx:pt>
          <cx:pt idx="4">AT Rayudu</cx:pt>
          <cx:pt idx="5">BB McCullum</cx:pt>
          <cx:pt idx="6">PA Patel</cx:pt>
          <cx:pt idx="7">KL Rahul</cx:pt>
          <cx:pt idx="8">SV Samson</cx:pt>
          <cx:pt idx="9">RR Pant</cx:pt>
        </cx:lvl>
      </cx:strDim>
      <cx:numDim type="size">
        <cx:f>wk!$F$2:$F$11</cx:f>
        <cx:lvl ptCount="10" formatCode="General">
          <cx:pt idx="0">14547</cx:pt>
          <cx:pt idx="1">13896</cx:pt>
          <cx:pt idx="2">13821</cx:pt>
          <cx:pt idx="3">11469</cx:pt>
          <cx:pt idx="4">10977</cx:pt>
          <cx:pt idx="5">8640</cx:pt>
          <cx:pt idx="6">8544</cx:pt>
          <cx:pt idx="7">7941</cx:pt>
          <cx:pt idx="8">7752</cx:pt>
          <cx:pt idx="9">6237</cx:pt>
        </cx:lvl>
      </cx:numDim>
    </cx:data>
    <cx:data id="5">
      <cx:strDim type="cat">
        <cx:f>wk!$A$2:$A$11</cx:f>
        <cx:lvl ptCount="10">
          <cx:pt idx="0">AB de Villiers</cx:pt>
          <cx:pt idx="1">MS Dhoni</cx:pt>
          <cx:pt idx="2">RV Uthappa</cx:pt>
          <cx:pt idx="3">KD Karthik</cx:pt>
          <cx:pt idx="4">AT Rayudu</cx:pt>
          <cx:pt idx="5">BB McCullum</cx:pt>
          <cx:pt idx="6">PA Patel</cx:pt>
          <cx:pt idx="7">KL Rahul</cx:pt>
          <cx:pt idx="8">SV Samson</cx:pt>
          <cx:pt idx="9">RR Pant</cx:pt>
        </cx:lvl>
      </cx:strDim>
      <cx:numDim type="size">
        <cx:f>wk!$G$2:$G$11</cx:f>
        <cx:lvl ptCount="10" formatCode="General">
          <cx:pt idx="0">13</cx:pt>
          <cx:pt idx="1">13</cx:pt>
          <cx:pt idx="2">13</cx:pt>
          <cx:pt idx="3">13</cx:pt>
          <cx:pt idx="4">11</cx:pt>
          <cx:pt idx="5">11</cx:pt>
          <cx:pt idx="6">12</cx:pt>
          <cx:pt idx="7">7</cx:pt>
          <cx:pt idx="8">8</cx:pt>
          <cx:pt idx="9">5</cx:pt>
        </cx:lvl>
      </cx:numDim>
    </cx:data>
  </cx:chartData>
  <cx:chart>
    <cx:plotArea>
      <cx:plotAreaRegion>
        <cx:series layoutId="treemap" uniqueId="{A047336E-B516-4F1A-A356-D7E9B8DB2D3F}" formatIdx="0">
          <cx:tx>
            <cx:txData>
              <cx:f>wk!$B$1</cx:f>
              <cx:v>stumpings</cx:v>
            </cx:txData>
          </cx:tx>
          <cx:dataLabels pos="inEnd">
            <cx:visibility seriesName="0" categoryName="1" value="0"/>
          </cx:dataLabels>
          <cx:dataId val="0"/>
          <cx:layoutPr>
            <cx:parentLabelLayout val="overlapping"/>
          </cx:layoutPr>
        </cx:series>
        <cx:series layoutId="treemap" hidden="1" uniqueId="{3B0E7B56-462E-4D35-A1C0-58301A60B6C1}" formatIdx="1">
          <cx:tx>
            <cx:txData>
              <cx:f>wk!$C$1</cx:f>
              <cx:v>catches</cx:v>
            </cx:txData>
          </cx:tx>
          <cx:dataLabels pos="inEnd">
            <cx:visibility seriesName="0" categoryName="1" value="0"/>
          </cx:dataLabels>
          <cx:dataId val="1"/>
          <cx:layoutPr>
            <cx:parentLabelLayout val="overlapping"/>
          </cx:layoutPr>
        </cx:series>
        <cx:series layoutId="treemap" hidden="1" uniqueId="{0A041F55-D47D-483F-8D76-FC29EF50E22A}" formatIdx="2">
          <cx:tx>
            <cx:txData>
              <cx:f>wk!$D$1</cx:f>
              <cx:v>six_count</cx:v>
            </cx:txData>
          </cx:tx>
          <cx:dataLabels pos="inEnd">
            <cx:visibility seriesName="0" categoryName="1" value="0"/>
          </cx:dataLabels>
          <cx:dataId val="2"/>
          <cx:layoutPr>
            <cx:parentLabelLayout val="overlapping"/>
          </cx:layoutPr>
        </cx:series>
        <cx:series layoutId="treemap" hidden="1" uniqueId="{B48BD718-B7F1-4B98-83D8-D45A3E88C929}" formatIdx="3">
          <cx:tx>
            <cx:txData>
              <cx:f>wk!$E$1</cx:f>
              <cx:v>four_count</cx:v>
            </cx:txData>
          </cx:tx>
          <cx:dataLabels pos="inEnd">
            <cx:visibility seriesName="0" categoryName="1" value="0"/>
          </cx:dataLabels>
          <cx:dataId val="3"/>
          <cx:layoutPr>
            <cx:parentLabelLayout val="overlapping"/>
          </cx:layoutPr>
        </cx:series>
        <cx:series layoutId="treemap" hidden="1" uniqueId="{0611AE85-72F9-49EC-8532-907A1D0A8519}" formatIdx="4">
          <cx:tx>
            <cx:txData>
              <cx:f>wk!$F$1</cx:f>
              <cx:v>totalruns</cx:v>
            </cx:txData>
          </cx:tx>
          <cx:dataLabels pos="inEnd">
            <cx:visibility seriesName="0" categoryName="1" value="0"/>
          </cx:dataLabels>
          <cx:dataId val="4"/>
          <cx:layoutPr>
            <cx:parentLabelLayout val="overlapping"/>
          </cx:layoutPr>
        </cx:series>
        <cx:series layoutId="treemap" hidden="1" uniqueId="{A373764D-87FD-458F-A194-C35D6E7198A5}" formatIdx="5">
          <cx:tx>
            <cx:txData>
              <cx:f>wk!$G$1</cx:f>
              <cx:v>seasons</cx:v>
            </cx:txData>
          </cx:tx>
          <cx:dataLabels pos="inEnd">
            <cx:visibility seriesName="0" categoryName="1" value="0"/>
          </cx:dataLabels>
          <cx:dataId val="5"/>
          <cx:layoutPr>
            <cx:parentLabelLayout val="overlapping"/>
          </cx:layoutPr>
        </cx:series>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29192-46A5-4E70-9A47-4504485C562A}" type="datetimeFigureOut">
              <a:rPr lang="en-IN" smtClean="0"/>
              <a:t>13-07-2023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E390FC-B989-4F14-BE08-10B7FEE778D9}" type="slidenum">
              <a:rPr lang="en-IN" smtClean="0"/>
              <a:t>‹#›</a:t>
            </a:fld>
            <a:endParaRPr lang="en-IN"/>
          </a:p>
        </p:txBody>
      </p:sp>
    </p:spTree>
    <p:extLst>
      <p:ext uri="{BB962C8B-B14F-4D97-AF65-F5344CB8AC3E}">
        <p14:creationId xmlns:p14="http://schemas.microsoft.com/office/powerpoint/2010/main" val="2277822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7593B7-3BD2-49AD-AF16-1810A5C6B695}" type="datetimeFigureOut">
              <a:rPr lang="en-IN" smtClean="0"/>
              <a:t>13-07-2023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069374E-C438-4748-A0C4-2BE98C75796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5254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593B7-3BD2-49AD-AF16-1810A5C6B695}"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9374E-C438-4748-A0C4-2BE98C75796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9575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593B7-3BD2-49AD-AF16-1810A5C6B695}"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9374E-C438-4748-A0C4-2BE98C75796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0790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593B7-3BD2-49AD-AF16-1810A5C6B695}"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9374E-C438-4748-A0C4-2BE98C75796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863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593B7-3BD2-49AD-AF16-1810A5C6B695}"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9374E-C438-4748-A0C4-2BE98C75796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9959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7593B7-3BD2-49AD-AF16-1810A5C6B695}"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9374E-C438-4748-A0C4-2BE98C75796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9900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7593B7-3BD2-49AD-AF16-1810A5C6B695}" type="datetimeFigureOut">
              <a:rPr lang="en-IN" smtClean="0"/>
              <a:t>13-07-2023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69374E-C438-4748-A0C4-2BE98C75796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7519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7593B7-3BD2-49AD-AF16-1810A5C6B695}" type="datetimeFigureOut">
              <a:rPr lang="en-IN" smtClean="0"/>
              <a:t>13-07-2023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69374E-C438-4748-A0C4-2BE98C75796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1458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593B7-3BD2-49AD-AF16-1810A5C6B695}" type="datetimeFigureOut">
              <a:rPr lang="en-IN" smtClean="0"/>
              <a:t>13-07-2023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69374E-C438-4748-A0C4-2BE98C757961}" type="slidenum">
              <a:rPr lang="en-IN" smtClean="0"/>
              <a:t>‹#›</a:t>
            </a:fld>
            <a:endParaRPr lang="en-IN"/>
          </a:p>
        </p:txBody>
      </p:sp>
    </p:spTree>
    <p:extLst>
      <p:ext uri="{BB962C8B-B14F-4D97-AF65-F5344CB8AC3E}">
        <p14:creationId xmlns:p14="http://schemas.microsoft.com/office/powerpoint/2010/main" val="98268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7593B7-3BD2-49AD-AF16-1810A5C6B695}"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9374E-C438-4748-A0C4-2BE98C75796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305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37593B7-3BD2-49AD-AF16-1810A5C6B695}" type="datetimeFigureOut">
              <a:rPr lang="en-IN" smtClean="0"/>
              <a:t>13-07-2023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069374E-C438-4748-A0C4-2BE98C75796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5679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7593B7-3BD2-49AD-AF16-1810A5C6B695}" type="datetimeFigureOut">
              <a:rPr lang="en-IN" smtClean="0"/>
              <a:t>13-07-2023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069374E-C438-4748-A0C4-2BE98C75796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32627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5AC62-42AA-F3CE-F12D-5712729AEBFD}"/>
              </a:ext>
            </a:extLst>
          </p:cNvPr>
          <p:cNvSpPr>
            <a:spLocks noGrp="1"/>
          </p:cNvSpPr>
          <p:nvPr>
            <p:ph type="ctrTitle"/>
          </p:nvPr>
        </p:nvSpPr>
        <p:spPr>
          <a:xfrm>
            <a:off x="526211" y="1447800"/>
            <a:ext cx="9454402" cy="984849"/>
          </a:xfrm>
        </p:spPr>
        <p:txBody>
          <a:bodyPr/>
          <a:lstStyle/>
          <a:p>
            <a:pPr algn="ctr"/>
            <a:r>
              <a:rPr lang="en-US" dirty="0"/>
              <a:t>PROJECT-SQL</a:t>
            </a:r>
            <a:endParaRPr lang="en-IN" dirty="0"/>
          </a:p>
        </p:txBody>
      </p:sp>
      <p:sp>
        <p:nvSpPr>
          <p:cNvPr id="3" name="Subtitle 2">
            <a:extLst>
              <a:ext uri="{FF2B5EF4-FFF2-40B4-BE49-F238E27FC236}">
                <a16:creationId xmlns:a16="http://schemas.microsoft.com/office/drawing/2014/main" id="{AE8333FA-E0B4-EA12-AAD9-0481366FDFEF}"/>
              </a:ext>
            </a:extLst>
          </p:cNvPr>
          <p:cNvSpPr>
            <a:spLocks noGrp="1"/>
          </p:cNvSpPr>
          <p:nvPr>
            <p:ph type="subTitle" idx="1"/>
          </p:nvPr>
        </p:nvSpPr>
        <p:spPr>
          <a:xfrm>
            <a:off x="1154955" y="3429000"/>
            <a:ext cx="8825658" cy="861420"/>
          </a:xfrm>
        </p:spPr>
        <p:txBody>
          <a:bodyPr>
            <a:noAutofit/>
          </a:bodyPr>
          <a:lstStyle/>
          <a:p>
            <a:pPr algn="ctr"/>
            <a:r>
              <a:rPr lang="en-US" sz="6000" dirty="0"/>
              <a:t>IPL AUCTION</a:t>
            </a:r>
            <a:endParaRPr lang="en-IN" sz="6000" dirty="0"/>
          </a:p>
        </p:txBody>
      </p:sp>
    </p:spTree>
    <p:extLst>
      <p:ext uri="{BB962C8B-B14F-4D97-AF65-F5344CB8AC3E}">
        <p14:creationId xmlns:p14="http://schemas.microsoft.com/office/powerpoint/2010/main" val="3590802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711D98-A8B5-4B78-CC1F-D961A901B129}"/>
              </a:ext>
            </a:extLst>
          </p:cNvPr>
          <p:cNvSpPr txBox="1"/>
          <p:nvPr/>
        </p:nvSpPr>
        <p:spPr>
          <a:xfrm>
            <a:off x="250166" y="103516"/>
            <a:ext cx="7962181" cy="369332"/>
          </a:xfrm>
          <a:prstGeom prst="rect">
            <a:avLst/>
          </a:prstGeom>
          <a:noFill/>
        </p:spPr>
        <p:txBody>
          <a:bodyPr wrap="square" rtlCol="0">
            <a:spAutoFit/>
          </a:bodyPr>
          <a:lstStyle/>
          <a:p>
            <a:pPr algn="ctr"/>
            <a:r>
              <a:rPr lang="en-US" dirty="0"/>
              <a:t>OUTPUT</a:t>
            </a:r>
            <a:endParaRPr lang="en-IN" dirty="0"/>
          </a:p>
        </p:txBody>
      </p:sp>
      <p:pic>
        <p:nvPicPr>
          <p:cNvPr id="4" name="Picture 3">
            <a:extLst>
              <a:ext uri="{FF2B5EF4-FFF2-40B4-BE49-F238E27FC236}">
                <a16:creationId xmlns:a16="http://schemas.microsoft.com/office/drawing/2014/main" id="{AC4D2F33-A382-E1E9-8442-0ABAE55BD29E}"/>
              </a:ext>
            </a:extLst>
          </p:cNvPr>
          <p:cNvPicPr>
            <a:picLocks noChangeAspect="1"/>
          </p:cNvPicPr>
          <p:nvPr/>
        </p:nvPicPr>
        <p:blipFill>
          <a:blip r:embed="rId2"/>
          <a:stretch>
            <a:fillRect/>
          </a:stretch>
        </p:blipFill>
        <p:spPr>
          <a:xfrm>
            <a:off x="-34486" y="386584"/>
            <a:ext cx="6824440" cy="3667832"/>
          </a:xfrm>
          <a:prstGeom prst="rect">
            <a:avLst/>
          </a:prstGeom>
        </p:spPr>
      </p:pic>
      <p:graphicFrame>
        <p:nvGraphicFramePr>
          <p:cNvPr id="5" name="Chart 4">
            <a:extLst>
              <a:ext uri="{FF2B5EF4-FFF2-40B4-BE49-F238E27FC236}">
                <a16:creationId xmlns:a16="http://schemas.microsoft.com/office/drawing/2014/main" id="{2A13145B-D994-6207-0010-0D8530920F53}"/>
              </a:ext>
            </a:extLst>
          </p:cNvPr>
          <p:cNvGraphicFramePr>
            <a:graphicFrameLocks/>
          </p:cNvGraphicFramePr>
          <p:nvPr>
            <p:extLst>
              <p:ext uri="{D42A27DB-BD31-4B8C-83A1-F6EECF244321}">
                <p14:modId xmlns:p14="http://schemas.microsoft.com/office/powerpoint/2010/main" val="2416687274"/>
              </p:ext>
            </p:extLst>
          </p:nvPr>
        </p:nvGraphicFramePr>
        <p:xfrm>
          <a:off x="7074606" y="143139"/>
          <a:ext cx="5117394" cy="34885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0663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AF1D94-9357-7E34-56C9-843F906A0CDF}"/>
              </a:ext>
            </a:extLst>
          </p:cNvPr>
          <p:cNvSpPr txBox="1"/>
          <p:nvPr/>
        </p:nvSpPr>
        <p:spPr>
          <a:xfrm>
            <a:off x="-54634" y="77637"/>
            <a:ext cx="12192000" cy="6001643"/>
          </a:xfrm>
          <a:prstGeom prst="rect">
            <a:avLst/>
          </a:prstGeom>
          <a:noFill/>
        </p:spPr>
        <p:txBody>
          <a:bodyPr wrap="square" rtlCol="0">
            <a:spAutoFit/>
          </a:bodyPr>
          <a:lstStyle/>
          <a:p>
            <a:r>
              <a:rPr lang="en-US" sz="1600" dirty="0"/>
              <a:t>--Task 3</a:t>
            </a:r>
          </a:p>
          <a:p>
            <a:r>
              <a:rPr lang="en-US" sz="1600" dirty="0"/>
              <a:t>/*Now you need to get 2-3 Hard-hitting players who have scored most runs in boundaries and have played more the 2 </a:t>
            </a:r>
            <a:r>
              <a:rPr lang="en-US" sz="1600" dirty="0" err="1"/>
              <a:t>ipl</a:t>
            </a:r>
            <a:r>
              <a:rPr lang="en-US" sz="1600" dirty="0"/>
              <a:t> season. To do that you have to make a list of 10 players you want to bid in the auction so that when you try to grab them in auction you should not pay the amount greater than you have in the purse for a particular player.*/</a:t>
            </a:r>
          </a:p>
          <a:p>
            <a:endParaRPr lang="en-US" sz="1600" dirty="0"/>
          </a:p>
          <a:p>
            <a:r>
              <a:rPr lang="en-US" sz="1600" dirty="0">
                <a:solidFill>
                  <a:schemeClr val="accent3">
                    <a:lumMod val="50000"/>
                  </a:schemeClr>
                </a:solidFill>
              </a:rPr>
              <a:t>--</a:t>
            </a:r>
            <a:r>
              <a:rPr lang="en-US" sz="1600" dirty="0" err="1">
                <a:solidFill>
                  <a:schemeClr val="accent3">
                    <a:lumMod val="50000"/>
                  </a:schemeClr>
                </a:solidFill>
              </a:rPr>
              <a:t>Hardhitters</a:t>
            </a:r>
            <a:r>
              <a:rPr lang="en-US" sz="1600" dirty="0">
                <a:solidFill>
                  <a:schemeClr val="accent3">
                    <a:lumMod val="50000"/>
                  </a:schemeClr>
                </a:solidFill>
              </a:rPr>
              <a:t> </a:t>
            </a:r>
          </a:p>
          <a:p>
            <a:r>
              <a:rPr lang="en-US" sz="1600" dirty="0">
                <a:solidFill>
                  <a:schemeClr val="accent3">
                    <a:lumMod val="50000"/>
                  </a:schemeClr>
                </a:solidFill>
              </a:rPr>
              <a:t>--STEP 1 </a:t>
            </a:r>
          </a:p>
          <a:p>
            <a:r>
              <a:rPr lang="en-US" sz="1600" dirty="0">
                <a:solidFill>
                  <a:schemeClr val="accent3">
                    <a:lumMod val="50000"/>
                  </a:schemeClr>
                </a:solidFill>
              </a:rPr>
              <a:t>CREATE TABLE "</a:t>
            </a:r>
            <a:r>
              <a:rPr lang="en-US" sz="1600" dirty="0" err="1">
                <a:solidFill>
                  <a:schemeClr val="accent3">
                    <a:lumMod val="50000"/>
                  </a:schemeClr>
                </a:solidFill>
              </a:rPr>
              <a:t>sixfours</a:t>
            </a:r>
            <a:r>
              <a:rPr lang="en-US" sz="1600" dirty="0">
                <a:solidFill>
                  <a:schemeClr val="accent3">
                    <a:lumMod val="50000"/>
                  </a:schemeClr>
                </a:solidFill>
              </a:rPr>
              <a:t>" as (SELECT batsman,</a:t>
            </a:r>
          </a:p>
          <a:p>
            <a:r>
              <a:rPr lang="en-US" sz="1600" dirty="0">
                <a:solidFill>
                  <a:schemeClr val="accent3">
                    <a:lumMod val="50000"/>
                  </a:schemeClr>
                </a:solidFill>
              </a:rPr>
              <a:t>COUNT(CASE WHEN </a:t>
            </a:r>
            <a:r>
              <a:rPr lang="en-US" sz="1600" dirty="0" err="1">
                <a:solidFill>
                  <a:schemeClr val="accent3">
                    <a:lumMod val="50000"/>
                  </a:schemeClr>
                </a:solidFill>
              </a:rPr>
              <a:t>batsman_runs</a:t>
            </a:r>
            <a:r>
              <a:rPr lang="en-US" sz="1600" dirty="0">
                <a:solidFill>
                  <a:schemeClr val="accent3">
                    <a:lumMod val="50000"/>
                  </a:schemeClr>
                </a:solidFill>
              </a:rPr>
              <a:t> &gt;= 6 THEN 1 END) AS </a:t>
            </a:r>
            <a:r>
              <a:rPr lang="en-US" sz="1600" dirty="0" err="1">
                <a:solidFill>
                  <a:schemeClr val="accent3">
                    <a:lumMod val="50000"/>
                  </a:schemeClr>
                </a:solidFill>
              </a:rPr>
              <a:t>six_count</a:t>
            </a:r>
            <a:r>
              <a:rPr lang="en-US" sz="1600" dirty="0">
                <a:solidFill>
                  <a:schemeClr val="accent3">
                    <a:lumMod val="50000"/>
                  </a:schemeClr>
                </a:solidFill>
              </a:rPr>
              <a:t>,</a:t>
            </a:r>
          </a:p>
          <a:p>
            <a:r>
              <a:rPr lang="en-US" sz="1600" dirty="0">
                <a:solidFill>
                  <a:schemeClr val="accent3">
                    <a:lumMod val="50000"/>
                  </a:schemeClr>
                </a:solidFill>
              </a:rPr>
              <a:t>COUNT(CASE WHEN </a:t>
            </a:r>
            <a:r>
              <a:rPr lang="en-US" sz="1600" dirty="0" err="1">
                <a:solidFill>
                  <a:schemeClr val="accent3">
                    <a:lumMod val="50000"/>
                  </a:schemeClr>
                </a:solidFill>
              </a:rPr>
              <a:t>batsman_runs</a:t>
            </a:r>
            <a:r>
              <a:rPr lang="en-US" sz="1600" dirty="0">
                <a:solidFill>
                  <a:schemeClr val="accent3">
                    <a:lumMod val="50000"/>
                  </a:schemeClr>
                </a:solidFill>
              </a:rPr>
              <a:t> = 4  THEN 1 END) AS </a:t>
            </a:r>
            <a:r>
              <a:rPr lang="en-US" sz="1600" dirty="0" err="1">
                <a:solidFill>
                  <a:schemeClr val="accent3">
                    <a:lumMod val="50000"/>
                  </a:schemeClr>
                </a:solidFill>
              </a:rPr>
              <a:t>four_count</a:t>
            </a:r>
            <a:r>
              <a:rPr lang="en-US" sz="1600" dirty="0">
                <a:solidFill>
                  <a:schemeClr val="accent3">
                    <a:lumMod val="50000"/>
                  </a:schemeClr>
                </a:solidFill>
              </a:rPr>
              <a:t>,</a:t>
            </a:r>
          </a:p>
          <a:p>
            <a:r>
              <a:rPr lang="en-US" sz="1600" dirty="0">
                <a:solidFill>
                  <a:schemeClr val="accent3">
                    <a:lumMod val="50000"/>
                  </a:schemeClr>
                </a:solidFill>
              </a:rPr>
              <a:t>SUM(</a:t>
            </a:r>
            <a:r>
              <a:rPr lang="en-US" sz="1600" dirty="0" err="1">
                <a:solidFill>
                  <a:schemeClr val="accent3">
                    <a:lumMod val="50000"/>
                  </a:schemeClr>
                </a:solidFill>
              </a:rPr>
              <a:t>batsman_runs</a:t>
            </a:r>
            <a:r>
              <a:rPr lang="en-US" sz="1600" dirty="0">
                <a:solidFill>
                  <a:schemeClr val="accent3">
                    <a:lumMod val="50000"/>
                  </a:schemeClr>
                </a:solidFill>
              </a:rPr>
              <a:t>) as </a:t>
            </a:r>
            <a:r>
              <a:rPr lang="en-US" sz="1600" dirty="0" err="1">
                <a:solidFill>
                  <a:schemeClr val="accent3">
                    <a:lumMod val="50000"/>
                  </a:schemeClr>
                </a:solidFill>
              </a:rPr>
              <a:t>Totalruns,count</a:t>
            </a:r>
            <a:r>
              <a:rPr lang="en-US" sz="1600" dirty="0">
                <a:solidFill>
                  <a:schemeClr val="accent3">
                    <a:lumMod val="50000"/>
                  </a:schemeClr>
                </a:solidFill>
              </a:rPr>
              <a:t> ( distinct extract  (year from date)) as seasons </a:t>
            </a:r>
          </a:p>
          <a:p>
            <a:r>
              <a:rPr lang="en-US" sz="1600" dirty="0">
                <a:solidFill>
                  <a:schemeClr val="accent3">
                    <a:lumMod val="50000"/>
                  </a:schemeClr>
                </a:solidFill>
              </a:rPr>
              <a:t>FROM master</a:t>
            </a:r>
          </a:p>
          <a:p>
            <a:r>
              <a:rPr lang="en-US" sz="1600" dirty="0">
                <a:solidFill>
                  <a:schemeClr val="accent3">
                    <a:lumMod val="50000"/>
                  </a:schemeClr>
                </a:solidFill>
              </a:rPr>
              <a:t>GROUP BY batsman</a:t>
            </a:r>
          </a:p>
          <a:p>
            <a:r>
              <a:rPr lang="en-US" sz="1600" dirty="0">
                <a:solidFill>
                  <a:schemeClr val="accent3">
                    <a:lumMod val="50000"/>
                  </a:schemeClr>
                </a:solidFill>
              </a:rPr>
              <a:t>ORDER BY </a:t>
            </a:r>
            <a:r>
              <a:rPr lang="en-US" sz="1600" dirty="0" err="1">
                <a:solidFill>
                  <a:schemeClr val="accent3">
                    <a:lumMod val="50000"/>
                  </a:schemeClr>
                </a:solidFill>
              </a:rPr>
              <a:t>totalruns</a:t>
            </a:r>
            <a:r>
              <a:rPr lang="en-US" sz="1600" dirty="0">
                <a:solidFill>
                  <a:schemeClr val="accent3">
                    <a:lumMod val="50000"/>
                  </a:schemeClr>
                </a:solidFill>
              </a:rPr>
              <a:t> desc);</a:t>
            </a:r>
          </a:p>
          <a:p>
            <a:endParaRPr lang="en-US" sz="1600" dirty="0">
              <a:solidFill>
                <a:schemeClr val="accent3">
                  <a:lumMod val="50000"/>
                </a:schemeClr>
              </a:solidFill>
            </a:endParaRPr>
          </a:p>
          <a:p>
            <a:r>
              <a:rPr lang="en-US" sz="1600" dirty="0">
                <a:solidFill>
                  <a:schemeClr val="accent3">
                    <a:lumMod val="50000"/>
                  </a:schemeClr>
                </a:solidFill>
              </a:rPr>
              <a:t>--step 2</a:t>
            </a:r>
          </a:p>
          <a:p>
            <a:r>
              <a:rPr lang="en-US" sz="1600" dirty="0">
                <a:solidFill>
                  <a:schemeClr val="accent3">
                    <a:lumMod val="50000"/>
                  </a:schemeClr>
                </a:solidFill>
              </a:rPr>
              <a:t>CREATE TABLE "boundaries" as (SELECT batsman, COUNT(*) AS boundaries       </a:t>
            </a:r>
          </a:p>
          <a:p>
            <a:r>
              <a:rPr lang="en-US" sz="1600" dirty="0">
                <a:solidFill>
                  <a:schemeClr val="accent3">
                    <a:lumMod val="50000"/>
                  </a:schemeClr>
                </a:solidFill>
              </a:rPr>
              <a:t>FROM master</a:t>
            </a:r>
          </a:p>
          <a:p>
            <a:r>
              <a:rPr lang="en-US" sz="1600" dirty="0">
                <a:solidFill>
                  <a:schemeClr val="accent3">
                    <a:lumMod val="50000"/>
                  </a:schemeClr>
                </a:solidFill>
              </a:rPr>
              <a:t>WHERE </a:t>
            </a:r>
            <a:r>
              <a:rPr lang="en-US" sz="1600" dirty="0" err="1">
                <a:solidFill>
                  <a:schemeClr val="accent3">
                    <a:lumMod val="50000"/>
                  </a:schemeClr>
                </a:solidFill>
              </a:rPr>
              <a:t>batsman_runs</a:t>
            </a:r>
            <a:r>
              <a:rPr lang="en-US" sz="1600" dirty="0">
                <a:solidFill>
                  <a:schemeClr val="accent3">
                    <a:lumMod val="50000"/>
                  </a:schemeClr>
                </a:solidFill>
              </a:rPr>
              <a:t> &gt;=  4</a:t>
            </a:r>
          </a:p>
          <a:p>
            <a:r>
              <a:rPr lang="en-US" sz="1600" dirty="0">
                <a:solidFill>
                  <a:schemeClr val="accent3">
                    <a:lumMod val="50000"/>
                  </a:schemeClr>
                </a:solidFill>
              </a:rPr>
              <a:t>GROUP BY batsman</a:t>
            </a:r>
          </a:p>
          <a:p>
            <a:r>
              <a:rPr lang="en-US" sz="1600" dirty="0">
                <a:solidFill>
                  <a:schemeClr val="accent3">
                    <a:lumMod val="50000"/>
                  </a:schemeClr>
                </a:solidFill>
              </a:rPr>
              <a:t>ORDER BY boundaries desc);</a:t>
            </a:r>
          </a:p>
          <a:p>
            <a:endParaRPr lang="en-US" sz="1600" dirty="0"/>
          </a:p>
          <a:p>
            <a:endParaRPr lang="en-US" sz="1600" dirty="0"/>
          </a:p>
          <a:p>
            <a:endParaRPr lang="en-IN" sz="1600" dirty="0"/>
          </a:p>
        </p:txBody>
      </p:sp>
    </p:spTree>
    <p:extLst>
      <p:ext uri="{BB962C8B-B14F-4D97-AF65-F5344CB8AC3E}">
        <p14:creationId xmlns:p14="http://schemas.microsoft.com/office/powerpoint/2010/main" val="73852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3F4427-A530-8E66-3501-D8F8B53C0427}"/>
              </a:ext>
            </a:extLst>
          </p:cNvPr>
          <p:cNvSpPr txBox="1"/>
          <p:nvPr/>
        </p:nvSpPr>
        <p:spPr>
          <a:xfrm>
            <a:off x="0" y="0"/>
            <a:ext cx="12192000" cy="6001643"/>
          </a:xfrm>
          <a:prstGeom prst="rect">
            <a:avLst/>
          </a:prstGeom>
          <a:noFill/>
        </p:spPr>
        <p:txBody>
          <a:bodyPr wrap="square" rtlCol="0">
            <a:spAutoFit/>
          </a:bodyPr>
          <a:lstStyle/>
          <a:p>
            <a:endParaRPr lang="en-US" sz="1600" dirty="0">
              <a:solidFill>
                <a:schemeClr val="accent3">
                  <a:lumMod val="50000"/>
                </a:schemeClr>
              </a:solidFill>
            </a:endParaRPr>
          </a:p>
          <a:p>
            <a:endParaRPr lang="en-US" sz="1600" dirty="0">
              <a:solidFill>
                <a:schemeClr val="accent3">
                  <a:lumMod val="50000"/>
                </a:schemeClr>
              </a:solidFill>
            </a:endParaRPr>
          </a:p>
          <a:p>
            <a:r>
              <a:rPr lang="en-US" sz="1600" dirty="0">
                <a:solidFill>
                  <a:schemeClr val="accent3">
                    <a:lumMod val="50000"/>
                  </a:schemeClr>
                </a:solidFill>
              </a:rPr>
              <a:t>--step 3</a:t>
            </a:r>
          </a:p>
          <a:p>
            <a:endParaRPr lang="en-US" sz="1600" dirty="0">
              <a:solidFill>
                <a:schemeClr val="accent3">
                  <a:lumMod val="50000"/>
                </a:schemeClr>
              </a:solidFill>
            </a:endParaRPr>
          </a:p>
          <a:p>
            <a:r>
              <a:rPr lang="en-US" sz="1600" dirty="0">
                <a:solidFill>
                  <a:schemeClr val="accent3">
                    <a:lumMod val="50000"/>
                  </a:schemeClr>
                </a:solidFill>
              </a:rPr>
              <a:t>CREATE TABLE "</a:t>
            </a:r>
            <a:r>
              <a:rPr lang="en-US" sz="1600" dirty="0" err="1">
                <a:solidFill>
                  <a:schemeClr val="accent3">
                    <a:lumMod val="50000"/>
                  </a:schemeClr>
                </a:solidFill>
              </a:rPr>
              <a:t>hardhitter</a:t>
            </a:r>
            <a:r>
              <a:rPr lang="en-US" sz="1600" dirty="0">
                <a:solidFill>
                  <a:schemeClr val="accent3">
                    <a:lumMod val="50000"/>
                  </a:schemeClr>
                </a:solidFill>
              </a:rPr>
              <a:t>" as (SELECT a.*,</a:t>
            </a:r>
            <a:r>
              <a:rPr lang="en-US" sz="1600" dirty="0" err="1">
                <a:solidFill>
                  <a:schemeClr val="accent3">
                    <a:lumMod val="50000"/>
                  </a:schemeClr>
                </a:solidFill>
              </a:rPr>
              <a:t>b.boundaries</a:t>
            </a:r>
            <a:endParaRPr lang="en-US" sz="1600" dirty="0">
              <a:solidFill>
                <a:schemeClr val="accent3">
                  <a:lumMod val="50000"/>
                </a:schemeClr>
              </a:solidFill>
            </a:endParaRPr>
          </a:p>
          <a:p>
            <a:r>
              <a:rPr lang="en-US" sz="1600" dirty="0">
                <a:solidFill>
                  <a:schemeClr val="accent3">
                    <a:lumMod val="50000"/>
                  </a:schemeClr>
                </a:solidFill>
              </a:rPr>
              <a:t>FROM </a:t>
            </a:r>
            <a:r>
              <a:rPr lang="en-US" sz="1600" dirty="0" err="1">
                <a:solidFill>
                  <a:schemeClr val="accent3">
                    <a:lumMod val="50000"/>
                  </a:schemeClr>
                </a:solidFill>
              </a:rPr>
              <a:t>sixfours</a:t>
            </a:r>
            <a:r>
              <a:rPr lang="en-US" sz="1600" dirty="0">
                <a:solidFill>
                  <a:schemeClr val="accent3">
                    <a:lumMod val="50000"/>
                  </a:schemeClr>
                </a:solidFill>
              </a:rPr>
              <a:t> AS a</a:t>
            </a:r>
          </a:p>
          <a:p>
            <a:r>
              <a:rPr lang="en-US" sz="1600" dirty="0">
                <a:solidFill>
                  <a:schemeClr val="accent3">
                    <a:lumMod val="50000"/>
                  </a:schemeClr>
                </a:solidFill>
              </a:rPr>
              <a:t>INNER JOIN boundaries AS b</a:t>
            </a:r>
          </a:p>
          <a:p>
            <a:r>
              <a:rPr lang="en-US" sz="1600" dirty="0">
                <a:solidFill>
                  <a:schemeClr val="accent3">
                    <a:lumMod val="50000"/>
                  </a:schemeClr>
                </a:solidFill>
              </a:rPr>
              <a:t>ON </a:t>
            </a:r>
            <a:r>
              <a:rPr lang="en-US" sz="1600" dirty="0" err="1">
                <a:solidFill>
                  <a:schemeClr val="accent3">
                    <a:lumMod val="50000"/>
                  </a:schemeClr>
                </a:solidFill>
              </a:rPr>
              <a:t>a.batsman</a:t>
            </a:r>
            <a:r>
              <a:rPr lang="en-US" sz="1600" dirty="0">
                <a:solidFill>
                  <a:schemeClr val="accent3">
                    <a:lumMod val="50000"/>
                  </a:schemeClr>
                </a:solidFill>
              </a:rPr>
              <a:t> = </a:t>
            </a:r>
            <a:r>
              <a:rPr lang="en-US" sz="1600" dirty="0" err="1">
                <a:solidFill>
                  <a:schemeClr val="accent3">
                    <a:lumMod val="50000"/>
                  </a:schemeClr>
                </a:solidFill>
              </a:rPr>
              <a:t>b.batsman</a:t>
            </a:r>
            <a:endParaRPr lang="en-US" sz="1600" dirty="0">
              <a:solidFill>
                <a:schemeClr val="accent3">
                  <a:lumMod val="50000"/>
                </a:schemeClr>
              </a:solidFill>
            </a:endParaRPr>
          </a:p>
          <a:p>
            <a:r>
              <a:rPr lang="en-US" sz="1600" dirty="0">
                <a:solidFill>
                  <a:schemeClr val="accent3">
                    <a:lumMod val="50000"/>
                  </a:schemeClr>
                </a:solidFill>
              </a:rPr>
              <a:t>group by a.batsman,a.six_count,a.four_count,a.Totalruns,b.boundaries,a.seasons</a:t>
            </a:r>
          </a:p>
          <a:p>
            <a:r>
              <a:rPr lang="en-US" sz="1600" dirty="0">
                <a:solidFill>
                  <a:schemeClr val="accent3">
                    <a:lumMod val="50000"/>
                  </a:schemeClr>
                </a:solidFill>
              </a:rPr>
              <a:t>order by </a:t>
            </a:r>
            <a:r>
              <a:rPr lang="en-US" sz="1600" dirty="0" err="1">
                <a:solidFill>
                  <a:schemeClr val="accent3">
                    <a:lumMod val="50000"/>
                  </a:schemeClr>
                </a:solidFill>
              </a:rPr>
              <a:t>Totalruns</a:t>
            </a:r>
            <a:r>
              <a:rPr lang="en-US" sz="1600" dirty="0">
                <a:solidFill>
                  <a:schemeClr val="accent3">
                    <a:lumMod val="50000"/>
                  </a:schemeClr>
                </a:solidFill>
              </a:rPr>
              <a:t> desc);</a:t>
            </a:r>
          </a:p>
          <a:p>
            <a:endParaRPr lang="en-US" sz="1600" dirty="0">
              <a:solidFill>
                <a:schemeClr val="accent3">
                  <a:lumMod val="50000"/>
                </a:schemeClr>
              </a:solidFill>
            </a:endParaRPr>
          </a:p>
          <a:p>
            <a:r>
              <a:rPr lang="en-US" sz="1600" dirty="0">
                <a:solidFill>
                  <a:schemeClr val="accent3">
                    <a:lumMod val="50000"/>
                  </a:schemeClr>
                </a:solidFill>
              </a:rPr>
              <a:t>select * from "</a:t>
            </a:r>
            <a:r>
              <a:rPr lang="en-US" sz="1600" dirty="0" err="1">
                <a:solidFill>
                  <a:schemeClr val="accent3">
                    <a:lumMod val="50000"/>
                  </a:schemeClr>
                </a:solidFill>
              </a:rPr>
              <a:t>hardhitter</a:t>
            </a:r>
            <a:r>
              <a:rPr lang="en-US" sz="1600" dirty="0">
                <a:solidFill>
                  <a:schemeClr val="accent3">
                    <a:lumMod val="50000"/>
                  </a:schemeClr>
                </a:solidFill>
              </a:rPr>
              <a:t>";</a:t>
            </a:r>
          </a:p>
          <a:p>
            <a:endParaRPr lang="en-US" sz="1600" dirty="0">
              <a:solidFill>
                <a:schemeClr val="accent3">
                  <a:lumMod val="50000"/>
                </a:schemeClr>
              </a:solidFill>
            </a:endParaRPr>
          </a:p>
          <a:p>
            <a:endParaRPr lang="en-US" sz="1600" dirty="0">
              <a:solidFill>
                <a:schemeClr val="accent3">
                  <a:lumMod val="50000"/>
                </a:schemeClr>
              </a:solidFill>
            </a:endParaRPr>
          </a:p>
          <a:p>
            <a:r>
              <a:rPr lang="en-US" sz="1600" dirty="0">
                <a:solidFill>
                  <a:schemeClr val="accent3">
                    <a:lumMod val="50000"/>
                  </a:schemeClr>
                </a:solidFill>
              </a:rPr>
              <a:t>SELECT *, CAST(((</a:t>
            </a:r>
            <a:r>
              <a:rPr lang="en-US" sz="1600" dirty="0" err="1">
                <a:solidFill>
                  <a:schemeClr val="accent3">
                    <a:lumMod val="50000"/>
                  </a:schemeClr>
                </a:solidFill>
              </a:rPr>
              <a:t>six_count</a:t>
            </a:r>
            <a:r>
              <a:rPr lang="en-US" sz="1600" dirty="0">
                <a:solidFill>
                  <a:schemeClr val="accent3">
                    <a:lumMod val="50000"/>
                  </a:schemeClr>
                </a:solidFill>
              </a:rPr>
              <a:t> * 6) + (</a:t>
            </a:r>
            <a:r>
              <a:rPr lang="en-US" sz="1600" dirty="0" err="1">
                <a:solidFill>
                  <a:schemeClr val="accent3">
                    <a:lumMod val="50000"/>
                  </a:schemeClr>
                </a:solidFill>
              </a:rPr>
              <a:t>four_count</a:t>
            </a:r>
            <a:r>
              <a:rPr lang="en-US" sz="1600" dirty="0">
                <a:solidFill>
                  <a:schemeClr val="accent3">
                    <a:lumMod val="50000"/>
                  </a:schemeClr>
                </a:solidFill>
              </a:rPr>
              <a:t> * 4)) AS DECIMAL)*100 / </a:t>
            </a:r>
            <a:r>
              <a:rPr lang="en-US" sz="1600" dirty="0" err="1">
                <a:solidFill>
                  <a:schemeClr val="accent3">
                    <a:lumMod val="50000"/>
                  </a:schemeClr>
                </a:solidFill>
              </a:rPr>
              <a:t>totalruns</a:t>
            </a:r>
            <a:r>
              <a:rPr lang="en-US" sz="1600" dirty="0">
                <a:solidFill>
                  <a:schemeClr val="accent3">
                    <a:lumMod val="50000"/>
                  </a:schemeClr>
                </a:solidFill>
              </a:rPr>
              <a:t> AS </a:t>
            </a:r>
            <a:r>
              <a:rPr lang="en-US" sz="1600" dirty="0" err="1">
                <a:solidFill>
                  <a:schemeClr val="accent3">
                    <a:lumMod val="50000"/>
                  </a:schemeClr>
                </a:solidFill>
              </a:rPr>
              <a:t>bound_perc</a:t>
            </a:r>
            <a:endParaRPr lang="en-US" sz="1600" dirty="0">
              <a:solidFill>
                <a:schemeClr val="accent3">
                  <a:lumMod val="50000"/>
                </a:schemeClr>
              </a:solidFill>
            </a:endParaRPr>
          </a:p>
          <a:p>
            <a:r>
              <a:rPr lang="en-US" sz="1600" dirty="0">
                <a:solidFill>
                  <a:schemeClr val="accent3">
                    <a:lumMod val="50000"/>
                  </a:schemeClr>
                </a:solidFill>
              </a:rPr>
              <a:t>FROM "</a:t>
            </a:r>
            <a:r>
              <a:rPr lang="en-US" sz="1600" dirty="0" err="1">
                <a:solidFill>
                  <a:schemeClr val="accent3">
                    <a:lumMod val="50000"/>
                  </a:schemeClr>
                </a:solidFill>
              </a:rPr>
              <a:t>hardhitter</a:t>
            </a:r>
            <a:r>
              <a:rPr lang="en-US" sz="1600" dirty="0">
                <a:solidFill>
                  <a:schemeClr val="accent3">
                    <a:lumMod val="50000"/>
                  </a:schemeClr>
                </a:solidFill>
              </a:rPr>
              <a:t>" where seasons &gt;2 </a:t>
            </a:r>
          </a:p>
          <a:p>
            <a:r>
              <a:rPr lang="en-US" sz="1600" dirty="0">
                <a:solidFill>
                  <a:schemeClr val="accent3">
                    <a:lumMod val="50000"/>
                  </a:schemeClr>
                </a:solidFill>
              </a:rPr>
              <a:t>order by </a:t>
            </a:r>
            <a:r>
              <a:rPr lang="en-US" sz="1600" dirty="0" err="1">
                <a:solidFill>
                  <a:schemeClr val="accent3">
                    <a:lumMod val="50000"/>
                  </a:schemeClr>
                </a:solidFill>
              </a:rPr>
              <a:t>bound_perc</a:t>
            </a:r>
            <a:r>
              <a:rPr lang="en-US" sz="1600" dirty="0">
                <a:solidFill>
                  <a:schemeClr val="accent3">
                    <a:lumMod val="50000"/>
                  </a:schemeClr>
                </a:solidFill>
              </a:rPr>
              <a:t> desc limit 10;</a:t>
            </a:r>
          </a:p>
          <a:p>
            <a:endParaRPr lang="en-US" sz="1600" dirty="0">
              <a:solidFill>
                <a:schemeClr val="accent3">
                  <a:lumMod val="50000"/>
                </a:schemeClr>
              </a:solidFill>
            </a:endParaRPr>
          </a:p>
          <a:p>
            <a:endParaRPr lang="en-US" sz="1600" dirty="0">
              <a:solidFill>
                <a:schemeClr val="accent3">
                  <a:lumMod val="50000"/>
                </a:schemeClr>
              </a:solidFill>
            </a:endParaRPr>
          </a:p>
          <a:p>
            <a:endParaRPr lang="en-US" sz="1600" dirty="0">
              <a:solidFill>
                <a:schemeClr val="accent3">
                  <a:lumMod val="50000"/>
                </a:schemeClr>
              </a:solidFill>
            </a:endParaRPr>
          </a:p>
          <a:p>
            <a:endParaRPr lang="en-US" sz="1600" dirty="0">
              <a:solidFill>
                <a:schemeClr val="accent3">
                  <a:lumMod val="50000"/>
                </a:schemeClr>
              </a:solidFill>
            </a:endParaRPr>
          </a:p>
          <a:p>
            <a:endParaRPr lang="en-US" sz="1600" dirty="0">
              <a:solidFill>
                <a:schemeClr val="accent3">
                  <a:lumMod val="50000"/>
                </a:schemeClr>
              </a:solidFill>
            </a:endParaRPr>
          </a:p>
          <a:p>
            <a:r>
              <a:rPr lang="en-US" sz="1600" dirty="0">
                <a:solidFill>
                  <a:schemeClr val="accent3">
                    <a:lumMod val="50000"/>
                  </a:schemeClr>
                </a:solidFill>
              </a:rPr>
              <a:t>	</a:t>
            </a:r>
          </a:p>
          <a:p>
            <a:endParaRPr lang="en-IN" sz="1600" dirty="0">
              <a:solidFill>
                <a:schemeClr val="accent3">
                  <a:lumMod val="50000"/>
                </a:schemeClr>
              </a:solidFill>
            </a:endParaRPr>
          </a:p>
        </p:txBody>
      </p:sp>
    </p:spTree>
    <p:extLst>
      <p:ext uri="{BB962C8B-B14F-4D97-AF65-F5344CB8AC3E}">
        <p14:creationId xmlns:p14="http://schemas.microsoft.com/office/powerpoint/2010/main" val="1273429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1074D2-0AC4-697B-07DB-2F3D488DC96A}"/>
              </a:ext>
            </a:extLst>
          </p:cNvPr>
          <p:cNvSpPr txBox="1"/>
          <p:nvPr/>
        </p:nvSpPr>
        <p:spPr>
          <a:xfrm>
            <a:off x="0" y="86264"/>
            <a:ext cx="11973464" cy="369332"/>
          </a:xfrm>
          <a:prstGeom prst="rect">
            <a:avLst/>
          </a:prstGeom>
          <a:noFill/>
        </p:spPr>
        <p:txBody>
          <a:bodyPr wrap="square" rtlCol="0">
            <a:spAutoFit/>
          </a:bodyPr>
          <a:lstStyle/>
          <a:p>
            <a:pPr algn="ctr"/>
            <a:r>
              <a:rPr lang="en-US" dirty="0">
                <a:latin typeface="Arial Black" panose="020B0A04020102020204" pitchFamily="34" charset="0"/>
              </a:rPr>
              <a:t>OUTPUT</a:t>
            </a:r>
            <a:endParaRPr lang="en-IN" dirty="0">
              <a:latin typeface="Arial Black" panose="020B0A04020102020204" pitchFamily="34" charset="0"/>
            </a:endParaRPr>
          </a:p>
        </p:txBody>
      </p:sp>
      <p:pic>
        <p:nvPicPr>
          <p:cNvPr id="5" name="Picture 4">
            <a:extLst>
              <a:ext uri="{FF2B5EF4-FFF2-40B4-BE49-F238E27FC236}">
                <a16:creationId xmlns:a16="http://schemas.microsoft.com/office/drawing/2014/main" id="{1D0B878A-DD83-5A56-4C80-7196AF08FD4B}"/>
              </a:ext>
            </a:extLst>
          </p:cNvPr>
          <p:cNvPicPr>
            <a:picLocks noChangeAspect="1"/>
          </p:cNvPicPr>
          <p:nvPr/>
        </p:nvPicPr>
        <p:blipFill>
          <a:blip r:embed="rId2"/>
          <a:stretch>
            <a:fillRect/>
          </a:stretch>
        </p:blipFill>
        <p:spPr>
          <a:xfrm>
            <a:off x="0" y="403855"/>
            <a:ext cx="7237562" cy="2911157"/>
          </a:xfrm>
          <a:prstGeom prst="rect">
            <a:avLst/>
          </a:prstGeom>
        </p:spPr>
      </p:pic>
      <p:graphicFrame>
        <p:nvGraphicFramePr>
          <p:cNvPr id="6" name="Chart 5">
            <a:extLst>
              <a:ext uri="{FF2B5EF4-FFF2-40B4-BE49-F238E27FC236}">
                <a16:creationId xmlns:a16="http://schemas.microsoft.com/office/drawing/2014/main" id="{BCC0E61A-CE13-6167-0BF0-CA3EF9BF62D7}"/>
              </a:ext>
            </a:extLst>
          </p:cNvPr>
          <p:cNvGraphicFramePr>
            <a:graphicFrameLocks/>
          </p:cNvGraphicFramePr>
          <p:nvPr>
            <p:extLst>
              <p:ext uri="{D42A27DB-BD31-4B8C-83A1-F6EECF244321}">
                <p14:modId xmlns:p14="http://schemas.microsoft.com/office/powerpoint/2010/main" val="3475306103"/>
              </p:ext>
            </p:extLst>
          </p:nvPr>
        </p:nvGraphicFramePr>
        <p:xfrm>
          <a:off x="5736565" y="3315013"/>
          <a:ext cx="5926347" cy="27407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45893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A3B8EB-CA9E-788E-822C-7B8426FE5828}"/>
              </a:ext>
            </a:extLst>
          </p:cNvPr>
          <p:cNvSpPr txBox="1"/>
          <p:nvPr/>
        </p:nvSpPr>
        <p:spPr>
          <a:xfrm>
            <a:off x="103517" y="77637"/>
            <a:ext cx="12192000" cy="5355312"/>
          </a:xfrm>
          <a:prstGeom prst="rect">
            <a:avLst/>
          </a:prstGeom>
          <a:noFill/>
        </p:spPr>
        <p:txBody>
          <a:bodyPr wrap="square" rtlCol="0">
            <a:spAutoFit/>
          </a:bodyPr>
          <a:lstStyle/>
          <a:p>
            <a:r>
              <a:rPr lang="en-US" dirty="0"/>
              <a:t>--task 4</a:t>
            </a:r>
          </a:p>
          <a:p>
            <a:r>
              <a:rPr lang="en-US" dirty="0"/>
              <a:t>/*Your first priority is to get 2-3 bowlers with good economy who have bowled at least 500 balls in IPL so </a:t>
            </a:r>
            <a:r>
              <a:rPr lang="en-US" dirty="0" err="1"/>
              <a:t>far.To</a:t>
            </a:r>
            <a:r>
              <a:rPr lang="en-US" dirty="0"/>
              <a:t> do that you have to make a list of 10 players you want to bid in the auction so that when you try to grab them in auction you should not pay the amount greater than you have in the purse for a particular player.*/</a:t>
            </a:r>
          </a:p>
          <a:p>
            <a:endParaRPr lang="en-US" dirty="0"/>
          </a:p>
          <a:p>
            <a:endParaRPr lang="en-US" dirty="0"/>
          </a:p>
          <a:p>
            <a:r>
              <a:rPr lang="en-US" u="sng" dirty="0">
                <a:solidFill>
                  <a:schemeClr val="accent3">
                    <a:lumMod val="50000"/>
                  </a:schemeClr>
                </a:solidFill>
              </a:rPr>
              <a:t>--STEP 1--</a:t>
            </a:r>
          </a:p>
          <a:p>
            <a:r>
              <a:rPr lang="en-US" dirty="0">
                <a:solidFill>
                  <a:schemeClr val="accent3">
                    <a:lumMod val="50000"/>
                  </a:schemeClr>
                </a:solidFill>
              </a:rPr>
              <a:t>select</a:t>
            </a:r>
          </a:p>
          <a:p>
            <a:r>
              <a:rPr lang="en-US" dirty="0">
                <a:solidFill>
                  <a:schemeClr val="accent3">
                    <a:lumMod val="50000"/>
                  </a:schemeClr>
                </a:solidFill>
              </a:rPr>
              <a:t>    bowler, </a:t>
            </a:r>
            <a:r>
              <a:rPr lang="en-US" dirty="0" err="1">
                <a:solidFill>
                  <a:schemeClr val="accent3">
                    <a:lumMod val="50000"/>
                  </a:schemeClr>
                </a:solidFill>
              </a:rPr>
              <a:t>ballcount,runs_conceded</a:t>
            </a:r>
            <a:r>
              <a:rPr lang="en-US" dirty="0">
                <a:solidFill>
                  <a:schemeClr val="accent3">
                    <a:lumMod val="50000"/>
                  </a:schemeClr>
                </a:solidFill>
              </a:rPr>
              <a:t>,</a:t>
            </a:r>
          </a:p>
          <a:p>
            <a:r>
              <a:rPr lang="en-US" dirty="0">
                <a:solidFill>
                  <a:schemeClr val="accent3">
                    <a:lumMod val="50000"/>
                  </a:schemeClr>
                </a:solidFill>
              </a:rPr>
              <a:t>    (</a:t>
            </a:r>
            <a:r>
              <a:rPr lang="en-US" dirty="0" err="1">
                <a:solidFill>
                  <a:schemeClr val="accent3">
                    <a:lumMod val="50000"/>
                  </a:schemeClr>
                </a:solidFill>
              </a:rPr>
              <a:t>runs_conceded</a:t>
            </a:r>
            <a:r>
              <a:rPr lang="en-US" dirty="0">
                <a:solidFill>
                  <a:schemeClr val="accent3">
                    <a:lumMod val="50000"/>
                  </a:schemeClr>
                </a:solidFill>
              </a:rPr>
              <a:t> / (floor(</a:t>
            </a:r>
            <a:r>
              <a:rPr lang="en-US" dirty="0" err="1">
                <a:solidFill>
                  <a:schemeClr val="accent3">
                    <a:lumMod val="50000"/>
                  </a:schemeClr>
                </a:solidFill>
              </a:rPr>
              <a:t>ballcount</a:t>
            </a:r>
            <a:r>
              <a:rPr lang="en-US" dirty="0">
                <a:solidFill>
                  <a:schemeClr val="accent3">
                    <a:lumMod val="50000"/>
                  </a:schemeClr>
                </a:solidFill>
              </a:rPr>
              <a:t> / 6) + (</a:t>
            </a:r>
            <a:r>
              <a:rPr lang="en-US" dirty="0" err="1">
                <a:solidFill>
                  <a:schemeClr val="accent3">
                    <a:lumMod val="50000"/>
                  </a:schemeClr>
                </a:solidFill>
              </a:rPr>
              <a:t>ballcount</a:t>
            </a:r>
            <a:r>
              <a:rPr lang="en-US" dirty="0">
                <a:solidFill>
                  <a:schemeClr val="accent3">
                    <a:lumMod val="50000"/>
                  </a:schemeClr>
                </a:solidFill>
              </a:rPr>
              <a:t> % 6) / 10)) as </a:t>
            </a:r>
            <a:r>
              <a:rPr lang="en-US" dirty="0" err="1">
                <a:solidFill>
                  <a:schemeClr val="accent3">
                    <a:lumMod val="50000"/>
                  </a:schemeClr>
                </a:solidFill>
              </a:rPr>
              <a:t>economy_rate</a:t>
            </a:r>
            <a:r>
              <a:rPr lang="en-US" dirty="0">
                <a:solidFill>
                  <a:schemeClr val="accent3">
                    <a:lumMod val="50000"/>
                  </a:schemeClr>
                </a:solidFill>
              </a:rPr>
              <a:t>,</a:t>
            </a:r>
          </a:p>
          <a:p>
            <a:r>
              <a:rPr lang="en-US" dirty="0">
                <a:solidFill>
                  <a:schemeClr val="accent3">
                    <a:lumMod val="50000"/>
                  </a:schemeClr>
                </a:solidFill>
              </a:rPr>
              <a:t>    floor(</a:t>
            </a:r>
            <a:r>
              <a:rPr lang="en-US" dirty="0" err="1">
                <a:solidFill>
                  <a:schemeClr val="accent3">
                    <a:lumMod val="50000"/>
                  </a:schemeClr>
                </a:solidFill>
              </a:rPr>
              <a:t>ballcount</a:t>
            </a:r>
            <a:r>
              <a:rPr lang="en-US" dirty="0">
                <a:solidFill>
                  <a:schemeClr val="accent3">
                    <a:lumMod val="50000"/>
                  </a:schemeClr>
                </a:solidFill>
              </a:rPr>
              <a:t> / 6) + (</a:t>
            </a:r>
            <a:r>
              <a:rPr lang="en-US" dirty="0" err="1">
                <a:solidFill>
                  <a:schemeClr val="accent3">
                    <a:lumMod val="50000"/>
                  </a:schemeClr>
                </a:solidFill>
              </a:rPr>
              <a:t>ballcount</a:t>
            </a:r>
            <a:r>
              <a:rPr lang="en-US" dirty="0">
                <a:solidFill>
                  <a:schemeClr val="accent3">
                    <a:lumMod val="50000"/>
                  </a:schemeClr>
                </a:solidFill>
              </a:rPr>
              <a:t> % 6) / 10 as </a:t>
            </a:r>
            <a:r>
              <a:rPr lang="en-US" dirty="0" err="1">
                <a:solidFill>
                  <a:schemeClr val="accent3">
                    <a:lumMod val="50000"/>
                  </a:schemeClr>
                </a:solidFill>
              </a:rPr>
              <a:t>overs_bowled</a:t>
            </a:r>
            <a:endParaRPr lang="en-US" dirty="0">
              <a:solidFill>
                <a:schemeClr val="accent3">
                  <a:lumMod val="50000"/>
                </a:schemeClr>
              </a:solidFill>
            </a:endParaRPr>
          </a:p>
          <a:p>
            <a:r>
              <a:rPr lang="en-US" dirty="0">
                <a:solidFill>
                  <a:schemeClr val="accent3">
                    <a:lumMod val="50000"/>
                  </a:schemeClr>
                </a:solidFill>
              </a:rPr>
              <a:t>from </a:t>
            </a:r>
          </a:p>
          <a:p>
            <a:r>
              <a:rPr lang="en-US" dirty="0">
                <a:solidFill>
                  <a:schemeClr val="accent3">
                    <a:lumMod val="50000"/>
                  </a:schemeClr>
                </a:solidFill>
              </a:rPr>
              <a:t>    (select bowler, count(ball) as </a:t>
            </a:r>
            <a:r>
              <a:rPr lang="en-US" dirty="0" err="1">
                <a:solidFill>
                  <a:schemeClr val="accent3">
                    <a:lumMod val="50000"/>
                  </a:schemeClr>
                </a:solidFill>
              </a:rPr>
              <a:t>ballcount</a:t>
            </a:r>
            <a:r>
              <a:rPr lang="en-US" dirty="0">
                <a:solidFill>
                  <a:schemeClr val="accent3">
                    <a:lumMod val="50000"/>
                  </a:schemeClr>
                </a:solidFill>
              </a:rPr>
              <a:t>, sum(</a:t>
            </a:r>
            <a:r>
              <a:rPr lang="en-US" dirty="0" err="1">
                <a:solidFill>
                  <a:schemeClr val="accent3">
                    <a:lumMod val="50000"/>
                  </a:schemeClr>
                </a:solidFill>
              </a:rPr>
              <a:t>total_runs</a:t>
            </a:r>
            <a:r>
              <a:rPr lang="en-US" dirty="0">
                <a:solidFill>
                  <a:schemeClr val="accent3">
                    <a:lumMod val="50000"/>
                  </a:schemeClr>
                </a:solidFill>
              </a:rPr>
              <a:t>) as </a:t>
            </a:r>
            <a:r>
              <a:rPr lang="en-US" dirty="0" err="1">
                <a:solidFill>
                  <a:schemeClr val="accent3">
                    <a:lumMod val="50000"/>
                  </a:schemeClr>
                </a:solidFill>
              </a:rPr>
              <a:t>runs_conceded</a:t>
            </a:r>
            <a:endParaRPr lang="en-US" dirty="0">
              <a:solidFill>
                <a:schemeClr val="accent3">
                  <a:lumMod val="50000"/>
                </a:schemeClr>
              </a:solidFill>
            </a:endParaRPr>
          </a:p>
          <a:p>
            <a:r>
              <a:rPr lang="en-US" dirty="0">
                <a:solidFill>
                  <a:schemeClr val="accent3">
                    <a:lumMod val="50000"/>
                  </a:schemeClr>
                </a:solidFill>
              </a:rPr>
              <a:t>    from "balls"</a:t>
            </a:r>
          </a:p>
          <a:p>
            <a:r>
              <a:rPr lang="en-US" dirty="0">
                <a:solidFill>
                  <a:schemeClr val="accent3">
                    <a:lumMod val="50000"/>
                  </a:schemeClr>
                </a:solidFill>
              </a:rPr>
              <a:t>    group by bowler</a:t>
            </a:r>
          </a:p>
          <a:p>
            <a:r>
              <a:rPr lang="en-US" dirty="0">
                <a:solidFill>
                  <a:schemeClr val="accent3">
                    <a:lumMod val="50000"/>
                  </a:schemeClr>
                </a:solidFill>
              </a:rPr>
              <a:t>    having count(ball) &gt;= 500)</a:t>
            </a:r>
          </a:p>
          <a:p>
            <a:r>
              <a:rPr lang="en-US" dirty="0">
                <a:solidFill>
                  <a:schemeClr val="accent3">
                    <a:lumMod val="50000"/>
                  </a:schemeClr>
                </a:solidFill>
              </a:rPr>
              <a:t> as subquery</a:t>
            </a:r>
          </a:p>
          <a:p>
            <a:r>
              <a:rPr lang="en-US" dirty="0">
                <a:solidFill>
                  <a:schemeClr val="accent3">
                    <a:lumMod val="50000"/>
                  </a:schemeClr>
                </a:solidFill>
              </a:rPr>
              <a:t>order by </a:t>
            </a:r>
            <a:r>
              <a:rPr lang="en-US" dirty="0" err="1">
                <a:solidFill>
                  <a:schemeClr val="accent3">
                    <a:lumMod val="50000"/>
                  </a:schemeClr>
                </a:solidFill>
              </a:rPr>
              <a:t>economy_rate</a:t>
            </a:r>
            <a:r>
              <a:rPr lang="en-US" dirty="0">
                <a:solidFill>
                  <a:schemeClr val="accent3">
                    <a:lumMod val="50000"/>
                  </a:schemeClr>
                </a:solidFill>
              </a:rPr>
              <a:t> </a:t>
            </a:r>
            <a:r>
              <a:rPr lang="en-US" dirty="0" err="1">
                <a:solidFill>
                  <a:schemeClr val="accent3">
                    <a:lumMod val="50000"/>
                  </a:schemeClr>
                </a:solidFill>
              </a:rPr>
              <a:t>asc</a:t>
            </a:r>
            <a:r>
              <a:rPr lang="en-US" dirty="0">
                <a:solidFill>
                  <a:schemeClr val="accent3">
                    <a:lumMod val="50000"/>
                  </a:schemeClr>
                </a:solidFill>
              </a:rPr>
              <a:t> limit 10;</a:t>
            </a:r>
          </a:p>
          <a:p>
            <a:endParaRPr lang="en-US" dirty="0"/>
          </a:p>
        </p:txBody>
      </p:sp>
    </p:spTree>
    <p:extLst>
      <p:ext uri="{BB962C8B-B14F-4D97-AF65-F5344CB8AC3E}">
        <p14:creationId xmlns:p14="http://schemas.microsoft.com/office/powerpoint/2010/main" val="337352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BF5504-34A1-0617-E54D-F0D95F4F62FC}"/>
              </a:ext>
            </a:extLst>
          </p:cNvPr>
          <p:cNvSpPr txBox="1"/>
          <p:nvPr/>
        </p:nvSpPr>
        <p:spPr>
          <a:xfrm>
            <a:off x="0" y="77638"/>
            <a:ext cx="12102860" cy="4801314"/>
          </a:xfrm>
          <a:prstGeom prst="rect">
            <a:avLst/>
          </a:prstGeom>
          <a:noFill/>
        </p:spPr>
        <p:txBody>
          <a:bodyPr wrap="square" rtlCol="0">
            <a:spAutoFit/>
          </a:bodyPr>
          <a:lstStyle/>
          <a:p>
            <a:r>
              <a:rPr lang="en-US" u="sng" dirty="0"/>
              <a:t>--step 2</a:t>
            </a:r>
          </a:p>
          <a:p>
            <a:r>
              <a:rPr lang="en-US" dirty="0">
                <a:solidFill>
                  <a:schemeClr val="accent3">
                    <a:lumMod val="50000"/>
                  </a:schemeClr>
                </a:solidFill>
              </a:rPr>
              <a:t>create table "ECONOMY BOWLER LIST" as </a:t>
            </a:r>
          </a:p>
          <a:p>
            <a:r>
              <a:rPr lang="en-US" dirty="0">
                <a:solidFill>
                  <a:schemeClr val="accent3">
                    <a:lumMod val="50000"/>
                  </a:schemeClr>
                </a:solidFill>
              </a:rPr>
              <a:t>(select</a:t>
            </a:r>
          </a:p>
          <a:p>
            <a:r>
              <a:rPr lang="en-US" dirty="0">
                <a:solidFill>
                  <a:schemeClr val="accent3">
                    <a:lumMod val="50000"/>
                  </a:schemeClr>
                </a:solidFill>
              </a:rPr>
              <a:t>    bowler, </a:t>
            </a:r>
            <a:r>
              <a:rPr lang="en-US" dirty="0" err="1">
                <a:solidFill>
                  <a:schemeClr val="accent3">
                    <a:lumMod val="50000"/>
                  </a:schemeClr>
                </a:solidFill>
              </a:rPr>
              <a:t>ballcount,runs_conceded</a:t>
            </a:r>
            <a:r>
              <a:rPr lang="en-US" dirty="0">
                <a:solidFill>
                  <a:schemeClr val="accent3">
                    <a:lumMod val="50000"/>
                  </a:schemeClr>
                </a:solidFill>
              </a:rPr>
              <a:t>,</a:t>
            </a:r>
          </a:p>
          <a:p>
            <a:r>
              <a:rPr lang="en-US" dirty="0">
                <a:solidFill>
                  <a:schemeClr val="accent3">
                    <a:lumMod val="50000"/>
                  </a:schemeClr>
                </a:solidFill>
              </a:rPr>
              <a:t>    (</a:t>
            </a:r>
            <a:r>
              <a:rPr lang="en-US" dirty="0" err="1">
                <a:solidFill>
                  <a:schemeClr val="accent3">
                    <a:lumMod val="50000"/>
                  </a:schemeClr>
                </a:solidFill>
              </a:rPr>
              <a:t>runs_conceded</a:t>
            </a:r>
            <a:r>
              <a:rPr lang="en-US" dirty="0">
                <a:solidFill>
                  <a:schemeClr val="accent3">
                    <a:lumMod val="50000"/>
                  </a:schemeClr>
                </a:solidFill>
              </a:rPr>
              <a:t> / (floor(</a:t>
            </a:r>
            <a:r>
              <a:rPr lang="en-US" dirty="0" err="1">
                <a:solidFill>
                  <a:schemeClr val="accent3">
                    <a:lumMod val="50000"/>
                  </a:schemeClr>
                </a:solidFill>
              </a:rPr>
              <a:t>ballcount</a:t>
            </a:r>
            <a:r>
              <a:rPr lang="en-US" dirty="0">
                <a:solidFill>
                  <a:schemeClr val="accent3">
                    <a:lumMod val="50000"/>
                  </a:schemeClr>
                </a:solidFill>
              </a:rPr>
              <a:t> / 6) + (</a:t>
            </a:r>
            <a:r>
              <a:rPr lang="en-US" dirty="0" err="1">
                <a:solidFill>
                  <a:schemeClr val="accent3">
                    <a:lumMod val="50000"/>
                  </a:schemeClr>
                </a:solidFill>
              </a:rPr>
              <a:t>ballcount</a:t>
            </a:r>
            <a:r>
              <a:rPr lang="en-US" dirty="0">
                <a:solidFill>
                  <a:schemeClr val="accent3">
                    <a:lumMod val="50000"/>
                  </a:schemeClr>
                </a:solidFill>
              </a:rPr>
              <a:t> % 6) / 10)) as </a:t>
            </a:r>
            <a:r>
              <a:rPr lang="en-US" dirty="0" err="1">
                <a:solidFill>
                  <a:schemeClr val="accent3">
                    <a:lumMod val="50000"/>
                  </a:schemeClr>
                </a:solidFill>
              </a:rPr>
              <a:t>economy_rate</a:t>
            </a:r>
            <a:r>
              <a:rPr lang="en-US" dirty="0">
                <a:solidFill>
                  <a:schemeClr val="accent3">
                    <a:lumMod val="50000"/>
                  </a:schemeClr>
                </a:solidFill>
              </a:rPr>
              <a:t>,</a:t>
            </a:r>
          </a:p>
          <a:p>
            <a:r>
              <a:rPr lang="en-US" dirty="0">
                <a:solidFill>
                  <a:schemeClr val="accent3">
                    <a:lumMod val="50000"/>
                  </a:schemeClr>
                </a:solidFill>
              </a:rPr>
              <a:t>    floor(</a:t>
            </a:r>
            <a:r>
              <a:rPr lang="en-US" dirty="0" err="1">
                <a:solidFill>
                  <a:schemeClr val="accent3">
                    <a:lumMod val="50000"/>
                  </a:schemeClr>
                </a:solidFill>
              </a:rPr>
              <a:t>ballcount</a:t>
            </a:r>
            <a:r>
              <a:rPr lang="en-US" dirty="0">
                <a:solidFill>
                  <a:schemeClr val="accent3">
                    <a:lumMod val="50000"/>
                  </a:schemeClr>
                </a:solidFill>
              </a:rPr>
              <a:t> / 6) + (</a:t>
            </a:r>
            <a:r>
              <a:rPr lang="en-US" dirty="0" err="1">
                <a:solidFill>
                  <a:schemeClr val="accent3">
                    <a:lumMod val="50000"/>
                  </a:schemeClr>
                </a:solidFill>
              </a:rPr>
              <a:t>ballcount</a:t>
            </a:r>
            <a:r>
              <a:rPr lang="en-US" dirty="0">
                <a:solidFill>
                  <a:schemeClr val="accent3">
                    <a:lumMod val="50000"/>
                  </a:schemeClr>
                </a:solidFill>
              </a:rPr>
              <a:t> % 6) / 10 as </a:t>
            </a:r>
            <a:r>
              <a:rPr lang="en-US" dirty="0" err="1">
                <a:solidFill>
                  <a:schemeClr val="accent3">
                    <a:lumMod val="50000"/>
                  </a:schemeClr>
                </a:solidFill>
              </a:rPr>
              <a:t>overs_bowled</a:t>
            </a:r>
            <a:endParaRPr lang="en-US" dirty="0">
              <a:solidFill>
                <a:schemeClr val="accent3">
                  <a:lumMod val="50000"/>
                </a:schemeClr>
              </a:solidFill>
            </a:endParaRPr>
          </a:p>
          <a:p>
            <a:r>
              <a:rPr lang="en-US" dirty="0">
                <a:solidFill>
                  <a:schemeClr val="accent3">
                    <a:lumMod val="50000"/>
                  </a:schemeClr>
                </a:solidFill>
              </a:rPr>
              <a:t>from </a:t>
            </a:r>
          </a:p>
          <a:p>
            <a:r>
              <a:rPr lang="en-US" dirty="0">
                <a:solidFill>
                  <a:schemeClr val="accent3">
                    <a:lumMod val="50000"/>
                  </a:schemeClr>
                </a:solidFill>
              </a:rPr>
              <a:t>    (select bowler, count(ball) as </a:t>
            </a:r>
            <a:r>
              <a:rPr lang="en-US" dirty="0" err="1">
                <a:solidFill>
                  <a:schemeClr val="accent3">
                    <a:lumMod val="50000"/>
                  </a:schemeClr>
                </a:solidFill>
              </a:rPr>
              <a:t>ballcount</a:t>
            </a:r>
            <a:r>
              <a:rPr lang="en-US" dirty="0">
                <a:solidFill>
                  <a:schemeClr val="accent3">
                    <a:lumMod val="50000"/>
                  </a:schemeClr>
                </a:solidFill>
              </a:rPr>
              <a:t>, sum(</a:t>
            </a:r>
            <a:r>
              <a:rPr lang="en-US" dirty="0" err="1">
                <a:solidFill>
                  <a:schemeClr val="accent3">
                    <a:lumMod val="50000"/>
                  </a:schemeClr>
                </a:solidFill>
              </a:rPr>
              <a:t>total_runs</a:t>
            </a:r>
            <a:r>
              <a:rPr lang="en-US" dirty="0">
                <a:solidFill>
                  <a:schemeClr val="accent3">
                    <a:lumMod val="50000"/>
                  </a:schemeClr>
                </a:solidFill>
              </a:rPr>
              <a:t>) as </a:t>
            </a:r>
            <a:r>
              <a:rPr lang="en-US" dirty="0" err="1">
                <a:solidFill>
                  <a:schemeClr val="accent3">
                    <a:lumMod val="50000"/>
                  </a:schemeClr>
                </a:solidFill>
              </a:rPr>
              <a:t>runs_conceded</a:t>
            </a:r>
            <a:endParaRPr lang="en-US" dirty="0">
              <a:solidFill>
                <a:schemeClr val="accent3">
                  <a:lumMod val="50000"/>
                </a:schemeClr>
              </a:solidFill>
            </a:endParaRPr>
          </a:p>
          <a:p>
            <a:r>
              <a:rPr lang="en-US" dirty="0">
                <a:solidFill>
                  <a:schemeClr val="accent3">
                    <a:lumMod val="50000"/>
                  </a:schemeClr>
                </a:solidFill>
              </a:rPr>
              <a:t>    from "balls"</a:t>
            </a:r>
          </a:p>
          <a:p>
            <a:r>
              <a:rPr lang="en-US" dirty="0">
                <a:solidFill>
                  <a:schemeClr val="accent3">
                    <a:lumMod val="50000"/>
                  </a:schemeClr>
                </a:solidFill>
              </a:rPr>
              <a:t>    group by bowler</a:t>
            </a:r>
          </a:p>
          <a:p>
            <a:r>
              <a:rPr lang="en-US" dirty="0">
                <a:solidFill>
                  <a:schemeClr val="accent3">
                    <a:lumMod val="50000"/>
                  </a:schemeClr>
                </a:solidFill>
              </a:rPr>
              <a:t>    having count(ball) &gt;= 500)</a:t>
            </a:r>
          </a:p>
          <a:p>
            <a:r>
              <a:rPr lang="en-US" dirty="0">
                <a:solidFill>
                  <a:schemeClr val="accent3">
                    <a:lumMod val="50000"/>
                  </a:schemeClr>
                </a:solidFill>
              </a:rPr>
              <a:t> as subquery</a:t>
            </a:r>
          </a:p>
          <a:p>
            <a:r>
              <a:rPr lang="en-US" dirty="0">
                <a:solidFill>
                  <a:schemeClr val="accent3">
                    <a:lumMod val="50000"/>
                  </a:schemeClr>
                </a:solidFill>
              </a:rPr>
              <a:t>order by </a:t>
            </a:r>
            <a:r>
              <a:rPr lang="en-US" dirty="0" err="1">
                <a:solidFill>
                  <a:schemeClr val="accent3">
                    <a:lumMod val="50000"/>
                  </a:schemeClr>
                </a:solidFill>
              </a:rPr>
              <a:t>economy_rate</a:t>
            </a:r>
            <a:r>
              <a:rPr lang="en-US" dirty="0">
                <a:solidFill>
                  <a:schemeClr val="accent3">
                    <a:lumMod val="50000"/>
                  </a:schemeClr>
                </a:solidFill>
              </a:rPr>
              <a:t> </a:t>
            </a:r>
            <a:r>
              <a:rPr lang="en-US" dirty="0" err="1">
                <a:solidFill>
                  <a:schemeClr val="accent3">
                    <a:lumMod val="50000"/>
                  </a:schemeClr>
                </a:solidFill>
              </a:rPr>
              <a:t>asc</a:t>
            </a:r>
            <a:r>
              <a:rPr lang="en-US" dirty="0">
                <a:solidFill>
                  <a:schemeClr val="accent3">
                    <a:lumMod val="50000"/>
                  </a:schemeClr>
                </a:solidFill>
              </a:rPr>
              <a:t> limit 10);</a:t>
            </a:r>
          </a:p>
          <a:p>
            <a:endParaRPr lang="en-US" dirty="0">
              <a:solidFill>
                <a:schemeClr val="accent3">
                  <a:lumMod val="50000"/>
                </a:schemeClr>
              </a:solidFill>
            </a:endParaRPr>
          </a:p>
          <a:p>
            <a:r>
              <a:rPr lang="en-US" u="sng" dirty="0">
                <a:solidFill>
                  <a:schemeClr val="accent3">
                    <a:lumMod val="50000"/>
                  </a:schemeClr>
                </a:solidFill>
              </a:rPr>
              <a:t>--step 3</a:t>
            </a:r>
          </a:p>
          <a:p>
            <a:r>
              <a:rPr lang="en-US" dirty="0">
                <a:solidFill>
                  <a:schemeClr val="accent3">
                    <a:lumMod val="50000"/>
                  </a:schemeClr>
                </a:solidFill>
              </a:rPr>
              <a:t>select * from "ECONOMY BOWLER LIST";</a:t>
            </a:r>
            <a:endParaRPr lang="en-IN" dirty="0">
              <a:solidFill>
                <a:schemeClr val="accent3">
                  <a:lumMod val="50000"/>
                </a:schemeClr>
              </a:solidFill>
            </a:endParaRPr>
          </a:p>
          <a:p>
            <a:endParaRPr lang="en-IN" dirty="0"/>
          </a:p>
        </p:txBody>
      </p:sp>
    </p:spTree>
    <p:extLst>
      <p:ext uri="{BB962C8B-B14F-4D97-AF65-F5344CB8AC3E}">
        <p14:creationId xmlns:p14="http://schemas.microsoft.com/office/powerpoint/2010/main" val="3705763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078661-2E93-8A63-C756-204ED4C91B57}"/>
              </a:ext>
            </a:extLst>
          </p:cNvPr>
          <p:cNvSpPr txBox="1"/>
          <p:nvPr/>
        </p:nvSpPr>
        <p:spPr>
          <a:xfrm>
            <a:off x="1293962" y="56874"/>
            <a:ext cx="7763773" cy="369332"/>
          </a:xfrm>
          <a:prstGeom prst="rect">
            <a:avLst/>
          </a:prstGeom>
          <a:noFill/>
        </p:spPr>
        <p:txBody>
          <a:bodyPr wrap="square" rtlCol="0">
            <a:spAutoFit/>
          </a:bodyPr>
          <a:lstStyle/>
          <a:p>
            <a:pPr algn="ctr"/>
            <a:r>
              <a:rPr lang="en-US" u="sng" dirty="0"/>
              <a:t>OUTPUT</a:t>
            </a:r>
            <a:endParaRPr lang="en-IN" u="sng" dirty="0"/>
          </a:p>
        </p:txBody>
      </p:sp>
      <p:pic>
        <p:nvPicPr>
          <p:cNvPr id="4" name="Picture 3">
            <a:extLst>
              <a:ext uri="{FF2B5EF4-FFF2-40B4-BE49-F238E27FC236}">
                <a16:creationId xmlns:a16="http://schemas.microsoft.com/office/drawing/2014/main" id="{1CFF058C-3014-5997-5F44-94B3596E6246}"/>
              </a:ext>
            </a:extLst>
          </p:cNvPr>
          <p:cNvPicPr>
            <a:picLocks noChangeAspect="1"/>
          </p:cNvPicPr>
          <p:nvPr/>
        </p:nvPicPr>
        <p:blipFill>
          <a:blip r:embed="rId2"/>
          <a:stretch>
            <a:fillRect/>
          </a:stretch>
        </p:blipFill>
        <p:spPr>
          <a:xfrm>
            <a:off x="69011" y="795538"/>
            <a:ext cx="6383547" cy="3741956"/>
          </a:xfrm>
          <a:prstGeom prst="rect">
            <a:avLst/>
          </a:prstGeom>
        </p:spPr>
      </p:pic>
      <p:graphicFrame>
        <p:nvGraphicFramePr>
          <p:cNvPr id="5" name="Chart 4">
            <a:extLst>
              <a:ext uri="{FF2B5EF4-FFF2-40B4-BE49-F238E27FC236}">
                <a16:creationId xmlns:a16="http://schemas.microsoft.com/office/drawing/2014/main" id="{796AE03C-1178-0F65-6881-217EF874AFDB}"/>
              </a:ext>
            </a:extLst>
          </p:cNvPr>
          <p:cNvGraphicFramePr>
            <a:graphicFrameLocks/>
          </p:cNvGraphicFramePr>
          <p:nvPr>
            <p:extLst>
              <p:ext uri="{D42A27DB-BD31-4B8C-83A1-F6EECF244321}">
                <p14:modId xmlns:p14="http://schemas.microsoft.com/office/powerpoint/2010/main" val="2669840622"/>
              </p:ext>
            </p:extLst>
          </p:nvPr>
        </p:nvGraphicFramePr>
        <p:xfrm>
          <a:off x="6452558" y="795538"/>
          <a:ext cx="5808454" cy="35902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7994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10774-AA4D-1950-E352-75510A02A33D}"/>
              </a:ext>
            </a:extLst>
          </p:cNvPr>
          <p:cNvSpPr txBox="1"/>
          <p:nvPr/>
        </p:nvSpPr>
        <p:spPr>
          <a:xfrm>
            <a:off x="0" y="77638"/>
            <a:ext cx="12016596" cy="5909310"/>
          </a:xfrm>
          <a:prstGeom prst="rect">
            <a:avLst/>
          </a:prstGeom>
          <a:noFill/>
        </p:spPr>
        <p:txBody>
          <a:bodyPr wrap="square" rtlCol="0">
            <a:spAutoFit/>
          </a:bodyPr>
          <a:lstStyle/>
          <a:p>
            <a:endParaRPr lang="en-US" dirty="0"/>
          </a:p>
          <a:p>
            <a:r>
              <a:rPr lang="en-US" sz="1600" dirty="0"/>
              <a:t>--task 5</a:t>
            </a:r>
          </a:p>
          <a:p>
            <a:r>
              <a:rPr lang="en-US" sz="1600" dirty="0"/>
              <a:t>/*Now you need to get 2-3 bowlers with the best strike rate and who have bowled at least 500 balls in IPL so </a:t>
            </a:r>
            <a:r>
              <a:rPr lang="en-US" sz="1600" dirty="0" err="1"/>
              <a:t>far.To</a:t>
            </a:r>
            <a:r>
              <a:rPr lang="en-US" sz="1600" dirty="0"/>
              <a:t> do that you have to make a list of 10 players you want to bid in the auction so that when you try to grab them in auction you should not pay the amount greater than you have in the purse for a particular player.</a:t>
            </a:r>
          </a:p>
          <a:p>
            <a:endParaRPr lang="en-US" dirty="0"/>
          </a:p>
          <a:p>
            <a:r>
              <a:rPr lang="en-US" dirty="0">
                <a:solidFill>
                  <a:schemeClr val="accent3">
                    <a:lumMod val="50000"/>
                  </a:schemeClr>
                </a:solidFill>
              </a:rPr>
              <a:t>select bowler,</a:t>
            </a:r>
          </a:p>
          <a:p>
            <a:r>
              <a:rPr lang="en-US" dirty="0">
                <a:solidFill>
                  <a:schemeClr val="accent3">
                    <a:lumMod val="50000"/>
                  </a:schemeClr>
                </a:solidFill>
              </a:rPr>
              <a:t>sum(</a:t>
            </a:r>
            <a:r>
              <a:rPr lang="en-US" dirty="0" err="1">
                <a:solidFill>
                  <a:schemeClr val="accent3">
                    <a:lumMod val="50000"/>
                  </a:schemeClr>
                </a:solidFill>
              </a:rPr>
              <a:t>is_wicket</a:t>
            </a:r>
            <a:r>
              <a:rPr lang="en-US" dirty="0">
                <a:solidFill>
                  <a:schemeClr val="accent3">
                    <a:lumMod val="50000"/>
                  </a:schemeClr>
                </a:solidFill>
              </a:rPr>
              <a:t>)as </a:t>
            </a:r>
            <a:r>
              <a:rPr lang="en-US" dirty="0" err="1">
                <a:solidFill>
                  <a:schemeClr val="accent3">
                    <a:lumMod val="50000"/>
                  </a:schemeClr>
                </a:solidFill>
              </a:rPr>
              <a:t>total_wickets</a:t>
            </a:r>
            <a:r>
              <a:rPr lang="en-US" dirty="0">
                <a:solidFill>
                  <a:schemeClr val="accent3">
                    <a:lumMod val="50000"/>
                  </a:schemeClr>
                </a:solidFill>
              </a:rPr>
              <a:t>,</a:t>
            </a:r>
          </a:p>
          <a:p>
            <a:r>
              <a:rPr lang="en-US" dirty="0">
                <a:solidFill>
                  <a:schemeClr val="accent3">
                    <a:lumMod val="50000"/>
                  </a:schemeClr>
                </a:solidFill>
              </a:rPr>
              <a:t>(count(ball)/NULLIF(sum(</a:t>
            </a:r>
            <a:r>
              <a:rPr lang="en-US" dirty="0" err="1">
                <a:solidFill>
                  <a:schemeClr val="accent3">
                    <a:lumMod val="50000"/>
                  </a:schemeClr>
                </a:solidFill>
              </a:rPr>
              <a:t>is_wicket</a:t>
            </a:r>
            <a:r>
              <a:rPr lang="en-US" dirty="0">
                <a:solidFill>
                  <a:schemeClr val="accent3">
                    <a:lumMod val="50000"/>
                  </a:schemeClr>
                </a:solidFill>
              </a:rPr>
              <a:t>),0))*1.0 as </a:t>
            </a:r>
            <a:r>
              <a:rPr lang="en-US" dirty="0" err="1">
                <a:solidFill>
                  <a:schemeClr val="accent3">
                    <a:lumMod val="50000"/>
                  </a:schemeClr>
                </a:solidFill>
              </a:rPr>
              <a:t>strike_rate</a:t>
            </a:r>
            <a:endParaRPr lang="en-US" dirty="0">
              <a:solidFill>
                <a:schemeClr val="accent3">
                  <a:lumMod val="50000"/>
                </a:schemeClr>
              </a:solidFill>
            </a:endParaRPr>
          </a:p>
          <a:p>
            <a:r>
              <a:rPr lang="en-US" dirty="0">
                <a:solidFill>
                  <a:schemeClr val="accent3">
                    <a:lumMod val="50000"/>
                  </a:schemeClr>
                </a:solidFill>
              </a:rPr>
              <a:t>from balls</a:t>
            </a:r>
          </a:p>
          <a:p>
            <a:r>
              <a:rPr lang="en-US" dirty="0">
                <a:solidFill>
                  <a:schemeClr val="accent3">
                    <a:lumMod val="50000"/>
                  </a:schemeClr>
                </a:solidFill>
              </a:rPr>
              <a:t>group by bowler</a:t>
            </a:r>
          </a:p>
          <a:p>
            <a:r>
              <a:rPr lang="en-US" dirty="0">
                <a:solidFill>
                  <a:schemeClr val="accent3">
                    <a:lumMod val="50000"/>
                  </a:schemeClr>
                </a:solidFill>
              </a:rPr>
              <a:t>order by </a:t>
            </a:r>
            <a:r>
              <a:rPr lang="en-US" dirty="0" err="1">
                <a:solidFill>
                  <a:schemeClr val="accent3">
                    <a:lumMod val="50000"/>
                  </a:schemeClr>
                </a:solidFill>
              </a:rPr>
              <a:t>strike_rate</a:t>
            </a:r>
            <a:r>
              <a:rPr lang="en-US" dirty="0">
                <a:solidFill>
                  <a:schemeClr val="accent3">
                    <a:lumMod val="50000"/>
                  </a:schemeClr>
                </a:solidFill>
              </a:rPr>
              <a:t>*/</a:t>
            </a:r>
          </a:p>
          <a:p>
            <a:endParaRPr lang="en-US" dirty="0">
              <a:solidFill>
                <a:schemeClr val="accent3">
                  <a:lumMod val="50000"/>
                </a:schemeClr>
              </a:solidFill>
            </a:endParaRPr>
          </a:p>
          <a:p>
            <a:r>
              <a:rPr lang="en-US" dirty="0">
                <a:solidFill>
                  <a:schemeClr val="accent3">
                    <a:lumMod val="50000"/>
                  </a:schemeClr>
                </a:solidFill>
              </a:rPr>
              <a:t>select </a:t>
            </a:r>
            <a:r>
              <a:rPr lang="en-US" dirty="0" err="1">
                <a:solidFill>
                  <a:schemeClr val="accent3">
                    <a:lumMod val="50000"/>
                  </a:schemeClr>
                </a:solidFill>
              </a:rPr>
              <a:t>bowler,count</a:t>
            </a:r>
            <a:r>
              <a:rPr lang="en-US" dirty="0">
                <a:solidFill>
                  <a:schemeClr val="accent3">
                    <a:lumMod val="50000"/>
                  </a:schemeClr>
                </a:solidFill>
              </a:rPr>
              <a:t>(bowler) as balls,</a:t>
            </a:r>
          </a:p>
          <a:p>
            <a:r>
              <a:rPr lang="en-US" dirty="0">
                <a:solidFill>
                  <a:schemeClr val="accent3">
                    <a:lumMod val="50000"/>
                  </a:schemeClr>
                </a:solidFill>
              </a:rPr>
              <a:t>sum(</a:t>
            </a:r>
            <a:r>
              <a:rPr lang="en-US" dirty="0" err="1">
                <a:solidFill>
                  <a:schemeClr val="accent3">
                    <a:lumMod val="50000"/>
                  </a:schemeClr>
                </a:solidFill>
              </a:rPr>
              <a:t>is_wicket</a:t>
            </a:r>
            <a:r>
              <a:rPr lang="en-US" dirty="0">
                <a:solidFill>
                  <a:schemeClr val="accent3">
                    <a:lumMod val="50000"/>
                  </a:schemeClr>
                </a:solidFill>
              </a:rPr>
              <a:t>) as </a:t>
            </a:r>
            <a:r>
              <a:rPr lang="en-US" dirty="0" err="1">
                <a:solidFill>
                  <a:schemeClr val="accent3">
                    <a:lumMod val="50000"/>
                  </a:schemeClr>
                </a:solidFill>
              </a:rPr>
              <a:t>total_wicket</a:t>
            </a:r>
            <a:r>
              <a:rPr lang="en-US" dirty="0">
                <a:solidFill>
                  <a:schemeClr val="accent3">
                    <a:lumMod val="50000"/>
                  </a:schemeClr>
                </a:solidFill>
              </a:rPr>
              <a:t>,</a:t>
            </a:r>
          </a:p>
          <a:p>
            <a:r>
              <a:rPr lang="en-US" dirty="0">
                <a:solidFill>
                  <a:schemeClr val="accent3">
                    <a:lumMod val="50000"/>
                  </a:schemeClr>
                </a:solidFill>
              </a:rPr>
              <a:t>((count(bowler)/sum(</a:t>
            </a:r>
            <a:r>
              <a:rPr lang="en-US" dirty="0" err="1">
                <a:solidFill>
                  <a:schemeClr val="accent3">
                    <a:lumMod val="50000"/>
                  </a:schemeClr>
                </a:solidFill>
              </a:rPr>
              <a:t>is_wicket</a:t>
            </a:r>
            <a:r>
              <a:rPr lang="en-US" dirty="0">
                <a:solidFill>
                  <a:schemeClr val="accent3">
                    <a:lumMod val="50000"/>
                  </a:schemeClr>
                </a:solidFill>
              </a:rPr>
              <a:t>)))as </a:t>
            </a:r>
            <a:r>
              <a:rPr lang="en-US" dirty="0" err="1">
                <a:solidFill>
                  <a:schemeClr val="accent3">
                    <a:lumMod val="50000"/>
                  </a:schemeClr>
                </a:solidFill>
              </a:rPr>
              <a:t>strike_rate</a:t>
            </a:r>
            <a:endParaRPr lang="en-US" dirty="0">
              <a:solidFill>
                <a:schemeClr val="accent3">
                  <a:lumMod val="50000"/>
                </a:schemeClr>
              </a:solidFill>
            </a:endParaRPr>
          </a:p>
          <a:p>
            <a:r>
              <a:rPr lang="en-US" dirty="0">
                <a:solidFill>
                  <a:schemeClr val="accent3">
                    <a:lumMod val="50000"/>
                  </a:schemeClr>
                </a:solidFill>
              </a:rPr>
              <a:t>from balls</a:t>
            </a:r>
          </a:p>
          <a:p>
            <a:r>
              <a:rPr lang="en-US" dirty="0">
                <a:solidFill>
                  <a:schemeClr val="accent3">
                    <a:lumMod val="50000"/>
                  </a:schemeClr>
                </a:solidFill>
              </a:rPr>
              <a:t>group by bowler </a:t>
            </a:r>
          </a:p>
          <a:p>
            <a:r>
              <a:rPr lang="en-US" dirty="0">
                <a:solidFill>
                  <a:schemeClr val="accent3">
                    <a:lumMod val="50000"/>
                  </a:schemeClr>
                </a:solidFill>
              </a:rPr>
              <a:t>having count(bowler)&gt;500 </a:t>
            </a:r>
          </a:p>
          <a:p>
            <a:r>
              <a:rPr lang="en-US" dirty="0">
                <a:solidFill>
                  <a:schemeClr val="accent3">
                    <a:lumMod val="50000"/>
                  </a:schemeClr>
                </a:solidFill>
              </a:rPr>
              <a:t>order by </a:t>
            </a:r>
            <a:r>
              <a:rPr lang="en-US" dirty="0" err="1">
                <a:solidFill>
                  <a:schemeClr val="accent3">
                    <a:lumMod val="50000"/>
                  </a:schemeClr>
                </a:solidFill>
              </a:rPr>
              <a:t>strike_rate</a:t>
            </a:r>
            <a:r>
              <a:rPr lang="en-US" dirty="0">
                <a:solidFill>
                  <a:schemeClr val="accent3">
                    <a:lumMod val="50000"/>
                  </a:schemeClr>
                </a:solidFill>
              </a:rPr>
              <a:t> </a:t>
            </a:r>
            <a:r>
              <a:rPr lang="en-US" dirty="0" err="1">
                <a:solidFill>
                  <a:schemeClr val="accent3">
                    <a:lumMod val="50000"/>
                  </a:schemeClr>
                </a:solidFill>
              </a:rPr>
              <a:t>asc</a:t>
            </a:r>
            <a:r>
              <a:rPr lang="en-US" dirty="0">
                <a:solidFill>
                  <a:schemeClr val="accent3">
                    <a:lumMod val="50000"/>
                  </a:schemeClr>
                </a:solidFill>
              </a:rPr>
              <a:t> </a:t>
            </a:r>
          </a:p>
          <a:p>
            <a:r>
              <a:rPr lang="en-US" dirty="0">
                <a:solidFill>
                  <a:schemeClr val="accent3">
                    <a:lumMod val="50000"/>
                  </a:schemeClr>
                </a:solidFill>
              </a:rPr>
              <a:t>limit 10;</a:t>
            </a:r>
            <a:endParaRPr lang="en-IN" dirty="0">
              <a:solidFill>
                <a:schemeClr val="accent3">
                  <a:lumMod val="50000"/>
                </a:schemeClr>
              </a:solidFill>
            </a:endParaRPr>
          </a:p>
        </p:txBody>
      </p:sp>
    </p:spTree>
    <p:extLst>
      <p:ext uri="{BB962C8B-B14F-4D97-AF65-F5344CB8AC3E}">
        <p14:creationId xmlns:p14="http://schemas.microsoft.com/office/powerpoint/2010/main" val="864766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72FC94-6A40-E660-CD37-1B63B2E8233C}"/>
              </a:ext>
            </a:extLst>
          </p:cNvPr>
          <p:cNvSpPr txBox="1"/>
          <p:nvPr/>
        </p:nvSpPr>
        <p:spPr>
          <a:xfrm>
            <a:off x="1078302" y="60385"/>
            <a:ext cx="8298611" cy="369332"/>
          </a:xfrm>
          <a:prstGeom prst="rect">
            <a:avLst/>
          </a:prstGeom>
          <a:noFill/>
        </p:spPr>
        <p:txBody>
          <a:bodyPr wrap="square" rtlCol="0">
            <a:spAutoFit/>
          </a:bodyPr>
          <a:lstStyle/>
          <a:p>
            <a:pPr algn="ctr"/>
            <a:r>
              <a:rPr lang="en-US" b="1" dirty="0"/>
              <a:t>OUTPUT</a:t>
            </a:r>
            <a:endParaRPr lang="en-IN" b="1" dirty="0"/>
          </a:p>
        </p:txBody>
      </p:sp>
      <p:pic>
        <p:nvPicPr>
          <p:cNvPr id="6" name="Picture 5">
            <a:extLst>
              <a:ext uri="{FF2B5EF4-FFF2-40B4-BE49-F238E27FC236}">
                <a16:creationId xmlns:a16="http://schemas.microsoft.com/office/drawing/2014/main" id="{4360CDA3-DE9D-716D-B7CE-34B66A143B62}"/>
              </a:ext>
            </a:extLst>
          </p:cNvPr>
          <p:cNvPicPr>
            <a:picLocks noChangeAspect="1"/>
          </p:cNvPicPr>
          <p:nvPr/>
        </p:nvPicPr>
        <p:blipFill>
          <a:blip r:embed="rId2"/>
          <a:stretch>
            <a:fillRect/>
          </a:stretch>
        </p:blipFill>
        <p:spPr>
          <a:xfrm>
            <a:off x="-1" y="429717"/>
            <a:ext cx="5331125" cy="3716320"/>
          </a:xfrm>
          <a:prstGeom prst="rect">
            <a:avLst/>
          </a:prstGeom>
        </p:spPr>
      </p:pic>
      <p:graphicFrame>
        <p:nvGraphicFramePr>
          <p:cNvPr id="7" name="Chart 6">
            <a:extLst>
              <a:ext uri="{FF2B5EF4-FFF2-40B4-BE49-F238E27FC236}">
                <a16:creationId xmlns:a16="http://schemas.microsoft.com/office/drawing/2014/main" id="{AFA5D4AF-EFE7-CDE7-BD7F-8263637D5372}"/>
              </a:ext>
            </a:extLst>
          </p:cNvPr>
          <p:cNvGraphicFramePr>
            <a:graphicFrameLocks/>
          </p:cNvGraphicFramePr>
          <p:nvPr>
            <p:extLst>
              <p:ext uri="{D42A27DB-BD31-4B8C-83A1-F6EECF244321}">
                <p14:modId xmlns:p14="http://schemas.microsoft.com/office/powerpoint/2010/main" val="669268349"/>
              </p:ext>
            </p:extLst>
          </p:nvPr>
        </p:nvGraphicFramePr>
        <p:xfrm>
          <a:off x="5408762" y="429717"/>
          <a:ext cx="6783238" cy="38834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90275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C42A1C-5E3E-81F4-AF93-74A32D64C968}"/>
              </a:ext>
            </a:extLst>
          </p:cNvPr>
          <p:cNvSpPr txBox="1"/>
          <p:nvPr/>
        </p:nvSpPr>
        <p:spPr>
          <a:xfrm>
            <a:off x="0" y="0"/>
            <a:ext cx="12192000" cy="1200329"/>
          </a:xfrm>
          <a:prstGeom prst="rect">
            <a:avLst/>
          </a:prstGeom>
          <a:noFill/>
        </p:spPr>
        <p:txBody>
          <a:bodyPr wrap="square" rtlCol="0">
            <a:spAutoFit/>
          </a:bodyPr>
          <a:lstStyle/>
          <a:p>
            <a:r>
              <a:rPr lang="en-US" sz="1400" dirty="0"/>
              <a:t>--task 6</a:t>
            </a:r>
          </a:p>
          <a:p>
            <a:r>
              <a:rPr lang="en-US" sz="1400" dirty="0"/>
              <a:t>/*Now you need to get 2-3 </a:t>
            </a:r>
            <a:r>
              <a:rPr lang="en-US" sz="1400" dirty="0" err="1"/>
              <a:t>All_rounders</a:t>
            </a:r>
            <a:r>
              <a:rPr lang="en-US" sz="1400" dirty="0"/>
              <a:t> with the best batting as well as bowling strike rate and who have faced at least 500 balls in IPL so far and have bowled minimum 300 </a:t>
            </a:r>
            <a:r>
              <a:rPr lang="en-US" sz="1400" dirty="0" err="1"/>
              <a:t>balls.To</a:t>
            </a:r>
            <a:r>
              <a:rPr lang="en-US" sz="1400" dirty="0"/>
              <a:t> do that you have to make a list of 10 players you want to bid in the auction so that when you try to grab them in auction you should not pay the amount greater than you have in the purse for a particular player.*/</a:t>
            </a:r>
          </a:p>
          <a:p>
            <a:endParaRPr lang="en-IN" sz="1600" dirty="0"/>
          </a:p>
        </p:txBody>
      </p:sp>
      <p:sp>
        <p:nvSpPr>
          <p:cNvPr id="5" name="TextBox 4">
            <a:extLst>
              <a:ext uri="{FF2B5EF4-FFF2-40B4-BE49-F238E27FC236}">
                <a16:creationId xmlns:a16="http://schemas.microsoft.com/office/drawing/2014/main" id="{11F1A5D6-217E-4B19-4B4A-BD99E406D2AA}"/>
              </a:ext>
            </a:extLst>
          </p:cNvPr>
          <p:cNvSpPr txBox="1"/>
          <p:nvPr/>
        </p:nvSpPr>
        <p:spPr>
          <a:xfrm>
            <a:off x="77638" y="845389"/>
            <a:ext cx="12192000" cy="5816977"/>
          </a:xfrm>
          <a:prstGeom prst="rect">
            <a:avLst/>
          </a:prstGeom>
          <a:noFill/>
        </p:spPr>
        <p:txBody>
          <a:bodyPr wrap="square" rtlCol="0">
            <a:spAutoFit/>
          </a:bodyPr>
          <a:lstStyle/>
          <a:p>
            <a:r>
              <a:rPr lang="en-US" sz="1400" dirty="0">
                <a:solidFill>
                  <a:schemeClr val="accent3">
                    <a:lumMod val="50000"/>
                  </a:schemeClr>
                </a:solidFill>
              </a:rPr>
              <a:t>--wicket taking bowler	</a:t>
            </a:r>
          </a:p>
          <a:p>
            <a:r>
              <a:rPr lang="en-US" sz="1400" dirty="0">
                <a:solidFill>
                  <a:schemeClr val="accent3">
                    <a:lumMod val="50000"/>
                  </a:schemeClr>
                </a:solidFill>
              </a:rPr>
              <a:t>create table </a:t>
            </a:r>
            <a:r>
              <a:rPr lang="en-US" sz="1400" dirty="0" err="1">
                <a:solidFill>
                  <a:schemeClr val="accent3">
                    <a:lumMod val="50000"/>
                  </a:schemeClr>
                </a:solidFill>
              </a:rPr>
              <a:t>strike_bowler</a:t>
            </a:r>
            <a:r>
              <a:rPr lang="en-US" sz="1400" dirty="0">
                <a:solidFill>
                  <a:schemeClr val="accent3">
                    <a:lumMod val="50000"/>
                  </a:schemeClr>
                </a:solidFill>
              </a:rPr>
              <a:t> as (select bowler,</a:t>
            </a:r>
          </a:p>
          <a:p>
            <a:r>
              <a:rPr lang="en-US" sz="1400" dirty="0">
                <a:solidFill>
                  <a:schemeClr val="accent3">
                    <a:lumMod val="50000"/>
                  </a:schemeClr>
                </a:solidFill>
              </a:rPr>
              <a:t>    sum(case when </a:t>
            </a:r>
            <a:r>
              <a:rPr lang="en-US" sz="1400" dirty="0" err="1">
                <a:solidFill>
                  <a:schemeClr val="accent3">
                    <a:lumMod val="50000"/>
                  </a:schemeClr>
                </a:solidFill>
              </a:rPr>
              <a:t>dismissal_kind</a:t>
            </a:r>
            <a:r>
              <a:rPr lang="en-US" sz="1400" dirty="0">
                <a:solidFill>
                  <a:schemeClr val="accent3">
                    <a:lumMod val="50000"/>
                  </a:schemeClr>
                </a:solidFill>
              </a:rPr>
              <a:t> = '</a:t>
            </a:r>
            <a:r>
              <a:rPr lang="en-US" sz="1400" dirty="0" err="1">
                <a:solidFill>
                  <a:schemeClr val="accent3">
                    <a:lumMod val="50000"/>
                  </a:schemeClr>
                </a:solidFill>
              </a:rPr>
              <a:t>lbw</a:t>
            </a:r>
            <a:r>
              <a:rPr lang="en-US" sz="1400" dirty="0">
                <a:solidFill>
                  <a:schemeClr val="accent3">
                    <a:lumMod val="50000"/>
                  </a:schemeClr>
                </a:solidFill>
              </a:rPr>
              <a:t>' then 1 else 0 end) as </a:t>
            </a:r>
            <a:r>
              <a:rPr lang="en-US" sz="1400" dirty="0" err="1">
                <a:solidFill>
                  <a:schemeClr val="accent3">
                    <a:lumMod val="50000"/>
                  </a:schemeClr>
                </a:solidFill>
              </a:rPr>
              <a:t>lbw_wickets</a:t>
            </a:r>
            <a:r>
              <a:rPr lang="en-US" sz="1400" dirty="0">
                <a:solidFill>
                  <a:schemeClr val="accent3">
                    <a:lumMod val="50000"/>
                  </a:schemeClr>
                </a:solidFill>
              </a:rPr>
              <a:t>,</a:t>
            </a:r>
          </a:p>
          <a:p>
            <a:r>
              <a:rPr lang="en-US" sz="1400" dirty="0">
                <a:solidFill>
                  <a:schemeClr val="accent3">
                    <a:lumMod val="50000"/>
                  </a:schemeClr>
                </a:solidFill>
              </a:rPr>
              <a:t>    sum(case when </a:t>
            </a:r>
            <a:r>
              <a:rPr lang="en-US" sz="1400" dirty="0" err="1">
                <a:solidFill>
                  <a:schemeClr val="accent3">
                    <a:lumMod val="50000"/>
                  </a:schemeClr>
                </a:solidFill>
              </a:rPr>
              <a:t>dismissal_kind</a:t>
            </a:r>
            <a:r>
              <a:rPr lang="en-US" sz="1400" dirty="0">
                <a:solidFill>
                  <a:schemeClr val="accent3">
                    <a:lumMod val="50000"/>
                  </a:schemeClr>
                </a:solidFill>
              </a:rPr>
              <a:t> = 'caught' then 1 else 0 end) as </a:t>
            </a:r>
            <a:r>
              <a:rPr lang="en-US" sz="1400" dirty="0" err="1">
                <a:solidFill>
                  <a:schemeClr val="accent3">
                    <a:lumMod val="50000"/>
                  </a:schemeClr>
                </a:solidFill>
              </a:rPr>
              <a:t>caught_wickets</a:t>
            </a:r>
            <a:r>
              <a:rPr lang="en-US" sz="1400" dirty="0">
                <a:solidFill>
                  <a:schemeClr val="accent3">
                    <a:lumMod val="50000"/>
                  </a:schemeClr>
                </a:solidFill>
              </a:rPr>
              <a:t>,</a:t>
            </a:r>
          </a:p>
          <a:p>
            <a:r>
              <a:rPr lang="en-US" sz="1400" dirty="0">
                <a:solidFill>
                  <a:schemeClr val="accent3">
                    <a:lumMod val="50000"/>
                  </a:schemeClr>
                </a:solidFill>
              </a:rPr>
              <a:t>    sum(case when </a:t>
            </a:r>
            <a:r>
              <a:rPr lang="en-US" sz="1400" dirty="0" err="1">
                <a:solidFill>
                  <a:schemeClr val="accent3">
                    <a:lumMod val="50000"/>
                  </a:schemeClr>
                </a:solidFill>
              </a:rPr>
              <a:t>dismissal_kind</a:t>
            </a:r>
            <a:r>
              <a:rPr lang="en-US" sz="1400" dirty="0">
                <a:solidFill>
                  <a:schemeClr val="accent3">
                    <a:lumMod val="50000"/>
                  </a:schemeClr>
                </a:solidFill>
              </a:rPr>
              <a:t> = 'bowled' then 1 else 0 end) as </a:t>
            </a:r>
            <a:r>
              <a:rPr lang="en-US" sz="1400" dirty="0" err="1">
                <a:solidFill>
                  <a:schemeClr val="accent3">
                    <a:lumMod val="50000"/>
                  </a:schemeClr>
                </a:solidFill>
              </a:rPr>
              <a:t>bowled_wickets</a:t>
            </a:r>
            <a:r>
              <a:rPr lang="en-US" sz="1400" dirty="0">
                <a:solidFill>
                  <a:schemeClr val="accent3">
                    <a:lumMod val="50000"/>
                  </a:schemeClr>
                </a:solidFill>
              </a:rPr>
              <a:t>,</a:t>
            </a:r>
          </a:p>
          <a:p>
            <a:r>
              <a:rPr lang="en-US" sz="1400" dirty="0">
                <a:solidFill>
                  <a:schemeClr val="accent3">
                    <a:lumMod val="50000"/>
                  </a:schemeClr>
                </a:solidFill>
              </a:rPr>
              <a:t>    sum(case when </a:t>
            </a:r>
            <a:r>
              <a:rPr lang="en-US" sz="1400" dirty="0" err="1">
                <a:solidFill>
                  <a:schemeClr val="accent3">
                    <a:lumMod val="50000"/>
                  </a:schemeClr>
                </a:solidFill>
              </a:rPr>
              <a:t>dismissal_kind</a:t>
            </a:r>
            <a:r>
              <a:rPr lang="en-US" sz="1400" dirty="0">
                <a:solidFill>
                  <a:schemeClr val="accent3">
                    <a:lumMod val="50000"/>
                  </a:schemeClr>
                </a:solidFill>
              </a:rPr>
              <a:t> = 'stumped' then 1 else 0 end) as </a:t>
            </a:r>
            <a:r>
              <a:rPr lang="en-US" sz="1400" dirty="0" err="1">
                <a:solidFill>
                  <a:schemeClr val="accent3">
                    <a:lumMod val="50000"/>
                  </a:schemeClr>
                </a:solidFill>
              </a:rPr>
              <a:t>stumped_wickets</a:t>
            </a:r>
            <a:r>
              <a:rPr lang="en-US" sz="1400" dirty="0">
                <a:solidFill>
                  <a:schemeClr val="accent3">
                    <a:lumMod val="50000"/>
                  </a:schemeClr>
                </a:solidFill>
              </a:rPr>
              <a:t>,</a:t>
            </a:r>
          </a:p>
          <a:p>
            <a:r>
              <a:rPr lang="en-US" sz="1400" dirty="0">
                <a:solidFill>
                  <a:schemeClr val="accent3">
                    <a:lumMod val="50000"/>
                  </a:schemeClr>
                </a:solidFill>
              </a:rPr>
              <a:t>	sum(case when </a:t>
            </a:r>
            <a:r>
              <a:rPr lang="en-US" sz="1400" dirty="0" err="1">
                <a:solidFill>
                  <a:schemeClr val="accent3">
                    <a:lumMod val="50000"/>
                  </a:schemeClr>
                </a:solidFill>
              </a:rPr>
              <a:t>dismissal_kind</a:t>
            </a:r>
            <a:r>
              <a:rPr lang="en-US" sz="1400" dirty="0">
                <a:solidFill>
                  <a:schemeClr val="accent3">
                    <a:lumMod val="50000"/>
                  </a:schemeClr>
                </a:solidFill>
              </a:rPr>
              <a:t> = 'hit wicket' then 1 else 0 end) as </a:t>
            </a:r>
            <a:r>
              <a:rPr lang="en-US" sz="1400" dirty="0" err="1">
                <a:solidFill>
                  <a:schemeClr val="accent3">
                    <a:lumMod val="50000"/>
                  </a:schemeClr>
                </a:solidFill>
              </a:rPr>
              <a:t>hit_wicket</a:t>
            </a:r>
            <a:r>
              <a:rPr lang="en-US" sz="1400" dirty="0">
                <a:solidFill>
                  <a:schemeClr val="accent3">
                    <a:lumMod val="50000"/>
                  </a:schemeClr>
                </a:solidFill>
              </a:rPr>
              <a:t>,</a:t>
            </a:r>
          </a:p>
          <a:p>
            <a:r>
              <a:rPr lang="en-US" sz="1400" dirty="0">
                <a:solidFill>
                  <a:schemeClr val="accent3">
                    <a:lumMod val="50000"/>
                  </a:schemeClr>
                </a:solidFill>
              </a:rPr>
              <a:t>	sum(case when </a:t>
            </a:r>
            <a:r>
              <a:rPr lang="en-US" sz="1400" dirty="0" err="1">
                <a:solidFill>
                  <a:schemeClr val="accent3">
                    <a:lumMod val="50000"/>
                  </a:schemeClr>
                </a:solidFill>
              </a:rPr>
              <a:t>dismissal_kind</a:t>
            </a:r>
            <a:r>
              <a:rPr lang="en-US" sz="1400" dirty="0">
                <a:solidFill>
                  <a:schemeClr val="accent3">
                    <a:lumMod val="50000"/>
                  </a:schemeClr>
                </a:solidFill>
              </a:rPr>
              <a:t> = 'caught and bowled' then 1 else 0 end) as </a:t>
            </a:r>
            <a:r>
              <a:rPr lang="en-US" sz="1400" dirty="0" err="1">
                <a:solidFill>
                  <a:schemeClr val="accent3">
                    <a:lumMod val="50000"/>
                  </a:schemeClr>
                </a:solidFill>
              </a:rPr>
              <a:t>caught_and_bowled</a:t>
            </a:r>
            <a:r>
              <a:rPr lang="en-US" sz="1400" dirty="0">
                <a:solidFill>
                  <a:schemeClr val="accent3">
                    <a:lumMod val="50000"/>
                  </a:schemeClr>
                </a:solidFill>
              </a:rPr>
              <a:t>,</a:t>
            </a:r>
          </a:p>
          <a:p>
            <a:r>
              <a:rPr lang="en-US" sz="1400" dirty="0">
                <a:solidFill>
                  <a:schemeClr val="accent3">
                    <a:lumMod val="50000"/>
                  </a:schemeClr>
                </a:solidFill>
              </a:rPr>
              <a:t>	count(ball)	as </a:t>
            </a:r>
            <a:r>
              <a:rPr lang="en-US" sz="1400" dirty="0" err="1">
                <a:solidFill>
                  <a:schemeClr val="accent3">
                    <a:lumMod val="50000"/>
                  </a:schemeClr>
                </a:solidFill>
              </a:rPr>
              <a:t>ball_count</a:t>
            </a:r>
            <a:r>
              <a:rPr lang="en-US" sz="1400" dirty="0">
                <a:solidFill>
                  <a:schemeClr val="accent3">
                    <a:lumMod val="50000"/>
                  </a:schemeClr>
                </a:solidFill>
              </a:rPr>
              <a:t>					   </a:t>
            </a:r>
          </a:p>
          <a:p>
            <a:r>
              <a:rPr lang="en-US" sz="1400" dirty="0">
                <a:solidFill>
                  <a:schemeClr val="accent3">
                    <a:lumMod val="50000"/>
                  </a:schemeClr>
                </a:solidFill>
              </a:rPr>
              <a:t>from master</a:t>
            </a:r>
          </a:p>
          <a:p>
            <a:r>
              <a:rPr lang="en-US" sz="1400" dirty="0">
                <a:solidFill>
                  <a:schemeClr val="accent3">
                    <a:lumMod val="50000"/>
                  </a:schemeClr>
                </a:solidFill>
              </a:rPr>
              <a:t>group by bowler</a:t>
            </a:r>
          </a:p>
          <a:p>
            <a:r>
              <a:rPr lang="en-US" sz="1400" dirty="0">
                <a:solidFill>
                  <a:schemeClr val="accent3">
                    <a:lumMod val="50000"/>
                  </a:schemeClr>
                </a:solidFill>
              </a:rPr>
              <a:t>order by </a:t>
            </a:r>
            <a:r>
              <a:rPr lang="en-US" sz="1400" dirty="0" err="1">
                <a:solidFill>
                  <a:schemeClr val="accent3">
                    <a:lumMod val="50000"/>
                  </a:schemeClr>
                </a:solidFill>
              </a:rPr>
              <a:t>caught_wickets</a:t>
            </a:r>
            <a:r>
              <a:rPr lang="en-US" sz="1400" dirty="0">
                <a:solidFill>
                  <a:schemeClr val="accent3">
                    <a:lumMod val="50000"/>
                  </a:schemeClr>
                </a:solidFill>
              </a:rPr>
              <a:t> desc, </a:t>
            </a:r>
            <a:r>
              <a:rPr lang="en-US" sz="1400" dirty="0" err="1">
                <a:solidFill>
                  <a:schemeClr val="accent3">
                    <a:lumMod val="50000"/>
                  </a:schemeClr>
                </a:solidFill>
              </a:rPr>
              <a:t>bowled_wickets</a:t>
            </a:r>
            <a:r>
              <a:rPr lang="en-US" sz="1400" dirty="0">
                <a:solidFill>
                  <a:schemeClr val="accent3">
                    <a:lumMod val="50000"/>
                  </a:schemeClr>
                </a:solidFill>
              </a:rPr>
              <a:t> desc);</a:t>
            </a:r>
          </a:p>
          <a:p>
            <a:endParaRPr lang="en-US" sz="1400" dirty="0">
              <a:solidFill>
                <a:schemeClr val="accent3">
                  <a:lumMod val="50000"/>
                </a:schemeClr>
              </a:solidFill>
            </a:endParaRPr>
          </a:p>
          <a:p>
            <a:endParaRPr lang="en-US" sz="1400" dirty="0">
              <a:solidFill>
                <a:schemeClr val="accent3">
                  <a:lumMod val="50000"/>
                </a:schemeClr>
              </a:solidFill>
            </a:endParaRPr>
          </a:p>
          <a:p>
            <a:r>
              <a:rPr lang="en-US" sz="1400" dirty="0">
                <a:solidFill>
                  <a:schemeClr val="accent3">
                    <a:lumMod val="50000"/>
                  </a:schemeClr>
                </a:solidFill>
              </a:rPr>
              <a:t>create table </a:t>
            </a:r>
            <a:r>
              <a:rPr lang="en-US" sz="1400" dirty="0" err="1">
                <a:solidFill>
                  <a:schemeClr val="accent3">
                    <a:lumMod val="50000"/>
                  </a:schemeClr>
                </a:solidFill>
              </a:rPr>
              <a:t>strikebowler</a:t>
            </a:r>
            <a:r>
              <a:rPr lang="en-US" sz="1400" dirty="0">
                <a:solidFill>
                  <a:schemeClr val="accent3">
                    <a:lumMod val="50000"/>
                  </a:schemeClr>
                </a:solidFill>
              </a:rPr>
              <a:t> as (select *,Round(cast(</a:t>
            </a:r>
            <a:r>
              <a:rPr lang="en-US" sz="1400" dirty="0" err="1">
                <a:solidFill>
                  <a:schemeClr val="accent3">
                    <a:lumMod val="50000"/>
                  </a:schemeClr>
                </a:solidFill>
              </a:rPr>
              <a:t>ball_count</a:t>
            </a:r>
            <a:r>
              <a:rPr lang="en-US" sz="1400" dirty="0">
                <a:solidFill>
                  <a:schemeClr val="accent3">
                    <a:lumMod val="50000"/>
                  </a:schemeClr>
                </a:solidFill>
              </a:rPr>
              <a:t> as decimal(10,2))/ cast(</a:t>
            </a:r>
            <a:r>
              <a:rPr lang="en-US" sz="1400" dirty="0" err="1">
                <a:solidFill>
                  <a:schemeClr val="accent3">
                    <a:lumMod val="50000"/>
                  </a:schemeClr>
                </a:solidFill>
              </a:rPr>
              <a:t>Total_wickets</a:t>
            </a:r>
            <a:r>
              <a:rPr lang="en-US" sz="1400" dirty="0">
                <a:solidFill>
                  <a:schemeClr val="accent3">
                    <a:lumMod val="50000"/>
                  </a:schemeClr>
                </a:solidFill>
              </a:rPr>
              <a:t> as decimal(5,2)),2) as </a:t>
            </a:r>
            <a:r>
              <a:rPr lang="en-US" sz="1400" dirty="0" err="1">
                <a:solidFill>
                  <a:schemeClr val="accent3">
                    <a:lumMod val="50000"/>
                  </a:schemeClr>
                </a:solidFill>
              </a:rPr>
              <a:t>strike_rate</a:t>
            </a:r>
            <a:endParaRPr lang="en-US" sz="1400" dirty="0">
              <a:solidFill>
                <a:schemeClr val="accent3">
                  <a:lumMod val="50000"/>
                </a:schemeClr>
              </a:solidFill>
            </a:endParaRPr>
          </a:p>
          <a:p>
            <a:r>
              <a:rPr lang="en-US" sz="1400" dirty="0">
                <a:solidFill>
                  <a:schemeClr val="accent3">
                    <a:lumMod val="50000"/>
                  </a:schemeClr>
                </a:solidFill>
              </a:rPr>
              <a:t>from</a:t>
            </a:r>
          </a:p>
          <a:p>
            <a:r>
              <a:rPr lang="en-US" sz="1400" dirty="0">
                <a:solidFill>
                  <a:schemeClr val="accent3">
                    <a:lumMod val="50000"/>
                  </a:schemeClr>
                </a:solidFill>
              </a:rPr>
              <a:t>	(select *, (lbw_wickets+caught_wickets+bowled_wickets+stumped_wickets+hit_wicket+caught_and_bowled) as </a:t>
            </a:r>
            <a:r>
              <a:rPr lang="en-US" sz="1400" dirty="0" err="1">
                <a:solidFill>
                  <a:schemeClr val="accent3">
                    <a:lumMod val="50000"/>
                  </a:schemeClr>
                </a:solidFill>
              </a:rPr>
              <a:t>Total_wickets</a:t>
            </a:r>
            <a:endParaRPr lang="en-US" sz="1400" dirty="0">
              <a:solidFill>
                <a:schemeClr val="accent3">
                  <a:lumMod val="50000"/>
                </a:schemeClr>
              </a:solidFill>
            </a:endParaRPr>
          </a:p>
          <a:p>
            <a:r>
              <a:rPr lang="en-US" sz="1400" dirty="0">
                <a:solidFill>
                  <a:schemeClr val="accent3">
                    <a:lumMod val="50000"/>
                  </a:schemeClr>
                </a:solidFill>
              </a:rPr>
              <a:t>from</a:t>
            </a:r>
          </a:p>
          <a:p>
            <a:r>
              <a:rPr lang="en-US" sz="1400" dirty="0">
                <a:solidFill>
                  <a:schemeClr val="accent3">
                    <a:lumMod val="50000"/>
                  </a:schemeClr>
                </a:solidFill>
              </a:rPr>
              <a:t>	 </a:t>
            </a:r>
            <a:r>
              <a:rPr lang="en-US" sz="1400" dirty="0" err="1">
                <a:solidFill>
                  <a:schemeClr val="accent3">
                    <a:lumMod val="50000"/>
                  </a:schemeClr>
                </a:solidFill>
              </a:rPr>
              <a:t>strike_bowler</a:t>
            </a:r>
            <a:endParaRPr lang="en-US" sz="1400" dirty="0">
              <a:solidFill>
                <a:schemeClr val="accent3">
                  <a:lumMod val="50000"/>
                </a:schemeClr>
              </a:solidFill>
            </a:endParaRPr>
          </a:p>
          <a:p>
            <a:r>
              <a:rPr lang="en-US" sz="1400" dirty="0">
                <a:solidFill>
                  <a:schemeClr val="accent3">
                    <a:lumMod val="50000"/>
                  </a:schemeClr>
                </a:solidFill>
              </a:rPr>
              <a:t>	 group by bowler,lbw_wickets,caught_wickets,bowled_wickets,stumped_wickets,ball_count,hit_wicket,caught_and_bowled</a:t>
            </a:r>
          </a:p>
          <a:p>
            <a:r>
              <a:rPr lang="en-US" sz="1400" dirty="0">
                <a:solidFill>
                  <a:schemeClr val="accent3">
                    <a:lumMod val="50000"/>
                  </a:schemeClr>
                </a:solidFill>
              </a:rPr>
              <a:t>	 having </a:t>
            </a:r>
            <a:r>
              <a:rPr lang="en-US" sz="1400" dirty="0" err="1">
                <a:solidFill>
                  <a:schemeClr val="accent3">
                    <a:lumMod val="50000"/>
                  </a:schemeClr>
                </a:solidFill>
              </a:rPr>
              <a:t>ball_count</a:t>
            </a:r>
            <a:r>
              <a:rPr lang="en-US" sz="1400" dirty="0">
                <a:solidFill>
                  <a:schemeClr val="accent3">
                    <a:lumMod val="50000"/>
                  </a:schemeClr>
                </a:solidFill>
              </a:rPr>
              <a:t> &gt;500</a:t>
            </a:r>
          </a:p>
          <a:p>
            <a:r>
              <a:rPr lang="en-US" sz="1400" dirty="0">
                <a:solidFill>
                  <a:schemeClr val="accent3">
                    <a:lumMod val="50000"/>
                  </a:schemeClr>
                </a:solidFill>
              </a:rPr>
              <a:t>	 order by </a:t>
            </a:r>
            <a:r>
              <a:rPr lang="en-US" sz="1400" dirty="0" err="1">
                <a:solidFill>
                  <a:schemeClr val="accent3">
                    <a:lumMod val="50000"/>
                  </a:schemeClr>
                </a:solidFill>
              </a:rPr>
              <a:t>Total_wickets</a:t>
            </a:r>
            <a:r>
              <a:rPr lang="en-US" sz="1400" dirty="0">
                <a:solidFill>
                  <a:schemeClr val="accent3">
                    <a:lumMod val="50000"/>
                  </a:schemeClr>
                </a:solidFill>
              </a:rPr>
              <a:t> desc) as subquery</a:t>
            </a:r>
          </a:p>
          <a:p>
            <a:r>
              <a:rPr lang="en-US" sz="1400" dirty="0">
                <a:solidFill>
                  <a:schemeClr val="accent3">
                    <a:lumMod val="50000"/>
                  </a:schemeClr>
                </a:solidFill>
              </a:rPr>
              <a:t>order by </a:t>
            </a:r>
            <a:r>
              <a:rPr lang="en-US" sz="1400" dirty="0" err="1">
                <a:solidFill>
                  <a:schemeClr val="accent3">
                    <a:lumMod val="50000"/>
                  </a:schemeClr>
                </a:solidFill>
              </a:rPr>
              <a:t>strike_rate</a:t>
            </a:r>
            <a:r>
              <a:rPr lang="en-US" sz="1400" dirty="0">
                <a:solidFill>
                  <a:schemeClr val="accent3">
                    <a:lumMod val="50000"/>
                  </a:schemeClr>
                </a:solidFill>
              </a:rPr>
              <a:t> </a:t>
            </a:r>
            <a:r>
              <a:rPr lang="en-US" sz="1400" dirty="0" err="1">
                <a:solidFill>
                  <a:schemeClr val="accent3">
                    <a:lumMod val="50000"/>
                  </a:schemeClr>
                </a:solidFill>
              </a:rPr>
              <a:t>asc</a:t>
            </a:r>
            <a:endParaRPr lang="en-US" sz="1400" dirty="0">
              <a:solidFill>
                <a:schemeClr val="accent3">
                  <a:lumMod val="50000"/>
                </a:schemeClr>
              </a:solidFill>
            </a:endParaRPr>
          </a:p>
          <a:p>
            <a:r>
              <a:rPr lang="en-US" sz="1400" dirty="0">
                <a:solidFill>
                  <a:schemeClr val="accent3">
                    <a:lumMod val="50000"/>
                  </a:schemeClr>
                </a:solidFill>
              </a:rPr>
              <a:t>limit 10);</a:t>
            </a:r>
          </a:p>
          <a:p>
            <a:endParaRPr lang="en-US" dirty="0"/>
          </a:p>
          <a:p>
            <a:endParaRPr lang="en-US" dirty="0"/>
          </a:p>
        </p:txBody>
      </p:sp>
    </p:spTree>
    <p:extLst>
      <p:ext uri="{BB962C8B-B14F-4D97-AF65-F5344CB8AC3E}">
        <p14:creationId xmlns:p14="http://schemas.microsoft.com/office/powerpoint/2010/main" val="331657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4E7D0-34DB-2937-016D-E10BE4769B7E}"/>
              </a:ext>
            </a:extLst>
          </p:cNvPr>
          <p:cNvSpPr>
            <a:spLocks noGrp="1"/>
          </p:cNvSpPr>
          <p:nvPr>
            <p:ph type="title" idx="4294967295"/>
          </p:nvPr>
        </p:nvSpPr>
        <p:spPr>
          <a:xfrm>
            <a:off x="0" y="982663"/>
            <a:ext cx="9601200" cy="2649537"/>
          </a:xfrm>
        </p:spPr>
        <p:txBody>
          <a:bodyPr>
            <a:normAutofit/>
          </a:bodyPr>
          <a:lstStyle/>
          <a:p>
            <a:r>
              <a:rPr lang="en-US" dirty="0"/>
              <a:t>      NAME-GAURAV SITLANI</a:t>
            </a:r>
            <a:br>
              <a:rPr lang="en-US" dirty="0"/>
            </a:br>
            <a:endParaRPr lang="en-IN" dirty="0"/>
          </a:p>
        </p:txBody>
      </p:sp>
      <p:sp>
        <p:nvSpPr>
          <p:cNvPr id="8" name="TextBox 7">
            <a:extLst>
              <a:ext uri="{FF2B5EF4-FFF2-40B4-BE49-F238E27FC236}">
                <a16:creationId xmlns:a16="http://schemas.microsoft.com/office/drawing/2014/main" id="{E1973FCA-B07F-A116-CE79-D6BED537F2B5}"/>
              </a:ext>
            </a:extLst>
          </p:cNvPr>
          <p:cNvSpPr txBox="1"/>
          <p:nvPr/>
        </p:nvSpPr>
        <p:spPr>
          <a:xfrm>
            <a:off x="508958" y="1708030"/>
            <a:ext cx="9161253" cy="2246769"/>
          </a:xfrm>
          <a:prstGeom prst="rect">
            <a:avLst/>
          </a:prstGeom>
          <a:noFill/>
        </p:spPr>
        <p:txBody>
          <a:bodyPr wrap="square" rtlCol="0">
            <a:spAutoFit/>
          </a:bodyPr>
          <a:lstStyle/>
          <a:p>
            <a:r>
              <a:rPr lang="en-US" sz="2800" dirty="0"/>
              <a:t>COURSE- PGC (Data Science)</a:t>
            </a:r>
          </a:p>
          <a:p>
            <a:endParaRPr lang="en-US" sz="2800" dirty="0"/>
          </a:p>
          <a:p>
            <a:r>
              <a:rPr lang="en-US" sz="2800" dirty="0"/>
              <a:t>BATCH – 1</a:t>
            </a:r>
            <a:r>
              <a:rPr lang="en-US" sz="2800" baseline="30000" dirty="0"/>
              <a:t>ST</a:t>
            </a:r>
            <a:r>
              <a:rPr lang="en-US" sz="2800" dirty="0"/>
              <a:t> JUNE</a:t>
            </a:r>
          </a:p>
          <a:p>
            <a:endParaRPr lang="en-US" sz="2800" dirty="0"/>
          </a:p>
          <a:p>
            <a:r>
              <a:rPr lang="en-US" sz="2800" dirty="0"/>
              <a:t>Topic – SQL USING POSTGRES SQL(IPL AUCTION)</a:t>
            </a:r>
            <a:endParaRPr lang="en-IN" sz="2800" dirty="0"/>
          </a:p>
        </p:txBody>
      </p:sp>
    </p:spTree>
    <p:extLst>
      <p:ext uri="{BB962C8B-B14F-4D97-AF65-F5344CB8AC3E}">
        <p14:creationId xmlns:p14="http://schemas.microsoft.com/office/powerpoint/2010/main" val="4176746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EA8731-1A73-DD0C-99C0-88084A6AD20A}"/>
              </a:ext>
            </a:extLst>
          </p:cNvPr>
          <p:cNvSpPr txBox="1"/>
          <p:nvPr/>
        </p:nvSpPr>
        <p:spPr>
          <a:xfrm>
            <a:off x="0" y="0"/>
            <a:ext cx="12111487" cy="5693866"/>
          </a:xfrm>
          <a:prstGeom prst="rect">
            <a:avLst/>
          </a:prstGeom>
          <a:noFill/>
        </p:spPr>
        <p:txBody>
          <a:bodyPr wrap="square" rtlCol="0">
            <a:spAutoFit/>
          </a:bodyPr>
          <a:lstStyle/>
          <a:p>
            <a:r>
              <a:rPr lang="en-US" sz="1400" dirty="0">
                <a:solidFill>
                  <a:schemeClr val="accent3">
                    <a:lumMod val="50000"/>
                  </a:schemeClr>
                </a:solidFill>
              </a:rPr>
              <a:t>CREATE TABLE "</a:t>
            </a:r>
            <a:r>
              <a:rPr lang="en-US" sz="1400" dirty="0" err="1">
                <a:solidFill>
                  <a:schemeClr val="accent3">
                    <a:lumMod val="50000"/>
                  </a:schemeClr>
                </a:solidFill>
              </a:rPr>
              <a:t>bowling_allrounder</a:t>
            </a:r>
            <a:r>
              <a:rPr lang="en-US" sz="1400" dirty="0">
                <a:solidFill>
                  <a:schemeClr val="accent3">
                    <a:lumMod val="50000"/>
                  </a:schemeClr>
                </a:solidFill>
              </a:rPr>
              <a:t>" AS</a:t>
            </a:r>
          </a:p>
          <a:p>
            <a:r>
              <a:rPr lang="en-US" sz="1400" dirty="0">
                <a:solidFill>
                  <a:schemeClr val="accent3">
                    <a:lumMod val="50000"/>
                  </a:schemeClr>
                </a:solidFill>
              </a:rPr>
              <a:t>SELECT bowler,</a:t>
            </a:r>
          </a:p>
          <a:p>
            <a:r>
              <a:rPr lang="en-US" sz="1400" dirty="0">
                <a:solidFill>
                  <a:schemeClr val="accent3">
                    <a:lumMod val="50000"/>
                  </a:schemeClr>
                </a:solidFill>
              </a:rPr>
              <a:t>       </a:t>
            </a:r>
            <a:r>
              <a:rPr lang="en-US" sz="1400" dirty="0" err="1">
                <a:solidFill>
                  <a:schemeClr val="accent3">
                    <a:lumMod val="50000"/>
                  </a:schemeClr>
                </a:solidFill>
              </a:rPr>
              <a:t>total_wickets</a:t>
            </a:r>
            <a:r>
              <a:rPr lang="en-US" sz="1400" dirty="0">
                <a:solidFill>
                  <a:schemeClr val="accent3">
                    <a:lumMod val="50000"/>
                  </a:schemeClr>
                </a:solidFill>
              </a:rPr>
              <a:t>,</a:t>
            </a:r>
          </a:p>
          <a:p>
            <a:r>
              <a:rPr lang="en-US" sz="1400" dirty="0">
                <a:solidFill>
                  <a:schemeClr val="accent3">
                    <a:lumMod val="50000"/>
                  </a:schemeClr>
                </a:solidFill>
              </a:rPr>
              <a:t>       ROUND(CAST(</a:t>
            </a:r>
            <a:r>
              <a:rPr lang="en-US" sz="1400" dirty="0" err="1">
                <a:solidFill>
                  <a:schemeClr val="accent3">
                    <a:lumMod val="50000"/>
                  </a:schemeClr>
                </a:solidFill>
              </a:rPr>
              <a:t>ball_count</a:t>
            </a:r>
            <a:r>
              <a:rPr lang="en-US" sz="1400" dirty="0">
                <a:solidFill>
                  <a:schemeClr val="accent3">
                    <a:lumMod val="50000"/>
                  </a:schemeClr>
                </a:solidFill>
              </a:rPr>
              <a:t> AS DECIMAL(10, 2)) / CAST(</a:t>
            </a:r>
            <a:r>
              <a:rPr lang="en-US" sz="1400" dirty="0" err="1">
                <a:solidFill>
                  <a:schemeClr val="accent3">
                    <a:lumMod val="50000"/>
                  </a:schemeClr>
                </a:solidFill>
              </a:rPr>
              <a:t>Total_wickets</a:t>
            </a:r>
            <a:r>
              <a:rPr lang="en-US" sz="1400" dirty="0">
                <a:solidFill>
                  <a:schemeClr val="accent3">
                    <a:lumMod val="50000"/>
                  </a:schemeClr>
                </a:solidFill>
              </a:rPr>
              <a:t> AS DECIMAL(5, 2)), 2) AS </a:t>
            </a:r>
            <a:r>
              <a:rPr lang="en-US" sz="1400" dirty="0" err="1">
                <a:solidFill>
                  <a:schemeClr val="accent3">
                    <a:lumMod val="50000"/>
                  </a:schemeClr>
                </a:solidFill>
              </a:rPr>
              <a:t>strike_rate</a:t>
            </a:r>
            <a:endParaRPr lang="en-US" sz="1400" dirty="0">
              <a:solidFill>
                <a:schemeClr val="accent3">
                  <a:lumMod val="50000"/>
                </a:schemeClr>
              </a:solidFill>
            </a:endParaRPr>
          </a:p>
          <a:p>
            <a:r>
              <a:rPr lang="en-US" sz="1400" dirty="0">
                <a:solidFill>
                  <a:schemeClr val="accent3">
                    <a:lumMod val="50000"/>
                  </a:schemeClr>
                </a:solidFill>
              </a:rPr>
              <a:t>FROM (</a:t>
            </a:r>
          </a:p>
          <a:p>
            <a:r>
              <a:rPr lang="en-US" sz="1400" dirty="0">
                <a:solidFill>
                  <a:schemeClr val="accent3">
                    <a:lumMod val="50000"/>
                  </a:schemeClr>
                </a:solidFill>
              </a:rPr>
              <a:t>    SELECT *,</a:t>
            </a:r>
          </a:p>
          <a:p>
            <a:r>
              <a:rPr lang="en-US" sz="1400" dirty="0">
                <a:solidFill>
                  <a:schemeClr val="accent3">
                    <a:lumMod val="50000"/>
                  </a:schemeClr>
                </a:solidFill>
              </a:rPr>
              <a:t>           (</a:t>
            </a:r>
            <a:r>
              <a:rPr lang="en-US" sz="1400" dirty="0" err="1">
                <a:solidFill>
                  <a:schemeClr val="accent3">
                    <a:lumMod val="50000"/>
                  </a:schemeClr>
                </a:solidFill>
              </a:rPr>
              <a:t>lbw_wickets</a:t>
            </a:r>
            <a:r>
              <a:rPr lang="en-US" sz="1400" dirty="0">
                <a:solidFill>
                  <a:schemeClr val="accent3">
                    <a:lumMod val="50000"/>
                  </a:schemeClr>
                </a:solidFill>
              </a:rPr>
              <a:t> + </a:t>
            </a:r>
            <a:r>
              <a:rPr lang="en-US" sz="1400" dirty="0" err="1">
                <a:solidFill>
                  <a:schemeClr val="accent3">
                    <a:lumMod val="50000"/>
                  </a:schemeClr>
                </a:solidFill>
              </a:rPr>
              <a:t>caught_wickets</a:t>
            </a:r>
            <a:r>
              <a:rPr lang="en-US" sz="1400" dirty="0">
                <a:solidFill>
                  <a:schemeClr val="accent3">
                    <a:lumMod val="50000"/>
                  </a:schemeClr>
                </a:solidFill>
              </a:rPr>
              <a:t> + </a:t>
            </a:r>
            <a:r>
              <a:rPr lang="en-US" sz="1400" dirty="0" err="1">
                <a:solidFill>
                  <a:schemeClr val="accent3">
                    <a:lumMod val="50000"/>
                  </a:schemeClr>
                </a:solidFill>
              </a:rPr>
              <a:t>bowled_wickets</a:t>
            </a:r>
            <a:r>
              <a:rPr lang="en-US" sz="1400" dirty="0">
                <a:solidFill>
                  <a:schemeClr val="accent3">
                    <a:lumMod val="50000"/>
                  </a:schemeClr>
                </a:solidFill>
              </a:rPr>
              <a:t> + </a:t>
            </a:r>
            <a:r>
              <a:rPr lang="en-US" sz="1400" dirty="0" err="1">
                <a:solidFill>
                  <a:schemeClr val="accent3">
                    <a:lumMod val="50000"/>
                  </a:schemeClr>
                </a:solidFill>
              </a:rPr>
              <a:t>stumped_wickets</a:t>
            </a:r>
            <a:r>
              <a:rPr lang="en-US" sz="1400" dirty="0">
                <a:solidFill>
                  <a:schemeClr val="accent3">
                    <a:lumMod val="50000"/>
                  </a:schemeClr>
                </a:solidFill>
              </a:rPr>
              <a:t> + </a:t>
            </a:r>
            <a:r>
              <a:rPr lang="en-US" sz="1400" dirty="0" err="1">
                <a:solidFill>
                  <a:schemeClr val="accent3">
                    <a:lumMod val="50000"/>
                  </a:schemeClr>
                </a:solidFill>
              </a:rPr>
              <a:t>hit_wicket</a:t>
            </a:r>
            <a:r>
              <a:rPr lang="en-US" sz="1400" dirty="0">
                <a:solidFill>
                  <a:schemeClr val="accent3">
                    <a:lumMod val="50000"/>
                  </a:schemeClr>
                </a:solidFill>
              </a:rPr>
              <a:t> + </a:t>
            </a:r>
            <a:r>
              <a:rPr lang="en-US" sz="1400" dirty="0" err="1">
                <a:solidFill>
                  <a:schemeClr val="accent3">
                    <a:lumMod val="50000"/>
                  </a:schemeClr>
                </a:solidFill>
              </a:rPr>
              <a:t>caught_and_bowled</a:t>
            </a:r>
            <a:r>
              <a:rPr lang="en-US" sz="1400" dirty="0">
                <a:solidFill>
                  <a:schemeClr val="accent3">
                    <a:lumMod val="50000"/>
                  </a:schemeClr>
                </a:solidFill>
              </a:rPr>
              <a:t>) AS </a:t>
            </a:r>
            <a:r>
              <a:rPr lang="en-US" sz="1400" dirty="0" err="1">
                <a:solidFill>
                  <a:schemeClr val="accent3">
                    <a:lumMod val="50000"/>
                  </a:schemeClr>
                </a:solidFill>
              </a:rPr>
              <a:t>Total_wickets</a:t>
            </a:r>
            <a:endParaRPr lang="en-US" sz="1400" dirty="0">
              <a:solidFill>
                <a:schemeClr val="accent3">
                  <a:lumMod val="50000"/>
                </a:schemeClr>
              </a:solidFill>
            </a:endParaRPr>
          </a:p>
          <a:p>
            <a:r>
              <a:rPr lang="en-US" sz="1400" dirty="0">
                <a:solidFill>
                  <a:schemeClr val="accent3">
                    <a:lumMod val="50000"/>
                  </a:schemeClr>
                </a:solidFill>
              </a:rPr>
              <a:t>    FROM </a:t>
            </a:r>
            <a:r>
              <a:rPr lang="en-US" sz="1400" dirty="0" err="1">
                <a:solidFill>
                  <a:schemeClr val="accent3">
                    <a:lumMod val="50000"/>
                  </a:schemeClr>
                </a:solidFill>
              </a:rPr>
              <a:t>strike_bowler</a:t>
            </a:r>
            <a:endParaRPr lang="en-US" sz="1400" dirty="0">
              <a:solidFill>
                <a:schemeClr val="accent3">
                  <a:lumMod val="50000"/>
                </a:schemeClr>
              </a:solidFill>
            </a:endParaRPr>
          </a:p>
          <a:p>
            <a:r>
              <a:rPr lang="en-US" sz="1400" dirty="0">
                <a:solidFill>
                  <a:schemeClr val="accent3">
                    <a:lumMod val="50000"/>
                  </a:schemeClr>
                </a:solidFill>
              </a:rPr>
              <a:t>    GROUP BY bowler, </a:t>
            </a:r>
            <a:r>
              <a:rPr lang="en-US" sz="1400" dirty="0" err="1">
                <a:solidFill>
                  <a:schemeClr val="accent3">
                    <a:lumMod val="50000"/>
                  </a:schemeClr>
                </a:solidFill>
              </a:rPr>
              <a:t>lbw_wickets</a:t>
            </a:r>
            <a:r>
              <a:rPr lang="en-US" sz="1400" dirty="0">
                <a:solidFill>
                  <a:schemeClr val="accent3">
                    <a:lumMod val="50000"/>
                  </a:schemeClr>
                </a:solidFill>
              </a:rPr>
              <a:t>, </a:t>
            </a:r>
            <a:r>
              <a:rPr lang="en-US" sz="1400" dirty="0" err="1">
                <a:solidFill>
                  <a:schemeClr val="accent3">
                    <a:lumMod val="50000"/>
                  </a:schemeClr>
                </a:solidFill>
              </a:rPr>
              <a:t>caught_wickets</a:t>
            </a:r>
            <a:r>
              <a:rPr lang="en-US" sz="1400" dirty="0">
                <a:solidFill>
                  <a:schemeClr val="accent3">
                    <a:lumMod val="50000"/>
                  </a:schemeClr>
                </a:solidFill>
              </a:rPr>
              <a:t>, </a:t>
            </a:r>
            <a:r>
              <a:rPr lang="en-US" sz="1400" dirty="0" err="1">
                <a:solidFill>
                  <a:schemeClr val="accent3">
                    <a:lumMod val="50000"/>
                  </a:schemeClr>
                </a:solidFill>
              </a:rPr>
              <a:t>bowled_wickets</a:t>
            </a:r>
            <a:r>
              <a:rPr lang="en-US" sz="1400" dirty="0">
                <a:solidFill>
                  <a:schemeClr val="accent3">
                    <a:lumMod val="50000"/>
                  </a:schemeClr>
                </a:solidFill>
              </a:rPr>
              <a:t>, </a:t>
            </a:r>
            <a:r>
              <a:rPr lang="en-US" sz="1400" dirty="0" err="1">
                <a:solidFill>
                  <a:schemeClr val="accent3">
                    <a:lumMod val="50000"/>
                  </a:schemeClr>
                </a:solidFill>
              </a:rPr>
              <a:t>stumped_wickets</a:t>
            </a:r>
            <a:r>
              <a:rPr lang="en-US" sz="1400" dirty="0">
                <a:solidFill>
                  <a:schemeClr val="accent3">
                    <a:lumMod val="50000"/>
                  </a:schemeClr>
                </a:solidFill>
              </a:rPr>
              <a:t>, </a:t>
            </a:r>
            <a:r>
              <a:rPr lang="en-US" sz="1400" dirty="0" err="1">
                <a:solidFill>
                  <a:schemeClr val="accent3">
                    <a:lumMod val="50000"/>
                  </a:schemeClr>
                </a:solidFill>
              </a:rPr>
              <a:t>ball_count</a:t>
            </a:r>
            <a:r>
              <a:rPr lang="en-US" sz="1400" dirty="0">
                <a:solidFill>
                  <a:schemeClr val="accent3">
                    <a:lumMod val="50000"/>
                  </a:schemeClr>
                </a:solidFill>
              </a:rPr>
              <a:t>, </a:t>
            </a:r>
            <a:r>
              <a:rPr lang="en-US" sz="1400" dirty="0" err="1">
                <a:solidFill>
                  <a:schemeClr val="accent3">
                    <a:lumMod val="50000"/>
                  </a:schemeClr>
                </a:solidFill>
              </a:rPr>
              <a:t>hit_wicket</a:t>
            </a:r>
            <a:r>
              <a:rPr lang="en-US" sz="1400" dirty="0">
                <a:solidFill>
                  <a:schemeClr val="accent3">
                    <a:lumMod val="50000"/>
                  </a:schemeClr>
                </a:solidFill>
              </a:rPr>
              <a:t>, </a:t>
            </a:r>
            <a:r>
              <a:rPr lang="en-US" sz="1400" dirty="0" err="1">
                <a:solidFill>
                  <a:schemeClr val="accent3">
                    <a:lumMod val="50000"/>
                  </a:schemeClr>
                </a:solidFill>
              </a:rPr>
              <a:t>caught_and_bowled</a:t>
            </a:r>
            <a:endParaRPr lang="en-US" sz="1400" dirty="0">
              <a:solidFill>
                <a:schemeClr val="accent3">
                  <a:lumMod val="50000"/>
                </a:schemeClr>
              </a:solidFill>
            </a:endParaRPr>
          </a:p>
          <a:p>
            <a:r>
              <a:rPr lang="en-US" sz="1400" dirty="0">
                <a:solidFill>
                  <a:schemeClr val="accent3">
                    <a:lumMod val="50000"/>
                  </a:schemeClr>
                </a:solidFill>
              </a:rPr>
              <a:t>    HAVING </a:t>
            </a:r>
            <a:r>
              <a:rPr lang="en-US" sz="1400" dirty="0" err="1">
                <a:solidFill>
                  <a:schemeClr val="accent3">
                    <a:lumMod val="50000"/>
                  </a:schemeClr>
                </a:solidFill>
              </a:rPr>
              <a:t>ball_count</a:t>
            </a:r>
            <a:r>
              <a:rPr lang="en-US" sz="1400" dirty="0">
                <a:solidFill>
                  <a:schemeClr val="accent3">
                    <a:lumMod val="50000"/>
                  </a:schemeClr>
                </a:solidFill>
              </a:rPr>
              <a:t> &gt; 300</a:t>
            </a:r>
          </a:p>
          <a:p>
            <a:r>
              <a:rPr lang="en-US" sz="1400" dirty="0">
                <a:solidFill>
                  <a:schemeClr val="accent3">
                    <a:lumMod val="50000"/>
                  </a:schemeClr>
                </a:solidFill>
              </a:rPr>
              <a:t>    ORDER BY </a:t>
            </a:r>
            <a:r>
              <a:rPr lang="en-US" sz="1400" dirty="0" err="1">
                <a:solidFill>
                  <a:schemeClr val="accent3">
                    <a:lumMod val="50000"/>
                  </a:schemeClr>
                </a:solidFill>
              </a:rPr>
              <a:t>Total_wickets</a:t>
            </a:r>
            <a:r>
              <a:rPr lang="en-US" sz="1400" dirty="0">
                <a:solidFill>
                  <a:schemeClr val="accent3">
                    <a:lumMod val="50000"/>
                  </a:schemeClr>
                </a:solidFill>
              </a:rPr>
              <a:t> DESC</a:t>
            </a:r>
          </a:p>
          <a:p>
            <a:r>
              <a:rPr lang="en-US" sz="1400" dirty="0">
                <a:solidFill>
                  <a:schemeClr val="accent3">
                    <a:lumMod val="50000"/>
                  </a:schemeClr>
                </a:solidFill>
              </a:rPr>
              <a:t>) AS subquery</a:t>
            </a:r>
          </a:p>
          <a:p>
            <a:r>
              <a:rPr lang="en-US" sz="1400" dirty="0">
                <a:solidFill>
                  <a:schemeClr val="accent3">
                    <a:lumMod val="50000"/>
                  </a:schemeClr>
                </a:solidFill>
              </a:rPr>
              <a:t>ORDER BY </a:t>
            </a:r>
            <a:r>
              <a:rPr lang="en-US" sz="1400" dirty="0" err="1">
                <a:solidFill>
                  <a:schemeClr val="accent3">
                    <a:lumMod val="50000"/>
                  </a:schemeClr>
                </a:solidFill>
              </a:rPr>
              <a:t>strike_rate</a:t>
            </a:r>
            <a:r>
              <a:rPr lang="en-US" sz="1400" dirty="0">
                <a:solidFill>
                  <a:schemeClr val="accent3">
                    <a:lumMod val="50000"/>
                  </a:schemeClr>
                </a:solidFill>
              </a:rPr>
              <a:t> ASC;</a:t>
            </a:r>
          </a:p>
          <a:p>
            <a:endParaRPr lang="en-US" sz="1400" dirty="0">
              <a:solidFill>
                <a:schemeClr val="accent3">
                  <a:lumMod val="50000"/>
                </a:schemeClr>
              </a:solidFill>
            </a:endParaRPr>
          </a:p>
          <a:p>
            <a:r>
              <a:rPr lang="en-US" sz="1400" dirty="0">
                <a:solidFill>
                  <a:schemeClr val="accent3">
                    <a:lumMod val="50000"/>
                  </a:schemeClr>
                </a:solidFill>
              </a:rPr>
              <a:t>CREATE TABLE "</a:t>
            </a:r>
            <a:r>
              <a:rPr lang="en-US" sz="1400" dirty="0" err="1">
                <a:solidFill>
                  <a:schemeClr val="accent3">
                    <a:lumMod val="50000"/>
                  </a:schemeClr>
                </a:solidFill>
              </a:rPr>
              <a:t>bat_all_roudr</a:t>
            </a:r>
            <a:r>
              <a:rPr lang="en-US" sz="1400" dirty="0">
                <a:solidFill>
                  <a:schemeClr val="accent3">
                    <a:lumMod val="50000"/>
                  </a:schemeClr>
                </a:solidFill>
              </a:rPr>
              <a:t>" AS</a:t>
            </a:r>
          </a:p>
          <a:p>
            <a:r>
              <a:rPr lang="en-US" sz="1400" dirty="0">
                <a:solidFill>
                  <a:schemeClr val="accent3">
                    <a:lumMod val="50000"/>
                  </a:schemeClr>
                </a:solidFill>
              </a:rPr>
              <a:t>SELECT batsman AS "bat",</a:t>
            </a:r>
          </a:p>
          <a:p>
            <a:r>
              <a:rPr lang="en-US" sz="1400" dirty="0">
                <a:solidFill>
                  <a:schemeClr val="accent3">
                    <a:lumMod val="50000"/>
                  </a:schemeClr>
                </a:solidFill>
              </a:rPr>
              <a:t>       SUM(</a:t>
            </a:r>
            <a:r>
              <a:rPr lang="en-US" sz="1400" dirty="0" err="1">
                <a:solidFill>
                  <a:schemeClr val="accent3">
                    <a:lumMod val="50000"/>
                  </a:schemeClr>
                </a:solidFill>
              </a:rPr>
              <a:t>batsman_runs</a:t>
            </a:r>
            <a:r>
              <a:rPr lang="en-US" sz="1400" dirty="0">
                <a:solidFill>
                  <a:schemeClr val="accent3">
                    <a:lumMod val="50000"/>
                  </a:schemeClr>
                </a:solidFill>
              </a:rPr>
              <a:t>) AS "</a:t>
            </a:r>
            <a:r>
              <a:rPr lang="en-US" sz="1400" dirty="0" err="1">
                <a:solidFill>
                  <a:schemeClr val="accent3">
                    <a:lumMod val="50000"/>
                  </a:schemeClr>
                </a:solidFill>
              </a:rPr>
              <a:t>run_count</a:t>
            </a:r>
            <a:r>
              <a:rPr lang="en-US" sz="1400" dirty="0">
                <a:solidFill>
                  <a:schemeClr val="accent3">
                    <a:lumMod val="50000"/>
                  </a:schemeClr>
                </a:solidFill>
              </a:rPr>
              <a:t>",</a:t>
            </a:r>
          </a:p>
          <a:p>
            <a:r>
              <a:rPr lang="en-US" sz="1400" dirty="0">
                <a:solidFill>
                  <a:schemeClr val="accent3">
                    <a:lumMod val="50000"/>
                  </a:schemeClr>
                </a:solidFill>
              </a:rPr>
              <a:t>       COUNT(ball) AS "</a:t>
            </a:r>
            <a:r>
              <a:rPr lang="en-US" sz="1400" dirty="0" err="1">
                <a:solidFill>
                  <a:schemeClr val="accent3">
                    <a:lumMod val="50000"/>
                  </a:schemeClr>
                </a:solidFill>
              </a:rPr>
              <a:t>balls_faced</a:t>
            </a:r>
            <a:r>
              <a:rPr lang="en-US" sz="1400" dirty="0">
                <a:solidFill>
                  <a:schemeClr val="accent3">
                    <a:lumMod val="50000"/>
                  </a:schemeClr>
                </a:solidFill>
              </a:rPr>
              <a:t>",</a:t>
            </a:r>
          </a:p>
          <a:p>
            <a:r>
              <a:rPr lang="en-US" sz="1400" dirty="0">
                <a:solidFill>
                  <a:schemeClr val="accent3">
                    <a:lumMod val="50000"/>
                  </a:schemeClr>
                </a:solidFill>
              </a:rPr>
              <a:t>       SUM(</a:t>
            </a:r>
            <a:r>
              <a:rPr lang="en-US" sz="1400" dirty="0" err="1">
                <a:solidFill>
                  <a:schemeClr val="accent3">
                    <a:lumMod val="50000"/>
                  </a:schemeClr>
                </a:solidFill>
              </a:rPr>
              <a:t>is_wicket</a:t>
            </a:r>
            <a:r>
              <a:rPr lang="en-US" sz="1400" dirty="0">
                <a:solidFill>
                  <a:schemeClr val="accent3">
                    <a:lumMod val="50000"/>
                  </a:schemeClr>
                </a:solidFill>
              </a:rPr>
              <a:t>) AS "Total Dismissals",</a:t>
            </a:r>
          </a:p>
          <a:p>
            <a:r>
              <a:rPr lang="en-US" sz="1400" dirty="0">
                <a:solidFill>
                  <a:schemeClr val="accent3">
                    <a:lumMod val="50000"/>
                  </a:schemeClr>
                </a:solidFill>
              </a:rPr>
              <a:t>       CAST(SUM(</a:t>
            </a:r>
            <a:r>
              <a:rPr lang="en-US" sz="1400" dirty="0" err="1">
                <a:solidFill>
                  <a:schemeClr val="accent3">
                    <a:lumMod val="50000"/>
                  </a:schemeClr>
                </a:solidFill>
              </a:rPr>
              <a:t>batsman_runs</a:t>
            </a:r>
            <a:r>
              <a:rPr lang="en-US" sz="1400" dirty="0">
                <a:solidFill>
                  <a:schemeClr val="accent3">
                    <a:lumMod val="50000"/>
                  </a:schemeClr>
                </a:solidFill>
              </a:rPr>
              <a:t>) AS FLOAT) / CAST(COUNT(ball) AS FLOAT) * 100 AS "</a:t>
            </a:r>
            <a:r>
              <a:rPr lang="en-US" sz="1400" dirty="0" err="1">
                <a:solidFill>
                  <a:schemeClr val="accent3">
                    <a:lumMod val="50000"/>
                  </a:schemeClr>
                </a:solidFill>
              </a:rPr>
              <a:t>strike_rate</a:t>
            </a:r>
            <a:r>
              <a:rPr lang="en-US" sz="1400" dirty="0">
                <a:solidFill>
                  <a:schemeClr val="accent3">
                    <a:lumMod val="50000"/>
                  </a:schemeClr>
                </a:solidFill>
              </a:rPr>
              <a:t>"</a:t>
            </a:r>
          </a:p>
          <a:p>
            <a:r>
              <a:rPr lang="en-US" sz="1400" dirty="0">
                <a:solidFill>
                  <a:schemeClr val="accent3">
                    <a:lumMod val="50000"/>
                  </a:schemeClr>
                </a:solidFill>
              </a:rPr>
              <a:t>FROM "balls"</a:t>
            </a:r>
          </a:p>
          <a:p>
            <a:r>
              <a:rPr lang="en-US" sz="1400" dirty="0">
                <a:solidFill>
                  <a:schemeClr val="accent3">
                    <a:lumMod val="50000"/>
                  </a:schemeClr>
                </a:solidFill>
              </a:rPr>
              <a:t>GROUP BY batsman</a:t>
            </a:r>
          </a:p>
          <a:p>
            <a:r>
              <a:rPr lang="en-US" sz="1400" dirty="0">
                <a:solidFill>
                  <a:schemeClr val="accent3">
                    <a:lumMod val="50000"/>
                  </a:schemeClr>
                </a:solidFill>
              </a:rPr>
              <a:t>HAVING COUNT(ball) &gt; 500</a:t>
            </a:r>
          </a:p>
          <a:p>
            <a:r>
              <a:rPr lang="en-US" sz="1400" dirty="0">
                <a:solidFill>
                  <a:schemeClr val="accent3">
                    <a:lumMod val="50000"/>
                  </a:schemeClr>
                </a:solidFill>
              </a:rPr>
              <a:t>ORDER BY </a:t>
            </a:r>
            <a:r>
              <a:rPr lang="en-US" sz="1400" dirty="0" err="1">
                <a:solidFill>
                  <a:schemeClr val="accent3">
                    <a:lumMod val="50000"/>
                  </a:schemeClr>
                </a:solidFill>
              </a:rPr>
              <a:t>run_count</a:t>
            </a:r>
            <a:r>
              <a:rPr lang="en-US" sz="1400" dirty="0">
                <a:solidFill>
                  <a:schemeClr val="accent3">
                    <a:lumMod val="50000"/>
                  </a:schemeClr>
                </a:solidFill>
              </a:rPr>
              <a:t> DESC;</a:t>
            </a:r>
          </a:p>
          <a:p>
            <a:endParaRPr lang="en-US" sz="1400" dirty="0">
              <a:solidFill>
                <a:schemeClr val="accent3">
                  <a:lumMod val="50000"/>
                </a:schemeClr>
              </a:solidFill>
            </a:endParaRPr>
          </a:p>
          <a:p>
            <a:endParaRPr lang="en-IN" sz="1400" dirty="0">
              <a:solidFill>
                <a:schemeClr val="accent3">
                  <a:lumMod val="50000"/>
                </a:schemeClr>
              </a:solidFill>
            </a:endParaRPr>
          </a:p>
        </p:txBody>
      </p:sp>
    </p:spTree>
    <p:extLst>
      <p:ext uri="{BB962C8B-B14F-4D97-AF65-F5344CB8AC3E}">
        <p14:creationId xmlns:p14="http://schemas.microsoft.com/office/powerpoint/2010/main" val="1432127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49F498-2540-4C46-6972-4D8E919960C2}"/>
              </a:ext>
            </a:extLst>
          </p:cNvPr>
          <p:cNvSpPr txBox="1"/>
          <p:nvPr/>
        </p:nvSpPr>
        <p:spPr>
          <a:xfrm>
            <a:off x="0" y="0"/>
            <a:ext cx="6892506" cy="3754874"/>
          </a:xfrm>
          <a:prstGeom prst="rect">
            <a:avLst/>
          </a:prstGeom>
          <a:noFill/>
        </p:spPr>
        <p:txBody>
          <a:bodyPr wrap="square" rtlCol="0">
            <a:spAutoFit/>
          </a:bodyPr>
          <a:lstStyle/>
          <a:p>
            <a:r>
              <a:rPr lang="en-US" sz="1400" dirty="0"/>
              <a:t>CREATE TABLE "</a:t>
            </a:r>
            <a:r>
              <a:rPr lang="en-US" sz="1400" dirty="0" err="1"/>
              <a:t>BAT_ALL_ROUNDER_list</a:t>
            </a:r>
            <a:r>
              <a:rPr lang="en-US" sz="1400" dirty="0"/>
              <a:t>" AS</a:t>
            </a:r>
          </a:p>
          <a:p>
            <a:r>
              <a:rPr lang="en-US" sz="1400" dirty="0"/>
              <a:t>SELECT </a:t>
            </a:r>
            <a:r>
              <a:rPr lang="en-US" sz="1400" dirty="0" err="1"/>
              <a:t>bat_all_roudr.batsman</a:t>
            </a:r>
            <a:r>
              <a:rPr lang="en-US" sz="1400" dirty="0"/>
              <a:t> AS </a:t>
            </a:r>
            <a:r>
              <a:rPr lang="en-US" sz="1400" dirty="0" err="1"/>
              <a:t>all_rounder</a:t>
            </a:r>
            <a:r>
              <a:rPr lang="en-US" sz="1400" dirty="0"/>
              <a:t>,</a:t>
            </a:r>
          </a:p>
          <a:p>
            <a:r>
              <a:rPr lang="en-US" sz="1400" dirty="0"/>
              <a:t>       </a:t>
            </a:r>
            <a:r>
              <a:rPr lang="en-US" sz="1400" dirty="0" err="1"/>
              <a:t>bat_all_roudr.run_count</a:t>
            </a:r>
            <a:r>
              <a:rPr lang="en-US" sz="1400" dirty="0"/>
              <a:t> AS runs,</a:t>
            </a:r>
          </a:p>
          <a:p>
            <a:r>
              <a:rPr lang="en-US" sz="1400" dirty="0"/>
              <a:t>       </a:t>
            </a:r>
            <a:r>
              <a:rPr lang="en-US" sz="1400" dirty="0" err="1"/>
              <a:t>bat_all_roudr.strike_rate</a:t>
            </a:r>
            <a:r>
              <a:rPr lang="en-US" sz="1400" dirty="0"/>
              <a:t> AS </a:t>
            </a:r>
            <a:r>
              <a:rPr lang="en-US" sz="1400" dirty="0" err="1"/>
              <a:t>bat_SR</a:t>
            </a:r>
            <a:r>
              <a:rPr lang="en-US" sz="1400" dirty="0"/>
              <a:t>,</a:t>
            </a:r>
          </a:p>
          <a:p>
            <a:r>
              <a:rPr lang="en-US" sz="1400" dirty="0"/>
              <a:t>       </a:t>
            </a:r>
            <a:r>
              <a:rPr lang="en-US" sz="1400" dirty="0" err="1"/>
              <a:t>bowling_allrounder.Total_wickets</a:t>
            </a:r>
            <a:r>
              <a:rPr lang="en-US" sz="1400" dirty="0"/>
              <a:t>,</a:t>
            </a:r>
          </a:p>
          <a:p>
            <a:r>
              <a:rPr lang="en-US" sz="1400" dirty="0"/>
              <a:t>       </a:t>
            </a:r>
            <a:r>
              <a:rPr lang="en-US" sz="1400" dirty="0" err="1"/>
              <a:t>bowling_allrounder.strike_rate</a:t>
            </a:r>
            <a:r>
              <a:rPr lang="en-US" sz="1400" dirty="0"/>
              <a:t> AS </a:t>
            </a:r>
            <a:r>
              <a:rPr lang="en-US" sz="1400" dirty="0" err="1"/>
              <a:t>bow_SR</a:t>
            </a:r>
            <a:endParaRPr lang="en-US" sz="1400" dirty="0"/>
          </a:p>
          <a:p>
            <a:r>
              <a:rPr lang="en-US" sz="1400" dirty="0"/>
              <a:t>FROM </a:t>
            </a:r>
            <a:r>
              <a:rPr lang="en-US" sz="1400" dirty="0" err="1"/>
              <a:t>bat_all_roudr</a:t>
            </a:r>
            <a:r>
              <a:rPr lang="en-US" sz="1400" dirty="0"/>
              <a:t>, </a:t>
            </a:r>
            <a:r>
              <a:rPr lang="en-US" sz="1400" dirty="0" err="1"/>
              <a:t>bowling_allrounder</a:t>
            </a:r>
            <a:endParaRPr lang="en-US" sz="1400" dirty="0"/>
          </a:p>
          <a:p>
            <a:r>
              <a:rPr lang="en-US" sz="1400" dirty="0"/>
              <a:t>WHERE </a:t>
            </a:r>
            <a:r>
              <a:rPr lang="en-US" sz="1400" dirty="0" err="1"/>
              <a:t>bat_all_roudr.batsman</a:t>
            </a:r>
            <a:r>
              <a:rPr lang="en-US" sz="1400" dirty="0"/>
              <a:t> = </a:t>
            </a:r>
            <a:r>
              <a:rPr lang="en-US" sz="1400" dirty="0" err="1"/>
              <a:t>bowling_allrounder.bowler</a:t>
            </a:r>
            <a:endParaRPr lang="en-US" sz="1400" dirty="0"/>
          </a:p>
          <a:p>
            <a:r>
              <a:rPr lang="en-US" sz="1400" dirty="0"/>
              <a:t>GROUP BY </a:t>
            </a:r>
            <a:r>
              <a:rPr lang="en-US" sz="1400" dirty="0" err="1"/>
              <a:t>bat_all_roudr.batsman</a:t>
            </a:r>
            <a:r>
              <a:rPr lang="en-US" sz="1400" dirty="0"/>
              <a:t>, </a:t>
            </a:r>
            <a:r>
              <a:rPr lang="en-US" sz="1400" dirty="0" err="1"/>
              <a:t>bat_all_roudr.run_count</a:t>
            </a:r>
            <a:r>
              <a:rPr lang="en-US" sz="1400" dirty="0"/>
              <a:t>, </a:t>
            </a:r>
            <a:r>
              <a:rPr lang="en-US" sz="1400" dirty="0" err="1"/>
              <a:t>bat_all_roudr.strike_rate</a:t>
            </a:r>
            <a:r>
              <a:rPr lang="en-US" sz="1400" dirty="0"/>
              <a:t>, </a:t>
            </a:r>
            <a:r>
              <a:rPr lang="en-US" sz="1400" dirty="0" err="1"/>
              <a:t>bowling_allrounder.Total_wickets</a:t>
            </a:r>
            <a:r>
              <a:rPr lang="en-US" sz="1400" dirty="0"/>
              <a:t>, </a:t>
            </a:r>
            <a:r>
              <a:rPr lang="en-US" sz="1400" dirty="0" err="1"/>
              <a:t>bowling_allrounder.strike_rate</a:t>
            </a:r>
            <a:endParaRPr lang="en-US" sz="1400" dirty="0"/>
          </a:p>
          <a:p>
            <a:r>
              <a:rPr lang="en-US" sz="1400" dirty="0"/>
              <a:t>ORDER BY </a:t>
            </a:r>
            <a:r>
              <a:rPr lang="en-US" sz="1400" dirty="0" err="1"/>
              <a:t>bat_all_roudr.strike_rate</a:t>
            </a:r>
            <a:r>
              <a:rPr lang="en-US" sz="1400" dirty="0"/>
              <a:t> DESC, </a:t>
            </a:r>
            <a:r>
              <a:rPr lang="en-US" sz="1400" dirty="0" err="1"/>
              <a:t>bowling_allrounder.strike_rate</a:t>
            </a:r>
            <a:r>
              <a:rPr lang="en-US" sz="1400" dirty="0"/>
              <a:t> ASC</a:t>
            </a:r>
          </a:p>
          <a:p>
            <a:r>
              <a:rPr lang="en-US" sz="1400" dirty="0"/>
              <a:t>LIMIT 10;</a:t>
            </a:r>
          </a:p>
          <a:p>
            <a:endParaRPr lang="en-US" sz="1400" dirty="0"/>
          </a:p>
          <a:p>
            <a:r>
              <a:rPr lang="en-US" sz="1400" dirty="0"/>
              <a:t>SELECT * FROM "</a:t>
            </a:r>
            <a:r>
              <a:rPr lang="en-US" sz="1400" dirty="0" err="1"/>
              <a:t>BAT_ALL_ROUNDER_list</a:t>
            </a:r>
            <a:r>
              <a:rPr lang="en-US" sz="1400" dirty="0"/>
              <a:t>";</a:t>
            </a:r>
          </a:p>
          <a:p>
            <a:endParaRPr lang="en-US" sz="1400" dirty="0"/>
          </a:p>
          <a:p>
            <a:endParaRPr lang="en-US" sz="1400" dirty="0"/>
          </a:p>
          <a:p>
            <a:endParaRPr lang="en-US" sz="1400" dirty="0"/>
          </a:p>
        </p:txBody>
      </p:sp>
      <p:pic>
        <p:nvPicPr>
          <p:cNvPr id="4" name="Picture 3">
            <a:extLst>
              <a:ext uri="{FF2B5EF4-FFF2-40B4-BE49-F238E27FC236}">
                <a16:creationId xmlns:a16="http://schemas.microsoft.com/office/drawing/2014/main" id="{D1E6860F-204A-4A12-FE83-1B57E522017B}"/>
              </a:ext>
            </a:extLst>
          </p:cNvPr>
          <p:cNvPicPr>
            <a:picLocks noChangeAspect="1"/>
          </p:cNvPicPr>
          <p:nvPr/>
        </p:nvPicPr>
        <p:blipFill>
          <a:blip r:embed="rId2"/>
          <a:stretch>
            <a:fillRect/>
          </a:stretch>
        </p:blipFill>
        <p:spPr>
          <a:xfrm>
            <a:off x="60555" y="3060942"/>
            <a:ext cx="5029030" cy="3056862"/>
          </a:xfrm>
          <a:prstGeom prst="rect">
            <a:avLst/>
          </a:prstGeom>
        </p:spPr>
      </p:pic>
      <p:graphicFrame>
        <p:nvGraphicFramePr>
          <p:cNvPr id="5" name="Chart 4">
            <a:extLst>
              <a:ext uri="{FF2B5EF4-FFF2-40B4-BE49-F238E27FC236}">
                <a16:creationId xmlns:a16="http://schemas.microsoft.com/office/drawing/2014/main" id="{FDF0B368-FF78-7A18-1110-4773CA03CF7A}"/>
              </a:ext>
            </a:extLst>
          </p:cNvPr>
          <p:cNvGraphicFramePr>
            <a:graphicFrameLocks/>
          </p:cNvGraphicFramePr>
          <p:nvPr>
            <p:extLst>
              <p:ext uri="{D42A27DB-BD31-4B8C-83A1-F6EECF244321}">
                <p14:modId xmlns:p14="http://schemas.microsoft.com/office/powerpoint/2010/main" val="3856822897"/>
              </p:ext>
            </p:extLst>
          </p:nvPr>
        </p:nvGraphicFramePr>
        <p:xfrm>
          <a:off x="6288658" y="629729"/>
          <a:ext cx="5842788" cy="39595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45389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D3083B-674A-DB8A-3D5D-3EE6F8B9EAB5}"/>
              </a:ext>
            </a:extLst>
          </p:cNvPr>
          <p:cNvSpPr txBox="1"/>
          <p:nvPr/>
        </p:nvSpPr>
        <p:spPr>
          <a:xfrm>
            <a:off x="0" y="0"/>
            <a:ext cx="12192000" cy="5355312"/>
          </a:xfrm>
          <a:prstGeom prst="rect">
            <a:avLst/>
          </a:prstGeom>
          <a:noFill/>
        </p:spPr>
        <p:txBody>
          <a:bodyPr wrap="square" rtlCol="0">
            <a:spAutoFit/>
          </a:bodyPr>
          <a:lstStyle/>
          <a:p>
            <a:r>
              <a:rPr lang="en-IN" dirty="0">
                <a:solidFill>
                  <a:schemeClr val="accent3">
                    <a:lumMod val="50000"/>
                  </a:schemeClr>
                </a:solidFill>
              </a:rPr>
              <a:t>--</a:t>
            </a:r>
            <a:r>
              <a:rPr lang="en-IN" b="1" u="sng" dirty="0">
                <a:solidFill>
                  <a:schemeClr val="accent3">
                    <a:lumMod val="50000"/>
                  </a:schemeClr>
                </a:solidFill>
              </a:rPr>
              <a:t>wicket keeper</a:t>
            </a:r>
          </a:p>
          <a:p>
            <a:r>
              <a:rPr lang="en-IN" dirty="0">
                <a:solidFill>
                  <a:schemeClr val="accent3">
                    <a:lumMod val="50000"/>
                  </a:schemeClr>
                </a:solidFill>
              </a:rPr>
              <a:t>create table </a:t>
            </a:r>
            <a:r>
              <a:rPr lang="en-IN" dirty="0" err="1">
                <a:solidFill>
                  <a:schemeClr val="accent3">
                    <a:lumMod val="50000"/>
                  </a:schemeClr>
                </a:solidFill>
              </a:rPr>
              <a:t>wicket_keepers</a:t>
            </a:r>
            <a:r>
              <a:rPr lang="en-IN" dirty="0">
                <a:solidFill>
                  <a:schemeClr val="accent3">
                    <a:lumMod val="50000"/>
                  </a:schemeClr>
                </a:solidFill>
              </a:rPr>
              <a:t> as (select fielder as </a:t>
            </a:r>
            <a:r>
              <a:rPr lang="en-IN" dirty="0" err="1">
                <a:solidFill>
                  <a:schemeClr val="accent3">
                    <a:lumMod val="50000"/>
                  </a:schemeClr>
                </a:solidFill>
              </a:rPr>
              <a:t>wicket_keeper</a:t>
            </a:r>
            <a:r>
              <a:rPr lang="en-IN" dirty="0">
                <a:solidFill>
                  <a:schemeClr val="accent3">
                    <a:lumMod val="50000"/>
                  </a:schemeClr>
                </a:solidFill>
              </a:rPr>
              <a:t>,</a:t>
            </a:r>
          </a:p>
          <a:p>
            <a:r>
              <a:rPr lang="en-IN" dirty="0">
                <a:solidFill>
                  <a:schemeClr val="accent3">
                    <a:lumMod val="50000"/>
                  </a:schemeClr>
                </a:solidFill>
              </a:rPr>
              <a:t>								 count(</a:t>
            </a:r>
            <a:r>
              <a:rPr lang="en-IN" dirty="0" err="1">
                <a:solidFill>
                  <a:schemeClr val="accent3">
                    <a:lumMod val="50000"/>
                  </a:schemeClr>
                </a:solidFill>
              </a:rPr>
              <a:t>dismissal_kind</a:t>
            </a:r>
            <a:r>
              <a:rPr lang="en-IN" dirty="0">
                <a:solidFill>
                  <a:schemeClr val="accent3">
                    <a:lumMod val="50000"/>
                  </a:schemeClr>
                </a:solidFill>
              </a:rPr>
              <a:t>) as stumpings</a:t>
            </a:r>
          </a:p>
          <a:p>
            <a:r>
              <a:rPr lang="en-IN" dirty="0">
                <a:solidFill>
                  <a:schemeClr val="accent3">
                    <a:lumMod val="50000"/>
                  </a:schemeClr>
                </a:solidFill>
              </a:rPr>
              <a:t>from master where </a:t>
            </a:r>
            <a:r>
              <a:rPr lang="en-IN" dirty="0" err="1">
                <a:solidFill>
                  <a:schemeClr val="accent3">
                    <a:lumMod val="50000"/>
                  </a:schemeClr>
                </a:solidFill>
              </a:rPr>
              <a:t>is_wicket</a:t>
            </a:r>
            <a:r>
              <a:rPr lang="en-IN" dirty="0">
                <a:solidFill>
                  <a:schemeClr val="accent3">
                    <a:lumMod val="50000"/>
                  </a:schemeClr>
                </a:solidFill>
              </a:rPr>
              <a:t>&gt;0 and </a:t>
            </a:r>
            <a:r>
              <a:rPr lang="en-IN" dirty="0" err="1">
                <a:solidFill>
                  <a:schemeClr val="accent3">
                    <a:lumMod val="50000"/>
                  </a:schemeClr>
                </a:solidFill>
              </a:rPr>
              <a:t>dismissal_kind</a:t>
            </a:r>
            <a:r>
              <a:rPr lang="en-IN" dirty="0">
                <a:solidFill>
                  <a:schemeClr val="accent3">
                    <a:lumMod val="50000"/>
                  </a:schemeClr>
                </a:solidFill>
              </a:rPr>
              <a:t> = 'stumped' </a:t>
            </a:r>
          </a:p>
          <a:p>
            <a:r>
              <a:rPr lang="en-IN" dirty="0">
                <a:solidFill>
                  <a:schemeClr val="accent3">
                    <a:lumMod val="50000"/>
                  </a:schemeClr>
                </a:solidFill>
              </a:rPr>
              <a:t>group by </a:t>
            </a:r>
            <a:r>
              <a:rPr lang="en-IN" dirty="0" err="1">
                <a:solidFill>
                  <a:schemeClr val="accent3">
                    <a:lumMod val="50000"/>
                  </a:schemeClr>
                </a:solidFill>
              </a:rPr>
              <a:t>wicket_keeper</a:t>
            </a:r>
            <a:endParaRPr lang="en-IN" dirty="0">
              <a:solidFill>
                <a:schemeClr val="accent3">
                  <a:lumMod val="50000"/>
                </a:schemeClr>
              </a:solidFill>
            </a:endParaRPr>
          </a:p>
          <a:p>
            <a:r>
              <a:rPr lang="en-IN" dirty="0">
                <a:solidFill>
                  <a:schemeClr val="accent3">
                    <a:lumMod val="50000"/>
                  </a:schemeClr>
                </a:solidFill>
              </a:rPr>
              <a:t>order by stumpings </a:t>
            </a:r>
            <a:r>
              <a:rPr lang="en-IN" dirty="0" err="1">
                <a:solidFill>
                  <a:schemeClr val="accent3">
                    <a:lumMod val="50000"/>
                  </a:schemeClr>
                </a:solidFill>
              </a:rPr>
              <a:t>desc</a:t>
            </a:r>
            <a:r>
              <a:rPr lang="en-IN" dirty="0">
                <a:solidFill>
                  <a:schemeClr val="accent3">
                    <a:lumMod val="50000"/>
                  </a:schemeClr>
                </a:solidFill>
              </a:rPr>
              <a:t>);</a:t>
            </a:r>
          </a:p>
          <a:p>
            <a:endParaRPr lang="en-IN" dirty="0">
              <a:solidFill>
                <a:schemeClr val="accent3">
                  <a:lumMod val="50000"/>
                </a:schemeClr>
              </a:solidFill>
            </a:endParaRPr>
          </a:p>
          <a:p>
            <a:r>
              <a:rPr lang="en-IN" dirty="0">
                <a:solidFill>
                  <a:schemeClr val="accent3">
                    <a:lumMod val="50000"/>
                  </a:schemeClr>
                </a:solidFill>
              </a:rPr>
              <a:t>create table </a:t>
            </a:r>
            <a:r>
              <a:rPr lang="en-IN" dirty="0" err="1">
                <a:solidFill>
                  <a:schemeClr val="accent3">
                    <a:lumMod val="50000"/>
                  </a:schemeClr>
                </a:solidFill>
              </a:rPr>
              <a:t>wicket_keeper_fielding</a:t>
            </a:r>
            <a:r>
              <a:rPr lang="en-IN" dirty="0">
                <a:solidFill>
                  <a:schemeClr val="accent3">
                    <a:lumMod val="50000"/>
                  </a:schemeClr>
                </a:solidFill>
              </a:rPr>
              <a:t> as (select a.*,</a:t>
            </a:r>
            <a:r>
              <a:rPr lang="en-IN" dirty="0" err="1">
                <a:solidFill>
                  <a:schemeClr val="accent3">
                    <a:lumMod val="50000"/>
                  </a:schemeClr>
                </a:solidFill>
              </a:rPr>
              <a:t>b.catches</a:t>
            </a:r>
            <a:endParaRPr lang="en-IN" dirty="0">
              <a:solidFill>
                <a:schemeClr val="accent3">
                  <a:lumMod val="50000"/>
                </a:schemeClr>
              </a:solidFill>
            </a:endParaRPr>
          </a:p>
          <a:p>
            <a:r>
              <a:rPr lang="en-IN" dirty="0">
                <a:solidFill>
                  <a:schemeClr val="accent3">
                    <a:lumMod val="50000"/>
                  </a:schemeClr>
                </a:solidFill>
              </a:rPr>
              <a:t>from </a:t>
            </a:r>
            <a:r>
              <a:rPr lang="en-IN" dirty="0" err="1">
                <a:solidFill>
                  <a:schemeClr val="accent3">
                    <a:lumMod val="50000"/>
                  </a:schemeClr>
                </a:solidFill>
              </a:rPr>
              <a:t>wicket_keepers</a:t>
            </a:r>
            <a:r>
              <a:rPr lang="en-IN" dirty="0">
                <a:solidFill>
                  <a:schemeClr val="accent3">
                    <a:lumMod val="50000"/>
                  </a:schemeClr>
                </a:solidFill>
              </a:rPr>
              <a:t> as a</a:t>
            </a:r>
          </a:p>
          <a:p>
            <a:r>
              <a:rPr lang="en-IN" dirty="0">
                <a:solidFill>
                  <a:schemeClr val="accent3">
                    <a:lumMod val="50000"/>
                  </a:schemeClr>
                </a:solidFill>
              </a:rPr>
              <a:t>inner join (select fielder,</a:t>
            </a:r>
          </a:p>
          <a:p>
            <a:r>
              <a:rPr lang="en-IN" dirty="0">
                <a:solidFill>
                  <a:schemeClr val="accent3">
                    <a:lumMod val="50000"/>
                  </a:schemeClr>
                </a:solidFill>
              </a:rPr>
              <a:t>			count(case when </a:t>
            </a:r>
            <a:r>
              <a:rPr lang="en-IN" dirty="0" err="1">
                <a:solidFill>
                  <a:schemeClr val="accent3">
                    <a:lumMod val="50000"/>
                  </a:schemeClr>
                </a:solidFill>
              </a:rPr>
              <a:t>dismissal_kind</a:t>
            </a:r>
            <a:r>
              <a:rPr lang="en-IN" dirty="0">
                <a:solidFill>
                  <a:schemeClr val="accent3">
                    <a:lumMod val="50000"/>
                  </a:schemeClr>
                </a:solidFill>
              </a:rPr>
              <a:t> = 'caught' Then 1 else 0 End) as catches</a:t>
            </a:r>
          </a:p>
          <a:p>
            <a:r>
              <a:rPr lang="en-IN" dirty="0">
                <a:solidFill>
                  <a:schemeClr val="accent3">
                    <a:lumMod val="50000"/>
                  </a:schemeClr>
                </a:solidFill>
              </a:rPr>
              <a:t>			from master</a:t>
            </a:r>
          </a:p>
          <a:p>
            <a:r>
              <a:rPr lang="en-IN" dirty="0">
                <a:solidFill>
                  <a:schemeClr val="accent3">
                    <a:lumMod val="50000"/>
                  </a:schemeClr>
                </a:solidFill>
              </a:rPr>
              <a:t>			group by fielder</a:t>
            </a:r>
          </a:p>
          <a:p>
            <a:r>
              <a:rPr lang="en-IN" dirty="0">
                <a:solidFill>
                  <a:schemeClr val="accent3">
                    <a:lumMod val="50000"/>
                  </a:schemeClr>
                </a:solidFill>
              </a:rPr>
              <a:t>			order by catches </a:t>
            </a:r>
            <a:r>
              <a:rPr lang="en-IN" dirty="0" err="1">
                <a:solidFill>
                  <a:schemeClr val="accent3">
                    <a:lumMod val="50000"/>
                  </a:schemeClr>
                </a:solidFill>
              </a:rPr>
              <a:t>desc</a:t>
            </a:r>
            <a:r>
              <a:rPr lang="en-IN" dirty="0">
                <a:solidFill>
                  <a:schemeClr val="accent3">
                    <a:lumMod val="50000"/>
                  </a:schemeClr>
                </a:solidFill>
              </a:rPr>
              <a:t>) as b</a:t>
            </a:r>
          </a:p>
          <a:p>
            <a:r>
              <a:rPr lang="en-IN" dirty="0">
                <a:solidFill>
                  <a:schemeClr val="accent3">
                    <a:lumMod val="50000"/>
                  </a:schemeClr>
                </a:solidFill>
              </a:rPr>
              <a:t>on </a:t>
            </a:r>
            <a:r>
              <a:rPr lang="en-IN" dirty="0" err="1">
                <a:solidFill>
                  <a:schemeClr val="accent3">
                    <a:lumMod val="50000"/>
                  </a:schemeClr>
                </a:solidFill>
              </a:rPr>
              <a:t>a.wicket_keeper</a:t>
            </a:r>
            <a:r>
              <a:rPr lang="en-IN" dirty="0">
                <a:solidFill>
                  <a:schemeClr val="accent3">
                    <a:lumMod val="50000"/>
                  </a:schemeClr>
                </a:solidFill>
              </a:rPr>
              <a:t> = </a:t>
            </a:r>
            <a:r>
              <a:rPr lang="en-IN" dirty="0" err="1">
                <a:solidFill>
                  <a:schemeClr val="accent3">
                    <a:lumMod val="50000"/>
                  </a:schemeClr>
                </a:solidFill>
              </a:rPr>
              <a:t>b.fielder</a:t>
            </a:r>
            <a:endParaRPr lang="en-IN" dirty="0">
              <a:solidFill>
                <a:schemeClr val="accent3">
                  <a:lumMod val="50000"/>
                </a:schemeClr>
              </a:solidFill>
            </a:endParaRPr>
          </a:p>
          <a:p>
            <a:r>
              <a:rPr lang="en-IN" dirty="0">
                <a:solidFill>
                  <a:schemeClr val="accent3">
                    <a:lumMod val="50000"/>
                  </a:schemeClr>
                </a:solidFill>
              </a:rPr>
              <a:t>group by </a:t>
            </a:r>
            <a:r>
              <a:rPr lang="en-IN" dirty="0" err="1">
                <a:solidFill>
                  <a:schemeClr val="accent3">
                    <a:lumMod val="50000"/>
                  </a:schemeClr>
                </a:solidFill>
              </a:rPr>
              <a:t>a.wicket_keeper,a.stumpings,b.fielder,b.catches</a:t>
            </a:r>
            <a:endParaRPr lang="en-IN" dirty="0">
              <a:solidFill>
                <a:schemeClr val="accent3">
                  <a:lumMod val="50000"/>
                </a:schemeClr>
              </a:solidFill>
            </a:endParaRPr>
          </a:p>
          <a:p>
            <a:r>
              <a:rPr lang="en-IN" dirty="0">
                <a:solidFill>
                  <a:schemeClr val="accent3">
                    <a:lumMod val="50000"/>
                  </a:schemeClr>
                </a:solidFill>
              </a:rPr>
              <a:t>order by </a:t>
            </a:r>
            <a:r>
              <a:rPr lang="en-IN" dirty="0" err="1">
                <a:solidFill>
                  <a:schemeClr val="accent3">
                    <a:lumMod val="50000"/>
                  </a:schemeClr>
                </a:solidFill>
              </a:rPr>
              <a:t>a.stumpings</a:t>
            </a:r>
            <a:r>
              <a:rPr lang="en-IN" dirty="0">
                <a:solidFill>
                  <a:schemeClr val="accent3">
                    <a:lumMod val="50000"/>
                  </a:schemeClr>
                </a:solidFill>
              </a:rPr>
              <a:t> </a:t>
            </a:r>
            <a:r>
              <a:rPr lang="en-IN" dirty="0" err="1">
                <a:solidFill>
                  <a:schemeClr val="accent3">
                    <a:lumMod val="50000"/>
                  </a:schemeClr>
                </a:solidFill>
              </a:rPr>
              <a:t>desc</a:t>
            </a:r>
            <a:r>
              <a:rPr lang="en-IN" dirty="0">
                <a:solidFill>
                  <a:schemeClr val="accent3">
                    <a:lumMod val="50000"/>
                  </a:schemeClr>
                </a:solidFill>
              </a:rPr>
              <a:t>);</a:t>
            </a:r>
          </a:p>
          <a:p>
            <a:endParaRPr lang="en-IN" dirty="0">
              <a:solidFill>
                <a:schemeClr val="accent3">
                  <a:lumMod val="50000"/>
                </a:schemeClr>
              </a:solidFill>
            </a:endParaRPr>
          </a:p>
          <a:p>
            <a:endParaRPr lang="en-IN" dirty="0">
              <a:solidFill>
                <a:schemeClr val="accent3">
                  <a:lumMod val="50000"/>
                </a:schemeClr>
              </a:solidFill>
            </a:endParaRPr>
          </a:p>
        </p:txBody>
      </p:sp>
    </p:spTree>
    <p:extLst>
      <p:ext uri="{BB962C8B-B14F-4D97-AF65-F5344CB8AC3E}">
        <p14:creationId xmlns:p14="http://schemas.microsoft.com/office/powerpoint/2010/main" val="420062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7B1A13-DCF5-F7F5-B62E-AAD781EFF5C6}"/>
              </a:ext>
            </a:extLst>
          </p:cNvPr>
          <p:cNvSpPr txBox="1"/>
          <p:nvPr/>
        </p:nvSpPr>
        <p:spPr>
          <a:xfrm>
            <a:off x="0" y="0"/>
            <a:ext cx="11499011" cy="7848302"/>
          </a:xfrm>
          <a:prstGeom prst="rect">
            <a:avLst/>
          </a:prstGeom>
          <a:noFill/>
        </p:spPr>
        <p:txBody>
          <a:bodyPr wrap="square" rtlCol="0">
            <a:spAutoFit/>
          </a:bodyPr>
          <a:lstStyle/>
          <a:p>
            <a:r>
              <a:rPr lang="en-IN" sz="1400" dirty="0">
                <a:solidFill>
                  <a:schemeClr val="accent3">
                    <a:lumMod val="50000"/>
                  </a:schemeClr>
                </a:solidFill>
              </a:rPr>
              <a:t>select a.*,</a:t>
            </a:r>
            <a:r>
              <a:rPr lang="en-IN" sz="1400" dirty="0" err="1">
                <a:solidFill>
                  <a:schemeClr val="accent3">
                    <a:lumMod val="50000"/>
                  </a:schemeClr>
                </a:solidFill>
              </a:rPr>
              <a:t>b.six_count,b.four_count,b.Totalruns,b.seasons</a:t>
            </a:r>
            <a:endParaRPr lang="en-IN" sz="1400" dirty="0">
              <a:solidFill>
                <a:schemeClr val="accent3">
                  <a:lumMod val="50000"/>
                </a:schemeClr>
              </a:solidFill>
            </a:endParaRPr>
          </a:p>
          <a:p>
            <a:r>
              <a:rPr lang="en-IN" sz="1400" dirty="0">
                <a:solidFill>
                  <a:schemeClr val="accent3">
                    <a:lumMod val="50000"/>
                  </a:schemeClr>
                </a:solidFill>
              </a:rPr>
              <a:t>from </a:t>
            </a:r>
            <a:r>
              <a:rPr lang="en-IN" sz="1400" dirty="0" err="1">
                <a:solidFill>
                  <a:schemeClr val="accent3">
                    <a:lumMod val="50000"/>
                  </a:schemeClr>
                </a:solidFill>
              </a:rPr>
              <a:t>wicket_keeper_fielding</a:t>
            </a:r>
            <a:r>
              <a:rPr lang="en-IN" sz="1400" dirty="0">
                <a:solidFill>
                  <a:schemeClr val="accent3">
                    <a:lumMod val="50000"/>
                  </a:schemeClr>
                </a:solidFill>
              </a:rPr>
              <a:t> as a</a:t>
            </a:r>
          </a:p>
          <a:p>
            <a:r>
              <a:rPr lang="en-IN" sz="1400" dirty="0">
                <a:solidFill>
                  <a:schemeClr val="accent3">
                    <a:lumMod val="50000"/>
                  </a:schemeClr>
                </a:solidFill>
              </a:rPr>
              <a:t>inner join</a:t>
            </a:r>
          </a:p>
          <a:p>
            <a:r>
              <a:rPr lang="en-IN" sz="1400" dirty="0">
                <a:solidFill>
                  <a:schemeClr val="accent3">
                    <a:lumMod val="50000"/>
                  </a:schemeClr>
                </a:solidFill>
              </a:rPr>
              <a:t>(SELECT a.*,</a:t>
            </a:r>
            <a:r>
              <a:rPr lang="en-IN" sz="1400" dirty="0" err="1">
                <a:solidFill>
                  <a:schemeClr val="accent3">
                    <a:lumMod val="50000"/>
                  </a:schemeClr>
                </a:solidFill>
              </a:rPr>
              <a:t>b.boundaries</a:t>
            </a:r>
            <a:endParaRPr lang="en-IN" sz="1400" dirty="0">
              <a:solidFill>
                <a:schemeClr val="accent3">
                  <a:lumMod val="50000"/>
                </a:schemeClr>
              </a:solidFill>
            </a:endParaRPr>
          </a:p>
          <a:p>
            <a:r>
              <a:rPr lang="en-IN" sz="1400" dirty="0">
                <a:solidFill>
                  <a:schemeClr val="accent3">
                    <a:lumMod val="50000"/>
                  </a:schemeClr>
                </a:solidFill>
              </a:rPr>
              <a:t>FROM </a:t>
            </a:r>
            <a:r>
              <a:rPr lang="en-IN" sz="1400" dirty="0" err="1">
                <a:solidFill>
                  <a:schemeClr val="accent3">
                    <a:lumMod val="50000"/>
                  </a:schemeClr>
                </a:solidFill>
              </a:rPr>
              <a:t>sixfours</a:t>
            </a:r>
            <a:r>
              <a:rPr lang="en-IN" sz="1400" dirty="0">
                <a:solidFill>
                  <a:schemeClr val="accent3">
                    <a:lumMod val="50000"/>
                  </a:schemeClr>
                </a:solidFill>
              </a:rPr>
              <a:t> AS a</a:t>
            </a:r>
          </a:p>
          <a:p>
            <a:r>
              <a:rPr lang="en-IN" sz="1400" dirty="0">
                <a:solidFill>
                  <a:schemeClr val="accent3">
                    <a:lumMod val="50000"/>
                  </a:schemeClr>
                </a:solidFill>
              </a:rPr>
              <a:t>INNER JOIN boundaries AS b</a:t>
            </a:r>
          </a:p>
          <a:p>
            <a:r>
              <a:rPr lang="en-IN" sz="1400" dirty="0">
                <a:solidFill>
                  <a:schemeClr val="accent3">
                    <a:lumMod val="50000"/>
                  </a:schemeClr>
                </a:solidFill>
              </a:rPr>
              <a:t>ON </a:t>
            </a:r>
            <a:r>
              <a:rPr lang="en-IN" sz="1400" dirty="0" err="1">
                <a:solidFill>
                  <a:schemeClr val="accent3">
                    <a:lumMod val="50000"/>
                  </a:schemeClr>
                </a:solidFill>
              </a:rPr>
              <a:t>a.batsman</a:t>
            </a:r>
            <a:r>
              <a:rPr lang="en-IN" sz="1400" dirty="0">
                <a:solidFill>
                  <a:schemeClr val="accent3">
                    <a:lumMod val="50000"/>
                  </a:schemeClr>
                </a:solidFill>
              </a:rPr>
              <a:t> = </a:t>
            </a:r>
            <a:r>
              <a:rPr lang="en-IN" sz="1400" dirty="0" err="1">
                <a:solidFill>
                  <a:schemeClr val="accent3">
                    <a:lumMod val="50000"/>
                  </a:schemeClr>
                </a:solidFill>
              </a:rPr>
              <a:t>b.batsman</a:t>
            </a:r>
            <a:endParaRPr lang="en-IN" sz="1400" dirty="0">
              <a:solidFill>
                <a:schemeClr val="accent3">
                  <a:lumMod val="50000"/>
                </a:schemeClr>
              </a:solidFill>
            </a:endParaRPr>
          </a:p>
          <a:p>
            <a:r>
              <a:rPr lang="en-IN" sz="1400" dirty="0">
                <a:solidFill>
                  <a:schemeClr val="accent3">
                    <a:lumMod val="50000"/>
                  </a:schemeClr>
                </a:solidFill>
              </a:rPr>
              <a:t>group by a.batsman,a.six_count,a.four_count,a.Totalruns,b.boundaries,a.seasons</a:t>
            </a:r>
          </a:p>
          <a:p>
            <a:r>
              <a:rPr lang="en-IN" sz="1400" dirty="0">
                <a:solidFill>
                  <a:schemeClr val="accent3">
                    <a:lumMod val="50000"/>
                  </a:schemeClr>
                </a:solidFill>
              </a:rPr>
              <a:t>order by </a:t>
            </a:r>
            <a:r>
              <a:rPr lang="en-IN" sz="1400" dirty="0" err="1">
                <a:solidFill>
                  <a:schemeClr val="accent3">
                    <a:lumMod val="50000"/>
                  </a:schemeClr>
                </a:solidFill>
              </a:rPr>
              <a:t>Totalruns</a:t>
            </a:r>
            <a:r>
              <a:rPr lang="en-IN" sz="1400" dirty="0">
                <a:solidFill>
                  <a:schemeClr val="accent3">
                    <a:lumMod val="50000"/>
                  </a:schemeClr>
                </a:solidFill>
              </a:rPr>
              <a:t> </a:t>
            </a:r>
            <a:r>
              <a:rPr lang="en-IN" sz="1400" dirty="0" err="1">
                <a:solidFill>
                  <a:schemeClr val="accent3">
                    <a:lumMod val="50000"/>
                  </a:schemeClr>
                </a:solidFill>
              </a:rPr>
              <a:t>desc</a:t>
            </a:r>
            <a:r>
              <a:rPr lang="en-IN" sz="1400" dirty="0">
                <a:solidFill>
                  <a:schemeClr val="accent3">
                    <a:lumMod val="50000"/>
                  </a:schemeClr>
                </a:solidFill>
              </a:rPr>
              <a:t>) as b</a:t>
            </a:r>
          </a:p>
          <a:p>
            <a:r>
              <a:rPr lang="en-IN" sz="1400" dirty="0">
                <a:solidFill>
                  <a:schemeClr val="accent3">
                    <a:lumMod val="50000"/>
                  </a:schemeClr>
                </a:solidFill>
              </a:rPr>
              <a:t>on </a:t>
            </a:r>
            <a:r>
              <a:rPr lang="en-IN" sz="1400" dirty="0" err="1">
                <a:solidFill>
                  <a:schemeClr val="accent3">
                    <a:lumMod val="50000"/>
                  </a:schemeClr>
                </a:solidFill>
              </a:rPr>
              <a:t>a.wicket_keeper</a:t>
            </a:r>
            <a:r>
              <a:rPr lang="en-IN" sz="1400" dirty="0">
                <a:solidFill>
                  <a:schemeClr val="accent3">
                    <a:lumMod val="50000"/>
                  </a:schemeClr>
                </a:solidFill>
              </a:rPr>
              <a:t> = </a:t>
            </a:r>
            <a:r>
              <a:rPr lang="en-IN" sz="1400" dirty="0" err="1">
                <a:solidFill>
                  <a:schemeClr val="accent3">
                    <a:lumMod val="50000"/>
                  </a:schemeClr>
                </a:solidFill>
              </a:rPr>
              <a:t>b.batsman</a:t>
            </a:r>
            <a:endParaRPr lang="en-IN" sz="1400" dirty="0">
              <a:solidFill>
                <a:schemeClr val="accent3">
                  <a:lumMod val="50000"/>
                </a:schemeClr>
              </a:solidFill>
            </a:endParaRPr>
          </a:p>
          <a:p>
            <a:r>
              <a:rPr lang="en-IN" sz="1400" dirty="0">
                <a:solidFill>
                  <a:schemeClr val="accent3">
                    <a:lumMod val="50000"/>
                  </a:schemeClr>
                </a:solidFill>
              </a:rPr>
              <a:t>group by a.wicket_keeper,a.stumpings,a.catches,b.totalruns,b.six_count,b.four_count,b.seasons</a:t>
            </a:r>
          </a:p>
          <a:p>
            <a:r>
              <a:rPr lang="en-IN" sz="1400" dirty="0">
                <a:solidFill>
                  <a:schemeClr val="accent3">
                    <a:lumMod val="50000"/>
                  </a:schemeClr>
                </a:solidFill>
              </a:rPr>
              <a:t>order by </a:t>
            </a:r>
            <a:r>
              <a:rPr lang="en-IN" sz="1400" dirty="0" err="1">
                <a:solidFill>
                  <a:schemeClr val="accent3">
                    <a:lumMod val="50000"/>
                  </a:schemeClr>
                </a:solidFill>
              </a:rPr>
              <a:t>b.totalruns</a:t>
            </a:r>
            <a:r>
              <a:rPr lang="en-IN" sz="1400" dirty="0">
                <a:solidFill>
                  <a:schemeClr val="accent3">
                    <a:lumMod val="50000"/>
                  </a:schemeClr>
                </a:solidFill>
              </a:rPr>
              <a:t> </a:t>
            </a:r>
            <a:r>
              <a:rPr lang="en-IN" sz="1400" dirty="0" err="1">
                <a:solidFill>
                  <a:schemeClr val="accent3">
                    <a:lumMod val="50000"/>
                  </a:schemeClr>
                </a:solidFill>
              </a:rPr>
              <a:t>desc,a.catches</a:t>
            </a:r>
            <a:r>
              <a:rPr lang="en-IN" sz="1400" dirty="0">
                <a:solidFill>
                  <a:schemeClr val="accent3">
                    <a:lumMod val="50000"/>
                  </a:schemeClr>
                </a:solidFill>
              </a:rPr>
              <a:t> </a:t>
            </a:r>
            <a:r>
              <a:rPr lang="en-IN" sz="1400" dirty="0" err="1">
                <a:solidFill>
                  <a:schemeClr val="accent3">
                    <a:lumMod val="50000"/>
                  </a:schemeClr>
                </a:solidFill>
              </a:rPr>
              <a:t>desc,a.stumpings</a:t>
            </a:r>
            <a:r>
              <a:rPr lang="en-IN" sz="1400" dirty="0">
                <a:solidFill>
                  <a:schemeClr val="accent3">
                    <a:lumMod val="50000"/>
                  </a:schemeClr>
                </a:solidFill>
              </a:rPr>
              <a:t> </a:t>
            </a:r>
            <a:r>
              <a:rPr lang="en-IN" sz="1400" dirty="0" err="1">
                <a:solidFill>
                  <a:schemeClr val="accent3">
                    <a:lumMod val="50000"/>
                  </a:schemeClr>
                </a:solidFill>
              </a:rPr>
              <a:t>desc,b.six_count,b.four_count</a:t>
            </a:r>
            <a:r>
              <a:rPr lang="en-IN" sz="1400" dirty="0">
                <a:solidFill>
                  <a:schemeClr val="accent3">
                    <a:lumMod val="50000"/>
                  </a:schemeClr>
                </a:solidFill>
              </a:rPr>
              <a:t>;</a:t>
            </a:r>
          </a:p>
          <a:p>
            <a:endParaRPr lang="en-IN" sz="1400" dirty="0">
              <a:solidFill>
                <a:schemeClr val="accent3">
                  <a:lumMod val="50000"/>
                </a:schemeClr>
              </a:solidFill>
            </a:endParaRPr>
          </a:p>
          <a:p>
            <a:r>
              <a:rPr lang="en-IN" sz="1400" dirty="0">
                <a:solidFill>
                  <a:schemeClr val="accent3">
                    <a:lumMod val="50000"/>
                  </a:schemeClr>
                </a:solidFill>
              </a:rPr>
              <a:t>create table </a:t>
            </a:r>
            <a:r>
              <a:rPr lang="en-IN" sz="1400" dirty="0" err="1">
                <a:solidFill>
                  <a:schemeClr val="accent3">
                    <a:lumMod val="50000"/>
                  </a:schemeClr>
                </a:solidFill>
              </a:rPr>
              <a:t>best_WK_list</a:t>
            </a:r>
            <a:r>
              <a:rPr lang="en-IN" sz="1400" dirty="0">
                <a:solidFill>
                  <a:schemeClr val="accent3">
                    <a:lumMod val="50000"/>
                  </a:schemeClr>
                </a:solidFill>
              </a:rPr>
              <a:t> as (select a.*,</a:t>
            </a:r>
            <a:r>
              <a:rPr lang="en-IN" sz="1400" dirty="0" err="1">
                <a:solidFill>
                  <a:schemeClr val="accent3">
                    <a:lumMod val="50000"/>
                  </a:schemeClr>
                </a:solidFill>
              </a:rPr>
              <a:t>b.six_count,b.four_count,b.Totalruns,b.seasons</a:t>
            </a:r>
            <a:endParaRPr lang="en-IN" sz="1400" dirty="0">
              <a:solidFill>
                <a:schemeClr val="accent3">
                  <a:lumMod val="50000"/>
                </a:schemeClr>
              </a:solidFill>
            </a:endParaRPr>
          </a:p>
          <a:p>
            <a:r>
              <a:rPr lang="en-IN" sz="1400" dirty="0">
                <a:solidFill>
                  <a:schemeClr val="accent3">
                    <a:lumMod val="50000"/>
                  </a:schemeClr>
                </a:solidFill>
              </a:rPr>
              <a:t>from </a:t>
            </a:r>
            <a:r>
              <a:rPr lang="en-IN" sz="1400" dirty="0" err="1">
                <a:solidFill>
                  <a:schemeClr val="accent3">
                    <a:lumMod val="50000"/>
                  </a:schemeClr>
                </a:solidFill>
              </a:rPr>
              <a:t>wicket_keeper_fielding</a:t>
            </a:r>
            <a:r>
              <a:rPr lang="en-IN" sz="1400" dirty="0">
                <a:solidFill>
                  <a:schemeClr val="accent3">
                    <a:lumMod val="50000"/>
                  </a:schemeClr>
                </a:solidFill>
              </a:rPr>
              <a:t> as a</a:t>
            </a:r>
          </a:p>
          <a:p>
            <a:r>
              <a:rPr lang="en-IN" sz="1400" dirty="0">
                <a:solidFill>
                  <a:schemeClr val="accent3">
                    <a:lumMod val="50000"/>
                  </a:schemeClr>
                </a:solidFill>
              </a:rPr>
              <a:t>inner join</a:t>
            </a:r>
          </a:p>
          <a:p>
            <a:r>
              <a:rPr lang="en-IN" sz="1400" dirty="0">
                <a:solidFill>
                  <a:schemeClr val="accent3">
                    <a:lumMod val="50000"/>
                  </a:schemeClr>
                </a:solidFill>
              </a:rPr>
              <a:t>(SELECT a.*,</a:t>
            </a:r>
            <a:r>
              <a:rPr lang="en-IN" sz="1400" dirty="0" err="1">
                <a:solidFill>
                  <a:schemeClr val="accent3">
                    <a:lumMod val="50000"/>
                  </a:schemeClr>
                </a:solidFill>
              </a:rPr>
              <a:t>b.boundaries</a:t>
            </a:r>
            <a:endParaRPr lang="en-IN" sz="1400" dirty="0">
              <a:solidFill>
                <a:schemeClr val="accent3">
                  <a:lumMod val="50000"/>
                </a:schemeClr>
              </a:solidFill>
            </a:endParaRPr>
          </a:p>
          <a:p>
            <a:r>
              <a:rPr lang="en-IN" sz="1400" dirty="0">
                <a:solidFill>
                  <a:schemeClr val="accent3">
                    <a:lumMod val="50000"/>
                  </a:schemeClr>
                </a:solidFill>
              </a:rPr>
              <a:t>FROM </a:t>
            </a:r>
            <a:r>
              <a:rPr lang="en-IN" sz="1400" dirty="0" err="1">
                <a:solidFill>
                  <a:schemeClr val="accent3">
                    <a:lumMod val="50000"/>
                  </a:schemeClr>
                </a:solidFill>
              </a:rPr>
              <a:t>sixfours</a:t>
            </a:r>
            <a:r>
              <a:rPr lang="en-IN" sz="1400" dirty="0">
                <a:solidFill>
                  <a:schemeClr val="accent3">
                    <a:lumMod val="50000"/>
                  </a:schemeClr>
                </a:solidFill>
              </a:rPr>
              <a:t> AS a</a:t>
            </a:r>
          </a:p>
          <a:p>
            <a:r>
              <a:rPr lang="en-IN" sz="1400" dirty="0">
                <a:solidFill>
                  <a:schemeClr val="accent3">
                    <a:lumMod val="50000"/>
                  </a:schemeClr>
                </a:solidFill>
              </a:rPr>
              <a:t>INNER JOIN boundaries AS b</a:t>
            </a:r>
          </a:p>
          <a:p>
            <a:r>
              <a:rPr lang="en-IN" sz="1400" dirty="0">
                <a:solidFill>
                  <a:schemeClr val="accent3">
                    <a:lumMod val="50000"/>
                  </a:schemeClr>
                </a:solidFill>
              </a:rPr>
              <a:t>ON </a:t>
            </a:r>
            <a:r>
              <a:rPr lang="en-IN" sz="1400" dirty="0" err="1">
                <a:solidFill>
                  <a:schemeClr val="accent3">
                    <a:lumMod val="50000"/>
                  </a:schemeClr>
                </a:solidFill>
              </a:rPr>
              <a:t>a.batsman</a:t>
            </a:r>
            <a:r>
              <a:rPr lang="en-IN" sz="1400" dirty="0">
                <a:solidFill>
                  <a:schemeClr val="accent3">
                    <a:lumMod val="50000"/>
                  </a:schemeClr>
                </a:solidFill>
              </a:rPr>
              <a:t> = </a:t>
            </a:r>
            <a:r>
              <a:rPr lang="en-IN" sz="1400" dirty="0" err="1">
                <a:solidFill>
                  <a:schemeClr val="accent3">
                    <a:lumMod val="50000"/>
                  </a:schemeClr>
                </a:solidFill>
              </a:rPr>
              <a:t>b.batsman</a:t>
            </a:r>
            <a:endParaRPr lang="en-IN" sz="1400" dirty="0">
              <a:solidFill>
                <a:schemeClr val="accent3">
                  <a:lumMod val="50000"/>
                </a:schemeClr>
              </a:solidFill>
            </a:endParaRPr>
          </a:p>
          <a:p>
            <a:r>
              <a:rPr lang="en-IN" sz="1400" dirty="0">
                <a:solidFill>
                  <a:schemeClr val="accent3">
                    <a:lumMod val="50000"/>
                  </a:schemeClr>
                </a:solidFill>
              </a:rPr>
              <a:t>group by a.batsman,a.six_count,a.four_count,a.Totalruns,b.boundaries,a.seasons</a:t>
            </a:r>
          </a:p>
          <a:p>
            <a:r>
              <a:rPr lang="en-IN" sz="1400" dirty="0">
                <a:solidFill>
                  <a:schemeClr val="accent3">
                    <a:lumMod val="50000"/>
                  </a:schemeClr>
                </a:solidFill>
              </a:rPr>
              <a:t>order by </a:t>
            </a:r>
            <a:r>
              <a:rPr lang="en-IN" sz="1400" dirty="0" err="1">
                <a:solidFill>
                  <a:schemeClr val="accent3">
                    <a:lumMod val="50000"/>
                  </a:schemeClr>
                </a:solidFill>
              </a:rPr>
              <a:t>Totalruns</a:t>
            </a:r>
            <a:r>
              <a:rPr lang="en-IN" sz="1400" dirty="0">
                <a:solidFill>
                  <a:schemeClr val="accent3">
                    <a:lumMod val="50000"/>
                  </a:schemeClr>
                </a:solidFill>
              </a:rPr>
              <a:t> </a:t>
            </a:r>
            <a:r>
              <a:rPr lang="en-IN" sz="1400" dirty="0" err="1">
                <a:solidFill>
                  <a:schemeClr val="accent3">
                    <a:lumMod val="50000"/>
                  </a:schemeClr>
                </a:solidFill>
              </a:rPr>
              <a:t>desc</a:t>
            </a:r>
            <a:r>
              <a:rPr lang="en-IN" sz="1400" dirty="0">
                <a:solidFill>
                  <a:schemeClr val="accent3">
                    <a:lumMod val="50000"/>
                  </a:schemeClr>
                </a:solidFill>
              </a:rPr>
              <a:t>) as b</a:t>
            </a:r>
          </a:p>
          <a:p>
            <a:r>
              <a:rPr lang="en-IN" sz="1400" dirty="0">
                <a:solidFill>
                  <a:schemeClr val="accent3">
                    <a:lumMod val="50000"/>
                  </a:schemeClr>
                </a:solidFill>
              </a:rPr>
              <a:t>on </a:t>
            </a:r>
            <a:r>
              <a:rPr lang="en-IN" sz="1400" dirty="0" err="1">
                <a:solidFill>
                  <a:schemeClr val="accent3">
                    <a:lumMod val="50000"/>
                  </a:schemeClr>
                </a:solidFill>
              </a:rPr>
              <a:t>a.wicket_keeper</a:t>
            </a:r>
            <a:r>
              <a:rPr lang="en-IN" sz="1400" dirty="0">
                <a:solidFill>
                  <a:schemeClr val="accent3">
                    <a:lumMod val="50000"/>
                  </a:schemeClr>
                </a:solidFill>
              </a:rPr>
              <a:t> = </a:t>
            </a:r>
            <a:r>
              <a:rPr lang="en-IN" sz="1400" dirty="0" err="1">
                <a:solidFill>
                  <a:schemeClr val="accent3">
                    <a:lumMod val="50000"/>
                  </a:schemeClr>
                </a:solidFill>
              </a:rPr>
              <a:t>b.batsman</a:t>
            </a:r>
            <a:endParaRPr lang="en-IN" sz="1400" dirty="0">
              <a:solidFill>
                <a:schemeClr val="accent3">
                  <a:lumMod val="50000"/>
                </a:schemeClr>
              </a:solidFill>
            </a:endParaRPr>
          </a:p>
          <a:p>
            <a:r>
              <a:rPr lang="en-IN" sz="1400" dirty="0">
                <a:solidFill>
                  <a:schemeClr val="accent3">
                    <a:lumMod val="50000"/>
                  </a:schemeClr>
                </a:solidFill>
              </a:rPr>
              <a:t>group by a.wicket_keeper,a.stumpings,a.catches,b.totalruns,b.six_count,b.four_count,b.seasons</a:t>
            </a:r>
          </a:p>
          <a:p>
            <a:r>
              <a:rPr lang="en-IN" sz="1400" dirty="0">
                <a:solidFill>
                  <a:schemeClr val="accent3">
                    <a:lumMod val="50000"/>
                  </a:schemeClr>
                </a:solidFill>
              </a:rPr>
              <a:t>order by </a:t>
            </a:r>
            <a:r>
              <a:rPr lang="en-IN" sz="1400" dirty="0" err="1">
                <a:solidFill>
                  <a:schemeClr val="accent3">
                    <a:lumMod val="50000"/>
                  </a:schemeClr>
                </a:solidFill>
              </a:rPr>
              <a:t>b.totalruns</a:t>
            </a:r>
            <a:r>
              <a:rPr lang="en-IN" sz="1400" dirty="0">
                <a:solidFill>
                  <a:schemeClr val="accent3">
                    <a:lumMod val="50000"/>
                  </a:schemeClr>
                </a:solidFill>
              </a:rPr>
              <a:t> </a:t>
            </a:r>
            <a:r>
              <a:rPr lang="en-IN" sz="1400" dirty="0" err="1">
                <a:solidFill>
                  <a:schemeClr val="accent3">
                    <a:lumMod val="50000"/>
                  </a:schemeClr>
                </a:solidFill>
              </a:rPr>
              <a:t>desc,a.catches</a:t>
            </a:r>
            <a:r>
              <a:rPr lang="en-IN" sz="1400" dirty="0">
                <a:solidFill>
                  <a:schemeClr val="accent3">
                    <a:lumMod val="50000"/>
                  </a:schemeClr>
                </a:solidFill>
              </a:rPr>
              <a:t> </a:t>
            </a:r>
            <a:r>
              <a:rPr lang="en-IN" sz="1400" dirty="0" err="1">
                <a:solidFill>
                  <a:schemeClr val="accent3">
                    <a:lumMod val="50000"/>
                  </a:schemeClr>
                </a:solidFill>
              </a:rPr>
              <a:t>desc,a.stumpings</a:t>
            </a:r>
            <a:r>
              <a:rPr lang="en-IN" sz="1400" dirty="0">
                <a:solidFill>
                  <a:schemeClr val="accent3">
                    <a:lumMod val="50000"/>
                  </a:schemeClr>
                </a:solidFill>
              </a:rPr>
              <a:t> </a:t>
            </a:r>
            <a:r>
              <a:rPr lang="en-IN" sz="1400" dirty="0" err="1">
                <a:solidFill>
                  <a:schemeClr val="accent3">
                    <a:lumMod val="50000"/>
                  </a:schemeClr>
                </a:solidFill>
              </a:rPr>
              <a:t>desc,b.six_count,b.four_count</a:t>
            </a:r>
            <a:r>
              <a:rPr lang="en-IN" sz="1400" dirty="0">
                <a:solidFill>
                  <a:schemeClr val="accent3">
                    <a:lumMod val="50000"/>
                  </a:schemeClr>
                </a:solidFill>
              </a:rPr>
              <a:t> limit 10);</a:t>
            </a:r>
          </a:p>
          <a:p>
            <a:endParaRPr lang="en-IN" sz="1400" dirty="0">
              <a:solidFill>
                <a:schemeClr val="accent3">
                  <a:lumMod val="50000"/>
                </a:schemeClr>
              </a:solidFill>
            </a:endParaRPr>
          </a:p>
          <a:p>
            <a:r>
              <a:rPr lang="en-IN" sz="1400" dirty="0">
                <a:solidFill>
                  <a:schemeClr val="accent3">
                    <a:lumMod val="50000"/>
                  </a:schemeClr>
                </a:solidFill>
              </a:rPr>
              <a:t>select * from </a:t>
            </a:r>
            <a:r>
              <a:rPr lang="en-IN" sz="1400" dirty="0" err="1">
                <a:solidFill>
                  <a:schemeClr val="accent3">
                    <a:lumMod val="50000"/>
                  </a:schemeClr>
                </a:solidFill>
              </a:rPr>
              <a:t>best_WK_list</a:t>
            </a:r>
            <a:r>
              <a:rPr lang="en-IN" sz="1400" dirty="0">
                <a:solidFill>
                  <a:schemeClr val="accent3">
                    <a:lumMod val="50000"/>
                  </a:schemeClr>
                </a:solidFill>
              </a:rPr>
              <a:t>;</a:t>
            </a:r>
          </a:p>
          <a:p>
            <a:endParaRPr lang="en-IN" sz="1400" dirty="0">
              <a:solidFill>
                <a:schemeClr val="accent3">
                  <a:lumMod val="50000"/>
                </a:schemeClr>
              </a:solidFill>
            </a:endParaRPr>
          </a:p>
          <a:p>
            <a:endParaRPr lang="en-IN" sz="1400" dirty="0">
              <a:solidFill>
                <a:schemeClr val="accent3">
                  <a:lumMod val="50000"/>
                </a:schemeClr>
              </a:solidFill>
            </a:endParaRPr>
          </a:p>
          <a:p>
            <a:endParaRPr lang="en-IN" sz="1400" dirty="0">
              <a:solidFill>
                <a:schemeClr val="accent3">
                  <a:lumMod val="50000"/>
                </a:schemeClr>
              </a:solidFill>
            </a:endParaRPr>
          </a:p>
          <a:p>
            <a:endParaRPr lang="en-IN" sz="1400" dirty="0">
              <a:solidFill>
                <a:schemeClr val="accent3">
                  <a:lumMod val="50000"/>
                </a:schemeClr>
              </a:solidFill>
            </a:endParaRPr>
          </a:p>
          <a:p>
            <a:endParaRPr lang="en-IN" sz="1400" dirty="0">
              <a:solidFill>
                <a:schemeClr val="accent3">
                  <a:lumMod val="50000"/>
                </a:schemeClr>
              </a:solidFill>
            </a:endParaRPr>
          </a:p>
          <a:p>
            <a:endParaRPr lang="en-IN" sz="1400" dirty="0">
              <a:solidFill>
                <a:schemeClr val="accent3">
                  <a:lumMod val="50000"/>
                </a:schemeClr>
              </a:solidFill>
            </a:endParaRPr>
          </a:p>
          <a:p>
            <a:endParaRPr lang="en-IN" sz="1400" dirty="0">
              <a:solidFill>
                <a:schemeClr val="accent3">
                  <a:lumMod val="50000"/>
                </a:schemeClr>
              </a:solidFill>
            </a:endParaRPr>
          </a:p>
          <a:p>
            <a:endParaRPr lang="en-IN" sz="1400" dirty="0">
              <a:solidFill>
                <a:schemeClr val="accent3">
                  <a:lumMod val="50000"/>
                </a:schemeClr>
              </a:solidFill>
            </a:endParaRPr>
          </a:p>
          <a:p>
            <a:endParaRPr lang="en-IN" sz="1400" dirty="0">
              <a:solidFill>
                <a:schemeClr val="accent3">
                  <a:lumMod val="50000"/>
                </a:schemeClr>
              </a:solidFill>
            </a:endParaRPr>
          </a:p>
        </p:txBody>
      </p:sp>
    </p:spTree>
    <p:extLst>
      <p:ext uri="{BB962C8B-B14F-4D97-AF65-F5344CB8AC3E}">
        <p14:creationId xmlns:p14="http://schemas.microsoft.com/office/powerpoint/2010/main" val="17977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DE3C45-41DE-A5A2-78E9-CD4BD3DA7068}"/>
              </a:ext>
            </a:extLst>
          </p:cNvPr>
          <p:cNvSpPr txBox="1"/>
          <p:nvPr/>
        </p:nvSpPr>
        <p:spPr>
          <a:xfrm>
            <a:off x="1431985" y="146649"/>
            <a:ext cx="4183811" cy="369332"/>
          </a:xfrm>
          <a:prstGeom prst="rect">
            <a:avLst/>
          </a:prstGeom>
          <a:noFill/>
        </p:spPr>
        <p:txBody>
          <a:bodyPr wrap="square" rtlCol="0">
            <a:spAutoFit/>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OUTPUT</a:t>
            </a:r>
            <a:endParaRPr lang="en-IN"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1F95C43-5816-9FD1-4A67-D6677EB3BDB4}"/>
              </a:ext>
            </a:extLst>
          </p:cNvPr>
          <p:cNvPicPr>
            <a:picLocks noChangeAspect="1"/>
          </p:cNvPicPr>
          <p:nvPr/>
        </p:nvPicPr>
        <p:blipFill>
          <a:blip r:embed="rId2"/>
          <a:stretch>
            <a:fillRect/>
          </a:stretch>
        </p:blipFill>
        <p:spPr>
          <a:xfrm>
            <a:off x="8883" y="511668"/>
            <a:ext cx="6857744" cy="2934655"/>
          </a:xfrm>
          <a:prstGeom prst="rect">
            <a:avLst/>
          </a:prstGeom>
        </p:spPr>
      </p:pic>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E787954A-B940-1306-1756-42F2FE920C52}"/>
                  </a:ext>
                </a:extLst>
              </p:cNvPr>
              <p:cNvGraphicFramePr/>
              <p:nvPr>
                <p:extLst>
                  <p:ext uri="{D42A27DB-BD31-4B8C-83A1-F6EECF244321}">
                    <p14:modId xmlns:p14="http://schemas.microsoft.com/office/powerpoint/2010/main" val="439312879"/>
                  </p:ext>
                </p:extLst>
              </p:nvPr>
            </p:nvGraphicFramePr>
            <p:xfrm>
              <a:off x="6866627" y="621101"/>
              <a:ext cx="5316490" cy="3933645"/>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a:extLst>
                  <a:ext uri="{FF2B5EF4-FFF2-40B4-BE49-F238E27FC236}">
                    <a16:creationId xmlns:a16="http://schemas.microsoft.com/office/drawing/2014/main" id="{E787954A-B940-1306-1756-42F2FE920C52}"/>
                  </a:ext>
                </a:extLst>
              </p:cNvPr>
              <p:cNvPicPr>
                <a:picLocks noGrp="1" noRot="1" noChangeAspect="1" noMove="1" noResize="1" noEditPoints="1" noAdjustHandles="1" noChangeArrowheads="1" noChangeShapeType="1"/>
              </p:cNvPicPr>
              <p:nvPr/>
            </p:nvPicPr>
            <p:blipFill>
              <a:blip r:embed="rId4"/>
              <a:stretch>
                <a:fillRect/>
              </a:stretch>
            </p:blipFill>
            <p:spPr>
              <a:xfrm>
                <a:off x="6866627" y="621101"/>
                <a:ext cx="5316490" cy="3933645"/>
              </a:xfrm>
              <a:prstGeom prst="rect">
                <a:avLst/>
              </a:prstGeom>
            </p:spPr>
          </p:pic>
        </mc:Fallback>
      </mc:AlternateContent>
    </p:spTree>
    <p:extLst>
      <p:ext uri="{BB962C8B-B14F-4D97-AF65-F5344CB8AC3E}">
        <p14:creationId xmlns:p14="http://schemas.microsoft.com/office/powerpoint/2010/main" val="891944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069A71-C7BC-12AE-CFD5-A3CD2D47C942}"/>
              </a:ext>
            </a:extLst>
          </p:cNvPr>
          <p:cNvSpPr txBox="1"/>
          <p:nvPr/>
        </p:nvSpPr>
        <p:spPr>
          <a:xfrm>
            <a:off x="0" y="69011"/>
            <a:ext cx="4149306" cy="369332"/>
          </a:xfrm>
          <a:prstGeom prst="rect">
            <a:avLst/>
          </a:prstGeom>
          <a:noFill/>
        </p:spPr>
        <p:txBody>
          <a:bodyPr wrap="square" rtlCol="0">
            <a:spAutoFit/>
          </a:bodyPr>
          <a:lstStyle/>
          <a:p>
            <a:pPr algn="ctr"/>
            <a:r>
              <a:rPr lang="en-US" b="1" u="sng" dirty="0">
                <a:solidFill>
                  <a:schemeClr val="accent1"/>
                </a:solidFill>
                <a:latin typeface="Cascadia Code" panose="020B0609020000020004" pitchFamily="49" charset="0"/>
                <a:ea typeface="Cascadia Code" panose="020B0609020000020004" pitchFamily="49" charset="0"/>
                <a:cs typeface="Cascadia Code" panose="020B0609020000020004" pitchFamily="49" charset="0"/>
              </a:rPr>
              <a:t>ADDITIONAL QUESTION</a:t>
            </a:r>
            <a:endParaRPr lang="en-IN" b="1" u="sng" dirty="0">
              <a:solidFill>
                <a:schemeClr val="accent1"/>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 name="TextBox 2">
            <a:extLst>
              <a:ext uri="{FF2B5EF4-FFF2-40B4-BE49-F238E27FC236}">
                <a16:creationId xmlns:a16="http://schemas.microsoft.com/office/drawing/2014/main" id="{82A54BE3-F27B-D9C5-E413-E973C1ECC859}"/>
              </a:ext>
            </a:extLst>
          </p:cNvPr>
          <p:cNvSpPr txBox="1"/>
          <p:nvPr/>
        </p:nvSpPr>
        <p:spPr>
          <a:xfrm>
            <a:off x="258792" y="570427"/>
            <a:ext cx="6366295" cy="1077218"/>
          </a:xfrm>
          <a:prstGeom prst="rect">
            <a:avLst/>
          </a:prstGeom>
          <a:noFill/>
        </p:spPr>
        <p:txBody>
          <a:bodyPr wrap="square" rtlCol="0">
            <a:spAutoFit/>
          </a:bodyPr>
          <a:lstStyle/>
          <a:p>
            <a:r>
              <a:rPr lang="en-US" sz="1600" dirty="0"/>
              <a:t>1.Get the count of cities that have hosted an IPL match</a:t>
            </a:r>
          </a:p>
          <a:p>
            <a:endParaRPr lang="en-US" sz="1600" dirty="0"/>
          </a:p>
          <a:p>
            <a:r>
              <a:rPr lang="en-US" sz="1600" dirty="0">
                <a:solidFill>
                  <a:schemeClr val="accent3">
                    <a:lumMod val="50000"/>
                  </a:schemeClr>
                </a:solidFill>
              </a:rPr>
              <a:t>select count (distinct city) from "matches";</a:t>
            </a:r>
          </a:p>
          <a:p>
            <a:endParaRPr lang="en-IN" sz="1600" dirty="0"/>
          </a:p>
        </p:txBody>
      </p:sp>
      <p:sp>
        <p:nvSpPr>
          <p:cNvPr id="5" name="TextBox 4">
            <a:extLst>
              <a:ext uri="{FF2B5EF4-FFF2-40B4-BE49-F238E27FC236}">
                <a16:creationId xmlns:a16="http://schemas.microsoft.com/office/drawing/2014/main" id="{B802C540-EE0B-F72D-2070-B428860DE023}"/>
              </a:ext>
            </a:extLst>
          </p:cNvPr>
          <p:cNvSpPr txBox="1"/>
          <p:nvPr/>
        </p:nvSpPr>
        <p:spPr>
          <a:xfrm>
            <a:off x="258792" y="1587260"/>
            <a:ext cx="2355012" cy="369332"/>
          </a:xfrm>
          <a:prstGeom prst="rect">
            <a:avLst/>
          </a:prstGeom>
          <a:noFill/>
        </p:spPr>
        <p:txBody>
          <a:bodyPr wrap="square" rtlCol="0">
            <a:spAutoFit/>
          </a:bodyPr>
          <a:lstStyle/>
          <a:p>
            <a:r>
              <a:rPr lang="en-US" b="1" u="sng" dirty="0">
                <a:latin typeface="Calibri" panose="020F0502020204030204" pitchFamily="34" charset="0"/>
                <a:ea typeface="Calibri" panose="020F0502020204030204" pitchFamily="34" charset="0"/>
                <a:cs typeface="Calibri" panose="020F0502020204030204" pitchFamily="34" charset="0"/>
              </a:rPr>
              <a:t>OUTPUT</a:t>
            </a:r>
            <a:endParaRPr lang="en-IN" b="1" u="sng"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A90008B-2C35-7AAF-3C3A-DC4128DE43FB}"/>
              </a:ext>
            </a:extLst>
          </p:cNvPr>
          <p:cNvPicPr>
            <a:picLocks noChangeAspect="1"/>
          </p:cNvPicPr>
          <p:nvPr/>
        </p:nvPicPr>
        <p:blipFill>
          <a:blip r:embed="rId2"/>
          <a:stretch>
            <a:fillRect/>
          </a:stretch>
        </p:blipFill>
        <p:spPr>
          <a:xfrm>
            <a:off x="258792" y="1956592"/>
            <a:ext cx="1820174" cy="893642"/>
          </a:xfrm>
          <a:prstGeom prst="rect">
            <a:avLst/>
          </a:prstGeom>
        </p:spPr>
      </p:pic>
      <p:graphicFrame>
        <p:nvGraphicFramePr>
          <p:cNvPr id="8" name="Chart 7">
            <a:extLst>
              <a:ext uri="{FF2B5EF4-FFF2-40B4-BE49-F238E27FC236}">
                <a16:creationId xmlns:a16="http://schemas.microsoft.com/office/drawing/2014/main" id="{DAAD0FEB-5FD5-7EF2-AB7F-31F9AD12F3FE}"/>
              </a:ext>
            </a:extLst>
          </p:cNvPr>
          <p:cNvGraphicFramePr>
            <a:graphicFrameLocks/>
          </p:cNvGraphicFramePr>
          <p:nvPr>
            <p:extLst>
              <p:ext uri="{D42A27DB-BD31-4B8C-83A1-F6EECF244321}">
                <p14:modId xmlns:p14="http://schemas.microsoft.com/office/powerpoint/2010/main" val="15684538"/>
              </p:ext>
            </p:extLst>
          </p:nvPr>
        </p:nvGraphicFramePr>
        <p:xfrm>
          <a:off x="2320506" y="1339581"/>
          <a:ext cx="3775494" cy="1681268"/>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68A9D60D-67EF-37B4-A9D7-2F218DFF344B}"/>
              </a:ext>
            </a:extLst>
          </p:cNvPr>
          <p:cNvSpPr txBox="1"/>
          <p:nvPr/>
        </p:nvSpPr>
        <p:spPr>
          <a:xfrm>
            <a:off x="0" y="2930271"/>
            <a:ext cx="12192000" cy="3108543"/>
          </a:xfrm>
          <a:prstGeom prst="rect">
            <a:avLst/>
          </a:prstGeom>
          <a:noFill/>
        </p:spPr>
        <p:txBody>
          <a:bodyPr wrap="square" rtlCol="0">
            <a:spAutoFit/>
          </a:bodyPr>
          <a:lstStyle/>
          <a:p>
            <a:r>
              <a:rPr lang="en-US" sz="1400" dirty="0"/>
              <a:t>/*2.Create table deliveries_v02 with all the columns of the table ‘deliveries’ and an additional column </a:t>
            </a:r>
            <a:r>
              <a:rPr lang="en-US" sz="1400" dirty="0" err="1"/>
              <a:t>ball_result</a:t>
            </a:r>
            <a:r>
              <a:rPr lang="en-US" sz="1400" dirty="0"/>
              <a:t> containing values boundary, dot or other </a:t>
            </a:r>
          </a:p>
          <a:p>
            <a:r>
              <a:rPr lang="en-US" sz="1400" dirty="0"/>
              <a:t>depending on the </a:t>
            </a:r>
            <a:r>
              <a:rPr lang="en-US" sz="1400" dirty="0" err="1"/>
              <a:t>total_run</a:t>
            </a:r>
            <a:r>
              <a:rPr lang="en-US" sz="1400" dirty="0"/>
              <a:t> (boundary for &gt;= 4, dot for 0 and other for any other number)(Hint 1 : CASE WHEN statement is used to get condition based results)</a:t>
            </a:r>
          </a:p>
          <a:p>
            <a:r>
              <a:rPr lang="en-US" sz="1400" dirty="0"/>
              <a:t>(Hint 2: To convert the output data of the select statement into a table, can use a subquery. Create table </a:t>
            </a:r>
            <a:r>
              <a:rPr lang="en-US" sz="1400" dirty="0" err="1"/>
              <a:t>table_name</a:t>
            </a:r>
            <a:r>
              <a:rPr lang="en-US" sz="1400" dirty="0"/>
              <a:t> as [entire select statement].*/</a:t>
            </a:r>
          </a:p>
          <a:p>
            <a:endParaRPr lang="en-US" sz="1400" dirty="0"/>
          </a:p>
          <a:p>
            <a:r>
              <a:rPr lang="en-US" sz="1400" dirty="0">
                <a:solidFill>
                  <a:schemeClr val="accent3">
                    <a:lumMod val="50000"/>
                  </a:schemeClr>
                </a:solidFill>
              </a:rPr>
              <a:t>CREATE TABLE deliveries_v02 AS</a:t>
            </a:r>
          </a:p>
          <a:p>
            <a:r>
              <a:rPr lang="en-US" sz="1400" dirty="0">
                <a:solidFill>
                  <a:schemeClr val="accent3">
                    <a:lumMod val="50000"/>
                  </a:schemeClr>
                </a:solidFill>
              </a:rPr>
              <a:t>SELECT</a:t>
            </a:r>
          </a:p>
          <a:p>
            <a:r>
              <a:rPr lang="en-US" sz="1400" dirty="0">
                <a:solidFill>
                  <a:schemeClr val="accent3">
                    <a:lumMod val="50000"/>
                  </a:schemeClr>
                </a:solidFill>
              </a:rPr>
              <a:t>    *,</a:t>
            </a:r>
          </a:p>
          <a:p>
            <a:r>
              <a:rPr lang="en-US" sz="1400" dirty="0">
                <a:solidFill>
                  <a:schemeClr val="accent3">
                    <a:lumMod val="50000"/>
                  </a:schemeClr>
                </a:solidFill>
              </a:rPr>
              <a:t>    CASE</a:t>
            </a:r>
          </a:p>
          <a:p>
            <a:r>
              <a:rPr lang="en-US" sz="1400" dirty="0">
                <a:solidFill>
                  <a:schemeClr val="accent3">
                    <a:lumMod val="50000"/>
                  </a:schemeClr>
                </a:solidFill>
              </a:rPr>
              <a:t>        WHEN </a:t>
            </a:r>
            <a:r>
              <a:rPr lang="en-US" sz="1400" dirty="0" err="1">
                <a:solidFill>
                  <a:schemeClr val="accent3">
                    <a:lumMod val="50000"/>
                  </a:schemeClr>
                </a:solidFill>
              </a:rPr>
              <a:t>total_runs</a:t>
            </a:r>
            <a:r>
              <a:rPr lang="en-US" sz="1400" dirty="0">
                <a:solidFill>
                  <a:schemeClr val="accent3">
                    <a:lumMod val="50000"/>
                  </a:schemeClr>
                </a:solidFill>
              </a:rPr>
              <a:t> &gt;= 4 THEN 'boundary'</a:t>
            </a:r>
          </a:p>
          <a:p>
            <a:r>
              <a:rPr lang="en-US" sz="1400" dirty="0">
                <a:solidFill>
                  <a:schemeClr val="accent3">
                    <a:lumMod val="50000"/>
                  </a:schemeClr>
                </a:solidFill>
              </a:rPr>
              <a:t>        WHEN </a:t>
            </a:r>
            <a:r>
              <a:rPr lang="en-US" sz="1400" dirty="0" err="1">
                <a:solidFill>
                  <a:schemeClr val="accent3">
                    <a:lumMod val="50000"/>
                  </a:schemeClr>
                </a:solidFill>
              </a:rPr>
              <a:t>total_runs</a:t>
            </a:r>
            <a:r>
              <a:rPr lang="en-US" sz="1400" dirty="0">
                <a:solidFill>
                  <a:schemeClr val="accent3">
                    <a:lumMod val="50000"/>
                  </a:schemeClr>
                </a:solidFill>
              </a:rPr>
              <a:t> = 0 THEN 'dot'</a:t>
            </a:r>
          </a:p>
          <a:p>
            <a:r>
              <a:rPr lang="en-US" sz="1400" dirty="0">
                <a:solidFill>
                  <a:schemeClr val="accent3">
                    <a:lumMod val="50000"/>
                  </a:schemeClr>
                </a:solidFill>
              </a:rPr>
              <a:t>        ELSE 'other'</a:t>
            </a:r>
          </a:p>
          <a:p>
            <a:r>
              <a:rPr lang="en-US" sz="1400" dirty="0">
                <a:solidFill>
                  <a:schemeClr val="accent3">
                    <a:lumMod val="50000"/>
                  </a:schemeClr>
                </a:solidFill>
              </a:rPr>
              <a:t>    END AS </a:t>
            </a:r>
            <a:r>
              <a:rPr lang="en-US" sz="1400" dirty="0" err="1">
                <a:solidFill>
                  <a:schemeClr val="accent3">
                    <a:lumMod val="50000"/>
                  </a:schemeClr>
                </a:solidFill>
              </a:rPr>
              <a:t>ball_result</a:t>
            </a:r>
            <a:endParaRPr lang="en-US" sz="1400" dirty="0">
              <a:solidFill>
                <a:schemeClr val="accent3">
                  <a:lumMod val="50000"/>
                </a:schemeClr>
              </a:solidFill>
            </a:endParaRPr>
          </a:p>
          <a:p>
            <a:r>
              <a:rPr lang="en-US" sz="1400" dirty="0">
                <a:solidFill>
                  <a:schemeClr val="accent3">
                    <a:lumMod val="50000"/>
                  </a:schemeClr>
                </a:solidFill>
              </a:rPr>
              <a:t>FROM</a:t>
            </a:r>
          </a:p>
          <a:p>
            <a:r>
              <a:rPr lang="en-US" sz="1400" dirty="0">
                <a:solidFill>
                  <a:schemeClr val="accent3">
                    <a:lumMod val="50000"/>
                  </a:schemeClr>
                </a:solidFill>
              </a:rPr>
              <a:t>    deliveries;</a:t>
            </a:r>
            <a:endParaRPr lang="en-IN" sz="1400" dirty="0">
              <a:solidFill>
                <a:schemeClr val="accent3">
                  <a:lumMod val="50000"/>
                </a:schemeClr>
              </a:solidFill>
            </a:endParaRPr>
          </a:p>
        </p:txBody>
      </p:sp>
    </p:spTree>
    <p:extLst>
      <p:ext uri="{BB962C8B-B14F-4D97-AF65-F5344CB8AC3E}">
        <p14:creationId xmlns:p14="http://schemas.microsoft.com/office/powerpoint/2010/main" val="2988728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E84A2-9AC4-9DC7-DF8A-4F163BCFBD57}"/>
              </a:ext>
            </a:extLst>
          </p:cNvPr>
          <p:cNvSpPr txBox="1"/>
          <p:nvPr/>
        </p:nvSpPr>
        <p:spPr>
          <a:xfrm>
            <a:off x="163902" y="77638"/>
            <a:ext cx="12028098" cy="1600438"/>
          </a:xfrm>
          <a:prstGeom prst="rect">
            <a:avLst/>
          </a:prstGeom>
          <a:noFill/>
        </p:spPr>
        <p:txBody>
          <a:bodyPr wrap="square" rtlCol="0">
            <a:spAutoFit/>
          </a:bodyPr>
          <a:lstStyle/>
          <a:p>
            <a:r>
              <a:rPr lang="en-US" sz="1400" dirty="0"/>
              <a:t>/*3.Write a query to fetch the total number of boundaries and dot balls from the deliveries_v02 table.*/</a:t>
            </a:r>
          </a:p>
          <a:p>
            <a:endParaRPr lang="en-US" sz="1400" dirty="0"/>
          </a:p>
          <a:p>
            <a:r>
              <a:rPr lang="en-US" sz="1400" dirty="0">
                <a:solidFill>
                  <a:schemeClr val="accent3">
                    <a:lumMod val="50000"/>
                  </a:schemeClr>
                </a:solidFill>
              </a:rPr>
              <a:t>SELECT</a:t>
            </a:r>
          </a:p>
          <a:p>
            <a:r>
              <a:rPr lang="en-US" sz="1400" dirty="0">
                <a:solidFill>
                  <a:schemeClr val="accent3">
                    <a:lumMod val="50000"/>
                  </a:schemeClr>
                </a:solidFill>
              </a:rPr>
              <a:t>    SUM(CASE WHEN </a:t>
            </a:r>
            <a:r>
              <a:rPr lang="en-US" sz="1400" dirty="0" err="1">
                <a:solidFill>
                  <a:schemeClr val="accent3">
                    <a:lumMod val="50000"/>
                  </a:schemeClr>
                </a:solidFill>
              </a:rPr>
              <a:t>total_</a:t>
            </a:r>
            <a:r>
              <a:rPr lang="en-US" sz="1400" dirty="0" err="1">
                <a:solidFill>
                  <a:schemeClr val="accent3">
                    <a:lumMod val="50000"/>
                  </a:schemeClr>
                </a:solidFill>
                <a:latin typeface="Calibri" panose="020F0502020204030204" pitchFamily="34" charset="0"/>
                <a:ea typeface="Calibri" panose="020F0502020204030204" pitchFamily="34" charset="0"/>
                <a:cs typeface="Calibri" panose="020F0502020204030204" pitchFamily="34" charset="0"/>
              </a:rPr>
              <a:t>runs</a:t>
            </a:r>
            <a:r>
              <a:rPr lang="en-US" sz="1400" dirty="0">
                <a:solidFill>
                  <a:schemeClr val="accent3">
                    <a:lumMod val="50000"/>
                  </a:schemeClr>
                </a:solidFill>
              </a:rPr>
              <a:t> = 4 OR </a:t>
            </a:r>
            <a:r>
              <a:rPr lang="en-US" sz="1400" dirty="0" err="1">
                <a:solidFill>
                  <a:schemeClr val="accent3">
                    <a:lumMod val="50000"/>
                  </a:schemeClr>
                </a:solidFill>
              </a:rPr>
              <a:t>total_runs</a:t>
            </a:r>
            <a:r>
              <a:rPr lang="en-US" sz="1400" dirty="0">
                <a:solidFill>
                  <a:schemeClr val="accent3">
                    <a:lumMod val="50000"/>
                  </a:schemeClr>
                </a:solidFill>
              </a:rPr>
              <a:t> = 6 THEN 1 ELSE 0 END) AS </a:t>
            </a:r>
            <a:r>
              <a:rPr lang="en-US" sz="1400" dirty="0" err="1">
                <a:solidFill>
                  <a:schemeClr val="accent3">
                    <a:lumMod val="50000"/>
                  </a:schemeClr>
                </a:solidFill>
              </a:rPr>
              <a:t>total_boundaries</a:t>
            </a:r>
            <a:r>
              <a:rPr lang="en-US" sz="1400" dirty="0">
                <a:solidFill>
                  <a:schemeClr val="accent3">
                    <a:lumMod val="50000"/>
                  </a:schemeClr>
                </a:solidFill>
              </a:rPr>
              <a:t>,</a:t>
            </a:r>
          </a:p>
          <a:p>
            <a:r>
              <a:rPr lang="en-US" sz="1400" dirty="0">
                <a:solidFill>
                  <a:schemeClr val="accent3">
                    <a:lumMod val="50000"/>
                  </a:schemeClr>
                </a:solidFill>
              </a:rPr>
              <a:t>    SUM(CASE WHEN </a:t>
            </a:r>
            <a:r>
              <a:rPr lang="en-US" sz="1400" dirty="0" err="1">
                <a:solidFill>
                  <a:schemeClr val="accent3">
                    <a:lumMod val="50000"/>
                  </a:schemeClr>
                </a:solidFill>
              </a:rPr>
              <a:t>total_runs</a:t>
            </a:r>
            <a:r>
              <a:rPr lang="en-US" sz="1400" dirty="0">
                <a:solidFill>
                  <a:schemeClr val="accent3">
                    <a:lumMod val="50000"/>
                  </a:schemeClr>
                </a:solidFill>
              </a:rPr>
              <a:t> = 0 THEN 1 ELSE 0 END) AS </a:t>
            </a:r>
            <a:r>
              <a:rPr lang="en-US" sz="1400" dirty="0" err="1">
                <a:solidFill>
                  <a:schemeClr val="accent3">
                    <a:lumMod val="50000"/>
                  </a:schemeClr>
                </a:solidFill>
              </a:rPr>
              <a:t>total_dot_balls</a:t>
            </a:r>
            <a:endParaRPr lang="en-US" sz="1400" dirty="0">
              <a:solidFill>
                <a:schemeClr val="accent3">
                  <a:lumMod val="50000"/>
                </a:schemeClr>
              </a:solidFill>
            </a:endParaRPr>
          </a:p>
          <a:p>
            <a:r>
              <a:rPr lang="en-US" sz="1400" dirty="0">
                <a:solidFill>
                  <a:schemeClr val="accent3">
                    <a:lumMod val="50000"/>
                  </a:schemeClr>
                </a:solidFill>
              </a:rPr>
              <a:t>FROM</a:t>
            </a:r>
          </a:p>
          <a:p>
            <a:r>
              <a:rPr lang="en-US" sz="1400" dirty="0">
                <a:solidFill>
                  <a:schemeClr val="accent3">
                    <a:lumMod val="50000"/>
                  </a:schemeClr>
                </a:solidFill>
              </a:rPr>
              <a:t>    deliveries_v02;</a:t>
            </a:r>
            <a:endParaRPr lang="en-IN" sz="1400" dirty="0">
              <a:solidFill>
                <a:schemeClr val="accent3">
                  <a:lumMod val="50000"/>
                </a:schemeClr>
              </a:solidFill>
            </a:endParaRPr>
          </a:p>
        </p:txBody>
      </p:sp>
      <p:sp>
        <p:nvSpPr>
          <p:cNvPr id="3" name="TextBox 2">
            <a:extLst>
              <a:ext uri="{FF2B5EF4-FFF2-40B4-BE49-F238E27FC236}">
                <a16:creationId xmlns:a16="http://schemas.microsoft.com/office/drawing/2014/main" id="{CF72B4B7-A19B-E8A1-BACF-A89C57AB6BBC}"/>
              </a:ext>
            </a:extLst>
          </p:cNvPr>
          <p:cNvSpPr txBox="1"/>
          <p:nvPr/>
        </p:nvSpPr>
        <p:spPr>
          <a:xfrm>
            <a:off x="163902" y="1768415"/>
            <a:ext cx="1293962" cy="369332"/>
          </a:xfrm>
          <a:prstGeom prst="rect">
            <a:avLst/>
          </a:prstGeom>
          <a:noFill/>
        </p:spPr>
        <p:txBody>
          <a:bodyPr wrap="square" rtlCol="0">
            <a:spAutoFit/>
          </a:bodyPr>
          <a:lstStyle/>
          <a:p>
            <a:r>
              <a:rPr lang="en-US" b="1" dirty="0"/>
              <a:t>OUTPUT</a:t>
            </a:r>
            <a:endParaRPr lang="en-IN" b="1" dirty="0"/>
          </a:p>
        </p:txBody>
      </p:sp>
      <p:pic>
        <p:nvPicPr>
          <p:cNvPr id="5" name="Picture 4">
            <a:extLst>
              <a:ext uri="{FF2B5EF4-FFF2-40B4-BE49-F238E27FC236}">
                <a16:creationId xmlns:a16="http://schemas.microsoft.com/office/drawing/2014/main" id="{56C4EA96-C653-0065-6692-854B107D72E1}"/>
              </a:ext>
            </a:extLst>
          </p:cNvPr>
          <p:cNvPicPr>
            <a:picLocks noChangeAspect="1"/>
          </p:cNvPicPr>
          <p:nvPr/>
        </p:nvPicPr>
        <p:blipFill>
          <a:blip r:embed="rId2"/>
          <a:stretch>
            <a:fillRect/>
          </a:stretch>
        </p:blipFill>
        <p:spPr>
          <a:xfrm>
            <a:off x="163901" y="3121158"/>
            <a:ext cx="4671113" cy="1433589"/>
          </a:xfrm>
          <a:prstGeom prst="rect">
            <a:avLst/>
          </a:prstGeom>
        </p:spPr>
      </p:pic>
      <p:graphicFrame>
        <p:nvGraphicFramePr>
          <p:cNvPr id="6" name="Chart 5">
            <a:extLst>
              <a:ext uri="{FF2B5EF4-FFF2-40B4-BE49-F238E27FC236}">
                <a16:creationId xmlns:a16="http://schemas.microsoft.com/office/drawing/2014/main" id="{574F8580-3C88-FFA7-372E-A2E61C5FAA5C}"/>
              </a:ext>
            </a:extLst>
          </p:cNvPr>
          <p:cNvGraphicFramePr>
            <a:graphicFrameLocks/>
          </p:cNvGraphicFramePr>
          <p:nvPr>
            <p:extLst>
              <p:ext uri="{D42A27DB-BD31-4B8C-83A1-F6EECF244321}">
                <p14:modId xmlns:p14="http://schemas.microsoft.com/office/powerpoint/2010/main" val="3062614963"/>
              </p:ext>
            </p:extLst>
          </p:nvPr>
        </p:nvGraphicFramePr>
        <p:xfrm>
          <a:off x="6953235" y="1953081"/>
          <a:ext cx="4278357" cy="26793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5753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67C8C4-EEFD-8345-12D4-C6A97205FC43}"/>
              </a:ext>
            </a:extLst>
          </p:cNvPr>
          <p:cNvSpPr txBox="1"/>
          <p:nvPr/>
        </p:nvSpPr>
        <p:spPr>
          <a:xfrm>
            <a:off x="103517" y="138023"/>
            <a:ext cx="12088483" cy="2800767"/>
          </a:xfrm>
          <a:prstGeom prst="rect">
            <a:avLst/>
          </a:prstGeom>
          <a:noFill/>
        </p:spPr>
        <p:txBody>
          <a:bodyPr wrap="square" rtlCol="0">
            <a:spAutoFit/>
          </a:bodyPr>
          <a:lstStyle/>
          <a:p>
            <a:r>
              <a:rPr lang="en-US" sz="1800" dirty="0"/>
              <a:t>/*4.Write a query to fetch the total number of boundaries scored by each team from the deliveries_v02 table and order it in descending order of the number of boundaries scored.*/</a:t>
            </a:r>
          </a:p>
          <a:p>
            <a:endParaRPr lang="en-US" sz="1400" dirty="0"/>
          </a:p>
          <a:p>
            <a:r>
              <a:rPr lang="en-US" sz="1400" dirty="0">
                <a:solidFill>
                  <a:schemeClr val="accent3">
                    <a:lumMod val="50000"/>
                  </a:schemeClr>
                </a:solidFill>
              </a:rPr>
              <a:t>SELECT</a:t>
            </a:r>
          </a:p>
          <a:p>
            <a:r>
              <a:rPr lang="en-US" sz="1400" dirty="0">
                <a:solidFill>
                  <a:schemeClr val="accent3">
                    <a:lumMod val="50000"/>
                  </a:schemeClr>
                </a:solidFill>
              </a:rPr>
              <a:t>    </a:t>
            </a:r>
            <a:r>
              <a:rPr lang="en-US" sz="1400" dirty="0" err="1">
                <a:solidFill>
                  <a:schemeClr val="accent3">
                    <a:lumMod val="50000"/>
                  </a:schemeClr>
                </a:solidFill>
              </a:rPr>
              <a:t>batting_team</a:t>
            </a:r>
            <a:r>
              <a:rPr lang="en-US" sz="1400" dirty="0">
                <a:solidFill>
                  <a:schemeClr val="accent3">
                    <a:lumMod val="50000"/>
                  </a:schemeClr>
                </a:solidFill>
              </a:rPr>
              <a:t> AS team,</a:t>
            </a:r>
          </a:p>
          <a:p>
            <a:r>
              <a:rPr lang="en-US" sz="1400" dirty="0">
                <a:solidFill>
                  <a:schemeClr val="accent3">
                    <a:lumMod val="50000"/>
                  </a:schemeClr>
                </a:solidFill>
              </a:rPr>
              <a:t>    SUM(CASE WHEN </a:t>
            </a:r>
            <a:r>
              <a:rPr lang="en-US" sz="1400" dirty="0" err="1">
                <a:solidFill>
                  <a:schemeClr val="accent3">
                    <a:lumMod val="50000"/>
                  </a:schemeClr>
                </a:solidFill>
              </a:rPr>
              <a:t>total_runs</a:t>
            </a:r>
            <a:r>
              <a:rPr lang="en-US" sz="1400" dirty="0">
                <a:solidFill>
                  <a:schemeClr val="accent3">
                    <a:lumMod val="50000"/>
                  </a:schemeClr>
                </a:solidFill>
              </a:rPr>
              <a:t> = 4 OR </a:t>
            </a:r>
            <a:r>
              <a:rPr lang="en-US" sz="1400" dirty="0" err="1">
                <a:solidFill>
                  <a:schemeClr val="accent3">
                    <a:lumMod val="50000"/>
                  </a:schemeClr>
                </a:solidFill>
              </a:rPr>
              <a:t>total_runs</a:t>
            </a:r>
            <a:r>
              <a:rPr lang="en-US" sz="1400" dirty="0">
                <a:solidFill>
                  <a:schemeClr val="accent3">
                    <a:lumMod val="50000"/>
                  </a:schemeClr>
                </a:solidFill>
              </a:rPr>
              <a:t> = 6 THEN 1 ELSE 0 END) AS </a:t>
            </a:r>
            <a:r>
              <a:rPr lang="en-US" sz="1400" dirty="0" err="1">
                <a:solidFill>
                  <a:schemeClr val="accent3">
                    <a:lumMod val="50000"/>
                  </a:schemeClr>
                </a:solidFill>
              </a:rPr>
              <a:t>total_boundaries</a:t>
            </a:r>
            <a:endParaRPr lang="en-US" sz="1400" dirty="0">
              <a:solidFill>
                <a:schemeClr val="accent3">
                  <a:lumMod val="50000"/>
                </a:schemeClr>
              </a:solidFill>
            </a:endParaRPr>
          </a:p>
          <a:p>
            <a:r>
              <a:rPr lang="en-US" sz="1400" dirty="0">
                <a:solidFill>
                  <a:schemeClr val="accent3">
                    <a:lumMod val="50000"/>
                  </a:schemeClr>
                </a:solidFill>
              </a:rPr>
              <a:t>FROM</a:t>
            </a:r>
          </a:p>
          <a:p>
            <a:r>
              <a:rPr lang="en-US" sz="1400" dirty="0">
                <a:solidFill>
                  <a:schemeClr val="accent3">
                    <a:lumMod val="50000"/>
                  </a:schemeClr>
                </a:solidFill>
              </a:rPr>
              <a:t>    deliveries_v02</a:t>
            </a:r>
          </a:p>
          <a:p>
            <a:r>
              <a:rPr lang="en-US" sz="1400" dirty="0">
                <a:solidFill>
                  <a:schemeClr val="accent3">
                    <a:lumMod val="50000"/>
                  </a:schemeClr>
                </a:solidFill>
              </a:rPr>
              <a:t>GROUP BY</a:t>
            </a:r>
          </a:p>
          <a:p>
            <a:r>
              <a:rPr lang="en-US" sz="1400" dirty="0">
                <a:solidFill>
                  <a:schemeClr val="accent3">
                    <a:lumMod val="50000"/>
                  </a:schemeClr>
                </a:solidFill>
              </a:rPr>
              <a:t>    </a:t>
            </a:r>
            <a:r>
              <a:rPr lang="en-US" sz="1400" dirty="0" err="1">
                <a:solidFill>
                  <a:schemeClr val="accent3">
                    <a:lumMod val="50000"/>
                  </a:schemeClr>
                </a:solidFill>
              </a:rPr>
              <a:t>batting_team</a:t>
            </a:r>
            <a:endParaRPr lang="en-US" sz="1400" dirty="0">
              <a:solidFill>
                <a:schemeClr val="accent3">
                  <a:lumMod val="50000"/>
                </a:schemeClr>
              </a:solidFill>
            </a:endParaRPr>
          </a:p>
          <a:p>
            <a:r>
              <a:rPr lang="en-US" sz="1400" dirty="0">
                <a:solidFill>
                  <a:schemeClr val="accent3">
                    <a:lumMod val="50000"/>
                  </a:schemeClr>
                </a:solidFill>
              </a:rPr>
              <a:t>ORDER BY</a:t>
            </a:r>
          </a:p>
          <a:p>
            <a:r>
              <a:rPr lang="en-US" sz="1400" dirty="0">
                <a:solidFill>
                  <a:schemeClr val="accent3">
                    <a:lumMod val="50000"/>
                  </a:schemeClr>
                </a:solidFill>
              </a:rPr>
              <a:t>    </a:t>
            </a:r>
            <a:r>
              <a:rPr lang="en-US" sz="1400" dirty="0" err="1">
                <a:solidFill>
                  <a:schemeClr val="accent3">
                    <a:lumMod val="50000"/>
                  </a:schemeClr>
                </a:solidFill>
              </a:rPr>
              <a:t>total_boundaries</a:t>
            </a:r>
            <a:r>
              <a:rPr lang="en-US" sz="1400" dirty="0">
                <a:solidFill>
                  <a:schemeClr val="accent3">
                    <a:lumMod val="50000"/>
                  </a:schemeClr>
                </a:solidFill>
              </a:rPr>
              <a:t> DESC;</a:t>
            </a:r>
            <a:endParaRPr lang="en-IN" sz="1400" dirty="0">
              <a:solidFill>
                <a:schemeClr val="accent3">
                  <a:lumMod val="50000"/>
                </a:schemeClr>
              </a:solidFill>
            </a:endParaRPr>
          </a:p>
        </p:txBody>
      </p:sp>
      <p:sp>
        <p:nvSpPr>
          <p:cNvPr id="3" name="TextBox 2">
            <a:extLst>
              <a:ext uri="{FF2B5EF4-FFF2-40B4-BE49-F238E27FC236}">
                <a16:creationId xmlns:a16="http://schemas.microsoft.com/office/drawing/2014/main" id="{8E7ACDEC-D8A8-4C12-384A-7CCC2A4FC46E}"/>
              </a:ext>
            </a:extLst>
          </p:cNvPr>
          <p:cNvSpPr txBox="1"/>
          <p:nvPr/>
        </p:nvSpPr>
        <p:spPr>
          <a:xfrm>
            <a:off x="103517" y="2938790"/>
            <a:ext cx="1578634" cy="369332"/>
          </a:xfrm>
          <a:prstGeom prst="rect">
            <a:avLst/>
          </a:prstGeom>
          <a:noFill/>
        </p:spPr>
        <p:txBody>
          <a:bodyPr wrap="square" rtlCol="0">
            <a:spAutoFit/>
          </a:bodyPr>
          <a:lstStyle/>
          <a:p>
            <a:r>
              <a:rPr lang="en-US" u="sng" dirty="0"/>
              <a:t>OUTPUT</a:t>
            </a:r>
            <a:endParaRPr lang="en-IN" u="sng" dirty="0"/>
          </a:p>
        </p:txBody>
      </p:sp>
      <p:pic>
        <p:nvPicPr>
          <p:cNvPr id="5" name="Picture 4">
            <a:extLst>
              <a:ext uri="{FF2B5EF4-FFF2-40B4-BE49-F238E27FC236}">
                <a16:creationId xmlns:a16="http://schemas.microsoft.com/office/drawing/2014/main" id="{F7035E4E-0CDA-8B40-E085-EA9B32AB221E}"/>
              </a:ext>
            </a:extLst>
          </p:cNvPr>
          <p:cNvPicPr>
            <a:picLocks noChangeAspect="1"/>
          </p:cNvPicPr>
          <p:nvPr/>
        </p:nvPicPr>
        <p:blipFill>
          <a:blip r:embed="rId2"/>
          <a:stretch>
            <a:fillRect/>
          </a:stretch>
        </p:blipFill>
        <p:spPr>
          <a:xfrm>
            <a:off x="2182482" y="2018886"/>
            <a:ext cx="3428611" cy="4028231"/>
          </a:xfrm>
          <a:prstGeom prst="rect">
            <a:avLst/>
          </a:prstGeom>
        </p:spPr>
      </p:pic>
      <p:graphicFrame>
        <p:nvGraphicFramePr>
          <p:cNvPr id="6" name="Chart 5">
            <a:extLst>
              <a:ext uri="{FF2B5EF4-FFF2-40B4-BE49-F238E27FC236}">
                <a16:creationId xmlns:a16="http://schemas.microsoft.com/office/drawing/2014/main" id="{C1F837DF-F87B-5D07-37ED-D36E908F0ABE}"/>
              </a:ext>
            </a:extLst>
          </p:cNvPr>
          <p:cNvGraphicFramePr>
            <a:graphicFrameLocks/>
          </p:cNvGraphicFramePr>
          <p:nvPr>
            <p:extLst>
              <p:ext uri="{D42A27DB-BD31-4B8C-83A1-F6EECF244321}">
                <p14:modId xmlns:p14="http://schemas.microsoft.com/office/powerpoint/2010/main" val="1601057077"/>
              </p:ext>
            </p:extLst>
          </p:nvPr>
        </p:nvGraphicFramePr>
        <p:xfrm>
          <a:off x="5891842" y="1885949"/>
          <a:ext cx="6012611" cy="40282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40251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F9B34B-7EA5-8C3C-7DC2-1CCD7B06E2E8}"/>
              </a:ext>
            </a:extLst>
          </p:cNvPr>
          <p:cNvSpPr txBox="1"/>
          <p:nvPr/>
        </p:nvSpPr>
        <p:spPr>
          <a:xfrm>
            <a:off x="0" y="163902"/>
            <a:ext cx="12192000" cy="2800767"/>
          </a:xfrm>
          <a:prstGeom prst="rect">
            <a:avLst/>
          </a:prstGeom>
          <a:noFill/>
        </p:spPr>
        <p:txBody>
          <a:bodyPr wrap="square" rtlCol="0">
            <a:spAutoFit/>
          </a:bodyPr>
          <a:lstStyle/>
          <a:p>
            <a:r>
              <a:rPr lang="en-US" sz="1600" dirty="0"/>
              <a:t>/*5.Write a query to fetch the total number of dot balls bowled by each team and order it in descending order of the total number of dot balls bowled.*/	</a:t>
            </a:r>
          </a:p>
          <a:p>
            <a:r>
              <a:rPr lang="en-US" sz="1600" dirty="0">
                <a:solidFill>
                  <a:schemeClr val="accent3">
                    <a:lumMod val="50000"/>
                  </a:schemeClr>
                </a:solidFill>
              </a:rPr>
              <a:t>SELECT</a:t>
            </a:r>
          </a:p>
          <a:p>
            <a:r>
              <a:rPr lang="en-US" sz="1600" dirty="0">
                <a:solidFill>
                  <a:schemeClr val="accent3">
                    <a:lumMod val="50000"/>
                  </a:schemeClr>
                </a:solidFill>
              </a:rPr>
              <a:t>    </a:t>
            </a:r>
            <a:r>
              <a:rPr lang="en-US" sz="1600" dirty="0" err="1">
                <a:solidFill>
                  <a:schemeClr val="accent3">
                    <a:lumMod val="50000"/>
                  </a:schemeClr>
                </a:solidFill>
              </a:rPr>
              <a:t>bowling_team</a:t>
            </a:r>
            <a:r>
              <a:rPr lang="en-US" sz="1600" dirty="0">
                <a:solidFill>
                  <a:schemeClr val="accent3">
                    <a:lumMod val="50000"/>
                  </a:schemeClr>
                </a:solidFill>
              </a:rPr>
              <a:t> AS team,</a:t>
            </a:r>
          </a:p>
          <a:p>
            <a:r>
              <a:rPr lang="en-US" sz="1600" dirty="0">
                <a:solidFill>
                  <a:schemeClr val="accent3">
                    <a:lumMod val="50000"/>
                  </a:schemeClr>
                </a:solidFill>
              </a:rPr>
              <a:t>    SUM(CASE WHEN </a:t>
            </a:r>
            <a:r>
              <a:rPr lang="en-US" sz="1600" dirty="0" err="1">
                <a:solidFill>
                  <a:schemeClr val="accent3">
                    <a:lumMod val="50000"/>
                  </a:schemeClr>
                </a:solidFill>
              </a:rPr>
              <a:t>total_runs</a:t>
            </a:r>
            <a:r>
              <a:rPr lang="en-US" sz="1600" dirty="0">
                <a:solidFill>
                  <a:schemeClr val="accent3">
                    <a:lumMod val="50000"/>
                  </a:schemeClr>
                </a:solidFill>
              </a:rPr>
              <a:t> = 0 THEN 1 ELSE 0 END) AS </a:t>
            </a:r>
            <a:r>
              <a:rPr lang="en-US" sz="1600" dirty="0" err="1">
                <a:solidFill>
                  <a:schemeClr val="accent3">
                    <a:lumMod val="50000"/>
                  </a:schemeClr>
                </a:solidFill>
              </a:rPr>
              <a:t>total_dot_balls</a:t>
            </a:r>
            <a:endParaRPr lang="en-US" sz="1600" dirty="0">
              <a:solidFill>
                <a:schemeClr val="accent3">
                  <a:lumMod val="50000"/>
                </a:schemeClr>
              </a:solidFill>
            </a:endParaRPr>
          </a:p>
          <a:p>
            <a:r>
              <a:rPr lang="en-US" sz="1600" dirty="0">
                <a:solidFill>
                  <a:schemeClr val="accent3">
                    <a:lumMod val="50000"/>
                  </a:schemeClr>
                </a:solidFill>
              </a:rPr>
              <a:t>FROM</a:t>
            </a:r>
          </a:p>
          <a:p>
            <a:r>
              <a:rPr lang="en-US" sz="1600" dirty="0">
                <a:solidFill>
                  <a:schemeClr val="accent3">
                    <a:lumMod val="50000"/>
                  </a:schemeClr>
                </a:solidFill>
              </a:rPr>
              <a:t>    deliveries_v02</a:t>
            </a:r>
          </a:p>
          <a:p>
            <a:r>
              <a:rPr lang="en-US" sz="1600" dirty="0">
                <a:solidFill>
                  <a:schemeClr val="accent3">
                    <a:lumMod val="50000"/>
                  </a:schemeClr>
                </a:solidFill>
              </a:rPr>
              <a:t>GROUP BY</a:t>
            </a:r>
          </a:p>
          <a:p>
            <a:r>
              <a:rPr lang="en-US" sz="1600" dirty="0">
                <a:solidFill>
                  <a:schemeClr val="accent3">
                    <a:lumMod val="50000"/>
                  </a:schemeClr>
                </a:solidFill>
              </a:rPr>
              <a:t>    </a:t>
            </a:r>
            <a:r>
              <a:rPr lang="en-US" sz="1600" dirty="0" err="1">
                <a:solidFill>
                  <a:schemeClr val="accent3">
                    <a:lumMod val="50000"/>
                  </a:schemeClr>
                </a:solidFill>
              </a:rPr>
              <a:t>bowling_team</a:t>
            </a:r>
            <a:endParaRPr lang="en-US" sz="1600" dirty="0">
              <a:solidFill>
                <a:schemeClr val="accent3">
                  <a:lumMod val="50000"/>
                </a:schemeClr>
              </a:solidFill>
            </a:endParaRPr>
          </a:p>
          <a:p>
            <a:r>
              <a:rPr lang="en-US" sz="1600" dirty="0">
                <a:solidFill>
                  <a:schemeClr val="accent3">
                    <a:lumMod val="50000"/>
                  </a:schemeClr>
                </a:solidFill>
              </a:rPr>
              <a:t>ORDER BY</a:t>
            </a:r>
          </a:p>
          <a:p>
            <a:r>
              <a:rPr lang="en-US" sz="1600" dirty="0">
                <a:solidFill>
                  <a:schemeClr val="accent3">
                    <a:lumMod val="50000"/>
                  </a:schemeClr>
                </a:solidFill>
              </a:rPr>
              <a:t>    </a:t>
            </a:r>
            <a:r>
              <a:rPr lang="en-US" sz="1600" dirty="0" err="1">
                <a:solidFill>
                  <a:schemeClr val="accent3">
                    <a:lumMod val="50000"/>
                  </a:schemeClr>
                </a:solidFill>
              </a:rPr>
              <a:t>total_dot_balls</a:t>
            </a:r>
            <a:r>
              <a:rPr lang="en-US" sz="1600" dirty="0">
                <a:solidFill>
                  <a:schemeClr val="accent3">
                    <a:lumMod val="50000"/>
                  </a:schemeClr>
                </a:solidFill>
              </a:rPr>
              <a:t> DESC;</a:t>
            </a:r>
            <a:endParaRPr lang="en-IN" sz="1600" dirty="0">
              <a:solidFill>
                <a:schemeClr val="accent3">
                  <a:lumMod val="50000"/>
                </a:schemeClr>
              </a:solidFill>
            </a:endParaRPr>
          </a:p>
        </p:txBody>
      </p:sp>
      <p:sp>
        <p:nvSpPr>
          <p:cNvPr id="3" name="TextBox 2">
            <a:extLst>
              <a:ext uri="{FF2B5EF4-FFF2-40B4-BE49-F238E27FC236}">
                <a16:creationId xmlns:a16="http://schemas.microsoft.com/office/drawing/2014/main" id="{C26924DB-7664-1D33-E3D1-9320B9CA041D}"/>
              </a:ext>
            </a:extLst>
          </p:cNvPr>
          <p:cNvSpPr txBox="1"/>
          <p:nvPr/>
        </p:nvSpPr>
        <p:spPr>
          <a:xfrm>
            <a:off x="163902" y="3122762"/>
            <a:ext cx="1440611" cy="646331"/>
          </a:xfrm>
          <a:prstGeom prst="rect">
            <a:avLst/>
          </a:prstGeom>
          <a:noFill/>
        </p:spPr>
        <p:txBody>
          <a:bodyPr wrap="square" rtlCol="0">
            <a:spAutoFit/>
          </a:bodyPr>
          <a:lstStyle/>
          <a:p>
            <a:r>
              <a:rPr lang="en-US" b="1" u="sng" dirty="0"/>
              <a:t>OUTPUT</a:t>
            </a:r>
          </a:p>
          <a:p>
            <a:endParaRPr lang="en-IN" b="1" u="sng" dirty="0"/>
          </a:p>
        </p:txBody>
      </p:sp>
      <p:pic>
        <p:nvPicPr>
          <p:cNvPr id="5" name="Picture 4">
            <a:extLst>
              <a:ext uri="{FF2B5EF4-FFF2-40B4-BE49-F238E27FC236}">
                <a16:creationId xmlns:a16="http://schemas.microsoft.com/office/drawing/2014/main" id="{44D8E040-3038-485D-7688-FC210ADDACFA}"/>
              </a:ext>
            </a:extLst>
          </p:cNvPr>
          <p:cNvPicPr>
            <a:picLocks noChangeAspect="1"/>
          </p:cNvPicPr>
          <p:nvPr/>
        </p:nvPicPr>
        <p:blipFill>
          <a:blip r:embed="rId2"/>
          <a:stretch>
            <a:fillRect/>
          </a:stretch>
        </p:blipFill>
        <p:spPr>
          <a:xfrm>
            <a:off x="2225614" y="1630130"/>
            <a:ext cx="3149114" cy="4270338"/>
          </a:xfrm>
          <a:prstGeom prst="rect">
            <a:avLst/>
          </a:prstGeom>
        </p:spPr>
      </p:pic>
      <p:sp>
        <p:nvSpPr>
          <p:cNvPr id="7" name="TextBox 6">
            <a:extLst>
              <a:ext uri="{FF2B5EF4-FFF2-40B4-BE49-F238E27FC236}">
                <a16:creationId xmlns:a16="http://schemas.microsoft.com/office/drawing/2014/main" id="{5CBF7B84-837E-706F-DC17-2707ED5160E3}"/>
              </a:ext>
            </a:extLst>
          </p:cNvPr>
          <p:cNvSpPr txBox="1"/>
          <p:nvPr/>
        </p:nvSpPr>
        <p:spPr>
          <a:xfrm>
            <a:off x="3025715" y="3248647"/>
            <a:ext cx="6120440" cy="369332"/>
          </a:xfrm>
          <a:prstGeom prst="rect">
            <a:avLst/>
          </a:prstGeom>
          <a:noFill/>
        </p:spPr>
        <p:txBody>
          <a:bodyPr wrap="square">
            <a:spAutoFit/>
          </a:bodyPr>
          <a:lstStyle/>
          <a:p>
            <a:endParaRPr lang="en-IN" dirty="0"/>
          </a:p>
        </p:txBody>
      </p:sp>
      <p:graphicFrame>
        <p:nvGraphicFramePr>
          <p:cNvPr id="8" name="Chart 7">
            <a:extLst>
              <a:ext uri="{FF2B5EF4-FFF2-40B4-BE49-F238E27FC236}">
                <a16:creationId xmlns:a16="http://schemas.microsoft.com/office/drawing/2014/main" id="{7C635DEE-9BC2-0A21-A209-F7CD8B00AEF1}"/>
              </a:ext>
            </a:extLst>
          </p:cNvPr>
          <p:cNvGraphicFramePr>
            <a:graphicFrameLocks/>
          </p:cNvGraphicFramePr>
          <p:nvPr>
            <p:extLst>
              <p:ext uri="{D42A27DB-BD31-4B8C-83A1-F6EECF244321}">
                <p14:modId xmlns:p14="http://schemas.microsoft.com/office/powerpoint/2010/main" val="715386174"/>
              </p:ext>
            </p:extLst>
          </p:nvPr>
        </p:nvGraphicFramePr>
        <p:xfrm>
          <a:off x="5615796" y="1689367"/>
          <a:ext cx="6412301" cy="41162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2973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81DA56-A5CC-D40E-3727-B8A46C9804A2}"/>
              </a:ext>
            </a:extLst>
          </p:cNvPr>
          <p:cNvSpPr txBox="1"/>
          <p:nvPr/>
        </p:nvSpPr>
        <p:spPr>
          <a:xfrm>
            <a:off x="0" y="0"/>
            <a:ext cx="12192000" cy="2800767"/>
          </a:xfrm>
          <a:prstGeom prst="rect">
            <a:avLst/>
          </a:prstGeom>
          <a:noFill/>
        </p:spPr>
        <p:txBody>
          <a:bodyPr wrap="square" rtlCol="0">
            <a:spAutoFit/>
          </a:bodyPr>
          <a:lstStyle/>
          <a:p>
            <a:r>
              <a:rPr lang="en-US" sz="1600" dirty="0"/>
              <a:t>6.Write a query to fetch the total number of dismissals by dismissal kinds where dismissal kind is not NA /</a:t>
            </a:r>
          </a:p>
          <a:p>
            <a:r>
              <a:rPr lang="en-US" sz="1600" dirty="0">
                <a:solidFill>
                  <a:schemeClr val="accent3">
                    <a:lumMod val="50000"/>
                  </a:schemeClr>
                </a:solidFill>
              </a:rPr>
              <a:t>	</a:t>
            </a:r>
          </a:p>
          <a:p>
            <a:r>
              <a:rPr lang="en-US" sz="1600" dirty="0">
                <a:solidFill>
                  <a:schemeClr val="accent3">
                    <a:lumMod val="50000"/>
                  </a:schemeClr>
                </a:solidFill>
              </a:rPr>
              <a:t>SELECT</a:t>
            </a:r>
          </a:p>
          <a:p>
            <a:r>
              <a:rPr lang="en-US" sz="1600" dirty="0">
                <a:solidFill>
                  <a:schemeClr val="accent3">
                    <a:lumMod val="50000"/>
                  </a:schemeClr>
                </a:solidFill>
              </a:rPr>
              <a:t>    </a:t>
            </a:r>
            <a:r>
              <a:rPr lang="en-US" sz="1600" dirty="0" err="1">
                <a:solidFill>
                  <a:schemeClr val="accent3">
                    <a:lumMod val="50000"/>
                  </a:schemeClr>
                </a:solidFill>
              </a:rPr>
              <a:t>dismissal_kind</a:t>
            </a:r>
            <a:r>
              <a:rPr lang="en-US" sz="1600" dirty="0">
                <a:solidFill>
                  <a:schemeClr val="accent3">
                    <a:lumMod val="50000"/>
                  </a:schemeClr>
                </a:solidFill>
              </a:rPr>
              <a:t>,</a:t>
            </a:r>
          </a:p>
          <a:p>
            <a:r>
              <a:rPr lang="en-US" sz="1600" dirty="0">
                <a:solidFill>
                  <a:schemeClr val="accent3">
                    <a:lumMod val="50000"/>
                  </a:schemeClr>
                </a:solidFill>
              </a:rPr>
              <a:t>    COUNT(*) AS </a:t>
            </a:r>
            <a:r>
              <a:rPr lang="en-US" sz="1600" dirty="0" err="1">
                <a:solidFill>
                  <a:schemeClr val="accent3">
                    <a:lumMod val="50000"/>
                  </a:schemeClr>
                </a:solidFill>
              </a:rPr>
              <a:t>total_dismissals</a:t>
            </a:r>
            <a:endParaRPr lang="en-US" sz="1600" dirty="0">
              <a:solidFill>
                <a:schemeClr val="accent3">
                  <a:lumMod val="50000"/>
                </a:schemeClr>
              </a:solidFill>
            </a:endParaRPr>
          </a:p>
          <a:p>
            <a:r>
              <a:rPr lang="en-US" sz="1600" dirty="0">
                <a:solidFill>
                  <a:schemeClr val="accent3">
                    <a:lumMod val="50000"/>
                  </a:schemeClr>
                </a:solidFill>
              </a:rPr>
              <a:t>FROM</a:t>
            </a:r>
          </a:p>
          <a:p>
            <a:r>
              <a:rPr lang="en-US" sz="1600" dirty="0">
                <a:solidFill>
                  <a:schemeClr val="accent3">
                    <a:lumMod val="50000"/>
                  </a:schemeClr>
                </a:solidFill>
              </a:rPr>
              <a:t>    deliveries_v02</a:t>
            </a:r>
          </a:p>
          <a:p>
            <a:r>
              <a:rPr lang="en-US" sz="1600" dirty="0">
                <a:solidFill>
                  <a:schemeClr val="accent3">
                    <a:lumMod val="50000"/>
                  </a:schemeClr>
                </a:solidFill>
              </a:rPr>
              <a:t>WHERE</a:t>
            </a:r>
          </a:p>
          <a:p>
            <a:r>
              <a:rPr lang="en-US" sz="1600" dirty="0">
                <a:solidFill>
                  <a:schemeClr val="accent3">
                    <a:lumMod val="50000"/>
                  </a:schemeClr>
                </a:solidFill>
              </a:rPr>
              <a:t>    </a:t>
            </a:r>
            <a:r>
              <a:rPr lang="en-US" sz="1600" dirty="0" err="1">
                <a:solidFill>
                  <a:schemeClr val="accent3">
                    <a:lumMod val="50000"/>
                  </a:schemeClr>
                </a:solidFill>
              </a:rPr>
              <a:t>dismissal_kind</a:t>
            </a:r>
            <a:r>
              <a:rPr lang="en-US" sz="1600" dirty="0">
                <a:solidFill>
                  <a:schemeClr val="accent3">
                    <a:lumMod val="50000"/>
                  </a:schemeClr>
                </a:solidFill>
              </a:rPr>
              <a:t> &lt;&gt; 'NA'</a:t>
            </a:r>
          </a:p>
          <a:p>
            <a:r>
              <a:rPr lang="en-US" sz="1600" dirty="0">
                <a:solidFill>
                  <a:schemeClr val="accent3">
                    <a:lumMod val="50000"/>
                  </a:schemeClr>
                </a:solidFill>
              </a:rPr>
              <a:t>GROUP BY</a:t>
            </a:r>
          </a:p>
          <a:p>
            <a:r>
              <a:rPr lang="en-US" sz="1600" dirty="0">
                <a:solidFill>
                  <a:schemeClr val="accent3">
                    <a:lumMod val="50000"/>
                  </a:schemeClr>
                </a:solidFill>
              </a:rPr>
              <a:t>    </a:t>
            </a:r>
            <a:r>
              <a:rPr lang="en-US" sz="1600" dirty="0" err="1">
                <a:solidFill>
                  <a:schemeClr val="accent3">
                    <a:lumMod val="50000"/>
                  </a:schemeClr>
                </a:solidFill>
              </a:rPr>
              <a:t>dismissal_kind</a:t>
            </a:r>
            <a:r>
              <a:rPr lang="en-US" sz="1600" dirty="0">
                <a:solidFill>
                  <a:schemeClr val="accent3">
                    <a:lumMod val="50000"/>
                  </a:schemeClr>
                </a:solidFill>
              </a:rPr>
              <a:t>;</a:t>
            </a:r>
            <a:endParaRPr lang="en-IN" sz="1600" dirty="0">
              <a:solidFill>
                <a:schemeClr val="accent3">
                  <a:lumMod val="50000"/>
                </a:schemeClr>
              </a:solidFill>
            </a:endParaRPr>
          </a:p>
        </p:txBody>
      </p:sp>
      <p:sp>
        <p:nvSpPr>
          <p:cNvPr id="5" name="TextBox 4">
            <a:extLst>
              <a:ext uri="{FF2B5EF4-FFF2-40B4-BE49-F238E27FC236}">
                <a16:creationId xmlns:a16="http://schemas.microsoft.com/office/drawing/2014/main" id="{9F8DD272-A597-B787-DCCB-E4F2EEA76549}"/>
              </a:ext>
            </a:extLst>
          </p:cNvPr>
          <p:cNvSpPr txBox="1"/>
          <p:nvPr/>
        </p:nvSpPr>
        <p:spPr>
          <a:xfrm>
            <a:off x="0" y="3157268"/>
            <a:ext cx="1613140" cy="369332"/>
          </a:xfrm>
          <a:prstGeom prst="rect">
            <a:avLst/>
          </a:prstGeom>
          <a:noFill/>
        </p:spPr>
        <p:txBody>
          <a:bodyPr wrap="square" rtlCol="0">
            <a:spAutoFit/>
          </a:bodyPr>
          <a:lstStyle/>
          <a:p>
            <a:r>
              <a:rPr lang="en-US" b="1" u="sng" dirty="0"/>
              <a:t>OUTPUT</a:t>
            </a:r>
            <a:endParaRPr lang="en-IN" b="1" u="sng" dirty="0"/>
          </a:p>
        </p:txBody>
      </p:sp>
      <p:pic>
        <p:nvPicPr>
          <p:cNvPr id="7" name="Picture 6">
            <a:extLst>
              <a:ext uri="{FF2B5EF4-FFF2-40B4-BE49-F238E27FC236}">
                <a16:creationId xmlns:a16="http://schemas.microsoft.com/office/drawing/2014/main" id="{CA6378B3-8D57-3D52-D164-AE1AF3566E25}"/>
              </a:ext>
            </a:extLst>
          </p:cNvPr>
          <p:cNvPicPr>
            <a:picLocks noChangeAspect="1"/>
          </p:cNvPicPr>
          <p:nvPr/>
        </p:nvPicPr>
        <p:blipFill>
          <a:blip r:embed="rId2"/>
          <a:stretch>
            <a:fillRect/>
          </a:stretch>
        </p:blipFill>
        <p:spPr>
          <a:xfrm>
            <a:off x="1387534" y="3157268"/>
            <a:ext cx="3182695" cy="2820838"/>
          </a:xfrm>
          <a:prstGeom prst="rect">
            <a:avLst/>
          </a:prstGeom>
        </p:spPr>
      </p:pic>
      <p:graphicFrame>
        <p:nvGraphicFramePr>
          <p:cNvPr id="8" name="Chart 7">
            <a:extLst>
              <a:ext uri="{FF2B5EF4-FFF2-40B4-BE49-F238E27FC236}">
                <a16:creationId xmlns:a16="http://schemas.microsoft.com/office/drawing/2014/main" id="{A1F3844E-06B9-E767-D5A9-BA92030DAF11}"/>
              </a:ext>
            </a:extLst>
          </p:cNvPr>
          <p:cNvGraphicFramePr>
            <a:graphicFrameLocks/>
          </p:cNvGraphicFramePr>
          <p:nvPr>
            <p:extLst>
              <p:ext uri="{D42A27DB-BD31-4B8C-83A1-F6EECF244321}">
                <p14:modId xmlns:p14="http://schemas.microsoft.com/office/powerpoint/2010/main" val="3417190327"/>
              </p:ext>
            </p:extLst>
          </p:nvPr>
        </p:nvGraphicFramePr>
        <p:xfrm>
          <a:off x="5172972" y="1004977"/>
          <a:ext cx="5817081" cy="42398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44132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2CE8E7-9AF0-17C3-4CFA-2C6D71CD9795}"/>
              </a:ext>
            </a:extLst>
          </p:cNvPr>
          <p:cNvSpPr txBox="1"/>
          <p:nvPr/>
        </p:nvSpPr>
        <p:spPr>
          <a:xfrm>
            <a:off x="992038" y="802257"/>
            <a:ext cx="9808234" cy="6555641"/>
          </a:xfrm>
          <a:prstGeom prst="rect">
            <a:avLst/>
          </a:prstGeom>
          <a:noFill/>
        </p:spPr>
        <p:txBody>
          <a:bodyPr wrap="square" rtlCol="0">
            <a:spAutoFit/>
          </a:bodyPr>
          <a:lstStyle/>
          <a:p>
            <a:pPr algn="ctr"/>
            <a:r>
              <a:rPr lang="en-US" sz="4000" dirty="0">
                <a:latin typeface="Algerian" panose="04020705040A02060702" pitchFamily="82" charset="0"/>
              </a:rPr>
              <a:t>ACKNOWLEDGEMENT</a:t>
            </a:r>
            <a:endParaRPr lang="en-US" sz="1400" dirty="0">
              <a:latin typeface="Algerian" panose="04020705040A02060702" pitchFamily="82" charset="0"/>
            </a:endParaRPr>
          </a:p>
          <a:p>
            <a:pPr algn="ctr"/>
            <a:endParaRPr lang="en-US" sz="1400" dirty="0">
              <a:latin typeface="Algerian" panose="04020705040A02060702" pitchFamily="82" charset="0"/>
            </a:endParaRPr>
          </a:p>
          <a:p>
            <a:pPr algn="ctr"/>
            <a:endParaRPr lang="en-US" sz="1400" dirty="0">
              <a:latin typeface="Algerian" panose="04020705040A02060702" pitchFamily="82" charset="0"/>
            </a:endParaRPr>
          </a:p>
          <a:p>
            <a:r>
              <a:rPr lang="en-US" sz="2400" b="0" i="0" dirty="0">
                <a:effectLst/>
                <a:latin typeface="Cambria Math" panose="02040503050406030204" pitchFamily="18" charset="0"/>
                <a:ea typeface="Cambria Math" panose="02040503050406030204" pitchFamily="18" charset="0"/>
              </a:rPr>
              <a:t>I would like to express my sincere gratitude and appreciation to the entire team at </a:t>
            </a:r>
            <a:r>
              <a:rPr lang="en-US" sz="2400" b="0" i="0" dirty="0" err="1">
                <a:effectLst/>
                <a:latin typeface="Cambria Math" panose="02040503050406030204" pitchFamily="18" charset="0"/>
                <a:ea typeface="Cambria Math" panose="02040503050406030204" pitchFamily="18" charset="0"/>
              </a:rPr>
              <a:t>Internshala</a:t>
            </a:r>
            <a:r>
              <a:rPr lang="en-US" sz="2400" b="0" i="0" dirty="0">
                <a:effectLst/>
                <a:latin typeface="Cambria Math" panose="02040503050406030204" pitchFamily="18" charset="0"/>
                <a:ea typeface="Cambria Math" panose="02040503050406030204" pitchFamily="18" charset="0"/>
              </a:rPr>
              <a:t> for providing me with the opportunity to learn PostgreSQL. Special thanks to my course coordinator for their valuable insights and continuous encouragement. I am also grateful to the technical support team for their prompt assistance. The development and maintenance team deserves thanks for creating well-structured modules. Lastly, I want to thank my family and friends for their unwavering support. Thank you all for your dedication and guidance.</a:t>
            </a:r>
            <a:endParaRPr lang="en-US" sz="2400" dirty="0">
              <a:latin typeface="Cambria Math" panose="02040503050406030204" pitchFamily="18" charset="0"/>
              <a:ea typeface="Cambria Math" panose="02040503050406030204" pitchFamily="18" charset="0"/>
            </a:endParaRPr>
          </a:p>
          <a:p>
            <a:pPr algn="ctr"/>
            <a:endParaRPr lang="en-US" sz="4000" dirty="0">
              <a:latin typeface="Algerian" panose="04020705040A02060702" pitchFamily="82" charset="0"/>
            </a:endParaRPr>
          </a:p>
          <a:p>
            <a:pPr algn="ctr"/>
            <a:endParaRPr lang="en-US" sz="4000" dirty="0">
              <a:latin typeface="Algerian" panose="04020705040A02060702" pitchFamily="82" charset="0"/>
            </a:endParaRPr>
          </a:p>
          <a:p>
            <a:pPr algn="ctr"/>
            <a:endParaRPr lang="en-US" sz="4000" dirty="0">
              <a:latin typeface="Algerian" panose="04020705040A02060702" pitchFamily="82" charset="0"/>
            </a:endParaRPr>
          </a:p>
          <a:p>
            <a:pPr algn="ctr"/>
            <a:endParaRPr lang="en-IN" sz="4000" dirty="0">
              <a:latin typeface="Algerian" panose="04020705040A02060702" pitchFamily="82" charset="0"/>
            </a:endParaRPr>
          </a:p>
        </p:txBody>
      </p:sp>
    </p:spTree>
    <p:extLst>
      <p:ext uri="{BB962C8B-B14F-4D97-AF65-F5344CB8AC3E}">
        <p14:creationId xmlns:p14="http://schemas.microsoft.com/office/powerpoint/2010/main" val="372247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68DAF-C9A4-3DBD-B73F-6EA7A1447A14}"/>
              </a:ext>
            </a:extLst>
          </p:cNvPr>
          <p:cNvSpPr txBox="1"/>
          <p:nvPr/>
        </p:nvSpPr>
        <p:spPr>
          <a:xfrm>
            <a:off x="0" y="22172"/>
            <a:ext cx="11378242" cy="3693319"/>
          </a:xfrm>
          <a:prstGeom prst="rect">
            <a:avLst/>
          </a:prstGeom>
          <a:noFill/>
        </p:spPr>
        <p:txBody>
          <a:bodyPr wrap="square" rtlCol="0">
            <a:spAutoFit/>
          </a:bodyPr>
          <a:lstStyle/>
          <a:p>
            <a:r>
              <a:rPr lang="en-US" b="1" dirty="0">
                <a:latin typeface="Calibri Light" panose="020F0302020204030204" pitchFamily="34" charset="0"/>
                <a:ea typeface="Calibri Light" panose="020F0302020204030204" pitchFamily="34" charset="0"/>
                <a:cs typeface="Calibri Light" panose="020F0302020204030204" pitchFamily="34" charset="0"/>
              </a:rPr>
              <a:t>7. Write a query to get the top 5 bowlers who conceded maximum extra runs from the deliveries table </a:t>
            </a:r>
          </a:p>
          <a:p>
            <a:r>
              <a:rPr lang="en-US" dirty="0">
                <a:latin typeface="Calibri Light" panose="020F0302020204030204" pitchFamily="34" charset="0"/>
                <a:ea typeface="Calibri Light" panose="020F0302020204030204" pitchFamily="34" charset="0"/>
                <a:cs typeface="Calibri Light" panose="020F0302020204030204" pitchFamily="34" charset="0"/>
              </a:rPr>
              <a:t>	</a:t>
            </a:r>
            <a:endParaRPr lang="en-US" dirty="0">
              <a:solidFill>
                <a:schemeClr val="accent3">
                  <a:lumMod val="50000"/>
                </a:schemeClr>
              </a:solidFill>
              <a:latin typeface="Californian FB" panose="0207040306080B030204" pitchFamily="18" charset="0"/>
              <a:ea typeface="Calibri Light" panose="020F0302020204030204" pitchFamily="34" charset="0"/>
              <a:cs typeface="Calibri Light" panose="020F0302020204030204" pitchFamily="34" charset="0"/>
            </a:endParaRPr>
          </a:p>
          <a:p>
            <a:r>
              <a:rPr lang="en-US" dirty="0">
                <a:solidFill>
                  <a:schemeClr val="accent3">
                    <a:lumMod val="50000"/>
                  </a:schemeClr>
                </a:solidFill>
                <a:latin typeface="Californian FB" panose="0207040306080B030204" pitchFamily="18" charset="0"/>
                <a:ea typeface="Calibri Light" panose="020F0302020204030204" pitchFamily="34" charset="0"/>
                <a:cs typeface="Calibri Light" panose="020F0302020204030204" pitchFamily="34" charset="0"/>
              </a:rPr>
              <a:t>SELECT</a:t>
            </a:r>
          </a:p>
          <a:p>
            <a:r>
              <a:rPr lang="en-US" dirty="0">
                <a:solidFill>
                  <a:schemeClr val="accent3">
                    <a:lumMod val="50000"/>
                  </a:schemeClr>
                </a:solidFill>
                <a:latin typeface="Californian FB" panose="0207040306080B030204" pitchFamily="18" charset="0"/>
                <a:ea typeface="Calibri Light" panose="020F0302020204030204" pitchFamily="34" charset="0"/>
                <a:cs typeface="Calibri Light" panose="020F0302020204030204" pitchFamily="34" charset="0"/>
              </a:rPr>
              <a:t>    bowler,</a:t>
            </a:r>
          </a:p>
          <a:p>
            <a:r>
              <a:rPr lang="en-US" dirty="0">
                <a:solidFill>
                  <a:schemeClr val="accent3">
                    <a:lumMod val="50000"/>
                  </a:schemeClr>
                </a:solidFill>
                <a:latin typeface="Californian FB" panose="0207040306080B030204" pitchFamily="18" charset="0"/>
                <a:ea typeface="Calibri Light" panose="020F0302020204030204" pitchFamily="34" charset="0"/>
                <a:cs typeface="Calibri Light" panose="020F0302020204030204" pitchFamily="34" charset="0"/>
              </a:rPr>
              <a:t>    SUM(</a:t>
            </a:r>
            <a:r>
              <a:rPr lang="en-US" dirty="0" err="1">
                <a:solidFill>
                  <a:schemeClr val="accent3">
                    <a:lumMod val="50000"/>
                  </a:schemeClr>
                </a:solidFill>
                <a:latin typeface="Californian FB" panose="0207040306080B030204" pitchFamily="18" charset="0"/>
                <a:ea typeface="Calibri Light" panose="020F0302020204030204" pitchFamily="34" charset="0"/>
                <a:cs typeface="Calibri Light" panose="020F0302020204030204" pitchFamily="34" charset="0"/>
              </a:rPr>
              <a:t>extra_runs</a:t>
            </a:r>
            <a:r>
              <a:rPr lang="en-US" dirty="0">
                <a:solidFill>
                  <a:schemeClr val="accent3">
                    <a:lumMod val="50000"/>
                  </a:schemeClr>
                </a:solidFill>
                <a:latin typeface="Californian FB" panose="0207040306080B030204" pitchFamily="18" charset="0"/>
                <a:ea typeface="Calibri Light" panose="020F0302020204030204" pitchFamily="34" charset="0"/>
                <a:cs typeface="Calibri Light" panose="020F0302020204030204" pitchFamily="34" charset="0"/>
              </a:rPr>
              <a:t>) AS </a:t>
            </a:r>
            <a:r>
              <a:rPr lang="en-US" dirty="0" err="1">
                <a:solidFill>
                  <a:schemeClr val="accent3">
                    <a:lumMod val="50000"/>
                  </a:schemeClr>
                </a:solidFill>
                <a:latin typeface="Californian FB" panose="0207040306080B030204" pitchFamily="18" charset="0"/>
                <a:ea typeface="Calibri Light" panose="020F0302020204030204" pitchFamily="34" charset="0"/>
                <a:cs typeface="Calibri Light" panose="020F0302020204030204" pitchFamily="34" charset="0"/>
              </a:rPr>
              <a:t>total_extra_runs</a:t>
            </a:r>
            <a:endParaRPr lang="en-US" dirty="0">
              <a:solidFill>
                <a:schemeClr val="accent3">
                  <a:lumMod val="50000"/>
                </a:schemeClr>
              </a:solidFill>
              <a:latin typeface="Californian FB" panose="0207040306080B030204" pitchFamily="18" charset="0"/>
              <a:ea typeface="Calibri Light" panose="020F0302020204030204" pitchFamily="34" charset="0"/>
              <a:cs typeface="Calibri Light" panose="020F0302020204030204" pitchFamily="34" charset="0"/>
            </a:endParaRPr>
          </a:p>
          <a:p>
            <a:r>
              <a:rPr lang="en-US" dirty="0">
                <a:solidFill>
                  <a:schemeClr val="accent3">
                    <a:lumMod val="50000"/>
                  </a:schemeClr>
                </a:solidFill>
                <a:latin typeface="Californian FB" panose="0207040306080B030204" pitchFamily="18" charset="0"/>
                <a:ea typeface="Calibri Light" panose="020F0302020204030204" pitchFamily="34" charset="0"/>
                <a:cs typeface="Calibri Light" panose="020F0302020204030204" pitchFamily="34" charset="0"/>
              </a:rPr>
              <a:t>FROM</a:t>
            </a:r>
          </a:p>
          <a:p>
            <a:r>
              <a:rPr lang="en-US" dirty="0">
                <a:solidFill>
                  <a:schemeClr val="accent3">
                    <a:lumMod val="50000"/>
                  </a:schemeClr>
                </a:solidFill>
                <a:latin typeface="Californian FB" panose="0207040306080B030204" pitchFamily="18" charset="0"/>
                <a:ea typeface="Calibri Light" panose="020F0302020204030204" pitchFamily="34" charset="0"/>
                <a:cs typeface="Calibri Light" panose="020F0302020204030204" pitchFamily="34" charset="0"/>
              </a:rPr>
              <a:t>    deliveries</a:t>
            </a:r>
          </a:p>
          <a:p>
            <a:r>
              <a:rPr lang="en-US" dirty="0">
                <a:solidFill>
                  <a:schemeClr val="accent3">
                    <a:lumMod val="50000"/>
                  </a:schemeClr>
                </a:solidFill>
                <a:latin typeface="Californian FB" panose="0207040306080B030204" pitchFamily="18" charset="0"/>
                <a:ea typeface="Calibri Light" panose="020F0302020204030204" pitchFamily="34" charset="0"/>
                <a:cs typeface="Calibri Light" panose="020F0302020204030204" pitchFamily="34" charset="0"/>
              </a:rPr>
              <a:t>GROUP BY</a:t>
            </a:r>
          </a:p>
          <a:p>
            <a:r>
              <a:rPr lang="en-US" dirty="0">
                <a:solidFill>
                  <a:schemeClr val="accent3">
                    <a:lumMod val="50000"/>
                  </a:schemeClr>
                </a:solidFill>
                <a:latin typeface="Californian FB" panose="0207040306080B030204" pitchFamily="18" charset="0"/>
                <a:ea typeface="Calibri Light" panose="020F0302020204030204" pitchFamily="34" charset="0"/>
                <a:cs typeface="Calibri Light" panose="020F0302020204030204" pitchFamily="34" charset="0"/>
              </a:rPr>
              <a:t>    bowler</a:t>
            </a:r>
          </a:p>
          <a:p>
            <a:r>
              <a:rPr lang="en-US" dirty="0">
                <a:solidFill>
                  <a:schemeClr val="accent3">
                    <a:lumMod val="50000"/>
                  </a:schemeClr>
                </a:solidFill>
                <a:latin typeface="Californian FB" panose="0207040306080B030204" pitchFamily="18" charset="0"/>
                <a:ea typeface="Calibri Light" panose="020F0302020204030204" pitchFamily="34" charset="0"/>
                <a:cs typeface="Calibri Light" panose="020F0302020204030204" pitchFamily="34" charset="0"/>
              </a:rPr>
              <a:t>ORDER BY</a:t>
            </a:r>
          </a:p>
          <a:p>
            <a:r>
              <a:rPr lang="en-US" dirty="0">
                <a:solidFill>
                  <a:schemeClr val="accent3">
                    <a:lumMod val="50000"/>
                  </a:schemeClr>
                </a:solidFill>
                <a:latin typeface="Californian FB" panose="0207040306080B030204" pitchFamily="18" charset="0"/>
                <a:ea typeface="Calibri Light" panose="020F0302020204030204" pitchFamily="34" charset="0"/>
                <a:cs typeface="Calibri Light" panose="020F0302020204030204" pitchFamily="34" charset="0"/>
              </a:rPr>
              <a:t>    </a:t>
            </a:r>
            <a:r>
              <a:rPr lang="en-US" dirty="0" err="1">
                <a:solidFill>
                  <a:schemeClr val="accent3">
                    <a:lumMod val="50000"/>
                  </a:schemeClr>
                </a:solidFill>
                <a:latin typeface="Californian FB" panose="0207040306080B030204" pitchFamily="18" charset="0"/>
                <a:ea typeface="Calibri Light" panose="020F0302020204030204" pitchFamily="34" charset="0"/>
                <a:cs typeface="Calibri Light" panose="020F0302020204030204" pitchFamily="34" charset="0"/>
              </a:rPr>
              <a:t>total_extra_runs</a:t>
            </a:r>
            <a:r>
              <a:rPr lang="en-US" dirty="0">
                <a:solidFill>
                  <a:schemeClr val="accent3">
                    <a:lumMod val="50000"/>
                  </a:schemeClr>
                </a:solidFill>
                <a:latin typeface="Californian FB" panose="0207040306080B030204" pitchFamily="18" charset="0"/>
                <a:ea typeface="Calibri Light" panose="020F0302020204030204" pitchFamily="34" charset="0"/>
                <a:cs typeface="Calibri Light" panose="020F0302020204030204" pitchFamily="34" charset="0"/>
              </a:rPr>
              <a:t> DESC</a:t>
            </a:r>
          </a:p>
          <a:p>
            <a:r>
              <a:rPr lang="en-US" dirty="0">
                <a:solidFill>
                  <a:schemeClr val="accent3">
                    <a:lumMod val="50000"/>
                  </a:schemeClr>
                </a:solidFill>
                <a:latin typeface="Californian FB" panose="0207040306080B030204" pitchFamily="18" charset="0"/>
                <a:ea typeface="Calibri Light" panose="020F0302020204030204" pitchFamily="34" charset="0"/>
                <a:cs typeface="Calibri Light" panose="020F0302020204030204" pitchFamily="34" charset="0"/>
              </a:rPr>
              <a:t>LIMIT 5;</a:t>
            </a:r>
          </a:p>
          <a:p>
            <a:endParaRPr lang="en-IN" dirty="0"/>
          </a:p>
        </p:txBody>
      </p:sp>
      <p:sp>
        <p:nvSpPr>
          <p:cNvPr id="3" name="TextBox 2">
            <a:extLst>
              <a:ext uri="{FF2B5EF4-FFF2-40B4-BE49-F238E27FC236}">
                <a16:creationId xmlns:a16="http://schemas.microsoft.com/office/drawing/2014/main" id="{7647E73C-41BD-7850-8CEF-708481C8B9CD}"/>
              </a:ext>
            </a:extLst>
          </p:cNvPr>
          <p:cNvSpPr txBox="1"/>
          <p:nvPr/>
        </p:nvSpPr>
        <p:spPr>
          <a:xfrm>
            <a:off x="301924" y="3448463"/>
            <a:ext cx="1397479" cy="369332"/>
          </a:xfrm>
          <a:prstGeom prst="rect">
            <a:avLst/>
          </a:prstGeom>
          <a:noFill/>
        </p:spPr>
        <p:txBody>
          <a:bodyPr wrap="square" rtlCol="0">
            <a:spAutoFit/>
          </a:bodyPr>
          <a:lstStyle/>
          <a:p>
            <a:r>
              <a:rPr lang="en-US" b="1" u="sng" dirty="0"/>
              <a:t>OUTPUT</a:t>
            </a:r>
            <a:endParaRPr lang="en-IN" b="1" u="sng" dirty="0"/>
          </a:p>
        </p:txBody>
      </p:sp>
      <p:pic>
        <p:nvPicPr>
          <p:cNvPr id="5" name="Picture 4">
            <a:extLst>
              <a:ext uri="{FF2B5EF4-FFF2-40B4-BE49-F238E27FC236}">
                <a16:creationId xmlns:a16="http://schemas.microsoft.com/office/drawing/2014/main" id="{2342147D-41F4-2CDB-177F-F33AC1F8766F}"/>
              </a:ext>
            </a:extLst>
          </p:cNvPr>
          <p:cNvPicPr>
            <a:picLocks noChangeAspect="1"/>
          </p:cNvPicPr>
          <p:nvPr/>
        </p:nvPicPr>
        <p:blipFill>
          <a:blip r:embed="rId2"/>
          <a:stretch>
            <a:fillRect/>
          </a:stretch>
        </p:blipFill>
        <p:spPr>
          <a:xfrm>
            <a:off x="266397" y="3817795"/>
            <a:ext cx="3645358" cy="2108964"/>
          </a:xfrm>
          <a:prstGeom prst="rect">
            <a:avLst/>
          </a:prstGeom>
        </p:spPr>
      </p:pic>
      <p:graphicFrame>
        <p:nvGraphicFramePr>
          <p:cNvPr id="6" name="Chart 5">
            <a:extLst>
              <a:ext uri="{FF2B5EF4-FFF2-40B4-BE49-F238E27FC236}">
                <a16:creationId xmlns:a16="http://schemas.microsoft.com/office/drawing/2014/main" id="{FD245143-C83D-C56B-3A6E-27331382CE41}"/>
              </a:ext>
            </a:extLst>
          </p:cNvPr>
          <p:cNvGraphicFramePr>
            <a:graphicFrameLocks/>
          </p:cNvGraphicFramePr>
          <p:nvPr>
            <p:extLst>
              <p:ext uri="{D42A27DB-BD31-4B8C-83A1-F6EECF244321}">
                <p14:modId xmlns:p14="http://schemas.microsoft.com/office/powerpoint/2010/main" val="1624532793"/>
              </p:ext>
            </p:extLst>
          </p:nvPr>
        </p:nvGraphicFramePr>
        <p:xfrm>
          <a:off x="4715773" y="2129077"/>
          <a:ext cx="5282241" cy="32969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94047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CFD30A-BDD5-DB62-0133-E3A2AD627A23}"/>
              </a:ext>
            </a:extLst>
          </p:cNvPr>
          <p:cNvSpPr txBox="1"/>
          <p:nvPr/>
        </p:nvSpPr>
        <p:spPr>
          <a:xfrm>
            <a:off x="0" y="0"/>
            <a:ext cx="12088483" cy="2923877"/>
          </a:xfrm>
          <a:prstGeom prst="rect">
            <a:avLst/>
          </a:prstGeom>
          <a:noFill/>
        </p:spPr>
        <p:txBody>
          <a:bodyPr wrap="square" rtlCol="0">
            <a:spAutoFit/>
          </a:bodyPr>
          <a:lstStyle/>
          <a:p>
            <a:r>
              <a:rPr lang="en-US" sz="1400" dirty="0"/>
              <a:t>8.Write a query to create a table named deliveries_v03 with all the columns of deliveries_v02 table and two additional column (named venue and </a:t>
            </a:r>
            <a:r>
              <a:rPr lang="en-US" sz="1400" dirty="0" err="1"/>
              <a:t>match_date</a:t>
            </a:r>
            <a:r>
              <a:rPr lang="en-US" sz="1400" dirty="0"/>
              <a:t>)of venue and date from table matches </a:t>
            </a:r>
          </a:p>
          <a:p>
            <a:endParaRPr lang="en-US" sz="1400" dirty="0"/>
          </a:p>
          <a:p>
            <a:r>
              <a:rPr lang="en-US" sz="1400" dirty="0">
                <a:solidFill>
                  <a:schemeClr val="accent3">
                    <a:lumMod val="50000"/>
                  </a:schemeClr>
                </a:solidFill>
              </a:rPr>
              <a:t>CREATE TABLE deliveries_v03 AS</a:t>
            </a:r>
          </a:p>
          <a:p>
            <a:r>
              <a:rPr lang="en-US" sz="1400" dirty="0">
                <a:solidFill>
                  <a:schemeClr val="accent3">
                    <a:lumMod val="50000"/>
                  </a:schemeClr>
                </a:solidFill>
              </a:rPr>
              <a:t>SELECT</a:t>
            </a:r>
          </a:p>
          <a:p>
            <a:r>
              <a:rPr lang="en-US" sz="1400" dirty="0">
                <a:solidFill>
                  <a:schemeClr val="accent3">
                    <a:lumMod val="50000"/>
                  </a:schemeClr>
                </a:solidFill>
              </a:rPr>
              <a:t>    dv.*,</a:t>
            </a:r>
          </a:p>
          <a:p>
            <a:r>
              <a:rPr lang="en-US" sz="1400" dirty="0">
                <a:solidFill>
                  <a:schemeClr val="accent3">
                    <a:lumMod val="50000"/>
                  </a:schemeClr>
                </a:solidFill>
              </a:rPr>
              <a:t>    </a:t>
            </a:r>
            <a:r>
              <a:rPr lang="en-US" sz="1400" dirty="0" err="1">
                <a:solidFill>
                  <a:schemeClr val="accent3">
                    <a:lumMod val="50000"/>
                  </a:schemeClr>
                </a:solidFill>
              </a:rPr>
              <a:t>m.venue</a:t>
            </a:r>
            <a:r>
              <a:rPr lang="en-US" sz="1400" dirty="0">
                <a:solidFill>
                  <a:schemeClr val="accent3">
                    <a:lumMod val="50000"/>
                  </a:schemeClr>
                </a:solidFill>
              </a:rPr>
              <a:t>,</a:t>
            </a:r>
          </a:p>
          <a:p>
            <a:r>
              <a:rPr lang="en-US" sz="1400" dirty="0">
                <a:solidFill>
                  <a:schemeClr val="accent3">
                    <a:lumMod val="50000"/>
                  </a:schemeClr>
                </a:solidFill>
              </a:rPr>
              <a:t>    </a:t>
            </a:r>
            <a:r>
              <a:rPr lang="en-US" sz="1400" dirty="0" err="1">
                <a:solidFill>
                  <a:schemeClr val="accent3">
                    <a:lumMod val="50000"/>
                  </a:schemeClr>
                </a:solidFill>
              </a:rPr>
              <a:t>m.date</a:t>
            </a:r>
            <a:r>
              <a:rPr lang="en-US" sz="1400" dirty="0">
                <a:solidFill>
                  <a:schemeClr val="accent3">
                    <a:lumMod val="50000"/>
                  </a:schemeClr>
                </a:solidFill>
              </a:rPr>
              <a:t> AS </a:t>
            </a:r>
            <a:r>
              <a:rPr lang="en-US" sz="1400" dirty="0" err="1">
                <a:solidFill>
                  <a:schemeClr val="accent3">
                    <a:lumMod val="50000"/>
                  </a:schemeClr>
                </a:solidFill>
              </a:rPr>
              <a:t>match_date</a:t>
            </a:r>
            <a:endParaRPr lang="en-US" sz="1400" dirty="0">
              <a:solidFill>
                <a:schemeClr val="accent3">
                  <a:lumMod val="50000"/>
                </a:schemeClr>
              </a:solidFill>
            </a:endParaRPr>
          </a:p>
          <a:p>
            <a:r>
              <a:rPr lang="en-US" sz="1400" dirty="0">
                <a:solidFill>
                  <a:schemeClr val="accent3">
                    <a:lumMod val="50000"/>
                  </a:schemeClr>
                </a:solidFill>
              </a:rPr>
              <a:t>FROM</a:t>
            </a:r>
          </a:p>
          <a:p>
            <a:r>
              <a:rPr lang="en-US" sz="1400" dirty="0">
                <a:solidFill>
                  <a:schemeClr val="accent3">
                    <a:lumMod val="50000"/>
                  </a:schemeClr>
                </a:solidFill>
              </a:rPr>
              <a:t>    deliveries_v02 AS dv</a:t>
            </a:r>
          </a:p>
          <a:p>
            <a:r>
              <a:rPr lang="en-US" sz="1400" dirty="0">
                <a:solidFill>
                  <a:schemeClr val="accent3">
                    <a:lumMod val="50000"/>
                  </a:schemeClr>
                </a:solidFill>
              </a:rPr>
              <a:t>JOIN</a:t>
            </a:r>
          </a:p>
          <a:p>
            <a:r>
              <a:rPr lang="en-US" sz="1400" dirty="0">
                <a:solidFill>
                  <a:schemeClr val="accent3">
                    <a:lumMod val="50000"/>
                  </a:schemeClr>
                </a:solidFill>
              </a:rPr>
              <a:t>    matches AS m ON </a:t>
            </a:r>
            <a:r>
              <a:rPr lang="en-US" sz="1400" dirty="0" err="1">
                <a:solidFill>
                  <a:schemeClr val="accent3">
                    <a:lumMod val="50000"/>
                  </a:schemeClr>
                </a:solidFill>
              </a:rPr>
              <a:t>dv.match_id</a:t>
            </a:r>
            <a:r>
              <a:rPr lang="en-US" sz="1400" dirty="0">
                <a:solidFill>
                  <a:schemeClr val="accent3">
                    <a:lumMod val="50000"/>
                  </a:schemeClr>
                </a:solidFill>
              </a:rPr>
              <a:t> = </a:t>
            </a:r>
            <a:r>
              <a:rPr lang="en-US" sz="1400" dirty="0" err="1">
                <a:solidFill>
                  <a:schemeClr val="accent3">
                    <a:lumMod val="50000"/>
                  </a:schemeClr>
                </a:solidFill>
              </a:rPr>
              <a:t>m.match_id</a:t>
            </a:r>
            <a:r>
              <a:rPr lang="en-US" sz="1400" dirty="0">
                <a:solidFill>
                  <a:schemeClr val="accent3">
                    <a:lumMod val="50000"/>
                  </a:schemeClr>
                </a:solidFill>
              </a:rPr>
              <a:t>;</a:t>
            </a:r>
          </a:p>
          <a:p>
            <a:r>
              <a:rPr lang="en-US" sz="1600" dirty="0"/>
              <a:t>	</a:t>
            </a:r>
            <a:endParaRPr lang="en-IN" sz="1600" dirty="0"/>
          </a:p>
        </p:txBody>
      </p:sp>
      <p:sp>
        <p:nvSpPr>
          <p:cNvPr id="3" name="TextBox 2">
            <a:extLst>
              <a:ext uri="{FF2B5EF4-FFF2-40B4-BE49-F238E27FC236}">
                <a16:creationId xmlns:a16="http://schemas.microsoft.com/office/drawing/2014/main" id="{7527F966-9308-676E-D359-E2A3B6178E7C}"/>
              </a:ext>
            </a:extLst>
          </p:cNvPr>
          <p:cNvSpPr txBox="1"/>
          <p:nvPr/>
        </p:nvSpPr>
        <p:spPr>
          <a:xfrm>
            <a:off x="103517" y="3364302"/>
            <a:ext cx="1449238"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17955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14FAF1-E8FC-BDFE-139F-D2EC502866A2}"/>
              </a:ext>
            </a:extLst>
          </p:cNvPr>
          <p:cNvSpPr txBox="1"/>
          <p:nvPr/>
        </p:nvSpPr>
        <p:spPr>
          <a:xfrm>
            <a:off x="0" y="86264"/>
            <a:ext cx="12192000" cy="2893100"/>
          </a:xfrm>
          <a:prstGeom prst="rect">
            <a:avLst/>
          </a:prstGeom>
          <a:noFill/>
        </p:spPr>
        <p:txBody>
          <a:bodyPr wrap="square" rtlCol="0">
            <a:spAutoFit/>
          </a:bodyPr>
          <a:lstStyle/>
          <a:p>
            <a:r>
              <a:rPr lang="en-US" sz="1400" dirty="0"/>
              <a:t>	</a:t>
            </a:r>
          </a:p>
          <a:p>
            <a:r>
              <a:rPr lang="en-US" sz="1400" dirty="0"/>
              <a:t>/*9 Write a query to fetch the total runs scored for each venue and order it in the descending order of total runs scored. */</a:t>
            </a:r>
          </a:p>
          <a:p>
            <a:r>
              <a:rPr lang="en-US" sz="1400" dirty="0"/>
              <a:t>	</a:t>
            </a:r>
          </a:p>
          <a:p>
            <a:r>
              <a:rPr lang="en-US" sz="1400" dirty="0">
                <a:solidFill>
                  <a:schemeClr val="accent3">
                    <a:lumMod val="50000"/>
                  </a:schemeClr>
                </a:solidFill>
              </a:rPr>
              <a:t>SELECT</a:t>
            </a:r>
          </a:p>
          <a:p>
            <a:r>
              <a:rPr lang="en-US" sz="1400" dirty="0">
                <a:solidFill>
                  <a:schemeClr val="accent3">
                    <a:lumMod val="50000"/>
                  </a:schemeClr>
                </a:solidFill>
              </a:rPr>
              <a:t>    venue,</a:t>
            </a:r>
          </a:p>
          <a:p>
            <a:r>
              <a:rPr lang="en-US" sz="1400" dirty="0">
                <a:solidFill>
                  <a:schemeClr val="accent3">
                    <a:lumMod val="50000"/>
                  </a:schemeClr>
                </a:solidFill>
              </a:rPr>
              <a:t>    SUM(</a:t>
            </a:r>
            <a:r>
              <a:rPr lang="en-US" sz="1400" dirty="0" err="1">
                <a:solidFill>
                  <a:schemeClr val="accent3">
                    <a:lumMod val="50000"/>
                  </a:schemeClr>
                </a:solidFill>
              </a:rPr>
              <a:t>total_runs</a:t>
            </a:r>
            <a:r>
              <a:rPr lang="en-US" sz="1400" dirty="0">
                <a:solidFill>
                  <a:schemeClr val="accent3">
                    <a:lumMod val="50000"/>
                  </a:schemeClr>
                </a:solidFill>
              </a:rPr>
              <a:t>) AS </a:t>
            </a:r>
            <a:r>
              <a:rPr lang="en-US" sz="1400" dirty="0" err="1">
                <a:solidFill>
                  <a:schemeClr val="accent3">
                    <a:lumMod val="50000"/>
                  </a:schemeClr>
                </a:solidFill>
              </a:rPr>
              <a:t>total_runs_scored</a:t>
            </a:r>
            <a:endParaRPr lang="en-US" sz="1400" dirty="0">
              <a:solidFill>
                <a:schemeClr val="accent3">
                  <a:lumMod val="50000"/>
                </a:schemeClr>
              </a:solidFill>
            </a:endParaRPr>
          </a:p>
          <a:p>
            <a:r>
              <a:rPr lang="en-US" sz="1400" dirty="0">
                <a:solidFill>
                  <a:schemeClr val="accent3">
                    <a:lumMod val="50000"/>
                  </a:schemeClr>
                </a:solidFill>
              </a:rPr>
              <a:t>FROM</a:t>
            </a:r>
          </a:p>
          <a:p>
            <a:r>
              <a:rPr lang="en-US" sz="1400" dirty="0">
                <a:solidFill>
                  <a:schemeClr val="accent3">
                    <a:lumMod val="50000"/>
                  </a:schemeClr>
                </a:solidFill>
              </a:rPr>
              <a:t>    deliveries_v03</a:t>
            </a:r>
          </a:p>
          <a:p>
            <a:r>
              <a:rPr lang="en-US" sz="1400" dirty="0">
                <a:solidFill>
                  <a:schemeClr val="accent3">
                    <a:lumMod val="50000"/>
                  </a:schemeClr>
                </a:solidFill>
              </a:rPr>
              <a:t>GROUP BY</a:t>
            </a:r>
          </a:p>
          <a:p>
            <a:r>
              <a:rPr lang="en-US" sz="1400" dirty="0">
                <a:solidFill>
                  <a:schemeClr val="accent3">
                    <a:lumMod val="50000"/>
                  </a:schemeClr>
                </a:solidFill>
              </a:rPr>
              <a:t>    venue</a:t>
            </a:r>
          </a:p>
          <a:p>
            <a:r>
              <a:rPr lang="en-US" sz="1400" dirty="0">
                <a:solidFill>
                  <a:schemeClr val="accent3">
                    <a:lumMod val="50000"/>
                  </a:schemeClr>
                </a:solidFill>
              </a:rPr>
              <a:t>ORDER BY</a:t>
            </a:r>
          </a:p>
          <a:p>
            <a:r>
              <a:rPr lang="en-US" sz="1400" dirty="0">
                <a:solidFill>
                  <a:schemeClr val="accent3">
                    <a:lumMod val="50000"/>
                  </a:schemeClr>
                </a:solidFill>
              </a:rPr>
              <a:t>    </a:t>
            </a:r>
            <a:r>
              <a:rPr lang="en-US" sz="1400" dirty="0" err="1">
                <a:solidFill>
                  <a:schemeClr val="accent3">
                    <a:lumMod val="50000"/>
                  </a:schemeClr>
                </a:solidFill>
              </a:rPr>
              <a:t>total_runs_scored</a:t>
            </a:r>
            <a:r>
              <a:rPr lang="en-US" sz="1400" dirty="0">
                <a:solidFill>
                  <a:schemeClr val="accent3">
                    <a:lumMod val="50000"/>
                  </a:schemeClr>
                </a:solidFill>
              </a:rPr>
              <a:t> DESC;</a:t>
            </a:r>
            <a:endParaRPr lang="en-IN" sz="1400" dirty="0">
              <a:solidFill>
                <a:schemeClr val="accent3">
                  <a:lumMod val="50000"/>
                </a:schemeClr>
              </a:solidFill>
            </a:endParaRPr>
          </a:p>
          <a:p>
            <a:endParaRPr lang="en-IN" sz="1400" dirty="0"/>
          </a:p>
        </p:txBody>
      </p:sp>
      <p:pic>
        <p:nvPicPr>
          <p:cNvPr id="4" name="Picture 3">
            <a:extLst>
              <a:ext uri="{FF2B5EF4-FFF2-40B4-BE49-F238E27FC236}">
                <a16:creationId xmlns:a16="http://schemas.microsoft.com/office/drawing/2014/main" id="{8E921FB5-A2FA-E34C-6FD9-F3B2F5FA92FF}"/>
              </a:ext>
            </a:extLst>
          </p:cNvPr>
          <p:cNvPicPr>
            <a:picLocks noChangeAspect="1"/>
          </p:cNvPicPr>
          <p:nvPr/>
        </p:nvPicPr>
        <p:blipFill>
          <a:blip r:embed="rId2"/>
          <a:stretch>
            <a:fillRect/>
          </a:stretch>
        </p:blipFill>
        <p:spPr>
          <a:xfrm>
            <a:off x="2189330" y="1478368"/>
            <a:ext cx="4839670" cy="4579026"/>
          </a:xfrm>
          <a:prstGeom prst="rect">
            <a:avLst/>
          </a:prstGeom>
        </p:spPr>
      </p:pic>
      <p:sp>
        <p:nvSpPr>
          <p:cNvPr id="5" name="TextBox 4">
            <a:extLst>
              <a:ext uri="{FF2B5EF4-FFF2-40B4-BE49-F238E27FC236}">
                <a16:creationId xmlns:a16="http://schemas.microsoft.com/office/drawing/2014/main" id="{15ECB3FC-437B-D3F3-D724-517B3E6A69E4}"/>
              </a:ext>
            </a:extLst>
          </p:cNvPr>
          <p:cNvSpPr txBox="1"/>
          <p:nvPr/>
        </p:nvSpPr>
        <p:spPr>
          <a:xfrm>
            <a:off x="120770" y="3260785"/>
            <a:ext cx="2612024" cy="369332"/>
          </a:xfrm>
          <a:prstGeom prst="rect">
            <a:avLst/>
          </a:prstGeom>
          <a:noFill/>
        </p:spPr>
        <p:txBody>
          <a:bodyPr wrap="square" rtlCol="0">
            <a:spAutoFit/>
          </a:bodyPr>
          <a:lstStyle/>
          <a:p>
            <a:r>
              <a:rPr lang="en-US" b="1" u="sng" dirty="0"/>
              <a:t>OUTPUT</a:t>
            </a:r>
            <a:endParaRPr lang="en-IN" b="1" u="sng" dirty="0"/>
          </a:p>
        </p:txBody>
      </p:sp>
      <p:graphicFrame>
        <p:nvGraphicFramePr>
          <p:cNvPr id="6" name="Chart 5">
            <a:extLst>
              <a:ext uri="{FF2B5EF4-FFF2-40B4-BE49-F238E27FC236}">
                <a16:creationId xmlns:a16="http://schemas.microsoft.com/office/drawing/2014/main" id="{C3831626-A17D-6665-1CE7-D6A1A8F0FBF5}"/>
              </a:ext>
            </a:extLst>
          </p:cNvPr>
          <p:cNvGraphicFramePr>
            <a:graphicFrameLocks/>
          </p:cNvGraphicFramePr>
          <p:nvPr>
            <p:extLst>
              <p:ext uri="{D42A27DB-BD31-4B8C-83A1-F6EECF244321}">
                <p14:modId xmlns:p14="http://schemas.microsoft.com/office/powerpoint/2010/main" val="547203332"/>
              </p:ext>
            </p:extLst>
          </p:nvPr>
        </p:nvGraphicFramePr>
        <p:xfrm>
          <a:off x="7029000" y="1274421"/>
          <a:ext cx="5042229" cy="3357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38471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B8414F-FD3E-C541-642B-69282094259D}"/>
              </a:ext>
            </a:extLst>
          </p:cNvPr>
          <p:cNvSpPr txBox="1"/>
          <p:nvPr/>
        </p:nvSpPr>
        <p:spPr>
          <a:xfrm>
            <a:off x="0" y="0"/>
            <a:ext cx="12192000" cy="2585323"/>
          </a:xfrm>
          <a:prstGeom prst="rect">
            <a:avLst/>
          </a:prstGeom>
          <a:noFill/>
        </p:spPr>
        <p:txBody>
          <a:bodyPr wrap="square" rtlCol="0">
            <a:spAutoFit/>
          </a:bodyPr>
          <a:lstStyle/>
          <a:p>
            <a:r>
              <a:rPr lang="en-US" dirty="0"/>
              <a:t>10. Write a query to fetch the year-wise total runs scored at Eden Gardens and order it in the descending order of total runs scored.</a:t>
            </a:r>
          </a:p>
          <a:p>
            <a:r>
              <a:rPr lang="en-US" dirty="0"/>
              <a:t>	</a:t>
            </a:r>
          </a:p>
          <a:p>
            <a:r>
              <a:rPr lang="en-US" dirty="0">
                <a:solidFill>
                  <a:schemeClr val="accent3">
                    <a:lumMod val="50000"/>
                  </a:schemeClr>
                </a:solidFill>
              </a:rPr>
              <a:t>select distinct venue from deliveries_v03;</a:t>
            </a:r>
          </a:p>
          <a:p>
            <a:endParaRPr lang="en-US" dirty="0">
              <a:solidFill>
                <a:schemeClr val="accent3">
                  <a:lumMod val="50000"/>
                </a:schemeClr>
              </a:solidFill>
            </a:endParaRPr>
          </a:p>
          <a:p>
            <a:r>
              <a:rPr lang="en-US" dirty="0">
                <a:solidFill>
                  <a:schemeClr val="accent3">
                    <a:lumMod val="50000"/>
                  </a:schemeClr>
                </a:solidFill>
              </a:rPr>
              <a:t>select distinct extract( year from date) as </a:t>
            </a:r>
            <a:r>
              <a:rPr lang="en-US" dirty="0" err="1">
                <a:solidFill>
                  <a:schemeClr val="accent3">
                    <a:lumMod val="50000"/>
                  </a:schemeClr>
                </a:solidFill>
              </a:rPr>
              <a:t>year,venue</a:t>
            </a:r>
            <a:r>
              <a:rPr lang="en-US" dirty="0">
                <a:solidFill>
                  <a:schemeClr val="accent3">
                    <a:lumMod val="50000"/>
                  </a:schemeClr>
                </a:solidFill>
              </a:rPr>
              <a:t> as </a:t>
            </a:r>
            <a:r>
              <a:rPr lang="en-US" dirty="0" err="1">
                <a:solidFill>
                  <a:schemeClr val="accent3">
                    <a:lumMod val="50000"/>
                  </a:schemeClr>
                </a:solidFill>
              </a:rPr>
              <a:t>venue,sum</a:t>
            </a:r>
            <a:r>
              <a:rPr lang="en-US" dirty="0">
                <a:solidFill>
                  <a:schemeClr val="accent3">
                    <a:lumMod val="50000"/>
                  </a:schemeClr>
                </a:solidFill>
              </a:rPr>
              <a:t>(</a:t>
            </a:r>
            <a:r>
              <a:rPr lang="en-US" dirty="0" err="1">
                <a:solidFill>
                  <a:schemeClr val="accent3">
                    <a:lumMod val="50000"/>
                  </a:schemeClr>
                </a:solidFill>
              </a:rPr>
              <a:t>total_runs</a:t>
            </a:r>
            <a:r>
              <a:rPr lang="en-US" dirty="0">
                <a:solidFill>
                  <a:schemeClr val="accent3">
                    <a:lumMod val="50000"/>
                  </a:schemeClr>
                </a:solidFill>
              </a:rPr>
              <a:t>) as runs</a:t>
            </a:r>
          </a:p>
          <a:p>
            <a:r>
              <a:rPr lang="en-US" dirty="0">
                <a:solidFill>
                  <a:schemeClr val="accent3">
                    <a:lumMod val="50000"/>
                  </a:schemeClr>
                </a:solidFill>
              </a:rPr>
              <a:t>from deliveries_v03 where venue = 'Eden Gardens'</a:t>
            </a:r>
          </a:p>
          <a:p>
            <a:r>
              <a:rPr lang="en-US" dirty="0">
                <a:solidFill>
                  <a:schemeClr val="accent3">
                    <a:lumMod val="50000"/>
                  </a:schemeClr>
                </a:solidFill>
              </a:rPr>
              <a:t>group by </a:t>
            </a:r>
            <a:r>
              <a:rPr lang="en-US" dirty="0" err="1">
                <a:solidFill>
                  <a:schemeClr val="accent3">
                    <a:lumMod val="50000"/>
                  </a:schemeClr>
                </a:solidFill>
              </a:rPr>
              <a:t>year,venue</a:t>
            </a:r>
            <a:endParaRPr lang="en-US" dirty="0">
              <a:solidFill>
                <a:schemeClr val="accent3">
                  <a:lumMod val="50000"/>
                </a:schemeClr>
              </a:solidFill>
            </a:endParaRPr>
          </a:p>
          <a:p>
            <a:r>
              <a:rPr lang="en-US" dirty="0">
                <a:solidFill>
                  <a:schemeClr val="accent3">
                    <a:lumMod val="50000"/>
                  </a:schemeClr>
                </a:solidFill>
              </a:rPr>
              <a:t>order by runs desc;</a:t>
            </a:r>
            <a:endParaRPr lang="en-IN" dirty="0">
              <a:solidFill>
                <a:schemeClr val="accent3">
                  <a:lumMod val="50000"/>
                </a:schemeClr>
              </a:solidFill>
            </a:endParaRPr>
          </a:p>
        </p:txBody>
      </p:sp>
      <p:pic>
        <p:nvPicPr>
          <p:cNvPr id="4" name="Picture 3">
            <a:extLst>
              <a:ext uri="{FF2B5EF4-FFF2-40B4-BE49-F238E27FC236}">
                <a16:creationId xmlns:a16="http://schemas.microsoft.com/office/drawing/2014/main" id="{4151CCB0-6DAF-6A37-243B-0FCF588B4EE1}"/>
              </a:ext>
            </a:extLst>
          </p:cNvPr>
          <p:cNvPicPr>
            <a:picLocks noChangeAspect="1"/>
          </p:cNvPicPr>
          <p:nvPr/>
        </p:nvPicPr>
        <p:blipFill>
          <a:blip r:embed="rId2"/>
          <a:stretch>
            <a:fillRect/>
          </a:stretch>
        </p:blipFill>
        <p:spPr>
          <a:xfrm>
            <a:off x="2410988" y="2127072"/>
            <a:ext cx="4362611" cy="3876913"/>
          </a:xfrm>
          <a:prstGeom prst="rect">
            <a:avLst/>
          </a:prstGeom>
        </p:spPr>
      </p:pic>
      <p:sp>
        <p:nvSpPr>
          <p:cNvPr id="5" name="TextBox 4">
            <a:extLst>
              <a:ext uri="{FF2B5EF4-FFF2-40B4-BE49-F238E27FC236}">
                <a16:creationId xmlns:a16="http://schemas.microsoft.com/office/drawing/2014/main" id="{FAE9DDED-BDFD-3ADE-0C1E-392189121BFA}"/>
              </a:ext>
            </a:extLst>
          </p:cNvPr>
          <p:cNvSpPr txBox="1"/>
          <p:nvPr/>
        </p:nvSpPr>
        <p:spPr>
          <a:xfrm>
            <a:off x="327804" y="2846717"/>
            <a:ext cx="1699404" cy="369332"/>
          </a:xfrm>
          <a:prstGeom prst="rect">
            <a:avLst/>
          </a:prstGeom>
          <a:noFill/>
        </p:spPr>
        <p:txBody>
          <a:bodyPr wrap="square" rtlCol="0">
            <a:spAutoFit/>
          </a:bodyPr>
          <a:lstStyle/>
          <a:p>
            <a:r>
              <a:rPr lang="en-US" u="sng" dirty="0"/>
              <a:t>OUTPUT</a:t>
            </a:r>
            <a:endParaRPr lang="en-IN" u="sng" dirty="0"/>
          </a:p>
        </p:txBody>
      </p:sp>
      <p:graphicFrame>
        <p:nvGraphicFramePr>
          <p:cNvPr id="6" name="Chart 5">
            <a:extLst>
              <a:ext uri="{FF2B5EF4-FFF2-40B4-BE49-F238E27FC236}">
                <a16:creationId xmlns:a16="http://schemas.microsoft.com/office/drawing/2014/main" id="{7C504867-0C01-56E5-7D4F-434D0A5FF35D}"/>
              </a:ext>
            </a:extLst>
          </p:cNvPr>
          <p:cNvGraphicFramePr>
            <a:graphicFrameLocks/>
          </p:cNvGraphicFramePr>
          <p:nvPr>
            <p:extLst>
              <p:ext uri="{D42A27DB-BD31-4B8C-83A1-F6EECF244321}">
                <p14:modId xmlns:p14="http://schemas.microsoft.com/office/powerpoint/2010/main" val="743208005"/>
              </p:ext>
            </p:extLst>
          </p:nvPr>
        </p:nvGraphicFramePr>
        <p:xfrm>
          <a:off x="6773599" y="1832669"/>
          <a:ext cx="5302370" cy="36278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5779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8DA244-5C45-F7A7-F6FF-A29ECFA5C551}"/>
              </a:ext>
            </a:extLst>
          </p:cNvPr>
          <p:cNvSpPr txBox="1"/>
          <p:nvPr/>
        </p:nvSpPr>
        <p:spPr>
          <a:xfrm>
            <a:off x="60384" y="1837426"/>
            <a:ext cx="12033849" cy="2400657"/>
          </a:xfrm>
          <a:prstGeom prst="rect">
            <a:avLst/>
          </a:prstGeom>
          <a:noFill/>
        </p:spPr>
        <p:txBody>
          <a:bodyPr wrap="square" rtlCol="0">
            <a:spAutoFit/>
          </a:bodyPr>
          <a:lstStyle/>
          <a:p>
            <a:pPr algn="ctr"/>
            <a:r>
              <a:rPr lang="en-US" sz="9600" dirty="0">
                <a:solidFill>
                  <a:schemeClr val="accent1"/>
                </a:solidFill>
                <a:latin typeface="Algerian" panose="04020705040A02060702" pitchFamily="82" charset="0"/>
              </a:rPr>
              <a:t>THE END</a:t>
            </a:r>
          </a:p>
          <a:p>
            <a:pPr algn="r"/>
            <a:r>
              <a:rPr lang="en-US" sz="5400" dirty="0">
                <a:solidFill>
                  <a:schemeClr val="tx1">
                    <a:lumMod val="65000"/>
                    <a:lumOff val="35000"/>
                  </a:schemeClr>
                </a:solidFill>
                <a:latin typeface="Bodoni MT Black" panose="02070A03080606020203" pitchFamily="18" charset="0"/>
              </a:rPr>
              <a:t>THANK YOU</a:t>
            </a:r>
          </a:p>
        </p:txBody>
      </p:sp>
    </p:spTree>
    <p:extLst>
      <p:ext uri="{BB962C8B-B14F-4D97-AF65-F5344CB8AC3E}">
        <p14:creationId xmlns:p14="http://schemas.microsoft.com/office/powerpoint/2010/main" val="630358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3D1870-5A08-5B2C-BDD8-607473DD482A}"/>
              </a:ext>
            </a:extLst>
          </p:cNvPr>
          <p:cNvSpPr txBox="1"/>
          <p:nvPr/>
        </p:nvSpPr>
        <p:spPr>
          <a:xfrm>
            <a:off x="905774" y="793630"/>
            <a:ext cx="10084279" cy="5170646"/>
          </a:xfrm>
          <a:prstGeom prst="rect">
            <a:avLst/>
          </a:prstGeom>
          <a:noFill/>
        </p:spPr>
        <p:txBody>
          <a:bodyPr wrap="square" rtlCol="0">
            <a:spAutoFit/>
          </a:bodyPr>
          <a:lstStyle/>
          <a:p>
            <a:pPr algn="ctr"/>
            <a:r>
              <a:rPr lang="en-US" sz="4400" u="sng" dirty="0">
                <a:solidFill>
                  <a:schemeClr val="accent2">
                    <a:lumMod val="60000"/>
                    <a:lumOff val="40000"/>
                  </a:schemeClr>
                </a:solidFill>
                <a:latin typeface="Engravers MT" panose="02090707080505020304" pitchFamily="18" charset="0"/>
              </a:rPr>
              <a:t>Objective</a:t>
            </a:r>
          </a:p>
          <a:p>
            <a:pPr algn="ctr"/>
            <a:endParaRPr lang="en-US" dirty="0">
              <a:solidFill>
                <a:schemeClr val="accent2">
                  <a:lumMod val="60000"/>
                  <a:lumOff val="40000"/>
                </a:schemeClr>
              </a:solidFill>
              <a:latin typeface="Engravers MT" panose="02090707080505020304" pitchFamily="18" charset="0"/>
            </a:endParaRPr>
          </a:p>
          <a:p>
            <a:r>
              <a:rPr lang="en-US" sz="2800" dirty="0">
                <a:latin typeface="Cambria Math" panose="02040503050406030204" pitchFamily="18" charset="0"/>
                <a:ea typeface="Cambria Math" panose="02040503050406030204" pitchFamily="18" charset="0"/>
              </a:rPr>
              <a:t>To create a list of players to assist the IPL team owners</a:t>
            </a:r>
          </a:p>
          <a:p>
            <a:r>
              <a:rPr lang="en-US" sz="2800" dirty="0">
                <a:latin typeface="Cambria Math" panose="02040503050406030204" pitchFamily="18" charset="0"/>
                <a:ea typeface="Cambria Math" panose="02040503050406030204" pitchFamily="18" charset="0"/>
              </a:rPr>
              <a:t>1.Aggressive batter</a:t>
            </a:r>
          </a:p>
          <a:p>
            <a:r>
              <a:rPr lang="en-US" sz="2800" dirty="0">
                <a:latin typeface="Cambria Math" panose="02040503050406030204" pitchFamily="18" charset="0"/>
                <a:ea typeface="Cambria Math" panose="02040503050406030204" pitchFamily="18" charset="0"/>
              </a:rPr>
              <a:t>2.Anchor batter</a:t>
            </a:r>
          </a:p>
          <a:p>
            <a:r>
              <a:rPr lang="en-US" sz="2800" dirty="0">
                <a:latin typeface="Cambria Math" panose="02040503050406030204" pitchFamily="18" charset="0"/>
                <a:ea typeface="Cambria Math" panose="02040503050406030204" pitchFamily="18" charset="0"/>
              </a:rPr>
              <a:t>3.</a:t>
            </a:r>
            <a:r>
              <a:rPr lang="en-IN" sz="2800" b="0" i="0" dirty="0">
                <a:effectLst/>
                <a:latin typeface="Cambria Math" panose="02040503050406030204" pitchFamily="18" charset="0"/>
                <a:ea typeface="Cambria Math" panose="02040503050406030204" pitchFamily="18" charset="0"/>
              </a:rPr>
              <a:t> Finishers</a:t>
            </a:r>
          </a:p>
          <a:p>
            <a:r>
              <a:rPr lang="en-US" sz="2800" dirty="0">
                <a:latin typeface="Cambria Math" panose="02040503050406030204" pitchFamily="18" charset="0"/>
                <a:ea typeface="Cambria Math" panose="02040503050406030204" pitchFamily="18" charset="0"/>
              </a:rPr>
              <a:t>4.</a:t>
            </a:r>
            <a:r>
              <a:rPr lang="en-IN" sz="2800" b="0" i="0" dirty="0">
                <a:effectLst/>
                <a:latin typeface="Cambria Math" panose="02040503050406030204" pitchFamily="18" charset="0"/>
                <a:ea typeface="Cambria Math" panose="02040503050406030204" pitchFamily="18" charset="0"/>
              </a:rPr>
              <a:t> Big-hitters</a:t>
            </a:r>
          </a:p>
          <a:p>
            <a:r>
              <a:rPr lang="en-US" sz="2800" dirty="0">
                <a:latin typeface="Cambria Math" panose="02040503050406030204" pitchFamily="18" charset="0"/>
                <a:ea typeface="Cambria Math" panose="02040503050406030204" pitchFamily="18" charset="0"/>
              </a:rPr>
              <a:t>5.</a:t>
            </a:r>
            <a:r>
              <a:rPr lang="en-IN" sz="2800" b="0" i="0" dirty="0">
                <a:effectLst/>
                <a:latin typeface="Cambria Math" panose="02040503050406030204" pitchFamily="18" charset="0"/>
                <a:ea typeface="Cambria Math" panose="02040503050406030204" pitchFamily="18" charset="0"/>
              </a:rPr>
              <a:t> Rotators of strike</a:t>
            </a:r>
          </a:p>
          <a:p>
            <a:r>
              <a:rPr lang="en-US" sz="2800" dirty="0">
                <a:latin typeface="Cambria Math" panose="02040503050406030204" pitchFamily="18" charset="0"/>
                <a:ea typeface="Cambria Math" panose="02040503050406030204" pitchFamily="18" charset="0"/>
              </a:rPr>
              <a:t>6.all rounder</a:t>
            </a:r>
          </a:p>
          <a:p>
            <a:r>
              <a:rPr lang="en-US" sz="2800" dirty="0">
                <a:latin typeface="Cambria Math" panose="02040503050406030204" pitchFamily="18" charset="0"/>
                <a:ea typeface="Cambria Math" panose="02040503050406030204" pitchFamily="18" charset="0"/>
              </a:rPr>
              <a:t>7.wicket keeper</a:t>
            </a:r>
          </a:p>
          <a:p>
            <a:pPr algn="ctr"/>
            <a:endParaRPr lang="en-IN" sz="4400" dirty="0">
              <a:latin typeface="Engravers MT" panose="02090707080505020304" pitchFamily="18" charset="0"/>
            </a:endParaRPr>
          </a:p>
        </p:txBody>
      </p:sp>
    </p:spTree>
    <p:extLst>
      <p:ext uri="{BB962C8B-B14F-4D97-AF65-F5344CB8AC3E}">
        <p14:creationId xmlns:p14="http://schemas.microsoft.com/office/powerpoint/2010/main" val="270996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D6AF2E-385C-5E62-7F01-FFEC21518905}"/>
              </a:ext>
            </a:extLst>
          </p:cNvPr>
          <p:cNvSpPr txBox="1"/>
          <p:nvPr/>
        </p:nvSpPr>
        <p:spPr>
          <a:xfrm>
            <a:off x="86265" y="215660"/>
            <a:ext cx="12663578" cy="5755422"/>
          </a:xfrm>
          <a:prstGeom prst="rect">
            <a:avLst/>
          </a:prstGeom>
          <a:noFill/>
        </p:spPr>
        <p:txBody>
          <a:bodyPr wrap="square" rtlCol="0">
            <a:spAutoFit/>
          </a:bodyPr>
          <a:lstStyle/>
          <a:p>
            <a:r>
              <a:rPr lang="en-US" sz="2000" dirty="0">
                <a:solidFill>
                  <a:schemeClr val="accent2"/>
                </a:solidFill>
              </a:rPr>
              <a:t>                                                                         QUERIES FOR USING IN TABLES</a:t>
            </a:r>
          </a:p>
          <a:p>
            <a:r>
              <a:rPr lang="en-IN" sz="1400" b="1" dirty="0"/>
              <a:t>--table 1</a:t>
            </a:r>
          </a:p>
          <a:p>
            <a:r>
              <a:rPr lang="en-IN" sz="1600" dirty="0"/>
              <a:t>drop table matches;</a:t>
            </a:r>
          </a:p>
          <a:p>
            <a:r>
              <a:rPr lang="en-IN" sz="1600" dirty="0"/>
              <a:t>CREATE TABLE matches (</a:t>
            </a:r>
          </a:p>
          <a:p>
            <a:r>
              <a:rPr lang="en-IN" sz="1600" dirty="0" err="1"/>
              <a:t>match_id</a:t>
            </a:r>
            <a:r>
              <a:rPr lang="en-IN" sz="1600" dirty="0"/>
              <a:t> int,</a:t>
            </a:r>
          </a:p>
          <a:p>
            <a:r>
              <a:rPr lang="en-IN" sz="1600" dirty="0"/>
              <a:t>city varchar,</a:t>
            </a:r>
          </a:p>
          <a:p>
            <a:r>
              <a:rPr lang="en-IN" sz="1600" dirty="0"/>
              <a:t>date </a:t>
            </a:r>
            <a:r>
              <a:rPr lang="en-IN" sz="1600" dirty="0" err="1"/>
              <a:t>date</a:t>
            </a:r>
            <a:r>
              <a:rPr lang="en-IN" sz="1600" dirty="0"/>
              <a:t>,</a:t>
            </a:r>
          </a:p>
          <a:p>
            <a:r>
              <a:rPr lang="en-IN" sz="1600" dirty="0" err="1"/>
              <a:t>player_of_match</a:t>
            </a:r>
            <a:r>
              <a:rPr lang="en-IN" sz="1600" dirty="0"/>
              <a:t> varchar,</a:t>
            </a:r>
          </a:p>
          <a:p>
            <a:r>
              <a:rPr lang="en-IN" sz="1600" dirty="0"/>
              <a:t>venue varchar,</a:t>
            </a:r>
          </a:p>
          <a:p>
            <a:r>
              <a:rPr lang="en-IN" sz="1600" dirty="0" err="1"/>
              <a:t>neutral_venue</a:t>
            </a:r>
            <a:r>
              <a:rPr lang="en-IN" sz="1600" dirty="0"/>
              <a:t> int,</a:t>
            </a:r>
          </a:p>
          <a:p>
            <a:r>
              <a:rPr lang="en-IN" sz="1600" dirty="0"/>
              <a:t>team1 varchar,</a:t>
            </a:r>
          </a:p>
          <a:p>
            <a:r>
              <a:rPr lang="en-IN" sz="1600" dirty="0"/>
              <a:t>team2 varchar,</a:t>
            </a:r>
          </a:p>
          <a:p>
            <a:r>
              <a:rPr lang="en-IN" sz="1600" dirty="0" err="1"/>
              <a:t>toss_winner</a:t>
            </a:r>
            <a:r>
              <a:rPr lang="en-IN" sz="1600" dirty="0"/>
              <a:t> varchar,</a:t>
            </a:r>
          </a:p>
          <a:p>
            <a:r>
              <a:rPr lang="en-IN" sz="1600" dirty="0" err="1"/>
              <a:t>toss_decision</a:t>
            </a:r>
            <a:r>
              <a:rPr lang="en-IN" sz="1600" dirty="0"/>
              <a:t> varchar,</a:t>
            </a:r>
          </a:p>
          <a:p>
            <a:r>
              <a:rPr lang="en-IN" sz="1600" dirty="0"/>
              <a:t>winner varchar,</a:t>
            </a:r>
          </a:p>
          <a:p>
            <a:r>
              <a:rPr lang="en-IN" sz="1600" dirty="0" err="1"/>
              <a:t>result_mode</a:t>
            </a:r>
            <a:r>
              <a:rPr lang="en-IN" sz="1600" dirty="0"/>
              <a:t> varchar,</a:t>
            </a:r>
          </a:p>
          <a:p>
            <a:r>
              <a:rPr lang="en-IN" sz="1600" dirty="0" err="1"/>
              <a:t>result_margin</a:t>
            </a:r>
            <a:r>
              <a:rPr lang="en-IN" sz="1600" dirty="0"/>
              <a:t> int,</a:t>
            </a:r>
          </a:p>
          <a:p>
            <a:r>
              <a:rPr lang="en-IN" sz="1600" dirty="0" err="1"/>
              <a:t>eliminatir</a:t>
            </a:r>
            <a:r>
              <a:rPr lang="en-IN" sz="1600" dirty="0"/>
              <a:t> varchar,</a:t>
            </a:r>
          </a:p>
          <a:p>
            <a:r>
              <a:rPr lang="en-IN" sz="1600" dirty="0" err="1"/>
              <a:t>method_dl</a:t>
            </a:r>
            <a:r>
              <a:rPr lang="en-IN" sz="1600" dirty="0"/>
              <a:t> varchar,</a:t>
            </a:r>
          </a:p>
          <a:p>
            <a:r>
              <a:rPr lang="en-IN" sz="1600" dirty="0"/>
              <a:t>umpire1 varchar,</a:t>
            </a:r>
          </a:p>
          <a:p>
            <a:r>
              <a:rPr lang="en-IN" sz="1600" dirty="0"/>
              <a:t>umpire2 varchar</a:t>
            </a:r>
          </a:p>
          <a:p>
            <a:r>
              <a:rPr lang="en-IN" sz="1600" dirty="0"/>
              <a:t>);</a:t>
            </a:r>
          </a:p>
          <a:p>
            <a:endParaRPr lang="en-IN" sz="1400" dirty="0"/>
          </a:p>
        </p:txBody>
      </p:sp>
    </p:spTree>
    <p:extLst>
      <p:ext uri="{BB962C8B-B14F-4D97-AF65-F5344CB8AC3E}">
        <p14:creationId xmlns:p14="http://schemas.microsoft.com/office/powerpoint/2010/main" val="223462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EA875F-67E0-5CE7-E7C7-67A730B70E62}"/>
              </a:ext>
            </a:extLst>
          </p:cNvPr>
          <p:cNvSpPr txBox="1"/>
          <p:nvPr/>
        </p:nvSpPr>
        <p:spPr>
          <a:xfrm>
            <a:off x="94892" y="0"/>
            <a:ext cx="11481758" cy="6771084"/>
          </a:xfrm>
          <a:prstGeom prst="rect">
            <a:avLst/>
          </a:prstGeom>
          <a:noFill/>
        </p:spPr>
        <p:txBody>
          <a:bodyPr wrap="square" rtlCol="0">
            <a:spAutoFit/>
          </a:bodyPr>
          <a:lstStyle/>
          <a:p>
            <a:r>
              <a:rPr lang="en-IN" sz="1400" b="1" dirty="0"/>
              <a:t>--table 2 </a:t>
            </a:r>
          </a:p>
          <a:p>
            <a:r>
              <a:rPr lang="en-IN" sz="1400" dirty="0"/>
              <a:t>drop table balls;</a:t>
            </a:r>
          </a:p>
          <a:p>
            <a:r>
              <a:rPr lang="en-IN" sz="1400" dirty="0"/>
              <a:t>CREATE TABLE balls(</a:t>
            </a:r>
          </a:p>
          <a:p>
            <a:r>
              <a:rPr lang="en-IN" sz="1400" dirty="0"/>
              <a:t>	</a:t>
            </a:r>
            <a:r>
              <a:rPr lang="en-IN" sz="1400" dirty="0" err="1"/>
              <a:t>match_id</a:t>
            </a:r>
            <a:r>
              <a:rPr lang="en-IN" sz="1400" dirty="0"/>
              <a:t> int,</a:t>
            </a:r>
          </a:p>
          <a:p>
            <a:r>
              <a:rPr lang="en-IN" sz="1400" dirty="0"/>
              <a:t>	inning int,</a:t>
            </a:r>
          </a:p>
          <a:p>
            <a:r>
              <a:rPr lang="en-IN" sz="1400" dirty="0"/>
              <a:t>	over int,</a:t>
            </a:r>
          </a:p>
          <a:p>
            <a:r>
              <a:rPr lang="en-IN" sz="1400" dirty="0"/>
              <a:t>	ball int,</a:t>
            </a:r>
          </a:p>
          <a:p>
            <a:r>
              <a:rPr lang="en-IN" sz="1400" dirty="0"/>
              <a:t>	batsman varchar,</a:t>
            </a:r>
          </a:p>
          <a:p>
            <a:r>
              <a:rPr lang="en-IN" sz="1400" dirty="0"/>
              <a:t>	</a:t>
            </a:r>
            <a:r>
              <a:rPr lang="en-IN" sz="1400" dirty="0" err="1"/>
              <a:t>non_striker</a:t>
            </a:r>
            <a:r>
              <a:rPr lang="en-IN" sz="1400" dirty="0"/>
              <a:t> varchar,</a:t>
            </a:r>
          </a:p>
          <a:p>
            <a:r>
              <a:rPr lang="en-IN" sz="1400" dirty="0"/>
              <a:t>	bowler varchar,</a:t>
            </a:r>
          </a:p>
          <a:p>
            <a:r>
              <a:rPr lang="en-IN" sz="1400" dirty="0"/>
              <a:t>	</a:t>
            </a:r>
            <a:r>
              <a:rPr lang="en-IN" sz="1400" dirty="0" err="1"/>
              <a:t>batsman_runs</a:t>
            </a:r>
            <a:r>
              <a:rPr lang="en-IN" sz="1400" dirty="0"/>
              <a:t> int,</a:t>
            </a:r>
          </a:p>
          <a:p>
            <a:r>
              <a:rPr lang="en-IN" sz="1400" dirty="0"/>
              <a:t>	</a:t>
            </a:r>
            <a:r>
              <a:rPr lang="en-IN" sz="1400" dirty="0" err="1"/>
              <a:t>extra_runs</a:t>
            </a:r>
            <a:r>
              <a:rPr lang="en-IN" sz="1400" dirty="0"/>
              <a:t> int,</a:t>
            </a:r>
          </a:p>
          <a:p>
            <a:r>
              <a:rPr lang="en-IN" sz="1400" dirty="0"/>
              <a:t>	</a:t>
            </a:r>
            <a:r>
              <a:rPr lang="en-IN" sz="1400" dirty="0" err="1"/>
              <a:t>total_runs</a:t>
            </a:r>
            <a:r>
              <a:rPr lang="en-IN" sz="1400" dirty="0"/>
              <a:t> int,</a:t>
            </a:r>
          </a:p>
          <a:p>
            <a:r>
              <a:rPr lang="en-IN" sz="1400" dirty="0"/>
              <a:t>	</a:t>
            </a:r>
            <a:r>
              <a:rPr lang="en-IN" sz="1400" dirty="0" err="1"/>
              <a:t>is_wicket</a:t>
            </a:r>
            <a:r>
              <a:rPr lang="en-IN" sz="1400" dirty="0"/>
              <a:t> int,</a:t>
            </a:r>
          </a:p>
          <a:p>
            <a:r>
              <a:rPr lang="en-IN" sz="1400" dirty="0"/>
              <a:t>	</a:t>
            </a:r>
            <a:r>
              <a:rPr lang="en-IN" sz="1400" dirty="0" err="1"/>
              <a:t>dismissal_kind</a:t>
            </a:r>
            <a:r>
              <a:rPr lang="en-IN" sz="1400" dirty="0"/>
              <a:t> varchar,</a:t>
            </a:r>
          </a:p>
          <a:p>
            <a:r>
              <a:rPr lang="en-IN" sz="1400" dirty="0"/>
              <a:t>	</a:t>
            </a:r>
            <a:r>
              <a:rPr lang="en-IN" sz="1400" dirty="0" err="1"/>
              <a:t>player_dismessed</a:t>
            </a:r>
            <a:r>
              <a:rPr lang="en-IN" sz="1400" dirty="0"/>
              <a:t> varchar,</a:t>
            </a:r>
          </a:p>
          <a:p>
            <a:r>
              <a:rPr lang="en-IN" sz="1400" dirty="0"/>
              <a:t>	fielder varchar,</a:t>
            </a:r>
          </a:p>
          <a:p>
            <a:r>
              <a:rPr lang="en-IN" sz="1400" dirty="0"/>
              <a:t>	</a:t>
            </a:r>
            <a:r>
              <a:rPr lang="en-IN" sz="1400" dirty="0" err="1"/>
              <a:t>extras_type</a:t>
            </a:r>
            <a:r>
              <a:rPr lang="en-IN" sz="1400" dirty="0"/>
              <a:t> varchar,</a:t>
            </a:r>
          </a:p>
          <a:p>
            <a:r>
              <a:rPr lang="en-IN" sz="1400" dirty="0"/>
              <a:t>	</a:t>
            </a:r>
            <a:r>
              <a:rPr lang="en-IN" sz="1400" dirty="0" err="1"/>
              <a:t>batting_team</a:t>
            </a:r>
            <a:r>
              <a:rPr lang="en-IN" sz="1400" dirty="0"/>
              <a:t> varchar,</a:t>
            </a:r>
          </a:p>
          <a:p>
            <a:r>
              <a:rPr lang="en-IN" sz="1400" dirty="0"/>
              <a:t>	</a:t>
            </a:r>
            <a:r>
              <a:rPr lang="en-IN" sz="1400" dirty="0" err="1"/>
              <a:t>bowling_team</a:t>
            </a:r>
            <a:r>
              <a:rPr lang="en-IN" sz="1400" dirty="0"/>
              <a:t> varchar</a:t>
            </a:r>
          </a:p>
          <a:p>
            <a:r>
              <a:rPr lang="en-IN" sz="1400" dirty="0"/>
              <a:t>);</a:t>
            </a:r>
          </a:p>
          <a:p>
            <a:r>
              <a:rPr lang="en-IN" sz="1400" b="1" dirty="0"/>
              <a:t>--copy data</a:t>
            </a:r>
          </a:p>
          <a:p>
            <a:r>
              <a:rPr lang="en-IN" sz="1400" dirty="0"/>
              <a:t>copy matches </a:t>
            </a:r>
            <a:r>
              <a:rPr lang="en-IN" sz="1400" dirty="0" err="1"/>
              <a:t>from'C</a:t>
            </a:r>
            <a:r>
              <a:rPr lang="en-IN" sz="1400" dirty="0"/>
              <a:t>:\Program Files\PostgreSQL\10\data\IPL Dataset\IPL_matches.csv'  CSV header;</a:t>
            </a:r>
          </a:p>
          <a:p>
            <a:endParaRPr lang="en-IN" sz="1400" dirty="0"/>
          </a:p>
          <a:p>
            <a:r>
              <a:rPr lang="en-IN" sz="1400" dirty="0"/>
              <a:t>copy balls </a:t>
            </a:r>
            <a:r>
              <a:rPr lang="en-IN" sz="1400" dirty="0" err="1"/>
              <a:t>from'C</a:t>
            </a:r>
            <a:r>
              <a:rPr lang="en-IN" sz="1400" dirty="0"/>
              <a:t>:\Program Files\PostgreSQL\10\data\IPL Dataset\IPL_Ball.csv'  CSV header;</a:t>
            </a:r>
          </a:p>
          <a:p>
            <a:endParaRPr lang="en-IN" sz="1400" dirty="0"/>
          </a:p>
          <a:p>
            <a:r>
              <a:rPr lang="en-US" sz="1400" dirty="0"/>
              <a:t>select * from matches</a:t>
            </a:r>
          </a:p>
          <a:p>
            <a:r>
              <a:rPr lang="en-US" sz="1400" dirty="0"/>
              <a:t>select * from balls</a:t>
            </a:r>
            <a:endParaRPr lang="en-IN" sz="1400" dirty="0"/>
          </a:p>
          <a:p>
            <a:endParaRPr lang="en-IN" sz="1400" dirty="0"/>
          </a:p>
          <a:p>
            <a:endParaRPr lang="en-IN" sz="1400" dirty="0"/>
          </a:p>
          <a:p>
            <a:endParaRPr lang="en-IN" sz="1400" dirty="0"/>
          </a:p>
        </p:txBody>
      </p:sp>
    </p:spTree>
    <p:extLst>
      <p:ext uri="{BB962C8B-B14F-4D97-AF65-F5344CB8AC3E}">
        <p14:creationId xmlns:p14="http://schemas.microsoft.com/office/powerpoint/2010/main" val="4170486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6A6E77-C79A-AB6D-B95D-15A850A75775}"/>
              </a:ext>
            </a:extLst>
          </p:cNvPr>
          <p:cNvSpPr txBox="1"/>
          <p:nvPr/>
        </p:nvSpPr>
        <p:spPr>
          <a:xfrm>
            <a:off x="0" y="0"/>
            <a:ext cx="12192000" cy="6133381"/>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2D67E031-469B-3EAA-BEF4-39AF1531122D}"/>
              </a:ext>
            </a:extLst>
          </p:cNvPr>
          <p:cNvSpPr txBox="1"/>
          <p:nvPr/>
        </p:nvSpPr>
        <p:spPr>
          <a:xfrm>
            <a:off x="0" y="0"/>
            <a:ext cx="11818189" cy="6001643"/>
          </a:xfrm>
          <a:prstGeom prst="rect">
            <a:avLst/>
          </a:prstGeom>
          <a:noFill/>
        </p:spPr>
        <p:txBody>
          <a:bodyPr wrap="square" rtlCol="0">
            <a:spAutoFit/>
          </a:bodyPr>
          <a:lstStyle/>
          <a:p>
            <a:r>
              <a:rPr lang="en-US" sz="1600" dirty="0">
                <a:latin typeface="Arial Black" panose="020B0A04020102020204" pitchFamily="34" charset="0"/>
              </a:rPr>
              <a:t>Task1</a:t>
            </a:r>
          </a:p>
          <a:p>
            <a:r>
              <a:rPr lang="en-US" sz="1600" dirty="0">
                <a:latin typeface="Arial Black" panose="020B0A04020102020204" pitchFamily="34" charset="0"/>
              </a:rPr>
              <a:t>Your first priority is to get 2-3 players with high S.R who have faced at least 500 balls.</a:t>
            </a:r>
          </a:p>
          <a:p>
            <a:r>
              <a:rPr lang="en-US" sz="1600" dirty="0">
                <a:latin typeface="Arial Black" panose="020B0A04020102020204" pitchFamily="34" charset="0"/>
              </a:rPr>
              <a:t>And to do that you have to make a list of 10 players you want to bid in the auction so that when </a:t>
            </a:r>
          </a:p>
          <a:p>
            <a:r>
              <a:rPr lang="en-US" sz="1600" dirty="0">
                <a:latin typeface="Arial Black" panose="020B0A04020102020204" pitchFamily="34" charset="0"/>
              </a:rPr>
              <a:t>you try to grab them in auction you should not pay the amount greater than you have in the purse </a:t>
            </a:r>
          </a:p>
          <a:p>
            <a:r>
              <a:rPr lang="en-US" sz="1600" dirty="0">
                <a:latin typeface="Arial Black" panose="020B0A04020102020204" pitchFamily="34" charset="0"/>
              </a:rPr>
              <a:t>for a particular player.*/</a:t>
            </a:r>
          </a:p>
          <a:p>
            <a:r>
              <a:rPr lang="en-US" sz="1600" dirty="0">
                <a:solidFill>
                  <a:schemeClr val="accent3">
                    <a:lumMod val="50000"/>
                  </a:schemeClr>
                </a:solidFill>
              </a:rPr>
              <a:t>-- Create </a:t>
            </a:r>
            <a:r>
              <a:rPr lang="en-US" sz="1600" dirty="0" err="1">
                <a:solidFill>
                  <a:schemeClr val="accent3">
                    <a:lumMod val="50000"/>
                  </a:schemeClr>
                </a:solidFill>
              </a:rPr>
              <a:t>Aggressive_batsman</a:t>
            </a:r>
            <a:r>
              <a:rPr lang="en-US" sz="1600" dirty="0">
                <a:solidFill>
                  <a:schemeClr val="accent3">
                    <a:lumMod val="50000"/>
                  </a:schemeClr>
                </a:solidFill>
              </a:rPr>
              <a:t> table</a:t>
            </a:r>
          </a:p>
          <a:p>
            <a:r>
              <a:rPr lang="en-US" sz="1600" dirty="0">
                <a:solidFill>
                  <a:schemeClr val="accent3">
                    <a:lumMod val="50000"/>
                  </a:schemeClr>
                </a:solidFill>
              </a:rPr>
              <a:t>CREATE TABLE </a:t>
            </a:r>
            <a:r>
              <a:rPr lang="en-US" sz="1600" dirty="0" err="1">
                <a:solidFill>
                  <a:schemeClr val="accent3">
                    <a:lumMod val="50000"/>
                  </a:schemeClr>
                </a:solidFill>
              </a:rPr>
              <a:t>Aggressive_batsman</a:t>
            </a:r>
            <a:r>
              <a:rPr lang="en-US" sz="1600" dirty="0">
                <a:solidFill>
                  <a:schemeClr val="accent3">
                    <a:lumMod val="50000"/>
                  </a:schemeClr>
                </a:solidFill>
              </a:rPr>
              <a:t> AS</a:t>
            </a:r>
          </a:p>
          <a:p>
            <a:r>
              <a:rPr lang="en-US" sz="1600" dirty="0">
                <a:solidFill>
                  <a:schemeClr val="accent3">
                    <a:lumMod val="50000"/>
                  </a:schemeClr>
                </a:solidFill>
              </a:rPr>
              <a:t>SELECT batsman,</a:t>
            </a:r>
          </a:p>
          <a:p>
            <a:r>
              <a:rPr lang="en-US" sz="1600" dirty="0">
                <a:solidFill>
                  <a:schemeClr val="accent3">
                    <a:lumMod val="50000"/>
                  </a:schemeClr>
                </a:solidFill>
              </a:rPr>
              <a:t>       SUM(</a:t>
            </a:r>
            <a:r>
              <a:rPr lang="en-US" sz="1600" dirty="0" err="1">
                <a:solidFill>
                  <a:schemeClr val="accent3">
                    <a:lumMod val="50000"/>
                  </a:schemeClr>
                </a:solidFill>
              </a:rPr>
              <a:t>batsman_runs</a:t>
            </a:r>
            <a:r>
              <a:rPr lang="en-US" sz="1600" dirty="0">
                <a:solidFill>
                  <a:schemeClr val="accent3">
                    <a:lumMod val="50000"/>
                  </a:schemeClr>
                </a:solidFill>
              </a:rPr>
              <a:t>) AS </a:t>
            </a:r>
            <a:r>
              <a:rPr lang="en-US" sz="1600" dirty="0" err="1">
                <a:solidFill>
                  <a:schemeClr val="accent3">
                    <a:lumMod val="50000"/>
                  </a:schemeClr>
                </a:solidFill>
              </a:rPr>
              <a:t>run_count</a:t>
            </a:r>
            <a:r>
              <a:rPr lang="en-US" sz="1600" dirty="0">
                <a:solidFill>
                  <a:schemeClr val="accent3">
                    <a:lumMod val="50000"/>
                  </a:schemeClr>
                </a:solidFill>
              </a:rPr>
              <a:t>,</a:t>
            </a:r>
          </a:p>
          <a:p>
            <a:r>
              <a:rPr lang="en-US" sz="1600" dirty="0">
                <a:solidFill>
                  <a:schemeClr val="accent3">
                    <a:lumMod val="50000"/>
                  </a:schemeClr>
                </a:solidFill>
              </a:rPr>
              <a:t>       COUNT(ball) AS </a:t>
            </a:r>
            <a:r>
              <a:rPr lang="en-US" sz="1600" dirty="0" err="1">
                <a:solidFill>
                  <a:schemeClr val="accent3">
                    <a:lumMod val="50000"/>
                  </a:schemeClr>
                </a:solidFill>
              </a:rPr>
              <a:t>tot_balls_faced</a:t>
            </a:r>
            <a:r>
              <a:rPr lang="en-US" sz="1600" dirty="0">
                <a:solidFill>
                  <a:schemeClr val="accent3">
                    <a:lumMod val="50000"/>
                  </a:schemeClr>
                </a:solidFill>
              </a:rPr>
              <a:t>,</a:t>
            </a:r>
          </a:p>
          <a:p>
            <a:r>
              <a:rPr lang="en-US" sz="1600" dirty="0">
                <a:solidFill>
                  <a:schemeClr val="accent3">
                    <a:lumMod val="50000"/>
                  </a:schemeClr>
                </a:solidFill>
              </a:rPr>
              <a:t>       COUNT(ball) FILTER (WHERE </a:t>
            </a:r>
            <a:r>
              <a:rPr lang="en-US" sz="1600" dirty="0" err="1">
                <a:solidFill>
                  <a:schemeClr val="accent3">
                    <a:lumMod val="50000"/>
                  </a:schemeClr>
                </a:solidFill>
              </a:rPr>
              <a:t>batsman_runs</a:t>
            </a:r>
            <a:r>
              <a:rPr lang="en-US" sz="1600" dirty="0">
                <a:solidFill>
                  <a:schemeClr val="accent3">
                    <a:lumMod val="50000"/>
                  </a:schemeClr>
                </a:solidFill>
              </a:rPr>
              <a:t> = 0 AND </a:t>
            </a:r>
            <a:r>
              <a:rPr lang="en-US" sz="1600" dirty="0" err="1">
                <a:solidFill>
                  <a:schemeClr val="accent3">
                    <a:lumMod val="50000"/>
                  </a:schemeClr>
                </a:solidFill>
              </a:rPr>
              <a:t>extra_runs</a:t>
            </a:r>
            <a:r>
              <a:rPr lang="en-US" sz="1600" dirty="0">
                <a:solidFill>
                  <a:schemeClr val="accent3">
                    <a:lumMod val="50000"/>
                  </a:schemeClr>
                </a:solidFill>
              </a:rPr>
              <a:t> &gt; 0) AS </a:t>
            </a:r>
            <a:r>
              <a:rPr lang="en-US" sz="1600" dirty="0" err="1">
                <a:solidFill>
                  <a:schemeClr val="accent3">
                    <a:lumMod val="50000"/>
                  </a:schemeClr>
                </a:solidFill>
              </a:rPr>
              <a:t>wides</a:t>
            </a:r>
            <a:endParaRPr lang="en-US" sz="1600" dirty="0">
              <a:solidFill>
                <a:schemeClr val="accent3">
                  <a:lumMod val="50000"/>
                </a:schemeClr>
              </a:solidFill>
            </a:endParaRPr>
          </a:p>
          <a:p>
            <a:r>
              <a:rPr lang="en-US" sz="1600" dirty="0">
                <a:solidFill>
                  <a:schemeClr val="accent3">
                    <a:lumMod val="50000"/>
                  </a:schemeClr>
                </a:solidFill>
              </a:rPr>
              <a:t>FROM balls</a:t>
            </a:r>
          </a:p>
          <a:p>
            <a:r>
              <a:rPr lang="en-US" sz="1600" dirty="0">
                <a:solidFill>
                  <a:schemeClr val="accent3">
                    <a:lumMod val="50000"/>
                  </a:schemeClr>
                </a:solidFill>
              </a:rPr>
              <a:t>GROUP BY batsman</a:t>
            </a:r>
          </a:p>
          <a:p>
            <a:r>
              <a:rPr lang="en-US" sz="1600" dirty="0">
                <a:solidFill>
                  <a:schemeClr val="accent3">
                    <a:lumMod val="50000"/>
                  </a:schemeClr>
                </a:solidFill>
              </a:rPr>
              <a:t>ORDER BY </a:t>
            </a:r>
            <a:r>
              <a:rPr lang="en-US" sz="1600" dirty="0" err="1">
                <a:solidFill>
                  <a:schemeClr val="accent3">
                    <a:lumMod val="50000"/>
                  </a:schemeClr>
                </a:solidFill>
              </a:rPr>
              <a:t>run_count</a:t>
            </a:r>
            <a:r>
              <a:rPr lang="en-US" sz="1600" dirty="0">
                <a:solidFill>
                  <a:schemeClr val="accent3">
                    <a:lumMod val="50000"/>
                  </a:schemeClr>
                </a:solidFill>
              </a:rPr>
              <a:t> DESC;</a:t>
            </a:r>
          </a:p>
          <a:p>
            <a:endParaRPr lang="en-US" sz="1600" dirty="0">
              <a:solidFill>
                <a:schemeClr val="accent3">
                  <a:lumMod val="50000"/>
                </a:schemeClr>
              </a:solidFill>
            </a:endParaRPr>
          </a:p>
          <a:p>
            <a:r>
              <a:rPr lang="en-US" sz="1600" dirty="0">
                <a:solidFill>
                  <a:schemeClr val="accent3">
                    <a:lumMod val="50000"/>
                  </a:schemeClr>
                </a:solidFill>
              </a:rPr>
              <a:t>-- Retrieve top 10 aggressive batsmen with minimum 500 legal deliveries</a:t>
            </a:r>
          </a:p>
          <a:p>
            <a:r>
              <a:rPr lang="en-US" sz="1600" dirty="0">
                <a:solidFill>
                  <a:schemeClr val="accent3">
                    <a:lumMod val="50000"/>
                  </a:schemeClr>
                </a:solidFill>
              </a:rPr>
              <a:t>SELECT batsman,</a:t>
            </a:r>
          </a:p>
          <a:p>
            <a:r>
              <a:rPr lang="en-US" sz="1600" dirty="0">
                <a:solidFill>
                  <a:schemeClr val="accent3">
                    <a:lumMod val="50000"/>
                  </a:schemeClr>
                </a:solidFill>
              </a:rPr>
              <a:t>       </a:t>
            </a:r>
            <a:r>
              <a:rPr lang="en-US" sz="1600" dirty="0" err="1">
                <a:solidFill>
                  <a:schemeClr val="accent3">
                    <a:lumMod val="50000"/>
                  </a:schemeClr>
                </a:solidFill>
              </a:rPr>
              <a:t>run_count</a:t>
            </a:r>
            <a:r>
              <a:rPr lang="en-US" sz="1600" dirty="0">
                <a:solidFill>
                  <a:schemeClr val="accent3">
                    <a:lumMod val="50000"/>
                  </a:schemeClr>
                </a:solidFill>
              </a:rPr>
              <a:t>,</a:t>
            </a:r>
          </a:p>
          <a:p>
            <a:r>
              <a:rPr lang="en-US" sz="1600" dirty="0">
                <a:solidFill>
                  <a:schemeClr val="accent3">
                    <a:lumMod val="50000"/>
                  </a:schemeClr>
                </a:solidFill>
              </a:rPr>
              <a:t>       </a:t>
            </a:r>
            <a:r>
              <a:rPr lang="en-US" sz="1600" dirty="0" err="1">
                <a:solidFill>
                  <a:schemeClr val="accent3">
                    <a:lumMod val="50000"/>
                  </a:schemeClr>
                </a:solidFill>
              </a:rPr>
              <a:t>tot_balls_faced</a:t>
            </a:r>
            <a:r>
              <a:rPr lang="en-US" sz="1600" dirty="0">
                <a:solidFill>
                  <a:schemeClr val="accent3">
                    <a:lumMod val="50000"/>
                  </a:schemeClr>
                </a:solidFill>
              </a:rPr>
              <a:t> - </a:t>
            </a:r>
            <a:r>
              <a:rPr lang="en-US" sz="1600" dirty="0" err="1">
                <a:solidFill>
                  <a:schemeClr val="accent3">
                    <a:lumMod val="50000"/>
                  </a:schemeClr>
                </a:solidFill>
              </a:rPr>
              <a:t>wides</a:t>
            </a:r>
            <a:r>
              <a:rPr lang="en-US" sz="1600" dirty="0">
                <a:solidFill>
                  <a:schemeClr val="accent3">
                    <a:lumMod val="50000"/>
                  </a:schemeClr>
                </a:solidFill>
              </a:rPr>
              <a:t> AS </a:t>
            </a:r>
            <a:r>
              <a:rPr lang="en-US" sz="1600" dirty="0" err="1">
                <a:solidFill>
                  <a:schemeClr val="accent3">
                    <a:lumMod val="50000"/>
                  </a:schemeClr>
                </a:solidFill>
              </a:rPr>
              <a:t>legal_balls</a:t>
            </a:r>
            <a:r>
              <a:rPr lang="en-US" sz="1600" dirty="0">
                <a:solidFill>
                  <a:schemeClr val="accent3">
                    <a:lumMod val="50000"/>
                  </a:schemeClr>
                </a:solidFill>
              </a:rPr>
              <a:t>,</a:t>
            </a:r>
          </a:p>
          <a:p>
            <a:r>
              <a:rPr lang="en-US" sz="1600" dirty="0">
                <a:solidFill>
                  <a:schemeClr val="accent3">
                    <a:lumMod val="50000"/>
                  </a:schemeClr>
                </a:solidFill>
              </a:rPr>
              <a:t>       (</a:t>
            </a:r>
            <a:r>
              <a:rPr lang="en-US" sz="1600" dirty="0" err="1">
                <a:solidFill>
                  <a:schemeClr val="accent3">
                    <a:lumMod val="50000"/>
                  </a:schemeClr>
                </a:solidFill>
              </a:rPr>
              <a:t>run_count</a:t>
            </a:r>
            <a:r>
              <a:rPr lang="en-US" sz="1600" dirty="0">
                <a:solidFill>
                  <a:schemeClr val="accent3">
                    <a:lumMod val="50000"/>
                  </a:schemeClr>
                </a:solidFill>
              </a:rPr>
              <a:t> / CAST(</a:t>
            </a:r>
            <a:r>
              <a:rPr lang="en-US" sz="1600" dirty="0" err="1">
                <a:solidFill>
                  <a:schemeClr val="accent3">
                    <a:lumMod val="50000"/>
                  </a:schemeClr>
                </a:solidFill>
              </a:rPr>
              <a:t>tot_balls_faced</a:t>
            </a:r>
            <a:r>
              <a:rPr lang="en-US" sz="1600" dirty="0">
                <a:solidFill>
                  <a:schemeClr val="accent3">
                    <a:lumMod val="50000"/>
                  </a:schemeClr>
                </a:solidFill>
              </a:rPr>
              <a:t> - </a:t>
            </a:r>
            <a:r>
              <a:rPr lang="en-US" sz="1600" dirty="0" err="1">
                <a:solidFill>
                  <a:schemeClr val="accent3">
                    <a:lumMod val="50000"/>
                  </a:schemeClr>
                </a:solidFill>
              </a:rPr>
              <a:t>wides</a:t>
            </a:r>
            <a:r>
              <a:rPr lang="en-US" sz="1600" dirty="0">
                <a:solidFill>
                  <a:schemeClr val="accent3">
                    <a:lumMod val="50000"/>
                  </a:schemeClr>
                </a:solidFill>
              </a:rPr>
              <a:t> AS float)) * 100 AS </a:t>
            </a:r>
            <a:r>
              <a:rPr lang="en-US" sz="1600" dirty="0" err="1">
                <a:solidFill>
                  <a:schemeClr val="accent3">
                    <a:lumMod val="50000"/>
                  </a:schemeClr>
                </a:solidFill>
              </a:rPr>
              <a:t>strike_rate</a:t>
            </a:r>
            <a:endParaRPr lang="en-US" sz="1600" dirty="0">
              <a:solidFill>
                <a:schemeClr val="accent3">
                  <a:lumMod val="50000"/>
                </a:schemeClr>
              </a:solidFill>
            </a:endParaRPr>
          </a:p>
          <a:p>
            <a:r>
              <a:rPr lang="en-US" sz="1600" dirty="0">
                <a:solidFill>
                  <a:schemeClr val="accent3">
                    <a:lumMod val="50000"/>
                  </a:schemeClr>
                </a:solidFill>
              </a:rPr>
              <a:t>FROM </a:t>
            </a:r>
            <a:r>
              <a:rPr lang="en-US" sz="1600" dirty="0" err="1">
                <a:solidFill>
                  <a:schemeClr val="accent3">
                    <a:lumMod val="50000"/>
                  </a:schemeClr>
                </a:solidFill>
              </a:rPr>
              <a:t>Aggressive_batsman</a:t>
            </a:r>
            <a:endParaRPr lang="en-US" sz="1600" dirty="0">
              <a:solidFill>
                <a:schemeClr val="accent3">
                  <a:lumMod val="50000"/>
                </a:schemeClr>
              </a:solidFill>
            </a:endParaRPr>
          </a:p>
          <a:p>
            <a:r>
              <a:rPr lang="en-US" sz="1600" dirty="0">
                <a:solidFill>
                  <a:schemeClr val="accent3">
                    <a:lumMod val="50000"/>
                  </a:schemeClr>
                </a:solidFill>
              </a:rPr>
              <a:t>WHERE </a:t>
            </a:r>
            <a:r>
              <a:rPr lang="en-US" sz="1600" dirty="0" err="1">
                <a:solidFill>
                  <a:schemeClr val="accent3">
                    <a:lumMod val="50000"/>
                  </a:schemeClr>
                </a:solidFill>
              </a:rPr>
              <a:t>tot_balls_faced</a:t>
            </a:r>
            <a:r>
              <a:rPr lang="en-US" sz="1600" dirty="0">
                <a:solidFill>
                  <a:schemeClr val="accent3">
                    <a:lumMod val="50000"/>
                  </a:schemeClr>
                </a:solidFill>
              </a:rPr>
              <a:t> &gt; 500</a:t>
            </a:r>
          </a:p>
          <a:p>
            <a:r>
              <a:rPr lang="en-US" sz="1600" dirty="0">
                <a:solidFill>
                  <a:schemeClr val="accent3">
                    <a:lumMod val="50000"/>
                  </a:schemeClr>
                </a:solidFill>
              </a:rPr>
              <a:t>ORDER BY </a:t>
            </a:r>
            <a:r>
              <a:rPr lang="en-US" sz="1600" dirty="0" err="1">
                <a:solidFill>
                  <a:schemeClr val="accent3">
                    <a:lumMod val="50000"/>
                  </a:schemeClr>
                </a:solidFill>
              </a:rPr>
              <a:t>strike_rate</a:t>
            </a:r>
            <a:r>
              <a:rPr lang="en-US" sz="1600" dirty="0">
                <a:solidFill>
                  <a:schemeClr val="accent3">
                    <a:lumMod val="50000"/>
                  </a:schemeClr>
                </a:solidFill>
              </a:rPr>
              <a:t> DESC</a:t>
            </a:r>
          </a:p>
          <a:p>
            <a:r>
              <a:rPr lang="en-US" sz="1600" dirty="0">
                <a:solidFill>
                  <a:schemeClr val="accent3">
                    <a:lumMod val="50000"/>
                  </a:schemeClr>
                </a:solidFill>
              </a:rPr>
              <a:t>LIMIT 10;</a:t>
            </a:r>
            <a:endParaRPr lang="en-IN" sz="1600" dirty="0">
              <a:solidFill>
                <a:schemeClr val="accent3">
                  <a:lumMod val="50000"/>
                </a:schemeClr>
              </a:solidFill>
            </a:endParaRPr>
          </a:p>
        </p:txBody>
      </p:sp>
    </p:spTree>
    <p:extLst>
      <p:ext uri="{BB962C8B-B14F-4D97-AF65-F5344CB8AC3E}">
        <p14:creationId xmlns:p14="http://schemas.microsoft.com/office/powerpoint/2010/main" val="3316622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584A5D-5542-EE39-0152-9372454EFAD4}"/>
              </a:ext>
            </a:extLst>
          </p:cNvPr>
          <p:cNvSpPr txBox="1"/>
          <p:nvPr/>
        </p:nvSpPr>
        <p:spPr>
          <a:xfrm>
            <a:off x="120770" y="155275"/>
            <a:ext cx="10153290" cy="461665"/>
          </a:xfrm>
          <a:prstGeom prst="rect">
            <a:avLst/>
          </a:prstGeom>
          <a:noFill/>
        </p:spPr>
        <p:txBody>
          <a:bodyPr wrap="square" rtlCol="0">
            <a:spAutoFit/>
          </a:bodyPr>
          <a:lstStyle/>
          <a:p>
            <a:pPr algn="ctr"/>
            <a:r>
              <a:rPr lang="en-US" sz="2400" dirty="0"/>
              <a:t>OUTPUT</a:t>
            </a:r>
            <a:endParaRPr lang="en-IN" sz="2400" dirty="0"/>
          </a:p>
        </p:txBody>
      </p:sp>
      <p:pic>
        <p:nvPicPr>
          <p:cNvPr id="4" name="Picture 3">
            <a:extLst>
              <a:ext uri="{FF2B5EF4-FFF2-40B4-BE49-F238E27FC236}">
                <a16:creationId xmlns:a16="http://schemas.microsoft.com/office/drawing/2014/main" id="{1EF329DC-0219-5BCD-1530-319CA9E4AA82}"/>
              </a:ext>
            </a:extLst>
          </p:cNvPr>
          <p:cNvPicPr>
            <a:picLocks noChangeAspect="1"/>
          </p:cNvPicPr>
          <p:nvPr/>
        </p:nvPicPr>
        <p:blipFill>
          <a:blip r:embed="rId2"/>
          <a:stretch>
            <a:fillRect/>
          </a:stretch>
        </p:blipFill>
        <p:spPr>
          <a:xfrm>
            <a:off x="189781" y="539302"/>
            <a:ext cx="6007041" cy="3627256"/>
          </a:xfrm>
          <a:prstGeom prst="rect">
            <a:avLst/>
          </a:prstGeom>
        </p:spPr>
      </p:pic>
      <p:graphicFrame>
        <p:nvGraphicFramePr>
          <p:cNvPr id="5" name="Chart 4">
            <a:extLst>
              <a:ext uri="{FF2B5EF4-FFF2-40B4-BE49-F238E27FC236}">
                <a16:creationId xmlns:a16="http://schemas.microsoft.com/office/drawing/2014/main" id="{24D69C2C-3A68-A78E-9C7A-8028D920EB34}"/>
              </a:ext>
            </a:extLst>
          </p:cNvPr>
          <p:cNvGraphicFramePr>
            <a:graphicFrameLocks/>
          </p:cNvGraphicFramePr>
          <p:nvPr>
            <p:extLst>
              <p:ext uri="{D42A27DB-BD31-4B8C-83A1-F6EECF244321}">
                <p14:modId xmlns:p14="http://schemas.microsoft.com/office/powerpoint/2010/main" val="4173368422"/>
              </p:ext>
            </p:extLst>
          </p:nvPr>
        </p:nvGraphicFramePr>
        <p:xfrm>
          <a:off x="6196821" y="375399"/>
          <a:ext cx="5805397" cy="3308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14034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7B0EA9-F60C-E0B9-106A-61E466266B09}"/>
              </a:ext>
            </a:extLst>
          </p:cNvPr>
          <p:cNvSpPr txBox="1"/>
          <p:nvPr/>
        </p:nvSpPr>
        <p:spPr>
          <a:xfrm>
            <a:off x="192657" y="0"/>
            <a:ext cx="11999343" cy="5262979"/>
          </a:xfrm>
          <a:prstGeom prst="rect">
            <a:avLst/>
          </a:prstGeom>
          <a:noFill/>
        </p:spPr>
        <p:txBody>
          <a:bodyPr wrap="square" rtlCol="0">
            <a:spAutoFit/>
          </a:bodyPr>
          <a:lstStyle/>
          <a:p>
            <a:r>
              <a:rPr lang="en-US" sz="1400" dirty="0"/>
              <a:t>--Task2</a:t>
            </a:r>
          </a:p>
          <a:p>
            <a:r>
              <a:rPr lang="en-US" sz="1400" dirty="0"/>
              <a:t>/*Now you need to get 2-3 players with good Average who have played more the 2 </a:t>
            </a:r>
            <a:r>
              <a:rPr lang="en-US" sz="1400" dirty="0" err="1"/>
              <a:t>ipl</a:t>
            </a:r>
            <a:r>
              <a:rPr lang="en-US" sz="1400" dirty="0"/>
              <a:t> </a:t>
            </a:r>
            <a:r>
              <a:rPr lang="en-US" sz="1400" dirty="0" err="1"/>
              <a:t>seasons.And</a:t>
            </a:r>
            <a:r>
              <a:rPr lang="en-US" sz="1400" dirty="0"/>
              <a:t> to do that you have to make a list of 10 players you want to in the auction so that when you try to grab them in auction you should not pay the amount greater than you have in the purse for a particular player.*/</a:t>
            </a:r>
          </a:p>
          <a:p>
            <a:r>
              <a:rPr lang="en-US" sz="1400" dirty="0"/>
              <a:t>	</a:t>
            </a:r>
          </a:p>
          <a:p>
            <a:r>
              <a:rPr lang="en-US" sz="1400" dirty="0">
                <a:solidFill>
                  <a:schemeClr val="accent3">
                    <a:lumMod val="50000"/>
                  </a:schemeClr>
                </a:solidFill>
              </a:rPr>
              <a:t>CREATE TABLE "master" AS</a:t>
            </a:r>
          </a:p>
          <a:p>
            <a:r>
              <a:rPr lang="en-US" sz="1400" dirty="0">
                <a:solidFill>
                  <a:schemeClr val="accent3">
                    <a:lumMod val="50000"/>
                  </a:schemeClr>
                </a:solidFill>
              </a:rPr>
              <a:t>SELECT *</a:t>
            </a:r>
          </a:p>
          <a:p>
            <a:r>
              <a:rPr lang="en-US" sz="1400" dirty="0">
                <a:solidFill>
                  <a:schemeClr val="accent3">
                    <a:lumMod val="50000"/>
                  </a:schemeClr>
                </a:solidFill>
              </a:rPr>
              <a:t>FROM "balls"</a:t>
            </a:r>
          </a:p>
          <a:p>
            <a:r>
              <a:rPr lang="en-US" sz="1400" dirty="0">
                <a:solidFill>
                  <a:schemeClr val="accent3">
                    <a:lumMod val="50000"/>
                  </a:schemeClr>
                </a:solidFill>
              </a:rPr>
              <a:t>INNER JOIN "matches" USING (</a:t>
            </a:r>
            <a:r>
              <a:rPr lang="en-US" sz="1400" dirty="0" err="1">
                <a:solidFill>
                  <a:schemeClr val="accent3">
                    <a:lumMod val="50000"/>
                  </a:schemeClr>
                </a:solidFill>
              </a:rPr>
              <a:t>match_id</a:t>
            </a:r>
            <a:r>
              <a:rPr lang="en-US" sz="1400" dirty="0">
                <a:solidFill>
                  <a:schemeClr val="accent3">
                    <a:lumMod val="50000"/>
                  </a:schemeClr>
                </a:solidFill>
              </a:rPr>
              <a:t>);</a:t>
            </a:r>
          </a:p>
          <a:p>
            <a:endParaRPr lang="en-US" sz="1400" dirty="0">
              <a:solidFill>
                <a:schemeClr val="accent3">
                  <a:lumMod val="50000"/>
                </a:schemeClr>
              </a:solidFill>
            </a:endParaRPr>
          </a:p>
          <a:p>
            <a:r>
              <a:rPr lang="en-US" sz="1400" dirty="0">
                <a:solidFill>
                  <a:schemeClr val="accent3">
                    <a:lumMod val="50000"/>
                  </a:schemeClr>
                </a:solidFill>
              </a:rPr>
              <a:t>CREATE TABLE "</a:t>
            </a:r>
            <a:r>
              <a:rPr lang="en-US" sz="1400" dirty="0" err="1">
                <a:solidFill>
                  <a:schemeClr val="accent3">
                    <a:lumMod val="50000"/>
                  </a:schemeClr>
                </a:solidFill>
              </a:rPr>
              <a:t>anchor_batsman</a:t>
            </a:r>
            <a:r>
              <a:rPr lang="en-US" sz="1400" dirty="0">
                <a:solidFill>
                  <a:schemeClr val="accent3">
                    <a:lumMod val="50000"/>
                  </a:schemeClr>
                </a:solidFill>
              </a:rPr>
              <a:t>" AS</a:t>
            </a:r>
          </a:p>
          <a:p>
            <a:r>
              <a:rPr lang="en-US" sz="1400" dirty="0">
                <a:solidFill>
                  <a:schemeClr val="accent3">
                    <a:lumMod val="50000"/>
                  </a:schemeClr>
                </a:solidFill>
              </a:rPr>
              <a:t>SELECT batsman,</a:t>
            </a:r>
          </a:p>
          <a:p>
            <a:r>
              <a:rPr lang="en-US" sz="1400" dirty="0">
                <a:solidFill>
                  <a:schemeClr val="accent3">
                    <a:lumMod val="50000"/>
                  </a:schemeClr>
                </a:solidFill>
              </a:rPr>
              <a:t>       SUM(</a:t>
            </a:r>
            <a:r>
              <a:rPr lang="en-US" sz="1400" dirty="0" err="1">
                <a:solidFill>
                  <a:schemeClr val="accent3">
                    <a:lumMod val="50000"/>
                  </a:schemeClr>
                </a:solidFill>
              </a:rPr>
              <a:t>batsman_runs</a:t>
            </a:r>
            <a:r>
              <a:rPr lang="en-US" sz="1400" dirty="0">
                <a:solidFill>
                  <a:schemeClr val="accent3">
                    <a:lumMod val="50000"/>
                  </a:schemeClr>
                </a:solidFill>
              </a:rPr>
              <a:t>) AS "</a:t>
            </a:r>
            <a:r>
              <a:rPr lang="en-US" sz="1400" dirty="0" err="1">
                <a:solidFill>
                  <a:schemeClr val="accent3">
                    <a:lumMod val="50000"/>
                  </a:schemeClr>
                </a:solidFill>
              </a:rPr>
              <a:t>run_count</a:t>
            </a:r>
            <a:r>
              <a:rPr lang="en-US" sz="1400" dirty="0">
                <a:solidFill>
                  <a:schemeClr val="accent3">
                    <a:lumMod val="50000"/>
                  </a:schemeClr>
                </a:solidFill>
              </a:rPr>
              <a:t>",</a:t>
            </a:r>
          </a:p>
          <a:p>
            <a:r>
              <a:rPr lang="en-US" sz="1400" dirty="0">
                <a:solidFill>
                  <a:schemeClr val="accent3">
                    <a:lumMod val="50000"/>
                  </a:schemeClr>
                </a:solidFill>
              </a:rPr>
              <a:t>       SUM(</a:t>
            </a:r>
            <a:r>
              <a:rPr lang="en-US" sz="1400" dirty="0" err="1">
                <a:solidFill>
                  <a:schemeClr val="accent3">
                    <a:lumMod val="50000"/>
                  </a:schemeClr>
                </a:solidFill>
              </a:rPr>
              <a:t>is_wicket</a:t>
            </a:r>
            <a:r>
              <a:rPr lang="en-US" sz="1400" dirty="0">
                <a:solidFill>
                  <a:schemeClr val="accent3">
                    <a:lumMod val="50000"/>
                  </a:schemeClr>
                </a:solidFill>
              </a:rPr>
              <a:t>) AS "Dismissals",</a:t>
            </a:r>
          </a:p>
          <a:p>
            <a:r>
              <a:rPr lang="en-US" sz="1400" dirty="0">
                <a:solidFill>
                  <a:schemeClr val="accent3">
                    <a:lumMod val="50000"/>
                  </a:schemeClr>
                </a:solidFill>
              </a:rPr>
              <a:t>       (SUM(</a:t>
            </a:r>
            <a:r>
              <a:rPr lang="en-US" sz="1400" dirty="0" err="1">
                <a:solidFill>
                  <a:schemeClr val="accent3">
                    <a:lumMod val="50000"/>
                  </a:schemeClr>
                </a:solidFill>
              </a:rPr>
              <a:t>batsman_runs</a:t>
            </a:r>
            <a:r>
              <a:rPr lang="en-US" sz="1400" dirty="0">
                <a:solidFill>
                  <a:schemeClr val="accent3">
                    <a:lumMod val="50000"/>
                  </a:schemeClr>
                </a:solidFill>
              </a:rPr>
              <a:t>) / NULLIF(SUM(</a:t>
            </a:r>
            <a:r>
              <a:rPr lang="en-US" sz="1400" dirty="0" err="1">
                <a:solidFill>
                  <a:schemeClr val="accent3">
                    <a:lumMod val="50000"/>
                  </a:schemeClr>
                </a:solidFill>
              </a:rPr>
              <a:t>is_wicket</a:t>
            </a:r>
            <a:r>
              <a:rPr lang="en-US" sz="1400" dirty="0">
                <a:solidFill>
                  <a:schemeClr val="accent3">
                    <a:lumMod val="50000"/>
                  </a:schemeClr>
                </a:solidFill>
              </a:rPr>
              <a:t>), 0)) AS average,</a:t>
            </a:r>
          </a:p>
          <a:p>
            <a:r>
              <a:rPr lang="en-US" sz="1400" dirty="0">
                <a:solidFill>
                  <a:schemeClr val="accent3">
                    <a:lumMod val="50000"/>
                  </a:schemeClr>
                </a:solidFill>
              </a:rPr>
              <a:t>       COUNT(DISTINCT EXTRACT(YEAR FROM date)) AS seasons</a:t>
            </a:r>
          </a:p>
          <a:p>
            <a:r>
              <a:rPr lang="en-US" sz="1400" dirty="0">
                <a:solidFill>
                  <a:schemeClr val="accent3">
                    <a:lumMod val="50000"/>
                  </a:schemeClr>
                </a:solidFill>
              </a:rPr>
              <a:t>FROM "master"</a:t>
            </a:r>
          </a:p>
          <a:p>
            <a:r>
              <a:rPr lang="en-US" sz="1400" dirty="0">
                <a:solidFill>
                  <a:schemeClr val="accent3">
                    <a:lumMod val="50000"/>
                  </a:schemeClr>
                </a:solidFill>
              </a:rPr>
              <a:t>GROUP BY batsman</a:t>
            </a:r>
          </a:p>
          <a:p>
            <a:r>
              <a:rPr lang="en-US" sz="1400" dirty="0">
                <a:solidFill>
                  <a:schemeClr val="accent3">
                    <a:lumMod val="50000"/>
                  </a:schemeClr>
                </a:solidFill>
              </a:rPr>
              <a:t>HAVING COUNT(DISTINCT EXTRACT(YEAR FROM date)) &gt; 2</a:t>
            </a:r>
          </a:p>
          <a:p>
            <a:r>
              <a:rPr lang="en-US" sz="1400" dirty="0">
                <a:solidFill>
                  <a:schemeClr val="accent3">
                    <a:lumMod val="50000"/>
                  </a:schemeClr>
                </a:solidFill>
              </a:rPr>
              <a:t>ORDER BY average DESC;</a:t>
            </a:r>
          </a:p>
          <a:p>
            <a:endParaRPr lang="en-US" sz="1400" dirty="0">
              <a:solidFill>
                <a:schemeClr val="accent3">
                  <a:lumMod val="50000"/>
                </a:schemeClr>
              </a:solidFill>
            </a:endParaRPr>
          </a:p>
          <a:p>
            <a:r>
              <a:rPr lang="en-US" sz="1400" dirty="0">
                <a:solidFill>
                  <a:schemeClr val="accent3">
                    <a:lumMod val="50000"/>
                  </a:schemeClr>
                </a:solidFill>
              </a:rPr>
              <a:t>SELECT *</a:t>
            </a:r>
          </a:p>
          <a:p>
            <a:r>
              <a:rPr lang="en-US" sz="1400" dirty="0">
                <a:solidFill>
                  <a:schemeClr val="accent3">
                    <a:lumMod val="50000"/>
                  </a:schemeClr>
                </a:solidFill>
              </a:rPr>
              <a:t>FROM "</a:t>
            </a:r>
            <a:r>
              <a:rPr lang="en-US" sz="1400" dirty="0" err="1">
                <a:solidFill>
                  <a:schemeClr val="accent3">
                    <a:lumMod val="50000"/>
                  </a:schemeClr>
                </a:solidFill>
              </a:rPr>
              <a:t>anchor_batsman</a:t>
            </a:r>
            <a:r>
              <a:rPr lang="en-US" sz="1400" dirty="0">
                <a:solidFill>
                  <a:schemeClr val="accent3">
                    <a:lumMod val="50000"/>
                  </a:schemeClr>
                </a:solidFill>
              </a:rPr>
              <a:t>"</a:t>
            </a:r>
          </a:p>
          <a:p>
            <a:r>
              <a:rPr lang="en-US" sz="1400" dirty="0">
                <a:solidFill>
                  <a:schemeClr val="accent3">
                    <a:lumMod val="50000"/>
                  </a:schemeClr>
                </a:solidFill>
              </a:rPr>
              <a:t>ORDER BY average DESC</a:t>
            </a:r>
          </a:p>
          <a:p>
            <a:r>
              <a:rPr lang="en-US" sz="1400" dirty="0">
                <a:solidFill>
                  <a:schemeClr val="accent3">
                    <a:lumMod val="50000"/>
                  </a:schemeClr>
                </a:solidFill>
              </a:rPr>
              <a:t>LIMIT 10;</a:t>
            </a:r>
            <a:endParaRPr lang="en-IN" sz="1400" dirty="0">
              <a:solidFill>
                <a:schemeClr val="accent3">
                  <a:lumMod val="50000"/>
                </a:schemeClr>
              </a:solidFill>
            </a:endParaRPr>
          </a:p>
        </p:txBody>
      </p:sp>
    </p:spTree>
    <p:extLst>
      <p:ext uri="{BB962C8B-B14F-4D97-AF65-F5344CB8AC3E}">
        <p14:creationId xmlns:p14="http://schemas.microsoft.com/office/powerpoint/2010/main" val="5330871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218</TotalTime>
  <Words>3802</Words>
  <Application>Microsoft Office PowerPoint</Application>
  <PresentationFormat>Widescreen</PresentationFormat>
  <Paragraphs>454</Paragraphs>
  <Slides>34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Algerian</vt:lpstr>
      <vt:lpstr>Arial</vt:lpstr>
      <vt:lpstr>Arial Black</vt:lpstr>
      <vt:lpstr>Bodoni MT Black</vt:lpstr>
      <vt:lpstr>Calibri</vt:lpstr>
      <vt:lpstr>Calibri Light</vt:lpstr>
      <vt:lpstr>Californian FB</vt:lpstr>
      <vt:lpstr>Cambria Math</vt:lpstr>
      <vt:lpstr>Cascadia Code</vt:lpstr>
      <vt:lpstr>Engravers MT</vt:lpstr>
      <vt:lpstr>Gill Sans MT</vt:lpstr>
      <vt:lpstr>Gallery</vt:lpstr>
      <vt:lpstr>PROJECT-SQL</vt:lpstr>
      <vt:lpstr>      NAME-GAURAV SITLANI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PROJECT-SQL</dc:title>
  <dc:creator>Gaurav Sitlani</dc:creator>
  <cp:lastModifiedBy>Gaurav Sitlani</cp:lastModifiedBy>
  <cp:revision>1</cp:revision>
  <dcterms:created xsi:type="dcterms:W3CDTF">2023-07-13T18:19:33Z</dcterms:created>
  <dcterms:modified xsi:type="dcterms:W3CDTF">2023-07-13T21:58:10Z</dcterms:modified>
</cp:coreProperties>
</file>