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1" r:id="rId10"/>
    <p:sldId id="262" r:id="rId11"/>
    <p:sldId id="270" r:id="rId12"/>
    <p:sldId id="269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Trebuchet MS" panose="020B0703020202090204" pitchFamily="3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441723" y="240792"/>
            <a:ext cx="8825658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dirty="0"/>
              <a:t>Customer Default Analysis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953787" y="3734964"/>
            <a:ext cx="8825658" cy="232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 dirty="0"/>
              <a:t>ANALYSIS OF SQL Customer Data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 b="1" dirty="0"/>
              <a:t>CREDIT ONE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b="1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ecommendation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756881"/>
            <a:ext cx="8825658" cy="3880900"/>
          </a:xfrm>
        </p:spPr>
        <p:txBody>
          <a:bodyPr/>
          <a:lstStyle/>
          <a:p>
            <a:r>
              <a:rPr lang="en-US" dirty="0"/>
              <a:t>This section will layout the study’s findings.</a:t>
            </a:r>
          </a:p>
        </p:txBody>
      </p:sp>
    </p:spTree>
    <p:extLst>
      <p:ext uri="{BB962C8B-B14F-4D97-AF65-F5344CB8AC3E}">
        <p14:creationId xmlns:p14="http://schemas.microsoft.com/office/powerpoint/2010/main" val="26129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830101" y="1987111"/>
            <a:ext cx="1670102" cy="2666130"/>
            <a:chOff x="3044924" y="3903857"/>
            <a:chExt cx="2412370" cy="3851076"/>
          </a:xfrm>
        </p:grpSpPr>
        <p:sp>
          <p:nvSpPr>
            <p:cNvPr id="50" name="Arc 49"/>
            <p:cNvSpPr/>
            <p:nvPr/>
          </p:nvSpPr>
          <p:spPr>
            <a:xfrm>
              <a:off x="4557294" y="3903857"/>
              <a:ext cx="900000" cy="899830"/>
            </a:xfrm>
            <a:prstGeom prst="arc">
              <a:avLst>
                <a:gd name="adj1" fmla="val 16213163"/>
                <a:gd name="adj2" fmla="val 0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969"/>
            </a:p>
          </p:txBody>
        </p:sp>
        <p:cxnSp>
          <p:nvCxnSpPr>
            <p:cNvPr id="55" name="Straight Connector 54"/>
            <p:cNvCxnSpPr>
              <a:stCxn id="16" idx="6"/>
              <a:endCxn id="50" idx="0"/>
            </p:cNvCxnSpPr>
            <p:nvPr/>
          </p:nvCxnSpPr>
          <p:spPr>
            <a:xfrm flipV="1">
              <a:off x="3044924" y="3903860"/>
              <a:ext cx="1964093" cy="350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5400000">
              <a:off x="4553569" y="4363593"/>
              <a:ext cx="900000" cy="899830"/>
            </a:xfrm>
            <a:prstGeom prst="arc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969"/>
            </a:p>
          </p:txBody>
        </p:sp>
        <p:cxnSp>
          <p:nvCxnSpPr>
            <p:cNvPr id="62" name="Straight Connector 61"/>
            <p:cNvCxnSpPr>
              <a:stCxn id="52" idx="0"/>
              <a:endCxn id="53" idx="2"/>
            </p:cNvCxnSpPr>
            <p:nvPr/>
          </p:nvCxnSpPr>
          <p:spPr>
            <a:xfrm flipH="1">
              <a:off x="3090153" y="5713633"/>
              <a:ext cx="9439" cy="159138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/>
            <p:cNvSpPr/>
            <p:nvPr/>
          </p:nvSpPr>
          <p:spPr>
            <a:xfrm rot="16200000">
              <a:off x="3099507" y="5263718"/>
              <a:ext cx="900000" cy="899830"/>
            </a:xfrm>
            <a:prstGeom prst="arc">
              <a:avLst>
                <a:gd name="adj1" fmla="val 16200000"/>
                <a:gd name="adj2" fmla="val 14868"/>
              </a:avLst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969"/>
            </a:p>
          </p:txBody>
        </p:sp>
        <p:sp>
          <p:nvSpPr>
            <p:cNvPr id="53" name="Arc 52"/>
            <p:cNvSpPr/>
            <p:nvPr/>
          </p:nvSpPr>
          <p:spPr>
            <a:xfrm rot="10800000">
              <a:off x="3090153" y="6855103"/>
              <a:ext cx="900000" cy="899830"/>
            </a:xfrm>
            <a:prstGeom prst="arc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969"/>
            </a:p>
          </p:txBody>
        </p:sp>
        <p:cxnSp>
          <p:nvCxnSpPr>
            <p:cNvPr id="58" name="Straight Connector 57"/>
            <p:cNvCxnSpPr>
              <a:stCxn id="50" idx="2"/>
              <a:endCxn id="51" idx="0"/>
            </p:cNvCxnSpPr>
            <p:nvPr/>
          </p:nvCxnSpPr>
          <p:spPr>
            <a:xfrm flipH="1">
              <a:off x="5453484" y="4353772"/>
              <a:ext cx="3810" cy="45973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1" idx="2"/>
            </p:cNvCxnSpPr>
            <p:nvPr/>
          </p:nvCxnSpPr>
          <p:spPr>
            <a:xfrm flipH="1" flipV="1">
              <a:off x="3535349" y="5263338"/>
              <a:ext cx="1468220" cy="17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43" idx="2"/>
            </p:cNvCxnSpPr>
            <p:nvPr/>
          </p:nvCxnSpPr>
          <p:spPr>
            <a:xfrm>
              <a:off x="3479193" y="6685513"/>
              <a:ext cx="1725371" cy="551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292723" y="863540"/>
            <a:ext cx="1616529" cy="1375229"/>
            <a:chOff x="824267" y="2316481"/>
            <a:chExt cx="2334986" cy="1986442"/>
          </a:xfrm>
        </p:grpSpPr>
        <p:grpSp>
          <p:nvGrpSpPr>
            <p:cNvPr id="17" name="Group 16"/>
            <p:cNvGrpSpPr/>
            <p:nvPr/>
          </p:nvGrpSpPr>
          <p:grpSpPr>
            <a:xfrm>
              <a:off x="824267" y="2316481"/>
              <a:ext cx="2334986" cy="1986442"/>
              <a:chOff x="537755" y="2194561"/>
              <a:chExt cx="2334986" cy="1986442"/>
            </a:xfrm>
          </p:grpSpPr>
          <p:sp>
            <p:nvSpPr>
              <p:cNvPr id="15" name="Snip Single Corner Rectangle 3"/>
              <p:cNvSpPr/>
              <p:nvPr/>
            </p:nvSpPr>
            <p:spPr>
              <a:xfrm>
                <a:off x="781595" y="2194561"/>
                <a:ext cx="2091146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D05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37755" y="2194561"/>
                <a:ext cx="2286724" cy="1188719"/>
                <a:chOff x="522515" y="2194561"/>
                <a:chExt cx="2286724" cy="1188719"/>
              </a:xfrm>
            </p:grpSpPr>
            <p:sp>
              <p:nvSpPr>
                <p:cNvPr id="4" name="Snip Single Corner Rectangle 3"/>
                <p:cNvSpPr/>
                <p:nvPr/>
              </p:nvSpPr>
              <p:spPr>
                <a:xfrm>
                  <a:off x="522515" y="2194561"/>
                  <a:ext cx="2091147" cy="312420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r-Latn-RS" sz="969" dirty="0">
                      <a:latin typeface="Trebuchet MS" panose="020B0603020202020204" pitchFamily="34" charset="0"/>
                    </a:rPr>
                    <a:t>COLLECT DATA</a:t>
                  </a:r>
                  <a:endParaRPr lang="en-GB" sz="969" dirty="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42834" y="2584704"/>
                  <a:ext cx="2266405" cy="798576"/>
                </a:xfrm>
                <a:prstGeom prst="rect">
                  <a:avLst/>
                </a:prstGeom>
                <a:noFill/>
                <a:ln>
                  <a:solidFill>
                    <a:srgbClr val="70AD47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69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2038412" y="3461003"/>
                <a:ext cx="720000" cy="72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1662" dirty="0">
                    <a:latin typeface="Trebuchet MS" panose="020B0603020202020204" pitchFamily="34" charset="0"/>
                  </a:rPr>
                  <a:t>1</a:t>
                </a:r>
                <a:endParaRPr lang="en-GB" sz="1662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900131" y="2743735"/>
              <a:ext cx="2144793" cy="48902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GRAB DATA FROM SQL DATABASE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288929" y="863540"/>
            <a:ext cx="1616529" cy="1375230"/>
            <a:chOff x="3707675" y="2316480"/>
            <a:chExt cx="2334986" cy="1986443"/>
          </a:xfrm>
        </p:grpSpPr>
        <p:grpSp>
          <p:nvGrpSpPr>
            <p:cNvPr id="18" name="Group 17"/>
            <p:cNvGrpSpPr/>
            <p:nvPr/>
          </p:nvGrpSpPr>
          <p:grpSpPr>
            <a:xfrm>
              <a:off x="3707675" y="2316480"/>
              <a:ext cx="2334986" cy="1986443"/>
              <a:chOff x="537755" y="2194560"/>
              <a:chExt cx="2334986" cy="1986443"/>
            </a:xfrm>
          </p:grpSpPr>
          <p:sp>
            <p:nvSpPr>
              <p:cNvPr id="19" name="Snip Single Corner Rectangle 3"/>
              <p:cNvSpPr/>
              <p:nvPr/>
            </p:nvSpPr>
            <p:spPr>
              <a:xfrm>
                <a:off x="781595" y="2194561"/>
                <a:ext cx="2091146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5D6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37755" y="2194560"/>
                <a:ext cx="2286724" cy="1188720"/>
                <a:chOff x="522515" y="2194560"/>
                <a:chExt cx="2286724" cy="1188720"/>
              </a:xfrm>
            </p:grpSpPr>
            <p:sp>
              <p:nvSpPr>
                <p:cNvPr id="22" name="Snip Single Corner Rectangle 3"/>
                <p:cNvSpPr/>
                <p:nvPr/>
              </p:nvSpPr>
              <p:spPr>
                <a:xfrm>
                  <a:off x="522515" y="2194560"/>
                  <a:ext cx="2091146" cy="312420"/>
                </a:xfrm>
                <a:custGeom>
                  <a:avLst/>
                  <a:gdLst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156210 h 312420"/>
                    <a:gd name="connsiteX3" fmla="*/ 2481943 w 2481943"/>
                    <a:gd name="connsiteY3" fmla="*/ 312420 h 312420"/>
                    <a:gd name="connsiteX4" fmla="*/ 0 w 2481943"/>
                    <a:gd name="connsiteY4" fmla="*/ 312420 h 312420"/>
                    <a:gd name="connsiteX5" fmla="*/ 0 w 2481943"/>
                    <a:gd name="connsiteY5" fmla="*/ 0 h 312420"/>
                    <a:gd name="connsiteX0" fmla="*/ 0 w 2481943"/>
                    <a:gd name="connsiteY0" fmla="*/ 0 h 312420"/>
                    <a:gd name="connsiteX1" fmla="*/ 2325733 w 2481943"/>
                    <a:gd name="connsiteY1" fmla="*/ 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  <a:gd name="connsiteX0" fmla="*/ 0 w 2481943"/>
                    <a:gd name="connsiteY0" fmla="*/ 0 h 312420"/>
                    <a:gd name="connsiteX1" fmla="*/ 2127613 w 2481943"/>
                    <a:gd name="connsiteY1" fmla="*/ 3810 h 312420"/>
                    <a:gd name="connsiteX2" fmla="*/ 2481943 w 2481943"/>
                    <a:gd name="connsiteY2" fmla="*/ 312420 h 312420"/>
                    <a:gd name="connsiteX3" fmla="*/ 0 w 2481943"/>
                    <a:gd name="connsiteY3" fmla="*/ 312420 h 312420"/>
                    <a:gd name="connsiteX4" fmla="*/ 0 w 2481943"/>
                    <a:gd name="connsiteY4" fmla="*/ 0 h 312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1943" h="312420">
                      <a:moveTo>
                        <a:pt x="0" y="0"/>
                      </a:moveTo>
                      <a:lnTo>
                        <a:pt x="2127613" y="3810"/>
                      </a:lnTo>
                      <a:lnTo>
                        <a:pt x="2481943" y="312420"/>
                      </a:lnTo>
                      <a:lnTo>
                        <a:pt x="0" y="3124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5D6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r-Latn-RS" sz="969" dirty="0">
                      <a:latin typeface="Trebuchet MS" panose="020B0603020202020204" pitchFamily="34" charset="0"/>
                    </a:rPr>
                    <a:t>CLEAN DATA</a:t>
                  </a:r>
                  <a:endParaRPr lang="en-GB" sz="969" dirty="0"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42834" y="2584704"/>
                  <a:ext cx="2266405" cy="798576"/>
                </a:xfrm>
                <a:prstGeom prst="rect">
                  <a:avLst/>
                </a:prstGeom>
                <a:noFill/>
                <a:ln>
                  <a:solidFill>
                    <a:srgbClr val="F25D6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69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2038412" y="3461003"/>
                <a:ext cx="720000" cy="720000"/>
              </a:xfrm>
              <a:prstGeom prst="ellipse">
                <a:avLst/>
              </a:prstGeom>
              <a:solidFill>
                <a:srgbClr val="F25D6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1662" dirty="0">
                    <a:latin typeface="Trebuchet MS" panose="020B0603020202020204" pitchFamily="34" charset="0"/>
                  </a:rPr>
                  <a:t>2</a:t>
                </a:r>
                <a:endParaRPr lang="en-GB" sz="1662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3788799" y="2743735"/>
              <a:ext cx="2144793" cy="6668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REMOVE DUPLICATES, FIX HEADER, FIX DATATYPES; CONVERT TO CSV; REPEAT 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6432" y="2975203"/>
            <a:ext cx="1742515" cy="1707716"/>
            <a:chOff x="656291" y="5366658"/>
            <a:chExt cx="2516966" cy="2466701"/>
          </a:xfrm>
        </p:grpSpPr>
        <p:grpSp>
          <p:nvGrpSpPr>
            <p:cNvPr id="72" name="Group 71"/>
            <p:cNvGrpSpPr/>
            <p:nvPr/>
          </p:nvGrpSpPr>
          <p:grpSpPr>
            <a:xfrm>
              <a:off x="656291" y="5366658"/>
              <a:ext cx="2516966" cy="2466701"/>
              <a:chOff x="656291" y="5397138"/>
              <a:chExt cx="2516966" cy="2466701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74371" y="5785103"/>
                <a:ext cx="2498886" cy="2078736"/>
                <a:chOff x="1173926" y="2584703"/>
                <a:chExt cx="2498886" cy="207873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1173926" y="2584703"/>
                  <a:ext cx="1620000" cy="2078736"/>
                </a:xfrm>
                <a:prstGeom prst="rect">
                  <a:avLst/>
                </a:prstGeom>
                <a:noFill/>
                <a:ln>
                  <a:solidFill>
                    <a:srgbClr val="1075AB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69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952812" y="2623992"/>
                  <a:ext cx="720000" cy="720000"/>
                </a:xfrm>
                <a:prstGeom prst="ellipse">
                  <a:avLst/>
                </a:prstGeom>
                <a:solidFill>
                  <a:srgbClr val="1075AB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662" dirty="0">
                      <a:latin typeface="Trebuchet MS" panose="020B0603020202020204" pitchFamily="34" charset="0"/>
                    </a:rPr>
                    <a:t>4</a:t>
                  </a:r>
                  <a:endParaRPr lang="en-GB" sz="1662" dirty="0">
                    <a:latin typeface="Trebuchet MS" panose="020B0603020202020204" pitchFamily="34" charset="0"/>
                  </a:endParaRPr>
                </a:p>
              </p:txBody>
            </p:sp>
          </p:grpSp>
          <p:sp>
            <p:nvSpPr>
              <p:cNvPr id="37" name="Snip Single Corner Rectangle 3"/>
              <p:cNvSpPr/>
              <p:nvPr/>
            </p:nvSpPr>
            <p:spPr>
              <a:xfrm>
                <a:off x="900131" y="5397138"/>
                <a:ext cx="2091146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sp>
            <p:nvSpPr>
              <p:cNvPr id="38" name="Snip Single Corner Rectangle 3"/>
              <p:cNvSpPr/>
              <p:nvPr/>
            </p:nvSpPr>
            <p:spPr>
              <a:xfrm>
                <a:off x="656291" y="5397138"/>
                <a:ext cx="2091146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1943" h="312420">
                    <a:moveTo>
                      <a:pt x="0" y="0"/>
                    </a:moveTo>
                    <a:lnTo>
                      <a:pt x="2127613" y="3810"/>
                    </a:lnTo>
                    <a:lnTo>
                      <a:pt x="2481943" y="312420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5AB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r-Latn-RS" sz="969" dirty="0">
                    <a:latin typeface="Trebuchet MS" panose="020B0603020202020204" pitchFamily="34" charset="0"/>
                  </a:rPr>
                  <a:t>MODELING</a:t>
                </a:r>
                <a:endParaRPr lang="en-GB" sz="969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712470" y="5766225"/>
              <a:ext cx="1531619" cy="173380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BUILD CORRELATION MODELS, REGRESSION MODELS, SCATTER PLOTS, ETC</a:t>
              </a:r>
            </a:p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UTILIZING NUMPY, SKLEARN, MATPLOTLIB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43888" y="2641194"/>
            <a:ext cx="1602399" cy="1392765"/>
            <a:chOff x="3787059" y="4884203"/>
            <a:chExt cx="2314577" cy="2011771"/>
          </a:xfrm>
        </p:grpSpPr>
        <p:grpSp>
          <p:nvGrpSpPr>
            <p:cNvPr id="40" name="Group 39"/>
            <p:cNvGrpSpPr/>
            <p:nvPr/>
          </p:nvGrpSpPr>
          <p:grpSpPr>
            <a:xfrm>
              <a:off x="3787059" y="4884203"/>
              <a:ext cx="2314577" cy="2011771"/>
              <a:chOff x="3707675" y="4948427"/>
              <a:chExt cx="2314577" cy="201177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727994" y="5785104"/>
                <a:ext cx="2266405" cy="798576"/>
              </a:xfrm>
              <a:prstGeom prst="rect">
                <a:avLst/>
              </a:prstGeom>
              <a:noFill/>
              <a:ln>
                <a:solidFill>
                  <a:srgbClr val="FCB01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08332" y="4948427"/>
                <a:ext cx="720000" cy="720000"/>
              </a:xfrm>
              <a:prstGeom prst="ellipse">
                <a:avLst/>
              </a:prstGeom>
              <a:solidFill>
                <a:srgbClr val="FCB01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1662" dirty="0">
                    <a:latin typeface="Trebuchet MS" panose="020B0603020202020204" pitchFamily="34" charset="0"/>
                  </a:rPr>
                  <a:t>3</a:t>
                </a:r>
                <a:endParaRPr lang="en-GB" sz="1662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Snip Single Corner Rectangle 3"/>
              <p:cNvSpPr/>
              <p:nvPr/>
            </p:nvSpPr>
            <p:spPr>
              <a:xfrm>
                <a:off x="3987710" y="6647778"/>
                <a:ext cx="2034542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3810 h 316230"/>
                  <a:gd name="connsiteX1" fmla="*/ 2444154 w 2481943"/>
                  <a:gd name="connsiteY1" fmla="*/ 0 h 316230"/>
                  <a:gd name="connsiteX2" fmla="*/ 2481943 w 2481943"/>
                  <a:gd name="connsiteY2" fmla="*/ 316230 h 316230"/>
                  <a:gd name="connsiteX3" fmla="*/ 0 w 2481943"/>
                  <a:gd name="connsiteY3" fmla="*/ 316230 h 316230"/>
                  <a:gd name="connsiteX4" fmla="*/ 0 w 2481943"/>
                  <a:gd name="connsiteY4" fmla="*/ 3810 h 316230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481943 w 2482591"/>
                  <a:gd name="connsiteY2" fmla="*/ 312420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82591"/>
                  <a:gd name="connsiteY0" fmla="*/ 0 h 314325"/>
                  <a:gd name="connsiteX1" fmla="*/ 2482591 w 2482591"/>
                  <a:gd name="connsiteY1" fmla="*/ 9525 h 314325"/>
                  <a:gd name="connsiteX2" fmla="*/ 2007131 w 2482591"/>
                  <a:gd name="connsiteY2" fmla="*/ 314325 h 314325"/>
                  <a:gd name="connsiteX3" fmla="*/ 0 w 2482591"/>
                  <a:gd name="connsiteY3" fmla="*/ 312420 h 314325"/>
                  <a:gd name="connsiteX4" fmla="*/ 0 w 2482591"/>
                  <a:gd name="connsiteY4" fmla="*/ 0 h 314325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130130 w 2482591"/>
                  <a:gd name="connsiteY2" fmla="*/ 296037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21544"/>
                  <a:gd name="connsiteY0" fmla="*/ 0 h 312420"/>
                  <a:gd name="connsiteX1" fmla="*/ 2421544 w 2421544"/>
                  <a:gd name="connsiteY1" fmla="*/ 11430 h 312420"/>
                  <a:gd name="connsiteX2" fmla="*/ 2130130 w 2421544"/>
                  <a:gd name="connsiteY2" fmla="*/ 296037 h 312420"/>
                  <a:gd name="connsiteX3" fmla="*/ 0 w 2421544"/>
                  <a:gd name="connsiteY3" fmla="*/ 312420 h 312420"/>
                  <a:gd name="connsiteX4" fmla="*/ 0 w 2421544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30130 w 2414761"/>
                  <a:gd name="connsiteY2" fmla="*/ 29603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21086 w 2414761"/>
                  <a:gd name="connsiteY2" fmla="*/ 30365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1127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24612"/>
                  <a:gd name="connsiteX1" fmla="*/ 2414761 w 2414761"/>
                  <a:gd name="connsiteY1" fmla="*/ 5715 h 324612"/>
                  <a:gd name="connsiteX2" fmla="*/ 2112042 w 2414761"/>
                  <a:gd name="connsiteY2" fmla="*/ 324612 h 324612"/>
                  <a:gd name="connsiteX3" fmla="*/ 0 w 2414761"/>
                  <a:gd name="connsiteY3" fmla="*/ 312420 h 324612"/>
                  <a:gd name="connsiteX4" fmla="*/ 0 w 2414761"/>
                  <a:gd name="connsiteY4" fmla="*/ 0 h 324612"/>
                  <a:gd name="connsiteX0" fmla="*/ 0 w 2414761"/>
                  <a:gd name="connsiteY0" fmla="*/ 0 h 315087"/>
                  <a:gd name="connsiteX1" fmla="*/ 2414761 w 2414761"/>
                  <a:gd name="connsiteY1" fmla="*/ 5715 h 315087"/>
                  <a:gd name="connsiteX2" fmla="*/ 2112042 w 2414761"/>
                  <a:gd name="connsiteY2" fmla="*/ 315087 h 315087"/>
                  <a:gd name="connsiteX3" fmla="*/ 0 w 2414761"/>
                  <a:gd name="connsiteY3" fmla="*/ 312420 h 315087"/>
                  <a:gd name="connsiteX4" fmla="*/ 0 w 2414761"/>
                  <a:gd name="connsiteY4" fmla="*/ 0 h 315087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0937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761" h="312420">
                    <a:moveTo>
                      <a:pt x="0" y="0"/>
                    </a:moveTo>
                    <a:lnTo>
                      <a:pt x="2414761" y="5715"/>
                    </a:lnTo>
                    <a:lnTo>
                      <a:pt x="2112042" y="309372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01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sp>
            <p:nvSpPr>
              <p:cNvPr id="39" name="Snip Single Corner Rectangle 3"/>
              <p:cNvSpPr/>
              <p:nvPr/>
            </p:nvSpPr>
            <p:spPr>
              <a:xfrm>
                <a:off x="3707675" y="6647778"/>
                <a:ext cx="2054861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3810 h 316230"/>
                  <a:gd name="connsiteX1" fmla="*/ 2444154 w 2481943"/>
                  <a:gd name="connsiteY1" fmla="*/ 0 h 316230"/>
                  <a:gd name="connsiteX2" fmla="*/ 2481943 w 2481943"/>
                  <a:gd name="connsiteY2" fmla="*/ 316230 h 316230"/>
                  <a:gd name="connsiteX3" fmla="*/ 0 w 2481943"/>
                  <a:gd name="connsiteY3" fmla="*/ 316230 h 316230"/>
                  <a:gd name="connsiteX4" fmla="*/ 0 w 2481943"/>
                  <a:gd name="connsiteY4" fmla="*/ 3810 h 316230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481943 w 2482591"/>
                  <a:gd name="connsiteY2" fmla="*/ 312420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82591"/>
                  <a:gd name="connsiteY0" fmla="*/ 0 h 314325"/>
                  <a:gd name="connsiteX1" fmla="*/ 2482591 w 2482591"/>
                  <a:gd name="connsiteY1" fmla="*/ 9525 h 314325"/>
                  <a:gd name="connsiteX2" fmla="*/ 2007131 w 2482591"/>
                  <a:gd name="connsiteY2" fmla="*/ 314325 h 314325"/>
                  <a:gd name="connsiteX3" fmla="*/ 0 w 2482591"/>
                  <a:gd name="connsiteY3" fmla="*/ 312420 h 314325"/>
                  <a:gd name="connsiteX4" fmla="*/ 0 w 2482591"/>
                  <a:gd name="connsiteY4" fmla="*/ 0 h 314325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130130 w 2482591"/>
                  <a:gd name="connsiteY2" fmla="*/ 296037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21544"/>
                  <a:gd name="connsiteY0" fmla="*/ 0 h 312420"/>
                  <a:gd name="connsiteX1" fmla="*/ 2421544 w 2421544"/>
                  <a:gd name="connsiteY1" fmla="*/ 11430 h 312420"/>
                  <a:gd name="connsiteX2" fmla="*/ 2130130 w 2421544"/>
                  <a:gd name="connsiteY2" fmla="*/ 296037 h 312420"/>
                  <a:gd name="connsiteX3" fmla="*/ 0 w 2421544"/>
                  <a:gd name="connsiteY3" fmla="*/ 312420 h 312420"/>
                  <a:gd name="connsiteX4" fmla="*/ 0 w 2421544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30130 w 2414761"/>
                  <a:gd name="connsiteY2" fmla="*/ 29603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21086 w 2414761"/>
                  <a:gd name="connsiteY2" fmla="*/ 30365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1127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24612"/>
                  <a:gd name="connsiteX1" fmla="*/ 2414761 w 2414761"/>
                  <a:gd name="connsiteY1" fmla="*/ 5715 h 324612"/>
                  <a:gd name="connsiteX2" fmla="*/ 2112042 w 2414761"/>
                  <a:gd name="connsiteY2" fmla="*/ 324612 h 324612"/>
                  <a:gd name="connsiteX3" fmla="*/ 0 w 2414761"/>
                  <a:gd name="connsiteY3" fmla="*/ 312420 h 324612"/>
                  <a:gd name="connsiteX4" fmla="*/ 0 w 2414761"/>
                  <a:gd name="connsiteY4" fmla="*/ 0 h 324612"/>
                  <a:gd name="connsiteX0" fmla="*/ 0 w 2414761"/>
                  <a:gd name="connsiteY0" fmla="*/ 0 h 315087"/>
                  <a:gd name="connsiteX1" fmla="*/ 2414761 w 2414761"/>
                  <a:gd name="connsiteY1" fmla="*/ 5715 h 315087"/>
                  <a:gd name="connsiteX2" fmla="*/ 2112042 w 2414761"/>
                  <a:gd name="connsiteY2" fmla="*/ 315087 h 315087"/>
                  <a:gd name="connsiteX3" fmla="*/ 0 w 2414761"/>
                  <a:gd name="connsiteY3" fmla="*/ 312420 h 315087"/>
                  <a:gd name="connsiteX4" fmla="*/ 0 w 2414761"/>
                  <a:gd name="connsiteY4" fmla="*/ 0 h 315087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0937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761" h="312420">
                    <a:moveTo>
                      <a:pt x="0" y="0"/>
                    </a:moveTo>
                    <a:lnTo>
                      <a:pt x="2414761" y="5715"/>
                    </a:lnTo>
                    <a:lnTo>
                      <a:pt x="2112042" y="309372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01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r-Latn-RS" sz="969" dirty="0">
                    <a:latin typeface="Trebuchet MS" panose="020B0603020202020204" pitchFamily="34" charset="0"/>
                  </a:rPr>
                  <a:t>ANALYSIS</a:t>
                </a:r>
                <a:endParaRPr lang="en-GB" sz="969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862923" y="5779087"/>
              <a:ext cx="2144793" cy="6668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ANALYSIS OF MODELS AND DANA TO DETERMINE A NEW LENDING STRATEGY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176433" y="4379583"/>
            <a:ext cx="3712287" cy="1395402"/>
            <a:chOff x="656291" y="7395209"/>
            <a:chExt cx="5362193" cy="2015581"/>
          </a:xfrm>
        </p:grpSpPr>
        <p:grpSp>
          <p:nvGrpSpPr>
            <p:cNvPr id="41" name="Group 40"/>
            <p:cNvGrpSpPr/>
            <p:nvPr/>
          </p:nvGrpSpPr>
          <p:grpSpPr>
            <a:xfrm>
              <a:off x="656291" y="7395209"/>
              <a:ext cx="5362193" cy="2015581"/>
              <a:chOff x="660059" y="4944617"/>
              <a:chExt cx="5362193" cy="2015581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78140" y="5785104"/>
                <a:ext cx="5316260" cy="798576"/>
              </a:xfrm>
              <a:prstGeom prst="rect">
                <a:avLst/>
              </a:prstGeom>
              <a:noFill/>
              <a:ln>
                <a:solidFill>
                  <a:srgbClr val="C351C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208332" y="4944617"/>
                <a:ext cx="720000" cy="720000"/>
              </a:xfrm>
              <a:prstGeom prst="ellipse">
                <a:avLst/>
              </a:prstGeom>
              <a:solidFill>
                <a:srgbClr val="C351C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r-Latn-RS" sz="1662" dirty="0">
                    <a:latin typeface="Trebuchet MS" panose="020B0603020202020204" pitchFamily="34" charset="0"/>
                  </a:rPr>
                  <a:t>5</a:t>
                </a:r>
                <a:endParaRPr lang="en-GB" sz="1662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44" name="Snip Single Corner Rectangle 3"/>
              <p:cNvSpPr/>
              <p:nvPr/>
            </p:nvSpPr>
            <p:spPr>
              <a:xfrm>
                <a:off x="3987710" y="6647778"/>
                <a:ext cx="2034542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3810 h 316230"/>
                  <a:gd name="connsiteX1" fmla="*/ 2444154 w 2481943"/>
                  <a:gd name="connsiteY1" fmla="*/ 0 h 316230"/>
                  <a:gd name="connsiteX2" fmla="*/ 2481943 w 2481943"/>
                  <a:gd name="connsiteY2" fmla="*/ 316230 h 316230"/>
                  <a:gd name="connsiteX3" fmla="*/ 0 w 2481943"/>
                  <a:gd name="connsiteY3" fmla="*/ 316230 h 316230"/>
                  <a:gd name="connsiteX4" fmla="*/ 0 w 2481943"/>
                  <a:gd name="connsiteY4" fmla="*/ 3810 h 316230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481943 w 2482591"/>
                  <a:gd name="connsiteY2" fmla="*/ 312420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82591"/>
                  <a:gd name="connsiteY0" fmla="*/ 0 h 314325"/>
                  <a:gd name="connsiteX1" fmla="*/ 2482591 w 2482591"/>
                  <a:gd name="connsiteY1" fmla="*/ 9525 h 314325"/>
                  <a:gd name="connsiteX2" fmla="*/ 2007131 w 2482591"/>
                  <a:gd name="connsiteY2" fmla="*/ 314325 h 314325"/>
                  <a:gd name="connsiteX3" fmla="*/ 0 w 2482591"/>
                  <a:gd name="connsiteY3" fmla="*/ 312420 h 314325"/>
                  <a:gd name="connsiteX4" fmla="*/ 0 w 2482591"/>
                  <a:gd name="connsiteY4" fmla="*/ 0 h 314325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130130 w 2482591"/>
                  <a:gd name="connsiteY2" fmla="*/ 296037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21544"/>
                  <a:gd name="connsiteY0" fmla="*/ 0 h 312420"/>
                  <a:gd name="connsiteX1" fmla="*/ 2421544 w 2421544"/>
                  <a:gd name="connsiteY1" fmla="*/ 11430 h 312420"/>
                  <a:gd name="connsiteX2" fmla="*/ 2130130 w 2421544"/>
                  <a:gd name="connsiteY2" fmla="*/ 296037 h 312420"/>
                  <a:gd name="connsiteX3" fmla="*/ 0 w 2421544"/>
                  <a:gd name="connsiteY3" fmla="*/ 312420 h 312420"/>
                  <a:gd name="connsiteX4" fmla="*/ 0 w 2421544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30130 w 2414761"/>
                  <a:gd name="connsiteY2" fmla="*/ 29603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21086 w 2414761"/>
                  <a:gd name="connsiteY2" fmla="*/ 30365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1127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24612"/>
                  <a:gd name="connsiteX1" fmla="*/ 2414761 w 2414761"/>
                  <a:gd name="connsiteY1" fmla="*/ 5715 h 324612"/>
                  <a:gd name="connsiteX2" fmla="*/ 2112042 w 2414761"/>
                  <a:gd name="connsiteY2" fmla="*/ 324612 h 324612"/>
                  <a:gd name="connsiteX3" fmla="*/ 0 w 2414761"/>
                  <a:gd name="connsiteY3" fmla="*/ 312420 h 324612"/>
                  <a:gd name="connsiteX4" fmla="*/ 0 w 2414761"/>
                  <a:gd name="connsiteY4" fmla="*/ 0 h 324612"/>
                  <a:gd name="connsiteX0" fmla="*/ 0 w 2414761"/>
                  <a:gd name="connsiteY0" fmla="*/ 0 h 315087"/>
                  <a:gd name="connsiteX1" fmla="*/ 2414761 w 2414761"/>
                  <a:gd name="connsiteY1" fmla="*/ 5715 h 315087"/>
                  <a:gd name="connsiteX2" fmla="*/ 2112042 w 2414761"/>
                  <a:gd name="connsiteY2" fmla="*/ 315087 h 315087"/>
                  <a:gd name="connsiteX3" fmla="*/ 0 w 2414761"/>
                  <a:gd name="connsiteY3" fmla="*/ 312420 h 315087"/>
                  <a:gd name="connsiteX4" fmla="*/ 0 w 2414761"/>
                  <a:gd name="connsiteY4" fmla="*/ 0 h 315087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0937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761" h="312420">
                    <a:moveTo>
                      <a:pt x="0" y="0"/>
                    </a:moveTo>
                    <a:lnTo>
                      <a:pt x="2414761" y="5715"/>
                    </a:lnTo>
                    <a:lnTo>
                      <a:pt x="2112042" y="309372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51C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69"/>
              </a:p>
            </p:txBody>
          </p:sp>
          <p:sp>
            <p:nvSpPr>
              <p:cNvPr id="45" name="Snip Single Corner Rectangle 3"/>
              <p:cNvSpPr/>
              <p:nvPr/>
            </p:nvSpPr>
            <p:spPr>
              <a:xfrm>
                <a:off x="660059" y="6647778"/>
                <a:ext cx="5102477" cy="312420"/>
              </a:xfrm>
              <a:custGeom>
                <a:avLst/>
                <a:gdLst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156210 h 312420"/>
                  <a:gd name="connsiteX3" fmla="*/ 2481943 w 2481943"/>
                  <a:gd name="connsiteY3" fmla="*/ 312420 h 312420"/>
                  <a:gd name="connsiteX4" fmla="*/ 0 w 2481943"/>
                  <a:gd name="connsiteY4" fmla="*/ 312420 h 312420"/>
                  <a:gd name="connsiteX5" fmla="*/ 0 w 2481943"/>
                  <a:gd name="connsiteY5" fmla="*/ 0 h 312420"/>
                  <a:gd name="connsiteX0" fmla="*/ 0 w 2481943"/>
                  <a:gd name="connsiteY0" fmla="*/ 0 h 312420"/>
                  <a:gd name="connsiteX1" fmla="*/ 2325733 w 2481943"/>
                  <a:gd name="connsiteY1" fmla="*/ 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0 h 312420"/>
                  <a:gd name="connsiteX1" fmla="*/ 2127613 w 2481943"/>
                  <a:gd name="connsiteY1" fmla="*/ 3810 h 312420"/>
                  <a:gd name="connsiteX2" fmla="*/ 2481943 w 2481943"/>
                  <a:gd name="connsiteY2" fmla="*/ 312420 h 312420"/>
                  <a:gd name="connsiteX3" fmla="*/ 0 w 2481943"/>
                  <a:gd name="connsiteY3" fmla="*/ 312420 h 312420"/>
                  <a:gd name="connsiteX4" fmla="*/ 0 w 2481943"/>
                  <a:gd name="connsiteY4" fmla="*/ 0 h 312420"/>
                  <a:gd name="connsiteX0" fmla="*/ 0 w 2481943"/>
                  <a:gd name="connsiteY0" fmla="*/ 3810 h 316230"/>
                  <a:gd name="connsiteX1" fmla="*/ 2444154 w 2481943"/>
                  <a:gd name="connsiteY1" fmla="*/ 0 h 316230"/>
                  <a:gd name="connsiteX2" fmla="*/ 2481943 w 2481943"/>
                  <a:gd name="connsiteY2" fmla="*/ 316230 h 316230"/>
                  <a:gd name="connsiteX3" fmla="*/ 0 w 2481943"/>
                  <a:gd name="connsiteY3" fmla="*/ 316230 h 316230"/>
                  <a:gd name="connsiteX4" fmla="*/ 0 w 2481943"/>
                  <a:gd name="connsiteY4" fmla="*/ 3810 h 316230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481943 w 2482591"/>
                  <a:gd name="connsiteY2" fmla="*/ 312420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82591"/>
                  <a:gd name="connsiteY0" fmla="*/ 0 h 314325"/>
                  <a:gd name="connsiteX1" fmla="*/ 2482591 w 2482591"/>
                  <a:gd name="connsiteY1" fmla="*/ 9525 h 314325"/>
                  <a:gd name="connsiteX2" fmla="*/ 2007131 w 2482591"/>
                  <a:gd name="connsiteY2" fmla="*/ 314325 h 314325"/>
                  <a:gd name="connsiteX3" fmla="*/ 0 w 2482591"/>
                  <a:gd name="connsiteY3" fmla="*/ 312420 h 314325"/>
                  <a:gd name="connsiteX4" fmla="*/ 0 w 2482591"/>
                  <a:gd name="connsiteY4" fmla="*/ 0 h 314325"/>
                  <a:gd name="connsiteX0" fmla="*/ 0 w 2482591"/>
                  <a:gd name="connsiteY0" fmla="*/ 0 h 312420"/>
                  <a:gd name="connsiteX1" fmla="*/ 2482591 w 2482591"/>
                  <a:gd name="connsiteY1" fmla="*/ 9525 h 312420"/>
                  <a:gd name="connsiteX2" fmla="*/ 2130130 w 2482591"/>
                  <a:gd name="connsiteY2" fmla="*/ 296037 h 312420"/>
                  <a:gd name="connsiteX3" fmla="*/ 0 w 2482591"/>
                  <a:gd name="connsiteY3" fmla="*/ 312420 h 312420"/>
                  <a:gd name="connsiteX4" fmla="*/ 0 w 2482591"/>
                  <a:gd name="connsiteY4" fmla="*/ 0 h 312420"/>
                  <a:gd name="connsiteX0" fmla="*/ 0 w 2421544"/>
                  <a:gd name="connsiteY0" fmla="*/ 0 h 312420"/>
                  <a:gd name="connsiteX1" fmla="*/ 2421544 w 2421544"/>
                  <a:gd name="connsiteY1" fmla="*/ 11430 h 312420"/>
                  <a:gd name="connsiteX2" fmla="*/ 2130130 w 2421544"/>
                  <a:gd name="connsiteY2" fmla="*/ 296037 h 312420"/>
                  <a:gd name="connsiteX3" fmla="*/ 0 w 2421544"/>
                  <a:gd name="connsiteY3" fmla="*/ 312420 h 312420"/>
                  <a:gd name="connsiteX4" fmla="*/ 0 w 2421544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30130 w 2414761"/>
                  <a:gd name="connsiteY2" fmla="*/ 29603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21086 w 2414761"/>
                  <a:gd name="connsiteY2" fmla="*/ 30365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11277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24612"/>
                  <a:gd name="connsiteX1" fmla="*/ 2414761 w 2414761"/>
                  <a:gd name="connsiteY1" fmla="*/ 5715 h 324612"/>
                  <a:gd name="connsiteX2" fmla="*/ 2112042 w 2414761"/>
                  <a:gd name="connsiteY2" fmla="*/ 324612 h 324612"/>
                  <a:gd name="connsiteX3" fmla="*/ 0 w 2414761"/>
                  <a:gd name="connsiteY3" fmla="*/ 312420 h 324612"/>
                  <a:gd name="connsiteX4" fmla="*/ 0 w 2414761"/>
                  <a:gd name="connsiteY4" fmla="*/ 0 h 324612"/>
                  <a:gd name="connsiteX0" fmla="*/ 0 w 2414761"/>
                  <a:gd name="connsiteY0" fmla="*/ 0 h 315087"/>
                  <a:gd name="connsiteX1" fmla="*/ 2414761 w 2414761"/>
                  <a:gd name="connsiteY1" fmla="*/ 5715 h 315087"/>
                  <a:gd name="connsiteX2" fmla="*/ 2112042 w 2414761"/>
                  <a:gd name="connsiteY2" fmla="*/ 315087 h 315087"/>
                  <a:gd name="connsiteX3" fmla="*/ 0 w 2414761"/>
                  <a:gd name="connsiteY3" fmla="*/ 312420 h 315087"/>
                  <a:gd name="connsiteX4" fmla="*/ 0 w 2414761"/>
                  <a:gd name="connsiteY4" fmla="*/ 0 h 315087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112042 w 2414761"/>
                  <a:gd name="connsiteY2" fmla="*/ 30937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294755 w 2414761"/>
                  <a:gd name="connsiteY2" fmla="*/ 29413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293553 w 2414761"/>
                  <a:gd name="connsiteY2" fmla="*/ 29413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293553 w 2414761"/>
                  <a:gd name="connsiteY2" fmla="*/ 30175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293553 w 2414761"/>
                  <a:gd name="connsiteY2" fmla="*/ 30175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  <a:gd name="connsiteX0" fmla="*/ 0 w 2414761"/>
                  <a:gd name="connsiteY0" fmla="*/ 0 h 314452"/>
                  <a:gd name="connsiteX1" fmla="*/ 2414761 w 2414761"/>
                  <a:gd name="connsiteY1" fmla="*/ 5715 h 314452"/>
                  <a:gd name="connsiteX2" fmla="*/ 2288745 w 2414761"/>
                  <a:gd name="connsiteY2" fmla="*/ 314452 h 314452"/>
                  <a:gd name="connsiteX3" fmla="*/ 0 w 2414761"/>
                  <a:gd name="connsiteY3" fmla="*/ 312420 h 314452"/>
                  <a:gd name="connsiteX4" fmla="*/ 0 w 2414761"/>
                  <a:gd name="connsiteY4" fmla="*/ 0 h 314452"/>
                  <a:gd name="connsiteX0" fmla="*/ 0 w 2414761"/>
                  <a:gd name="connsiteY0" fmla="*/ 0 h 312420"/>
                  <a:gd name="connsiteX1" fmla="*/ 2414761 w 2414761"/>
                  <a:gd name="connsiteY1" fmla="*/ 5715 h 312420"/>
                  <a:gd name="connsiteX2" fmla="*/ 2290548 w 2414761"/>
                  <a:gd name="connsiteY2" fmla="*/ 310642 h 312420"/>
                  <a:gd name="connsiteX3" fmla="*/ 0 w 2414761"/>
                  <a:gd name="connsiteY3" fmla="*/ 312420 h 312420"/>
                  <a:gd name="connsiteX4" fmla="*/ 0 w 2414761"/>
                  <a:gd name="connsiteY4" fmla="*/ 0 h 31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761" h="312420">
                    <a:moveTo>
                      <a:pt x="0" y="0"/>
                    </a:moveTo>
                    <a:lnTo>
                      <a:pt x="2414761" y="5715"/>
                    </a:lnTo>
                    <a:lnTo>
                      <a:pt x="2290548" y="310642"/>
                    </a:lnTo>
                    <a:lnTo>
                      <a:pt x="0" y="312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51C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sr-Latn-RS" sz="969" dirty="0">
                    <a:latin typeface="Trebuchet MS" panose="020B0603020202020204" pitchFamily="34" charset="0"/>
                  </a:rPr>
                  <a:t>INSIGHTS AND RECOMMENDATIONS</a:t>
                </a:r>
                <a:endParaRPr lang="en-GB" sz="969" dirty="0"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22331" y="8281041"/>
              <a:ext cx="5211262" cy="61220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sr-Latn-RS" sz="800" dirty="0">
                  <a:latin typeface="Trebuchet MS" panose="020B0603020202020204" pitchFamily="34" charset="0"/>
                </a:rPr>
                <a:t>USING THE ANALYSIS; LIST INSIGHTS GLEANED.  LIST RECOMMENDATIONS FOR MOVING FOWARD.</a:t>
              </a:r>
            </a:p>
            <a:p>
              <a:pPr algn="just"/>
              <a:endParaRPr lang="sr-Latn-RS" sz="554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42E9D-9345-4A45-9B21-C578DA2FF3DE}"/>
              </a:ext>
            </a:extLst>
          </p:cNvPr>
          <p:cNvSpPr txBox="1"/>
          <p:nvPr/>
        </p:nvSpPr>
        <p:spPr>
          <a:xfrm>
            <a:off x="832455" y="233916"/>
            <a:ext cx="3913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</a:t>
            </a:r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lowchart</a:t>
            </a:r>
          </a:p>
        </p:txBody>
      </p:sp>
    </p:spTree>
    <p:extLst>
      <p:ext uri="{BB962C8B-B14F-4D97-AF65-F5344CB8AC3E}">
        <p14:creationId xmlns:p14="http://schemas.microsoft.com/office/powerpoint/2010/main" val="154402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Initial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280" y="1890343"/>
            <a:ext cx="8825658" cy="4171410"/>
          </a:xfrm>
        </p:spPr>
        <p:txBody>
          <a:bodyPr/>
          <a:lstStyle/>
          <a:p>
            <a:r>
              <a:rPr lang="en-US" dirty="0"/>
              <a:t>There are a number of customers who carry no balance and have not defaulted – these are not profitable clients</a:t>
            </a:r>
          </a:p>
          <a:p>
            <a:endParaRPr lang="en-US" dirty="0"/>
          </a:p>
          <a:p>
            <a:r>
              <a:rPr lang="en-US" dirty="0"/>
              <a:t>The majority of customers are below the age of 60. While the median age is 35.</a:t>
            </a:r>
          </a:p>
          <a:p>
            <a:endParaRPr lang="en-US" dirty="0"/>
          </a:p>
          <a:p>
            <a:r>
              <a:rPr lang="en-US" dirty="0"/>
              <a:t>The majority of customers have a University education, followed by Graduate level, then High School and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6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C71E-78DD-9C49-8F76-AA07F41D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90420"/>
            <a:ext cx="8825657" cy="829800"/>
          </a:xfrm>
        </p:spPr>
        <p:txBody>
          <a:bodyPr/>
          <a:lstStyle/>
          <a:p>
            <a:r>
              <a:rPr lang="en-US" dirty="0"/>
              <a:t>Statement of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228F-5582-F145-A6D6-D2156728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818526"/>
            <a:ext cx="8825658" cy="3819255"/>
          </a:xfrm>
        </p:spPr>
        <p:txBody>
          <a:bodyPr/>
          <a:lstStyle/>
          <a:p>
            <a:pPr marL="571500" indent="-342900">
              <a:buFontTx/>
              <a:buChar char="-"/>
            </a:pPr>
            <a:r>
              <a:rPr lang="en-US" dirty="0"/>
              <a:t>Develop a process to determine the amount of credit to make available to customers, while minimizing the likelihood of defaulting.</a:t>
            </a:r>
          </a:p>
          <a:p>
            <a:pPr marL="571500" indent="-342900">
              <a:buFontTx/>
              <a:buChar char="-"/>
            </a:pPr>
            <a:r>
              <a:rPr lang="en-US" dirty="0"/>
              <a:t>Locate and document the problem within the current data science framework.</a:t>
            </a:r>
          </a:p>
          <a:p>
            <a:pPr marL="571500" indent="-342900">
              <a:buFontTx/>
              <a:buChar char="-"/>
            </a:pPr>
            <a:r>
              <a:rPr lang="en-US" dirty="0"/>
              <a:t>Compare and contrast the previous strategy with the newly developed strategy.</a:t>
            </a:r>
          </a:p>
        </p:txBody>
      </p:sp>
    </p:spTree>
    <p:extLst>
      <p:ext uri="{BB962C8B-B14F-4D97-AF65-F5344CB8AC3E}">
        <p14:creationId xmlns:p14="http://schemas.microsoft.com/office/powerpoint/2010/main" val="28128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A7-3F02-0C48-B971-D524AF4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318499"/>
            <a:ext cx="8825657" cy="860401"/>
          </a:xfrm>
        </p:spPr>
        <p:txBody>
          <a:bodyPr/>
          <a:lstStyle/>
          <a:p>
            <a:r>
              <a:rPr lang="en-US" dirty="0"/>
              <a:t>BADIR Data Science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9591-9E8D-1143-B320-369E64D2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743201"/>
            <a:ext cx="8825658" cy="2208944"/>
          </a:xfrm>
        </p:spPr>
        <p:txBody>
          <a:bodyPr>
            <a:normAutofit/>
          </a:bodyPr>
          <a:lstStyle/>
          <a:p>
            <a:r>
              <a:rPr lang="en-US" sz="2400" dirty="0"/>
              <a:t>The BADIR data science framework will be utilized.  This is advantageous because it not only helps in organizing the approach and understanding the business requirements at a deeper level, but shows the impact the project will make while delivering insights.</a:t>
            </a:r>
          </a:p>
        </p:txBody>
      </p:sp>
    </p:spTree>
    <p:extLst>
      <p:ext uri="{BB962C8B-B14F-4D97-AF65-F5344CB8AC3E}">
        <p14:creationId xmlns:p14="http://schemas.microsoft.com/office/powerpoint/2010/main" val="279542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dirty="0"/>
              <a:t>usiness question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917861"/>
            <a:ext cx="8825658" cy="3298004"/>
          </a:xfrm>
        </p:spPr>
        <p:txBody>
          <a:bodyPr/>
          <a:lstStyle/>
          <a:p>
            <a:r>
              <a:rPr lang="en-US" dirty="0"/>
              <a:t>Credit One has noticed an increasing trend of customers defaulting on loans secured from various partners.  </a:t>
            </a:r>
          </a:p>
          <a:p>
            <a:endParaRPr lang="en-US" dirty="0"/>
          </a:p>
          <a:p>
            <a:r>
              <a:rPr lang="en-US" dirty="0"/>
              <a:t>Using data science methods, can a system be developed to curb clients defaulting and determine the amount of credit offered, including no offer?</a:t>
            </a:r>
          </a:p>
          <a:p>
            <a:endParaRPr lang="en-US" dirty="0"/>
          </a:p>
          <a:p>
            <a:r>
              <a:rPr lang="en-US" dirty="0"/>
              <a:t>The overall aim is to grow the customer base while mitigating risk.</a:t>
            </a:r>
          </a:p>
        </p:txBody>
      </p:sp>
    </p:spTree>
    <p:extLst>
      <p:ext uri="{BB962C8B-B14F-4D97-AF65-F5344CB8AC3E}">
        <p14:creationId xmlns:p14="http://schemas.microsoft.com/office/powerpoint/2010/main" val="35032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nalysis plan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777429"/>
            <a:ext cx="8825658" cy="4387065"/>
          </a:xfrm>
        </p:spPr>
        <p:txBody>
          <a:bodyPr>
            <a:normAutofit/>
          </a:bodyPr>
          <a:lstStyle/>
          <a:p>
            <a:pPr marL="685800" indent="-457200">
              <a:buAutoNum type="arabicPeriod"/>
            </a:pPr>
            <a:r>
              <a:rPr lang="en-US" dirty="0"/>
              <a:t>Analysis goal – Determine who to lend to with a low chance of defaulting.</a:t>
            </a:r>
          </a:p>
          <a:p>
            <a:pPr marL="685800" indent="-457200">
              <a:buAutoNum type="arabicPeriod"/>
            </a:pPr>
            <a:r>
              <a:rPr lang="en-US" dirty="0"/>
              <a:t>Hypotheses to be tested – Run Correlation test to see which features warrant deeper investigation.  Examples: Balance limit vs Payment history; Age vs default rate; Education level/Marriage vs Default rate; </a:t>
            </a:r>
            <a:r>
              <a:rPr lang="en-US" dirty="0" err="1"/>
              <a:t>etc</a:t>
            </a: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Date required – The customer data within the Credit One SQL database should be sufficient to test the hypotheses.</a:t>
            </a:r>
          </a:p>
          <a:p>
            <a:pPr marL="685800" indent="-457200">
              <a:buAutoNum type="arabicPeriod"/>
            </a:pPr>
            <a:r>
              <a:rPr lang="en-US" dirty="0"/>
              <a:t>I will be utilizing BADIR, Python,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and </a:t>
            </a:r>
            <a:r>
              <a:rPr lang="en-US" dirty="0" err="1"/>
              <a:t>Matlab</a:t>
            </a: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Project Plan – Weekly updates for 3 weeks starting with cleaning the data, testing, modeling, and concluding with analysis.</a:t>
            </a:r>
          </a:p>
        </p:txBody>
      </p:sp>
    </p:spTree>
    <p:extLst>
      <p:ext uri="{BB962C8B-B14F-4D97-AF65-F5344CB8AC3E}">
        <p14:creationId xmlns:p14="http://schemas.microsoft.com/office/powerpoint/2010/main" val="266205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ata collection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695236"/>
            <a:ext cx="8825658" cy="3942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source of the data is Credit One’s SQL database, located at </a:t>
            </a:r>
            <a:r>
              <a:rPr lang="en-US" dirty="0" err="1"/>
              <a:t>ip</a:t>
            </a:r>
            <a:r>
              <a:rPr lang="en-US" dirty="0"/>
              <a:t> address: 34.73.222.197/</a:t>
            </a:r>
            <a:r>
              <a:rPr lang="en-US" dirty="0" err="1"/>
              <a:t>deepanalytics</a:t>
            </a:r>
            <a:endParaRPr lang="en-US" dirty="0"/>
          </a:p>
          <a:p>
            <a:r>
              <a:rPr lang="en-US" dirty="0"/>
              <a:t>The document </a:t>
            </a:r>
            <a:r>
              <a:rPr lang="en-US" dirty="0" err="1"/>
              <a:t>DataSourceUpdated</a:t>
            </a:r>
            <a:r>
              <a:rPr lang="en-US" dirty="0"/>
              <a:t> contains feature explanations</a:t>
            </a:r>
          </a:p>
          <a:p>
            <a:r>
              <a:rPr lang="en-US" dirty="0"/>
              <a:t>The data contains a number of issues needing rectification:</a:t>
            </a:r>
          </a:p>
          <a:p>
            <a:r>
              <a:rPr lang="en-US" dirty="0"/>
              <a:t>	1. Header cleanup</a:t>
            </a:r>
          </a:p>
          <a:p>
            <a:r>
              <a:rPr lang="en-US" dirty="0"/>
              <a:t>	2. Replacing text with numerical values</a:t>
            </a:r>
          </a:p>
          <a:p>
            <a:r>
              <a:rPr lang="en-US" dirty="0"/>
              <a:t>	3. Conversion of datatypes</a:t>
            </a:r>
          </a:p>
          <a:p>
            <a:r>
              <a:rPr lang="en-US" dirty="0"/>
              <a:t>	4. Removal of missing values</a:t>
            </a:r>
          </a:p>
          <a:p>
            <a:r>
              <a:rPr lang="en-US" dirty="0"/>
              <a:t>	5. Check for unique values and no duplicate IDs (200 duplicated lines from initial look)</a:t>
            </a:r>
          </a:p>
        </p:txBody>
      </p:sp>
    </p:spTree>
    <p:extLst>
      <p:ext uri="{BB962C8B-B14F-4D97-AF65-F5344CB8AC3E}">
        <p14:creationId xmlns:p14="http://schemas.microsoft.com/office/powerpoint/2010/main" val="353562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Data Sources and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095927"/>
            <a:ext cx="8825658" cy="4006921"/>
          </a:xfrm>
        </p:spPr>
        <p:txBody>
          <a:bodyPr>
            <a:normAutofit/>
          </a:bodyPr>
          <a:lstStyle/>
          <a:p>
            <a:r>
              <a:rPr lang="en-US" dirty="0"/>
              <a:t>Credit One’s online SQL database and the </a:t>
            </a:r>
            <a:r>
              <a:rPr lang="en-US" dirty="0" err="1"/>
              <a:t>DataSourceUpdated</a:t>
            </a:r>
            <a:r>
              <a:rPr lang="en-US" dirty="0"/>
              <a:t> document provide the data required for this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SQL database contains customer information:</a:t>
            </a:r>
          </a:p>
          <a:p>
            <a:endParaRPr lang="en-US" dirty="0"/>
          </a:p>
          <a:p>
            <a:r>
              <a:rPr lang="en-US" dirty="0"/>
              <a:t>ID, Balance Limit, Sex, Education, Marriage, Age, History of past payments, History of amount on bill statements, History of amount of previous payments, current standing (default or not)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7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How will the data be managed?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787703"/>
            <a:ext cx="8825658" cy="4654194"/>
          </a:xfrm>
        </p:spPr>
        <p:txBody>
          <a:bodyPr/>
          <a:lstStyle/>
          <a:p>
            <a:pPr marL="685800" indent="-457200">
              <a:buAutoNum type="arabicPeriod"/>
            </a:pPr>
            <a:r>
              <a:rPr lang="en-US" dirty="0"/>
              <a:t>Initially the data will be read via Python.  </a:t>
            </a:r>
          </a:p>
          <a:p>
            <a:pPr marL="685800" indent="-457200">
              <a:buAutoNum type="arabicPeriod"/>
            </a:pPr>
            <a:r>
              <a:rPr lang="en-US" dirty="0"/>
              <a:t>The header will be replaced with correct values (ID, SEX,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85800" indent="-457200">
              <a:buAutoNum type="arabicPeriod"/>
            </a:pPr>
            <a:r>
              <a:rPr lang="en-US" dirty="0"/>
              <a:t>The data will be searched for junk data and removed.</a:t>
            </a:r>
          </a:p>
          <a:p>
            <a:pPr marL="685800" indent="-457200">
              <a:buAutoNum type="arabicPeriod"/>
            </a:pPr>
            <a:r>
              <a:rPr lang="en-US" dirty="0"/>
              <a:t>The features containing text (male/female, </a:t>
            </a:r>
            <a:r>
              <a:rPr lang="en-US" dirty="0" err="1"/>
              <a:t>etc</a:t>
            </a:r>
            <a:r>
              <a:rPr lang="en-US" dirty="0"/>
              <a:t>) will be replaced with predefined numbers.</a:t>
            </a:r>
          </a:p>
          <a:p>
            <a:pPr marL="685800" indent="-457200">
              <a:buAutoNum type="arabicPeriod"/>
            </a:pPr>
            <a:r>
              <a:rPr lang="en-US" dirty="0"/>
              <a:t>The datatypes will be converted to numerical values in order to apply functions and models.</a:t>
            </a:r>
          </a:p>
          <a:p>
            <a:pPr marL="685800" indent="-457200">
              <a:buAutoNum type="arabicPeriod"/>
            </a:pPr>
            <a:r>
              <a:rPr lang="en-US" dirty="0"/>
              <a:t>The data will be converted to a CSV file</a:t>
            </a:r>
          </a:p>
          <a:p>
            <a:pPr marL="685800" indent="-457200">
              <a:buAutoNum type="arabicPeriod"/>
            </a:pPr>
            <a:r>
              <a:rPr lang="en-US" dirty="0"/>
              <a:t>The CSV will be searched for duplicates and null values</a:t>
            </a:r>
          </a:p>
          <a:p>
            <a:pPr marL="685800" indent="-457200">
              <a:buAutoNum type="arabicPeriod"/>
            </a:pPr>
            <a:r>
              <a:rPr lang="en-US" dirty="0"/>
              <a:t>Correlation models and visual models will be applied</a:t>
            </a:r>
          </a:p>
        </p:txBody>
      </p:sp>
    </p:spTree>
    <p:extLst>
      <p:ext uri="{BB962C8B-B14F-4D97-AF65-F5344CB8AC3E}">
        <p14:creationId xmlns:p14="http://schemas.microsoft.com/office/powerpoint/2010/main" val="31723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CA5-43A7-A842-8DC1-A251E957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80" y="164973"/>
            <a:ext cx="8825657" cy="1263136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nsights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5255-9101-454A-8BD2-BD5D5D7C0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643865"/>
            <a:ext cx="8825658" cy="3993916"/>
          </a:xfrm>
        </p:spPr>
        <p:txBody>
          <a:bodyPr/>
          <a:lstStyle/>
          <a:p>
            <a:r>
              <a:rPr lang="en-US" dirty="0"/>
              <a:t>Initial insights are based on an overview of the data.  A more reliable and in depth assessment of insights will be available upon the conclusion of the study.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56241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704</Words>
  <Application>Microsoft Macintosh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Trebuchet MS</vt:lpstr>
      <vt:lpstr>Noto Sans Symbols</vt:lpstr>
      <vt:lpstr>Ion</vt:lpstr>
      <vt:lpstr>Customer Default Analysis</vt:lpstr>
      <vt:lpstr>Statement of Goals</vt:lpstr>
      <vt:lpstr>BADIR Data Science Framework</vt:lpstr>
      <vt:lpstr>Business question</vt:lpstr>
      <vt:lpstr>Analysis plan</vt:lpstr>
      <vt:lpstr>Data collection</vt:lpstr>
      <vt:lpstr>Data Sources and Descriptions</vt:lpstr>
      <vt:lpstr>How will the data be managed?</vt:lpstr>
      <vt:lpstr>Insights</vt:lpstr>
      <vt:lpstr>Recommendation</vt:lpstr>
      <vt:lpstr>PowerPoint Presentation</vt:lpstr>
      <vt:lpstr>Initial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Purchasing Behavior</dc:title>
  <cp:lastModifiedBy>Microsoft Office User</cp:lastModifiedBy>
  <cp:revision>11</cp:revision>
  <dcterms:modified xsi:type="dcterms:W3CDTF">2021-11-16T21:03:14Z</dcterms:modified>
</cp:coreProperties>
</file>