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0f26d223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0f26d223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f26d22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f26d22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0f26d223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0f26d223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there differences in the age of customers between regions? A very slight difference. Therefore, cannot predict age by region.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customers in different regions spend more per transaction? Yes, they 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regions spend the most/least? 4 (West) and 2 (South)</a:t>
            </a: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441722" y="240792"/>
            <a:ext cx="958585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dirty="0"/>
              <a:t>Efficient Smart Home Sub-Metering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953787" y="3734964"/>
            <a:ext cx="8825658" cy="232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 dirty="0"/>
              <a:t>ANALYSIS OF ENERGY USAGE HISTORY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b="1" dirty="0"/>
              <a:t>IOT Analytics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 b="1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1104200" y="2250040"/>
            <a:ext cx="8419944" cy="326718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IOT Analytics has preliminarily processed power usage history in order to provide positive evidence of utilizing Sub-Metering in Smart Home apartment building development.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data will show the benefit collecting real-time power usage statistics, which will lower costs for landlords and tenants.</a:t>
            </a:r>
            <a:endParaRPr dirty="0"/>
          </a:p>
        </p:txBody>
      </p:sp>
      <p:sp>
        <p:nvSpPr>
          <p:cNvPr id="215" name="Google Shape;215;p28"/>
          <p:cNvSpPr txBox="1"/>
          <p:nvPr/>
        </p:nvSpPr>
        <p:spPr>
          <a:xfrm>
            <a:off x="12307200" y="1688125"/>
            <a:ext cx="63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123109" y="3352175"/>
            <a:ext cx="91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6B003-1650-E44E-9DE0-748B3481AAFB}"/>
              </a:ext>
            </a:extLst>
          </p:cNvPr>
          <p:cNvSpPr txBox="1"/>
          <p:nvPr/>
        </p:nvSpPr>
        <p:spPr>
          <a:xfrm>
            <a:off x="3534310" y="32260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Objectives/Goals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204877" y="1280999"/>
            <a:ext cx="8946541" cy="51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1600"/>
            </a:pPr>
            <a:r>
              <a:rPr lang="en-US" dirty="0"/>
              <a:t>To provide evidence or positive reasons for adopting the use of electrical sub-metering devices used for power management in Smart Homes.</a:t>
            </a:r>
          </a:p>
          <a:p>
            <a:pPr marL="342900" lvl="0" indent="-342900">
              <a:buSzPts val="1600"/>
            </a:pPr>
            <a:endParaRPr lang="en-US" dirty="0"/>
          </a:p>
          <a:p>
            <a:pPr marL="342900" lvl="0" indent="-342900">
              <a:buSzPts val="1600"/>
            </a:pPr>
            <a:endParaRPr lang="en-US" dirty="0"/>
          </a:p>
          <a:p>
            <a:pPr marL="342900" lvl="0" indent="-342900">
              <a:buSzPts val="1600"/>
            </a:pPr>
            <a:r>
              <a:rPr lang="en-US" dirty="0"/>
              <a:t>Statistically present the benefits of power usage analytics in power conservation.</a:t>
            </a:r>
          </a:p>
          <a:p>
            <a:pPr marL="342900" lvl="0" indent="-342900">
              <a:buSzPts val="1600"/>
            </a:pPr>
            <a:endParaRPr lang="en-US" dirty="0"/>
          </a:p>
          <a:p>
            <a:pPr marL="342900" lvl="0" indent="-342900">
              <a:buSzPts val="1600"/>
            </a:pPr>
            <a:endParaRPr lang="en-US" dirty="0"/>
          </a:p>
          <a:p>
            <a:pPr marL="342900" lvl="0" indent="-342900">
              <a:buSzPts val="1600"/>
            </a:pPr>
            <a:r>
              <a:rPr lang="en-US" dirty="0"/>
              <a:t>Demonstrate the prediction of future energy consumption, utilizing sub-metering, to lower energy cost.</a:t>
            </a:r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523075" y="232475"/>
            <a:ext cx="339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4294967295"/>
          </p:nvPr>
        </p:nvSpPr>
        <p:spPr>
          <a:xfrm>
            <a:off x="662150" y="1449614"/>
            <a:ext cx="9465000" cy="4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41349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>
                <a:solidFill>
                  <a:srgbClr val="FFFFFF"/>
                </a:solidFill>
              </a:rPr>
              <a:t>What is the context of the project?</a:t>
            </a:r>
            <a:endParaRPr sz="3600" dirty="0">
              <a:solidFill>
                <a:srgbClr val="FFFFFF"/>
              </a:solidFill>
            </a:endParaRPr>
          </a:p>
          <a:p>
            <a:pPr marL="457200" lvl="0" indent="-44134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>
                <a:solidFill>
                  <a:srgbClr val="FFFFFF"/>
                </a:solidFill>
              </a:rPr>
              <a:t>What are the objectives/goals?</a:t>
            </a:r>
            <a:endParaRPr sz="3600" dirty="0">
              <a:solidFill>
                <a:srgbClr val="FFFFFF"/>
              </a:solidFill>
            </a:endParaRPr>
          </a:p>
          <a:p>
            <a:pPr marL="457200" lvl="0" indent="-44134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/>
              <a:t>How will the data be managed?</a:t>
            </a:r>
          </a:p>
          <a:p>
            <a:pPr marL="457200" lvl="0" indent="-44134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/>
              <a:t>Information about the data analyzed.</a:t>
            </a:r>
          </a:p>
          <a:p>
            <a:pPr marL="457200" lvl="0" indent="-44134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/>
              <a:t>Issues with the data.</a:t>
            </a:r>
          </a:p>
          <a:p>
            <a:pPr marL="457200" lvl="0" indent="-44134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/>
              <a:t>Initial statistics within the data.</a:t>
            </a:r>
          </a:p>
          <a:p>
            <a:pPr marL="457200" lvl="0" indent="-44134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►"/>
            </a:pPr>
            <a:r>
              <a:rPr lang="en-US" sz="3600" dirty="0"/>
              <a:t>Recommendations</a:t>
            </a:r>
            <a:endParaRPr sz="3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563812" y="1218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792902" y="1420070"/>
            <a:ext cx="8946541" cy="464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The client has tasked IOT Analytics to explore their 47 months of historical power usage in order to provide positive evidence for utilizing electrical sub-metering in Smart Home development projects to support their marketing plans.</a:t>
            </a:r>
            <a:endParaRPr dirty="0"/>
          </a:p>
        </p:txBody>
      </p:sp>
      <p:sp>
        <p:nvSpPr>
          <p:cNvPr id="162" name="Google Shape;162;p21"/>
          <p:cNvSpPr txBox="1"/>
          <p:nvPr/>
        </p:nvSpPr>
        <p:spPr>
          <a:xfrm>
            <a:off x="792902" y="3744819"/>
            <a:ext cx="8596668" cy="155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b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536383" y="21497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 dirty="0"/>
              <a:t>Data Management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1161288" y="1615504"/>
            <a:ext cx="8925141" cy="372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provided data will be processed locally on a fully secure MacBook Pro.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data will remain on this singular  password </a:t>
            </a:r>
            <a:r>
              <a:rPr lang="en-US" dirty="0" err="1"/>
              <a:t>protetect</a:t>
            </a:r>
            <a:r>
              <a:rPr lang="en-US" dirty="0"/>
              <a:t> and encrypted device.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Updates will be provided in the form of password protected archives.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210312" y="32367"/>
            <a:ext cx="10963656" cy="178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Description of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56C1-2FAD-A040-948F-7EA789CF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1" y="1433851"/>
            <a:ext cx="8369570" cy="4195763"/>
          </a:xfrm>
        </p:spPr>
        <p:txBody>
          <a:bodyPr/>
          <a:lstStyle/>
          <a:p>
            <a:r>
              <a:rPr lang="en-US" dirty="0"/>
              <a:t>The data is available remotely via SQL database</a:t>
            </a:r>
          </a:p>
          <a:p>
            <a:r>
              <a:rPr lang="en-US" dirty="0"/>
              <a:t>The data is also accessible in the archives at UCI Machine Learning Repository with missing data</a:t>
            </a:r>
          </a:p>
          <a:p>
            <a:r>
              <a:rPr lang="en-US" dirty="0"/>
              <a:t>Nealy 4 years of data (from January 2006 to November 2010)</a:t>
            </a:r>
          </a:p>
          <a:p>
            <a:r>
              <a:rPr lang="en-US" dirty="0"/>
              <a:t>Data origin is </a:t>
            </a:r>
            <a:r>
              <a:rPr lang="en-US" dirty="0" err="1"/>
              <a:t>Sceaux</a:t>
            </a:r>
            <a:r>
              <a:rPr lang="en-US" dirty="0"/>
              <a:t> (7km from Paris, France)</a:t>
            </a:r>
          </a:p>
          <a:p>
            <a:r>
              <a:rPr lang="en-US" dirty="0"/>
              <a:t>Data contains dates, timestamps, global active power in kW, global reactive power in kW, voltage in V, global intensity in ampere, 3 groups of sub-metering.</a:t>
            </a:r>
          </a:p>
          <a:p>
            <a:r>
              <a:rPr lang="en-US" dirty="0" err="1"/>
              <a:t>Global_active_power</a:t>
            </a:r>
            <a:r>
              <a:rPr lang="en-US" dirty="0"/>
              <a:t> and 3 sub-metering groups represent the active energy consumed every minute (in watt hour) in the household.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Known issues with the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E2FC-8B15-5441-8ED9-2B4CAA2F0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D9F7B-8E44-C04B-A494-7388F2D77F7E}"/>
              </a:ext>
            </a:extLst>
          </p:cNvPr>
          <p:cNvSpPr txBox="1"/>
          <p:nvPr/>
        </p:nvSpPr>
        <p:spPr>
          <a:xfrm>
            <a:off x="1103312" y="2455524"/>
            <a:ext cx="84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Date and Time were separate and needed to be combined into one timestamp.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Time cycle attributes needed to be created (Year, Quarter, Month, Week, Day, Hour, and Minute)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Both Date and Time issues are solved with the R statistical 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582236" y="44206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Descriptive statistics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E7B4E-80C8-E048-8DB8-765DFE501F77}"/>
              </a:ext>
            </a:extLst>
          </p:cNvPr>
          <p:cNvSpPr txBox="1"/>
          <p:nvPr/>
        </p:nvSpPr>
        <p:spPr>
          <a:xfrm>
            <a:off x="873302" y="1482872"/>
            <a:ext cx="7664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highest peak of energy consumption was seen on Sub_metering_1 at 88 watt hours of active energy. But the lowest energy consumption by average.  The following appliances are included in this </a:t>
            </a:r>
            <a:r>
              <a:rPr lang="en-US" dirty="0" err="1">
                <a:solidFill>
                  <a:schemeClr val="bg1"/>
                </a:solidFill>
              </a:rPr>
              <a:t>sub_meter</a:t>
            </a:r>
            <a:r>
              <a:rPr lang="en-US" dirty="0">
                <a:solidFill>
                  <a:schemeClr val="bg1"/>
                </a:solidFill>
              </a:rPr>
              <a:t>: Kitchen containing a dishwasher, an oven, and a microwave.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lowest energy consumption was seen on Sub_metering_3 at 31 watt hours of active energy.  However, it was the highest average of energy consumption.  This group contains the water-heater and air-conditioner.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Sub_metering_2 had only slightly lower values than Sub_metering_1.  This group contains the laundry room appliances (washing-machine, tumble-drier, refrigerator, and a light)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E55F8-D14B-A643-97C7-0F00F0B3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92" y="4160528"/>
            <a:ext cx="3175000" cy="208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10D9D-A674-5F4B-8C43-9685C7E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562" y="4160528"/>
            <a:ext cx="3175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200"/>
              <a:buFont typeface="Century Gothic"/>
              <a:buNone/>
            </a:pPr>
            <a:r>
              <a:rPr lang="en-US" b="1" dirty="0">
                <a:solidFill>
                  <a:schemeClr val="bg1"/>
                </a:solidFill>
              </a:rPr>
              <a:t>High-Level Recommendations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E504-10F7-8246-BA59-35AEAFA98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household size would provide more insight into energy consumption (how many rooms) *useful for future development projects</a:t>
            </a:r>
          </a:p>
          <a:p>
            <a:endParaRPr lang="en-US" dirty="0"/>
          </a:p>
          <a:p>
            <a:r>
              <a:rPr lang="en-US" dirty="0"/>
              <a:t>Separating electric water heater and a/c would help customers conserve power better; the same can be said about appliances in other </a:t>
            </a:r>
            <a:r>
              <a:rPr lang="en-US" dirty="0" err="1"/>
              <a:t>sub_metering</a:t>
            </a:r>
            <a:r>
              <a:rPr lang="en-US" dirty="0"/>
              <a:t> groups</a:t>
            </a:r>
          </a:p>
          <a:p>
            <a:endParaRPr lang="en-US" dirty="0"/>
          </a:p>
          <a:p>
            <a:r>
              <a:rPr lang="en-US" dirty="0"/>
              <a:t>Add a column with outside ambient temperature in order to see spikes in energy consumption due to temperature fluctuations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648</Words>
  <Application>Microsoft Macintosh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Noto Sans Symbols</vt:lpstr>
      <vt:lpstr>Arial</vt:lpstr>
      <vt:lpstr>Wingdings</vt:lpstr>
      <vt:lpstr>Ion</vt:lpstr>
      <vt:lpstr>Efficient Smart Home Sub-Metering</vt:lpstr>
      <vt:lpstr>Objectives/Goals</vt:lpstr>
      <vt:lpstr>PowerPoint Presentation</vt:lpstr>
      <vt:lpstr>Background</vt:lpstr>
      <vt:lpstr>Data Management</vt:lpstr>
      <vt:lpstr>Description of Data</vt:lpstr>
      <vt:lpstr>Known issues with the data</vt:lpstr>
      <vt:lpstr>Descriptive statistics</vt:lpstr>
      <vt:lpstr>High-Level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Smart Home Sub-Metering</dc:title>
  <cp:lastModifiedBy>Microsoft Office User</cp:lastModifiedBy>
  <cp:revision>9</cp:revision>
  <dcterms:modified xsi:type="dcterms:W3CDTF">2022-03-08T23:45:13Z</dcterms:modified>
</cp:coreProperties>
</file>