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33d5ced1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33d5ced1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1c4a3138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1c4a3138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33487b2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33487b2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33487b2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33487b2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33487b2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33487b28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33487b2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33487b28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33487b2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33487b2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33487b28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33487b28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33487b28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33487b281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33487b281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33487b28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3d5ced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3d5ced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e124e91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e124e91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35b3c9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35b3c9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33d5ced1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33d5ced1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3d5ced17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33d5ced17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1c4a3138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1c4a3138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33d5ced1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33d5ced1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33d5ced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33d5ced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1c4a3138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1c4a3138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33d5ced1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33d5ced1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999878" y="552208"/>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Impact of Machine Learning and Data Mining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Blackwell Electronics </a:t>
            </a:r>
            <a:endParaRPr/>
          </a:p>
        </p:txBody>
      </p:sp>
      <p:sp>
        <p:nvSpPr>
          <p:cNvPr id="129" name="Google Shape;129;p13"/>
          <p:cNvSpPr txBox="1"/>
          <p:nvPr>
            <p:ph idx="1" type="subTitle"/>
          </p:nvPr>
        </p:nvSpPr>
        <p:spPr>
          <a:xfrm>
            <a:off x="6052925" y="2845200"/>
            <a:ext cx="1838100" cy="144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Agila </a:t>
            </a:r>
            <a:endParaRPr/>
          </a:p>
          <a:p>
            <a:pPr indent="0" lvl="0" marL="0" rtl="0" algn="ctr">
              <a:spcBef>
                <a:spcPts val="0"/>
              </a:spcBef>
              <a:spcAft>
                <a:spcPts val="0"/>
              </a:spcAft>
              <a:buNone/>
            </a:pPr>
            <a:r>
              <a:rPr lang="en"/>
              <a:t>Ashwini</a:t>
            </a:r>
            <a:endParaRPr/>
          </a:p>
          <a:p>
            <a:pPr indent="0" lvl="0" marL="0" rtl="0" algn="ctr">
              <a:spcBef>
                <a:spcPts val="0"/>
              </a:spcBef>
              <a:spcAft>
                <a:spcPts val="0"/>
              </a:spcAft>
              <a:buNone/>
            </a:pPr>
            <a:r>
              <a:rPr lang="en"/>
              <a:t>Grant</a:t>
            </a:r>
            <a:endParaRPr/>
          </a:p>
          <a:p>
            <a:pPr indent="0" lvl="0" marL="0" rtl="0" algn="ctr">
              <a:spcBef>
                <a:spcPts val="0"/>
              </a:spcBef>
              <a:spcAft>
                <a:spcPts val="0"/>
              </a:spcAft>
              <a:buNone/>
            </a:pPr>
            <a:r>
              <a:rPr lang="en"/>
              <a:t>Matthew</a:t>
            </a:r>
            <a:endParaRPr/>
          </a:p>
          <a:p>
            <a:pPr indent="0" lvl="0" marL="0" rtl="0" algn="ctr">
              <a:spcBef>
                <a:spcPts val="0"/>
              </a:spcBef>
              <a:spcAft>
                <a:spcPts val="0"/>
              </a:spcAft>
              <a:buNone/>
            </a:pPr>
            <a:r>
              <a:rPr lang="en"/>
              <a:t>Romita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60525" y="244800"/>
            <a:ext cx="7505700" cy="5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reviews have on product sales</a:t>
            </a:r>
            <a:endParaRPr/>
          </a:p>
        </p:txBody>
      </p:sp>
      <p:sp>
        <p:nvSpPr>
          <p:cNvPr id="184" name="Google Shape;184;p22"/>
          <p:cNvSpPr txBox="1"/>
          <p:nvPr>
            <p:ph idx="1" type="body"/>
          </p:nvPr>
        </p:nvSpPr>
        <p:spPr>
          <a:xfrm>
            <a:off x="4572000" y="1524000"/>
            <a:ext cx="3753000" cy="2886600"/>
          </a:xfrm>
          <a:prstGeom prst="rect">
            <a:avLst/>
          </a:prstGeom>
        </p:spPr>
        <p:txBody>
          <a:bodyPr anchorCtr="0" anchor="t" bIns="91425" lIns="91425" spcFirstLastPara="1" rIns="91425" wrap="square" tIns="91425">
            <a:normAutofit lnSpcReduction="10000"/>
          </a:bodyPr>
          <a:lstStyle/>
          <a:p>
            <a:pPr indent="0" lvl="0" marL="152400" rtl="0" algn="l">
              <a:lnSpc>
                <a:spcPct val="115000"/>
              </a:lnSpc>
              <a:spcBef>
                <a:spcPts val="0"/>
              </a:spcBef>
              <a:spcAft>
                <a:spcPts val="0"/>
              </a:spcAft>
              <a:buNone/>
            </a:pPr>
            <a:r>
              <a:rPr lang="en">
                <a:solidFill>
                  <a:srgbClr val="233A44"/>
                </a:solidFill>
              </a:rPr>
              <a:t>The boxes indicate how strongly reviews correlate with sales volume.  The darker the blue dot shows a stronger relationship.</a:t>
            </a:r>
            <a:endParaRPr>
              <a:solidFill>
                <a:srgbClr val="233A44"/>
              </a:solidFill>
            </a:endParaRPr>
          </a:p>
          <a:p>
            <a:pPr indent="0" lvl="0" marL="152400" rtl="0" algn="l">
              <a:lnSpc>
                <a:spcPct val="115000"/>
              </a:lnSpc>
              <a:spcBef>
                <a:spcPts val="0"/>
              </a:spcBef>
              <a:spcAft>
                <a:spcPts val="0"/>
              </a:spcAft>
              <a:buNone/>
            </a:pPr>
            <a:r>
              <a:t/>
            </a:r>
            <a:endParaRPr>
              <a:solidFill>
                <a:srgbClr val="233A44"/>
              </a:solidFill>
            </a:endParaRPr>
          </a:p>
          <a:p>
            <a:pPr indent="0" lvl="0" marL="152400" rtl="0" algn="l">
              <a:lnSpc>
                <a:spcPct val="115000"/>
              </a:lnSpc>
              <a:spcBef>
                <a:spcPts val="0"/>
              </a:spcBef>
              <a:spcAft>
                <a:spcPts val="0"/>
              </a:spcAft>
              <a:buNone/>
            </a:pPr>
            <a:r>
              <a:rPr lang="en">
                <a:solidFill>
                  <a:srgbClr val="233A44"/>
                </a:solidFill>
              </a:rPr>
              <a:t>5 star reviews show a very dark blue dot which means products with a 5 star review sell much better than products with a 1 star review, which shows a pale light blue dot.</a:t>
            </a:r>
            <a:endParaRPr>
              <a:solidFill>
                <a:srgbClr val="233A44"/>
              </a:solidFill>
            </a:endParaRPr>
          </a:p>
          <a:p>
            <a:pPr indent="0" lvl="0" marL="152400" rtl="0" algn="l">
              <a:lnSpc>
                <a:spcPct val="115000"/>
              </a:lnSpc>
              <a:spcBef>
                <a:spcPts val="0"/>
              </a:spcBef>
              <a:spcAft>
                <a:spcPts val="0"/>
              </a:spcAft>
              <a:buNone/>
            </a:pPr>
            <a:r>
              <a:t/>
            </a:r>
            <a:endParaRPr>
              <a:solidFill>
                <a:srgbClr val="233A44"/>
              </a:solidFill>
            </a:endParaRPr>
          </a:p>
          <a:p>
            <a:pPr indent="0" lvl="0" marL="152400" rtl="0" algn="l">
              <a:lnSpc>
                <a:spcPct val="115000"/>
              </a:lnSpc>
              <a:spcBef>
                <a:spcPts val="0"/>
              </a:spcBef>
              <a:spcAft>
                <a:spcPts val="0"/>
              </a:spcAft>
              <a:buNone/>
            </a:pPr>
            <a:r>
              <a:rPr lang="en">
                <a:solidFill>
                  <a:srgbClr val="233A44"/>
                </a:solidFill>
              </a:rPr>
              <a:t>Positive service reviews also have an impact on sales volume, meaning, products have a higher sales.</a:t>
            </a:r>
            <a:endParaRPr>
              <a:solidFill>
                <a:srgbClr val="233A44"/>
              </a:solidFill>
            </a:endParaRPr>
          </a:p>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247575" y="753100"/>
            <a:ext cx="4324419" cy="401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4 (Market Basket Analysis)</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Goal : </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Find interesting patterns within Electronidex </a:t>
            </a:r>
            <a:r>
              <a:rPr lang="en">
                <a:latin typeface="Times New Roman"/>
                <a:ea typeface="Times New Roman"/>
                <a:cs typeface="Times New Roman"/>
                <a:sym typeface="Times New Roman"/>
              </a:rPr>
              <a:t>transactions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Would Blackwell benefit from selling any of Electronidex recommendations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Should Blackwell acquire Electronidex</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Recommendations after acquiring Electronidex</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498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Products </a:t>
            </a:r>
            <a:endParaRPr/>
          </a:p>
        </p:txBody>
      </p:sp>
      <p:sp>
        <p:nvSpPr>
          <p:cNvPr id="197" name="Google Shape;197;p24"/>
          <p:cNvSpPr txBox="1"/>
          <p:nvPr>
            <p:ph idx="1" type="body"/>
          </p:nvPr>
        </p:nvSpPr>
        <p:spPr>
          <a:xfrm>
            <a:off x="819150" y="1308850"/>
            <a:ext cx="7505700" cy="31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705225" y="1104763"/>
            <a:ext cx="7380925" cy="353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591675"/>
            <a:ext cx="75057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Basket Rules by Support (10% support, 95% confidence)</a:t>
            </a:r>
            <a:endParaRPr sz="2500">
              <a:latin typeface="Times New Roman"/>
              <a:ea typeface="Times New Roman"/>
              <a:cs typeface="Times New Roman"/>
              <a:sym typeface="Times New Roman"/>
            </a:endParaRPr>
          </a:p>
        </p:txBody>
      </p:sp>
      <p:sp>
        <p:nvSpPr>
          <p:cNvPr id="204" name="Google Shape;204;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5"/>
          <p:cNvPicPr preferRelativeResize="0"/>
          <p:nvPr/>
        </p:nvPicPr>
        <p:blipFill>
          <a:blip r:embed="rId3">
            <a:alphaModFix/>
          </a:blip>
          <a:stretch>
            <a:fillRect/>
          </a:stretch>
        </p:blipFill>
        <p:spPr>
          <a:xfrm>
            <a:off x="819150" y="1525349"/>
            <a:ext cx="7948701" cy="286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Basket Rules by Confidence</a:t>
            </a:r>
            <a:endParaRPr/>
          </a:p>
        </p:txBody>
      </p:sp>
      <p:sp>
        <p:nvSpPr>
          <p:cNvPr id="211" name="Google Shape;211;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6"/>
          <p:cNvPicPr preferRelativeResize="0"/>
          <p:nvPr/>
        </p:nvPicPr>
        <p:blipFill>
          <a:blip r:embed="rId3">
            <a:alphaModFix/>
          </a:blip>
          <a:stretch>
            <a:fillRect/>
          </a:stretch>
        </p:blipFill>
        <p:spPr>
          <a:xfrm>
            <a:off x="1063825" y="1800201"/>
            <a:ext cx="7207625" cy="270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27"/>
          <p:cNvSpPr txBox="1"/>
          <p:nvPr>
            <p:ph idx="1" type="body"/>
          </p:nvPr>
        </p:nvSpPr>
        <p:spPr>
          <a:xfrm>
            <a:off x="819150" y="1990725"/>
            <a:ext cx="1882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Support</a:t>
            </a:r>
            <a:endParaRPr/>
          </a:p>
          <a:p>
            <a:pPr indent="0" lvl="0" marL="0" rtl="0" algn="l">
              <a:spcBef>
                <a:spcPts val="1200"/>
              </a:spcBef>
              <a:spcAft>
                <a:spcPts val="0"/>
              </a:spcAft>
              <a:buNone/>
            </a:pPr>
            <a:r>
              <a:rPr lang="en"/>
              <a:t>95% confidence</a:t>
            </a:r>
            <a:endParaRPr/>
          </a:p>
          <a:p>
            <a:pPr indent="0" lvl="0" marL="0" rtl="0" algn="l">
              <a:spcBef>
                <a:spcPts val="1200"/>
              </a:spcBef>
              <a:spcAft>
                <a:spcPts val="0"/>
              </a:spcAft>
              <a:buNone/>
            </a:pPr>
            <a:r>
              <a:rPr lang="en"/>
              <a:t>Order: # of items in the basket</a:t>
            </a:r>
            <a:endParaRPr/>
          </a:p>
          <a:p>
            <a:pPr indent="0" lvl="0" marL="0" rtl="0" algn="l">
              <a:spcBef>
                <a:spcPts val="1200"/>
              </a:spcBef>
              <a:spcAft>
                <a:spcPts val="0"/>
              </a:spcAft>
              <a:buNone/>
            </a:pPr>
            <a:r>
              <a:rPr lang="en"/>
              <a:t>27 rules with redundancy</a:t>
            </a:r>
            <a:endParaRPr/>
          </a:p>
          <a:p>
            <a:pPr indent="0" lvl="0" marL="0" rtl="0" algn="l">
              <a:spcBef>
                <a:spcPts val="1200"/>
              </a:spcBef>
              <a:spcAft>
                <a:spcPts val="1200"/>
              </a:spcAft>
              <a:buNone/>
            </a:pPr>
            <a:r>
              <a:rPr lang="en"/>
              <a:t>24 rules (without </a:t>
            </a:r>
            <a:r>
              <a:rPr lang="en"/>
              <a:t>redundancy</a:t>
            </a:r>
            <a:r>
              <a:rPr lang="en"/>
              <a:t>)</a:t>
            </a:r>
            <a:endParaRPr/>
          </a:p>
        </p:txBody>
      </p:sp>
      <p:pic>
        <p:nvPicPr>
          <p:cNvPr id="219" name="Google Shape;219;p27"/>
          <p:cNvPicPr preferRelativeResize="0"/>
          <p:nvPr/>
        </p:nvPicPr>
        <p:blipFill>
          <a:blip r:embed="rId3">
            <a:alphaModFix/>
          </a:blip>
          <a:stretch>
            <a:fillRect/>
          </a:stretch>
        </p:blipFill>
        <p:spPr>
          <a:xfrm>
            <a:off x="2904300" y="286875"/>
            <a:ext cx="5737674" cy="460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500">
                <a:latin typeface="Times New Roman"/>
                <a:ea typeface="Times New Roman"/>
                <a:cs typeface="Times New Roman"/>
                <a:sym typeface="Times New Roman"/>
              </a:rPr>
              <a:t>Basket Rules Summary (10% support, 75% confidence)</a:t>
            </a:r>
            <a:endParaRPr/>
          </a:p>
        </p:txBody>
      </p:sp>
      <p:sp>
        <p:nvSpPr>
          <p:cNvPr id="225" name="Google Shape;22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28"/>
          <p:cNvPicPr preferRelativeResize="0"/>
          <p:nvPr/>
        </p:nvPicPr>
        <p:blipFill>
          <a:blip r:embed="rId3">
            <a:alphaModFix/>
          </a:blip>
          <a:stretch>
            <a:fillRect/>
          </a:stretch>
        </p:blipFill>
        <p:spPr>
          <a:xfrm>
            <a:off x="788900" y="1833925"/>
            <a:ext cx="7225201" cy="24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2" name="Google Shape;232;p29"/>
          <p:cNvSpPr txBox="1"/>
          <p:nvPr>
            <p:ph idx="1" type="body"/>
          </p:nvPr>
        </p:nvSpPr>
        <p:spPr>
          <a:xfrm>
            <a:off x="819150" y="1990725"/>
            <a:ext cx="3149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Support</a:t>
            </a:r>
            <a:endParaRPr/>
          </a:p>
          <a:p>
            <a:pPr indent="0" lvl="0" marL="0" rtl="0" algn="l">
              <a:spcBef>
                <a:spcPts val="1200"/>
              </a:spcBef>
              <a:spcAft>
                <a:spcPts val="0"/>
              </a:spcAft>
              <a:buNone/>
            </a:pPr>
            <a:r>
              <a:rPr lang="en"/>
              <a:t>75% confidence</a:t>
            </a:r>
            <a:endParaRPr/>
          </a:p>
          <a:p>
            <a:pPr indent="0" lvl="0" marL="0" rtl="0" algn="l">
              <a:spcBef>
                <a:spcPts val="1200"/>
              </a:spcBef>
              <a:spcAft>
                <a:spcPts val="0"/>
              </a:spcAft>
              <a:buNone/>
            </a:pPr>
            <a:r>
              <a:rPr lang="en"/>
              <a:t>Order: # of items in the basket</a:t>
            </a:r>
            <a:endParaRPr/>
          </a:p>
          <a:p>
            <a:pPr indent="0" lvl="0" marL="0" rtl="0" algn="l">
              <a:spcBef>
                <a:spcPts val="1200"/>
              </a:spcBef>
              <a:spcAft>
                <a:spcPts val="0"/>
              </a:spcAft>
              <a:buNone/>
            </a:pPr>
            <a:r>
              <a:rPr lang="en"/>
              <a:t>495 rules with redundancy</a:t>
            </a:r>
            <a:endParaRPr/>
          </a:p>
          <a:p>
            <a:pPr indent="0" lvl="0" marL="0" rtl="0" algn="l">
              <a:spcBef>
                <a:spcPts val="1200"/>
              </a:spcBef>
              <a:spcAft>
                <a:spcPts val="0"/>
              </a:spcAft>
              <a:buNone/>
            </a:pPr>
            <a:r>
              <a:rPr lang="en"/>
              <a:t>477 rules (without redundancy)</a:t>
            </a:r>
            <a:endParaRPr/>
          </a:p>
          <a:p>
            <a:pPr indent="0" lvl="0" marL="0" rtl="0" algn="l">
              <a:spcBef>
                <a:spcPts val="1200"/>
              </a:spcBef>
              <a:spcAft>
                <a:spcPts val="1200"/>
              </a:spcAft>
              <a:buNone/>
            </a:pPr>
            <a:r>
              <a:t/>
            </a:r>
            <a:endParaRPr/>
          </a:p>
        </p:txBody>
      </p:sp>
      <p:pic>
        <p:nvPicPr>
          <p:cNvPr id="233" name="Google Shape;233;p29"/>
          <p:cNvPicPr preferRelativeResize="0"/>
          <p:nvPr/>
        </p:nvPicPr>
        <p:blipFill>
          <a:blip r:embed="rId3">
            <a:alphaModFix/>
          </a:blip>
          <a:stretch>
            <a:fillRect/>
          </a:stretch>
        </p:blipFill>
        <p:spPr>
          <a:xfrm>
            <a:off x="4512000" y="28000"/>
            <a:ext cx="4016425"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789825" y="588625"/>
            <a:ext cx="2844300" cy="8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Top 6 rules by lift</a:t>
            </a:r>
            <a:endParaRPr sz="2500">
              <a:latin typeface="Times New Roman"/>
              <a:ea typeface="Times New Roman"/>
              <a:cs typeface="Times New Roman"/>
              <a:sym typeface="Times New Roman"/>
            </a:endParaRPr>
          </a:p>
        </p:txBody>
      </p:sp>
      <p:sp>
        <p:nvSpPr>
          <p:cNvPr id="239" name="Google Shape;239;p30"/>
          <p:cNvSpPr txBox="1"/>
          <p:nvPr>
            <p:ph idx="1" type="body"/>
          </p:nvPr>
        </p:nvSpPr>
        <p:spPr>
          <a:xfrm>
            <a:off x="699625" y="1751675"/>
            <a:ext cx="24858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0"/>
          <p:cNvPicPr preferRelativeResize="0"/>
          <p:nvPr/>
        </p:nvPicPr>
        <p:blipFill>
          <a:blip r:embed="rId3">
            <a:alphaModFix/>
          </a:blip>
          <a:stretch>
            <a:fillRect/>
          </a:stretch>
        </p:blipFill>
        <p:spPr>
          <a:xfrm>
            <a:off x="3815850" y="152400"/>
            <a:ext cx="5175749" cy="4455450"/>
          </a:xfrm>
          <a:prstGeom prst="rect">
            <a:avLst/>
          </a:prstGeom>
          <a:noFill/>
          <a:ln>
            <a:noFill/>
          </a:ln>
        </p:spPr>
      </p:pic>
      <p:pic>
        <p:nvPicPr>
          <p:cNvPr id="241" name="Google Shape;241;p30"/>
          <p:cNvPicPr preferRelativeResize="0"/>
          <p:nvPr/>
        </p:nvPicPr>
        <p:blipFill>
          <a:blip r:embed="rId4">
            <a:alphaModFix/>
          </a:blip>
          <a:stretch>
            <a:fillRect/>
          </a:stretch>
        </p:blipFill>
        <p:spPr>
          <a:xfrm>
            <a:off x="963150" y="1930200"/>
            <a:ext cx="1695450" cy="234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Basket Analysis Recommendation</a:t>
            </a:r>
            <a:endParaRPr/>
          </a:p>
        </p:txBody>
      </p:sp>
      <p:sp>
        <p:nvSpPr>
          <p:cNvPr id="247" name="Google Shape;247;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Blackwell Electronics sells its products both online and in-store. Though we don’t have enough information on the brand of computer products they sell on Blackwell, we have information on the product type and their reviews.</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Electronindex collects data on transaction level. From the transaction data, it looks like Electronindex sells its products to some sort of businesses ( multiple orders of the same item type with different brands).</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Blackwell Electronics would gain more customer base and have access to more sales analytics.</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100">
                <a:solidFill>
                  <a:srgbClr val="000000"/>
                </a:solidFill>
                <a:highlight>
                  <a:srgbClr val="FFFFFF"/>
                </a:highlight>
                <a:latin typeface="Arial"/>
                <a:ea typeface="Arial"/>
                <a:cs typeface="Arial"/>
                <a:sym typeface="Arial"/>
              </a:rPr>
              <a:t>iMac is the top selling product. Blackwell can use the data and cross sell the same products in Blackwell Electronics as well. They can use the analytical tools and knowledge base to increase the sales in their stores as well.</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28200" y="402100"/>
            <a:ext cx="78876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Machine Learning using R - Brand Preference Prediction</a:t>
            </a:r>
            <a:endParaRPr/>
          </a:p>
        </p:txBody>
      </p:sp>
      <p:sp>
        <p:nvSpPr>
          <p:cNvPr id="135" name="Google Shape;135;p14"/>
          <p:cNvSpPr txBox="1"/>
          <p:nvPr>
            <p:ph idx="1" type="body"/>
          </p:nvPr>
        </p:nvSpPr>
        <p:spPr>
          <a:xfrm>
            <a:off x="819150" y="1356700"/>
            <a:ext cx="7505700" cy="33993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852"/>
              <a:buNone/>
            </a:pPr>
            <a:r>
              <a:rPr lang="en" sz="1307"/>
              <a:t>Like Python, R is also one of the most popular and commonly used open source statistical programming language  used in the field of Data Science.  Blackwell Electronics would definitely benefit from using R, which has a wide variety of analytical and visualizing techniques inbuilt, that can be used to find trends in huge data. These trends can be used  to identify future patterns.</a:t>
            </a:r>
            <a:endParaRPr sz="1307"/>
          </a:p>
          <a:p>
            <a:pPr indent="-311626" lvl="0" marL="457200" rtl="0" algn="l">
              <a:lnSpc>
                <a:spcPct val="105000"/>
              </a:lnSpc>
              <a:spcBef>
                <a:spcPts val="1200"/>
              </a:spcBef>
              <a:spcAft>
                <a:spcPts val="0"/>
              </a:spcAft>
              <a:buSzPts val="1308"/>
              <a:buChar char="●"/>
            </a:pPr>
            <a:r>
              <a:rPr lang="en" sz="1307" u="sng"/>
              <a:t>Predict computer brand preference of customers</a:t>
            </a:r>
            <a:r>
              <a:rPr lang="en" sz="1307"/>
              <a:t> - Sony / Acer</a:t>
            </a:r>
            <a:endParaRPr sz="1307"/>
          </a:p>
          <a:p>
            <a:pPr indent="0" lvl="0" marL="914400" rtl="0" algn="l">
              <a:lnSpc>
                <a:spcPct val="105000"/>
              </a:lnSpc>
              <a:spcBef>
                <a:spcPts val="1200"/>
              </a:spcBef>
              <a:spcAft>
                <a:spcPts val="0"/>
              </a:spcAft>
              <a:buNone/>
            </a:pPr>
            <a:r>
              <a:rPr lang="en" sz="1307"/>
              <a:t>Predict computer brand preference of customers</a:t>
            </a:r>
            <a:r>
              <a:rPr lang="en" sz="1307"/>
              <a:t> </a:t>
            </a:r>
            <a:r>
              <a:rPr lang="en" sz="1307"/>
              <a:t>from </a:t>
            </a:r>
            <a:r>
              <a:rPr lang="en" sz="1307"/>
              <a:t>survey</a:t>
            </a:r>
            <a:r>
              <a:rPr lang="en" sz="1307"/>
              <a:t> data captured from existing and new customers. </a:t>
            </a:r>
            <a:r>
              <a:rPr lang="en" sz="1307"/>
              <a:t>The approach adopted for this task was</a:t>
            </a:r>
            <a:r>
              <a:rPr b="1" lang="en" sz="1307"/>
              <a:t> </a:t>
            </a:r>
            <a:r>
              <a:rPr b="1" lang="en" sz="1307" u="sng"/>
              <a:t>‘classification’</a:t>
            </a:r>
            <a:r>
              <a:rPr lang="en" sz="1307"/>
              <a:t> to make brand preference predictions. Using this approach, the goal was to develop d</a:t>
            </a:r>
            <a:r>
              <a:rPr lang="en" sz="1307"/>
              <a:t>ifferent models to predict brand preference of customers using the </a:t>
            </a:r>
            <a:r>
              <a:rPr lang="en" sz="1307" u="sng"/>
              <a:t>existing survey data</a:t>
            </a:r>
            <a:r>
              <a:rPr lang="en" sz="1307"/>
              <a:t>.  An optimized model from  above analyses, </a:t>
            </a:r>
            <a:r>
              <a:rPr lang="en" sz="1307"/>
              <a:t>which makes predictions with a high confidence level, </a:t>
            </a:r>
            <a:r>
              <a:rPr lang="en" sz="1307"/>
              <a:t>was chosen and applied to </a:t>
            </a:r>
            <a:r>
              <a:rPr lang="en" sz="1307" u="sng"/>
              <a:t>new products</a:t>
            </a:r>
            <a:r>
              <a:rPr lang="en" sz="1307"/>
              <a:t> </a:t>
            </a:r>
            <a:r>
              <a:rPr lang="en" sz="1307"/>
              <a:t>survey</a:t>
            </a:r>
            <a:r>
              <a:rPr lang="en" sz="1307"/>
              <a:t> data to predict which brand customers would prefer. This information will help us decide with which manufacturer we should pursue a deeper strategic relationship. </a:t>
            </a:r>
            <a:endParaRPr sz="1307"/>
          </a:p>
          <a:p>
            <a:pPr indent="0" lvl="0" marL="914400" rtl="0" algn="l">
              <a:lnSpc>
                <a:spcPct val="105000"/>
              </a:lnSpc>
              <a:spcBef>
                <a:spcPts val="1200"/>
              </a:spcBef>
              <a:spcAft>
                <a:spcPts val="1200"/>
              </a:spcAft>
              <a:buSzPts val="852"/>
              <a:buNone/>
            </a:pPr>
            <a:r>
              <a:t/>
            </a:r>
            <a:endParaRPr sz="130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lessons learned</a:t>
            </a:r>
            <a:endParaRPr/>
          </a:p>
        </p:txBody>
      </p:sp>
      <p:sp>
        <p:nvSpPr>
          <p:cNvPr id="253" name="Google Shape;253;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Determined with greater than 90% accuracy the </a:t>
            </a:r>
            <a:r>
              <a:rPr lang="en"/>
              <a:t>preferred</a:t>
            </a:r>
            <a:r>
              <a:rPr lang="en"/>
              <a:t> brand is Sony.</a:t>
            </a:r>
            <a:endParaRPr/>
          </a:p>
          <a:p>
            <a:pPr indent="0" lvl="0" marL="0" rtl="0" algn="l">
              <a:spcBef>
                <a:spcPts val="0"/>
              </a:spcBef>
              <a:spcAft>
                <a:spcPts val="0"/>
              </a:spcAft>
              <a:buNone/>
            </a:pPr>
            <a:r>
              <a:rPr i="1" lang="en"/>
              <a:t>	Building multiple models will allow us to get the highest prediction accuracy </a:t>
            </a:r>
            <a:endParaRPr i="1"/>
          </a:p>
          <a:p>
            <a:pPr indent="0" lvl="0" marL="0" rtl="0" algn="l">
              <a:lnSpc>
                <a:spcPct val="100000"/>
              </a:lnSpc>
              <a:spcBef>
                <a:spcPts val="1200"/>
              </a:spcBef>
              <a:spcAft>
                <a:spcPts val="0"/>
              </a:spcAft>
              <a:buNone/>
            </a:pPr>
            <a:r>
              <a:rPr lang="en"/>
              <a:t>With limited data, were were able to predict sales of four new items.</a:t>
            </a:r>
            <a:endParaRPr/>
          </a:p>
          <a:p>
            <a:pPr indent="0" lvl="0" marL="0" rtl="0" algn="l">
              <a:lnSpc>
                <a:spcPct val="100000"/>
              </a:lnSpc>
              <a:spcBef>
                <a:spcPts val="0"/>
              </a:spcBef>
              <a:spcAft>
                <a:spcPts val="0"/>
              </a:spcAft>
              <a:buNone/>
            </a:pPr>
            <a:r>
              <a:rPr i="1" lang="en"/>
              <a:t>	The more data we have available for training the models the better</a:t>
            </a:r>
            <a:endParaRPr i="1"/>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With Market basket analysis we were able to look at Electronidex and determine Imac is there top seller and look at strong relationships between products.</a:t>
            </a:r>
            <a:endParaRPr/>
          </a:p>
          <a:p>
            <a:pPr indent="0" lvl="0" marL="0" rtl="0" algn="l">
              <a:spcBef>
                <a:spcPts val="0"/>
              </a:spcBef>
              <a:spcAft>
                <a:spcPts val="0"/>
              </a:spcAft>
              <a:buNone/>
            </a:pPr>
            <a:r>
              <a:rPr i="1" lang="en"/>
              <a:t>	It is crucial to find the most productive </a:t>
            </a:r>
            <a:r>
              <a:rPr i="1" lang="en"/>
              <a:t>support</a:t>
            </a:r>
            <a:r>
              <a:rPr i="1" lang="en"/>
              <a:t> and </a:t>
            </a:r>
            <a:r>
              <a:rPr i="1" lang="en"/>
              <a:t>confidence</a:t>
            </a:r>
            <a:r>
              <a:rPr i="1" lang="en"/>
              <a:t> rating to maximize results.</a:t>
            </a:r>
            <a:endParaRPr i="1"/>
          </a:p>
          <a:p>
            <a:pPr indent="0" lvl="0" marL="0" rtl="0" algn="l">
              <a:spcBef>
                <a:spcPts val="0"/>
              </a:spcBef>
              <a:spcAft>
                <a:spcPts val="0"/>
              </a:spcAft>
              <a:buNone/>
            </a:pPr>
            <a:r>
              <a:rPr i="1" lang="en"/>
              <a:t>	Must evaluate results and filter out redundant rules.</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9" name="Google Shape;259;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Data mining and Machine learning is proving to be a powerful tool. Aside from predicting brand preference, sales,  and product relationships. We will be able to use data mining for various other company efficiencies. We will be able to use it for staffing and HR support, stock volume and distribution, as well as future marketing campaigns. </a:t>
            </a:r>
            <a:endParaRPr sz="1200">
              <a:solidFill>
                <a:srgbClr val="000000"/>
              </a:solidFill>
            </a:endParaRPr>
          </a:p>
          <a:p>
            <a:pPr indent="0" lvl="0" marL="0" rtl="0" algn="l">
              <a:spcBef>
                <a:spcPts val="1200"/>
              </a:spcBef>
              <a:spcAft>
                <a:spcPts val="1200"/>
              </a:spcAft>
              <a:buNone/>
            </a:pPr>
            <a:r>
              <a:rPr lang="en" sz="1200">
                <a:solidFill>
                  <a:srgbClr val="000000"/>
                </a:solidFill>
              </a:rPr>
              <a:t>By funding in an expansion of data mining, Blackwell will be able save money on inventory and make sure the dollars being spent are beneficial to the company as a whole, Blackwell will be working smarter not harder.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1207600"/>
            <a:ext cx="7505700" cy="32310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u="sng"/>
              <a:t>Predict product type  preferences  and their sales volume</a:t>
            </a:r>
            <a:endParaRPr u="sng"/>
          </a:p>
          <a:p>
            <a:pPr indent="0" lvl="0" marL="914400" rtl="0" algn="l">
              <a:spcBef>
                <a:spcPts val="1200"/>
              </a:spcBef>
              <a:spcAft>
                <a:spcPts val="0"/>
              </a:spcAft>
              <a:buNone/>
            </a:pPr>
            <a:r>
              <a:rPr lang="en"/>
              <a:t>Two main goals of this task were -</a:t>
            </a:r>
            <a:endParaRPr/>
          </a:p>
          <a:p>
            <a:pPr indent="-298767" lvl="0" marL="914400" rtl="0" algn="l">
              <a:spcBef>
                <a:spcPts val="1200"/>
              </a:spcBef>
              <a:spcAft>
                <a:spcPts val="0"/>
              </a:spcAft>
              <a:buSzPct val="100000"/>
              <a:buChar char="●"/>
            </a:pPr>
            <a:r>
              <a:rPr b="1" lang="en"/>
              <a:t>Predict the sales of four different types of products: PC, Laptops, Netbooks and Smartphones</a:t>
            </a:r>
            <a:endParaRPr b="1"/>
          </a:p>
          <a:p>
            <a:pPr indent="0" lvl="0" marL="914400" rtl="0" algn="l">
              <a:spcBef>
                <a:spcPts val="1200"/>
              </a:spcBef>
              <a:spcAft>
                <a:spcPts val="0"/>
              </a:spcAft>
              <a:buNone/>
            </a:pPr>
            <a:r>
              <a:rPr lang="en"/>
              <a:t>The approach adopted for this process  was </a:t>
            </a:r>
            <a:r>
              <a:rPr b="1" lang="en" u="sng"/>
              <a:t>‘regression’</a:t>
            </a:r>
            <a:r>
              <a:rPr lang="en"/>
              <a:t>. The </a:t>
            </a:r>
            <a:r>
              <a:rPr lang="en" u="sng"/>
              <a:t>existing products</a:t>
            </a:r>
            <a:r>
              <a:rPr lang="en"/>
              <a:t> data set was analyzed to build some machine learning models using different algorithms. An optimized model which predicts  sales volumes of different product types with a high level of confidence was chosen. This model was applied to the </a:t>
            </a:r>
            <a:r>
              <a:rPr lang="en" u="sng"/>
              <a:t>new products </a:t>
            </a:r>
            <a:r>
              <a:rPr lang="en"/>
              <a:t>data set to predict the</a:t>
            </a:r>
            <a:r>
              <a:rPr b="1" lang="en"/>
              <a:t> sales volumes of four main types of products - PC, Laptops, Netbooks and Smartphones.</a:t>
            </a:r>
            <a:r>
              <a:rPr lang="en"/>
              <a:t> </a:t>
            </a:r>
            <a:endParaRPr/>
          </a:p>
          <a:p>
            <a:pPr indent="-298767" lvl="0" marL="914400" rtl="0" algn="l">
              <a:spcBef>
                <a:spcPts val="1200"/>
              </a:spcBef>
              <a:spcAft>
                <a:spcPts val="0"/>
              </a:spcAft>
              <a:buSzPct val="100000"/>
              <a:buChar char="●"/>
            </a:pPr>
            <a:r>
              <a:rPr b="1" lang="en"/>
              <a:t>Assess the impacts of service reviews and customer reviews on different types of products</a:t>
            </a:r>
            <a:endParaRPr b="1"/>
          </a:p>
          <a:p>
            <a:pPr indent="0" lvl="0" marL="914400" rtl="0" algn="l">
              <a:spcBef>
                <a:spcPts val="1200"/>
              </a:spcBef>
              <a:spcAft>
                <a:spcPts val="0"/>
              </a:spcAft>
              <a:buNone/>
            </a:pPr>
            <a:r>
              <a:rPr lang="en"/>
              <a:t>The other goal of this task was to assess and identify relationships between customer/service reviews  and product types attributes in the dataset to  help the sales team  better understand how types of products might impact sales across the enterprise. </a:t>
            </a:r>
            <a:endParaRPr/>
          </a:p>
          <a:p>
            <a:pPr indent="0" lvl="0" marL="0" rtl="0" algn="l">
              <a:spcBef>
                <a:spcPts val="1200"/>
              </a:spcBef>
              <a:spcAft>
                <a:spcPts val="1200"/>
              </a:spcAft>
              <a:buNone/>
            </a:pPr>
            <a:r>
              <a:t/>
            </a:r>
            <a:endParaRPr/>
          </a:p>
        </p:txBody>
      </p:sp>
      <p:sp>
        <p:nvSpPr>
          <p:cNvPr id="141" name="Google Shape;141;p15"/>
          <p:cNvSpPr txBox="1"/>
          <p:nvPr>
            <p:ph type="title"/>
          </p:nvPr>
        </p:nvSpPr>
        <p:spPr>
          <a:xfrm>
            <a:off x="523825" y="223200"/>
            <a:ext cx="7887600" cy="79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Machine Learning using R - Product Type Preference and Sales Volume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685800" y="1162875"/>
            <a:ext cx="7638900" cy="3607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goal of this task was to perform an </a:t>
            </a:r>
            <a:r>
              <a:rPr lang="en"/>
              <a:t>analysis</a:t>
            </a:r>
            <a:r>
              <a:rPr lang="en"/>
              <a:t> to identify trends and understand the clientele of Electronidex using </a:t>
            </a:r>
            <a:r>
              <a:rPr lang="en"/>
              <a:t>Electronidex’s customer transactions data set. </a:t>
            </a:r>
            <a:r>
              <a:rPr lang="en"/>
              <a:t>The outcome of this analysis is to be used in decision making for partnering with/acquiring Electronidex.</a:t>
            </a:r>
            <a:endParaRPr/>
          </a:p>
          <a:p>
            <a:pPr indent="0" lvl="0" marL="457200" rtl="0" algn="l">
              <a:spcBef>
                <a:spcPts val="1200"/>
              </a:spcBef>
              <a:spcAft>
                <a:spcPts val="0"/>
              </a:spcAft>
              <a:buNone/>
            </a:pPr>
            <a:r>
              <a:rPr lang="en"/>
              <a:t>An </a:t>
            </a:r>
            <a:r>
              <a:rPr lang="en"/>
              <a:t> appro</a:t>
            </a:r>
            <a:r>
              <a:rPr lang="en"/>
              <a:t>ach that was best suited for this task was “data mining”, as it helped  in researching historical information and employ algorithms to uncover trends.  </a:t>
            </a:r>
            <a:endParaRPr/>
          </a:p>
          <a:p>
            <a:pPr indent="-311150" lvl="0" marL="457200" rtl="0" algn="l">
              <a:spcBef>
                <a:spcPts val="1200"/>
              </a:spcBef>
              <a:spcAft>
                <a:spcPts val="0"/>
              </a:spcAft>
              <a:buSzPts val="1300"/>
              <a:buChar char="●"/>
            </a:pPr>
            <a:r>
              <a:rPr lang="en"/>
              <a:t>Market Basket Analysis - Unsupervised Machine Learning</a:t>
            </a:r>
            <a:endParaRPr/>
          </a:p>
          <a:p>
            <a:pPr indent="0" lvl="0" marL="457200" rtl="0" algn="l">
              <a:spcBef>
                <a:spcPts val="1200"/>
              </a:spcBef>
              <a:spcAft>
                <a:spcPts val="1200"/>
              </a:spcAft>
              <a:buNone/>
            </a:pPr>
            <a:r>
              <a:rPr lang="en"/>
              <a:t>The data set provided contains Electronidex’s online sale transactions in the form of items purchased(basket format). Usual data analyses methods cannot be applied for this type of information and process, and hence the particular</a:t>
            </a:r>
            <a:r>
              <a:rPr lang="en"/>
              <a:t> process that best suits for this type of data called </a:t>
            </a:r>
            <a:r>
              <a:rPr b="1" lang="en" u="sng"/>
              <a:t>“Market Basket Analysis” </a:t>
            </a:r>
            <a:r>
              <a:rPr lang="en"/>
              <a:t>was picked. This technique plays a great deal in </a:t>
            </a:r>
            <a:r>
              <a:rPr lang="en"/>
              <a:t>identifying</a:t>
            </a:r>
            <a:r>
              <a:rPr lang="en"/>
              <a:t> future patterns and its effects on business processes. </a:t>
            </a:r>
            <a:r>
              <a:rPr lang="en"/>
              <a:t>Interesting relationships/associations between customer transactions and products purchased were developed using the ‘apriori’ algorithm. These associations in turn can be used to build sales strategies and decision making approaches.</a:t>
            </a:r>
            <a:endParaRPr/>
          </a:p>
        </p:txBody>
      </p:sp>
      <p:sp>
        <p:nvSpPr>
          <p:cNvPr id="147" name="Google Shape;147;p16"/>
          <p:cNvSpPr txBox="1"/>
          <p:nvPr>
            <p:ph type="title"/>
          </p:nvPr>
        </p:nvSpPr>
        <p:spPr>
          <a:xfrm>
            <a:off x="552450" y="283250"/>
            <a:ext cx="8214000" cy="6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Data Mining and Analytics using R - Discover associations between productions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 Brand Preference Prediction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a:p>
            <a:pPr indent="0" lvl="0" marL="0" rtl="0" algn="l">
              <a:spcBef>
                <a:spcPts val="1200"/>
              </a:spcBef>
              <a:spcAft>
                <a:spcPts val="0"/>
              </a:spcAft>
              <a:buNone/>
            </a:pPr>
            <a:r>
              <a:rPr lang="en"/>
              <a:t>Predicting the brand of laptop customers prefer based on the survey result of a market research</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Classification </a:t>
            </a:r>
            <a:r>
              <a:rPr lang="en"/>
              <a:t>Methods used:</a:t>
            </a:r>
            <a:endParaRPr/>
          </a:p>
          <a:p>
            <a:pPr indent="-311150" lvl="0" marL="457200" rtl="0" algn="l">
              <a:spcBef>
                <a:spcPts val="1200"/>
              </a:spcBef>
              <a:spcAft>
                <a:spcPts val="0"/>
              </a:spcAft>
              <a:buSzPts val="1300"/>
              <a:buChar char="●"/>
            </a:pPr>
            <a:r>
              <a:rPr lang="en"/>
              <a:t>Gradient Boosting Model</a:t>
            </a:r>
            <a:endParaRPr/>
          </a:p>
          <a:p>
            <a:pPr indent="-311150" lvl="0" marL="457200" rtl="0" algn="l">
              <a:spcBef>
                <a:spcPts val="0"/>
              </a:spcBef>
              <a:spcAft>
                <a:spcPts val="0"/>
              </a:spcAft>
              <a:buSzPts val="1300"/>
              <a:buChar char="●"/>
            </a:pPr>
            <a:r>
              <a:rPr lang="en"/>
              <a:t>Random Forest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 Predictions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gradient boosting model, highest accuracy for the test dataset achieved was 93.1% while for train dataset it was 92.3%</a:t>
            </a:r>
            <a:endParaRPr/>
          </a:p>
          <a:p>
            <a:pPr indent="-311150" lvl="0" marL="457200" rtl="0" algn="l">
              <a:spcBef>
                <a:spcPts val="0"/>
              </a:spcBef>
              <a:spcAft>
                <a:spcPts val="0"/>
              </a:spcAft>
              <a:buSzPts val="1300"/>
              <a:buChar char="●"/>
            </a:pPr>
            <a:r>
              <a:rPr lang="en"/>
              <a:t>For the random forest model, highest accuracy for the test dataset achieved was 92.6% while for train dataset it was 91.8%</a:t>
            </a:r>
            <a:endParaRPr/>
          </a:p>
          <a:p>
            <a:pPr indent="-311150" lvl="0" marL="457200" rtl="0" algn="l">
              <a:spcBef>
                <a:spcPts val="0"/>
              </a:spcBef>
              <a:spcAft>
                <a:spcPts val="0"/>
              </a:spcAft>
              <a:buSzPts val="1300"/>
              <a:buChar char="●"/>
            </a:pPr>
            <a:r>
              <a:rPr lang="en"/>
              <a:t>Therefore, we see that the gradient boosting model provided the highest level of accuracy</a:t>
            </a:r>
            <a:endParaRPr/>
          </a:p>
          <a:p>
            <a:pPr indent="-311150" lvl="0" marL="457200" rtl="0" algn="l">
              <a:spcBef>
                <a:spcPts val="0"/>
              </a:spcBef>
              <a:spcAft>
                <a:spcPts val="0"/>
              </a:spcAft>
              <a:buSzPts val="1300"/>
              <a:buChar char="●"/>
            </a:pPr>
            <a:r>
              <a:rPr lang="en"/>
              <a:t>As we achieved a high accuracy we can predict the brand the customers prefer with confidence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2- Predictions</a:t>
            </a:r>
            <a:endParaRPr/>
          </a:p>
        </p:txBody>
      </p:sp>
      <p:sp>
        <p:nvSpPr>
          <p:cNvPr id="165" name="Google Shape;165;p19"/>
          <p:cNvSpPr txBox="1"/>
          <p:nvPr>
            <p:ph idx="1" type="body"/>
          </p:nvPr>
        </p:nvSpPr>
        <p:spPr>
          <a:xfrm>
            <a:off x="879025" y="2514800"/>
            <a:ext cx="3104100" cy="76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our analysis we can predict that customers prefer Sony laptops to Acer</a:t>
            </a:r>
            <a:endParaRPr/>
          </a:p>
        </p:txBody>
      </p:sp>
      <p:pic>
        <p:nvPicPr>
          <p:cNvPr id="166" name="Google Shape;166;p19"/>
          <p:cNvPicPr preferRelativeResize="0"/>
          <p:nvPr/>
        </p:nvPicPr>
        <p:blipFill>
          <a:blip r:embed="rId3">
            <a:alphaModFix/>
          </a:blip>
          <a:stretch>
            <a:fillRect/>
          </a:stretch>
        </p:blipFill>
        <p:spPr>
          <a:xfrm>
            <a:off x="4159045" y="1628700"/>
            <a:ext cx="4540975" cy="28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F7B51"/>
                </a:solidFill>
              </a:rPr>
              <a:t>Task 3 – Multiple Regression in R</a:t>
            </a:r>
            <a:r>
              <a:rPr lang="en" sz="1100">
                <a:solidFill>
                  <a:srgbClr val="000000"/>
                </a:solidFill>
                <a:latin typeface="Arial"/>
                <a:ea typeface="Arial"/>
                <a:cs typeface="Arial"/>
                <a:sym typeface="Arial"/>
              </a:rPr>
              <a:t> </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a:p>
            <a:pPr indent="-311150" lvl="0" marL="457200" rtl="0" algn="l">
              <a:lnSpc>
                <a:spcPct val="115000"/>
              </a:lnSpc>
              <a:spcBef>
                <a:spcPts val="1200"/>
              </a:spcBef>
              <a:spcAft>
                <a:spcPts val="0"/>
              </a:spcAft>
              <a:buSzPts val="1300"/>
              <a:buChar char="●"/>
            </a:pPr>
            <a:r>
              <a:rPr lang="en">
                <a:solidFill>
                  <a:srgbClr val="233A44"/>
                </a:solidFill>
              </a:rPr>
              <a:t>Predicting sales of four different product types: PC, Laptops, Netbooks and Smartphones</a:t>
            </a:r>
            <a:endParaRPr>
              <a:solidFill>
                <a:srgbClr val="233A44"/>
              </a:solidFill>
            </a:endParaRPr>
          </a:p>
          <a:p>
            <a:pPr indent="-311150" lvl="0" marL="457200" rtl="0" algn="l">
              <a:lnSpc>
                <a:spcPct val="115000"/>
              </a:lnSpc>
              <a:spcBef>
                <a:spcPts val="0"/>
              </a:spcBef>
              <a:spcAft>
                <a:spcPts val="0"/>
              </a:spcAft>
              <a:buSzPts val="1300"/>
              <a:buChar char="●"/>
            </a:pPr>
            <a:r>
              <a:rPr lang="en">
                <a:solidFill>
                  <a:srgbClr val="233A44"/>
                </a:solidFill>
              </a:rPr>
              <a:t>Assessing the impact services reviews and customer reviews have on sales of different product types</a:t>
            </a:r>
            <a:endParaRPr>
              <a:solidFill>
                <a:srgbClr val="233A44"/>
              </a:solidFill>
            </a:endParaRPr>
          </a:p>
          <a:p>
            <a:pPr indent="0" lvl="0" marL="0" rtl="0" algn="l">
              <a:spcBef>
                <a:spcPts val="0"/>
              </a:spcBef>
              <a:spcAft>
                <a:spcPts val="0"/>
              </a:spcAft>
              <a:buNone/>
            </a:pPr>
            <a:r>
              <a:t/>
            </a:r>
            <a:endParaRPr/>
          </a:p>
          <a:p>
            <a:pPr indent="0" lvl="0" marL="0" rtl="0" algn="l">
              <a:spcBef>
                <a:spcPts val="1200"/>
              </a:spcBef>
              <a:spcAft>
                <a:spcPts val="0"/>
              </a:spcAft>
              <a:buNone/>
            </a:pPr>
            <a:r>
              <a:rPr lang="en"/>
              <a:t>Regression Methods using caret</a:t>
            </a:r>
            <a:endParaRPr/>
          </a:p>
          <a:p>
            <a:pPr indent="-311150" lvl="0" marL="457200" rtl="0" algn="l">
              <a:lnSpc>
                <a:spcPct val="115000"/>
              </a:lnSpc>
              <a:spcBef>
                <a:spcPts val="1200"/>
              </a:spcBef>
              <a:spcAft>
                <a:spcPts val="0"/>
              </a:spcAft>
              <a:buSzPts val="1300"/>
              <a:buChar char="●"/>
            </a:pPr>
            <a:r>
              <a:rPr lang="en">
                <a:solidFill>
                  <a:srgbClr val="233A44"/>
                </a:solidFill>
              </a:rPr>
              <a:t>10 different Random Forest models</a:t>
            </a:r>
            <a:endParaRPr>
              <a:solidFill>
                <a:srgbClr val="233A44"/>
              </a:solidFill>
            </a:endParaRPr>
          </a:p>
          <a:p>
            <a:pPr indent="-311150" lvl="0" marL="457200" rtl="0" algn="l">
              <a:lnSpc>
                <a:spcPct val="115000"/>
              </a:lnSpc>
              <a:spcBef>
                <a:spcPts val="0"/>
              </a:spcBef>
              <a:spcAft>
                <a:spcPts val="0"/>
              </a:spcAft>
              <a:buSzPts val="1300"/>
              <a:buChar char="●"/>
            </a:pPr>
            <a:r>
              <a:rPr lang="en">
                <a:solidFill>
                  <a:srgbClr val="233A44"/>
                </a:solidFill>
              </a:rPr>
              <a:t>9 different Support Vector Machine models</a:t>
            </a:r>
            <a:endParaRPr>
              <a:solidFill>
                <a:srgbClr val="233A44"/>
              </a:solidFill>
            </a:endParaRPr>
          </a:p>
          <a:p>
            <a:pPr indent="-311150" lvl="0" marL="457200" rtl="0" algn="l">
              <a:lnSpc>
                <a:spcPct val="115000"/>
              </a:lnSpc>
              <a:spcBef>
                <a:spcPts val="0"/>
              </a:spcBef>
              <a:spcAft>
                <a:spcPts val="0"/>
              </a:spcAft>
              <a:buSzPts val="1300"/>
              <a:buChar char="●"/>
            </a:pPr>
            <a:r>
              <a:rPr lang="en">
                <a:solidFill>
                  <a:srgbClr val="233A44"/>
                </a:solidFill>
              </a:rPr>
              <a:t>5 different Gradient Boosting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F7B51"/>
                </a:solidFill>
              </a:rPr>
              <a:t>Task 3 - Predictions</a:t>
            </a:r>
            <a:r>
              <a:rPr lang="en" sz="1100">
                <a:solidFill>
                  <a:srgbClr val="000000"/>
                </a:solidFill>
                <a:latin typeface="Arial"/>
                <a:ea typeface="Arial"/>
                <a:cs typeface="Arial"/>
                <a:sym typeface="Arial"/>
              </a:rPr>
              <a:t>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solidFill>
                  <a:srgbClr val="233A44"/>
                </a:solidFill>
              </a:rPr>
              <a:t>The provided sales data was a very small dataset and not usually advised for accurate predictions</a:t>
            </a:r>
            <a:endParaRPr>
              <a:solidFill>
                <a:srgbClr val="233A44"/>
              </a:solidFill>
            </a:endParaRPr>
          </a:p>
          <a:p>
            <a:pPr indent="-311150" lvl="0" marL="457200" rtl="0" algn="l">
              <a:lnSpc>
                <a:spcPct val="115000"/>
              </a:lnSpc>
              <a:spcBef>
                <a:spcPts val="0"/>
              </a:spcBef>
              <a:spcAft>
                <a:spcPts val="0"/>
              </a:spcAft>
              <a:buSzPts val="1300"/>
              <a:buChar char="●"/>
            </a:pPr>
            <a:r>
              <a:rPr lang="en">
                <a:solidFill>
                  <a:srgbClr val="233A44"/>
                </a:solidFill>
              </a:rPr>
              <a:t>Building of the models was adjusted to account for the small size of the dataset</a:t>
            </a:r>
            <a:endParaRPr>
              <a:solidFill>
                <a:srgbClr val="233A44"/>
              </a:solidFill>
            </a:endParaRPr>
          </a:p>
          <a:p>
            <a:pPr indent="-311150" lvl="0" marL="457200" rtl="0" algn="l">
              <a:lnSpc>
                <a:spcPct val="115000"/>
              </a:lnSpc>
              <a:spcBef>
                <a:spcPts val="0"/>
              </a:spcBef>
              <a:spcAft>
                <a:spcPts val="0"/>
              </a:spcAft>
              <a:buSzPts val="1300"/>
              <a:buChar char="●"/>
            </a:pPr>
            <a:r>
              <a:rPr lang="en">
                <a:solidFill>
                  <a:srgbClr val="233A44"/>
                </a:solidFill>
              </a:rPr>
              <a:t>The Random Forest model resulted in the highest level of confidence</a:t>
            </a:r>
            <a:endParaRPr>
              <a:solidFill>
                <a:srgbClr val="233A44"/>
              </a:solidFill>
            </a:endParaRPr>
          </a:p>
          <a:p>
            <a:pPr indent="0" lvl="0" marL="0" rtl="0" algn="l">
              <a:lnSpc>
                <a:spcPct val="115000"/>
              </a:lnSpc>
              <a:spcBef>
                <a:spcPts val="0"/>
              </a:spcBef>
              <a:spcAft>
                <a:spcPts val="0"/>
              </a:spcAft>
              <a:buNone/>
            </a:pPr>
            <a:r>
              <a:t/>
            </a:r>
            <a:endParaRPr>
              <a:solidFill>
                <a:srgbClr val="233A44"/>
              </a:solidFill>
            </a:endParaRPr>
          </a:p>
          <a:p>
            <a:pPr indent="0" lvl="0" marL="0" rtl="0" algn="l">
              <a:lnSpc>
                <a:spcPct val="115000"/>
              </a:lnSpc>
              <a:spcBef>
                <a:spcPts val="0"/>
              </a:spcBef>
              <a:spcAft>
                <a:spcPts val="0"/>
              </a:spcAft>
              <a:buNone/>
            </a:pPr>
            <a:r>
              <a:rPr lang="en">
                <a:solidFill>
                  <a:srgbClr val="233A44"/>
                </a:solidFill>
              </a:rPr>
              <a:t>Forecasted sales for the required product types:</a:t>
            </a:r>
            <a:endParaRPr>
              <a:solidFill>
                <a:srgbClr val="233A44"/>
              </a:solidFill>
            </a:endParaRPr>
          </a:p>
          <a:p>
            <a:pPr indent="-311150" lvl="0" marL="457200" rtl="0" algn="l">
              <a:spcBef>
                <a:spcPts val="0"/>
              </a:spcBef>
              <a:spcAft>
                <a:spcPts val="0"/>
              </a:spcAft>
              <a:buSzPts val="1300"/>
              <a:buChar char="●"/>
            </a:pPr>
            <a:r>
              <a:rPr lang="en"/>
              <a:t>PC - 636 predicted sales</a:t>
            </a:r>
            <a:endParaRPr/>
          </a:p>
          <a:p>
            <a:pPr indent="-311150" lvl="0" marL="457200" rtl="0" algn="l">
              <a:spcBef>
                <a:spcPts val="0"/>
              </a:spcBef>
              <a:spcAft>
                <a:spcPts val="0"/>
              </a:spcAft>
              <a:buSzPts val="1300"/>
              <a:buChar char="●"/>
            </a:pPr>
            <a:r>
              <a:rPr lang="en"/>
              <a:t>Laptop - 336 predicted sales</a:t>
            </a:r>
            <a:endParaRPr/>
          </a:p>
          <a:p>
            <a:pPr indent="-311150" lvl="0" marL="457200" rtl="0" algn="l">
              <a:spcBef>
                <a:spcPts val="0"/>
              </a:spcBef>
              <a:spcAft>
                <a:spcPts val="0"/>
              </a:spcAft>
              <a:buSzPts val="1300"/>
              <a:buChar char="●"/>
            </a:pPr>
            <a:r>
              <a:rPr lang="en"/>
              <a:t>Netbook - 1404 predicted sales</a:t>
            </a:r>
            <a:endParaRPr/>
          </a:p>
          <a:p>
            <a:pPr indent="-311150" lvl="0" marL="457200" rtl="0" algn="l">
              <a:spcBef>
                <a:spcPts val="0"/>
              </a:spcBef>
              <a:spcAft>
                <a:spcPts val="0"/>
              </a:spcAft>
              <a:buSzPts val="1300"/>
              <a:buChar char="●"/>
            </a:pPr>
            <a:r>
              <a:rPr lang="en"/>
              <a:t>Smartphone - 1292 predicted sales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