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CenturyGothic-bold.fntdata"/><Relationship Id="rId10" Type="http://schemas.openxmlformats.org/officeDocument/2006/relationships/slide" Target="slides/slide6.xml"/><Relationship Id="rId32" Type="http://schemas.openxmlformats.org/officeDocument/2006/relationships/font" Target="fonts/CenturyGothic-regular.fntdata"/><Relationship Id="rId13" Type="http://schemas.openxmlformats.org/officeDocument/2006/relationships/slide" Target="slides/slide9.xml"/><Relationship Id="rId35" Type="http://schemas.openxmlformats.org/officeDocument/2006/relationships/font" Target="fonts/CenturyGothic-boldItalic.fntdata"/><Relationship Id="rId12" Type="http://schemas.openxmlformats.org/officeDocument/2006/relationships/slide" Target="slides/slide8.xml"/><Relationship Id="rId34" Type="http://schemas.openxmlformats.org/officeDocument/2006/relationships/font" Target="fonts/CenturyGothic-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0f26d2234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0f26d2234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Are there differences in the age of customers between regions? A very slight difference. Therefore, cannot predict age by region.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0f26d223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Is there a relationship between number of items purchased and amount spent? No, there is not.  There is a weak correlation.</a:t>
            </a:r>
            <a:endParaRPr/>
          </a:p>
        </p:txBody>
      </p:sp>
      <p:sp>
        <p:nvSpPr>
          <p:cNvPr id="227" name="Google Shape;227;g100f26d2234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Start talking about the python libraries used to conduct the Exploratory Data Analysis (EDA) to create reports. Visualizations talk and convey stories that actual data points cannot show.</a:t>
            </a:r>
            <a:endParaRPr/>
          </a:p>
          <a:p>
            <a:pPr indent="0" lvl="0" marL="0" rtl="0" algn="l">
              <a:spcBef>
                <a:spcPts val="0"/>
              </a:spcBef>
              <a:spcAft>
                <a:spcPts val="0"/>
              </a:spcAft>
              <a:buNone/>
            </a:pPr>
            <a:r>
              <a:rPr lang="en-US"/>
              <a:t>The first chart, which is a Scatterplot shows that there are customers have bought 1 item at the least and 8 items at the most. Customers who buy 1 or less number of items are willing to spend more on the items purchased. On the other hand, customers who buy more than 3 items per transaction are looking to cut down overall expense, inturn trying to cut down cost on each and every item. The regression model graph shows how the tendency to spend more lowers as the number of items increases.    </a:t>
            </a:r>
            <a:endParaRPr/>
          </a:p>
        </p:txBody>
      </p:sp>
      <p:sp>
        <p:nvSpPr>
          <p:cNvPr id="234" name="Google Shape;2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plot shows the age groups of the highest number of customers and the age groups of lowest number of customers throughout all sales data collected.</a:t>
            </a:r>
            <a:endParaRPr/>
          </a:p>
        </p:txBody>
      </p:sp>
      <p:sp>
        <p:nvSpPr>
          <p:cNvPr id="243" name="Google Shape;2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Are there </a:t>
            </a:r>
            <a:r>
              <a:rPr lang="en-US"/>
              <a:t>differences in the ages of customers between regions?</a:t>
            </a:r>
            <a:endParaRPr/>
          </a:p>
          <a:p>
            <a:pPr indent="0" lvl="0" marL="0" rtl="0" algn="l">
              <a:spcBef>
                <a:spcPts val="0"/>
              </a:spcBef>
              <a:spcAft>
                <a:spcPts val="0"/>
              </a:spcAft>
              <a:buNone/>
            </a:pPr>
            <a:r>
              <a:t/>
            </a:r>
            <a:endParaRPr/>
          </a:p>
        </p:txBody>
      </p:sp>
      <p:sp>
        <p:nvSpPr>
          <p:cNvPr id="252" name="Google Shape;2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One question that Martin , VP of Sales and the Sales team wanted research was , “</a:t>
            </a:r>
            <a:r>
              <a:rPr lang="en-US">
                <a:solidFill>
                  <a:schemeClr val="dk1"/>
                </a:solidFill>
              </a:rPr>
              <a:t>Are there differences in the ages of customers between regions? “ From my study on the relationships between ages and shopping methods, I can conclude that region 2 (South), is the only region to have most of the overall customers in age range 70s and 80s. And, region South has only Online sales, but no in-store. All of those customers chose to purchase online. And though the sales was not high, the analysis revealed an answer to Blackwell’s VP of Sales, Martin’s perception that ‘</a:t>
            </a:r>
            <a:r>
              <a:rPr lang="en-US">
                <a:solidFill>
                  <a:srgbClr val="333333"/>
                </a:solidFill>
                <a:highlight>
                  <a:srgbClr val="F3F3F3"/>
                </a:highlight>
              </a:rPr>
              <a:t>customers who shop in the store are older than customers who shop online.” The results of the analysis contradict that and helps answer that we need to  “</a:t>
            </a:r>
            <a:r>
              <a:rPr lang="en-US" sz="1500">
                <a:solidFill>
                  <a:srgbClr val="333333"/>
                </a:solidFill>
                <a:highlight>
                  <a:srgbClr val="F3F3F3"/>
                </a:highlight>
                <a:latin typeface="Roboto"/>
                <a:ea typeface="Roboto"/>
                <a:cs typeface="Roboto"/>
                <a:sym typeface="Roboto"/>
              </a:rPr>
              <a:t>consider marketing activities and potentially some design changes to the website to attract younger buyers to shop online, specifically targeting regions North, South and East.” </a:t>
            </a:r>
            <a:r>
              <a:rPr lang="en-US">
                <a:solidFill>
                  <a:srgbClr val="333333"/>
                </a:solidFill>
                <a:highlight>
                  <a:srgbClr val="F3F3F3"/>
                </a:highlight>
              </a:rPr>
              <a:t>Even the results on region 1 (North) which has only in-store purchases, has only younger buyers, which proves the previous results.  Across N, S, E regions, we need to target buyers interests, both in-store and online improving both shopping experiences. In W we need to attract older buyers interests.</a:t>
            </a:r>
            <a:endParaRPr/>
          </a:p>
        </p:txBody>
      </p:sp>
      <p:sp>
        <p:nvSpPr>
          <p:cNvPr id="259" name="Google Shape;2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a:solidFill>
                  <a:schemeClr val="dk1"/>
                </a:solidFill>
              </a:rPr>
              <a:t>There is a slight correlation between the customer age and in in store vs online shopping.</a:t>
            </a:r>
            <a:endParaRPr>
              <a:solidFill>
                <a:schemeClr val="dk1"/>
              </a:solidFill>
            </a:endParaRPr>
          </a:p>
          <a:p>
            <a:pPr indent="0" lvl="0" marL="0" rtl="0" algn="l">
              <a:lnSpc>
                <a:spcPct val="90000"/>
              </a:lnSpc>
              <a:spcBef>
                <a:spcPts val="1000"/>
              </a:spcBef>
              <a:spcAft>
                <a:spcPts val="0"/>
              </a:spcAft>
              <a:buNone/>
            </a:pPr>
            <a:r>
              <a:rPr lang="en-US">
                <a:solidFill>
                  <a:schemeClr val="dk1"/>
                </a:solidFill>
              </a:rPr>
              <a:t>the data provided shoes customers under the age of  50 slightly favor in store shopping while customers over 50  slightly favor online shopping with all customers over 75 utilising online shopping</a:t>
            </a:r>
            <a:endParaRPr>
              <a:solidFill>
                <a:schemeClr val="dk1"/>
              </a:solidFill>
            </a:endParaRPr>
          </a:p>
        </p:txBody>
      </p:sp>
      <p:sp>
        <p:nvSpPr>
          <p:cNvPr id="274" name="Google Shape;2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a:t>
            </a:r>
            <a:r>
              <a:rPr lang="en-US"/>
              <a:t>s there any correlation between age of a customer and if the transaction was made online or in the store? Just looking at the top row, it shows that age and in-store have a negative weak correlation. </a:t>
            </a:r>
            <a:endParaRPr/>
          </a:p>
        </p:txBody>
      </p:sp>
      <p:sp>
        <p:nvSpPr>
          <p:cNvPr id="280" name="Google Shape;2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10dfc19d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10dfc19d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0f26d2234_3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0f26d223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10dfc19d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7" name="Google Shape;157;g1010dfc19d5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0f26d2234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0f26d223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ff4760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ff4760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f26d2234_5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f26d2234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2" name="Google Shape;32;p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3" name="Google Shape;33;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7.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441723" y="240792"/>
            <a:ext cx="8825658" cy="3124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Customer Purchasing Behavior</a:t>
            </a:r>
            <a:endParaRPr/>
          </a:p>
        </p:txBody>
      </p:sp>
      <p:sp>
        <p:nvSpPr>
          <p:cNvPr id="148" name="Google Shape;148;p19"/>
          <p:cNvSpPr txBox="1"/>
          <p:nvPr>
            <p:ph idx="1" type="subTitle"/>
          </p:nvPr>
        </p:nvSpPr>
        <p:spPr>
          <a:xfrm>
            <a:off x="953787" y="3734964"/>
            <a:ext cx="8825658" cy="2327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rPr lang="en-US" sz="1600"/>
              <a:t>ANALYSIS OF E-COMMERCE SALES DATA</a:t>
            </a:r>
            <a:endParaRPr/>
          </a:p>
          <a:p>
            <a:pPr indent="0" lvl="0" marL="0" rtl="0" algn="l">
              <a:spcBef>
                <a:spcPts val="1000"/>
              </a:spcBef>
              <a:spcAft>
                <a:spcPts val="0"/>
              </a:spcAft>
              <a:buSzPts val="1280"/>
              <a:buNone/>
            </a:pPr>
            <a:r>
              <a:rPr b="1" lang="en-US" sz="1600"/>
              <a:t>BLACKWELL</a:t>
            </a:r>
            <a:r>
              <a:rPr lang="en-US" sz="1600"/>
              <a:t> </a:t>
            </a:r>
            <a:r>
              <a:rPr b="1" lang="en-US" sz="1600"/>
              <a:t>ELECTRONICS</a:t>
            </a:r>
            <a:endParaRPr/>
          </a:p>
          <a:p>
            <a:pPr indent="0" lvl="0" marL="0" rtl="0" algn="l">
              <a:spcBef>
                <a:spcPts val="1000"/>
              </a:spcBef>
              <a:spcAft>
                <a:spcPts val="0"/>
              </a:spcAft>
              <a:buSzPts val="1280"/>
              <a:buNone/>
            </a:pPr>
            <a:r>
              <a:t/>
            </a:r>
            <a:endParaRPr b="1" sz="1600"/>
          </a:p>
          <a:p>
            <a:pPr indent="0" lvl="0" marL="0" rtl="0" algn="l">
              <a:spcBef>
                <a:spcPts val="1000"/>
              </a:spcBef>
              <a:spcAft>
                <a:spcPts val="0"/>
              </a:spcAft>
              <a:buSzPts val="1280"/>
              <a:buNone/>
            </a:pPr>
            <a:r>
              <a:t/>
            </a:r>
            <a:endParaRPr b="1" sz="1600" cap="non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582236" y="44206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Age by Region</a:t>
            </a:r>
            <a:endParaRPr/>
          </a:p>
        </p:txBody>
      </p:sp>
      <p:sp>
        <p:nvSpPr>
          <p:cNvPr id="216" name="Google Shape;216;p28"/>
          <p:cNvSpPr txBox="1"/>
          <p:nvPr>
            <p:ph idx="1" type="body"/>
          </p:nvPr>
        </p:nvSpPr>
        <p:spPr>
          <a:xfrm>
            <a:off x="8402927" y="1564525"/>
            <a:ext cx="3364200" cy="4857900"/>
          </a:xfrm>
          <a:prstGeom prst="rect">
            <a:avLst/>
          </a:prstGeom>
          <a:solidFill>
            <a:srgbClr val="ED8251"/>
          </a:solidFill>
        </p:spPr>
        <p:txBody>
          <a:bodyPr anchorCtr="0" anchor="t" bIns="45700" lIns="91425" spcFirstLastPara="1" rIns="91425" wrap="square" tIns="45700">
            <a:normAutofit/>
          </a:bodyPr>
          <a:lstStyle/>
          <a:p>
            <a:pPr indent="0" lvl="0" marL="0" rtl="0" algn="l">
              <a:spcBef>
                <a:spcPts val="1000"/>
              </a:spcBef>
              <a:spcAft>
                <a:spcPts val="0"/>
              </a:spcAft>
              <a:buNone/>
            </a:pPr>
            <a:r>
              <a:rPr lang="en-US"/>
              <a:t>There are slight differences between Age and region.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 scatter plot helps to visualize the differences.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The South has the oldest customers, while the East has the youngest.</a:t>
            </a:r>
            <a:endParaRPr/>
          </a:p>
        </p:txBody>
      </p:sp>
      <p:pic>
        <p:nvPicPr>
          <p:cNvPr id="217" name="Google Shape;217;p28"/>
          <p:cNvPicPr preferRelativeResize="0"/>
          <p:nvPr/>
        </p:nvPicPr>
        <p:blipFill>
          <a:blip r:embed="rId3">
            <a:alphaModFix/>
          </a:blip>
          <a:stretch>
            <a:fillRect/>
          </a:stretch>
        </p:blipFill>
        <p:spPr>
          <a:xfrm>
            <a:off x="728063" y="1564525"/>
            <a:ext cx="7115175" cy="485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Correlation Matrix to study the relation between region vs amount </a:t>
            </a:r>
            <a:endParaRPr b="1">
              <a:solidFill>
                <a:srgbClr val="00B050"/>
              </a:solidFill>
            </a:endParaRPr>
          </a:p>
        </p:txBody>
      </p:sp>
      <p:pic>
        <p:nvPicPr>
          <p:cNvPr id="223" name="Google Shape;223;p29"/>
          <p:cNvPicPr preferRelativeResize="0"/>
          <p:nvPr>
            <p:ph idx="1" type="body"/>
          </p:nvPr>
        </p:nvPicPr>
        <p:blipFill rotWithShape="1">
          <a:blip r:embed="rId3">
            <a:alphaModFix/>
          </a:blip>
          <a:srcRect b="0" l="0" r="0" t="0"/>
          <a:stretch/>
        </p:blipFill>
        <p:spPr>
          <a:xfrm>
            <a:off x="715477" y="1853248"/>
            <a:ext cx="8869013" cy="2086266"/>
          </a:xfrm>
          <a:prstGeom prst="rect">
            <a:avLst/>
          </a:prstGeom>
          <a:noFill/>
          <a:ln>
            <a:noFill/>
          </a:ln>
        </p:spPr>
      </p:pic>
      <p:sp>
        <p:nvSpPr>
          <p:cNvPr id="224" name="Google Shape;224;p29"/>
          <p:cNvSpPr txBox="1"/>
          <p:nvPr/>
        </p:nvSpPr>
        <p:spPr>
          <a:xfrm>
            <a:off x="715475" y="4410025"/>
            <a:ext cx="10341600" cy="1015800"/>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rgbClr val="86D1D8"/>
              </a:buClr>
              <a:buSzPts val="1600"/>
              <a:buFont typeface="Noto Sans Symbols"/>
              <a:buChar char="►"/>
            </a:pPr>
            <a:r>
              <a:rPr lang="en-US" sz="2000">
                <a:solidFill>
                  <a:schemeClr val="lt1"/>
                </a:solidFill>
                <a:latin typeface="Century Gothic"/>
                <a:ea typeface="Century Gothic"/>
                <a:cs typeface="Century Gothic"/>
                <a:sym typeface="Century Gothic"/>
              </a:rPr>
              <a:t>The correlation Matrix shows that there is a moderate positive correlation between amount and region with a value of 0.4. </a:t>
            </a:r>
            <a:r>
              <a:rPr b="0" i="0" lang="en-US" sz="2000">
                <a:solidFill>
                  <a:schemeClr val="lt1"/>
                </a:solidFill>
                <a:latin typeface="Century Gothic"/>
                <a:ea typeface="Century Gothic"/>
                <a:cs typeface="Century Gothic"/>
                <a:sym typeface="Century Gothic"/>
              </a:rPr>
              <a:t>                    </a:t>
            </a:r>
            <a:endParaRPr b="0" i="0" sz="2000">
              <a:solidFill>
                <a:schemeClr val="lt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Correlation Matrix to study the relation between items vs amount </a:t>
            </a:r>
            <a:endParaRPr b="1">
              <a:solidFill>
                <a:srgbClr val="00B050"/>
              </a:solidFill>
            </a:endParaRPr>
          </a:p>
        </p:txBody>
      </p:sp>
      <p:pic>
        <p:nvPicPr>
          <p:cNvPr id="230" name="Google Shape;230;p30"/>
          <p:cNvPicPr preferRelativeResize="0"/>
          <p:nvPr>
            <p:ph idx="1" type="body"/>
          </p:nvPr>
        </p:nvPicPr>
        <p:blipFill rotWithShape="1">
          <a:blip r:embed="rId3">
            <a:alphaModFix/>
          </a:blip>
          <a:srcRect b="0" l="0" r="0" t="0"/>
          <a:stretch/>
        </p:blipFill>
        <p:spPr>
          <a:xfrm>
            <a:off x="715477" y="1853248"/>
            <a:ext cx="8868900" cy="2086200"/>
          </a:xfrm>
          <a:prstGeom prst="rect">
            <a:avLst/>
          </a:prstGeom>
          <a:noFill/>
          <a:ln>
            <a:noFill/>
          </a:ln>
        </p:spPr>
      </p:pic>
      <p:sp>
        <p:nvSpPr>
          <p:cNvPr id="231" name="Google Shape;231;p30"/>
          <p:cNvSpPr txBox="1"/>
          <p:nvPr/>
        </p:nvSpPr>
        <p:spPr>
          <a:xfrm>
            <a:off x="715475" y="4410025"/>
            <a:ext cx="10341600" cy="1323600"/>
          </a:xfrm>
          <a:prstGeom prst="rect">
            <a:avLst/>
          </a:prstGeom>
          <a:gradFill>
            <a:gsLst>
              <a:gs pos="0">
                <a:srgbClr val="ED8251"/>
              </a:gs>
              <a:gs pos="100000">
                <a:srgbClr val="BB4E0E"/>
              </a:gs>
            </a:gsLst>
            <a:lin ang="5400012"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rgbClr val="86D1D8"/>
              </a:buClr>
              <a:buSzPts val="1600"/>
              <a:buFont typeface="Noto Sans Symbols"/>
              <a:buChar char="►"/>
            </a:pPr>
            <a:r>
              <a:rPr b="0" i="0" lang="en-US" sz="2000">
                <a:solidFill>
                  <a:schemeClr val="lt1"/>
                </a:solidFill>
                <a:latin typeface="Century Gothic"/>
                <a:ea typeface="Century Gothic"/>
                <a:cs typeface="Century Gothic"/>
                <a:sym typeface="Century Gothic"/>
              </a:rPr>
              <a:t>From the above correlation matrix, it can be inferred that                           ‘items' and 'amount' have a correlation of 0.00384,  showing a  weak correlation. As the number of items purchase</a:t>
            </a:r>
            <a:r>
              <a:rPr lang="en-US" sz="2000">
                <a:solidFill>
                  <a:schemeClr val="lt1"/>
                </a:solidFill>
                <a:latin typeface="Century Gothic"/>
                <a:ea typeface="Century Gothic"/>
                <a:cs typeface="Century Gothic"/>
                <a:sym typeface="Century Gothic"/>
              </a:rPr>
              <a:t>d </a:t>
            </a:r>
            <a:r>
              <a:rPr b="0" i="0" lang="en-US" sz="2000">
                <a:solidFill>
                  <a:schemeClr val="lt1"/>
                </a:solidFill>
                <a:latin typeface="Century Gothic"/>
                <a:ea typeface="Century Gothic"/>
                <a:cs typeface="Century Gothic"/>
                <a:sym typeface="Century Gothic"/>
              </a:rPr>
              <a:t>increases, it does not </a:t>
            </a:r>
            <a:r>
              <a:rPr lang="en-US" sz="2000">
                <a:solidFill>
                  <a:schemeClr val="lt1"/>
                </a:solidFill>
                <a:latin typeface="Century Gothic"/>
                <a:ea typeface="Century Gothic"/>
                <a:cs typeface="Century Gothic"/>
                <a:sym typeface="Century Gothic"/>
              </a:rPr>
              <a:t>relate </a:t>
            </a:r>
            <a:r>
              <a:rPr b="0" i="0" lang="en-US" sz="2000">
                <a:solidFill>
                  <a:schemeClr val="lt1"/>
                </a:solidFill>
                <a:latin typeface="Century Gothic"/>
                <a:ea typeface="Century Gothic"/>
                <a:cs typeface="Century Gothic"/>
                <a:sym typeface="Century Gothic"/>
              </a:rPr>
              <a:t>t</a:t>
            </a:r>
            <a:r>
              <a:rPr lang="en-US" sz="2000">
                <a:solidFill>
                  <a:schemeClr val="lt1"/>
                </a:solidFill>
                <a:latin typeface="Century Gothic"/>
                <a:ea typeface="Century Gothic"/>
                <a:cs typeface="Century Gothic"/>
                <a:sym typeface="Century Gothic"/>
              </a:rPr>
              <a:t>o the increase in amount spent/item relatively.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422083" y="89942"/>
            <a:ext cx="5082605" cy="97990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entury Gothic"/>
              <a:buNone/>
            </a:pPr>
            <a:r>
              <a:rPr b="1" lang="en-US" sz="3000">
                <a:solidFill>
                  <a:srgbClr val="00B050"/>
                </a:solidFill>
              </a:rPr>
              <a:t>Trend Analysis of customer behavior using Scatterplot</a:t>
            </a:r>
            <a:endParaRPr/>
          </a:p>
        </p:txBody>
      </p:sp>
      <p:pic>
        <p:nvPicPr>
          <p:cNvPr id="237" name="Google Shape;237;p31"/>
          <p:cNvPicPr preferRelativeResize="0"/>
          <p:nvPr>
            <p:ph idx="1" type="body"/>
          </p:nvPr>
        </p:nvPicPr>
        <p:blipFill rotWithShape="1">
          <a:blip r:embed="rId3">
            <a:alphaModFix/>
          </a:blip>
          <a:srcRect b="0" l="0" r="0" t="0"/>
          <a:stretch/>
        </p:blipFill>
        <p:spPr>
          <a:xfrm>
            <a:off x="561833" y="1527048"/>
            <a:ext cx="4494799" cy="3602266"/>
          </a:xfrm>
          <a:prstGeom prst="rect">
            <a:avLst/>
          </a:prstGeom>
          <a:noFill/>
          <a:ln>
            <a:noFill/>
          </a:ln>
        </p:spPr>
      </p:pic>
      <p:sp>
        <p:nvSpPr>
          <p:cNvPr id="238" name="Google Shape;238;p31"/>
          <p:cNvSpPr txBox="1"/>
          <p:nvPr/>
        </p:nvSpPr>
        <p:spPr>
          <a:xfrm>
            <a:off x="561833" y="5266944"/>
            <a:ext cx="7658225" cy="1015663"/>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Noto Sans Symbols"/>
              <a:buChar char="⮚"/>
            </a:pPr>
            <a:r>
              <a:rPr lang="en-US" sz="2000">
                <a:solidFill>
                  <a:schemeClr val="lt1"/>
                </a:solidFill>
                <a:latin typeface="Century Gothic"/>
                <a:ea typeface="Century Gothic"/>
                <a:cs typeface="Century Gothic"/>
                <a:sym typeface="Century Gothic"/>
              </a:rPr>
              <a:t>From the plot, as the number of items each customer wants to buy increases, the tendency to spend more money per each item decreases. </a:t>
            </a:r>
            <a:endParaRPr/>
          </a:p>
        </p:txBody>
      </p:sp>
      <p:sp>
        <p:nvSpPr>
          <p:cNvPr id="239" name="Google Shape;239;p31"/>
          <p:cNvSpPr txBox="1"/>
          <p:nvPr/>
        </p:nvSpPr>
        <p:spPr>
          <a:xfrm>
            <a:off x="5385816" y="89942"/>
            <a:ext cx="5202936" cy="5687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B050"/>
              </a:buClr>
              <a:buSzPts val="2700"/>
              <a:buFont typeface="Century Gothic"/>
              <a:buNone/>
            </a:pPr>
            <a:r>
              <a:rPr b="1" i="0" lang="en-US" sz="2700">
                <a:solidFill>
                  <a:srgbClr val="00B050"/>
                </a:solidFill>
                <a:latin typeface="Century Gothic"/>
                <a:ea typeface="Century Gothic"/>
                <a:cs typeface="Century Gothic"/>
                <a:sym typeface="Century Gothic"/>
              </a:rPr>
              <a:t>Trend Analysis of Customer Behavior using Seaborn lmplot</a:t>
            </a:r>
            <a:endParaRPr b="1" i="0" sz="2700">
              <a:solidFill>
                <a:srgbClr val="00B050"/>
              </a:solidFill>
              <a:latin typeface="Century Gothic"/>
              <a:ea typeface="Century Gothic"/>
              <a:cs typeface="Century Gothic"/>
              <a:sym typeface="Century Gothic"/>
            </a:endParaRPr>
          </a:p>
        </p:txBody>
      </p:sp>
      <p:pic>
        <p:nvPicPr>
          <p:cNvPr id="240" name="Google Shape;240;p31"/>
          <p:cNvPicPr preferRelativeResize="0"/>
          <p:nvPr/>
        </p:nvPicPr>
        <p:blipFill rotWithShape="1">
          <a:blip r:embed="rId4">
            <a:alphaModFix/>
          </a:blip>
          <a:srcRect b="0" l="0" r="0" t="0"/>
          <a:stretch/>
        </p:blipFill>
        <p:spPr>
          <a:xfrm>
            <a:off x="5504688" y="1527048"/>
            <a:ext cx="4809744" cy="36022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nvSpPr>
        <p:spPr>
          <a:xfrm>
            <a:off x="6336287" y="2160589"/>
            <a:ext cx="2934714" cy="388077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2880"/>
              <a:buFont typeface="Century Gothic"/>
              <a:buNone/>
            </a:pPr>
            <a:r>
              <a:t/>
            </a:r>
            <a:endParaRPr sz="3600">
              <a:solidFill>
                <a:srgbClr val="FEFEFE"/>
              </a:solidFill>
              <a:latin typeface="Century Gothic"/>
              <a:ea typeface="Century Gothic"/>
              <a:cs typeface="Century Gothic"/>
              <a:sym typeface="Century Gothic"/>
            </a:endParaRPr>
          </a:p>
        </p:txBody>
      </p:sp>
      <p:sp>
        <p:nvSpPr>
          <p:cNvPr id="246" name="Google Shape;246;p32"/>
          <p:cNvSpPr txBox="1"/>
          <p:nvPr/>
        </p:nvSpPr>
        <p:spPr>
          <a:xfrm>
            <a:off x="3712464" y="1084231"/>
            <a:ext cx="6620256" cy="221599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Customers in THIRTIES are the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highest, FORTIES are the second highest </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number of customers across all regions.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Customers in EIGHTIES are the least number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of customers across all regions.</a:t>
            </a:r>
            <a:endParaRPr/>
          </a:p>
          <a:p>
            <a:pPr indent="0" lvl="0" marL="0" marR="0" rtl="0" algn="l">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190500" lvl="0" marL="285750" marR="0" rtl="0" algn="l">
              <a:spcBef>
                <a:spcPts val="0"/>
              </a:spcBef>
              <a:spcAft>
                <a:spcPts val="0"/>
              </a:spcAft>
              <a:buClr>
                <a:schemeClr val="lt1"/>
              </a:buClr>
              <a:buSzPts val="1500"/>
              <a:buFont typeface="Noto Sans Symbols"/>
              <a:buNone/>
            </a:pPr>
            <a:r>
              <a:t/>
            </a:r>
            <a:endParaRPr sz="1500">
              <a:solidFill>
                <a:schemeClr val="lt1"/>
              </a:solidFill>
              <a:latin typeface="Century Gothic"/>
              <a:ea typeface="Century Gothic"/>
              <a:cs typeface="Century Gothic"/>
              <a:sym typeface="Century Gothic"/>
            </a:endParaRPr>
          </a:p>
        </p:txBody>
      </p:sp>
      <p:pic>
        <p:nvPicPr>
          <p:cNvPr id="247" name="Google Shape;247;p32"/>
          <p:cNvPicPr preferRelativeResize="0"/>
          <p:nvPr/>
        </p:nvPicPr>
        <p:blipFill rotWithShape="1">
          <a:blip r:embed="rId3">
            <a:alphaModFix/>
          </a:blip>
          <a:srcRect b="0" l="0" r="0" t="0"/>
          <a:stretch/>
        </p:blipFill>
        <p:spPr>
          <a:xfrm>
            <a:off x="97542" y="3010406"/>
            <a:ext cx="5494342" cy="368302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48" name="Google Shape;248;p32"/>
          <p:cNvSpPr txBox="1"/>
          <p:nvPr/>
        </p:nvSpPr>
        <p:spPr>
          <a:xfrm>
            <a:off x="336562" y="423830"/>
            <a:ext cx="8596668" cy="13208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lt1"/>
              </a:buClr>
              <a:buSzPts val="3600"/>
              <a:buFont typeface="Century Gothic"/>
              <a:buNone/>
            </a:pPr>
            <a:r>
              <a:rPr lang="en-US" sz="3600">
                <a:solidFill>
                  <a:schemeClr val="lt1"/>
                </a:solidFill>
                <a:latin typeface="Century Gothic"/>
                <a:ea typeface="Century Gothic"/>
                <a:cs typeface="Century Gothic"/>
                <a:sym typeface="Century Gothic"/>
              </a:rPr>
              <a:t>Study on </a:t>
            </a:r>
            <a:r>
              <a:rPr lang="en-US" sz="3600">
                <a:solidFill>
                  <a:schemeClr val="lt1"/>
                </a:solidFill>
                <a:latin typeface="Century Gothic"/>
                <a:ea typeface="Century Gothic"/>
                <a:cs typeface="Century Gothic"/>
                <a:sym typeface="Century Gothic"/>
              </a:rPr>
              <a:t>Ages of Customers </a:t>
            </a:r>
            <a:endParaRPr sz="3600">
              <a:solidFill>
                <a:schemeClr val="lt1"/>
              </a:solidFill>
              <a:latin typeface="Century Gothic"/>
              <a:ea typeface="Century Gothic"/>
              <a:cs typeface="Century Gothic"/>
              <a:sym typeface="Century Gothic"/>
            </a:endParaRPr>
          </a:p>
        </p:txBody>
      </p:sp>
      <p:pic>
        <p:nvPicPr>
          <p:cNvPr id="249" name="Google Shape;249;p32"/>
          <p:cNvPicPr preferRelativeResize="0"/>
          <p:nvPr/>
        </p:nvPicPr>
        <p:blipFill rotWithShape="1">
          <a:blip r:embed="rId4">
            <a:alphaModFix/>
          </a:blip>
          <a:srcRect b="0" l="0" r="0" t="0"/>
          <a:stretch/>
        </p:blipFill>
        <p:spPr>
          <a:xfrm>
            <a:off x="6050605" y="3406625"/>
            <a:ext cx="2391109" cy="19910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290886" y="-7"/>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Differences in </a:t>
            </a:r>
            <a:r>
              <a:rPr b="1" lang="en-US">
                <a:solidFill>
                  <a:srgbClr val="00B050"/>
                </a:solidFill>
              </a:rPr>
              <a:t>Ages of Customers vs Region</a:t>
            </a:r>
            <a:endParaRPr b="1">
              <a:solidFill>
                <a:srgbClr val="00B050"/>
              </a:solidFill>
            </a:endParaRPr>
          </a:p>
        </p:txBody>
      </p:sp>
      <p:pic>
        <p:nvPicPr>
          <p:cNvPr id="255" name="Google Shape;255;p33"/>
          <p:cNvPicPr preferRelativeResize="0"/>
          <p:nvPr>
            <p:ph idx="1" type="body"/>
          </p:nvPr>
        </p:nvPicPr>
        <p:blipFill rotWithShape="1">
          <a:blip r:embed="rId3">
            <a:alphaModFix/>
          </a:blip>
          <a:srcRect b="0" l="0" r="0" t="0"/>
          <a:stretch/>
        </p:blipFill>
        <p:spPr>
          <a:xfrm>
            <a:off x="438206" y="1568996"/>
            <a:ext cx="4679700" cy="41958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56" name="Google Shape;256;p33"/>
          <p:cNvSpPr txBox="1"/>
          <p:nvPr/>
        </p:nvSpPr>
        <p:spPr>
          <a:xfrm>
            <a:off x="5513825" y="1430850"/>
            <a:ext cx="5676000" cy="8260500"/>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ALL REGIONS have customers from age range 18 to 69.</a:t>
            </a:r>
            <a:endParaRPr/>
          </a:p>
          <a:p>
            <a:pPr indent="-285750" lvl="1" marL="742950" marR="0" rtl="0" algn="l">
              <a:spcBef>
                <a:spcPts val="100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Region 1,3 and 4 (North, East and West) have no customers in age-range EIGHTIES.</a:t>
            </a:r>
            <a:endParaRPr/>
          </a:p>
          <a:p>
            <a:pPr indent="-285750" lvl="1" marL="742950" marR="0" rtl="0" algn="l">
              <a:spcBef>
                <a:spcPts val="100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Region 4 (West) has no customers in the age-range SEVENTIES AND EIGHTIES.         </a:t>
            </a:r>
            <a:endParaRPr/>
          </a:p>
          <a:p>
            <a:pPr indent="-285750" lvl="1" marL="742950" marR="0" rtl="0" algn="l">
              <a:spcBef>
                <a:spcPts val="100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Region 2 (South) is the only region having customers in the age-range  EIGHTIES.</a:t>
            </a:r>
            <a:endParaRPr/>
          </a:p>
          <a:p>
            <a:pPr indent="-285750" lvl="1" marL="742950" marR="0" rtl="0" algn="l">
              <a:spcBef>
                <a:spcPts val="100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Region 4 (West) has the highest and the  majority of all its customers in the age range TWENTIES TO FIFTIES compared to all other regions.</a:t>
            </a:r>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194309" lvl="1" marL="742950" marR="0" rtl="0" algn="l">
              <a:spcBef>
                <a:spcPts val="1000"/>
              </a:spcBef>
              <a:spcAft>
                <a:spcPts val="0"/>
              </a:spcAft>
              <a:buClr>
                <a:srgbClr val="86D1D8"/>
              </a:buClr>
              <a:buSzPts val="1440"/>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92836" y="-7"/>
            <a:ext cx="9404700" cy="140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B050"/>
              </a:buClr>
              <a:buSzPts val="3600"/>
              <a:buFont typeface="Century Gothic"/>
              <a:buNone/>
            </a:pPr>
            <a:r>
              <a:rPr b="1" lang="en-US" sz="3600">
                <a:solidFill>
                  <a:srgbClr val="00B050"/>
                </a:solidFill>
              </a:rPr>
              <a:t>Differences in </a:t>
            </a:r>
            <a:r>
              <a:rPr b="1" i="0" lang="en-US" sz="3600" u="none" cap="none" strike="noStrike">
                <a:solidFill>
                  <a:srgbClr val="00B050"/>
                </a:solidFill>
                <a:latin typeface="Century Gothic"/>
                <a:ea typeface="Century Gothic"/>
                <a:cs typeface="Century Gothic"/>
                <a:sym typeface="Century Gothic"/>
              </a:rPr>
              <a:t>Ages of </a:t>
            </a:r>
            <a:r>
              <a:rPr b="1" lang="en-US" sz="3600">
                <a:solidFill>
                  <a:srgbClr val="00B050"/>
                </a:solidFill>
              </a:rPr>
              <a:t>C</a:t>
            </a:r>
            <a:r>
              <a:rPr b="1" i="0" lang="en-US" sz="3600" u="none" cap="none" strike="noStrike">
                <a:solidFill>
                  <a:srgbClr val="00B050"/>
                </a:solidFill>
                <a:latin typeface="Century Gothic"/>
                <a:ea typeface="Century Gothic"/>
                <a:cs typeface="Century Gothic"/>
                <a:sym typeface="Century Gothic"/>
              </a:rPr>
              <a:t>ustomers vs Region</a:t>
            </a:r>
            <a:endParaRPr b="1" i="0" sz="3600" u="none" cap="none" strike="noStrike">
              <a:solidFill>
                <a:srgbClr val="00B050"/>
              </a:solidFill>
              <a:latin typeface="Century Gothic"/>
              <a:ea typeface="Century Gothic"/>
              <a:cs typeface="Century Gothic"/>
              <a:sym typeface="Century Gothic"/>
            </a:endParaRPr>
          </a:p>
        </p:txBody>
      </p:sp>
      <p:sp>
        <p:nvSpPr>
          <p:cNvPr id="262" name="Google Shape;262;p34"/>
          <p:cNvSpPr txBox="1"/>
          <p:nvPr/>
        </p:nvSpPr>
        <p:spPr>
          <a:xfrm>
            <a:off x="6047671" y="1468758"/>
            <a:ext cx="5015700" cy="5058900"/>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285750" lvl="1" marL="742950" marR="0" rtl="0" algn="l">
              <a:spcBef>
                <a:spcPts val="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ALL REGIONS have customers from </a:t>
            </a:r>
            <a:endParaRPr b="0" i="0" sz="1800" u="none" cap="none" strike="noStrike">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a:t>
            </a:r>
            <a:r>
              <a:rPr b="0" i="0" lang="en-US" sz="1800" u="none" cap="none" strike="noStrike">
                <a:solidFill>
                  <a:schemeClr val="lt1"/>
                </a:solidFill>
                <a:latin typeface="Century Gothic"/>
                <a:ea typeface="Century Gothic"/>
                <a:cs typeface="Century Gothic"/>
                <a:sym typeface="Century Gothic"/>
              </a:rPr>
              <a:t>age range 18 to 69.</a:t>
            </a:r>
            <a:endParaRPr/>
          </a:p>
          <a:p>
            <a:pPr indent="0" lvl="0" marL="91440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285750" lvl="1" marL="742950" marR="0" rtl="0" algn="l">
              <a:spcBef>
                <a:spcPts val="0"/>
              </a:spcBef>
              <a:spcAft>
                <a:spcPts val="0"/>
              </a:spcAft>
              <a:buClr>
                <a:srgbClr val="86D1D8"/>
              </a:buClr>
              <a:buSzPts val="1440"/>
              <a:buFont typeface="Noto Sans Symbols"/>
              <a:buChar char="►"/>
            </a:pPr>
            <a:r>
              <a:rPr lang="en-US" sz="1800">
                <a:solidFill>
                  <a:schemeClr val="lt1"/>
                </a:solidFill>
                <a:latin typeface="Century Gothic"/>
                <a:ea typeface="Century Gothic"/>
                <a:cs typeface="Century Gothic"/>
                <a:sym typeface="Century Gothic"/>
              </a:rPr>
              <a:t>R</a:t>
            </a:r>
            <a:r>
              <a:rPr lang="en-US" sz="1800">
                <a:solidFill>
                  <a:schemeClr val="lt1"/>
                </a:solidFill>
                <a:latin typeface="Century Gothic"/>
                <a:ea typeface="Century Gothic"/>
                <a:cs typeface="Century Gothic"/>
                <a:sym typeface="Century Gothic"/>
              </a:rPr>
              <a:t>e</a:t>
            </a:r>
            <a:r>
              <a:rPr lang="en-US" sz="1800">
                <a:solidFill>
                  <a:schemeClr val="lt1"/>
                </a:solidFill>
                <a:latin typeface="Century Gothic"/>
                <a:ea typeface="Century Gothic"/>
                <a:cs typeface="Century Gothic"/>
                <a:sym typeface="Century Gothic"/>
              </a:rPr>
              <a:t>gion 2 (South) is the only region having customers in the age-range  EIGHTIES. Region 1,3 and 4 (North, East and  West)have no customers in age-range EIGHTIES.    </a:t>
            </a:r>
            <a:endParaRPr>
              <a:solidFill>
                <a:schemeClr val="dk1"/>
              </a:solidFill>
            </a:endParaRPr>
          </a:p>
          <a:p>
            <a:pPr indent="-285750" lvl="1" marL="742950" marR="0" rtl="0" algn="l">
              <a:spcBef>
                <a:spcPts val="100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Region 4 (West) has no customers in      the age-range SEVENTIES AND EIGHTIES.         </a:t>
            </a:r>
            <a:endParaRPr/>
          </a:p>
          <a:p>
            <a:pPr indent="-285750" lvl="1" marL="742950" marR="0" rtl="0" algn="l">
              <a:spcBef>
                <a:spcPts val="1000"/>
              </a:spcBef>
              <a:spcAft>
                <a:spcPts val="0"/>
              </a:spcAft>
              <a:buClr>
                <a:srgbClr val="86D1D8"/>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Region 4 (West) has the highest and the majority of all its customers in the     age-range TWENTIES TO FIFTIES compared to all other regions.</a:t>
            </a:r>
            <a:endParaRPr b="0" i="0" sz="1800" u="none" cap="none" strike="noStrike">
              <a:solidFill>
                <a:schemeClr val="lt1"/>
              </a:solidFill>
              <a:latin typeface="Century Gothic"/>
              <a:ea typeface="Century Gothic"/>
              <a:cs typeface="Century Gothic"/>
              <a:sym typeface="Century Gothic"/>
            </a:endParaRPr>
          </a:p>
        </p:txBody>
      </p:sp>
      <p:pic>
        <p:nvPicPr>
          <p:cNvPr id="263" name="Google Shape;263;p34"/>
          <p:cNvPicPr preferRelativeResize="0"/>
          <p:nvPr/>
        </p:nvPicPr>
        <p:blipFill>
          <a:blip r:embed="rId3">
            <a:alphaModFix/>
          </a:blip>
          <a:stretch>
            <a:fillRect/>
          </a:stretch>
        </p:blipFill>
        <p:spPr>
          <a:xfrm>
            <a:off x="192825" y="1423325"/>
            <a:ext cx="5411974" cy="505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descr="image.png" id="268" name="Google Shape;268;p35"/>
          <p:cNvSpPr txBox="1"/>
          <p:nvPr>
            <p:ph type="title"/>
          </p:nvPr>
        </p:nvSpPr>
        <p:spPr>
          <a:xfrm>
            <a:off x="256710" y="124968"/>
            <a:ext cx="8596668" cy="74371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Century Gothic"/>
              <a:buNone/>
            </a:pPr>
            <a:r>
              <a:rPr b="1" lang="en-US">
                <a:solidFill>
                  <a:srgbClr val="00B050"/>
                </a:solidFill>
              </a:rPr>
              <a:t>Correlation Matrix to understand age vs region</a:t>
            </a:r>
            <a:endParaRPr b="1">
              <a:solidFill>
                <a:srgbClr val="00B050"/>
              </a:solidFill>
            </a:endParaRPr>
          </a:p>
        </p:txBody>
      </p:sp>
      <p:pic>
        <p:nvPicPr>
          <p:cNvPr id="269" name="Google Shape;269;p35"/>
          <p:cNvPicPr preferRelativeResize="0"/>
          <p:nvPr>
            <p:ph idx="1" type="body"/>
          </p:nvPr>
        </p:nvPicPr>
        <p:blipFill rotWithShape="1">
          <a:blip r:embed="rId3">
            <a:alphaModFix/>
          </a:blip>
          <a:srcRect b="0" l="0" r="0" t="0"/>
          <a:stretch/>
        </p:blipFill>
        <p:spPr>
          <a:xfrm>
            <a:off x="641925" y="1845275"/>
            <a:ext cx="7660200" cy="1801500"/>
          </a:xfrm>
          <a:prstGeom prst="rect">
            <a:avLst/>
          </a:prstGeom>
          <a:noFill/>
          <a:ln>
            <a:noFill/>
          </a:ln>
        </p:spPr>
      </p:pic>
      <p:sp>
        <p:nvSpPr>
          <p:cNvPr id="270" name="Google Shape;270;p35"/>
          <p:cNvSpPr txBox="1"/>
          <p:nvPr/>
        </p:nvSpPr>
        <p:spPr>
          <a:xfrm>
            <a:off x="641925" y="3908475"/>
            <a:ext cx="8933100" cy="2857800"/>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rgbClr val="86D1D8"/>
              </a:buClr>
              <a:buSzPts val="1440"/>
              <a:buFont typeface="Noto Sans Symbols"/>
              <a:buChar char="⮚"/>
            </a:pPr>
            <a:r>
              <a:rPr lang="en-US" sz="1800">
                <a:solidFill>
                  <a:schemeClr val="lt1"/>
                </a:solidFill>
                <a:latin typeface="Century Gothic"/>
                <a:ea typeface="Century Gothic"/>
                <a:cs typeface="Century Gothic"/>
                <a:sym typeface="Century Gothic"/>
              </a:rPr>
              <a:t>From the above correlation matrix, it can be inferred that 'age‘ and ‘region’ have a correlation of -0.235,  showing a negative weak correlation. Also, </a:t>
            </a:r>
            <a:r>
              <a:rPr lang="en-US" sz="1800">
                <a:solidFill>
                  <a:srgbClr val="FEFEFE"/>
                </a:solidFill>
                <a:latin typeface="Century Gothic"/>
                <a:ea typeface="Century Gothic"/>
                <a:cs typeface="Century Gothic"/>
                <a:sym typeface="Century Gothic"/>
              </a:rPr>
              <a:t>‘age’ and ‘region’ cannot be investigated relatively using the correlation matrix because ‘region’ does not take actual numerical values here. </a:t>
            </a:r>
            <a:endParaRPr sz="1800">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440"/>
              <a:buFont typeface="Noto Sans Symbols"/>
              <a:buChar char="⮚"/>
            </a:pPr>
            <a:r>
              <a:rPr lang="en-US" sz="1800">
                <a:solidFill>
                  <a:schemeClr val="lt1"/>
                </a:solidFill>
                <a:latin typeface="Century Gothic"/>
                <a:ea typeface="Century Gothic"/>
                <a:cs typeface="Century Gothic"/>
                <a:sym typeface="Century Gothic"/>
              </a:rPr>
              <a:t>All other factors too seem to have a weak correlation with the 'age'.</a:t>
            </a:r>
            <a:endParaRPr/>
          </a:p>
          <a:p>
            <a:pPr indent="-349250" lvl="0" marL="342900" marR="0" rtl="0" algn="l">
              <a:spcBef>
                <a:spcPts val="1000"/>
              </a:spcBef>
              <a:spcAft>
                <a:spcPts val="0"/>
              </a:spcAft>
              <a:buClr>
                <a:srgbClr val="86D1D8"/>
              </a:buClr>
              <a:buSzPts val="1540"/>
              <a:buFont typeface="Noto Sans Symbols"/>
              <a:buChar char="⮚"/>
            </a:pPr>
            <a:r>
              <a:rPr b="1" lang="en-US" sz="1900">
                <a:solidFill>
                  <a:schemeClr val="lt1"/>
                </a:solidFill>
                <a:latin typeface="Century Gothic"/>
                <a:ea typeface="Century Gothic"/>
                <a:cs typeface="Century Gothic"/>
                <a:sym typeface="Century Gothic"/>
              </a:rPr>
              <a:t>Predicting ‘age’ of a customer could not be achieved successfully. </a:t>
            </a:r>
            <a:r>
              <a:rPr lang="en-US" sz="1800">
                <a:solidFill>
                  <a:schemeClr val="lt1"/>
                </a:solidFill>
                <a:latin typeface="Century Gothic"/>
                <a:ea typeface="Century Gothic"/>
                <a:cs typeface="Century Gothic"/>
                <a:sym typeface="Century Gothic"/>
              </a:rPr>
              <a:t>An efficient model using different algorithms, which could make an accurate prediction of age cannot be achieved.</a:t>
            </a:r>
            <a:endParaRPr sz="1600">
              <a:solidFill>
                <a:schemeClr val="lt1"/>
              </a:solidFill>
              <a:latin typeface="Century Gothic"/>
              <a:ea typeface="Century Gothic"/>
              <a:cs typeface="Century Gothic"/>
              <a:sym typeface="Century Gothic"/>
            </a:endParaRPr>
          </a:p>
        </p:txBody>
      </p:sp>
      <p:sp>
        <p:nvSpPr>
          <p:cNvPr id="271" name="Google Shape;271;p35"/>
          <p:cNvSpPr/>
          <p:nvPr/>
        </p:nvSpPr>
        <p:spPr>
          <a:xfrm>
            <a:off x="6058900" y="2368325"/>
            <a:ext cx="1133400" cy="26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46111" y="452718"/>
            <a:ext cx="1001579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Scatter-plot to study age vs shopping method </a:t>
            </a:r>
            <a:r>
              <a:rPr lang="en-US" u="sng"/>
              <a:t>‘in-store’ or ‘online’</a:t>
            </a:r>
            <a:r>
              <a:rPr lang="en-US"/>
              <a:t> </a:t>
            </a:r>
            <a:endParaRPr/>
          </a:p>
        </p:txBody>
      </p:sp>
      <p:pic>
        <p:nvPicPr>
          <p:cNvPr id="277" name="Google Shape;277;p36"/>
          <p:cNvPicPr preferRelativeResize="0"/>
          <p:nvPr>
            <p:ph idx="1" type="body"/>
          </p:nvPr>
        </p:nvPicPr>
        <p:blipFill rotWithShape="1">
          <a:blip r:embed="rId3">
            <a:alphaModFix/>
          </a:blip>
          <a:srcRect b="0" l="0" r="0" t="0"/>
          <a:stretch/>
        </p:blipFill>
        <p:spPr>
          <a:xfrm>
            <a:off x="2525225" y="2336227"/>
            <a:ext cx="4901587" cy="353015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idx="1" type="body"/>
          </p:nvPr>
        </p:nvSpPr>
        <p:spPr>
          <a:xfrm>
            <a:off x="418649" y="3950315"/>
            <a:ext cx="8295600" cy="2555100"/>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spAutoFit/>
          </a:bodyPr>
          <a:lstStyle/>
          <a:p>
            <a:pPr indent="-342900" lvl="0" marL="342900" rtl="0" algn="l">
              <a:spcBef>
                <a:spcPts val="0"/>
              </a:spcBef>
              <a:spcAft>
                <a:spcPts val="0"/>
              </a:spcAft>
              <a:buSzPts val="1600"/>
              <a:buChar char="►"/>
            </a:pPr>
            <a:r>
              <a:rPr b="1" lang="en-US">
                <a:solidFill>
                  <a:schemeClr val="lt1"/>
                </a:solidFill>
                <a:latin typeface="Century Gothic"/>
                <a:ea typeface="Century Gothic"/>
                <a:cs typeface="Century Gothic"/>
                <a:sym typeface="Century Gothic"/>
              </a:rPr>
              <a:t>From the above correlation matrix, it can be inferred that                           'in-store' and 'age' have a correlation of -0.178,  showing a negative weak correlation. Also, ‘age’ and ‘in-store’ cannot be investigated relatively using the correlation matrix here because ‘in-store’ </a:t>
            </a:r>
            <a:r>
              <a:rPr b="1" lang="en-US"/>
              <a:t>does</a:t>
            </a:r>
            <a:r>
              <a:rPr b="1" lang="en-US">
                <a:solidFill>
                  <a:schemeClr val="lt1"/>
                </a:solidFill>
                <a:latin typeface="Century Gothic"/>
                <a:ea typeface="Century Gothic"/>
                <a:cs typeface="Century Gothic"/>
                <a:sym typeface="Century Gothic"/>
              </a:rPr>
              <a:t> not </a:t>
            </a:r>
            <a:r>
              <a:rPr b="1" lang="en-US"/>
              <a:t>take</a:t>
            </a:r>
            <a:r>
              <a:rPr b="1" lang="en-US">
                <a:solidFill>
                  <a:schemeClr val="lt1"/>
                </a:solidFill>
                <a:latin typeface="Century Gothic"/>
                <a:ea typeface="Century Gothic"/>
                <a:cs typeface="Century Gothic"/>
                <a:sym typeface="Century Gothic"/>
              </a:rPr>
              <a:t> actual numerical values here, but </a:t>
            </a:r>
            <a:r>
              <a:rPr b="1" lang="en-US"/>
              <a:t>takes</a:t>
            </a:r>
            <a:r>
              <a:rPr b="1" lang="en-US">
                <a:solidFill>
                  <a:schemeClr val="lt1"/>
                </a:solidFill>
                <a:latin typeface="Century Gothic"/>
                <a:ea typeface="Century Gothic"/>
                <a:cs typeface="Century Gothic"/>
                <a:sym typeface="Century Gothic"/>
              </a:rPr>
              <a:t> assigned nominal values 0(online) and 1(in-store). No other variable seems to have a positive strong relation to </a:t>
            </a:r>
            <a:r>
              <a:rPr b="1" lang="en-US"/>
              <a:t>‘age’. </a:t>
            </a:r>
            <a:endParaRPr b="1" sz="1500"/>
          </a:p>
        </p:txBody>
      </p:sp>
      <p:pic>
        <p:nvPicPr>
          <p:cNvPr id="283" name="Google Shape;283;p37"/>
          <p:cNvPicPr preferRelativeResize="0"/>
          <p:nvPr/>
        </p:nvPicPr>
        <p:blipFill rotWithShape="1">
          <a:blip r:embed="rId3">
            <a:alphaModFix/>
          </a:blip>
          <a:srcRect b="0" l="0" r="0" t="0"/>
          <a:stretch/>
        </p:blipFill>
        <p:spPr>
          <a:xfrm>
            <a:off x="418649" y="1668081"/>
            <a:ext cx="8869013" cy="2086266"/>
          </a:xfrm>
          <a:prstGeom prst="rect">
            <a:avLst/>
          </a:prstGeom>
          <a:noFill/>
          <a:ln>
            <a:noFill/>
          </a:ln>
        </p:spPr>
      </p:pic>
      <p:sp>
        <p:nvSpPr>
          <p:cNvPr descr="image.png" id="284" name="Google Shape;284;p37"/>
          <p:cNvSpPr txBox="1"/>
          <p:nvPr>
            <p:ph type="title"/>
          </p:nvPr>
        </p:nvSpPr>
        <p:spPr>
          <a:xfrm>
            <a:off x="121425" y="79550"/>
            <a:ext cx="116604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Correlation Matrix to investigate shopping method ‘in-store’/‘online’ vs other factors </a:t>
            </a:r>
            <a:endParaRPr b="1">
              <a:solidFill>
                <a:srgbClr val="00B050"/>
              </a:solidFill>
            </a:endParaRPr>
          </a:p>
        </p:txBody>
      </p:sp>
      <p:sp>
        <p:nvSpPr>
          <p:cNvPr id="285" name="Google Shape;285;p37"/>
          <p:cNvSpPr/>
          <p:nvPr/>
        </p:nvSpPr>
        <p:spPr>
          <a:xfrm>
            <a:off x="1888875" y="2310200"/>
            <a:ext cx="1249500" cy="27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nvSpPr>
        <p:spPr>
          <a:xfrm>
            <a:off x="523075" y="232475"/>
            <a:ext cx="339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solidFill>
                  <a:schemeClr val="lt2"/>
                </a:solidFill>
                <a:latin typeface="Century Gothic"/>
                <a:ea typeface="Century Gothic"/>
                <a:cs typeface="Century Gothic"/>
                <a:sym typeface="Century Gothic"/>
              </a:rPr>
              <a:t>Introduction</a:t>
            </a:r>
            <a:endParaRPr/>
          </a:p>
        </p:txBody>
      </p:sp>
      <p:sp>
        <p:nvSpPr>
          <p:cNvPr id="154" name="Google Shape;154;p20"/>
          <p:cNvSpPr txBox="1"/>
          <p:nvPr>
            <p:ph idx="4294967295" type="body"/>
          </p:nvPr>
        </p:nvSpPr>
        <p:spPr>
          <a:xfrm>
            <a:off x="662150" y="1449614"/>
            <a:ext cx="9465000" cy="4580100"/>
          </a:xfrm>
          <a:prstGeom prst="rect">
            <a:avLst/>
          </a:prstGeom>
          <a:noFill/>
          <a:ln>
            <a:noFill/>
          </a:ln>
        </p:spPr>
        <p:txBody>
          <a:bodyPr anchorCtr="0" anchor="t" bIns="45700" lIns="91425" spcFirstLastPara="1" rIns="91425" wrap="square" tIns="45700">
            <a:normAutofit fontScale="92500" lnSpcReduction="20000"/>
          </a:bodyPr>
          <a:lstStyle/>
          <a:p>
            <a:pPr indent="-419496" lvl="0" marL="457200" rtl="0" algn="just">
              <a:lnSpc>
                <a:spcPct val="115000"/>
              </a:lnSpc>
              <a:spcBef>
                <a:spcPts val="1000"/>
              </a:spcBef>
              <a:spcAft>
                <a:spcPts val="0"/>
              </a:spcAft>
              <a:buClr>
                <a:srgbClr val="FFFFFF"/>
              </a:buClr>
              <a:buSzPct val="100000"/>
              <a:buChar char="►"/>
            </a:pPr>
            <a:r>
              <a:rPr lang="en-US" sz="3250">
                <a:solidFill>
                  <a:srgbClr val="FFFFFF"/>
                </a:solidFill>
              </a:rPr>
              <a:t>Blackwell has been a pioneer in the electronics retail.</a:t>
            </a:r>
            <a:endParaRPr sz="3250">
              <a:solidFill>
                <a:srgbClr val="FFFFFF"/>
              </a:solidFill>
            </a:endParaRPr>
          </a:p>
          <a:p>
            <a:pPr indent="-419496" lvl="0" marL="457200" rtl="0" algn="just">
              <a:lnSpc>
                <a:spcPct val="115000"/>
              </a:lnSpc>
              <a:spcBef>
                <a:spcPts val="0"/>
              </a:spcBef>
              <a:spcAft>
                <a:spcPts val="0"/>
              </a:spcAft>
              <a:buClr>
                <a:srgbClr val="FFFFFF"/>
              </a:buClr>
              <a:buSzPct val="100000"/>
              <a:buChar char="►"/>
            </a:pPr>
            <a:r>
              <a:rPr lang="en-US" sz="3250">
                <a:solidFill>
                  <a:srgbClr val="FFFFFF"/>
                </a:solidFill>
              </a:rPr>
              <a:t>It recently launched its eCommerce Platform.</a:t>
            </a:r>
            <a:endParaRPr sz="3250">
              <a:solidFill>
                <a:srgbClr val="FFFFFF"/>
              </a:solidFill>
            </a:endParaRPr>
          </a:p>
          <a:p>
            <a:pPr indent="-419496" lvl="0" marL="457200" rtl="0" algn="just">
              <a:lnSpc>
                <a:spcPct val="105000"/>
              </a:lnSpc>
              <a:spcBef>
                <a:spcPts val="1000"/>
              </a:spcBef>
              <a:spcAft>
                <a:spcPts val="0"/>
              </a:spcAft>
              <a:buClr>
                <a:srgbClr val="FFFFFF"/>
              </a:buClr>
              <a:buSzPct val="100000"/>
              <a:buChar char="►"/>
            </a:pPr>
            <a:r>
              <a:rPr lang="en-US" sz="3250"/>
              <a:t>The goal of this study was to develop insights that can aid strategic planning and decision-making to improve online marketing, enhancements to ecommerce site, and so forth achieving business priority.</a:t>
            </a:r>
            <a:endParaRPr sz="3250">
              <a:solidFill>
                <a:srgbClr val="FFFFFF"/>
              </a:solidFill>
            </a:endParaRPr>
          </a:p>
          <a:p>
            <a:pPr indent="-241300" lvl="0" marL="342900" rtl="0" algn="l">
              <a:lnSpc>
                <a:spcPct val="105000"/>
              </a:lnSpc>
              <a:spcBef>
                <a:spcPts val="1000"/>
              </a:spcBef>
              <a:spcAft>
                <a:spcPts val="0"/>
              </a:spcAft>
              <a:buSzPct val="80000"/>
              <a:buNone/>
            </a:pPr>
            <a:r>
              <a:t/>
            </a:r>
            <a:endParaRPr/>
          </a:p>
          <a:p>
            <a:pPr indent="0" lvl="0" marL="0" rtl="0" algn="l">
              <a:spcBef>
                <a:spcPts val="1000"/>
              </a:spcBef>
              <a:spcAft>
                <a:spcPts val="0"/>
              </a:spcAft>
              <a:buSzPct val="8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646111" y="452718"/>
            <a:ext cx="9887777"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Predicting shopping method ‘in-store’ or ‘online’</a:t>
            </a:r>
            <a:endParaRPr b="1">
              <a:solidFill>
                <a:srgbClr val="00B050"/>
              </a:solidFill>
            </a:endParaRPr>
          </a:p>
        </p:txBody>
      </p:sp>
      <p:sp>
        <p:nvSpPr>
          <p:cNvPr id="291" name="Google Shape;291;p38"/>
          <p:cNvSpPr txBox="1"/>
          <p:nvPr>
            <p:ph idx="1" type="body"/>
          </p:nvPr>
        </p:nvSpPr>
        <p:spPr>
          <a:xfrm>
            <a:off x="646111" y="2306893"/>
            <a:ext cx="8596668" cy="3880773"/>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600"/>
              <a:buChar char="►"/>
            </a:pPr>
            <a:r>
              <a:rPr b="1" lang="en-US">
                <a:solidFill>
                  <a:schemeClr val="lt1"/>
                </a:solidFill>
                <a:latin typeface="Century Gothic"/>
                <a:ea typeface="Century Gothic"/>
                <a:cs typeface="Century Gothic"/>
                <a:sym typeface="Century Gothic"/>
              </a:rPr>
              <a:t>Out of all variables, Shopping method 'in-store’ or ‘online' can be predicted efficiently (&gt;84%) using both DTC (Decision Tree Classifier) AND RFC (Random Forest</a:t>
            </a:r>
            <a:r>
              <a:rPr b="1" lang="en-US"/>
              <a:t> Classifier) </a:t>
            </a:r>
            <a:r>
              <a:rPr b="1" lang="en-US">
                <a:solidFill>
                  <a:schemeClr val="lt1"/>
                </a:solidFill>
                <a:latin typeface="Century Gothic"/>
                <a:ea typeface="Century Gothic"/>
                <a:cs typeface="Century Gothic"/>
                <a:sym typeface="Century Gothic"/>
              </a:rPr>
              <a:t>models.</a:t>
            </a:r>
            <a:endParaRPr b="1"/>
          </a:p>
          <a:p>
            <a:pPr indent="-342900" lvl="0" marL="342900" rtl="0" algn="l">
              <a:spcBef>
                <a:spcPts val="1000"/>
              </a:spcBef>
              <a:spcAft>
                <a:spcPts val="0"/>
              </a:spcAft>
              <a:buSzPts val="1600"/>
              <a:buChar char="►"/>
            </a:pPr>
            <a:r>
              <a:rPr b="1" lang="en-US">
                <a:solidFill>
                  <a:schemeClr val="lt1"/>
                </a:solidFill>
                <a:latin typeface="Century Gothic"/>
                <a:ea typeface="Century Gothic"/>
                <a:cs typeface="Century Gothic"/>
                <a:sym typeface="Century Gothic"/>
              </a:rPr>
              <a:t>RFC created the model with the highest accuracy 86% and high CV</a:t>
            </a:r>
            <a:r>
              <a:rPr b="1" lang="en-US"/>
              <a:t> (Cross Validation)</a:t>
            </a:r>
            <a:r>
              <a:rPr b="1" lang="en-US">
                <a:solidFill>
                  <a:schemeClr val="lt1"/>
                </a:solidFill>
                <a:latin typeface="Century Gothic"/>
                <a:ea typeface="Century Gothic"/>
                <a:cs typeface="Century Gothic"/>
                <a:sym typeface="Century Gothic"/>
              </a:rPr>
              <a:t> scores.</a:t>
            </a:r>
            <a:endParaRPr/>
          </a:p>
          <a:p>
            <a:pPr indent="-342900" lvl="0" marL="342900" rtl="0" algn="l">
              <a:spcBef>
                <a:spcPts val="1000"/>
              </a:spcBef>
              <a:spcAft>
                <a:spcPts val="0"/>
              </a:spcAft>
              <a:buSzPts val="1600"/>
              <a:buChar char="►"/>
            </a:pPr>
            <a:r>
              <a:rPr b="1" lang="en-US">
                <a:solidFill>
                  <a:schemeClr val="lt1"/>
                </a:solidFill>
                <a:latin typeface="Century Gothic"/>
                <a:ea typeface="Century Gothic"/>
                <a:cs typeface="Century Gothic"/>
                <a:sym typeface="Century Gothic"/>
              </a:rPr>
              <a:t>Best Fit for predicting 'shopping method – in-store/online ‘ is the RFC model.</a:t>
            </a:r>
            <a:endParaRPr/>
          </a:p>
          <a:p>
            <a:pPr indent="-342900" lvl="0" marL="342900" rtl="0" algn="l">
              <a:spcBef>
                <a:spcPts val="1000"/>
              </a:spcBef>
              <a:spcAft>
                <a:spcPts val="0"/>
              </a:spcAft>
              <a:buSzPts val="1600"/>
              <a:buChar char="►"/>
            </a:pPr>
            <a:r>
              <a:rPr b="1" lang="en-US">
                <a:solidFill>
                  <a:schemeClr val="lt1"/>
                </a:solidFill>
                <a:latin typeface="Century Gothic"/>
                <a:ea typeface="Century Gothic"/>
                <a:cs typeface="Century Gothic"/>
                <a:sym typeface="Century Gothic"/>
              </a:rPr>
              <a:t>When predicting shopping method ‘in-store’, eliminating ‘age’ from </a:t>
            </a:r>
            <a:r>
              <a:rPr b="1" lang="en-US"/>
              <a:t>being used</a:t>
            </a:r>
            <a:r>
              <a:rPr b="1" lang="en-US">
                <a:solidFill>
                  <a:schemeClr val="lt1"/>
                </a:solidFill>
                <a:latin typeface="Century Gothic"/>
                <a:ea typeface="Century Gothic"/>
                <a:cs typeface="Century Gothic"/>
                <a:sym typeface="Century Gothic"/>
              </a:rPr>
              <a:t> as one of the independent variables does not impact accuracy. Whereas, other variables ‘region’ and ‘amount’ seems to improve the accuracy of the model when used as independent variables.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37387" y="18287"/>
            <a:ext cx="9941107" cy="8138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Conclusion</a:t>
            </a:r>
            <a:endParaRPr/>
          </a:p>
        </p:txBody>
      </p:sp>
      <p:sp>
        <p:nvSpPr>
          <p:cNvPr id="297" name="Google Shape;297;p39"/>
          <p:cNvSpPr txBox="1"/>
          <p:nvPr>
            <p:ph idx="1" type="body"/>
          </p:nvPr>
        </p:nvSpPr>
        <p:spPr>
          <a:xfrm>
            <a:off x="677334" y="1510749"/>
            <a:ext cx="8596668" cy="534725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a:p>
            <a:pPr indent="-241300" lvl="0" marL="342900" rtl="0" algn="l">
              <a:spcBef>
                <a:spcPts val="1000"/>
              </a:spcBef>
              <a:spcAft>
                <a:spcPts val="0"/>
              </a:spcAft>
              <a:buSzPts val="1600"/>
              <a:buNone/>
            </a:pPr>
            <a:r>
              <a:t/>
            </a:r>
            <a:endParaRPr/>
          </a:p>
        </p:txBody>
      </p:sp>
      <p:sp>
        <p:nvSpPr>
          <p:cNvPr id="298" name="Google Shape;298;p39"/>
          <p:cNvSpPr txBox="1"/>
          <p:nvPr/>
        </p:nvSpPr>
        <p:spPr>
          <a:xfrm>
            <a:off x="530352" y="1033272"/>
            <a:ext cx="9016662" cy="5715000"/>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440"/>
              <a:buFont typeface="Noto Sans Symbols"/>
              <a:buChar char="⮚"/>
            </a:pPr>
            <a:r>
              <a:rPr b="1" lang="en-US" sz="1800">
                <a:solidFill>
                  <a:srgbClr val="FEFEFE"/>
                </a:solidFill>
                <a:latin typeface="Century Gothic"/>
                <a:ea typeface="Century Gothic"/>
                <a:cs typeface="Century Gothic"/>
                <a:sym typeface="Century Gothic"/>
              </a:rPr>
              <a:t>Customers from different regions do spend different amounts on purchases. Customers from the region West spend the most at an average of more than $1000 per transaction. Customers from the region South spend the least at an average of more than $250 per transaction</a:t>
            </a:r>
            <a:endParaRPr b="1" sz="1500">
              <a:solidFill>
                <a:srgbClr val="FEFEFE"/>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440"/>
              <a:buFont typeface="Noto Sans Symbols"/>
              <a:buChar char="⮚"/>
            </a:pPr>
            <a:r>
              <a:rPr b="1" lang="en-US" sz="1800">
                <a:solidFill>
                  <a:srgbClr val="FEFEFE"/>
                </a:solidFill>
                <a:latin typeface="Century Gothic"/>
                <a:ea typeface="Century Gothic"/>
                <a:cs typeface="Century Gothic"/>
                <a:sym typeface="Century Gothic"/>
              </a:rPr>
              <a:t>From the analysis, as the number of items each customer wants to buy increases, the tendency to spend more money on each item decreases.</a:t>
            </a:r>
            <a:endParaRPr b="1" sz="1800">
              <a:solidFill>
                <a:srgbClr val="FEFEFE"/>
              </a:solidFill>
              <a:latin typeface="Century Gothic"/>
              <a:ea typeface="Century Gothic"/>
              <a:cs typeface="Century Gothic"/>
              <a:sym typeface="Century Gothic"/>
            </a:endParaRPr>
          </a:p>
          <a:p>
            <a:pPr indent="-365760" lvl="0" marL="342900" marR="0" rtl="0" algn="l">
              <a:spcBef>
                <a:spcPts val="1000"/>
              </a:spcBef>
              <a:spcAft>
                <a:spcPts val="0"/>
              </a:spcAft>
              <a:buClr>
                <a:srgbClr val="FEFEFE"/>
              </a:buClr>
              <a:buSzPts val="1800"/>
              <a:buFont typeface="Century Gothic"/>
              <a:buChar char="⮚"/>
            </a:pPr>
            <a:r>
              <a:rPr b="1" lang="en-US" sz="1800">
                <a:solidFill>
                  <a:srgbClr val="FEFEFE"/>
                </a:solidFill>
                <a:latin typeface="Century Gothic"/>
                <a:ea typeface="Century Gothic"/>
                <a:cs typeface="Century Gothic"/>
                <a:sym typeface="Century Gothic"/>
              </a:rPr>
              <a:t>We split the data, trained and tested the data using various algorithms to be able to predict the customer behaviors. </a:t>
            </a:r>
            <a:endParaRPr b="1" sz="1800">
              <a:solidFill>
                <a:srgbClr val="FEFEFE"/>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440"/>
              <a:buFont typeface="Noto Sans Symbols"/>
              <a:buChar char="⮚"/>
            </a:pPr>
            <a:r>
              <a:rPr b="1" lang="en-US" sz="1800">
                <a:solidFill>
                  <a:srgbClr val="FEFEFE"/>
                </a:solidFill>
                <a:latin typeface="Century Gothic"/>
                <a:ea typeface="Century Gothic"/>
                <a:cs typeface="Century Gothic"/>
                <a:sym typeface="Century Gothic"/>
              </a:rPr>
              <a:t>Out of all variables, Shopping method 'in-store’ or ‘online' can be predicted efficiently (&gt;86%) using </a:t>
            </a:r>
            <a:r>
              <a:rPr b="1" lang="en-US" sz="1800">
                <a:solidFill>
                  <a:srgbClr val="FEFEFE"/>
                </a:solidFill>
                <a:latin typeface="Century Gothic"/>
                <a:ea typeface="Century Gothic"/>
                <a:cs typeface="Century Gothic"/>
                <a:sym typeface="Century Gothic"/>
              </a:rPr>
              <a:t>Random Forest Classifier(RFC) algorithm model.</a:t>
            </a:r>
            <a:endParaRPr/>
          </a:p>
          <a:p>
            <a:pPr indent="-342900" lvl="0" marL="342900" marR="0" rtl="0" algn="l">
              <a:spcBef>
                <a:spcPts val="1000"/>
              </a:spcBef>
              <a:spcAft>
                <a:spcPts val="0"/>
              </a:spcAft>
              <a:buClr>
                <a:srgbClr val="86D1D8"/>
              </a:buClr>
              <a:buSzPts val="1440"/>
              <a:buFont typeface="Noto Sans Symbols"/>
              <a:buChar char="⮚"/>
            </a:pPr>
            <a:r>
              <a:rPr b="1" lang="en-US" sz="1800">
                <a:solidFill>
                  <a:srgbClr val="FEFEFE"/>
                </a:solidFill>
                <a:latin typeface="Century Gothic"/>
                <a:ea typeface="Century Gothic"/>
                <a:cs typeface="Century Gothic"/>
                <a:sym typeface="Century Gothic"/>
              </a:rPr>
              <a:t>‘Region’ can be predicted second best, with an accuracy of (&gt;65%) using the Decision Tree Classifier(DTC) algorithm model. </a:t>
            </a:r>
            <a:endParaRPr b="1" sz="1800">
              <a:solidFill>
                <a:srgbClr val="FEFEFE"/>
              </a:solidFill>
              <a:latin typeface="Century Gothic"/>
              <a:ea typeface="Century Gothic"/>
              <a:cs typeface="Century Gothic"/>
              <a:sym typeface="Century Gothic"/>
            </a:endParaRPr>
          </a:p>
          <a:p>
            <a:pPr indent="-251459" lvl="0" marL="342900" marR="0" rtl="0" algn="l">
              <a:spcBef>
                <a:spcPts val="1000"/>
              </a:spcBef>
              <a:spcAft>
                <a:spcPts val="0"/>
              </a:spcAft>
              <a:buClr>
                <a:srgbClr val="86D1D8"/>
              </a:buClr>
              <a:buSzPts val="1440"/>
              <a:buFont typeface="Noto Sans Symbols"/>
              <a:buNone/>
            </a:pPr>
            <a:r>
              <a:t/>
            </a:r>
            <a:endParaRPr b="1" sz="1800">
              <a:solidFill>
                <a:srgbClr val="FEFEFE"/>
              </a:solidFill>
              <a:latin typeface="Century Gothic"/>
              <a:ea typeface="Century Gothic"/>
              <a:cs typeface="Century Gothic"/>
              <a:sym typeface="Century Gothic"/>
            </a:endParaRPr>
          </a:p>
          <a:p>
            <a:pPr indent="-251459" lvl="0" marL="342900" marR="0" rtl="0" algn="l">
              <a:spcBef>
                <a:spcPts val="1000"/>
              </a:spcBef>
              <a:spcAft>
                <a:spcPts val="0"/>
              </a:spcAft>
              <a:buClr>
                <a:srgbClr val="86D1D8"/>
              </a:buClr>
              <a:buSzPts val="1440"/>
              <a:buFont typeface="Noto Sans Symbols"/>
              <a:buNone/>
            </a:pPr>
            <a:r>
              <a:t/>
            </a:r>
            <a:endParaRPr b="1" sz="1800">
              <a:solidFill>
                <a:srgbClr val="FEFEFE"/>
              </a:solidFill>
              <a:latin typeface="Century Gothic"/>
              <a:ea typeface="Century Gothic"/>
              <a:cs typeface="Century Gothic"/>
              <a:sym typeface="Century Gothic"/>
            </a:endParaRPr>
          </a:p>
          <a:p>
            <a:pPr indent="-251459" lvl="0" marL="342900" marR="0" rtl="0" algn="l">
              <a:spcBef>
                <a:spcPts val="1000"/>
              </a:spcBef>
              <a:spcAft>
                <a:spcPts val="0"/>
              </a:spcAft>
              <a:buClr>
                <a:srgbClr val="86D1D8"/>
              </a:buClr>
              <a:buSzPts val="1440"/>
              <a:buFont typeface="Noto Sans Symbols"/>
              <a:buNone/>
            </a:pPr>
            <a:r>
              <a:t/>
            </a:r>
            <a:endParaRPr b="1" sz="1800">
              <a:solidFill>
                <a:srgbClr val="FEFEFE"/>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4200"/>
              <a:buFont typeface="Century Gothic"/>
              <a:buNone/>
            </a:pPr>
            <a:r>
              <a:rPr b="1" lang="en-US">
                <a:solidFill>
                  <a:srgbClr val="00B050"/>
                </a:solidFill>
              </a:rPr>
              <a:t>Conclusion</a:t>
            </a:r>
            <a:endParaRPr/>
          </a:p>
        </p:txBody>
      </p:sp>
      <p:sp>
        <p:nvSpPr>
          <p:cNvPr id="304" name="Google Shape;304;p40"/>
          <p:cNvSpPr txBox="1"/>
          <p:nvPr>
            <p:ph idx="1" type="body"/>
          </p:nvPr>
        </p:nvSpPr>
        <p:spPr>
          <a:xfrm>
            <a:off x="677334" y="1510749"/>
            <a:ext cx="8596668" cy="534725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a:p>
            <a:pPr indent="-241300" lvl="0" marL="342900" rtl="0" algn="l">
              <a:spcBef>
                <a:spcPts val="1000"/>
              </a:spcBef>
              <a:spcAft>
                <a:spcPts val="0"/>
              </a:spcAft>
              <a:buSzPts val="1600"/>
              <a:buNone/>
            </a:pPr>
            <a:r>
              <a:t/>
            </a:r>
            <a:endParaRPr/>
          </a:p>
        </p:txBody>
      </p:sp>
      <p:sp>
        <p:nvSpPr>
          <p:cNvPr id="305" name="Google Shape;305;p40"/>
          <p:cNvSpPr txBox="1"/>
          <p:nvPr/>
        </p:nvSpPr>
        <p:spPr>
          <a:xfrm>
            <a:off x="677334" y="1307592"/>
            <a:ext cx="8878146" cy="5349239"/>
          </a:xfrm>
          <a:prstGeom prst="rect">
            <a:avLst/>
          </a:prstGeom>
          <a:gradFill>
            <a:gsLst>
              <a:gs pos="0">
                <a:srgbClr val="ED8251"/>
              </a:gs>
              <a:gs pos="100000">
                <a:srgbClr val="BB4E0E"/>
              </a:gs>
            </a:gsLst>
            <a:lin ang="5400000" scaled="0"/>
          </a:gradFill>
          <a:ln>
            <a:noFill/>
          </a:ln>
          <a:effectLst>
            <a:outerShdw blurRad="63500" rotWithShape="0" dir="5400000" dist="38100">
              <a:srgbClr val="000000">
                <a:alpha val="60000"/>
              </a:srgbClr>
            </a:outerShdw>
          </a:effectLst>
        </p:spPr>
        <p:txBody>
          <a:bodyPr anchorCtr="0" anchor="t" bIns="45700" lIns="91425" spcFirstLastPara="1" rIns="91425" wrap="square" tIns="45700">
            <a:noAutofit/>
          </a:bodyPr>
          <a:lstStyle/>
          <a:p>
            <a:pPr indent="0" lvl="0" marL="457200" marR="0" rtl="0" algn="l">
              <a:spcBef>
                <a:spcPts val="0"/>
              </a:spcBef>
              <a:spcAft>
                <a:spcPts val="0"/>
              </a:spcAft>
              <a:buNone/>
            </a:pPr>
            <a:r>
              <a:t/>
            </a:r>
            <a:endParaRPr b="1" sz="1800">
              <a:solidFill>
                <a:srgbClr val="FEFEFE"/>
              </a:solidFill>
              <a:latin typeface="Century Gothic"/>
              <a:ea typeface="Century Gothic"/>
              <a:cs typeface="Century Gothic"/>
              <a:sym typeface="Century Gothic"/>
            </a:endParaRPr>
          </a:p>
          <a:p>
            <a:pPr indent="-342900" lvl="0" marL="342900" marR="0" rtl="0" algn="l">
              <a:spcBef>
                <a:spcPts val="0"/>
              </a:spcBef>
              <a:spcAft>
                <a:spcPts val="0"/>
              </a:spcAft>
              <a:buClr>
                <a:srgbClr val="86D1D8"/>
              </a:buClr>
              <a:buSzPts val="1440"/>
              <a:buFont typeface="Noto Sans Symbols"/>
              <a:buChar char="⮚"/>
            </a:pPr>
            <a:r>
              <a:rPr b="1" lang="en-US" sz="1800">
                <a:solidFill>
                  <a:srgbClr val="FEFEFE"/>
                </a:solidFill>
                <a:latin typeface="Century Gothic"/>
                <a:ea typeface="Century Gothic"/>
                <a:cs typeface="Century Gothic"/>
                <a:sym typeface="Century Gothic"/>
              </a:rPr>
              <a:t>An efficient model to predict age cannot be achieved due to poor accuracy results from all models.</a:t>
            </a:r>
            <a:endParaRPr/>
          </a:p>
          <a:p>
            <a:pPr indent="-342900" lvl="0" marL="342900" marR="0" rtl="0" algn="l">
              <a:spcBef>
                <a:spcPts val="1000"/>
              </a:spcBef>
              <a:spcAft>
                <a:spcPts val="0"/>
              </a:spcAft>
              <a:buClr>
                <a:srgbClr val="86D1D8"/>
              </a:buClr>
              <a:buSzPts val="1440"/>
              <a:buFont typeface="Noto Sans Symbols"/>
              <a:buChar char="⮚"/>
            </a:pPr>
            <a:r>
              <a:rPr b="1" lang="en-US" sz="1800">
                <a:solidFill>
                  <a:srgbClr val="FEFEFE"/>
                </a:solidFill>
                <a:latin typeface="Century Gothic"/>
                <a:ea typeface="Century Gothic"/>
                <a:cs typeface="Century Gothic"/>
                <a:sym typeface="Century Gothic"/>
              </a:rPr>
              <a:t>Analysis of ages of customers across different regions shows results which imply that catering to customers in the age group of SEVENTIES and EIGHTIES should be improved in regions North, East and West. Overall, only region West shows maximum number of customers in all age groups. So, steps to improve sales in other regions needs to planned and strategized.</a:t>
            </a:r>
            <a:endParaRPr/>
          </a:p>
          <a:p>
            <a:pPr indent="-251459" lvl="0" marL="342900" marR="0" rtl="0" algn="l">
              <a:spcBef>
                <a:spcPts val="1000"/>
              </a:spcBef>
              <a:spcAft>
                <a:spcPts val="0"/>
              </a:spcAft>
              <a:buClr>
                <a:srgbClr val="86D1D8"/>
              </a:buClr>
              <a:buSzPts val="1440"/>
              <a:buFont typeface="Noto Sans Symbols"/>
              <a:buNone/>
            </a:pPr>
            <a:r>
              <a:t/>
            </a:r>
            <a:endParaRPr b="1" sz="1800">
              <a:solidFill>
                <a:srgbClr val="FEFEFE"/>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310611" y="186293"/>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Mining and its impact on decision making  </a:t>
            </a:r>
            <a:endParaRPr/>
          </a:p>
          <a:p>
            <a:pPr indent="0" lvl="0" marL="0" rtl="0" algn="l">
              <a:spcBef>
                <a:spcPts val="0"/>
              </a:spcBef>
              <a:spcAft>
                <a:spcPts val="0"/>
              </a:spcAft>
              <a:buNone/>
            </a:pPr>
            <a:r>
              <a:t/>
            </a:r>
            <a:endParaRPr/>
          </a:p>
        </p:txBody>
      </p:sp>
      <p:sp>
        <p:nvSpPr>
          <p:cNvPr id="311" name="Google Shape;311;p41"/>
          <p:cNvSpPr txBox="1"/>
          <p:nvPr>
            <p:ph idx="1" type="body"/>
          </p:nvPr>
        </p:nvSpPr>
        <p:spPr>
          <a:xfrm>
            <a:off x="1073675" y="1586700"/>
            <a:ext cx="10510800" cy="4857000"/>
          </a:xfrm>
          <a:prstGeom prst="rect">
            <a:avLst/>
          </a:prstGeom>
        </p:spPr>
        <p:txBody>
          <a:bodyPr anchorCtr="0" anchor="t" bIns="45700" lIns="91425" spcFirstLastPara="1" rIns="91425" wrap="square" tIns="45700">
            <a:noAutofit/>
          </a:bodyPr>
          <a:lstStyle/>
          <a:p>
            <a:pPr indent="-305308" lvl="0" marL="457200" rtl="0" algn="l">
              <a:lnSpc>
                <a:spcPct val="90000"/>
              </a:lnSpc>
              <a:spcBef>
                <a:spcPts val="1000"/>
              </a:spcBef>
              <a:spcAft>
                <a:spcPts val="0"/>
              </a:spcAft>
              <a:buSzPts val="1208"/>
              <a:buChar char="►"/>
            </a:pPr>
            <a:r>
              <a:rPr lang="en-US" sz="1600"/>
              <a:t>Data Mining serves as a</a:t>
            </a:r>
            <a:r>
              <a:rPr b="1" lang="en-US" sz="1600"/>
              <a:t> key tool to address business priority</a:t>
            </a:r>
            <a:r>
              <a:rPr lang="en-US" sz="1600"/>
              <a:t>, which in our case is to maximize sales and in turn revenue.</a:t>
            </a:r>
            <a:endParaRPr sz="1600"/>
          </a:p>
          <a:p>
            <a:pPr indent="0" lvl="0" marL="457200" rtl="0" algn="l">
              <a:lnSpc>
                <a:spcPct val="90000"/>
              </a:lnSpc>
              <a:spcBef>
                <a:spcPts val="1000"/>
              </a:spcBef>
              <a:spcAft>
                <a:spcPts val="0"/>
              </a:spcAft>
              <a:buSzPts val="770"/>
              <a:buNone/>
            </a:pPr>
            <a:r>
              <a:t/>
            </a:r>
            <a:endParaRPr sz="1600"/>
          </a:p>
          <a:p>
            <a:pPr indent="-305308" lvl="0" marL="457200" rtl="0" algn="l">
              <a:lnSpc>
                <a:spcPct val="90000"/>
              </a:lnSpc>
              <a:spcBef>
                <a:spcPts val="1000"/>
              </a:spcBef>
              <a:spcAft>
                <a:spcPts val="0"/>
              </a:spcAft>
              <a:buSzPts val="1208"/>
              <a:buChar char="►"/>
            </a:pPr>
            <a:r>
              <a:rPr lang="en-US" sz="1600"/>
              <a:t>Data Mining methods help develop insights that aid strategic planning and </a:t>
            </a:r>
            <a:r>
              <a:rPr b="1" lang="en-US" sz="1600"/>
              <a:t>efficient decision-making</a:t>
            </a:r>
            <a:r>
              <a:rPr lang="en-US" sz="1600"/>
              <a:t> on areas such as online-marketing, enhancements to ecommerce site, and so forth while achieving business priority at low costs.</a:t>
            </a:r>
            <a:endParaRPr sz="1600"/>
          </a:p>
          <a:p>
            <a:pPr indent="0" lvl="0" marL="457200" rtl="0" algn="l">
              <a:lnSpc>
                <a:spcPct val="90000"/>
              </a:lnSpc>
              <a:spcBef>
                <a:spcPts val="1000"/>
              </a:spcBef>
              <a:spcAft>
                <a:spcPts val="0"/>
              </a:spcAft>
              <a:buSzPts val="770"/>
              <a:buNone/>
            </a:pPr>
            <a:r>
              <a:t/>
            </a:r>
            <a:endParaRPr sz="1600"/>
          </a:p>
          <a:p>
            <a:pPr indent="-305308" lvl="0" marL="457200" rtl="0" algn="l">
              <a:lnSpc>
                <a:spcPct val="90000"/>
              </a:lnSpc>
              <a:spcBef>
                <a:spcPts val="1000"/>
              </a:spcBef>
              <a:spcAft>
                <a:spcPts val="0"/>
              </a:spcAft>
              <a:buSzPts val="1208"/>
              <a:buChar char="►"/>
            </a:pPr>
            <a:r>
              <a:rPr lang="en-US" sz="1600"/>
              <a:t>The main aspect of data mining is to store, distribute and turn </a:t>
            </a:r>
            <a:r>
              <a:rPr b="1" lang="en-US" sz="1600"/>
              <a:t>raw data to helpful information.</a:t>
            </a:r>
            <a:endParaRPr b="1" sz="1600"/>
          </a:p>
          <a:p>
            <a:pPr indent="0" lvl="0" marL="457200" rtl="0" algn="l">
              <a:lnSpc>
                <a:spcPct val="90000"/>
              </a:lnSpc>
              <a:spcBef>
                <a:spcPts val="1000"/>
              </a:spcBef>
              <a:spcAft>
                <a:spcPts val="0"/>
              </a:spcAft>
              <a:buSzPts val="770"/>
              <a:buNone/>
            </a:pPr>
            <a:r>
              <a:rPr b="1" lang="en-US" sz="1600"/>
              <a:t> </a:t>
            </a:r>
            <a:endParaRPr b="1" sz="1600"/>
          </a:p>
          <a:p>
            <a:pPr indent="-305308" lvl="0" marL="457200" rtl="0" algn="l">
              <a:lnSpc>
                <a:spcPct val="90000"/>
              </a:lnSpc>
              <a:spcBef>
                <a:spcPts val="1000"/>
              </a:spcBef>
              <a:spcAft>
                <a:spcPts val="0"/>
              </a:spcAft>
              <a:buSzPts val="1208"/>
              <a:buChar char="►"/>
            </a:pPr>
            <a:r>
              <a:rPr lang="en-US" sz="1600"/>
              <a:t>Understanding, exploring and identifying patterns can be efficiently achieved in </a:t>
            </a:r>
            <a:r>
              <a:rPr b="1" lang="en-US" sz="1600"/>
              <a:t>less time</a:t>
            </a:r>
            <a:r>
              <a:rPr lang="en-US" sz="1600"/>
              <a:t>.</a:t>
            </a:r>
            <a:endParaRPr sz="1600"/>
          </a:p>
          <a:p>
            <a:pPr indent="0" lvl="0" marL="457200" rtl="0" algn="l">
              <a:lnSpc>
                <a:spcPct val="90000"/>
              </a:lnSpc>
              <a:spcBef>
                <a:spcPts val="1000"/>
              </a:spcBef>
              <a:spcAft>
                <a:spcPts val="0"/>
              </a:spcAft>
              <a:buSzPts val="770"/>
              <a:buNone/>
            </a:pPr>
            <a:r>
              <a:t/>
            </a:r>
            <a:endParaRPr sz="1600"/>
          </a:p>
          <a:p>
            <a:pPr indent="-305308" lvl="0" marL="457200" rtl="0" algn="l">
              <a:lnSpc>
                <a:spcPct val="90000"/>
              </a:lnSpc>
              <a:spcBef>
                <a:spcPts val="1000"/>
              </a:spcBef>
              <a:spcAft>
                <a:spcPts val="0"/>
              </a:spcAft>
              <a:buSzPts val="1208"/>
              <a:buChar char="►"/>
            </a:pPr>
            <a:r>
              <a:rPr b="1" lang="en-US" sz="1600"/>
              <a:t>Predicting future outcomes and results </a:t>
            </a:r>
            <a:r>
              <a:rPr lang="en-US" sz="1600"/>
              <a:t>on a given large data set helps solve business problems.</a:t>
            </a:r>
            <a:endParaRPr sz="1600"/>
          </a:p>
          <a:p>
            <a:pPr indent="0" lvl="0" marL="457200" rtl="0" algn="l">
              <a:lnSpc>
                <a:spcPct val="90000"/>
              </a:lnSpc>
              <a:spcBef>
                <a:spcPts val="1000"/>
              </a:spcBef>
              <a:spcAft>
                <a:spcPts val="0"/>
              </a:spcAft>
              <a:buNone/>
            </a:pPr>
            <a:r>
              <a:t/>
            </a:r>
            <a:endParaRPr sz="1600"/>
          </a:p>
          <a:p>
            <a:pPr indent="-305308" lvl="0" marL="457200" rtl="0" algn="l">
              <a:lnSpc>
                <a:spcPct val="90000"/>
              </a:lnSpc>
              <a:spcBef>
                <a:spcPts val="1000"/>
              </a:spcBef>
              <a:spcAft>
                <a:spcPts val="0"/>
              </a:spcAft>
              <a:buSzPts val="1208"/>
              <a:buChar char="►"/>
            </a:pPr>
            <a:r>
              <a:rPr b="1" lang="en-US" sz="1600"/>
              <a:t>Exploratory Data </a:t>
            </a:r>
            <a:r>
              <a:rPr b="1" lang="en-US" sz="1600"/>
              <a:t>Analysis</a:t>
            </a:r>
            <a:r>
              <a:rPr b="1" lang="en-US" sz="1600"/>
              <a:t> (EDA)</a:t>
            </a:r>
            <a:r>
              <a:rPr lang="en-US" sz="1600"/>
              <a:t> can help build visualizations, reports and </a:t>
            </a:r>
            <a:r>
              <a:rPr b="1" lang="en-US" sz="1600"/>
              <a:t>tell stories of pattern and trend</a:t>
            </a:r>
            <a:r>
              <a:rPr lang="en-US" sz="1600"/>
              <a:t> that are hidden behind raw data. </a:t>
            </a:r>
            <a:endParaRPr sz="1600"/>
          </a:p>
          <a:p>
            <a:pPr indent="0" lvl="0" marL="457200" rtl="0" algn="l">
              <a:lnSpc>
                <a:spcPct val="90000"/>
              </a:lnSpc>
              <a:spcBef>
                <a:spcPts val="1000"/>
              </a:spcBef>
              <a:spcAft>
                <a:spcPts val="0"/>
              </a:spcAft>
              <a:buSzPts val="77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nvSpPr>
        <p:spPr>
          <a:xfrm>
            <a:off x="752968" y="333913"/>
            <a:ext cx="8538000" cy="9012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lt1"/>
              </a:buClr>
              <a:buSzPts val="3600"/>
              <a:buFont typeface="Century Gothic"/>
              <a:buNone/>
            </a:pPr>
            <a:r>
              <a:rPr b="0" i="0" lang="en-US" sz="3600" u="none" cap="none" strike="noStrike">
                <a:solidFill>
                  <a:schemeClr val="lt1"/>
                </a:solidFill>
                <a:latin typeface="Century Gothic"/>
                <a:ea typeface="Century Gothic"/>
                <a:cs typeface="Century Gothic"/>
                <a:sym typeface="Century Gothic"/>
              </a:rPr>
              <a:t>Agenda</a:t>
            </a:r>
            <a:endParaRPr/>
          </a:p>
        </p:txBody>
      </p:sp>
      <p:sp>
        <p:nvSpPr>
          <p:cNvPr id="160" name="Google Shape;160;p21"/>
          <p:cNvSpPr txBox="1"/>
          <p:nvPr/>
        </p:nvSpPr>
        <p:spPr>
          <a:xfrm>
            <a:off x="579018" y="5186237"/>
            <a:ext cx="8596800" cy="1556700"/>
          </a:xfrm>
          <a:prstGeom prst="rect">
            <a:avLst/>
          </a:prstGeom>
          <a:noFill/>
          <a:ln>
            <a:noFill/>
          </a:ln>
        </p:spPr>
        <p:txBody>
          <a:bodyPr anchorCtr="0" anchor="t" bIns="45700" lIns="91425" spcFirstLastPara="1" rIns="91425" wrap="square" tIns="45700">
            <a:noAutofit/>
          </a:bodyPr>
          <a:lstStyle/>
          <a:p>
            <a:pPr indent="-241300" lvl="0" marL="342900" marR="0" rtl="0" algn="l">
              <a:spcBef>
                <a:spcPts val="0"/>
              </a:spcBef>
              <a:spcAft>
                <a:spcPts val="0"/>
              </a:spcAft>
              <a:buClr>
                <a:schemeClr val="accent1"/>
              </a:buClr>
              <a:buSzPts val="1600"/>
              <a:buFont typeface="Noto Sans Symbols"/>
              <a:buNone/>
            </a:pPr>
            <a:r>
              <a:t/>
            </a:r>
            <a:endParaRPr b="0" i="0" sz="2000" u="none" cap="none" strike="noStrike">
              <a:solidFill>
                <a:srgbClr val="FEFEFE"/>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ts val="1600"/>
              <a:buFont typeface="Noto Sans Symbols"/>
              <a:buNone/>
            </a:pPr>
            <a:br>
              <a:rPr b="0" i="0" lang="en-US" sz="2000" u="none" cap="none" strike="noStrike">
                <a:solidFill>
                  <a:schemeClr val="lt1"/>
                </a:solidFill>
                <a:latin typeface="Century Gothic"/>
                <a:ea typeface="Century Gothic"/>
                <a:cs typeface="Century Gothic"/>
                <a:sym typeface="Century Gothic"/>
              </a:rPr>
            </a:br>
            <a:endParaRPr b="0" i="0" sz="2000" u="none" cap="none" strike="noStrike">
              <a:solidFill>
                <a:schemeClr val="lt1"/>
              </a:solidFill>
              <a:latin typeface="Century Gothic"/>
              <a:ea typeface="Century Gothic"/>
              <a:cs typeface="Century Gothic"/>
              <a:sym typeface="Century Gothic"/>
            </a:endParaRPr>
          </a:p>
        </p:txBody>
      </p:sp>
      <p:sp>
        <p:nvSpPr>
          <p:cNvPr id="161" name="Google Shape;161;p21"/>
          <p:cNvSpPr txBox="1"/>
          <p:nvPr/>
        </p:nvSpPr>
        <p:spPr>
          <a:xfrm>
            <a:off x="822854" y="1044417"/>
            <a:ext cx="8946600" cy="44859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1000"/>
              </a:spcBef>
              <a:spcAft>
                <a:spcPts val="0"/>
              </a:spcAft>
              <a:buClr>
                <a:srgbClr val="FFFFFF"/>
              </a:buClr>
              <a:buSzPts val="1760"/>
              <a:buFont typeface="Century Gothic"/>
              <a:buChar char="►"/>
            </a:pPr>
            <a:r>
              <a:rPr i="0" lang="en-US" sz="2200" u="none" cap="none" strike="noStrike">
                <a:solidFill>
                  <a:srgbClr val="FFFFFF"/>
                </a:solidFill>
                <a:latin typeface="Century Gothic"/>
                <a:ea typeface="Century Gothic"/>
                <a:cs typeface="Century Gothic"/>
                <a:sym typeface="Century Gothic"/>
              </a:rPr>
              <a:t>Do customers in different regions spend more per transaction? Which  regions spend the most/least?</a:t>
            </a:r>
            <a:endParaRPr i="0" sz="2200" u="none" cap="none" strike="noStrike">
              <a:solidFill>
                <a:srgbClr val="FFFFFF"/>
              </a:solidFill>
              <a:latin typeface="Century Gothic"/>
              <a:ea typeface="Century Gothic"/>
              <a:cs typeface="Century Gothic"/>
              <a:sym typeface="Century Gothic"/>
            </a:endParaRPr>
          </a:p>
          <a:p>
            <a:pPr indent="-342900" lvl="0" marL="342900" marR="0" rtl="0" algn="just">
              <a:spcBef>
                <a:spcPts val="1000"/>
              </a:spcBef>
              <a:spcAft>
                <a:spcPts val="0"/>
              </a:spcAft>
              <a:buClr>
                <a:srgbClr val="FFFFFF"/>
              </a:buClr>
              <a:buSzPts val="1760"/>
              <a:buFont typeface="Century Gothic"/>
              <a:buChar char="►"/>
            </a:pPr>
            <a:r>
              <a:rPr i="0" lang="en-US" sz="2200" u="none" cap="none" strike="noStrike">
                <a:solidFill>
                  <a:srgbClr val="FFFFFF"/>
                </a:solidFill>
                <a:latin typeface="Century Gothic"/>
                <a:ea typeface="Century Gothic"/>
                <a:cs typeface="Century Gothic"/>
                <a:sym typeface="Century Gothic"/>
              </a:rPr>
              <a:t>Is there a relationship between number of items purchased and amount spent?</a:t>
            </a:r>
            <a:endParaRPr>
              <a:solidFill>
                <a:srgbClr val="FFFFFF"/>
              </a:solidFill>
              <a:latin typeface="Century Gothic"/>
              <a:ea typeface="Century Gothic"/>
              <a:cs typeface="Century Gothic"/>
              <a:sym typeface="Century Gothic"/>
            </a:endParaRPr>
          </a:p>
          <a:p>
            <a:pPr indent="-342900" lvl="0" marL="342900" marR="0" rtl="0" algn="just">
              <a:spcBef>
                <a:spcPts val="1000"/>
              </a:spcBef>
              <a:spcAft>
                <a:spcPts val="0"/>
              </a:spcAft>
              <a:buClr>
                <a:srgbClr val="FFFFFF"/>
              </a:buClr>
              <a:buSzPts val="1760"/>
              <a:buFont typeface="Century Gothic"/>
              <a:buChar char="►"/>
            </a:pPr>
            <a:r>
              <a:rPr i="0" lang="en-US" sz="2200" u="none" cap="none" strike="noStrike">
                <a:solidFill>
                  <a:srgbClr val="FFFFFF"/>
                </a:solidFill>
                <a:latin typeface="Century Gothic"/>
                <a:ea typeface="Century Gothic"/>
                <a:cs typeface="Century Gothic"/>
                <a:sym typeface="Century Gothic"/>
              </a:rPr>
              <a:t>Are there differences in the age of customers between regions? If so, can we predict the age of a customer in a region based on other demographic data?</a:t>
            </a:r>
            <a:endParaRPr>
              <a:solidFill>
                <a:srgbClr val="FFFFFF"/>
              </a:solidFill>
              <a:latin typeface="Century Gothic"/>
              <a:ea typeface="Century Gothic"/>
              <a:cs typeface="Century Gothic"/>
              <a:sym typeface="Century Gothic"/>
            </a:endParaRPr>
          </a:p>
          <a:p>
            <a:pPr indent="-342900" lvl="0" marL="342900" marR="0" rtl="0" algn="just">
              <a:spcBef>
                <a:spcPts val="1000"/>
              </a:spcBef>
              <a:spcAft>
                <a:spcPts val="0"/>
              </a:spcAft>
              <a:buClr>
                <a:srgbClr val="FFFFFF"/>
              </a:buClr>
              <a:buSzPts val="1760"/>
              <a:buFont typeface="Century Gothic"/>
              <a:buChar char="►"/>
            </a:pPr>
            <a:r>
              <a:rPr i="0" lang="en-US" sz="2200" u="none" cap="none" strike="noStrike">
                <a:solidFill>
                  <a:srgbClr val="FFFFFF"/>
                </a:solidFill>
                <a:latin typeface="Century Gothic"/>
                <a:ea typeface="Century Gothic"/>
                <a:cs typeface="Century Gothic"/>
                <a:sym typeface="Century Gothic"/>
              </a:rPr>
              <a:t>Is there any correlation between age of a customer and if the transaction was made online or in the store? Or do other factors correlate to an online or in-store transaction?</a:t>
            </a:r>
            <a:endParaRPr>
              <a:solidFill>
                <a:srgbClr val="FFFFFF"/>
              </a:solidFill>
              <a:latin typeface="Century Gothic"/>
              <a:ea typeface="Century Gothic"/>
              <a:cs typeface="Century Gothic"/>
              <a:sym typeface="Century Gothic"/>
            </a:endParaRPr>
          </a:p>
          <a:p>
            <a:pPr indent="-231140" lvl="0" marL="342900" marR="0" rtl="0" algn="l">
              <a:spcBef>
                <a:spcPts val="1000"/>
              </a:spcBef>
              <a:spcAft>
                <a:spcPts val="0"/>
              </a:spcAft>
              <a:buClr>
                <a:srgbClr val="86D1D8"/>
              </a:buClr>
              <a:buSzPts val="1760"/>
              <a:buFont typeface="Noto Sans Symbols"/>
              <a:buNone/>
            </a:pPr>
            <a:r>
              <a:t/>
            </a:r>
            <a:endParaRPr b="1" i="0" sz="2200" u="none" cap="none" strike="noStrike">
              <a:solidFill>
                <a:srgbClr val="00B050"/>
              </a:solidFill>
              <a:latin typeface="Century Gothic"/>
              <a:ea typeface="Century Gothic"/>
              <a:cs typeface="Century Gothic"/>
              <a:sym typeface="Century Gothic"/>
            </a:endParaRPr>
          </a:p>
          <a:p>
            <a:pPr indent="-231140" lvl="0" marL="342900" marR="0" rtl="0" algn="l">
              <a:spcBef>
                <a:spcPts val="1000"/>
              </a:spcBef>
              <a:spcAft>
                <a:spcPts val="0"/>
              </a:spcAft>
              <a:buClr>
                <a:srgbClr val="86D1D8"/>
              </a:buClr>
              <a:buSzPts val="1760"/>
              <a:buFont typeface="Noto Sans Symbols"/>
              <a:buNone/>
            </a:pPr>
            <a:r>
              <a:t/>
            </a:r>
            <a:endParaRPr b="1" i="0" sz="2200" u="none" cap="none" strike="noStrike">
              <a:solidFill>
                <a:srgbClr val="00B050"/>
              </a:solidFill>
              <a:latin typeface="Century Gothic"/>
              <a:ea typeface="Century Gothic"/>
              <a:cs typeface="Century Gothic"/>
              <a:sym typeface="Century Gothic"/>
            </a:endParaRPr>
          </a:p>
          <a:p>
            <a:pPr indent="-231140" lvl="0" marL="342900" marR="0" rtl="0" algn="l">
              <a:spcBef>
                <a:spcPts val="1000"/>
              </a:spcBef>
              <a:spcAft>
                <a:spcPts val="0"/>
              </a:spcAft>
              <a:buClr>
                <a:srgbClr val="86D1D8"/>
              </a:buClr>
              <a:buSzPts val="1760"/>
              <a:buFont typeface="Noto Sans Symbols"/>
              <a:buNone/>
            </a:pPr>
            <a:r>
              <a:t/>
            </a:r>
            <a:endParaRPr b="1" i="0" sz="2200" u="none" cap="none" strike="noStrike">
              <a:solidFill>
                <a:srgbClr val="00B05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56550" y="117247"/>
            <a:ext cx="9389700" cy="78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US"/>
              <a:t>Dataset</a:t>
            </a:r>
            <a:endParaRPr/>
          </a:p>
        </p:txBody>
      </p:sp>
      <p:sp>
        <p:nvSpPr>
          <p:cNvPr id="167" name="Google Shape;167;p22"/>
          <p:cNvSpPr txBox="1"/>
          <p:nvPr>
            <p:ph idx="1" type="body"/>
          </p:nvPr>
        </p:nvSpPr>
        <p:spPr>
          <a:xfrm>
            <a:off x="908852" y="1044199"/>
            <a:ext cx="8946600" cy="5183700"/>
          </a:xfrm>
          <a:prstGeom prst="rect">
            <a:avLst/>
          </a:prstGeom>
          <a:noFill/>
          <a:ln>
            <a:noFill/>
          </a:ln>
        </p:spPr>
        <p:txBody>
          <a:bodyPr anchorCtr="0" anchor="t" bIns="45700" lIns="91425" spcFirstLastPara="1" rIns="91425" wrap="square" tIns="45700">
            <a:noAutofit/>
          </a:bodyPr>
          <a:lstStyle/>
          <a:p>
            <a:pPr indent="-340360" lvl="0" marL="342900" rtl="0" algn="l">
              <a:lnSpc>
                <a:spcPct val="80000"/>
              </a:lnSpc>
              <a:spcBef>
                <a:spcPts val="0"/>
              </a:spcBef>
              <a:spcAft>
                <a:spcPts val="0"/>
              </a:spcAft>
              <a:buSzPts val="1440"/>
              <a:buChar char="►"/>
            </a:pPr>
            <a:r>
              <a:rPr lang="en-US" sz="1750"/>
              <a:t>CSV file - Customer transaction data from recent online and in-store sales.</a:t>
            </a:r>
            <a:endParaRPr sz="1750"/>
          </a:p>
          <a:p>
            <a:pPr indent="-340360" lvl="0" marL="342900" rtl="0" algn="l">
              <a:lnSpc>
                <a:spcPct val="80000"/>
              </a:lnSpc>
              <a:spcBef>
                <a:spcPts val="1000"/>
              </a:spcBef>
              <a:spcAft>
                <a:spcPts val="0"/>
              </a:spcAft>
              <a:buSzPts val="1440"/>
              <a:buChar char="►"/>
            </a:pPr>
            <a:r>
              <a:rPr lang="en-US" sz="1750"/>
              <a:t>The given dataset has 80,0001 entries with 80,0000 observations and 5 features. The in-store feature is a nominal attribute where 0 stands for online purchase and 1 stands for in-store purchase.</a:t>
            </a:r>
            <a:endParaRPr sz="1750"/>
          </a:p>
          <a:p>
            <a:pPr indent="-340360" lvl="0" marL="342900" rtl="0" algn="l">
              <a:lnSpc>
                <a:spcPct val="80000"/>
              </a:lnSpc>
              <a:spcBef>
                <a:spcPts val="1000"/>
              </a:spcBef>
              <a:spcAft>
                <a:spcPts val="0"/>
              </a:spcAft>
              <a:buSzPts val="1440"/>
              <a:buChar char="►"/>
            </a:pPr>
            <a:r>
              <a:rPr b="1" lang="en-US" sz="1750" u="sng"/>
              <a:t>In-store Column Mapping:</a:t>
            </a:r>
            <a:endParaRPr sz="1750" u="sng"/>
          </a:p>
          <a:p>
            <a:pPr indent="-340360" lvl="0" marL="342900" rtl="0" algn="l">
              <a:lnSpc>
                <a:spcPct val="80000"/>
              </a:lnSpc>
              <a:spcBef>
                <a:spcPts val="1000"/>
              </a:spcBef>
              <a:spcAft>
                <a:spcPts val="0"/>
              </a:spcAft>
              <a:buSzPts val="1440"/>
              <a:buChar char="►"/>
            </a:pPr>
            <a:r>
              <a:rPr lang="en-US" sz="1750"/>
              <a:t>1: in-store purchases</a:t>
            </a:r>
            <a:endParaRPr sz="1750"/>
          </a:p>
          <a:p>
            <a:pPr indent="-340360" lvl="0" marL="342900" rtl="0" algn="l">
              <a:lnSpc>
                <a:spcPct val="80000"/>
              </a:lnSpc>
              <a:spcBef>
                <a:spcPts val="1000"/>
              </a:spcBef>
              <a:spcAft>
                <a:spcPts val="0"/>
              </a:spcAft>
              <a:buSzPts val="1440"/>
              <a:buChar char="►"/>
            </a:pPr>
            <a:r>
              <a:rPr lang="en-US" sz="1750"/>
              <a:t>0: online purchases</a:t>
            </a:r>
            <a:endParaRPr sz="1750"/>
          </a:p>
          <a:p>
            <a:pPr indent="0" lvl="0" marL="0" rtl="0" algn="l">
              <a:lnSpc>
                <a:spcPct val="80000"/>
              </a:lnSpc>
              <a:spcBef>
                <a:spcPts val="1000"/>
              </a:spcBef>
              <a:spcAft>
                <a:spcPts val="0"/>
              </a:spcAft>
              <a:buSzPts val="1240"/>
              <a:buNone/>
            </a:pPr>
            <a:r>
              <a:t/>
            </a:r>
            <a:endParaRPr sz="1750"/>
          </a:p>
          <a:p>
            <a:pPr indent="0" lvl="0" marL="0" rtl="0" algn="l">
              <a:lnSpc>
                <a:spcPct val="80000"/>
              </a:lnSpc>
              <a:spcBef>
                <a:spcPts val="1000"/>
              </a:spcBef>
              <a:spcAft>
                <a:spcPts val="0"/>
              </a:spcAft>
              <a:buSzPts val="1240"/>
              <a:buNone/>
            </a:pPr>
            <a:r>
              <a:rPr lang="en-US" sz="1750"/>
              <a:t>Likewise, the region attribute takes one of the four values 1,2,3 and 4. The mapping of region values with their respective representations.</a:t>
            </a:r>
            <a:endParaRPr sz="1750"/>
          </a:p>
          <a:p>
            <a:pPr indent="-340360" lvl="0" marL="342900" rtl="0" algn="l">
              <a:lnSpc>
                <a:spcPct val="80000"/>
              </a:lnSpc>
              <a:spcBef>
                <a:spcPts val="1000"/>
              </a:spcBef>
              <a:spcAft>
                <a:spcPts val="0"/>
              </a:spcAft>
              <a:buSzPts val="1440"/>
              <a:buChar char="►"/>
            </a:pPr>
            <a:r>
              <a:rPr b="1" lang="en-US" sz="1750" u="sng"/>
              <a:t>Region Column Mapping:</a:t>
            </a:r>
            <a:endParaRPr sz="1750" u="sng"/>
          </a:p>
          <a:p>
            <a:pPr indent="-340360" lvl="0" marL="342900" rtl="0" algn="l">
              <a:lnSpc>
                <a:spcPct val="80000"/>
              </a:lnSpc>
              <a:spcBef>
                <a:spcPts val="1000"/>
              </a:spcBef>
              <a:spcAft>
                <a:spcPts val="0"/>
              </a:spcAft>
              <a:buSzPts val="1440"/>
              <a:buChar char="►"/>
            </a:pPr>
            <a:r>
              <a:rPr lang="en-US" sz="1750"/>
              <a:t>1: North</a:t>
            </a:r>
            <a:endParaRPr sz="1750"/>
          </a:p>
          <a:p>
            <a:pPr indent="-340360" lvl="0" marL="342900" rtl="0" algn="l">
              <a:lnSpc>
                <a:spcPct val="80000"/>
              </a:lnSpc>
              <a:spcBef>
                <a:spcPts val="1000"/>
              </a:spcBef>
              <a:spcAft>
                <a:spcPts val="0"/>
              </a:spcAft>
              <a:buSzPts val="1440"/>
              <a:buChar char="►"/>
            </a:pPr>
            <a:r>
              <a:rPr lang="en-US" sz="1750"/>
              <a:t>2: South</a:t>
            </a:r>
            <a:endParaRPr sz="1750"/>
          </a:p>
          <a:p>
            <a:pPr indent="-340360" lvl="0" marL="342900" rtl="0" algn="l">
              <a:lnSpc>
                <a:spcPct val="80000"/>
              </a:lnSpc>
              <a:spcBef>
                <a:spcPts val="1000"/>
              </a:spcBef>
              <a:spcAft>
                <a:spcPts val="0"/>
              </a:spcAft>
              <a:buSzPts val="1440"/>
              <a:buChar char="►"/>
            </a:pPr>
            <a:r>
              <a:rPr lang="en-US" sz="1750"/>
              <a:t>3: East</a:t>
            </a:r>
            <a:endParaRPr sz="1750"/>
          </a:p>
          <a:p>
            <a:pPr indent="-340360" lvl="0" marL="342900" rtl="0" algn="l">
              <a:lnSpc>
                <a:spcPct val="80000"/>
              </a:lnSpc>
              <a:spcBef>
                <a:spcPts val="1000"/>
              </a:spcBef>
              <a:spcAft>
                <a:spcPts val="0"/>
              </a:spcAft>
              <a:buSzPts val="1440"/>
              <a:buChar char="►"/>
            </a:pPr>
            <a:r>
              <a:rPr lang="en-US" sz="1750"/>
              <a:t>4: West</a:t>
            </a:r>
            <a:endParaRPr sz="1750"/>
          </a:p>
          <a:p>
            <a:pPr indent="0" lvl="0" marL="0" rtl="0" algn="l">
              <a:lnSpc>
                <a:spcPct val="80000"/>
              </a:lnSpc>
              <a:spcBef>
                <a:spcPts val="1000"/>
              </a:spcBef>
              <a:spcAft>
                <a:spcPts val="0"/>
              </a:spcAft>
              <a:buSzPts val="852"/>
              <a:buNone/>
            </a:pPr>
            <a:r>
              <a:t/>
            </a:r>
            <a:endParaRPr sz="1750"/>
          </a:p>
          <a:p>
            <a:pPr indent="-248920" lvl="0" marL="342900" rtl="0" algn="l">
              <a:lnSpc>
                <a:spcPct val="80000"/>
              </a:lnSpc>
              <a:spcBef>
                <a:spcPts val="1000"/>
              </a:spcBef>
              <a:spcAft>
                <a:spcPts val="0"/>
              </a:spcAft>
              <a:buSzPts val="1240"/>
              <a:buNone/>
            </a:pPr>
            <a:r>
              <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210312" y="32367"/>
            <a:ext cx="10963656" cy="17800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Shopping method vs No. of customers</a:t>
            </a:r>
            <a:endParaRPr/>
          </a:p>
        </p:txBody>
      </p:sp>
      <p:pic>
        <p:nvPicPr>
          <p:cNvPr id="173" name="Google Shape;173;p23"/>
          <p:cNvPicPr preferRelativeResize="0"/>
          <p:nvPr>
            <p:ph idx="1" type="body"/>
          </p:nvPr>
        </p:nvPicPr>
        <p:blipFill rotWithShape="1">
          <a:blip r:embed="rId3">
            <a:alphaModFix/>
          </a:blip>
          <a:srcRect b="0" l="0" r="0" t="0"/>
          <a:stretch/>
        </p:blipFill>
        <p:spPr>
          <a:xfrm>
            <a:off x="445262" y="1470262"/>
            <a:ext cx="4061778" cy="466344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74" name="Google Shape;174;p23"/>
          <p:cNvSpPr txBox="1"/>
          <p:nvPr/>
        </p:nvSpPr>
        <p:spPr>
          <a:xfrm>
            <a:off x="5550408" y="2249815"/>
            <a:ext cx="3479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86D1D8"/>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In-Store (0) vs Online (1)</a:t>
            </a:r>
            <a:endParaRPr b="0" i="0" sz="1800" u="none" cap="none" strike="noStrike">
              <a:solidFill>
                <a:schemeClr val="lt1"/>
              </a:solidFill>
              <a:latin typeface="Century Gothic"/>
              <a:ea typeface="Century Gothic"/>
              <a:cs typeface="Century Gothic"/>
              <a:sym typeface="Century Gothic"/>
            </a:endParaRPr>
          </a:p>
        </p:txBody>
      </p:sp>
      <p:pic>
        <p:nvPicPr>
          <p:cNvPr id="175" name="Google Shape;175;p23"/>
          <p:cNvPicPr preferRelativeResize="0"/>
          <p:nvPr/>
        </p:nvPicPr>
        <p:blipFill rotWithShape="1">
          <a:blip r:embed="rId4">
            <a:alphaModFix/>
          </a:blip>
          <a:srcRect b="0" l="0" r="0" t="0"/>
          <a:stretch/>
        </p:blipFill>
        <p:spPr>
          <a:xfrm>
            <a:off x="5550409" y="2929178"/>
            <a:ext cx="2011680" cy="609976"/>
          </a:xfrm>
          <a:prstGeom prst="rect">
            <a:avLst/>
          </a:prstGeom>
          <a:noFill/>
          <a:ln>
            <a:noFill/>
          </a:ln>
        </p:spPr>
      </p:pic>
      <p:sp>
        <p:nvSpPr>
          <p:cNvPr id="176" name="Google Shape;176;p23"/>
          <p:cNvSpPr txBox="1"/>
          <p:nvPr/>
        </p:nvSpPr>
        <p:spPr>
          <a:xfrm>
            <a:off x="5225992" y="939660"/>
            <a:ext cx="3963727"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Noto Sans Symbols"/>
              <a:buChar char="⮚"/>
            </a:pPr>
            <a:r>
              <a:rPr b="0" i="0" lang="en-US" sz="2000" u="none" cap="none" strike="noStrike">
                <a:solidFill>
                  <a:schemeClr val="lt1"/>
                </a:solidFill>
                <a:latin typeface="Century Gothic"/>
                <a:ea typeface="Century Gothic"/>
                <a:cs typeface="Century Gothic"/>
                <a:sym typeface="Century Gothic"/>
              </a:rPr>
              <a:t>Both in-store (39990) and online (39989) transactions are almost the same.</a:t>
            </a:r>
            <a:endParaRPr/>
          </a:p>
          <a:p>
            <a:pPr indent="-158750" lvl="0" marL="285750" marR="0" rtl="0" algn="l">
              <a:spcBef>
                <a:spcPts val="0"/>
              </a:spcBef>
              <a:spcAft>
                <a:spcPts val="0"/>
              </a:spcAft>
              <a:buClr>
                <a:schemeClr val="lt1"/>
              </a:buClr>
              <a:buSzPts val="2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a:t>
            </a:r>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Region vs No. of customers</a:t>
            </a:r>
            <a:endParaRPr/>
          </a:p>
        </p:txBody>
      </p:sp>
      <p:pic>
        <p:nvPicPr>
          <p:cNvPr id="182" name="Google Shape;182;p24"/>
          <p:cNvPicPr preferRelativeResize="0"/>
          <p:nvPr>
            <p:ph idx="1" type="body"/>
          </p:nvPr>
        </p:nvPicPr>
        <p:blipFill rotWithShape="1">
          <a:blip r:embed="rId3">
            <a:alphaModFix/>
          </a:blip>
          <a:srcRect b="0" l="0" r="0" t="0"/>
          <a:stretch/>
        </p:blipFill>
        <p:spPr>
          <a:xfrm>
            <a:off x="805624" y="1396048"/>
            <a:ext cx="5635607" cy="3605720"/>
          </a:xfrm>
          <a:prstGeom prst="rect">
            <a:avLst/>
          </a:prstGeom>
          <a:noFill/>
          <a:ln>
            <a:noFill/>
          </a:ln>
        </p:spPr>
      </p:pic>
      <p:sp>
        <p:nvSpPr>
          <p:cNvPr id="183" name="Google Shape;183;p24"/>
          <p:cNvSpPr txBox="1"/>
          <p:nvPr/>
        </p:nvSpPr>
        <p:spPr>
          <a:xfrm>
            <a:off x="6600744" y="1396048"/>
            <a:ext cx="3924000" cy="501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Noto Sans Symbols"/>
              <a:buChar char="⮚"/>
            </a:pPr>
            <a:r>
              <a:rPr lang="en-US" sz="2000">
                <a:solidFill>
                  <a:schemeClr val="lt1"/>
                </a:solidFill>
                <a:latin typeface="Century Gothic"/>
                <a:ea typeface="Century Gothic"/>
                <a:cs typeface="Century Gothic"/>
                <a:sym typeface="Century Gothic"/>
              </a:rPr>
              <a:t>Region West (25988) has the highest no. of customers.</a:t>
            </a:r>
            <a:endParaRPr/>
          </a:p>
          <a:p>
            <a:pPr indent="0" lvl="0" marL="45720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Noto Sans Symbols"/>
              <a:buChar char="⮚"/>
            </a:pPr>
            <a:r>
              <a:rPr lang="en-US" sz="2000">
                <a:solidFill>
                  <a:schemeClr val="lt1"/>
                </a:solidFill>
                <a:latin typeface="Century Gothic"/>
                <a:ea typeface="Century Gothic"/>
                <a:cs typeface="Century Gothic"/>
                <a:sym typeface="Century Gothic"/>
              </a:rPr>
              <a:t>Region South (19994) has the second highest no. of customers.</a:t>
            </a:r>
            <a:endParaRPr/>
          </a:p>
          <a:p>
            <a:pPr indent="0" lvl="0" marL="45720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Noto Sans Symbols"/>
              <a:buChar char="⮚"/>
            </a:pPr>
            <a:r>
              <a:rPr lang="en-US" sz="2000">
                <a:solidFill>
                  <a:schemeClr val="lt1"/>
                </a:solidFill>
                <a:latin typeface="Century Gothic"/>
                <a:ea typeface="Century Gothic"/>
                <a:cs typeface="Century Gothic"/>
                <a:sym typeface="Century Gothic"/>
              </a:rPr>
              <a:t>Region North (15997) has the least no. of customers.</a:t>
            </a:r>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a:t>
            </a:r>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entury Gothic"/>
              <a:ea typeface="Century Gothic"/>
              <a:cs typeface="Century Gothic"/>
              <a:sym typeface="Century Gothic"/>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entury Gothic"/>
              <a:ea typeface="Century Gothic"/>
              <a:cs typeface="Century Gothic"/>
              <a:sym typeface="Century Gothic"/>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entury Gothic"/>
              <a:ea typeface="Century Gothic"/>
              <a:cs typeface="Century Gothic"/>
              <a:sym typeface="Century Gothic"/>
            </a:endParaRPr>
          </a:p>
        </p:txBody>
      </p:sp>
      <p:pic>
        <p:nvPicPr>
          <p:cNvPr id="184" name="Google Shape;184;p24"/>
          <p:cNvPicPr preferRelativeResize="0"/>
          <p:nvPr/>
        </p:nvPicPr>
        <p:blipFill rotWithShape="1">
          <a:blip r:embed="rId4">
            <a:alphaModFix/>
          </a:blip>
          <a:srcRect b="0" l="0" r="0" t="0"/>
          <a:stretch/>
        </p:blipFill>
        <p:spPr>
          <a:xfrm>
            <a:off x="889925" y="5520976"/>
            <a:ext cx="1096263" cy="989389"/>
          </a:xfrm>
          <a:prstGeom prst="rect">
            <a:avLst/>
          </a:prstGeom>
          <a:noFill/>
          <a:ln>
            <a:noFill/>
          </a:ln>
        </p:spPr>
      </p:pic>
      <p:sp>
        <p:nvSpPr>
          <p:cNvPr id="185" name="Google Shape;185;p24"/>
          <p:cNvSpPr txBox="1"/>
          <p:nvPr/>
        </p:nvSpPr>
        <p:spPr>
          <a:xfrm>
            <a:off x="781149" y="5148072"/>
            <a:ext cx="4485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Region vs No. of transactions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Region Vs Mean Amount Spent/transaction</a:t>
            </a:r>
            <a:endParaRPr/>
          </a:p>
        </p:txBody>
      </p:sp>
      <p:sp>
        <p:nvSpPr>
          <p:cNvPr id="191" name="Google Shape;191;p25"/>
          <p:cNvSpPr txBox="1"/>
          <p:nvPr>
            <p:ph idx="1" type="body"/>
          </p:nvPr>
        </p:nvSpPr>
        <p:spPr>
          <a:xfrm>
            <a:off x="8267600" y="1355550"/>
            <a:ext cx="3762000" cy="4979700"/>
          </a:xfrm>
          <a:prstGeom prst="rect">
            <a:avLst/>
          </a:prstGeom>
          <a:solidFill>
            <a:srgbClr val="ED8251"/>
          </a:solidFill>
        </p:spPr>
        <p:txBody>
          <a:bodyPr anchorCtr="0" anchor="t" bIns="45700" lIns="91425" spcFirstLastPara="1" rIns="91425" wrap="square" tIns="45700">
            <a:normAutofit/>
          </a:bodyPr>
          <a:lstStyle/>
          <a:p>
            <a:pPr indent="-285750" lvl="0" marL="285750" rtl="0" algn="l">
              <a:spcBef>
                <a:spcPts val="0"/>
              </a:spcBef>
              <a:spcAft>
                <a:spcPts val="0"/>
              </a:spcAft>
              <a:buClr>
                <a:schemeClr val="lt1"/>
              </a:buClr>
              <a:buSzPts val="2000"/>
              <a:buFont typeface="Noto Sans Symbols"/>
              <a:buChar char="⮚"/>
            </a:pPr>
            <a:r>
              <a:rPr lang="en-US"/>
              <a:t>Customers from the region </a:t>
            </a:r>
            <a:r>
              <a:rPr b="1" lang="en-US"/>
              <a:t>West</a:t>
            </a:r>
            <a:r>
              <a:rPr lang="en-US"/>
              <a:t> spend the </a:t>
            </a:r>
            <a:r>
              <a:rPr b="1" lang="en-US"/>
              <a:t>most </a:t>
            </a:r>
            <a:r>
              <a:rPr lang="en-US"/>
              <a:t>at an average of more than $</a:t>
            </a:r>
            <a:r>
              <a:rPr b="1" lang="en-US"/>
              <a:t>1000 per</a:t>
            </a:r>
            <a:r>
              <a:rPr lang="en-US"/>
              <a:t> transaction. </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a:p>
          <a:p>
            <a:pPr indent="-342900" lvl="0" marL="342900" rtl="0" algn="l">
              <a:spcBef>
                <a:spcPts val="0"/>
              </a:spcBef>
              <a:spcAft>
                <a:spcPts val="0"/>
              </a:spcAft>
              <a:buClr>
                <a:schemeClr val="lt1"/>
              </a:buClr>
              <a:buSzPts val="2000"/>
              <a:buFont typeface="Noto Sans Symbols"/>
              <a:buChar char="⮚"/>
            </a:pPr>
            <a:r>
              <a:rPr lang="en-US"/>
              <a:t>Customers from the </a:t>
            </a:r>
            <a:r>
              <a:rPr b="1" lang="en-US"/>
              <a:t>region South</a:t>
            </a:r>
            <a:r>
              <a:rPr lang="en-US"/>
              <a:t> spend the </a:t>
            </a:r>
            <a:r>
              <a:rPr b="1" lang="en-US"/>
              <a:t>least</a:t>
            </a:r>
            <a:r>
              <a:rPr lang="en-US"/>
              <a:t> at an average of more than $</a:t>
            </a:r>
            <a:r>
              <a:rPr b="1" lang="en-US"/>
              <a:t>252</a:t>
            </a:r>
            <a:r>
              <a:rPr lang="en-US"/>
              <a:t> per transaction.</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a:p>
          <a:p>
            <a:pPr indent="-285750" lvl="0" marL="285750" rtl="0" algn="l">
              <a:spcBef>
                <a:spcPts val="0"/>
              </a:spcBef>
              <a:spcAft>
                <a:spcPts val="0"/>
              </a:spcAft>
              <a:buClr>
                <a:schemeClr val="lt1"/>
              </a:buClr>
              <a:buSzPts val="2000"/>
              <a:buFont typeface="Noto Sans Symbols"/>
              <a:buChar char="⮚"/>
            </a:pPr>
            <a:r>
              <a:rPr lang="en-US"/>
              <a:t>Customers from different regions spend different amounts on purchases.</a:t>
            </a:r>
            <a:endParaRPr sz="1400">
              <a:solidFill>
                <a:schemeClr val="dk1"/>
              </a:solidFill>
              <a:latin typeface="Arial"/>
              <a:ea typeface="Arial"/>
              <a:cs typeface="Arial"/>
              <a:sym typeface="Arial"/>
            </a:endParaRPr>
          </a:p>
          <a:p>
            <a:pPr indent="0" lvl="0" marL="0" rtl="0" algn="l">
              <a:spcBef>
                <a:spcPts val="1000"/>
              </a:spcBef>
              <a:spcAft>
                <a:spcPts val="0"/>
              </a:spcAft>
              <a:buNone/>
            </a:pPr>
            <a:r>
              <a:t/>
            </a:r>
            <a:endParaRPr sz="1900"/>
          </a:p>
        </p:txBody>
      </p:sp>
      <p:sp>
        <p:nvSpPr>
          <p:cNvPr id="192" name="Google Shape;192;p25"/>
          <p:cNvSpPr txBox="1"/>
          <p:nvPr/>
        </p:nvSpPr>
        <p:spPr>
          <a:xfrm>
            <a:off x="12307200" y="1688125"/>
            <a:ext cx="63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93" name="Google Shape;193;p25"/>
          <p:cNvPicPr preferRelativeResize="0"/>
          <p:nvPr/>
        </p:nvPicPr>
        <p:blipFill>
          <a:blip r:embed="rId3">
            <a:alphaModFix/>
          </a:blip>
          <a:stretch>
            <a:fillRect/>
          </a:stretch>
        </p:blipFill>
        <p:spPr>
          <a:xfrm>
            <a:off x="1659750" y="1853126"/>
            <a:ext cx="5676301" cy="3445425"/>
          </a:xfrm>
          <a:prstGeom prst="rect">
            <a:avLst/>
          </a:prstGeom>
          <a:noFill/>
          <a:ln>
            <a:noFill/>
          </a:ln>
        </p:spPr>
      </p:pic>
      <p:pic>
        <p:nvPicPr>
          <p:cNvPr id="194" name="Google Shape;194;p25"/>
          <p:cNvPicPr preferRelativeResize="0"/>
          <p:nvPr/>
        </p:nvPicPr>
        <p:blipFill>
          <a:blip r:embed="rId4">
            <a:alphaModFix/>
          </a:blip>
          <a:stretch>
            <a:fillRect/>
          </a:stretch>
        </p:blipFill>
        <p:spPr>
          <a:xfrm>
            <a:off x="2168775" y="5441800"/>
            <a:ext cx="1806650" cy="132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In-Store Vs online Purchase</a:t>
            </a:r>
            <a:endParaRPr/>
          </a:p>
        </p:txBody>
      </p:sp>
      <p:sp>
        <p:nvSpPr>
          <p:cNvPr id="200" name="Google Shape;200;p26"/>
          <p:cNvSpPr txBox="1"/>
          <p:nvPr>
            <p:ph idx="1" type="body"/>
          </p:nvPr>
        </p:nvSpPr>
        <p:spPr>
          <a:xfrm>
            <a:off x="8267600" y="1355550"/>
            <a:ext cx="3762000" cy="4979700"/>
          </a:xfrm>
          <a:prstGeom prst="rect">
            <a:avLst/>
          </a:prstGeom>
          <a:solidFill>
            <a:srgbClr val="ED8251"/>
          </a:solidFill>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900"/>
              <a:t>There were no </a:t>
            </a:r>
            <a:r>
              <a:rPr lang="en-US" sz="1900"/>
              <a:t>online purchases in region 1(North). On the other hand</a:t>
            </a:r>
            <a:r>
              <a:rPr lang="en-US" sz="1900"/>
              <a:t>, t</a:t>
            </a:r>
            <a:r>
              <a:rPr lang="en-US" sz="1900"/>
              <a:t>here were no in-store purchases in region 2(South).</a:t>
            </a:r>
            <a:endParaRPr sz="1900"/>
          </a:p>
          <a:p>
            <a:pPr indent="0" lvl="0" marL="0" rtl="0" algn="l">
              <a:lnSpc>
                <a:spcPct val="115000"/>
              </a:lnSpc>
              <a:spcBef>
                <a:spcPts val="0"/>
              </a:spcBef>
              <a:spcAft>
                <a:spcPts val="0"/>
              </a:spcAft>
              <a:buNone/>
            </a:pPr>
            <a:r>
              <a:rPr lang="en-US" sz="1900"/>
              <a:t>(1= in-store; 0= online)</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rPr lang="en-US" sz="1900"/>
              <a:t>The main reason behind low sales in region 2(South) could be because of no in-store customers. </a:t>
            </a:r>
            <a:endParaRPr sz="1900"/>
          </a:p>
          <a:p>
            <a:pPr indent="0" lvl="0" marL="0" rtl="0" algn="l">
              <a:spcBef>
                <a:spcPts val="1000"/>
              </a:spcBef>
              <a:spcAft>
                <a:spcPts val="0"/>
              </a:spcAft>
              <a:buNone/>
            </a:pPr>
            <a:r>
              <a:t/>
            </a:r>
            <a:endParaRPr/>
          </a:p>
        </p:txBody>
      </p:sp>
      <p:sp>
        <p:nvSpPr>
          <p:cNvPr id="201" name="Google Shape;201;p26"/>
          <p:cNvSpPr txBox="1"/>
          <p:nvPr/>
        </p:nvSpPr>
        <p:spPr>
          <a:xfrm>
            <a:off x="12307200" y="1688125"/>
            <a:ext cx="63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02" name="Google Shape;202;p26"/>
          <p:cNvPicPr preferRelativeResize="0"/>
          <p:nvPr/>
        </p:nvPicPr>
        <p:blipFill>
          <a:blip r:embed="rId3">
            <a:alphaModFix/>
          </a:blip>
          <a:stretch>
            <a:fillRect/>
          </a:stretch>
        </p:blipFill>
        <p:spPr>
          <a:xfrm>
            <a:off x="483525" y="1311987"/>
            <a:ext cx="7130524" cy="50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Number of transactions in each region based on the age group.</a:t>
            </a:r>
            <a:endParaRPr/>
          </a:p>
        </p:txBody>
      </p:sp>
      <p:sp>
        <p:nvSpPr>
          <p:cNvPr id="208" name="Google Shape;208;p27"/>
          <p:cNvSpPr txBox="1"/>
          <p:nvPr>
            <p:ph idx="1" type="body"/>
          </p:nvPr>
        </p:nvSpPr>
        <p:spPr>
          <a:xfrm>
            <a:off x="1103298" y="2052925"/>
            <a:ext cx="10401300" cy="4162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09" name="Google Shape;209;p27"/>
          <p:cNvPicPr preferRelativeResize="0"/>
          <p:nvPr/>
        </p:nvPicPr>
        <p:blipFill>
          <a:blip r:embed="rId3">
            <a:alphaModFix/>
          </a:blip>
          <a:stretch>
            <a:fillRect/>
          </a:stretch>
        </p:blipFill>
        <p:spPr>
          <a:xfrm>
            <a:off x="1103300" y="2052925"/>
            <a:ext cx="6985500" cy="3750425"/>
          </a:xfrm>
          <a:prstGeom prst="rect">
            <a:avLst/>
          </a:prstGeom>
          <a:noFill/>
          <a:ln>
            <a:noFill/>
          </a:ln>
        </p:spPr>
      </p:pic>
      <p:sp>
        <p:nvSpPr>
          <p:cNvPr id="210" name="Google Shape;210;p27"/>
          <p:cNvSpPr txBox="1"/>
          <p:nvPr/>
        </p:nvSpPr>
        <p:spPr>
          <a:xfrm>
            <a:off x="8367050" y="2052988"/>
            <a:ext cx="3212400" cy="3750300"/>
          </a:xfrm>
          <a:prstGeom prst="rect">
            <a:avLst/>
          </a:prstGeom>
          <a:solidFill>
            <a:srgbClr val="ED8251"/>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800">
                <a:solidFill>
                  <a:srgbClr val="FEFEFE"/>
                </a:solidFill>
                <a:latin typeface="Century Gothic"/>
                <a:ea typeface="Century Gothic"/>
                <a:cs typeface="Century Gothic"/>
                <a:sym typeface="Century Gothic"/>
              </a:rPr>
              <a:t>The only customers in the age group 80s are from region 2. </a:t>
            </a:r>
            <a:endParaRPr sz="1800">
              <a:solidFill>
                <a:srgbClr val="FEFEFE"/>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US" sz="1800">
                <a:solidFill>
                  <a:srgbClr val="FEFEFE"/>
                </a:solidFill>
                <a:latin typeface="Century Gothic"/>
                <a:ea typeface="Century Gothic"/>
                <a:cs typeface="Century Gothic"/>
                <a:sym typeface="Century Gothic"/>
              </a:rPr>
              <a:t>There were no customers from region 4 above the age of 70. There were no customers below age 20 from region 2. Most of the region 4 customers belong to the 20-50 age group.</a:t>
            </a:r>
            <a:endParaRPr sz="1800">
              <a:solidFill>
                <a:srgbClr val="FEFEFE"/>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