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3"/>
  </p:notesMasterIdLst>
  <p:sldIdLst>
    <p:sldId id="282" r:id="rId2"/>
    <p:sldId id="257" r:id="rId3"/>
    <p:sldId id="279" r:id="rId4"/>
    <p:sldId id="278" r:id="rId5"/>
    <p:sldId id="259" r:id="rId6"/>
    <p:sldId id="260" r:id="rId7"/>
    <p:sldId id="261" r:id="rId8"/>
    <p:sldId id="262" r:id="rId9"/>
    <p:sldId id="263" r:id="rId10"/>
    <p:sldId id="281" r:id="rId11"/>
    <p:sldId id="275" r:id="rId12"/>
    <p:sldId id="265" r:id="rId13"/>
    <p:sldId id="266" r:id="rId14"/>
    <p:sldId id="280" r:id="rId15"/>
    <p:sldId id="268" r:id="rId16"/>
    <p:sldId id="276" r:id="rId17"/>
    <p:sldId id="269" r:id="rId18"/>
    <p:sldId id="270" r:id="rId19"/>
    <p:sldId id="271" r:id="rId20"/>
    <p:sldId id="272" r:id="rId21"/>
    <p:sldId id="273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hCkiwszcfKEFvxba1X9n2smiB9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7EDBB55-25E8-4701-9ABB-397663951834}">
  <a:tblStyle styleId="{57EDBB55-25E8-4701-9ABB-39766395183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196" autoAdjust="0"/>
  </p:normalViewPr>
  <p:slideViewPr>
    <p:cSldViewPr snapToGrid="0">
      <p:cViewPr>
        <p:scale>
          <a:sx n="85" d="100"/>
          <a:sy n="85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31893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3" name="Google Shape;203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7689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611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6" name="Google Shape;126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947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2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2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4" name="Google Shape;64;p2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2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  <a:defRPr sz="4400" b="1" i="1" u="none" strike="noStrike" cap="non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19"/>
          <p:cNvPicPr preferRelativeResize="0"/>
          <p:nvPr/>
        </p:nvPicPr>
        <p:blipFill rotWithShape="1">
          <a:blip r:embed="rId12">
            <a:alphaModFix/>
          </a:blip>
          <a:srcRect t="21093" r="27347"/>
          <a:stretch/>
        </p:blipFill>
        <p:spPr>
          <a:xfrm>
            <a:off x="9829801" y="-37947"/>
            <a:ext cx="2362199" cy="256556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9"/>
          <p:cNvSpPr/>
          <p:nvPr/>
        </p:nvSpPr>
        <p:spPr>
          <a:xfrm>
            <a:off x="10840212" y="5926256"/>
            <a:ext cx="1351788" cy="926591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19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-2059" y="6235392"/>
            <a:ext cx="1351789" cy="62260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D30651-E782-471C-B8E1-D746C65C7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EDB46D9-5B9A-4618-A91B-A47E2FE630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6C10C32-6BD8-4A12-A7EE-1EBC6E3FE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131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 dirty="0"/>
              <a:t>Advanced Grading Policy</a:t>
            </a:r>
            <a:endParaRPr dirty="0"/>
          </a:p>
        </p:txBody>
      </p:sp>
      <p:sp>
        <p:nvSpPr>
          <p:cNvPr id="150" name="Google Shape;150;p9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1093824" cy="481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indent="-457200">
              <a:lnSpc>
                <a:spcPct val="150000"/>
              </a:lnSpc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altLang="zh-TW" dirty="0"/>
              <a:t>Gaussian Naïve Bayesian Classifier table (3-D </a:t>
            </a:r>
            <a:r>
              <a:rPr lang="en-US" altLang="zh-TW" dirty="0" err="1"/>
              <a:t>dict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b="1" i="1" dirty="0" err="1">
                <a:solidFill>
                  <a:srgbClr val="FF0000"/>
                </a:solidFill>
              </a:rPr>
              <a:t>feature_mean_var_table</a:t>
            </a:r>
            <a:r>
              <a:rPr lang="en-US" altLang="zh-TW" dirty="0"/>
              <a:t>) – 20%</a:t>
            </a:r>
          </a:p>
          <a:p>
            <a:pPr lvl="1" indent="-457200">
              <a:lnSpc>
                <a:spcPct val="150000"/>
              </a:lnSpc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altLang="zh-TW" dirty="0"/>
              <a:t>Structure: </a:t>
            </a:r>
            <a:r>
              <a:rPr lang="en-US" altLang="zh-TW" dirty="0" err="1"/>
              <a:t>feature_mean_var_table</a:t>
            </a:r>
            <a:r>
              <a:rPr lang="en-US" altLang="zh-TW" dirty="0"/>
              <a:t>[</a:t>
            </a:r>
            <a:r>
              <a:rPr lang="en-US" altLang="zh-TW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class</a:t>
            </a:r>
            <a:r>
              <a:rPr lang="en-US" altLang="zh-TW" dirty="0"/>
              <a:t>][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feature</a:t>
            </a:r>
            <a:r>
              <a:rPr lang="en-US" altLang="zh-TW" dirty="0"/>
              <a:t>][</a:t>
            </a:r>
            <a:r>
              <a:rPr lang="en-US" altLang="zh-TW" dirty="0">
                <a:solidFill>
                  <a:schemeClr val="accent4">
                    <a:lumMod val="75000"/>
                  </a:schemeClr>
                </a:solidFill>
              </a:rPr>
              <a:t>params</a:t>
            </a:r>
            <a:r>
              <a:rPr lang="en-US" altLang="zh-TW" dirty="0"/>
              <a:t>]</a:t>
            </a:r>
          </a:p>
          <a:p>
            <a:pPr lvl="1" indent="-457200">
              <a:lnSpc>
                <a:spcPct val="150000"/>
              </a:lnSpc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altLang="zh-TW" dirty="0"/>
              <a:t>Example:  </a:t>
            </a:r>
            <a:r>
              <a:rPr lang="en-US" altLang="zh-TW" dirty="0" err="1"/>
              <a:t>feature_mean_var_table</a:t>
            </a:r>
            <a:r>
              <a:rPr lang="en-US" altLang="zh-TW" dirty="0"/>
              <a:t>[</a:t>
            </a:r>
            <a:r>
              <a:rPr lang="en-US" altLang="zh-TW" dirty="0">
                <a:solidFill>
                  <a:schemeClr val="bg2">
                    <a:lumMod val="60000"/>
                    <a:lumOff val="40000"/>
                  </a:schemeClr>
                </a:solidFill>
              </a:rPr>
              <a:t>0</a:t>
            </a:r>
            <a:r>
              <a:rPr lang="en-US" altLang="zh-TW" dirty="0"/>
              <a:t>][‘</a:t>
            </a:r>
            <a:r>
              <a:rPr lang="en-US" altLang="zh-TW" dirty="0" err="1">
                <a:solidFill>
                  <a:schemeClr val="accent6">
                    <a:lumMod val="75000"/>
                  </a:schemeClr>
                </a:solidFill>
              </a:rPr>
              <a:t>bmi</a:t>
            </a:r>
            <a:r>
              <a:rPr lang="en-US" altLang="zh-TW" dirty="0"/>
              <a:t>’][‘</a:t>
            </a:r>
            <a:r>
              <a:rPr lang="en-US" altLang="zh-TW" dirty="0">
                <a:solidFill>
                  <a:schemeClr val="accent4">
                    <a:lumMod val="75000"/>
                  </a:schemeClr>
                </a:solidFill>
              </a:rPr>
              <a:t>mean</a:t>
            </a:r>
            <a:r>
              <a:rPr lang="en-US" altLang="zh-TW" dirty="0"/>
              <a:t>’]</a:t>
            </a:r>
          </a:p>
          <a:p>
            <a:pPr lvl="1" indent="-457200">
              <a:lnSpc>
                <a:spcPct val="150000"/>
              </a:lnSpc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altLang="zh-TW" dirty="0"/>
              <a:t>Example:  </a:t>
            </a:r>
            <a:r>
              <a:rPr lang="en-US" altLang="zh-TW" dirty="0" err="1"/>
              <a:t>feature_mean_var_table</a:t>
            </a:r>
            <a:r>
              <a:rPr lang="en-US" altLang="zh-TW" dirty="0"/>
              <a:t>[</a:t>
            </a:r>
            <a:r>
              <a:rPr lang="en-US" altLang="zh-TW" dirty="0">
                <a:solidFill>
                  <a:schemeClr val="bg2">
                    <a:lumMod val="60000"/>
                    <a:lumOff val="40000"/>
                  </a:schemeClr>
                </a:solidFill>
              </a:rPr>
              <a:t>0</a:t>
            </a:r>
            <a:r>
              <a:rPr lang="en-US" altLang="zh-TW" dirty="0"/>
              <a:t>][‘</a:t>
            </a:r>
            <a:r>
              <a:rPr lang="en-US" altLang="zh-TW" dirty="0" err="1">
                <a:solidFill>
                  <a:schemeClr val="accent6">
                    <a:lumMod val="75000"/>
                  </a:schemeClr>
                </a:solidFill>
              </a:rPr>
              <a:t>bmi</a:t>
            </a:r>
            <a:r>
              <a:rPr lang="en-US" altLang="zh-TW" dirty="0"/>
              <a:t>’][‘</a:t>
            </a:r>
            <a:r>
              <a:rPr lang="en-US" altLang="zh-TW" dirty="0">
                <a:solidFill>
                  <a:schemeClr val="accent4">
                    <a:lumMod val="75000"/>
                  </a:schemeClr>
                </a:solidFill>
              </a:rPr>
              <a:t>var</a:t>
            </a:r>
            <a:r>
              <a:rPr lang="en-US" altLang="zh-TW" dirty="0"/>
              <a:t>’]</a:t>
            </a:r>
          </a:p>
          <a:p>
            <a:pPr lvl="1" indent="-457200">
              <a:lnSpc>
                <a:spcPct val="150000"/>
              </a:lnSpc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altLang="zh-TW" dirty="0"/>
              <a:t>TA will check </a:t>
            </a:r>
            <a:r>
              <a:rPr lang="en-US" altLang="zh-TW" b="1" dirty="0"/>
              <a:t>‘Age’</a:t>
            </a:r>
            <a:r>
              <a:rPr lang="en-US" altLang="zh-TW" dirty="0"/>
              <a:t> and </a:t>
            </a:r>
            <a:r>
              <a:rPr lang="en-US" altLang="zh-TW" b="1" dirty="0"/>
              <a:t>‘</a:t>
            </a:r>
            <a:r>
              <a:rPr lang="en-US" altLang="zh-TW" b="1" dirty="0" err="1"/>
              <a:t>Glucose_apache</a:t>
            </a:r>
            <a:r>
              <a:rPr lang="en-US" altLang="zh-TW" b="1" dirty="0"/>
              <a:t>’ </a:t>
            </a:r>
            <a:r>
              <a:rPr lang="en-US" altLang="zh-TW" dirty="0"/>
              <a:t>mean and variance, 5%</a:t>
            </a:r>
            <a:r>
              <a:rPr lang="zh-TW" altLang="en-US" dirty="0"/>
              <a:t> </a:t>
            </a:r>
            <a:r>
              <a:rPr lang="en-US" altLang="zh-TW" dirty="0"/>
              <a:t>for each</a:t>
            </a: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altLang="zh-TW" dirty="0"/>
              <a:t>Testing f1-score –5%</a:t>
            </a:r>
          </a:p>
          <a:p>
            <a:pPr marL="971550" lvl="1" indent="-514350">
              <a:lnSpc>
                <a:spcPct val="150000"/>
              </a:lnSpc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altLang="zh-TW" dirty="0"/>
              <a:t>If your f1-score of the positive class </a:t>
            </a:r>
            <a:r>
              <a:rPr lang="en-US" altLang="zh-TW" b="1" dirty="0"/>
              <a:t>&gt; 0.35</a:t>
            </a:r>
            <a:r>
              <a:rPr lang="zh-TW" altLang="en-US" b="1" dirty="0"/>
              <a:t> </a:t>
            </a:r>
            <a:r>
              <a:rPr lang="en-US" altLang="zh-TW" b="1" dirty="0"/>
              <a:t>on testing set</a:t>
            </a:r>
            <a:r>
              <a:rPr lang="en-US" altLang="zh-TW" dirty="0"/>
              <a:t>, you will receive 5%</a:t>
            </a: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altLang="zh-TW" dirty="0"/>
              <a:t>Ranking with others –15%</a:t>
            </a:r>
          </a:p>
          <a:p>
            <a:pPr marL="971550" lvl="1" indent="-514350">
              <a:lnSpc>
                <a:spcPct val="150000"/>
              </a:lnSpc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altLang="zh-TW" dirty="0"/>
              <a:t>Those whose f1-score for the positive class is </a:t>
            </a:r>
            <a:r>
              <a:rPr lang="en-US" altLang="zh-TW" b="1" dirty="0"/>
              <a:t>&gt; 0.35</a:t>
            </a:r>
            <a:r>
              <a:rPr lang="zh-TW" altLang="en-US" b="1" dirty="0"/>
              <a:t> </a:t>
            </a:r>
            <a:r>
              <a:rPr lang="en-US" altLang="zh-TW" b="1" dirty="0"/>
              <a:t>on testing set </a:t>
            </a:r>
            <a:r>
              <a:rPr lang="en-US" altLang="zh-TW" dirty="0"/>
              <a:t>will be ranked to receive a different score</a:t>
            </a:r>
          </a:p>
        </p:txBody>
      </p:sp>
    </p:spTree>
    <p:extLst>
      <p:ext uri="{BB962C8B-B14F-4D97-AF65-F5344CB8AC3E}">
        <p14:creationId xmlns:p14="http://schemas.microsoft.com/office/powerpoint/2010/main" val="3552326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A0324-4CAB-BEC4-2852-D1893ABAC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ways to improve your performance</a:t>
            </a:r>
            <a:endParaRPr lang="en-MY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5559EC-6847-A6BC-2105-59411718EB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SzPct val="100000"/>
            </a:pPr>
            <a:r>
              <a:rPr lang="en-US" altLang="zh-TW" dirty="0"/>
              <a:t>You can deal with the </a:t>
            </a:r>
            <a:r>
              <a:rPr lang="en-US" altLang="zh-TW" b="1" dirty="0"/>
              <a:t>outliers</a:t>
            </a:r>
            <a:r>
              <a:rPr lang="en-US" altLang="zh-TW" dirty="0"/>
              <a:t>. </a:t>
            </a:r>
          </a:p>
          <a:p>
            <a:pPr>
              <a:buSzPct val="100000"/>
            </a:pPr>
            <a:r>
              <a:rPr lang="en-US" altLang="zh-TW" dirty="0"/>
              <a:t>You can try first </a:t>
            </a:r>
            <a:r>
              <a:rPr lang="en-US" altLang="zh-TW" b="1" dirty="0"/>
              <a:t>converting real numbers into discrete values</a:t>
            </a:r>
            <a:r>
              <a:rPr lang="en-US" altLang="zh-TW" dirty="0"/>
              <a:t> and then using Naïve Bayesian for classification.</a:t>
            </a:r>
          </a:p>
          <a:p>
            <a:pPr>
              <a:buSzPct val="100000"/>
            </a:pPr>
            <a:r>
              <a:rPr lang="en-US" altLang="zh-TW" dirty="0"/>
              <a:t>You can try </a:t>
            </a:r>
            <a:r>
              <a:rPr lang="en-US" altLang="zh-TW" b="1" dirty="0"/>
              <a:t>giving the prior a different weight</a:t>
            </a:r>
            <a:r>
              <a:rPr lang="en-US" altLang="zh-TW" dirty="0"/>
              <a:t> for decision-making.</a:t>
            </a:r>
          </a:p>
          <a:p>
            <a:pPr>
              <a:buSzPct val="100000"/>
            </a:pPr>
            <a:r>
              <a:rPr lang="en-US" altLang="zh-TW" dirty="0"/>
              <a:t>…(Anything you want to try based on Bayesian)</a:t>
            </a:r>
          </a:p>
          <a:p>
            <a:pPr>
              <a:buSzPct val="1000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600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 dirty="0"/>
              <a:t>Template</a:t>
            </a:r>
            <a:endParaRPr dirty="0"/>
          </a:p>
        </p:txBody>
      </p:sp>
      <p:sp>
        <p:nvSpPr>
          <p:cNvPr id="157" name="Google Shape;157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001126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You must use the given file </a:t>
            </a:r>
            <a:r>
              <a:rPr lang="en-US" dirty="0">
                <a:solidFill>
                  <a:srgbClr val="FF0000"/>
                </a:solidFill>
              </a:rPr>
              <a:t>“hw2_template.ipynb” </a:t>
            </a:r>
            <a:r>
              <a:rPr lang="en-US" dirty="0"/>
              <a:t>to build the model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9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Except for the imported packages in the template, you </a:t>
            </a:r>
            <a:r>
              <a:rPr lang="en-US" b="1" dirty="0">
                <a:solidFill>
                  <a:srgbClr val="FF0000"/>
                </a:solidFill>
              </a:rPr>
              <a:t>cannot use any other packages</a:t>
            </a:r>
            <a:r>
              <a:rPr lang="en-US" dirty="0">
                <a:solidFill>
                  <a:schemeClr val="tx1"/>
                </a:solidFill>
              </a:rPr>
              <a:t> for both basic and advanced part</a:t>
            </a:r>
            <a:endParaRPr lang="en-US" dirty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900"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6" name="Picture 2" descr="https://lh5.googleusercontent.com/zIrqRcsDzutcqhA7K1ddC29bA_hmic8zkgAooMKNvE-fBLMoIZTBKPajgSUvAe47etgCR9Bru8DjmL21ViDFZGEArhN9AisiylKSeObJtM1MeZcZUwanW1jF1sn7No7ARIEECAELbIPJyl8=s2048">
            <a:extLst>
              <a:ext uri="{FF2B5EF4-FFF2-40B4-BE49-F238E27FC236}">
                <a16:creationId xmlns:a16="http://schemas.microsoft.com/office/drawing/2014/main" id="{EC7528AC-DB2E-4E09-9491-8A9E5A4F7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390" y="1219198"/>
            <a:ext cx="509368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 dirty="0"/>
              <a:t>Basic Input File Format</a:t>
            </a:r>
            <a:endParaRPr dirty="0"/>
          </a:p>
        </p:txBody>
      </p:sp>
      <p:sp>
        <p:nvSpPr>
          <p:cNvPr id="165" name="Google Shape;165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7136876" cy="4842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 dirty="0"/>
              <a:t>There will be two input files: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2400" dirty="0"/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2400" b="1" dirty="0"/>
              <a:t>“hw2_basic_training.csv”</a:t>
            </a:r>
          </a:p>
          <a:p>
            <a:pPr marL="685800" lvl="1" indent="-228600">
              <a:spcBef>
                <a:spcPts val="1000"/>
              </a:spcBef>
              <a:buSzPct val="100000"/>
            </a:pPr>
            <a:r>
              <a:rPr lang="en-US" sz="2000" dirty="0"/>
              <a:t>First row is header of features with ground truth</a:t>
            </a:r>
          </a:p>
          <a:p>
            <a:pPr marL="685800" lvl="1" indent="-228600">
              <a:spcBef>
                <a:spcPts val="1000"/>
              </a:spcBef>
              <a:buSzPct val="100000"/>
            </a:pPr>
            <a:r>
              <a:rPr lang="en-US" sz="2000" dirty="0"/>
              <a:t>There are 80000 rows records, one record for one patient</a:t>
            </a:r>
          </a:p>
          <a:p>
            <a:pPr marL="457200" lvl="1" indent="0">
              <a:spcBef>
                <a:spcPts val="1000"/>
              </a:spcBef>
              <a:buSzPct val="100000"/>
              <a:buNone/>
            </a:pPr>
            <a:endParaRPr lang="en-US" sz="2000" dirty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sz="2400" b="1" dirty="0"/>
              <a:t>“hw2_basic_testing.csv”</a:t>
            </a:r>
            <a:endParaRPr sz="2400" dirty="0"/>
          </a:p>
          <a:p>
            <a:pPr marL="685800" lvl="1" indent="-228600">
              <a:spcBef>
                <a:spcPts val="1000"/>
              </a:spcBef>
              <a:buSzPct val="100000"/>
            </a:pPr>
            <a:r>
              <a:rPr lang="en-US" sz="2000" dirty="0"/>
              <a:t>First row is the header of features</a:t>
            </a:r>
          </a:p>
          <a:p>
            <a:pPr marL="685800" lvl="1" indent="-228600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en-US" altLang="zh-TW" sz="2000" dirty="0">
                <a:solidFill>
                  <a:srgbClr val="000000"/>
                </a:solidFill>
              </a:rPr>
              <a:t>There are 9812 rows records, you need to predict </a:t>
            </a:r>
            <a:r>
              <a:rPr lang="en-US" altLang="zh-TW" sz="2000" b="1" dirty="0" err="1">
                <a:solidFill>
                  <a:srgbClr val="000000"/>
                </a:solidFill>
              </a:rPr>
              <a:t>hospital_death</a:t>
            </a:r>
            <a:r>
              <a:rPr lang="en-US" altLang="zh-TW" sz="2000" b="1" dirty="0">
                <a:solidFill>
                  <a:srgbClr val="000000"/>
                </a:solidFill>
              </a:rPr>
              <a:t> as 0 (negative) or 1 (positive)</a:t>
            </a:r>
          </a:p>
          <a:p>
            <a:pPr marL="685800" lvl="1" indent="-228600">
              <a:spcBef>
                <a:spcPts val="1000"/>
              </a:spcBef>
              <a:buSzPct val="100000"/>
            </a:pPr>
            <a:endParaRPr lang="en-US" sz="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63E246-73D3-147E-BA4A-0937EA4BB367}"/>
              </a:ext>
            </a:extLst>
          </p:cNvPr>
          <p:cNvSpPr txBox="1"/>
          <p:nvPr/>
        </p:nvSpPr>
        <p:spPr>
          <a:xfrm>
            <a:off x="8645493" y="1896005"/>
            <a:ext cx="2191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hw</a:t>
            </a:r>
            <a:r>
              <a:rPr lang="en-US" altLang="zh-TW" sz="1400" b="1"/>
              <a:t>2</a:t>
            </a:r>
            <a:r>
              <a:rPr lang="en-US" sz="1400" b="1"/>
              <a:t>_basic_training.csv</a:t>
            </a:r>
            <a:endParaRPr lang="en-MY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D28111-7F96-593F-290A-FA35A271F189}"/>
              </a:ext>
            </a:extLst>
          </p:cNvPr>
          <p:cNvSpPr txBox="1"/>
          <p:nvPr/>
        </p:nvSpPr>
        <p:spPr>
          <a:xfrm>
            <a:off x="8680760" y="4275994"/>
            <a:ext cx="212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hw</a:t>
            </a:r>
            <a:r>
              <a:rPr lang="en-US" altLang="zh-TW" sz="1400" b="1" dirty="0"/>
              <a:t>2</a:t>
            </a:r>
            <a:r>
              <a:rPr lang="en-US" sz="1400" b="1" dirty="0"/>
              <a:t>_basic_testing.csv</a:t>
            </a:r>
            <a:endParaRPr lang="en-MY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0EC2E06-1223-4320-A3B0-9ACA57264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6483" y="2368790"/>
            <a:ext cx="5305079" cy="994323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F49E42F3-089B-4F71-8DCF-D64CD0909F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8547" y="4677210"/>
            <a:ext cx="4840950" cy="102573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 dirty="0"/>
              <a:t>Advanced Input File Format</a:t>
            </a:r>
            <a:endParaRPr dirty="0"/>
          </a:p>
        </p:txBody>
      </p:sp>
      <p:sp>
        <p:nvSpPr>
          <p:cNvPr id="165" name="Google Shape;165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7136876" cy="4842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 dirty="0"/>
              <a:t>There will be two input files: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2400" dirty="0"/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2400" b="1" dirty="0"/>
              <a:t>“hw2_advanced_training.csv”</a:t>
            </a:r>
          </a:p>
          <a:p>
            <a:pPr marL="685800" lvl="1" indent="-228600">
              <a:spcBef>
                <a:spcPts val="1000"/>
              </a:spcBef>
              <a:buSzPct val="100000"/>
            </a:pPr>
            <a:r>
              <a:rPr lang="en-US" sz="2000" dirty="0"/>
              <a:t>First row is header of features with ground truth</a:t>
            </a:r>
          </a:p>
          <a:p>
            <a:pPr marL="685800" lvl="1" indent="-228600">
              <a:spcBef>
                <a:spcPts val="1000"/>
              </a:spcBef>
              <a:buSzPct val="100000"/>
            </a:pPr>
            <a:r>
              <a:rPr lang="en-US" sz="2000" dirty="0"/>
              <a:t>There are 65,000 rows records, one record for one patient</a:t>
            </a:r>
          </a:p>
          <a:p>
            <a:pPr marL="457200" lvl="1" indent="0">
              <a:spcBef>
                <a:spcPts val="1000"/>
              </a:spcBef>
              <a:buSzPct val="100000"/>
              <a:buNone/>
            </a:pPr>
            <a:endParaRPr lang="en-US" sz="2000" dirty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sz="2400" b="1" dirty="0"/>
              <a:t>“hw2_advanced_testing.csv”</a:t>
            </a:r>
            <a:endParaRPr sz="2400" dirty="0"/>
          </a:p>
          <a:p>
            <a:pPr marL="685800" lvl="1" indent="-228600">
              <a:spcBef>
                <a:spcPts val="1000"/>
              </a:spcBef>
              <a:buSzPct val="100000"/>
            </a:pPr>
            <a:r>
              <a:rPr lang="en-US" sz="2000" dirty="0"/>
              <a:t>First row is the header of features</a:t>
            </a:r>
          </a:p>
          <a:p>
            <a:pPr marL="685800" lvl="1" indent="-228600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en-US" altLang="zh-TW" sz="2000" dirty="0">
                <a:solidFill>
                  <a:srgbClr val="000000"/>
                </a:solidFill>
              </a:rPr>
              <a:t>There are 9,889 rows records, you need to predict </a:t>
            </a:r>
            <a:r>
              <a:rPr lang="en-US" altLang="zh-TW" sz="2000" b="1" dirty="0" err="1">
                <a:solidFill>
                  <a:srgbClr val="000000"/>
                </a:solidFill>
              </a:rPr>
              <a:t>diabetes_mellitus</a:t>
            </a:r>
            <a:r>
              <a:rPr lang="en-US" altLang="zh-TW" sz="2000" b="1" dirty="0">
                <a:solidFill>
                  <a:srgbClr val="000000"/>
                </a:solidFill>
              </a:rPr>
              <a:t> as 0 (negative) or 1 (positive)</a:t>
            </a:r>
          </a:p>
          <a:p>
            <a:pPr marL="685800" lvl="1" indent="-228600">
              <a:spcBef>
                <a:spcPts val="1000"/>
              </a:spcBef>
              <a:buSzPct val="100000"/>
            </a:pPr>
            <a:endParaRPr lang="en-US" sz="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63E246-73D3-147E-BA4A-0937EA4BB367}"/>
              </a:ext>
            </a:extLst>
          </p:cNvPr>
          <p:cNvSpPr txBox="1"/>
          <p:nvPr/>
        </p:nvSpPr>
        <p:spPr>
          <a:xfrm>
            <a:off x="8645493" y="1896005"/>
            <a:ext cx="25587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hw</a:t>
            </a:r>
            <a:r>
              <a:rPr lang="en-US" altLang="zh-TW" sz="1400" b="1" dirty="0"/>
              <a:t>2</a:t>
            </a:r>
            <a:r>
              <a:rPr lang="en-US" sz="1400" b="1" dirty="0"/>
              <a:t>_advanced_training.csv</a:t>
            </a:r>
            <a:endParaRPr lang="en-MY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D28111-7F96-593F-290A-FA35A271F189}"/>
              </a:ext>
            </a:extLst>
          </p:cNvPr>
          <p:cNvSpPr txBox="1"/>
          <p:nvPr/>
        </p:nvSpPr>
        <p:spPr>
          <a:xfrm>
            <a:off x="8616639" y="4174168"/>
            <a:ext cx="2587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hw</a:t>
            </a:r>
            <a:r>
              <a:rPr lang="en-US" altLang="zh-TW" sz="1400" b="1" dirty="0"/>
              <a:t>2</a:t>
            </a:r>
            <a:r>
              <a:rPr lang="en-US" sz="1400" b="1" dirty="0"/>
              <a:t>_</a:t>
            </a:r>
            <a:r>
              <a:rPr lang="en-US" altLang="zh-TW" b="1" dirty="0"/>
              <a:t> advanced</a:t>
            </a:r>
            <a:r>
              <a:rPr lang="en-US" sz="1400" b="1" dirty="0"/>
              <a:t>_testing.csv</a:t>
            </a:r>
            <a:endParaRPr lang="en-MY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3D04BA7D-8EAB-41DE-B1C9-92DD9C289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8001" y="2272871"/>
            <a:ext cx="3124471" cy="1455546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B21675F4-6177-4B22-906D-6447D8BC5A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7923" y="4543797"/>
            <a:ext cx="2453853" cy="143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555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 dirty="0"/>
              <a:t> Prediction Output File Format</a:t>
            </a:r>
            <a:endParaRPr dirty="0"/>
          </a:p>
        </p:txBody>
      </p:sp>
      <p:sp>
        <p:nvSpPr>
          <p:cNvPr id="184" name="Google Shape;184;p13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7172326" cy="487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 dirty="0"/>
              <a:t>The prediction of both basic and advanced you turned in must follow this format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lang="en-US" sz="2600" dirty="0"/>
          </a:p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+mj-lt"/>
              <a:buAutoNum type="arabicPeriod"/>
            </a:pPr>
            <a:r>
              <a:rPr lang="en-US" sz="2600" dirty="0"/>
              <a:t>Basic Part</a:t>
            </a:r>
          </a:p>
          <a:p>
            <a:pPr marL="685800" lvl="1" indent="-228600">
              <a:spcBef>
                <a:spcPts val="0"/>
              </a:spcBef>
              <a:buSzPts val="2600"/>
            </a:pPr>
            <a:r>
              <a:rPr lang="en-US" sz="2200" dirty="0">
                <a:solidFill>
                  <a:srgbClr val="FF0000"/>
                </a:solidFill>
              </a:rPr>
              <a:t>“</a:t>
            </a:r>
            <a:r>
              <a:rPr lang="en-US" sz="2200" b="1" dirty="0">
                <a:solidFill>
                  <a:srgbClr val="FF0000"/>
                </a:solidFill>
              </a:rPr>
              <a:t>hw</a:t>
            </a:r>
            <a:r>
              <a:rPr lang="en-US" altLang="zh-TW" sz="2200" b="1" dirty="0">
                <a:solidFill>
                  <a:srgbClr val="FF0000"/>
                </a:solidFill>
              </a:rPr>
              <a:t>2</a:t>
            </a:r>
            <a:r>
              <a:rPr lang="en-US" sz="2200" b="1" dirty="0">
                <a:solidFill>
                  <a:srgbClr val="FF0000"/>
                </a:solidFill>
              </a:rPr>
              <a:t>_basic_prediction.csv</a:t>
            </a:r>
            <a:r>
              <a:rPr lang="en-US" sz="2200" dirty="0">
                <a:solidFill>
                  <a:srgbClr val="FF0000"/>
                </a:solidFill>
              </a:rPr>
              <a:t>” </a:t>
            </a:r>
          </a:p>
          <a:p>
            <a:pPr marL="514350" indent="-514350">
              <a:spcBef>
                <a:spcPts val="0"/>
              </a:spcBef>
              <a:buSzPts val="2600"/>
              <a:buFont typeface="+mj-lt"/>
              <a:buAutoNum type="arabicPeriod"/>
            </a:pPr>
            <a:r>
              <a:rPr lang="en-US" sz="2600" dirty="0"/>
              <a:t>Advanced Part</a:t>
            </a:r>
          </a:p>
          <a:p>
            <a:pPr marL="685800" lvl="1" indent="-228600">
              <a:spcBef>
                <a:spcPts val="0"/>
              </a:spcBef>
              <a:buSzPts val="2600"/>
            </a:pPr>
            <a:r>
              <a:rPr lang="en-US" altLang="zh-TW" sz="2200" dirty="0">
                <a:solidFill>
                  <a:srgbClr val="FF0000"/>
                </a:solidFill>
              </a:rPr>
              <a:t>“</a:t>
            </a:r>
            <a:r>
              <a:rPr lang="en-US" altLang="zh-TW" sz="2200" b="1" dirty="0">
                <a:solidFill>
                  <a:srgbClr val="FF0000"/>
                </a:solidFill>
              </a:rPr>
              <a:t>hw2_advanced_prediction.csv</a:t>
            </a:r>
            <a:r>
              <a:rPr lang="en-US" altLang="zh-TW" sz="2200" dirty="0">
                <a:solidFill>
                  <a:srgbClr val="FF0000"/>
                </a:solidFill>
              </a:rPr>
              <a:t>”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10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10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/>
              <a:t>Basic part: each row represents “</a:t>
            </a:r>
            <a:r>
              <a:rPr lang="en-US" sz="2600" dirty="0" err="1"/>
              <a:t>hospital_death</a:t>
            </a:r>
            <a:r>
              <a:rPr lang="en-US" sz="2600" dirty="0"/>
              <a:t>” </a:t>
            </a:r>
            <a:r>
              <a:rPr lang="en-US" sz="2600" dirty="0">
                <a:solidFill>
                  <a:srgbClr val="FF0000"/>
                </a:solidFill>
              </a:rPr>
              <a:t>with the header</a:t>
            </a:r>
          </a:p>
          <a:p>
            <a:pPr marL="228600" indent="-228600">
              <a:buSzPts val="2600"/>
            </a:pPr>
            <a:r>
              <a:rPr lang="en-US" altLang="zh-TW" sz="2600" dirty="0"/>
              <a:t>Advanced part: each row represents “</a:t>
            </a:r>
            <a:r>
              <a:rPr lang="en-US" altLang="zh-TW" sz="2600" dirty="0" err="1"/>
              <a:t>diabetes_mellitus</a:t>
            </a:r>
            <a:r>
              <a:rPr lang="en-US" altLang="zh-TW" sz="2600" dirty="0"/>
              <a:t>” </a:t>
            </a:r>
            <a:r>
              <a:rPr lang="en-US" altLang="zh-TW" sz="2600" dirty="0">
                <a:solidFill>
                  <a:srgbClr val="FF0000"/>
                </a:solidFill>
              </a:rPr>
              <a:t>with the header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/>
              <a:t>Please make sure your model can correctly output this format of csv file</a:t>
            </a:r>
            <a:endParaRPr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45C4A1A-015D-4AEA-B88E-F40C444D3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8989" y="4673156"/>
            <a:ext cx="1371719" cy="122692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480EF6D-E9CB-42DD-BDDE-E9CA33BE00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425"/>
          <a:stretch/>
        </p:blipFill>
        <p:spPr>
          <a:xfrm>
            <a:off x="9319008" y="2311344"/>
            <a:ext cx="1133840" cy="1242168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9B2A1AFC-1B23-408E-B59F-223BF615B762}"/>
              </a:ext>
            </a:extLst>
          </p:cNvPr>
          <p:cNvSpPr txBox="1"/>
          <p:nvPr/>
        </p:nvSpPr>
        <p:spPr>
          <a:xfrm>
            <a:off x="8645493" y="1896005"/>
            <a:ext cx="2400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hw</a:t>
            </a:r>
            <a:r>
              <a:rPr lang="en-US" altLang="zh-TW" sz="1400" b="1" dirty="0"/>
              <a:t>2</a:t>
            </a:r>
            <a:r>
              <a:rPr lang="en-US" sz="1400" b="1" dirty="0"/>
              <a:t>_basic_prediction.csv</a:t>
            </a:r>
          </a:p>
          <a:p>
            <a:r>
              <a:rPr lang="en-US" b="1" i="1" dirty="0"/>
              <a:t>(the values are examples)</a:t>
            </a:r>
            <a:endParaRPr lang="en-MY" i="1" dirty="0"/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AE1CDAD1-05DF-4F3D-A2D7-A5A8671389CE}"/>
              </a:ext>
            </a:extLst>
          </p:cNvPr>
          <p:cNvSpPr txBox="1"/>
          <p:nvPr/>
        </p:nvSpPr>
        <p:spPr>
          <a:xfrm>
            <a:off x="8616639" y="4174168"/>
            <a:ext cx="2767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hw2_advacned_prediction.csv</a:t>
            </a:r>
          </a:p>
          <a:p>
            <a:r>
              <a:rPr lang="en-US" altLang="zh-TW" b="1" i="1" dirty="0"/>
              <a:t>(the values are examples)</a:t>
            </a:r>
            <a:endParaRPr lang="en-MY" altLang="zh-TW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53D9E-F125-6C0F-782E-A933582E7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Pickle File For Table</a:t>
            </a:r>
            <a:endParaRPr lang="en-MY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F2B69-BDD4-41E4-A151-130076DCB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86310"/>
            <a:ext cx="10717306" cy="5467349"/>
          </a:xfrm>
        </p:spPr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SzPts val="2600"/>
              <a:buNone/>
            </a:pPr>
            <a:r>
              <a:rPr lang="en-US" altLang="zh-TW" sz="2600" dirty="0"/>
              <a:t>When call the </a:t>
            </a:r>
            <a:r>
              <a:rPr lang="en-US" altLang="zh-TW" sz="2600" dirty="0" err="1"/>
              <a:t>build_table</a:t>
            </a:r>
            <a:r>
              <a:rPr lang="en-US" altLang="zh-TW" sz="2600" dirty="0"/>
              <a:t> method of the classifier for both basic and advanced, you will get a table for the prediction, we want to check the correctness of your tables:</a:t>
            </a:r>
          </a:p>
          <a:p>
            <a:pPr marL="0" lvl="0" indent="0">
              <a:spcBef>
                <a:spcPts val="0"/>
              </a:spcBef>
              <a:buSzPts val="2600"/>
              <a:buNone/>
            </a:pPr>
            <a:endParaRPr lang="en-US" altLang="zh-TW" sz="2600" dirty="0"/>
          </a:p>
          <a:p>
            <a:pPr marL="0" lvl="0" indent="0">
              <a:spcBef>
                <a:spcPts val="0"/>
              </a:spcBef>
              <a:buSzPts val="2600"/>
              <a:buNone/>
            </a:pPr>
            <a:r>
              <a:rPr lang="en-US" altLang="zh-TW" sz="2600" b="1" i="1" dirty="0">
                <a:solidFill>
                  <a:srgbClr val="FF0000"/>
                </a:solidFill>
              </a:rPr>
              <a:t>Note</a:t>
            </a:r>
            <a:r>
              <a:rPr lang="en-US" altLang="zh-TW" sz="2600" i="1" dirty="0">
                <a:solidFill>
                  <a:srgbClr val="FF0000"/>
                </a:solidFill>
              </a:rPr>
              <a:t>:  </a:t>
            </a:r>
            <a:r>
              <a:rPr lang="en-US" altLang="zh-TW" sz="2600" i="1" dirty="0">
                <a:solidFill>
                  <a:schemeClr val="tx1"/>
                </a:solidFill>
              </a:rPr>
              <a:t>Please just follow the </a:t>
            </a:r>
            <a:r>
              <a:rPr lang="en-US" altLang="zh-TW" sz="2600" b="1" i="1" dirty="0">
                <a:solidFill>
                  <a:srgbClr val="FF0000"/>
                </a:solidFill>
              </a:rPr>
              <a:t>execution order of template (YOU NEED TO BUILD THE TABLE **</a:t>
            </a:r>
            <a:r>
              <a:rPr lang="en-US" altLang="zh-TW" sz="4400" b="1" i="1" dirty="0">
                <a:solidFill>
                  <a:srgbClr val="FF0000"/>
                </a:solidFill>
              </a:rPr>
              <a:t>BEFORE, BEFORE, BEFORE</a:t>
            </a:r>
            <a:r>
              <a:rPr lang="en-US" altLang="zh-TW" sz="2600" b="1" i="1" dirty="0">
                <a:solidFill>
                  <a:srgbClr val="FF0000"/>
                </a:solidFill>
              </a:rPr>
              <a:t>** YOU DO TRAIN_VAL_SPLIT OR ANY PRE-PROCESSING)</a:t>
            </a:r>
            <a:r>
              <a:rPr lang="en-US" altLang="zh-TW" sz="2600" i="1" dirty="0">
                <a:solidFill>
                  <a:srgbClr val="FF0000"/>
                </a:solidFill>
              </a:rPr>
              <a:t>, </a:t>
            </a:r>
            <a:r>
              <a:rPr lang="en-US" altLang="zh-TW" sz="2600" i="1" dirty="0">
                <a:solidFill>
                  <a:schemeClr val="tx1"/>
                </a:solidFill>
              </a:rPr>
              <a:t>then you will be able to output the tables correctly.</a:t>
            </a:r>
          </a:p>
          <a:p>
            <a:pPr marL="0" lvl="0" indent="0">
              <a:spcBef>
                <a:spcPts val="0"/>
              </a:spcBef>
              <a:buSzPts val="2600"/>
              <a:buNone/>
            </a:pPr>
            <a:endParaRPr lang="en-US" altLang="zh-TW" sz="2600" dirty="0"/>
          </a:p>
          <a:p>
            <a:pPr marL="514350" lvl="0" indent="-514350">
              <a:spcBef>
                <a:spcPts val="0"/>
              </a:spcBef>
              <a:buSzPts val="2600"/>
              <a:buFont typeface="+mj-lt"/>
              <a:buAutoNum type="arabicPeriod"/>
            </a:pPr>
            <a:r>
              <a:rPr lang="en-US" altLang="zh-TW" sz="2600" dirty="0"/>
              <a:t>Basic Part</a:t>
            </a:r>
          </a:p>
          <a:p>
            <a:pPr marL="685800" lvl="1" indent="-228600">
              <a:spcBef>
                <a:spcPts val="0"/>
              </a:spcBef>
              <a:buSzPts val="2600"/>
            </a:pPr>
            <a:r>
              <a:rPr lang="en-US" altLang="zh-TW" sz="2000" b="1" dirty="0">
                <a:solidFill>
                  <a:schemeClr val="tx1"/>
                </a:solidFill>
              </a:rPr>
              <a:t>Output </a:t>
            </a:r>
            <a:r>
              <a:rPr lang="en-US" altLang="zh-TW" sz="2000" b="1" i="1" dirty="0" err="1">
                <a:solidFill>
                  <a:schemeClr val="tx1"/>
                </a:solidFill>
              </a:rPr>
              <a:t>feature_probs_table</a:t>
            </a:r>
            <a:r>
              <a:rPr lang="en-US" altLang="zh-TW" sz="2000" b="1" i="1" dirty="0">
                <a:solidFill>
                  <a:schemeClr val="tx1"/>
                </a:solidFill>
              </a:rPr>
              <a:t> </a:t>
            </a:r>
            <a:r>
              <a:rPr lang="en-US" altLang="zh-TW" sz="2000" b="1" dirty="0">
                <a:solidFill>
                  <a:schemeClr val="tx1"/>
                </a:solidFill>
              </a:rPr>
              <a:t>as </a:t>
            </a:r>
            <a:r>
              <a:rPr lang="en-US" altLang="zh-TW" sz="2200" dirty="0">
                <a:solidFill>
                  <a:srgbClr val="FF0000"/>
                </a:solidFill>
              </a:rPr>
              <a:t>“</a:t>
            </a:r>
            <a:r>
              <a:rPr lang="en-US" altLang="zh-TW" sz="2200" b="1" dirty="0">
                <a:solidFill>
                  <a:srgbClr val="FF0000"/>
                </a:solidFill>
              </a:rPr>
              <a:t>hw2_basic_table</a:t>
            </a:r>
            <a:r>
              <a:rPr lang="en-US" altLang="zh-TW" sz="2200" dirty="0">
                <a:solidFill>
                  <a:srgbClr val="FF0000"/>
                </a:solidFill>
              </a:rPr>
              <a:t>” </a:t>
            </a:r>
          </a:p>
          <a:p>
            <a:pPr marL="514350" indent="-514350">
              <a:spcBef>
                <a:spcPts val="0"/>
              </a:spcBef>
              <a:buSzPts val="2600"/>
              <a:buFont typeface="+mj-lt"/>
              <a:buAutoNum type="arabicPeriod"/>
            </a:pPr>
            <a:r>
              <a:rPr lang="en-US" altLang="zh-TW" sz="2600" dirty="0"/>
              <a:t>Advanced Part</a:t>
            </a:r>
          </a:p>
          <a:p>
            <a:pPr marL="685800" lvl="1" indent="-228600">
              <a:spcBef>
                <a:spcPts val="0"/>
              </a:spcBef>
              <a:buSzPts val="2600"/>
            </a:pPr>
            <a:r>
              <a:rPr lang="en-US" altLang="zh-TW" sz="2000" b="1" dirty="0">
                <a:solidFill>
                  <a:schemeClr val="tx1"/>
                </a:solidFill>
              </a:rPr>
              <a:t>Output </a:t>
            </a:r>
            <a:r>
              <a:rPr lang="en-US" altLang="zh-TW" sz="2000" b="1" i="1" dirty="0" err="1">
                <a:solidFill>
                  <a:schemeClr val="tx1"/>
                </a:solidFill>
              </a:rPr>
              <a:t>feature_mean_var_table</a:t>
            </a:r>
            <a:r>
              <a:rPr lang="en-US" altLang="zh-TW" sz="2000" b="1" i="1" dirty="0">
                <a:solidFill>
                  <a:schemeClr val="tx1"/>
                </a:solidFill>
              </a:rPr>
              <a:t> </a:t>
            </a:r>
            <a:r>
              <a:rPr lang="en-US" altLang="zh-TW" sz="2000" b="1" dirty="0">
                <a:solidFill>
                  <a:schemeClr val="tx1"/>
                </a:solidFill>
              </a:rPr>
              <a:t>as </a:t>
            </a:r>
            <a:r>
              <a:rPr lang="en-US" altLang="zh-TW" sz="2200" dirty="0">
                <a:solidFill>
                  <a:srgbClr val="FF0000"/>
                </a:solidFill>
              </a:rPr>
              <a:t>“</a:t>
            </a:r>
            <a:r>
              <a:rPr lang="en-US" altLang="zh-TW" sz="2200" b="1" dirty="0">
                <a:solidFill>
                  <a:srgbClr val="FF0000"/>
                </a:solidFill>
              </a:rPr>
              <a:t>hw2_advanced_table</a:t>
            </a:r>
            <a:r>
              <a:rPr lang="en-US" altLang="zh-TW" sz="2200" dirty="0">
                <a:solidFill>
                  <a:srgbClr val="FF0000"/>
                </a:solidFill>
              </a:rPr>
              <a:t>” </a:t>
            </a:r>
          </a:p>
        </p:txBody>
      </p:sp>
    </p:spTree>
    <p:extLst>
      <p:ext uri="{BB962C8B-B14F-4D97-AF65-F5344CB8AC3E}">
        <p14:creationId xmlns:p14="http://schemas.microsoft.com/office/powerpoint/2010/main" val="3446779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/>
              <a:t>Report</a:t>
            </a:r>
            <a:endParaRPr/>
          </a:p>
        </p:txBody>
      </p:sp>
      <p:sp>
        <p:nvSpPr>
          <p:cNvPr id="192" name="Google Shape;192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Named as </a:t>
            </a:r>
            <a:r>
              <a:rPr lang="en-US" dirty="0">
                <a:solidFill>
                  <a:srgbClr val="FF0000"/>
                </a:solidFill>
              </a:rPr>
              <a:t>“</a:t>
            </a:r>
            <a:r>
              <a:rPr lang="en-US" b="1" dirty="0">
                <a:solidFill>
                  <a:srgbClr val="FF0000"/>
                </a:solidFill>
              </a:rPr>
              <a:t>hw2_report.pdf</a:t>
            </a:r>
            <a:r>
              <a:rPr lang="en-US" dirty="0">
                <a:solidFill>
                  <a:srgbClr val="FF0000"/>
                </a:solidFill>
              </a:rPr>
              <a:t>”</a:t>
            </a:r>
            <a:endParaRPr dirty="0">
              <a:solidFill>
                <a:srgbClr val="FF0000"/>
              </a:solidFill>
            </a:endParaRPr>
          </a:p>
          <a:p>
            <a:pPr marL="228600" lvl="0" indent="-228600">
              <a:buSzPts val="2800"/>
            </a:pPr>
            <a:r>
              <a:rPr lang="en-US" altLang="zh-TW" dirty="0"/>
              <a:t>Briefly describe why we take log when implement the Bayesian classifier?</a:t>
            </a:r>
            <a:r>
              <a:rPr lang="en-US" dirty="0"/>
              <a:t> (1%)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Briefly describe the difference between Naïve Bayesian and Gaussian Naïve Bayesian classifier? (1%)</a:t>
            </a:r>
            <a:r>
              <a:rPr lang="zh-TW" altLang="en-US" dirty="0"/>
              <a:t> </a:t>
            </a:r>
            <a:endParaRPr lang="en-US" altLang="zh-TW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Briefly describe the difficulty you encountered (1%)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Summarize how you solve the difficulty and your reflections (2%)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No more than one page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 dirty="0"/>
              <a:t>Assignment 2 Requirement</a:t>
            </a:r>
            <a:endParaRPr dirty="0"/>
          </a:p>
        </p:txBody>
      </p:sp>
      <p:sp>
        <p:nvSpPr>
          <p:cNvPr id="199" name="Google Shape;199;p15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10515600" cy="503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400" dirty="0"/>
              <a:t>Do it individually! Not as a team! (The team is for the final project)</a:t>
            </a:r>
            <a:endParaRPr sz="24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400" dirty="0"/>
              <a:t>Announce date: 2023/10/17</a:t>
            </a:r>
            <a:endParaRPr sz="24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400" dirty="0"/>
              <a:t>Deadline: </a:t>
            </a:r>
            <a:r>
              <a:rPr lang="en-US" sz="2400" b="1" dirty="0">
                <a:solidFill>
                  <a:srgbClr val="FF0000"/>
                </a:solidFill>
              </a:rPr>
              <a:t>2023/10/31 23:59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(Late submission is not allowed!)</a:t>
            </a:r>
            <a:endParaRPr sz="24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400" dirty="0"/>
              <a:t>Hand in your files in the following format </a:t>
            </a:r>
            <a:r>
              <a:rPr lang="en-US" sz="2400" dirty="0">
                <a:solidFill>
                  <a:srgbClr val="FF0000"/>
                </a:solidFill>
              </a:rPr>
              <a:t>(Do not compress them!)</a:t>
            </a:r>
            <a:endParaRPr sz="2400" dirty="0">
              <a:solidFill>
                <a:srgbClr val="FF0000"/>
              </a:solidFill>
            </a:endParaRPr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‐"/>
            </a:pPr>
            <a:r>
              <a:rPr lang="en-US" dirty="0"/>
              <a:t>hw2_basic_prediction.csv</a:t>
            </a:r>
          </a:p>
          <a:p>
            <a:pPr marL="1143000" lvl="2" indent="-228600">
              <a:buSzPts val="2600"/>
              <a:buFont typeface="Calibri"/>
              <a:buChar char="‐"/>
            </a:pPr>
            <a:r>
              <a:rPr lang="en-US" altLang="zh-TW" dirty="0"/>
              <a:t>hw2_basic_table</a:t>
            </a:r>
          </a:p>
          <a:p>
            <a:pPr marL="1143000" lvl="2" indent="-228600">
              <a:buSzPts val="2600"/>
              <a:buFont typeface="Calibri"/>
              <a:buChar char="‐"/>
            </a:pPr>
            <a:r>
              <a:rPr lang="en-US" altLang="zh-TW" dirty="0"/>
              <a:t>hw2_advanced_prediction.csv</a:t>
            </a:r>
            <a:endParaRPr lang="en-US" dirty="0"/>
          </a:p>
          <a:p>
            <a:pPr marL="1143000" lvl="2" indent="-228600">
              <a:buSzPts val="2600"/>
              <a:buFont typeface="Calibri"/>
              <a:buChar char="‐"/>
            </a:pPr>
            <a:r>
              <a:rPr lang="en-US" altLang="zh-TW" dirty="0"/>
              <a:t>hw2_advanced_table</a:t>
            </a:r>
            <a:endParaRPr lang="en-US"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‐"/>
            </a:pPr>
            <a:r>
              <a:rPr lang="en-US" dirty="0"/>
              <a:t>hw2.ipynb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‐"/>
            </a:pPr>
            <a:r>
              <a:rPr lang="en-US" dirty="0"/>
              <a:t>hw2_report.pdf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"/>
          <p:cNvSpPr txBox="1">
            <a:spLocks noGrp="1"/>
          </p:cNvSpPr>
          <p:nvPr>
            <p:ph type="title"/>
          </p:nvPr>
        </p:nvSpPr>
        <p:spPr>
          <a:xfrm>
            <a:off x="809625" y="35560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 dirty="0"/>
              <a:t>The Evaluation Metric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9AB9441-5075-A1A5-EF75-81871063A4D2}"/>
                  </a:ext>
                </a:extLst>
              </p:cNvPr>
              <p:cNvSpPr txBox="1"/>
              <p:nvPr/>
            </p:nvSpPr>
            <p:spPr>
              <a:xfrm>
                <a:off x="1300163" y="1757363"/>
                <a:ext cx="8296324" cy="4651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dirty="0"/>
                  <a:t>F1-score:</a:t>
                </a:r>
              </a:p>
              <a:p>
                <a:pPr>
                  <a:lnSpc>
                    <a:spcPct val="150000"/>
                  </a:lnSpc>
                </a:pPr>
                <a:endParaRPr lang="en-US" sz="2000" dirty="0"/>
              </a:p>
              <a:p>
                <a:pPr>
                  <a:lnSpc>
                    <a:spcPct val="150000"/>
                  </a:lnSpc>
                </a:pPr>
                <a:endParaRPr lang="en-US" sz="2000" dirty="0"/>
              </a:p>
              <a:p>
                <a:pPr>
                  <a:lnSpc>
                    <a:spcPct val="150000"/>
                  </a:lnSpc>
                </a:pPr>
                <a:endParaRPr lang="en-US" sz="2000" dirty="0"/>
              </a:p>
              <a:p>
                <a:pPr lvl="4">
                  <a:lnSpc>
                    <a:spcPct val="150000"/>
                  </a:lnSpc>
                </a:pPr>
                <a:endParaRPr lang="en-US" sz="2000" dirty="0"/>
              </a:p>
              <a:p>
                <a:pPr lvl="4">
                  <a:lnSpc>
                    <a:spcPct val="150000"/>
                  </a:lnSpc>
                </a:pPr>
                <a:r>
                  <a:rPr lang="en-US" sz="2000" dirty="0"/>
                  <a:t>For example:</a:t>
                </a:r>
              </a:p>
              <a:p>
                <a:pPr marL="285750" lvl="4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value you predicted:</a:t>
                </a:r>
              </a:p>
              <a:p>
                <a:pPr marL="285750" lvl="4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MY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sz="2000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0, 0, </m:t>
                    </m:r>
                    <m:r>
                      <a:rPr lang="en-US" altLang="zh-TW" sz="2000" i="1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sz="200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sz="2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1, 1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MY" sz="2000" dirty="0"/>
              </a:p>
              <a:p>
                <a:pPr marL="285750" lvl="4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MY" sz="2000" dirty="0"/>
                  <a:t>Ground Truth:</a:t>
                </a:r>
              </a:p>
              <a:p>
                <a:pPr marL="285750" lvl="4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altLang="zh-TW" sz="200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0, 0, 0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sz="20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0, 0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MY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9AB9441-5075-A1A5-EF75-81871063A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163" y="1757363"/>
                <a:ext cx="8296324" cy="4651979"/>
              </a:xfrm>
              <a:prstGeom prst="rect">
                <a:avLst/>
              </a:prstGeom>
              <a:blipFill>
                <a:blip r:embed="rId3"/>
                <a:stretch>
                  <a:fillRect l="-735" b="-1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圖片 2">
            <a:extLst>
              <a:ext uri="{FF2B5EF4-FFF2-40B4-BE49-F238E27FC236}">
                <a16:creationId xmlns:a16="http://schemas.microsoft.com/office/drawing/2014/main" id="{242D8B2F-6222-4B24-BDCF-F09A2A06CE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2453" y="1757363"/>
            <a:ext cx="5191026" cy="2144588"/>
          </a:xfrm>
          <a:prstGeom prst="rect">
            <a:avLst/>
          </a:prstGeom>
        </p:spPr>
      </p:pic>
      <p:pic>
        <p:nvPicPr>
          <p:cNvPr id="2050" name="Picture 2" descr="https://hackmd.io/_uploads/B1tfT9UWp.png">
            <a:extLst>
              <a:ext uri="{FF2B5EF4-FFF2-40B4-BE49-F238E27FC236}">
                <a16:creationId xmlns:a16="http://schemas.microsoft.com/office/drawing/2014/main" id="{39C3D394-2404-4E7E-B954-30EF78E749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98" t="1084" r="13414"/>
          <a:stretch/>
        </p:blipFill>
        <p:spPr bwMode="auto">
          <a:xfrm>
            <a:off x="8130619" y="4568286"/>
            <a:ext cx="2931736" cy="214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905BC311-BCD3-4A89-B9C1-EAC1D85AB0AB}"/>
              </a:ext>
            </a:extLst>
          </p:cNvPr>
          <p:cNvSpPr txBox="1"/>
          <p:nvPr/>
        </p:nvSpPr>
        <p:spPr>
          <a:xfrm>
            <a:off x="8481815" y="4807339"/>
            <a:ext cx="4901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zh-TW" altLang="en-US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D9DE048-C679-40C2-AA86-BECF2A980090}"/>
              </a:ext>
            </a:extLst>
          </p:cNvPr>
          <p:cNvSpPr txBox="1"/>
          <p:nvPr/>
        </p:nvSpPr>
        <p:spPr>
          <a:xfrm>
            <a:off x="10327065" y="4807008"/>
            <a:ext cx="4901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zh-TW" alt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C8B15B4-E691-468C-86D2-75DDA813A95B}"/>
              </a:ext>
            </a:extLst>
          </p:cNvPr>
          <p:cNvSpPr txBox="1"/>
          <p:nvPr/>
        </p:nvSpPr>
        <p:spPr>
          <a:xfrm>
            <a:off x="8481815" y="5760106"/>
            <a:ext cx="4901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1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4112EF3-69C1-4CF1-897F-DE08EA586468}"/>
              </a:ext>
            </a:extLst>
          </p:cNvPr>
          <p:cNvSpPr txBox="1"/>
          <p:nvPr/>
        </p:nvSpPr>
        <p:spPr>
          <a:xfrm>
            <a:off x="10327065" y="5759941"/>
            <a:ext cx="4901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accent3">
                    <a:lumMod val="75000"/>
                  </a:schemeClr>
                </a:solidFill>
              </a:rPr>
              <a:t>3</a:t>
            </a:r>
            <a:endParaRPr lang="zh-TW" altLang="en-US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A4A6A73-6E96-424D-BC49-D3B31EBFA08F}"/>
              </a:ext>
            </a:extLst>
          </p:cNvPr>
          <p:cNvSpPr/>
          <p:nvPr/>
        </p:nvSpPr>
        <p:spPr>
          <a:xfrm>
            <a:off x="4702570" y="4511375"/>
            <a:ext cx="4347161" cy="2343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/>
              <a:t>Precision =</a:t>
            </a:r>
            <a:r>
              <a:rPr lang="zh-TW" altLang="en-US" sz="2000" dirty="0"/>
              <a:t> 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altLang="zh-TW" sz="2000" dirty="0"/>
              <a:t>/(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altLang="zh-TW" sz="2000" dirty="0"/>
              <a:t>+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altLang="zh-TW" sz="2000" dirty="0"/>
              <a:t>)</a:t>
            </a:r>
            <a:r>
              <a:rPr lang="zh-TW" altLang="en-US" sz="2000" dirty="0"/>
              <a:t> </a:t>
            </a:r>
            <a:r>
              <a:rPr lang="en-US" altLang="zh-TW" sz="2000" dirty="0"/>
              <a:t>=</a:t>
            </a:r>
            <a:r>
              <a:rPr lang="zh-TW" altLang="en-US" sz="2000" dirty="0"/>
              <a:t> </a:t>
            </a:r>
            <a:r>
              <a:rPr lang="en-US" altLang="zh-TW" sz="2000" dirty="0"/>
              <a:t>1/3 </a:t>
            </a:r>
          </a:p>
          <a:p>
            <a:pPr marL="285750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/>
              <a:t>Recall = 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altLang="zh-TW" sz="2000" dirty="0"/>
              <a:t>/(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altLang="zh-TW" sz="2000" dirty="0"/>
              <a:t>+</a:t>
            </a:r>
            <a:r>
              <a:rPr lang="en-US" altLang="zh-TW" sz="2000" dirty="0">
                <a:solidFill>
                  <a:srgbClr val="FF0000"/>
                </a:solidFill>
              </a:rPr>
              <a:t>1</a:t>
            </a:r>
            <a:r>
              <a:rPr lang="en-US" altLang="zh-TW" sz="2000" dirty="0"/>
              <a:t>)</a:t>
            </a:r>
            <a:r>
              <a:rPr lang="zh-TW" altLang="en-US" sz="2000" dirty="0"/>
              <a:t> </a:t>
            </a:r>
            <a:r>
              <a:rPr lang="en-US" altLang="zh-TW" sz="2000" dirty="0"/>
              <a:t>=</a:t>
            </a:r>
            <a:r>
              <a:rPr lang="zh-TW" altLang="en-US" sz="2000" dirty="0"/>
              <a:t> </a:t>
            </a:r>
            <a:r>
              <a:rPr lang="en-US" altLang="zh-TW" sz="2000" dirty="0"/>
              <a:t>1/2</a:t>
            </a:r>
          </a:p>
          <a:p>
            <a:pPr marL="285750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/>
              <a:t>F1-score</a:t>
            </a:r>
            <a:endParaRPr lang="en-MY" altLang="zh-TW" sz="2000" dirty="0"/>
          </a:p>
          <a:p>
            <a:pPr lvl="4">
              <a:lnSpc>
                <a:spcPct val="150000"/>
              </a:lnSpc>
            </a:pPr>
            <a:r>
              <a:rPr lang="en-MY" altLang="zh-TW" sz="2000" dirty="0"/>
              <a:t>	= 2*(1/3)*(1/2) / (1/3+1/2)</a:t>
            </a:r>
          </a:p>
          <a:p>
            <a:pPr lvl="5">
              <a:lnSpc>
                <a:spcPct val="150000"/>
              </a:lnSpc>
            </a:pPr>
            <a:r>
              <a:rPr lang="en-MY" altLang="zh-TW" sz="2000" dirty="0"/>
              <a:t>	= 2/5 = 0.4</a:t>
            </a:r>
            <a:endParaRPr lang="en-MY" altLang="zh-TW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100" name="Google Shape;100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370270" cy="48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dirty="0"/>
              <a:t>Basic part:</a:t>
            </a:r>
          </a:p>
          <a:p>
            <a:pPr marL="685800" lvl="1" indent="-228600" algn="just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dirty="0"/>
              <a:t>We can use some categorical examinations (</a:t>
            </a:r>
            <a:r>
              <a:rPr lang="en-US" b="1" dirty="0"/>
              <a:t>GCS </a:t>
            </a:r>
            <a:r>
              <a:rPr lang="en-US" dirty="0"/>
              <a:t>and</a:t>
            </a:r>
            <a:r>
              <a:rPr lang="en-US" b="1" dirty="0"/>
              <a:t> APACHE</a:t>
            </a:r>
            <a:r>
              <a:rPr lang="en-US" dirty="0"/>
              <a:t>) for predicting </a:t>
            </a:r>
            <a:r>
              <a:rPr lang="en-US" altLang="zh-TW" b="1" i="1" dirty="0" err="1"/>
              <a:t>Hospital_death</a:t>
            </a:r>
            <a:r>
              <a:rPr lang="en-US" altLang="zh-TW" b="1" i="1" dirty="0"/>
              <a:t>,</a:t>
            </a:r>
            <a:r>
              <a:rPr lang="en-US" altLang="zh-TW" i="1" dirty="0"/>
              <a:t> </a:t>
            </a:r>
            <a:r>
              <a:rPr lang="en-US" altLang="zh-TW" dirty="0"/>
              <a:t>which means</a:t>
            </a:r>
            <a:r>
              <a:rPr lang="en-US" altLang="zh-TW" b="1" i="1" dirty="0"/>
              <a:t> </a:t>
            </a:r>
            <a:r>
              <a:rPr lang="en-US" dirty="0"/>
              <a:t>whether the patient will die in this </a:t>
            </a:r>
            <a:r>
              <a:rPr lang="en-US" altLang="zh-TW" dirty="0"/>
              <a:t>hospitalization or not.</a:t>
            </a:r>
          </a:p>
          <a:p>
            <a:pPr marL="685800" lvl="1" indent="-228600" algn="just">
              <a:lnSpc>
                <a:spcPct val="100000"/>
              </a:lnSpc>
              <a:spcBef>
                <a:spcPts val="0"/>
              </a:spcBef>
              <a:buSzPts val="2800"/>
            </a:pPr>
            <a:endParaRPr lang="en-US" altLang="zh-TW" dirty="0"/>
          </a:p>
          <a:p>
            <a:pPr marL="22860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Advanced part:</a:t>
            </a:r>
            <a:r>
              <a:rPr lang="en-US" altLang="zh-TW" dirty="0"/>
              <a:t> </a:t>
            </a:r>
          </a:p>
          <a:p>
            <a:pPr marL="685800" lvl="1" indent="-228600" algn="just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dirty="0"/>
              <a:t>We can use some numerical data (</a:t>
            </a:r>
            <a:r>
              <a:rPr lang="en-US" b="1" dirty="0"/>
              <a:t>Age, BMI, </a:t>
            </a:r>
            <a:r>
              <a:rPr lang="en-US" dirty="0"/>
              <a:t>and</a:t>
            </a:r>
            <a:r>
              <a:rPr lang="en-US" b="1" dirty="0"/>
              <a:t> </a:t>
            </a:r>
            <a:r>
              <a:rPr lang="en-US" altLang="zh-TW" b="1" dirty="0"/>
              <a:t>Glucose</a:t>
            </a:r>
            <a:r>
              <a:rPr lang="en-US" dirty="0"/>
              <a:t>) for predicting </a:t>
            </a:r>
            <a:r>
              <a:rPr lang="en-US" altLang="zh-TW" b="1" i="1" dirty="0" err="1"/>
              <a:t>Diabetes_mellitus</a:t>
            </a:r>
            <a:r>
              <a:rPr lang="en-US" altLang="zh-TW" b="1" i="1" dirty="0"/>
              <a:t>, </a:t>
            </a:r>
            <a:r>
              <a:rPr lang="en-US" altLang="zh-TW" dirty="0"/>
              <a:t>which means</a:t>
            </a:r>
            <a:r>
              <a:rPr lang="en-US" altLang="zh-TW" b="1" i="1" dirty="0"/>
              <a:t> </a:t>
            </a:r>
            <a:r>
              <a:rPr lang="en-US" altLang="zh-TW" dirty="0"/>
              <a:t>whether the patient has diabetes or not.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/>
              <a:t>Penalty</a:t>
            </a:r>
            <a:endParaRPr/>
          </a:p>
        </p:txBody>
      </p:sp>
      <p:sp>
        <p:nvSpPr>
          <p:cNvPr id="214" name="Google Shape;214;p17"/>
          <p:cNvSpPr txBox="1">
            <a:spLocks noGrp="1"/>
          </p:cNvSpPr>
          <p:nvPr>
            <p:ph type="body" idx="1"/>
          </p:nvPr>
        </p:nvSpPr>
        <p:spPr>
          <a:xfrm>
            <a:off x="838199" y="1825625"/>
            <a:ext cx="112871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0 points if any of the following conditions happened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 sz="2800" dirty="0"/>
              <a:t>Plagiarism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 sz="2800" dirty="0"/>
              <a:t>Late submission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 sz="2800" dirty="0"/>
              <a:t>Not using a template or importing any other packages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 sz="2800" dirty="0"/>
              <a:t>Incorrect prediction format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 sz="2800" dirty="0"/>
              <a:t>Incorrect submission format </a:t>
            </a:r>
            <a:endParaRPr sz="2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Questions?</a:t>
            </a:r>
            <a:endParaRPr/>
          </a:p>
        </p:txBody>
      </p:sp>
      <p:sp>
        <p:nvSpPr>
          <p:cNvPr id="221" name="Google Shape;221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>
              <a:spcBef>
                <a:spcPts val="0"/>
              </a:spcBef>
              <a:buSzPts val="2800"/>
            </a:pPr>
            <a:r>
              <a:rPr lang="en-US" altLang="zh-TW" dirty="0"/>
              <a:t>Please make good use of </a:t>
            </a:r>
            <a:r>
              <a:rPr lang="en-US" altLang="zh-TW" b="1" i="1" dirty="0">
                <a:solidFill>
                  <a:srgbClr val="FF0000"/>
                </a:solidFill>
              </a:rPr>
              <a:t>discussion board on the </a:t>
            </a:r>
            <a:r>
              <a:rPr lang="en-US" altLang="zh-TW" b="1" i="1" dirty="0" err="1">
                <a:solidFill>
                  <a:srgbClr val="FF0000"/>
                </a:solidFill>
              </a:rPr>
              <a:t>eeclass</a:t>
            </a:r>
            <a:endParaRPr lang="en-US" dirty="0">
              <a:solidFill>
                <a:srgbClr val="FF0000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TA: Timothy Chang (</a:t>
            </a:r>
            <a:r>
              <a:rPr lang="en-US" u="sng" dirty="0">
                <a:solidFill>
                  <a:schemeClr val="hlink"/>
                </a:solidFill>
              </a:rPr>
              <a:t>timothy@gapp.nthu.edu.tw</a:t>
            </a:r>
            <a:r>
              <a:rPr lang="en-US" dirty="0"/>
              <a:t>)</a:t>
            </a:r>
            <a:endParaRPr lang="en-US" b="1" i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Do not ask for debugging.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Good luck and have fun!</a:t>
            </a:r>
            <a:endParaRPr dirty="0"/>
          </a:p>
        </p:txBody>
      </p:sp>
      <p:pic>
        <p:nvPicPr>
          <p:cNvPr id="1026" name="Picture 2" descr="https://i.pinimg.com/564x/d8/fe/9d/d8fe9dd4f6e81aee6bb56ed1a234dd0d.jpg">
            <a:extLst>
              <a:ext uri="{FF2B5EF4-FFF2-40B4-BE49-F238E27FC236}">
                <a16:creationId xmlns:a16="http://schemas.microsoft.com/office/drawing/2014/main" id="{822D6E66-254F-4722-A785-FBCC1C372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5424" y="2362201"/>
            <a:ext cx="2730470" cy="375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 dirty="0"/>
              <a:t>Dataset</a:t>
            </a:r>
            <a:endParaRPr dirty="0"/>
          </a:p>
        </p:txBody>
      </p:sp>
      <p:sp>
        <p:nvSpPr>
          <p:cNvPr id="9" name="Google Shape;100;p2">
            <a:extLst>
              <a:ext uri="{FF2B5EF4-FFF2-40B4-BE49-F238E27FC236}">
                <a16:creationId xmlns:a16="http://schemas.microsoft.com/office/drawing/2014/main" id="{A12155E8-76B4-4907-99C7-ACF70445E00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2039600" cy="48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indent="-228600" algn="just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dirty="0"/>
              <a:t>Basic part: </a:t>
            </a:r>
            <a:r>
              <a:rPr lang="en-MY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categorical data (i.e. the value is discrete)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685800" lvl="1" indent="-228600" algn="just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altLang="zh-TW" dirty="0"/>
              <a:t>Input:</a:t>
            </a:r>
            <a:r>
              <a:rPr lang="zh-TW" altLang="en-US" dirty="0"/>
              <a:t> </a:t>
            </a:r>
            <a:r>
              <a:rPr lang="en-US" altLang="zh-TW" b="1" i="1" dirty="0"/>
              <a:t>9</a:t>
            </a:r>
            <a:r>
              <a:rPr lang="zh-TW" altLang="en-US" b="1" i="1" dirty="0"/>
              <a:t> </a:t>
            </a:r>
            <a:r>
              <a:rPr lang="en-US" altLang="zh-TW" b="1" i="1" dirty="0"/>
              <a:t>features</a:t>
            </a:r>
          </a:p>
          <a:p>
            <a:pPr marL="1143000" lvl="2" indent="-22860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altLang="zh-TW" b="1" i="1" dirty="0"/>
              <a:t>GCS</a:t>
            </a:r>
            <a:r>
              <a:rPr lang="en-US" altLang="zh-TW" dirty="0"/>
              <a:t> (</a:t>
            </a:r>
            <a:r>
              <a:rPr lang="en-US" altLang="zh-TW" dirty="0" err="1"/>
              <a:t>Glasg</a:t>
            </a:r>
            <a:r>
              <a:rPr lang="en-US" altLang="zh-TW" dirty="0"/>
              <a:t>. ow Coma Scale) is a medical indicator</a:t>
            </a:r>
            <a:r>
              <a:rPr lang="zh-TW" altLang="en-US" dirty="0"/>
              <a:t> </a:t>
            </a:r>
            <a:br>
              <a:rPr lang="en-US" altLang="zh-TW" dirty="0"/>
            </a:br>
            <a:r>
              <a:rPr lang="en-US" altLang="zh-TW" dirty="0"/>
              <a:t>for assessing the level of a patient's consciousness.</a:t>
            </a:r>
          </a:p>
          <a:p>
            <a:pPr marL="1600200" lvl="3" indent="-22860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zh-TW" altLang="en-US" dirty="0"/>
              <a:t>gcs_eyes_apache</a:t>
            </a:r>
            <a:r>
              <a:rPr lang="en-US" altLang="zh-TW" dirty="0"/>
              <a:t>: 1 (bad) ~ 4 (good)</a:t>
            </a:r>
          </a:p>
          <a:p>
            <a:pPr marL="1600200" lvl="3" indent="-22860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zh-TW" altLang="en-US" dirty="0"/>
              <a:t>gcs_verbal_apache</a:t>
            </a:r>
            <a:r>
              <a:rPr lang="en-US" altLang="zh-TW" dirty="0"/>
              <a:t>: 1 (bad) ~ 5 (good)</a:t>
            </a:r>
          </a:p>
          <a:p>
            <a:pPr marL="1600200" lvl="3" indent="-22860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zh-TW" altLang="en-US" dirty="0"/>
              <a:t>gcs_motor_apache</a:t>
            </a:r>
            <a:r>
              <a:rPr lang="en-US" altLang="zh-TW" dirty="0"/>
              <a:t>: 1 (bad) ~ 6 (good)</a:t>
            </a:r>
          </a:p>
          <a:p>
            <a:pPr marL="914400" lvl="2" indent="0" algn="just">
              <a:lnSpc>
                <a:spcPct val="100000"/>
              </a:lnSpc>
              <a:spcBef>
                <a:spcPts val="0"/>
              </a:spcBef>
              <a:buSzPts val="2800"/>
              <a:buNone/>
            </a:pPr>
            <a:endParaRPr lang="en-US" altLang="zh-TW" dirty="0"/>
          </a:p>
          <a:p>
            <a:pPr marL="1143000" lvl="2" indent="-22860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altLang="zh-TW" b="1" dirty="0"/>
              <a:t>APACHE</a:t>
            </a:r>
            <a:r>
              <a:rPr lang="en-US" altLang="zh-TW" dirty="0"/>
              <a:t> was designed to measure the severity of disease </a:t>
            </a:r>
            <a:br>
              <a:rPr lang="en-US" altLang="zh-TW" dirty="0"/>
            </a:br>
            <a:r>
              <a:rPr lang="en-US" altLang="zh-TW" dirty="0"/>
              <a:t>for adult patients admitted to ICU</a:t>
            </a:r>
            <a:r>
              <a:rPr lang="zh-TW" altLang="en-US" dirty="0"/>
              <a:t> </a:t>
            </a:r>
            <a:r>
              <a:rPr lang="en-US" altLang="zh-TW" dirty="0"/>
              <a:t>(intensive care units).</a:t>
            </a:r>
          </a:p>
          <a:p>
            <a:pPr marL="1600200" lvl="3" indent="-22860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dirty="0" err="1"/>
              <a:t>ventilated_apache</a:t>
            </a:r>
            <a:r>
              <a:rPr lang="en-US" dirty="0"/>
              <a:t>(</a:t>
            </a:r>
            <a:r>
              <a:rPr lang="zh-TW" altLang="en-US" dirty="0"/>
              <a:t>機械呼吸器</a:t>
            </a:r>
            <a:r>
              <a:rPr lang="en-US" dirty="0"/>
              <a:t>): whether have ventilated or not</a:t>
            </a:r>
            <a:r>
              <a:rPr lang="zh-TW" altLang="en-US" dirty="0"/>
              <a:t> </a:t>
            </a:r>
            <a:r>
              <a:rPr lang="en-US" dirty="0"/>
              <a:t>(0/1)</a:t>
            </a:r>
          </a:p>
          <a:p>
            <a:pPr marL="1600200" lvl="3" indent="-22860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dirty="0" err="1"/>
              <a:t>albumin_apache</a:t>
            </a:r>
            <a:r>
              <a:rPr lang="en-US" altLang="zh-TW" dirty="0"/>
              <a:t>(</a:t>
            </a:r>
            <a:r>
              <a:rPr lang="zh-TW" altLang="en-US" dirty="0"/>
              <a:t>白蛋白</a:t>
            </a:r>
            <a:r>
              <a:rPr lang="en-US" altLang="zh-TW" dirty="0"/>
              <a:t>)</a:t>
            </a:r>
            <a:endParaRPr lang="en-US" dirty="0"/>
          </a:p>
          <a:p>
            <a:pPr marL="1600200" lvl="3" indent="-22860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dirty="0" err="1"/>
              <a:t>bilirubin_apache</a:t>
            </a:r>
            <a:r>
              <a:rPr lang="en-US" altLang="zh-TW" dirty="0"/>
              <a:t>(</a:t>
            </a:r>
            <a:r>
              <a:rPr lang="zh-TW" altLang="en-US" dirty="0"/>
              <a:t>膽紅素</a:t>
            </a:r>
            <a:r>
              <a:rPr lang="en-US" altLang="zh-TW" dirty="0"/>
              <a:t>)</a:t>
            </a:r>
            <a:endParaRPr lang="en-US" dirty="0"/>
          </a:p>
          <a:p>
            <a:pPr marL="1600200" lvl="3" indent="-22860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dirty="0" err="1"/>
              <a:t>bun_apache</a:t>
            </a:r>
            <a:r>
              <a:rPr lang="en-US" altLang="zh-TW" dirty="0"/>
              <a:t>(blood urea nitrogen</a:t>
            </a:r>
            <a:r>
              <a:rPr lang="zh-TW" altLang="en-US" dirty="0"/>
              <a:t>血液尿素</a:t>
            </a:r>
            <a:r>
              <a:rPr lang="en-US" altLang="zh-TW" dirty="0"/>
              <a:t>) 	</a:t>
            </a:r>
            <a:r>
              <a:rPr lang="zh-TW" altLang="en-US" dirty="0"/>
              <a:t>　　</a:t>
            </a:r>
            <a:r>
              <a:rPr lang="en-US" altLang="zh-TW" dirty="0"/>
              <a:t>whether did each of the examinations or not (0: no/1: yes)</a:t>
            </a:r>
            <a:endParaRPr lang="en-US" dirty="0"/>
          </a:p>
          <a:p>
            <a:pPr marL="1600200" lvl="3" indent="-22860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dirty="0" err="1"/>
              <a:t>creatinine_apache</a:t>
            </a:r>
            <a:r>
              <a:rPr lang="en-US" altLang="zh-TW" dirty="0"/>
              <a:t>(</a:t>
            </a:r>
            <a:r>
              <a:rPr lang="zh-TW" altLang="en-US" dirty="0"/>
              <a:t>肌酸酐</a:t>
            </a:r>
            <a:r>
              <a:rPr lang="en-US" altLang="zh-TW" dirty="0"/>
              <a:t>)</a:t>
            </a:r>
            <a:endParaRPr lang="en-US" dirty="0"/>
          </a:p>
          <a:p>
            <a:pPr marL="1600200" lvl="3" indent="-22860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dirty="0"/>
              <a:t>fio2_apache</a:t>
            </a:r>
            <a:r>
              <a:rPr lang="en-US" altLang="zh-TW" dirty="0"/>
              <a:t>(</a:t>
            </a:r>
            <a:r>
              <a:rPr lang="zh-TW" altLang="en-US" dirty="0"/>
              <a:t>吸入氧分壓</a:t>
            </a:r>
            <a:r>
              <a:rPr lang="en-US" altLang="zh-TW" dirty="0"/>
              <a:t>)</a:t>
            </a:r>
            <a:endParaRPr lang="en-US" dirty="0"/>
          </a:p>
          <a:p>
            <a:pPr marL="685800" lvl="1" indent="-228600" algn="just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dirty="0"/>
              <a:t>Output: </a:t>
            </a:r>
            <a:r>
              <a:rPr lang="en-US" altLang="zh-TW" b="1" i="1" dirty="0" err="1"/>
              <a:t>Hospital_death</a:t>
            </a:r>
            <a:endParaRPr lang="en-US" altLang="zh-TW" b="1" i="1" dirty="0"/>
          </a:p>
          <a:p>
            <a:pPr marL="685800" lvl="1" indent="-228600" algn="just">
              <a:lnSpc>
                <a:spcPct val="100000"/>
              </a:lnSpc>
              <a:spcBef>
                <a:spcPts val="0"/>
              </a:spcBef>
              <a:buSzPts val="2800"/>
            </a:pPr>
            <a:endParaRPr lang="en-US" altLang="zh-TW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SzPts val="2800"/>
              <a:buNone/>
            </a:pPr>
            <a:endParaRPr lang="en-MY" altLang="zh-TW" dirty="0"/>
          </a:p>
        </p:txBody>
      </p:sp>
      <p:pic>
        <p:nvPicPr>
          <p:cNvPr id="1026" name="Picture 2" descr="https://hackmd.io/_uploads/HyKcIFQZa.png">
            <a:extLst>
              <a:ext uri="{FF2B5EF4-FFF2-40B4-BE49-F238E27FC236}">
                <a16:creationId xmlns:a16="http://schemas.microsoft.com/office/drawing/2014/main" id="{B123D5C3-954E-495F-A149-1B45BA241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9850" y="1789049"/>
            <a:ext cx="3133366" cy="3007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D38F7B41-1E25-4A83-9CB5-F8C5DD3F35B1}"/>
              </a:ext>
            </a:extLst>
          </p:cNvPr>
          <p:cNvCxnSpPr>
            <a:cxnSpLocks/>
          </p:cNvCxnSpPr>
          <p:nvPr/>
        </p:nvCxnSpPr>
        <p:spPr>
          <a:xfrm>
            <a:off x="4892511" y="4873658"/>
            <a:ext cx="18327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4DEA20BF-A196-484B-A362-496EF50E282F}"/>
              </a:ext>
            </a:extLst>
          </p:cNvPr>
          <p:cNvCxnSpPr>
            <a:cxnSpLocks/>
          </p:cNvCxnSpPr>
          <p:nvPr/>
        </p:nvCxnSpPr>
        <p:spPr>
          <a:xfrm>
            <a:off x="6725239" y="4873658"/>
            <a:ext cx="0" cy="1018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9D848507-7FE3-4567-ACA5-1857292E51B8}"/>
              </a:ext>
            </a:extLst>
          </p:cNvPr>
          <p:cNvCxnSpPr>
            <a:cxnSpLocks/>
          </p:cNvCxnSpPr>
          <p:nvPr/>
        </p:nvCxnSpPr>
        <p:spPr>
          <a:xfrm>
            <a:off x="4892511" y="5891753"/>
            <a:ext cx="18327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265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 dirty="0"/>
              <a:t>Dataset</a:t>
            </a:r>
            <a:endParaRPr dirty="0"/>
          </a:p>
        </p:txBody>
      </p:sp>
      <p:sp>
        <p:nvSpPr>
          <p:cNvPr id="9" name="Google Shape;100;p2">
            <a:extLst>
              <a:ext uri="{FF2B5EF4-FFF2-40B4-BE49-F238E27FC236}">
                <a16:creationId xmlns:a16="http://schemas.microsoft.com/office/drawing/2014/main" id="{A12155E8-76B4-4907-99C7-ACF70445E00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018200" cy="48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indent="-228600" algn="just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dirty="0"/>
              <a:t>Advanced part: </a:t>
            </a:r>
            <a:r>
              <a:rPr lang="en-MY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numerical data (i.e. the value is continuous)</a:t>
            </a:r>
          </a:p>
          <a:p>
            <a:pPr marL="685800" lvl="1" indent="-228600" algn="just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altLang="zh-TW" dirty="0"/>
              <a:t>Input:</a:t>
            </a:r>
            <a:r>
              <a:rPr lang="zh-TW" altLang="en-US" dirty="0"/>
              <a:t> </a:t>
            </a:r>
            <a:r>
              <a:rPr lang="en-US" altLang="zh-TW" b="1" i="1" dirty="0"/>
              <a:t>3</a:t>
            </a:r>
            <a:r>
              <a:rPr lang="zh-TW" altLang="en-US" b="1" i="1" dirty="0"/>
              <a:t> </a:t>
            </a:r>
            <a:r>
              <a:rPr lang="en-US" altLang="zh-TW" b="1" i="1" dirty="0"/>
              <a:t>features</a:t>
            </a:r>
          </a:p>
          <a:p>
            <a:pPr marL="1143000" lvl="2" indent="-228600" algn="just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altLang="zh-TW" b="1" dirty="0"/>
              <a:t>Age, BMI, </a:t>
            </a:r>
            <a:r>
              <a:rPr lang="en-US" altLang="zh-TW" dirty="0"/>
              <a:t>and</a:t>
            </a:r>
            <a:r>
              <a:rPr lang="en-US" altLang="zh-TW" b="1" dirty="0"/>
              <a:t> </a:t>
            </a:r>
            <a:r>
              <a:rPr lang="en-US" altLang="zh-TW" b="1" dirty="0" err="1"/>
              <a:t>Glucose_apache</a:t>
            </a:r>
            <a:r>
              <a:rPr lang="en-US" altLang="zh-TW" b="1" dirty="0"/>
              <a:t>(</a:t>
            </a:r>
            <a:r>
              <a:rPr lang="zh-TW" altLang="en-US" b="1" dirty="0"/>
              <a:t>血糖</a:t>
            </a:r>
            <a:r>
              <a:rPr lang="en-US" altLang="zh-TW" b="1" dirty="0"/>
              <a:t>)</a:t>
            </a:r>
            <a:endParaRPr lang="en-US" altLang="zh-TW" dirty="0"/>
          </a:p>
          <a:p>
            <a:pPr marL="685800" lvl="1" indent="-228600" algn="just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altLang="zh-TW" dirty="0"/>
              <a:t>Output: </a:t>
            </a:r>
            <a:r>
              <a:rPr lang="en-US" altLang="zh-TW" b="1" i="1" dirty="0" err="1"/>
              <a:t>Diabete_mellitus</a:t>
            </a:r>
            <a:endParaRPr lang="en-US" altLang="zh-TW" dirty="0"/>
          </a:p>
          <a:p>
            <a:pPr marL="228600" indent="-228600" algn="just">
              <a:lnSpc>
                <a:spcPct val="100000"/>
              </a:lnSpc>
              <a:spcBef>
                <a:spcPts val="0"/>
              </a:spcBef>
              <a:buSzPts val="2800"/>
            </a:pPr>
            <a:endParaRPr lang="en-MY" altLang="zh-TW" dirty="0"/>
          </a:p>
        </p:txBody>
      </p:sp>
    </p:spTree>
    <p:extLst>
      <p:ext uri="{BB962C8B-B14F-4D97-AF65-F5344CB8AC3E}">
        <p14:creationId xmlns:p14="http://schemas.microsoft.com/office/powerpoint/2010/main" val="1170078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/>
              <a:t>Goal</a:t>
            </a:r>
            <a:endParaRPr/>
          </a:p>
        </p:txBody>
      </p:sp>
      <p:sp>
        <p:nvSpPr>
          <p:cNvPr id="115" name="Google Shape;115;p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0" name="Google Shape;100;p2">
            <a:extLst>
              <a:ext uri="{FF2B5EF4-FFF2-40B4-BE49-F238E27FC236}">
                <a16:creationId xmlns:a16="http://schemas.microsoft.com/office/drawing/2014/main" id="{8EAFDCE4-6958-4D50-8D9F-700B626C426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018200" cy="48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indent="-228600" algn="just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dirty="0"/>
              <a:t>Basic part: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685800" lvl="1" indent="-228600" algn="just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altLang="zh-TW" dirty="0"/>
              <a:t>Predict whether patient will die in this hospitalization or not.</a:t>
            </a:r>
          </a:p>
          <a:p>
            <a:pPr marL="685800" lvl="1" indent="-228600" algn="just">
              <a:lnSpc>
                <a:spcPct val="100000"/>
              </a:lnSpc>
              <a:spcBef>
                <a:spcPts val="0"/>
              </a:spcBef>
              <a:buSzPts val="2800"/>
            </a:pPr>
            <a:endParaRPr lang="en-US" altLang="zh-TW" dirty="0"/>
          </a:p>
          <a:p>
            <a:pPr marL="228600" indent="-228600" algn="just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dirty="0"/>
              <a:t>Advanced part:</a:t>
            </a:r>
          </a:p>
          <a:p>
            <a:pPr marL="685800" lvl="1" indent="-228600" algn="just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altLang="zh-TW" dirty="0"/>
              <a:t>Predict whether patient has diabetes or not.</a:t>
            </a:r>
          </a:p>
          <a:p>
            <a:pPr marL="685800" lvl="1" indent="-228600" algn="just">
              <a:lnSpc>
                <a:spcPct val="100000"/>
              </a:lnSpc>
              <a:spcBef>
                <a:spcPts val="0"/>
              </a:spcBef>
              <a:buSzPts val="2800"/>
            </a:pPr>
            <a:endParaRPr lang="en-MY" altLang="zh-TW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685800" lvl="1" indent="-228600" algn="just">
              <a:lnSpc>
                <a:spcPct val="100000"/>
              </a:lnSpc>
              <a:spcBef>
                <a:spcPts val="0"/>
              </a:spcBef>
              <a:buSzPts val="2800"/>
            </a:pPr>
            <a:endParaRPr lang="en-MY" altLang="zh-TW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Grading Policy</a:t>
            </a:r>
            <a:endParaRPr/>
          </a:p>
        </p:txBody>
      </p:sp>
      <p:graphicFrame>
        <p:nvGraphicFramePr>
          <p:cNvPr id="122" name="Google Shape;122;p5"/>
          <p:cNvGraphicFramePr/>
          <p:nvPr>
            <p:extLst>
              <p:ext uri="{D42A27DB-BD31-4B8C-83A1-F6EECF244321}">
                <p14:modId xmlns:p14="http://schemas.microsoft.com/office/powerpoint/2010/main" val="1295140436"/>
              </p:ext>
            </p:extLst>
          </p:nvPr>
        </p:nvGraphicFramePr>
        <p:xfrm>
          <a:off x="1526541" y="1979083"/>
          <a:ext cx="9138900" cy="2319900"/>
        </p:xfrm>
        <a:graphic>
          <a:graphicData uri="http://schemas.openxmlformats.org/drawingml/2006/table">
            <a:tbl>
              <a:tblPr firstRow="1" bandRow="1">
                <a:noFill/>
                <a:tableStyleId>{57EDBB55-25E8-4701-9ABB-397663951834}</a:tableStyleId>
              </a:tblPr>
              <a:tblGrid>
                <a:gridCol w="7311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7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Item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Score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Basic Implementation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55%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Advanced Implementation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40%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Report</a:t>
                      </a:r>
                      <a:endParaRPr sz="2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5%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 dirty="0"/>
              <a:t>Basic Implementation (55%)</a:t>
            </a:r>
            <a:endParaRPr dirty="0"/>
          </a:p>
        </p:txBody>
      </p:sp>
      <p:sp>
        <p:nvSpPr>
          <p:cNvPr id="129" name="Google Shape;12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74734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Given the </a:t>
            </a:r>
            <a:r>
              <a:rPr lang="en-US" dirty="0">
                <a:solidFill>
                  <a:srgbClr val="FF0000"/>
                </a:solidFill>
              </a:rPr>
              <a:t>GCS and APACHE features of patient </a:t>
            </a:r>
            <a:r>
              <a:rPr lang="en-US" dirty="0"/>
              <a:t>previously recorded in the hospital.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n-US" sz="1200"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n-US" sz="1200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>
                <a:solidFill>
                  <a:schemeClr val="tx1"/>
                </a:solidFill>
              </a:rPr>
              <a:t>Implement the </a:t>
            </a:r>
            <a:r>
              <a:rPr lang="en-US" b="1" i="1" dirty="0">
                <a:solidFill>
                  <a:schemeClr val="tx1"/>
                </a:solidFill>
              </a:rPr>
              <a:t>Naïve Bayesian Classifier </a:t>
            </a:r>
            <a:r>
              <a:rPr lang="en-US" dirty="0">
                <a:solidFill>
                  <a:schemeClr val="tx1"/>
                </a:solidFill>
              </a:rPr>
              <a:t>to do the categorical classification</a:t>
            </a: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1200" dirty="0">
              <a:solidFill>
                <a:srgbClr val="FF0000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Please use the files we provide as your input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1200" dirty="0"/>
          </a:p>
          <a:p>
            <a:pPr marL="228600" lvl="0" indent="-228600">
              <a:buSzPts val="2800"/>
            </a:pPr>
            <a:r>
              <a:rPr lang="en-US" altLang="zh-TW" dirty="0">
                <a:solidFill>
                  <a:schemeClr val="tx1"/>
                </a:solidFill>
              </a:rPr>
              <a:t>Save</a:t>
            </a:r>
            <a:r>
              <a:rPr lang="en-US" dirty="0">
                <a:solidFill>
                  <a:schemeClr val="tx1"/>
                </a:solidFill>
              </a:rPr>
              <a:t> the table (3D dictionary) of </a:t>
            </a:r>
            <a:r>
              <a:rPr lang="en-US" altLang="zh-TW" dirty="0">
                <a:solidFill>
                  <a:schemeClr val="tx1"/>
                </a:solidFill>
              </a:rPr>
              <a:t>Naïve Bayesian Classifier as pickle file</a:t>
            </a:r>
            <a:endParaRPr lang="en-US" dirty="0">
              <a:solidFill>
                <a:schemeClr val="tx1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US" sz="900" dirty="0">
              <a:solidFill>
                <a:schemeClr val="tx1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>
                <a:solidFill>
                  <a:schemeClr val="tx1"/>
                </a:solidFill>
              </a:rPr>
              <a:t>Save the prediction for the testing data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 dirty="0"/>
              <a:t>Basic Grading Policy</a:t>
            </a:r>
            <a:endParaRPr dirty="0"/>
          </a:p>
        </p:txBody>
      </p:sp>
      <p:sp>
        <p:nvSpPr>
          <p:cNvPr id="136" name="Google Shape;136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65455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indent="-457200">
              <a:lnSpc>
                <a:spcPct val="150000"/>
              </a:lnSpc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altLang="zh-TW" dirty="0"/>
              <a:t>Naïve Bayesian Classifier table</a:t>
            </a:r>
            <a:r>
              <a:rPr lang="en-US" dirty="0"/>
              <a:t> (3-D </a:t>
            </a:r>
            <a:r>
              <a:rPr lang="en-US" dirty="0" err="1"/>
              <a:t>dict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b="1" i="1" dirty="0" err="1">
                <a:solidFill>
                  <a:srgbClr val="FF0000"/>
                </a:solidFill>
              </a:rPr>
              <a:t>feature_probs_table</a:t>
            </a:r>
            <a:r>
              <a:rPr lang="en-US" dirty="0"/>
              <a:t>) – 25%</a:t>
            </a:r>
          </a:p>
          <a:p>
            <a:pPr lvl="1" indent="-457200">
              <a:lnSpc>
                <a:spcPct val="150000"/>
              </a:lnSpc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Structure: </a:t>
            </a:r>
            <a:r>
              <a:rPr lang="en-US" dirty="0" err="1"/>
              <a:t>feature_probs_table</a:t>
            </a:r>
            <a:r>
              <a:rPr lang="en-US" dirty="0"/>
              <a:t>[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class</a:t>
            </a:r>
            <a:r>
              <a:rPr lang="en-US" dirty="0"/>
              <a:t>][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feature</a:t>
            </a:r>
            <a:r>
              <a:rPr lang="en-US" dirty="0"/>
              <a:t>][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value</a:t>
            </a:r>
            <a:r>
              <a:rPr lang="en-US" dirty="0"/>
              <a:t>]</a:t>
            </a:r>
          </a:p>
          <a:p>
            <a:pPr lvl="1" indent="-457200">
              <a:lnSpc>
                <a:spcPct val="150000"/>
              </a:lnSpc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Example:  </a:t>
            </a:r>
            <a:r>
              <a:rPr lang="en-US" dirty="0" err="1"/>
              <a:t>feature_probs_table</a:t>
            </a:r>
            <a:r>
              <a:rPr lang="en-US" dirty="0"/>
              <a:t>[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0</a:t>
            </a:r>
            <a:r>
              <a:rPr lang="en-US" dirty="0"/>
              <a:t>][‘</a:t>
            </a:r>
            <a:r>
              <a:rPr lang="en-US" altLang="zh-TW" dirty="0" err="1">
                <a:solidFill>
                  <a:schemeClr val="accent6">
                    <a:lumMod val="75000"/>
                  </a:schemeClr>
                </a:solidFill>
              </a:rPr>
              <a:t>gcs_eyes_apache</a:t>
            </a:r>
            <a:r>
              <a:rPr lang="en-US" dirty="0"/>
              <a:t>’][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3</a:t>
            </a:r>
            <a:r>
              <a:rPr lang="en-US" dirty="0"/>
              <a:t>]</a:t>
            </a:r>
          </a:p>
          <a:p>
            <a:pPr lvl="1" indent="-457200">
              <a:lnSpc>
                <a:spcPct val="150000"/>
              </a:lnSpc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TA will check </a:t>
            </a:r>
            <a:r>
              <a:rPr lang="en-US" b="1" dirty="0"/>
              <a:t>five</a:t>
            </a:r>
            <a:r>
              <a:rPr lang="en-US" dirty="0"/>
              <a:t> values from the table, 5</a:t>
            </a:r>
            <a:r>
              <a:rPr lang="en-US" altLang="zh-TW" dirty="0"/>
              <a:t>% for each</a:t>
            </a:r>
            <a:endParaRPr lang="en-US" dirty="0"/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Testing f1-score – 30%</a:t>
            </a:r>
          </a:p>
          <a:p>
            <a:pPr marL="971550" lvl="1" indent="-514350">
              <a:lnSpc>
                <a:spcPct val="150000"/>
              </a:lnSpc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If your f1-score of the positive class is </a:t>
            </a:r>
            <a:r>
              <a:rPr lang="en-US" altLang="zh-TW" b="1" dirty="0"/>
              <a:t>&gt; 0.3</a:t>
            </a:r>
            <a:r>
              <a:rPr lang="zh-TW" altLang="en-US" b="1" dirty="0"/>
              <a:t> </a:t>
            </a:r>
            <a:r>
              <a:rPr lang="en-US" altLang="zh-TW" b="1" dirty="0"/>
              <a:t>on testing set</a:t>
            </a:r>
            <a:r>
              <a:rPr lang="en-US" dirty="0"/>
              <a:t>, you will receive 30%.</a:t>
            </a:r>
          </a:p>
          <a:p>
            <a:pPr marL="971550" lvl="1" indent="-514350">
              <a:lnSpc>
                <a:spcPct val="150000"/>
              </a:lnSpc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FF627EB9-99FD-4B2B-802D-1F1CD0E6F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2827" y="2979940"/>
            <a:ext cx="2356682" cy="1151762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22BA56C4-C442-4238-919F-10A697638EED}"/>
              </a:ext>
            </a:extLst>
          </p:cNvPr>
          <p:cNvSpPr txBox="1"/>
          <p:nvPr/>
        </p:nvSpPr>
        <p:spPr>
          <a:xfrm>
            <a:off x="9015134" y="2460634"/>
            <a:ext cx="2901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e.g. in L3-Bayesian Classifier p.15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18C5B9-F103-414F-8B29-47423370CA2F}"/>
              </a:ext>
            </a:extLst>
          </p:cNvPr>
          <p:cNvSpPr txBox="1"/>
          <p:nvPr/>
        </p:nvSpPr>
        <p:spPr>
          <a:xfrm>
            <a:off x="10681168" y="2768411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class</a:t>
            </a: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700D984A-97C0-4590-8F4B-D1094DB2E47D}"/>
              </a:ext>
            </a:extLst>
          </p:cNvPr>
          <p:cNvSpPr txBox="1"/>
          <p:nvPr/>
        </p:nvSpPr>
        <p:spPr>
          <a:xfrm>
            <a:off x="9553730" y="2768411"/>
            <a:ext cx="803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chemeClr val="accent6">
                    <a:lumMod val="75000"/>
                  </a:schemeClr>
                </a:solidFill>
              </a:rPr>
              <a:t>feature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9D421F4A-0035-43BB-A2C9-C1492C72E2FC}"/>
              </a:ext>
            </a:extLst>
          </p:cNvPr>
          <p:cNvSpPr txBox="1"/>
          <p:nvPr/>
        </p:nvSpPr>
        <p:spPr>
          <a:xfrm>
            <a:off x="8995802" y="3450056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b="1" dirty="0">
                <a:solidFill>
                  <a:schemeClr val="accent3">
                    <a:lumMod val="75000"/>
                  </a:schemeClr>
                </a:solidFill>
              </a:rPr>
              <a:t>value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211625A-4F22-4831-AC13-954CEFD82DF6}"/>
              </a:ext>
            </a:extLst>
          </p:cNvPr>
          <p:cNvSpPr/>
          <p:nvPr/>
        </p:nvSpPr>
        <p:spPr>
          <a:xfrm>
            <a:off x="9637324" y="3287717"/>
            <a:ext cx="654162" cy="728470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C8B47E6-5D2F-46EC-A471-46C31144B391}"/>
              </a:ext>
            </a:extLst>
          </p:cNvPr>
          <p:cNvSpPr/>
          <p:nvPr/>
        </p:nvSpPr>
        <p:spPr>
          <a:xfrm>
            <a:off x="10357728" y="3076188"/>
            <a:ext cx="1332252" cy="200411"/>
          </a:xfrm>
          <a:prstGeom prst="rect">
            <a:avLst/>
          </a:prstGeom>
          <a:noFill/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D494CC8-E9EE-458E-B689-403EAA6FCE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2975" y="4381737"/>
            <a:ext cx="2215617" cy="937119"/>
          </a:xfrm>
          <a:prstGeom prst="rect">
            <a:avLst/>
          </a:prstGeom>
        </p:spPr>
      </p:pic>
      <p:sp>
        <p:nvSpPr>
          <p:cNvPr id="12" name="TextBox 5">
            <a:extLst>
              <a:ext uri="{FF2B5EF4-FFF2-40B4-BE49-F238E27FC236}">
                <a16:creationId xmlns:a16="http://schemas.microsoft.com/office/drawing/2014/main" id="{90A28158-E32C-42FA-B40B-B8FB39A7DE26}"/>
              </a:ext>
            </a:extLst>
          </p:cNvPr>
          <p:cNvSpPr txBox="1"/>
          <p:nvPr/>
        </p:nvSpPr>
        <p:spPr>
          <a:xfrm>
            <a:off x="10717026" y="4131047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class</a:t>
            </a:r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56108F33-610F-400E-8724-D0A71C56C8B5}"/>
              </a:ext>
            </a:extLst>
          </p:cNvPr>
          <p:cNvSpPr txBox="1"/>
          <p:nvPr/>
        </p:nvSpPr>
        <p:spPr>
          <a:xfrm>
            <a:off x="9589588" y="4131046"/>
            <a:ext cx="803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chemeClr val="accent6">
                    <a:lumMod val="75000"/>
                  </a:schemeClr>
                </a:solidFill>
              </a:rPr>
              <a:t>feature</a:t>
            </a:r>
          </a:p>
        </p:txBody>
      </p:sp>
      <p:sp>
        <p:nvSpPr>
          <p:cNvPr id="14" name="TextBox 5">
            <a:extLst>
              <a:ext uri="{FF2B5EF4-FFF2-40B4-BE49-F238E27FC236}">
                <a16:creationId xmlns:a16="http://schemas.microsoft.com/office/drawing/2014/main" id="{641FD9C1-BBF8-4062-B3DF-925B76ED23DD}"/>
              </a:ext>
            </a:extLst>
          </p:cNvPr>
          <p:cNvSpPr txBox="1"/>
          <p:nvPr/>
        </p:nvSpPr>
        <p:spPr>
          <a:xfrm>
            <a:off x="9031660" y="4757763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b="1" dirty="0">
                <a:solidFill>
                  <a:schemeClr val="accent3">
                    <a:lumMod val="75000"/>
                  </a:schemeClr>
                </a:solidFill>
              </a:rPr>
              <a:t>value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54168A3-17F1-4D8C-B658-3C00B2BDD95D}"/>
              </a:ext>
            </a:extLst>
          </p:cNvPr>
          <p:cNvSpPr/>
          <p:nvPr/>
        </p:nvSpPr>
        <p:spPr>
          <a:xfrm>
            <a:off x="9637324" y="4632743"/>
            <a:ext cx="756262" cy="571747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EB2FB8C-8514-4C87-B0F0-2A86C97D646D}"/>
              </a:ext>
            </a:extLst>
          </p:cNvPr>
          <p:cNvSpPr/>
          <p:nvPr/>
        </p:nvSpPr>
        <p:spPr>
          <a:xfrm>
            <a:off x="10393586" y="4410785"/>
            <a:ext cx="1332252" cy="200411"/>
          </a:xfrm>
          <a:prstGeom prst="rect">
            <a:avLst/>
          </a:prstGeom>
          <a:noFill/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 dirty="0"/>
              <a:t>Advanced Implementation (40%)</a:t>
            </a:r>
            <a:endParaRPr dirty="0"/>
          </a:p>
        </p:txBody>
      </p:sp>
      <p:sp>
        <p:nvSpPr>
          <p:cNvPr id="143" name="Google Shape;143;p8"/>
          <p:cNvSpPr txBox="1">
            <a:spLocks noGrp="1"/>
          </p:cNvSpPr>
          <p:nvPr>
            <p:ph type="body" idx="1"/>
          </p:nvPr>
        </p:nvSpPr>
        <p:spPr>
          <a:xfrm>
            <a:off x="838200" y="1690687"/>
            <a:ext cx="10515600" cy="488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indent="-228600" algn="just">
              <a:spcBef>
                <a:spcPts val="0"/>
              </a:spcBef>
              <a:buSzPts val="2800"/>
            </a:pPr>
            <a:r>
              <a:rPr lang="en-US" dirty="0"/>
              <a:t>Given numerical data (</a:t>
            </a:r>
            <a:r>
              <a:rPr lang="en-US" b="1" dirty="0"/>
              <a:t>Age, BMI, </a:t>
            </a:r>
            <a:r>
              <a:rPr lang="en-US" dirty="0"/>
              <a:t>and</a:t>
            </a:r>
            <a:r>
              <a:rPr lang="en-US" b="1" dirty="0"/>
              <a:t> </a:t>
            </a:r>
            <a:r>
              <a:rPr lang="en-US" b="1" dirty="0" err="1"/>
              <a:t>Glucose_apache</a:t>
            </a:r>
            <a:r>
              <a:rPr lang="en-US" dirty="0"/>
              <a:t>…) as features</a:t>
            </a:r>
            <a:endParaRPr lang="en-US" dirty="0">
              <a:solidFill>
                <a:srgbClr val="FF0000"/>
              </a:solidFill>
            </a:endParaRPr>
          </a:p>
          <a:p>
            <a:pPr marL="0" indent="0" algn="just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228600" lvl="0" indent="-228600">
              <a:buSzPts val="2800"/>
            </a:pPr>
            <a:r>
              <a:rPr lang="en-US" dirty="0">
                <a:solidFill>
                  <a:schemeClr val="tx1"/>
                </a:solidFill>
              </a:rPr>
              <a:t>You need to implement the </a:t>
            </a:r>
            <a:r>
              <a:rPr lang="en-US" b="1" i="1" dirty="0">
                <a:solidFill>
                  <a:schemeClr val="tx1"/>
                </a:solidFill>
              </a:rPr>
              <a:t>Gaussian Naïve Bayesian Classifier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US" altLang="zh-TW" dirty="0">
              <a:solidFill>
                <a:schemeClr val="tx1"/>
              </a:solidFill>
            </a:endParaRPr>
          </a:p>
          <a:p>
            <a:pPr marL="0" indent="0" algn="just">
              <a:spcBef>
                <a:spcPts val="0"/>
              </a:spcBef>
              <a:buSzPts val="2800"/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228600" lvl="0" indent="-228600">
              <a:buSzPts val="2800"/>
            </a:pPr>
            <a:r>
              <a:rPr lang="en-US" altLang="zh-TW" dirty="0"/>
              <a:t>Please use the files we provide as your input </a:t>
            </a:r>
          </a:p>
          <a:p>
            <a:pPr marL="228600" lvl="0" indent="-228600">
              <a:buSzPts val="2800"/>
            </a:pPr>
            <a:endParaRPr lang="en-US" altLang="zh-TW" dirty="0"/>
          </a:p>
          <a:p>
            <a:pPr marL="228600" indent="-228600">
              <a:buSzPts val="2800"/>
            </a:pPr>
            <a:r>
              <a:rPr lang="en-US" altLang="zh-TW" dirty="0"/>
              <a:t>Save the table (3D dictionary) of Gaussian Naïve Bayesian Classifier as pickle file</a:t>
            </a:r>
          </a:p>
          <a:p>
            <a:pPr marL="228600" indent="-228600">
              <a:buSzPts val="2800"/>
            </a:pPr>
            <a:endParaRPr lang="en-US" altLang="zh-TW" dirty="0">
              <a:solidFill>
                <a:schemeClr val="tx1"/>
              </a:solidFill>
            </a:endParaRPr>
          </a:p>
          <a:p>
            <a:pPr marL="228600" lvl="0" indent="-228600">
              <a:buSzPts val="2800"/>
            </a:pPr>
            <a:r>
              <a:rPr lang="en-US" altLang="zh-TW" dirty="0">
                <a:solidFill>
                  <a:schemeClr val="tx1"/>
                </a:solidFill>
              </a:rPr>
              <a:t>Try different methods to improve the performance</a:t>
            </a:r>
          </a:p>
          <a:p>
            <a:pPr marL="228600" lvl="0" indent="-228600">
              <a:buSzPts val="2800"/>
            </a:pPr>
            <a:endParaRPr lang="en-US" altLang="zh-TW" sz="900" dirty="0">
              <a:solidFill>
                <a:schemeClr val="tx1"/>
              </a:solidFill>
            </a:endParaRPr>
          </a:p>
          <a:p>
            <a:pPr marL="228600" lvl="0" indent="-228600">
              <a:buSzPts val="2800"/>
            </a:pPr>
            <a:r>
              <a:rPr lang="en-US" altLang="zh-TW" dirty="0">
                <a:solidFill>
                  <a:schemeClr val="tx1"/>
                </a:solidFill>
              </a:rPr>
              <a:t>Save the prediction for the testing data</a:t>
            </a: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zh-TW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2007-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2958</TotalTime>
  <Words>1523</Words>
  <Application>Microsoft Office PowerPoint</Application>
  <PresentationFormat>寬螢幕</PresentationFormat>
  <Paragraphs>217</Paragraphs>
  <Slides>21</Slides>
  <Notes>18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7" baseType="lpstr">
      <vt:lpstr>新細明體</vt:lpstr>
      <vt:lpstr>Arial</vt:lpstr>
      <vt:lpstr>Calibri</vt:lpstr>
      <vt:lpstr>Cambria Math</vt:lpstr>
      <vt:lpstr>Wingdings</vt:lpstr>
      <vt:lpstr>Office 佈景主題</vt:lpstr>
      <vt:lpstr>PowerPoint 簡報</vt:lpstr>
      <vt:lpstr>Introduction</vt:lpstr>
      <vt:lpstr>Dataset</vt:lpstr>
      <vt:lpstr>Dataset</vt:lpstr>
      <vt:lpstr>Goal</vt:lpstr>
      <vt:lpstr>Grading Policy</vt:lpstr>
      <vt:lpstr>Basic Implementation (55%)</vt:lpstr>
      <vt:lpstr>Basic Grading Policy</vt:lpstr>
      <vt:lpstr>Advanced Implementation (40%)</vt:lpstr>
      <vt:lpstr>Advanced Grading Policy</vt:lpstr>
      <vt:lpstr>Possible ways to improve your performance</vt:lpstr>
      <vt:lpstr>Template</vt:lpstr>
      <vt:lpstr>Basic Input File Format</vt:lpstr>
      <vt:lpstr>Advanced Input File Format</vt:lpstr>
      <vt:lpstr> Prediction Output File Format</vt:lpstr>
      <vt:lpstr>Pickle File For Table</vt:lpstr>
      <vt:lpstr>Report</vt:lpstr>
      <vt:lpstr>Assignment 2 Requirement</vt:lpstr>
      <vt:lpstr>The Evaluation Metric</vt:lpstr>
      <vt:lpstr>Penalty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 Dengue Case Prediction</dc:title>
  <cp:lastModifiedBy>張亞錫</cp:lastModifiedBy>
  <cp:revision>135</cp:revision>
  <dcterms:created xsi:type="dcterms:W3CDTF">2021-09-26T13:10:10Z</dcterms:created>
  <dcterms:modified xsi:type="dcterms:W3CDTF">2023-10-17T01:37:12Z</dcterms:modified>
</cp:coreProperties>
</file>