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4" r:id="rId10"/>
    <p:sldId id="263" r:id="rId11"/>
    <p:sldId id="264" r:id="rId12"/>
    <p:sldId id="275" r:id="rId13"/>
    <p:sldId id="265" r:id="rId14"/>
    <p:sldId id="266" r:id="rId15"/>
    <p:sldId id="267" r:id="rId16"/>
    <p:sldId id="268" r:id="rId17"/>
    <p:sldId id="276" r:id="rId18"/>
    <p:sldId id="269" r:id="rId19"/>
    <p:sldId id="270" r:id="rId20"/>
    <p:sldId id="272" r:id="rId21"/>
    <p:sldId id="273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CkiwszcfKEFvxba1X9n2smiB9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EDBB55-25E8-4701-9ABB-397663951834}">
  <a:tblStyle styleId="{57EDBB55-25E8-4701-9ABB-39766395183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88"/>
    <p:restoredTop sz="94694"/>
  </p:normalViewPr>
  <p:slideViewPr>
    <p:cSldViewPr snapToGrid="0">
      <p:cViewPr varScale="1">
        <p:scale>
          <a:sx n="107" d="100"/>
          <a:sy n="107" d="100"/>
        </p:scale>
        <p:origin x="9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7191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Only 1 column</a:t>
            </a:r>
            <a:endParaRPr dirty="0"/>
          </a:p>
        </p:txBody>
      </p:sp>
      <p:sp>
        <p:nvSpPr>
          <p:cNvPr id="181" name="Google Shape;18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  <a:defRPr sz="4400" b="1" i="1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9"/>
          <p:cNvPicPr preferRelativeResize="0"/>
          <p:nvPr/>
        </p:nvPicPr>
        <p:blipFill rotWithShape="1">
          <a:blip r:embed="rId13">
            <a:alphaModFix/>
          </a:blip>
          <a:srcRect t="21093" r="27347"/>
          <a:stretch/>
        </p:blipFill>
        <p:spPr>
          <a:xfrm>
            <a:off x="9829801" y="-37947"/>
            <a:ext cx="2362199" cy="256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9"/>
          <p:cNvSpPr/>
          <p:nvPr/>
        </p:nvSpPr>
        <p:spPr>
          <a:xfrm>
            <a:off x="10840212" y="5926256"/>
            <a:ext cx="1351788" cy="926591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-2059" y="6235392"/>
            <a:ext cx="1351789" cy="62260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ood pressure test">
            <a:extLst>
              <a:ext uri="{FF2B5EF4-FFF2-40B4-BE49-F238E27FC236}">
                <a16:creationId xmlns:a16="http://schemas.microsoft.com/office/drawing/2014/main" id="{92AB8DA1-961C-EC72-DD8F-E16812F5B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3" y="84029"/>
            <a:ext cx="9722069" cy="576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524000" y="146860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6000"/>
              <a:buFont typeface="Calibri"/>
              <a:buNone/>
            </a:pPr>
            <a:r>
              <a:rPr lang="en-US" dirty="0"/>
              <a:t>Assignment 1</a:t>
            </a:r>
            <a:br>
              <a:rPr lang="en-US" dirty="0"/>
            </a:br>
            <a:r>
              <a:rPr lang="en-US" dirty="0"/>
              <a:t>Systolic Blood Pressure Prediction</a:t>
            </a:r>
            <a:endParaRPr dirty="0"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1524000" y="419559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Grace Chan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Po-</a:t>
            </a:r>
            <a:r>
              <a:rPr lang="en-US" dirty="0" err="1"/>
              <a:t>Chih</a:t>
            </a:r>
            <a:r>
              <a:rPr lang="en-US" dirty="0"/>
              <a:t> Kuo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9F7B3F-F02F-C06A-B324-997CDA48B495}"/>
              </a:ext>
            </a:extLst>
          </p:cNvPr>
          <p:cNvSpPr txBox="1"/>
          <p:nvPr/>
        </p:nvSpPr>
        <p:spPr>
          <a:xfrm>
            <a:off x="283779" y="2165131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4230087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Advanced Implementation (40%)</a:t>
            </a:r>
            <a:endParaRPr dirty="0"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1"/>
          </p:nvPr>
        </p:nvSpPr>
        <p:spPr>
          <a:xfrm>
            <a:off x="838200" y="1690687"/>
            <a:ext cx="10515600" cy="488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800"/>
            </a:pPr>
            <a:r>
              <a:rPr lang="en-US" dirty="0"/>
              <a:t>Given previously recorded datasets with multiple variables (temperature, heartrate …) to predict the </a:t>
            </a:r>
            <a:r>
              <a:rPr lang="en-US" dirty="0">
                <a:solidFill>
                  <a:srgbClr val="FF0000"/>
                </a:solidFill>
              </a:rPr>
              <a:t>SBP for multiple patients.</a:t>
            </a:r>
            <a:r>
              <a:rPr lang="en-US" dirty="0"/>
              <a:t> </a:t>
            </a:r>
          </a:p>
          <a:p>
            <a:pPr marL="228600" indent="-228600" algn="just">
              <a:spcBef>
                <a:spcPts val="0"/>
              </a:spcBef>
              <a:buSzPts val="2800"/>
            </a:pPr>
            <a:endParaRPr lang="en-US" dirty="0">
              <a:solidFill>
                <a:srgbClr val="FF0000"/>
              </a:solidFill>
            </a:endParaRPr>
          </a:p>
          <a:p>
            <a:pPr marL="228600" indent="-228600" algn="just">
              <a:spcBef>
                <a:spcPts val="0"/>
              </a:spcBef>
              <a:buSzPts val="2800"/>
            </a:pPr>
            <a:r>
              <a:rPr lang="en-US" dirty="0">
                <a:solidFill>
                  <a:schemeClr val="tx1"/>
                </a:solidFill>
              </a:rPr>
              <a:t>You can use</a:t>
            </a:r>
            <a:r>
              <a:rPr lang="en-US" dirty="0">
                <a:solidFill>
                  <a:srgbClr val="FF0000"/>
                </a:solidFill>
              </a:rPr>
              <a:t> either Matrix Inversion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>
                <a:solidFill>
                  <a:srgbClr val="FF0000"/>
                </a:solidFill>
              </a:rPr>
              <a:t>Gradient Descent </a:t>
            </a:r>
            <a:r>
              <a:rPr lang="en-US" dirty="0">
                <a:solidFill>
                  <a:schemeClr val="tx1"/>
                </a:solidFill>
              </a:rPr>
              <a:t>for this part.</a:t>
            </a:r>
          </a:p>
          <a:p>
            <a:pPr marL="0" indent="0" algn="just">
              <a:spcBef>
                <a:spcPts val="0"/>
              </a:spcBef>
              <a:buSzPts val="2800"/>
              <a:buNone/>
            </a:pPr>
            <a:endParaRPr sz="2000" dirty="0">
              <a:solidFill>
                <a:schemeClr val="tx1"/>
              </a:solidFill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Using only one variable (same approach as the basic part) will not get points.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Advanced Grading Policy</a:t>
            </a:r>
            <a:endParaRPr dirty="0"/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81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q"/>
            </a:pPr>
            <a:r>
              <a:rPr lang="en-US" b="1" dirty="0"/>
              <a:t>Baseline – 30%</a:t>
            </a:r>
          </a:p>
          <a:p>
            <a:pPr marL="800100" lvl="1">
              <a:lnSpc>
                <a:spcPct val="16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en-US" dirty="0"/>
              <a:t>Average MAPE of all patients &lt;= 15% </a:t>
            </a:r>
          </a:p>
          <a:p>
            <a:pPr lvl="0" indent="-457200" algn="l" rtl="0">
              <a:lnSpc>
                <a:spcPct val="16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q"/>
            </a:pPr>
            <a:r>
              <a:rPr lang="en-US" b="1" dirty="0"/>
              <a:t>Ranking – 10%</a:t>
            </a:r>
            <a:endParaRPr lang="en-US" dirty="0"/>
          </a:p>
          <a:p>
            <a:pPr marL="800100" lvl="1">
              <a:lnSpc>
                <a:spcPct val="16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r>
              <a:rPr lang="en-US" dirty="0"/>
              <a:t>Compete your average MAPE with the whole class</a:t>
            </a:r>
          </a:p>
          <a:p>
            <a:pPr marL="800100" lvl="1">
              <a:lnSpc>
                <a:spcPct val="160000"/>
              </a:lnSpc>
              <a:spcBef>
                <a:spcPts val="0"/>
              </a:spcBef>
              <a:buSzPts val="2800"/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lnSpc>
                <a:spcPct val="160000"/>
              </a:lnSpc>
              <a:spcBef>
                <a:spcPts val="0"/>
              </a:spcBef>
              <a:buSzPts val="2800"/>
              <a:buNone/>
            </a:pPr>
            <a:r>
              <a:rPr lang="en-US" sz="2800" dirty="0">
                <a:solidFill>
                  <a:srgbClr val="FF0000"/>
                </a:solidFill>
              </a:rPr>
              <a:t>**Only those who pass the baseline will enter the ranking part</a:t>
            </a:r>
          </a:p>
          <a:p>
            <a:pPr marL="0" indent="0">
              <a:lnSpc>
                <a:spcPct val="160000"/>
              </a:lnSpc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0324-4CAB-BEC4-2852-D1893ABA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ways to improve your model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559EC-6847-A6BC-2105-59411718E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The dataset consists of outliers and missing data, you can consider filling in or removing these data.</a:t>
            </a:r>
          </a:p>
          <a:p>
            <a:pPr marL="114300" indent="0">
              <a:buNone/>
            </a:pPr>
            <a:endParaRPr lang="en-US" sz="1050" dirty="0"/>
          </a:p>
          <a:p>
            <a:pPr>
              <a:buSzPct val="100000"/>
            </a:pPr>
            <a:r>
              <a:rPr lang="en-MY" dirty="0"/>
              <a:t>Instead of only training one model with all patient’s data, you can try to separate the training data and train a model specifically for each patient.</a:t>
            </a:r>
          </a:p>
          <a:p>
            <a:pPr marL="114300" indent="0">
              <a:buNone/>
            </a:pPr>
            <a:endParaRPr lang="en-MY" sz="1050" dirty="0"/>
          </a:p>
          <a:p>
            <a:pPr>
              <a:buSzPct val="100000"/>
            </a:pPr>
            <a:r>
              <a:rPr lang="en-MY" dirty="0"/>
              <a:t>You can also consider the chart time (autoregression).</a:t>
            </a:r>
          </a:p>
          <a:p>
            <a:pPr>
              <a:buSzPct val="100000"/>
            </a:pPr>
            <a:endParaRPr lang="en-MY" dirty="0"/>
          </a:p>
          <a:p>
            <a:pPr>
              <a:buSzPct val="100000"/>
            </a:pPr>
            <a:r>
              <a:rPr lang="en-MY" dirty="0"/>
              <a:t>You can try to use different kernel to see which one works best.</a:t>
            </a:r>
          </a:p>
        </p:txBody>
      </p:sp>
    </p:spTree>
    <p:extLst>
      <p:ext uri="{BB962C8B-B14F-4D97-AF65-F5344CB8AC3E}">
        <p14:creationId xmlns:p14="http://schemas.microsoft.com/office/powerpoint/2010/main" val="2339600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Template</a:t>
            </a:r>
            <a:endParaRPr dirty="0"/>
          </a:p>
        </p:txBody>
      </p:sp>
      <p:sp>
        <p:nvSpPr>
          <p:cNvPr id="157" name="Google Shape;15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00112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You must use the given file </a:t>
            </a:r>
            <a:r>
              <a:rPr lang="en-US" dirty="0">
                <a:solidFill>
                  <a:srgbClr val="FF0000"/>
                </a:solidFill>
              </a:rPr>
              <a:t>“hw1_template.ipynb” </a:t>
            </a:r>
            <a:r>
              <a:rPr lang="en-US" dirty="0"/>
              <a:t>to build the model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9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Except for the imported packages in the template, you </a:t>
            </a:r>
            <a:r>
              <a:rPr lang="en-US" dirty="0">
                <a:solidFill>
                  <a:srgbClr val="FF0000"/>
                </a:solidFill>
              </a:rPr>
              <a:t>cannot use any other packages</a:t>
            </a:r>
            <a:r>
              <a:rPr lang="en-US" dirty="0">
                <a:solidFill>
                  <a:schemeClr val="tx1"/>
                </a:solidFill>
              </a:rPr>
              <a:t> for both basic and advanced part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9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83D5A2-67A4-B3C9-7B20-782FECA33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472" y="1219199"/>
            <a:ext cx="5149922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Basic Input File Format</a:t>
            </a:r>
            <a:endParaRPr/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452413" cy="484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 dirty="0"/>
              <a:t>There will be two input files: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400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400" b="1" dirty="0"/>
              <a:t>“hw1_basic_training.csv”</a:t>
            </a:r>
          </a:p>
          <a:p>
            <a:pPr marL="685800" lvl="1" indent="-228600">
              <a:spcBef>
                <a:spcPts val="1000"/>
              </a:spcBef>
              <a:buSzPct val="100000"/>
            </a:pPr>
            <a:r>
              <a:rPr lang="en-US" sz="2000" dirty="0"/>
              <a:t>Each row has DBP and SBP.</a:t>
            </a:r>
          </a:p>
          <a:p>
            <a:pPr marL="685800" lvl="1" indent="-228600">
              <a:spcBef>
                <a:spcPts val="1000"/>
              </a:spcBef>
              <a:buSzPct val="100000"/>
            </a:pPr>
            <a:r>
              <a:rPr lang="en-US" sz="2000" dirty="0"/>
              <a:t>Contains 373+1 rows</a:t>
            </a:r>
          </a:p>
          <a:p>
            <a:pPr marL="457200" lvl="1" indent="0">
              <a:spcBef>
                <a:spcPts val="1000"/>
              </a:spcBef>
              <a:buSzPct val="100000"/>
              <a:buNone/>
            </a:pPr>
            <a:endParaRPr lang="en-US" sz="2000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400" b="1" dirty="0"/>
              <a:t>“hw1_basic_testing.csv”</a:t>
            </a:r>
            <a:endParaRPr sz="2400" dirty="0"/>
          </a:p>
          <a:p>
            <a:pPr marL="685800" lvl="1" indent="-228600">
              <a:spcBef>
                <a:spcPts val="1000"/>
              </a:spcBef>
              <a:buSzPct val="100000"/>
            </a:pPr>
            <a:r>
              <a:rPr lang="en-US" sz="2000" dirty="0"/>
              <a:t>SBPs to be predicted  are filled with 0</a:t>
            </a:r>
            <a:endParaRPr sz="500" dirty="0"/>
          </a:p>
          <a:p>
            <a:pPr marL="685800" lvl="1" indent="-228600">
              <a:spcBef>
                <a:spcPts val="1000"/>
              </a:spcBef>
              <a:buSzPct val="100000"/>
            </a:pPr>
            <a:r>
              <a:rPr lang="en-US" sz="2000" dirty="0"/>
              <a:t>Contains 20+1 rows</a:t>
            </a:r>
          </a:p>
          <a:p>
            <a:pPr marL="685800" lvl="1" indent="-228600">
              <a:spcBef>
                <a:spcPts val="1000"/>
              </a:spcBef>
              <a:buSzPct val="100000"/>
            </a:pPr>
            <a:r>
              <a:rPr lang="en-US" sz="2000" dirty="0"/>
              <a:t>Make sure your model can read this format as input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3E246-73D3-147E-BA4A-0937EA4BB367}"/>
              </a:ext>
            </a:extLst>
          </p:cNvPr>
          <p:cNvSpPr txBox="1"/>
          <p:nvPr/>
        </p:nvSpPr>
        <p:spPr>
          <a:xfrm>
            <a:off x="8343459" y="76299"/>
            <a:ext cx="2191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hw1_basic_training.csv</a:t>
            </a:r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D28111-7F96-593F-290A-FA35A271F189}"/>
              </a:ext>
            </a:extLst>
          </p:cNvPr>
          <p:cNvSpPr txBox="1"/>
          <p:nvPr/>
        </p:nvSpPr>
        <p:spPr>
          <a:xfrm>
            <a:off x="8343459" y="3501766"/>
            <a:ext cx="212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hw1_basic_testing.csv</a:t>
            </a:r>
            <a:endParaRPr lang="en-MY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CE38E-8DE0-5D38-0B9D-C1E62DAFF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083" y="443523"/>
            <a:ext cx="1209844" cy="26292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B434D5-3E23-3D57-DAD1-B71137F7E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4350" y="3905218"/>
            <a:ext cx="1209844" cy="22863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Advanced Input File Format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7A8BD4-7DDB-9567-B238-A9E2EBA915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262"/>
          <a:stretch/>
        </p:blipFill>
        <p:spPr>
          <a:xfrm>
            <a:off x="7018710" y="4481381"/>
            <a:ext cx="5077534" cy="2259144"/>
          </a:xfrm>
          <a:prstGeom prst="rect">
            <a:avLst/>
          </a:prstGeom>
          <a:ln w="19050">
            <a:solidFill>
              <a:srgbClr val="333333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C1117-B558-8FDE-A09A-4BC68142C2E0}"/>
              </a:ext>
            </a:extLst>
          </p:cNvPr>
          <p:cNvSpPr txBox="1"/>
          <p:nvPr/>
        </p:nvSpPr>
        <p:spPr>
          <a:xfrm>
            <a:off x="933450" y="1797795"/>
            <a:ext cx="5848350" cy="5304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/>
              <a:t>There will be two input files: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000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2000" b="1" dirty="0"/>
              <a:t>“hw1_advanced_training.csv”</a:t>
            </a:r>
          </a:p>
          <a:p>
            <a:pPr marL="800100" lvl="1" indent="-3429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Each row has “subject ID, chart time, temperature, heart rate, respiratory rate, oxygen saturation, and SBP”</a:t>
            </a:r>
          </a:p>
          <a:p>
            <a:pPr marL="800100" lvl="1" indent="-3429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Contains a (5696 +1) * 7 matrix</a:t>
            </a:r>
          </a:p>
          <a:p>
            <a:pPr marL="457200" lvl="1">
              <a:spcBef>
                <a:spcPts val="1000"/>
              </a:spcBef>
              <a:buSzPct val="100000"/>
            </a:pPr>
            <a:endParaRPr lang="en-US" sz="1800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000" b="1" dirty="0"/>
              <a:t>“hw1_ advanced _testing.csv”</a:t>
            </a:r>
            <a:endParaRPr lang="en-US" sz="2000" dirty="0"/>
          </a:p>
          <a:p>
            <a:pPr marL="800100" lvl="1" indent="-3429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SBPs to be predicted are filled with 0</a:t>
            </a:r>
            <a:endParaRPr lang="en-US" sz="400" dirty="0"/>
          </a:p>
          <a:p>
            <a:pPr marL="800100" lvl="1" indent="-3429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Contains (220+1) rows </a:t>
            </a:r>
          </a:p>
          <a:p>
            <a:pPr marL="800100" lvl="1" indent="-3429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Contains 11 patients (20 testing data each)</a:t>
            </a:r>
          </a:p>
          <a:p>
            <a:pPr marL="800100" lvl="1" indent="-3429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Make sure your model can read this format as input </a:t>
            </a:r>
          </a:p>
          <a:p>
            <a:pPr marL="457200" lvl="1">
              <a:spcBef>
                <a:spcPts val="1000"/>
              </a:spcBef>
              <a:buSzPct val="100000"/>
            </a:pPr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2CE6CC-4CAD-BE6F-12AE-F4269A520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605" y="1681864"/>
            <a:ext cx="4791744" cy="2276793"/>
          </a:xfrm>
          <a:prstGeom prst="rect">
            <a:avLst/>
          </a:prstGeom>
          <a:ln w="19050">
            <a:solidFill>
              <a:srgbClr val="333333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4AA155-DA0B-0001-1CE7-59AD6129EF57}"/>
              </a:ext>
            </a:extLst>
          </p:cNvPr>
          <p:cNvSpPr txBox="1"/>
          <p:nvPr/>
        </p:nvSpPr>
        <p:spPr>
          <a:xfrm>
            <a:off x="7887595" y="1382911"/>
            <a:ext cx="2558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hw1_advanced_training.csv</a:t>
            </a:r>
            <a:endParaRPr lang="en-M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1BE9F7-D19C-D9BB-CD14-634781296EA6}"/>
              </a:ext>
            </a:extLst>
          </p:cNvPr>
          <p:cNvSpPr txBox="1"/>
          <p:nvPr/>
        </p:nvSpPr>
        <p:spPr>
          <a:xfrm>
            <a:off x="8030490" y="4173604"/>
            <a:ext cx="2488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hw1_advanced_testing.csv</a:t>
            </a:r>
            <a:endParaRPr lang="en-MY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 Prediction Output File Format</a:t>
            </a:r>
            <a:endParaRPr dirty="0"/>
          </a:p>
        </p:txBody>
      </p:sp>
      <p:sp>
        <p:nvSpPr>
          <p:cNvPr id="184" name="Google Shape;184;p13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7172326" cy="487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000" dirty="0"/>
              <a:t>The prediction of both basic and advanced you turned in must follow this format</a:t>
            </a: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lang="en-US" sz="900" dirty="0"/>
          </a:p>
          <a:p>
            <a:pPr marL="514350" lvl="0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+mj-lt"/>
              <a:buAutoNum type="arabicPeriod"/>
            </a:pPr>
            <a:r>
              <a:rPr lang="en-US" sz="2000" dirty="0"/>
              <a:t>Basic Part</a:t>
            </a:r>
          </a:p>
          <a:p>
            <a:pPr marL="742950" lvl="1" indent="-285750">
              <a:buSzPts val="2600"/>
              <a:buFont typeface="Courier New" panose="02070309020205020404" pitchFamily="49" charset="0"/>
              <a:buChar char="o"/>
            </a:pPr>
            <a:r>
              <a:rPr lang="en-US" sz="1800" dirty="0"/>
              <a:t>Matrix Inversion: </a:t>
            </a:r>
            <a:r>
              <a:rPr lang="en-US" sz="1800" dirty="0">
                <a:solidFill>
                  <a:srgbClr val="FF0000"/>
                </a:solidFill>
              </a:rPr>
              <a:t>“</a:t>
            </a:r>
            <a:r>
              <a:rPr lang="en-US" sz="1800" b="1" dirty="0">
                <a:solidFill>
                  <a:srgbClr val="FF0000"/>
                </a:solidFill>
              </a:rPr>
              <a:t>hw1_basic_mi.csv</a:t>
            </a:r>
            <a:r>
              <a:rPr lang="en-US" sz="1800" dirty="0">
                <a:solidFill>
                  <a:srgbClr val="FF0000"/>
                </a:solidFill>
              </a:rPr>
              <a:t>” </a:t>
            </a:r>
          </a:p>
          <a:p>
            <a:pPr marL="742950" lvl="1" indent="-285750">
              <a:buSzPts val="2600"/>
              <a:buFont typeface="Courier New" panose="02070309020205020404" pitchFamily="49" charset="0"/>
              <a:buChar char="o"/>
            </a:pPr>
            <a:r>
              <a:rPr lang="en-US" sz="1800" dirty="0"/>
              <a:t>Gradient Descent: </a:t>
            </a:r>
            <a:r>
              <a:rPr lang="en-US" sz="1800" dirty="0">
                <a:solidFill>
                  <a:srgbClr val="FF0000"/>
                </a:solidFill>
              </a:rPr>
              <a:t>“</a:t>
            </a:r>
            <a:r>
              <a:rPr lang="en-US" sz="1800" b="1" dirty="0">
                <a:solidFill>
                  <a:srgbClr val="FF0000"/>
                </a:solidFill>
              </a:rPr>
              <a:t>hw1_basic_gd.csv</a:t>
            </a:r>
            <a:r>
              <a:rPr lang="en-US" sz="1800" dirty="0">
                <a:solidFill>
                  <a:srgbClr val="FF0000"/>
                </a:solidFill>
              </a:rPr>
              <a:t>” </a:t>
            </a:r>
          </a:p>
          <a:p>
            <a:pPr marL="457200" lvl="1" indent="0">
              <a:buSzPts val="2600"/>
              <a:buNone/>
            </a:pPr>
            <a:endParaRPr lang="en-US" sz="900" dirty="0">
              <a:solidFill>
                <a:srgbClr val="FF0000"/>
              </a:solidFill>
            </a:endParaRPr>
          </a:p>
          <a:p>
            <a:pPr marL="514350" indent="-514350">
              <a:spcBef>
                <a:spcPts val="500"/>
              </a:spcBef>
              <a:buSzPts val="2600"/>
              <a:buFont typeface="+mj-lt"/>
              <a:buAutoNum type="arabicPeriod"/>
            </a:pPr>
            <a:r>
              <a:rPr lang="en-US" sz="2000" dirty="0"/>
              <a:t>Advanced Part</a:t>
            </a:r>
          </a:p>
          <a:p>
            <a:pPr marL="742950" lvl="1" indent="-285750">
              <a:buSzPts val="2600"/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FF0000"/>
                </a:solidFill>
              </a:rPr>
              <a:t>“</a:t>
            </a:r>
            <a:r>
              <a:rPr lang="en-US" sz="1800" b="1" dirty="0">
                <a:solidFill>
                  <a:srgbClr val="FF0000"/>
                </a:solidFill>
              </a:rPr>
              <a:t>hw1_advanced.csv</a:t>
            </a:r>
            <a:r>
              <a:rPr lang="en-US" sz="1800" dirty="0">
                <a:solidFill>
                  <a:srgbClr val="FF0000"/>
                </a:solidFill>
              </a:rPr>
              <a:t>” </a:t>
            </a: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lang="en-US" sz="8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800" dirty="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000" dirty="0"/>
              <a:t>Each row represents “SBP” </a:t>
            </a:r>
            <a:r>
              <a:rPr lang="en-US" sz="2000" dirty="0">
                <a:solidFill>
                  <a:srgbClr val="FF0000"/>
                </a:solidFill>
              </a:rPr>
              <a:t>without the header</a:t>
            </a: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lang="en-US" sz="900"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Make sure your output sequence is correct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CB528-A0B6-5475-E479-87D4D850B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520" y="2426260"/>
            <a:ext cx="1000972" cy="2208493"/>
          </a:xfrm>
          <a:prstGeom prst="rect">
            <a:avLst/>
          </a:prstGeom>
          <a:ln w="19050">
            <a:solidFill>
              <a:srgbClr val="333333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3D9E-F125-6C0F-782E-A933582E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 Update Output File Format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F2B69-BDD4-41E4-A151-130076DC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86310"/>
            <a:ext cx="6657975" cy="5467349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tx1"/>
                </a:solidFill>
              </a:rPr>
              <a:t>For the Gradient Descent method in both basic part, you will need to output your coefficients of each update to </a:t>
            </a:r>
            <a:r>
              <a:rPr lang="en-US" sz="2400" dirty="0">
                <a:solidFill>
                  <a:srgbClr val="FF0000"/>
                </a:solidFill>
              </a:rPr>
              <a:t>“</a:t>
            </a:r>
            <a:r>
              <a:rPr lang="en-US" sz="2400" b="1" dirty="0">
                <a:solidFill>
                  <a:srgbClr val="FF0000"/>
                </a:solidFill>
              </a:rPr>
              <a:t>hw1_basic_coefficient.csv</a:t>
            </a:r>
            <a:r>
              <a:rPr lang="en-US" sz="2400" dirty="0">
                <a:solidFill>
                  <a:srgbClr val="FF0000"/>
                </a:solidFill>
              </a:rPr>
              <a:t>” </a:t>
            </a:r>
          </a:p>
          <a:p>
            <a:endParaRPr lang="en-US" sz="900" dirty="0">
              <a:solidFill>
                <a:srgbClr val="FF0000"/>
              </a:solidFill>
            </a:endParaRPr>
          </a:p>
          <a:p>
            <a:pPr>
              <a:buSzPct val="100000"/>
            </a:pPr>
            <a:r>
              <a:rPr lang="en-US" sz="2400" dirty="0"/>
              <a:t>Each row represents “w</a:t>
            </a:r>
            <a:r>
              <a:rPr lang="en-US" sz="2400" baseline="-25000" dirty="0"/>
              <a:t>0</a:t>
            </a:r>
            <a:r>
              <a:rPr lang="en-US" sz="2400" dirty="0"/>
              <a:t>, w</a:t>
            </a:r>
            <a:r>
              <a:rPr lang="en-US" sz="2400" baseline="-25000" dirty="0"/>
              <a:t>1</a:t>
            </a:r>
            <a:r>
              <a:rPr lang="en-US" sz="2400" dirty="0"/>
              <a:t>…, </a:t>
            </a:r>
            <a:r>
              <a:rPr lang="en-US" sz="2400" dirty="0" err="1"/>
              <a:t>w</a:t>
            </a:r>
            <a:r>
              <a:rPr lang="en-US" sz="2400" baseline="-25000" dirty="0" err="1"/>
              <a:t>n</a:t>
            </a:r>
            <a:r>
              <a:rPr lang="en-US" sz="2400" dirty="0"/>
              <a:t>” </a:t>
            </a:r>
            <a:r>
              <a:rPr lang="en-US" sz="2400" dirty="0">
                <a:solidFill>
                  <a:srgbClr val="FF0000"/>
                </a:solidFill>
              </a:rPr>
              <a:t>without the header</a:t>
            </a:r>
            <a:r>
              <a:rPr lang="en-US" sz="2400" dirty="0">
                <a:solidFill>
                  <a:schemeClr val="tx1"/>
                </a:solidFill>
              </a:rPr>
              <a:t>, where n is the number of coefficient you used</a:t>
            </a:r>
          </a:p>
          <a:p>
            <a:pPr>
              <a:buSzPct val="100000"/>
            </a:pPr>
            <a:endParaRPr lang="en-MY" sz="1000" dirty="0">
              <a:solidFill>
                <a:schemeClr val="tx1"/>
              </a:solidFill>
            </a:endParaRPr>
          </a:p>
          <a:p>
            <a:pPr>
              <a:buSzPct val="100000"/>
            </a:pPr>
            <a:r>
              <a:rPr lang="en-MY" sz="2400" dirty="0">
                <a:solidFill>
                  <a:schemeClr val="tx1"/>
                </a:solidFill>
              </a:rPr>
              <a:t>The number of columns depends on the number of coefficient you used</a:t>
            </a:r>
          </a:p>
          <a:p>
            <a:pPr>
              <a:buSzPct val="100000"/>
            </a:pPr>
            <a:endParaRPr lang="en-MY" sz="1000" dirty="0">
              <a:solidFill>
                <a:schemeClr val="tx1"/>
              </a:solidFill>
            </a:endParaRPr>
          </a:p>
          <a:p>
            <a:pPr>
              <a:buSzPct val="100000"/>
            </a:pPr>
            <a:r>
              <a:rPr lang="en-MY" sz="2400" dirty="0">
                <a:solidFill>
                  <a:schemeClr val="tx1"/>
                </a:solidFill>
              </a:rPr>
              <a:t>The number of rows depends on how many iterations you used to update the coefficients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FE2B0-B32C-961E-CB7B-F47CE38E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475" y="2828872"/>
            <a:ext cx="2752821" cy="14911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B5E9DF-CA77-0EB6-FEE6-4D1752076595}"/>
              </a:ext>
            </a:extLst>
          </p:cNvPr>
          <p:cNvSpPr txBox="1"/>
          <p:nvPr/>
        </p:nvSpPr>
        <p:spPr>
          <a:xfrm>
            <a:off x="8372475" y="4486275"/>
            <a:ext cx="27528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This is an example of the output if you have 2 coefficient and only 4 iterations</a:t>
            </a:r>
            <a:endParaRPr lang="en-MY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779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Report</a:t>
            </a:r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Named as 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b="1" dirty="0">
                <a:solidFill>
                  <a:srgbClr val="FF0000"/>
                </a:solidFill>
              </a:rPr>
              <a:t>hw1_report.pdf</a:t>
            </a:r>
            <a:r>
              <a:rPr lang="en-US" dirty="0">
                <a:solidFill>
                  <a:srgbClr val="FF0000"/>
                </a:solidFill>
              </a:rPr>
              <a:t>”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Write down your </a:t>
            </a:r>
            <a:r>
              <a:rPr lang="en-US" b="1" dirty="0"/>
              <a:t>regression equation</a:t>
            </a:r>
            <a:r>
              <a:rPr lang="en-US" dirty="0"/>
              <a:t> in the basic part (1%)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Briefly describe the </a:t>
            </a:r>
            <a:r>
              <a:rPr lang="en-US" b="1" dirty="0"/>
              <a:t>variables</a:t>
            </a:r>
            <a:r>
              <a:rPr lang="en-US" dirty="0"/>
              <a:t> you used in the advanced part (1%)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‐"/>
            </a:pPr>
            <a:r>
              <a:rPr lang="en-US" dirty="0"/>
              <a:t>No point would be given for the advanced part if you do not clearly point out the difference between the basic part and the advanced part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Briefly describe the difficulty you encountered (1%)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Summarize how you solve the difficulty and your reflections (2%)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No more than one page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Assignment 1 Requirement</a:t>
            </a:r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Do it individually! Not as a team!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Announce date: 2023 Sep. 26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Deadline: </a:t>
            </a:r>
            <a:r>
              <a:rPr lang="en-US" sz="2400" dirty="0">
                <a:solidFill>
                  <a:srgbClr val="FF0000"/>
                </a:solidFill>
              </a:rPr>
              <a:t>2023 Oct. 10 23:59 </a:t>
            </a:r>
            <a:r>
              <a:rPr lang="en-US" sz="2400" dirty="0"/>
              <a:t>(Late submission is not allowed!)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Hand in your files in the following format </a:t>
            </a:r>
            <a:r>
              <a:rPr lang="en-US" sz="2400" dirty="0">
                <a:solidFill>
                  <a:srgbClr val="FF0000"/>
                </a:solidFill>
              </a:rPr>
              <a:t>(Do not compress them!)</a:t>
            </a:r>
            <a:endParaRPr sz="2400" dirty="0">
              <a:solidFill>
                <a:srgbClr val="FF0000"/>
              </a:solidFill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‐"/>
            </a:pPr>
            <a:r>
              <a:rPr lang="en-US" dirty="0"/>
              <a:t>hw1_basic_mi.csv</a:t>
            </a:r>
          </a:p>
          <a:p>
            <a:pPr marL="1143000" lvl="2" indent="-228600">
              <a:buSzPts val="2600"/>
              <a:buFont typeface="Calibri"/>
              <a:buChar char="‐"/>
            </a:pPr>
            <a:r>
              <a:rPr lang="en-US" dirty="0"/>
              <a:t>hw1_basic_gd.csv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‐"/>
            </a:pPr>
            <a:r>
              <a:rPr lang="en-US" dirty="0"/>
              <a:t>hw1_basic_coefficient.csv</a:t>
            </a:r>
            <a:endParaRPr dirty="0"/>
          </a:p>
          <a:p>
            <a:pPr marL="1143000" lvl="2" indent="-228600">
              <a:buSzPts val="2600"/>
              <a:buFont typeface="Calibri"/>
              <a:buChar char="‐"/>
            </a:pPr>
            <a:r>
              <a:rPr lang="en-US" dirty="0"/>
              <a:t>hw1_advanced.csv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‐"/>
            </a:pPr>
            <a:r>
              <a:rPr lang="en-US" dirty="0"/>
              <a:t>hw1.ipynb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‐"/>
            </a:pPr>
            <a:r>
              <a:rPr lang="en-US" dirty="0"/>
              <a:t>hw1_report.pdf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0182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Systolic Blood Pressure (SBP) is important in predicting the risk of diseases such as coronary heart disease and congestive heart failure.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indent="-228600" algn="just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/>
              <a:t>Prediction of SBP based on available data can help to monitor one’s blood pressure even without blood pressure monitors and cuffs.</a:t>
            </a:r>
          </a:p>
          <a:p>
            <a:pPr marL="228600" indent="-228600" algn="just">
              <a:lnSpc>
                <a:spcPct val="100000"/>
              </a:lnSpc>
              <a:spcBef>
                <a:spcPts val="0"/>
              </a:spcBef>
              <a:buSzPts val="2800"/>
            </a:pPr>
            <a:endParaRPr lang="en-US" dirty="0"/>
          </a:p>
          <a:p>
            <a:pPr marL="228600" indent="-228600" algn="just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dirty="0"/>
              <a:t>It will also be useful when it comes to filling in missing SBP data in datasets.</a:t>
            </a:r>
          </a:p>
          <a:p>
            <a:pPr marL="2286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Therefore, in this assignment, you are required to use the given dataset and build regression models to predict patient’s SBP based on the available data.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Penalty</a:t>
            </a:r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12871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0 points if any of the following conditions happened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 dirty="0"/>
              <a:t>Plagiarism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 dirty="0"/>
              <a:t>Late submission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 dirty="0"/>
              <a:t>Not using a template or importing any other packages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 dirty="0"/>
              <a:t>Incorrect prediction format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lang="en-US" sz="2800" dirty="0"/>
              <a:t>Incorrect submission format </a:t>
            </a:r>
            <a:endParaRPr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TA: Grace Chan (</a:t>
            </a:r>
            <a:r>
              <a:rPr lang="en-US" u="sng" dirty="0">
                <a:solidFill>
                  <a:schemeClr val="hlink"/>
                </a:solidFill>
              </a:rPr>
              <a:t>gracechan668@gmail.com</a:t>
            </a:r>
            <a:r>
              <a:rPr lang="en-US" dirty="0"/>
              <a:t>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Do not ask for debugging.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Good luck and have fun!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E13A0E-5BED-2F9E-6F89-8C8E3F8BA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98084"/>
            <a:ext cx="4628877" cy="37855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Dataset</a:t>
            </a:r>
            <a:endParaRPr dirty="0"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9753600" cy="497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 fontScale="92500" lnSpcReduction="10000"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400" dirty="0"/>
              <a:t>Properties </a:t>
            </a:r>
            <a:r>
              <a:rPr lang="en-MY" sz="2400" dirty="0"/>
              <a:t>of dataset</a:t>
            </a:r>
          </a:p>
          <a:p>
            <a:pPr lvl="1" indent="-457200">
              <a:lnSpc>
                <a:spcPct val="100000"/>
              </a:lnSpc>
              <a:buSzPts val="2800"/>
            </a:pPr>
            <a:r>
              <a:rPr lang="en-US" sz="2000" dirty="0">
                <a:solidFill>
                  <a:srgbClr val="5F5F5F"/>
                </a:solidFill>
              </a:rPr>
              <a:t>Real data obtained from hospitals</a:t>
            </a:r>
          </a:p>
          <a:p>
            <a:pPr lvl="1" indent="-457200">
              <a:lnSpc>
                <a:spcPct val="100000"/>
              </a:lnSpc>
              <a:buSzPts val="2800"/>
            </a:pPr>
            <a:r>
              <a:rPr lang="en-US" sz="2000" dirty="0">
                <a:solidFill>
                  <a:srgbClr val="5F5F5F"/>
                </a:solidFill>
              </a:rPr>
              <a:t>Multiple patients</a:t>
            </a:r>
          </a:p>
          <a:p>
            <a:pPr lvl="1" indent="-457200">
              <a:lnSpc>
                <a:spcPct val="100000"/>
              </a:lnSpc>
              <a:buSzPts val="2800"/>
            </a:pPr>
            <a:r>
              <a:rPr lang="en-US" sz="2000" dirty="0">
                <a:solidFill>
                  <a:srgbClr val="5F5F5F"/>
                </a:solidFill>
              </a:rPr>
              <a:t>Multiple records for each patient</a:t>
            </a:r>
            <a:endParaRPr lang="en-US" sz="2000" dirty="0"/>
          </a:p>
          <a:p>
            <a:pPr lvl="1" indent="-457200">
              <a:lnSpc>
                <a:spcPct val="100000"/>
              </a:lnSpc>
              <a:buSzPts val="2800"/>
            </a:pPr>
            <a:r>
              <a:rPr lang="en-MY" sz="2000" dirty="0">
                <a:solidFill>
                  <a:srgbClr val="5F5F5F"/>
                </a:solidFill>
              </a:rPr>
              <a:t>May contain outliers</a:t>
            </a:r>
          </a:p>
          <a:p>
            <a:pPr lvl="1" indent="-457200">
              <a:lnSpc>
                <a:spcPct val="100000"/>
              </a:lnSpc>
              <a:buSzPts val="2800"/>
            </a:pPr>
            <a:r>
              <a:rPr lang="en-MY" sz="2000" dirty="0">
                <a:solidFill>
                  <a:srgbClr val="5F5F5F"/>
                </a:solidFill>
              </a:rPr>
              <a:t>May contain missing data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endParaRPr lang="en-MY" sz="2000" dirty="0"/>
          </a:p>
          <a:p>
            <a:pPr indent="-457200">
              <a:lnSpc>
                <a:spcPct val="100000"/>
              </a:lnSpc>
              <a:buSzPts val="2800"/>
              <a:buFont typeface="Wingdings" panose="05000000000000000000" pitchFamily="2" charset="2"/>
              <a:buChar char="q"/>
            </a:pPr>
            <a:r>
              <a:rPr lang="en-US" sz="2400" dirty="0"/>
              <a:t>Time-dependent data</a:t>
            </a:r>
          </a:p>
          <a:p>
            <a:pPr lvl="1" indent="-457200">
              <a:lnSpc>
                <a:spcPct val="100000"/>
              </a:lnSpc>
              <a:buSzPts val="2800"/>
            </a:pPr>
            <a:r>
              <a:rPr lang="en-US" sz="2000" dirty="0">
                <a:solidFill>
                  <a:srgbClr val="5F5F5F"/>
                </a:solidFill>
              </a:rPr>
              <a:t>Temperature</a:t>
            </a:r>
          </a:p>
          <a:p>
            <a:pPr lvl="1" indent="-457200">
              <a:lnSpc>
                <a:spcPct val="100000"/>
              </a:lnSpc>
              <a:buSzPts val="2800"/>
            </a:pPr>
            <a:r>
              <a:rPr lang="en-US" sz="2000" dirty="0">
                <a:solidFill>
                  <a:srgbClr val="5F5F5F"/>
                </a:solidFill>
              </a:rPr>
              <a:t>Chart time</a:t>
            </a:r>
          </a:p>
          <a:p>
            <a:pPr lvl="1" indent="-457200">
              <a:lnSpc>
                <a:spcPct val="100000"/>
              </a:lnSpc>
              <a:buSzPts val="2800"/>
            </a:pPr>
            <a:r>
              <a:rPr lang="en-US" sz="2000" dirty="0">
                <a:solidFill>
                  <a:srgbClr val="5F5F5F"/>
                </a:solidFill>
              </a:rPr>
              <a:t>Heart rate</a:t>
            </a:r>
          </a:p>
          <a:p>
            <a:pPr lvl="1" indent="-457200">
              <a:lnSpc>
                <a:spcPct val="100000"/>
              </a:lnSpc>
              <a:buSzPts val="2800"/>
            </a:pPr>
            <a:r>
              <a:rPr lang="en-US" sz="2000" dirty="0">
                <a:solidFill>
                  <a:srgbClr val="5F5F5F"/>
                </a:solidFill>
              </a:rPr>
              <a:t>Respiratory rate</a:t>
            </a:r>
          </a:p>
          <a:p>
            <a:pPr lvl="1" indent="-457200">
              <a:lnSpc>
                <a:spcPct val="100000"/>
              </a:lnSpc>
              <a:buSzPts val="2800"/>
            </a:pPr>
            <a:r>
              <a:rPr lang="en-US" sz="2000" dirty="0">
                <a:solidFill>
                  <a:srgbClr val="5F5F5F"/>
                </a:solidFill>
              </a:rPr>
              <a:t>Oxygen saturation  </a:t>
            </a:r>
          </a:p>
          <a:p>
            <a:pPr lvl="1" indent="-457200">
              <a:lnSpc>
                <a:spcPct val="100000"/>
              </a:lnSpc>
              <a:buSzPts val="2800"/>
            </a:pPr>
            <a:r>
              <a:rPr lang="en-US" sz="2000" dirty="0">
                <a:solidFill>
                  <a:srgbClr val="5F5F5F"/>
                </a:solidFill>
              </a:rPr>
              <a:t>Diastolic Blood Pressure (DBP)</a:t>
            </a:r>
          </a:p>
          <a:p>
            <a:pPr lvl="1" indent="-457200">
              <a:lnSpc>
                <a:spcPct val="100000"/>
              </a:lnSpc>
              <a:buSzPts val="2800"/>
            </a:pPr>
            <a:r>
              <a:rPr lang="en-US" sz="2000" dirty="0">
                <a:solidFill>
                  <a:srgbClr val="5F5F5F"/>
                </a:solidFill>
              </a:rPr>
              <a:t>Systolic Blood Pressure (SBP)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Goal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Predict the SBP of one patient using DBP. 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Combine temperature, heart rate, respiratory rate, oxygen saturation, or other variables to predict the SBP of patients.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Implement the regression model to achieve the prediction.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Preprocess/Split the data for model training/validation.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15" name="Google Shape;115;p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Grading Policy</a:t>
            </a:r>
            <a:endParaRPr/>
          </a:p>
        </p:txBody>
      </p:sp>
      <p:graphicFrame>
        <p:nvGraphicFramePr>
          <p:cNvPr id="122" name="Google Shape;122;p5"/>
          <p:cNvGraphicFramePr/>
          <p:nvPr>
            <p:extLst>
              <p:ext uri="{D42A27DB-BD31-4B8C-83A1-F6EECF244321}">
                <p14:modId xmlns:p14="http://schemas.microsoft.com/office/powerpoint/2010/main" val="1295140436"/>
              </p:ext>
            </p:extLst>
          </p:nvPr>
        </p:nvGraphicFramePr>
        <p:xfrm>
          <a:off x="1526541" y="1979083"/>
          <a:ext cx="9138900" cy="2319900"/>
        </p:xfrm>
        <a:graphic>
          <a:graphicData uri="http://schemas.openxmlformats.org/drawingml/2006/table">
            <a:tbl>
              <a:tblPr firstRow="1" bandRow="1">
                <a:noFill/>
                <a:tableStyleId>{57EDBB55-25E8-4701-9ABB-397663951834}</a:tableStyleId>
              </a:tblPr>
              <a:tblGrid>
                <a:gridCol w="731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Item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Score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Basic Implementation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55%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Advanced Implementation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40%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Report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5%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Basic Implementation (55%)</a:t>
            </a:r>
            <a:endParaRPr dirty="0"/>
          </a:p>
        </p:txBody>
      </p:sp>
      <p:sp>
        <p:nvSpPr>
          <p:cNvPr id="129" name="Google Shape;12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Given the </a:t>
            </a:r>
            <a:r>
              <a:rPr lang="en-US" dirty="0">
                <a:solidFill>
                  <a:srgbClr val="FF0000"/>
                </a:solidFill>
              </a:rPr>
              <a:t>DBP of one patient </a:t>
            </a:r>
            <a:r>
              <a:rPr lang="en-US" dirty="0"/>
              <a:t>previously recorded in the hospital.</a:t>
            </a: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endParaRPr lang="en-US" sz="1200" dirty="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chemeClr val="tx1"/>
                </a:solidFill>
              </a:rPr>
              <a:t>Build </a:t>
            </a:r>
            <a:r>
              <a:rPr lang="en-US" dirty="0">
                <a:solidFill>
                  <a:srgbClr val="FF0000"/>
                </a:solidFill>
              </a:rPr>
              <a:t>two</a:t>
            </a:r>
            <a:r>
              <a:rPr lang="en-US" dirty="0">
                <a:solidFill>
                  <a:schemeClr val="tx1"/>
                </a:solidFill>
              </a:rPr>
              <a:t> regression models, one using the </a:t>
            </a:r>
            <a:r>
              <a:rPr lang="en-US" dirty="0">
                <a:solidFill>
                  <a:srgbClr val="FF0000"/>
                </a:solidFill>
              </a:rPr>
              <a:t>Matrix Inversion</a:t>
            </a:r>
            <a:r>
              <a:rPr lang="en-US" dirty="0">
                <a:solidFill>
                  <a:schemeClr val="tx1"/>
                </a:solidFill>
              </a:rPr>
              <a:t> method and the other using the </a:t>
            </a:r>
            <a:r>
              <a:rPr lang="en-US" dirty="0">
                <a:solidFill>
                  <a:srgbClr val="FF0000"/>
                </a:solidFill>
              </a:rPr>
              <a:t>Gradient Descent </a:t>
            </a:r>
            <a:r>
              <a:rPr lang="en-US" dirty="0">
                <a:solidFill>
                  <a:schemeClr val="tx1"/>
                </a:solidFill>
              </a:rPr>
              <a:t>method</a:t>
            </a:r>
            <a:r>
              <a:rPr lang="en-US" altLang="zh-TW" dirty="0">
                <a:solidFill>
                  <a:schemeClr val="tx1"/>
                </a:solidFill>
              </a:rPr>
              <a:t> for the patient </a:t>
            </a:r>
            <a:r>
              <a:rPr lang="en-US" dirty="0"/>
              <a:t>using DBP as an input variable to predict the patient’s </a:t>
            </a:r>
            <a:r>
              <a:rPr lang="en-US" dirty="0">
                <a:solidFill>
                  <a:srgbClr val="FF0000"/>
                </a:solidFill>
              </a:rPr>
              <a:t>SBP</a:t>
            </a:r>
            <a:r>
              <a:rPr lang="en-US" dirty="0"/>
              <a:t> afterward.</a:t>
            </a: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200"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Please use the file we provide as your input. </a:t>
            </a: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200" dirty="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chemeClr val="tx1"/>
                </a:solidFill>
              </a:rPr>
              <a:t>Print the coefficients of your models.</a:t>
            </a: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900" dirty="0">
              <a:solidFill>
                <a:schemeClr val="tx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chemeClr val="tx1"/>
                </a:solidFill>
              </a:rPr>
              <a:t>For the Gradient Descent method, output your coefficients for every update step to a csv file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Basic Grading Policy</a:t>
            </a:r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Matrix Inversion Method – 25%</a:t>
            </a:r>
          </a:p>
          <a:p>
            <a:pPr marL="800100" lvl="1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sz="2400" dirty="0"/>
              <a:t>Mean absolute percentage error (</a:t>
            </a:r>
            <a:r>
              <a:rPr lang="en-US" dirty="0"/>
              <a:t>MAPE) &lt;= 10% (20%)</a:t>
            </a:r>
          </a:p>
          <a:p>
            <a:pPr marL="800100" lvl="1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Printing coefficients (5%)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Gradient Descent Method – 30%</a:t>
            </a:r>
          </a:p>
          <a:p>
            <a:pPr marL="800100" lvl="1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MAPE &lt;= 10% (20%)</a:t>
            </a:r>
          </a:p>
          <a:p>
            <a:pPr marL="800100" lvl="1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Output coefficient update in a csv file (5%)</a:t>
            </a:r>
          </a:p>
          <a:p>
            <a:pPr marL="800100" lvl="1">
              <a:lnSpc>
                <a:spcPct val="150000"/>
              </a:lnSpc>
              <a:spcBef>
                <a:spcPts val="0"/>
              </a:spcBef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Printing coefficients (5%)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xfrm>
            <a:off x="809625" y="3556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dirty="0"/>
              <a:t>The Evaluation Metric</a:t>
            </a:r>
            <a:endParaRPr dirty="0"/>
          </a:p>
        </p:txBody>
      </p:sp>
      <p:pic>
        <p:nvPicPr>
          <p:cNvPr id="207" name="Google Shape;207;p16" descr="Metric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1450" y="2538413"/>
            <a:ext cx="2905125" cy="762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AB9441-5075-A1A5-EF75-81871063A4D2}"/>
                  </a:ext>
                </a:extLst>
              </p:cNvPr>
              <p:cNvSpPr txBox="1"/>
              <p:nvPr/>
            </p:nvSpPr>
            <p:spPr>
              <a:xfrm>
                <a:off x="1300162" y="1757363"/>
                <a:ext cx="9534525" cy="4651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/>
                  <a:t>MAPE (Mean absolute percentage error):</a:t>
                </a:r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  <a:p>
                <a:pPr lvl="4">
                  <a:lnSpc>
                    <a:spcPct val="150000"/>
                  </a:lnSpc>
                </a:pPr>
                <a:r>
                  <a:rPr lang="en-US" sz="2000" dirty="0"/>
                  <a:t>For example:</a:t>
                </a:r>
              </a:p>
              <a:p>
                <a:pPr marL="285750" lvl="4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value you predicted:</a:t>
                </a:r>
              </a:p>
              <a:p>
                <a:pPr marL="285750" lvl="4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MY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=[592, 486, 538, 689, 752, 841, 491]</m:t>
                    </m:r>
                  </m:oMath>
                </a14:m>
                <a:endParaRPr lang="en-MY" sz="2000" dirty="0"/>
              </a:p>
              <a:p>
                <a:pPr marL="285750" lvl="4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MY" sz="2000" dirty="0"/>
                  <a:t>Ground Truth:</a:t>
                </a:r>
              </a:p>
              <a:p>
                <a:pPr marL="285750" lvl="4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=[491, 584,541,599,615, 741, 512]</m:t>
                    </m:r>
                  </m:oMath>
                </a14:m>
                <a:endParaRPr lang="en-MY" sz="2000" dirty="0"/>
              </a:p>
              <a:p>
                <a:pPr marL="285750" lvl="4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MY" sz="2000" dirty="0"/>
                  <a:t>MAPE = 1/7 * 0.928 = 0.1326 = 13.26 </a:t>
                </a:r>
                <a:r>
                  <a:rPr lang="en-MY" dirty="0"/>
                  <a:t>%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AB9441-5075-A1A5-EF75-81871063A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162" y="1757363"/>
                <a:ext cx="9534525" cy="4651979"/>
              </a:xfrm>
              <a:prstGeom prst="rect">
                <a:avLst/>
              </a:prstGeom>
              <a:blipFill>
                <a:blip r:embed="rId4"/>
                <a:stretch>
                  <a:fillRect l="-639" b="-144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D907E-168C-15F1-E31A-7BDECDDD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ways to improve your model</a:t>
            </a:r>
            <a:endParaRPr lang="en-MY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AC980-95DA-85D6-F7C1-2FD8AB91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>
              <a:buSzPct val="100000"/>
            </a:pPr>
            <a:r>
              <a:rPr lang="en-US" dirty="0"/>
              <a:t>There will be outliers among the training data. You can try to deal with them before training your model.</a:t>
            </a:r>
          </a:p>
          <a:p>
            <a:pPr>
              <a:buSzPct val="100000"/>
            </a:pPr>
            <a:endParaRPr lang="en-US" dirty="0"/>
          </a:p>
          <a:p>
            <a:pPr>
              <a:buSzPct val="100000"/>
            </a:pPr>
            <a:r>
              <a:rPr lang="en-US" dirty="0"/>
              <a:t>If you use any other methods, please put them in your report.</a:t>
            </a:r>
          </a:p>
          <a:p>
            <a:pPr marL="114300" indent="0">
              <a:buNone/>
            </a:pPr>
            <a:endParaRPr lang="en-MY" dirty="0"/>
          </a:p>
          <a:p>
            <a:pPr marL="114300" indent="0">
              <a:buNone/>
            </a:pPr>
            <a:r>
              <a:rPr lang="en-MY" dirty="0">
                <a:solidFill>
                  <a:schemeClr val="bg2">
                    <a:lumMod val="60000"/>
                    <a:lumOff val="40000"/>
                  </a:schemeClr>
                </a:solidFill>
              </a:rPr>
              <a:t>** Don’t worry, there won’t be outliers in the testing data</a:t>
            </a: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52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1274</Words>
  <Application>Microsoft Office PowerPoint</Application>
  <PresentationFormat>Widescreen</PresentationFormat>
  <Paragraphs>205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Wingdings</vt:lpstr>
      <vt:lpstr>Office 佈景主題</vt:lpstr>
      <vt:lpstr>Assignment 1 Systolic Blood Pressure Prediction</vt:lpstr>
      <vt:lpstr>Introduction</vt:lpstr>
      <vt:lpstr>Dataset</vt:lpstr>
      <vt:lpstr>Goal</vt:lpstr>
      <vt:lpstr>Grading Policy</vt:lpstr>
      <vt:lpstr>Basic Implementation (55%)</vt:lpstr>
      <vt:lpstr>Basic Grading Policy</vt:lpstr>
      <vt:lpstr>The Evaluation Metric</vt:lpstr>
      <vt:lpstr>Possible ways to improve your model</vt:lpstr>
      <vt:lpstr>Advanced Implementation (40%)</vt:lpstr>
      <vt:lpstr>Advanced Grading Policy</vt:lpstr>
      <vt:lpstr>Possible ways to improve your model</vt:lpstr>
      <vt:lpstr>Template</vt:lpstr>
      <vt:lpstr>Basic Input File Format</vt:lpstr>
      <vt:lpstr>Advanced Input File Format</vt:lpstr>
      <vt:lpstr> Prediction Output File Format</vt:lpstr>
      <vt:lpstr>Coefficient Update Output File Format</vt:lpstr>
      <vt:lpstr>Report</vt:lpstr>
      <vt:lpstr>Assignment 1 Requirement</vt:lpstr>
      <vt:lpstr>Penalty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Dengue Case Prediction</dc:title>
  <dc:creator>Grace Chan</dc:creator>
  <cp:lastModifiedBy>Grace Chan</cp:lastModifiedBy>
  <cp:revision>35</cp:revision>
  <dcterms:created xsi:type="dcterms:W3CDTF">2021-09-26T13:10:10Z</dcterms:created>
  <dcterms:modified xsi:type="dcterms:W3CDTF">2023-09-25T14:38:00Z</dcterms:modified>
</cp:coreProperties>
</file>