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78" r:id="rId2"/>
    <p:sldId id="257" r:id="rId3"/>
    <p:sldId id="277" r:id="rId4"/>
    <p:sldId id="284" r:id="rId5"/>
    <p:sldId id="285" r:id="rId6"/>
    <p:sldId id="287" r:id="rId7"/>
    <p:sldId id="276" r:id="rId8"/>
    <p:sldId id="260" r:id="rId9"/>
    <p:sldId id="259" r:id="rId10"/>
    <p:sldId id="291" r:id="rId11"/>
    <p:sldId id="292" r:id="rId12"/>
    <p:sldId id="294" r:id="rId13"/>
    <p:sldId id="262" r:id="rId14"/>
    <p:sldId id="263" r:id="rId15"/>
    <p:sldId id="313" r:id="rId16"/>
    <p:sldId id="314" r:id="rId17"/>
    <p:sldId id="264" r:id="rId18"/>
    <p:sldId id="268" r:id="rId19"/>
    <p:sldId id="282" r:id="rId20"/>
    <p:sldId id="309" r:id="rId21"/>
    <p:sldId id="283"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9" d="100"/>
          <a:sy n="79" d="100"/>
        </p:scale>
        <p:origin x="16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ranavganesh62/Patient-Case-Similar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AUTOMATIC PRODUCTION PLANNING &amp; SCHEDULING OF SIZE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CSE-G129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00395752"/>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Cambria" pitchFamily="18" charset="0"/>
                          <a:ea typeface="Cambria" pitchFamily="18" charset="0"/>
                        </a:rPr>
                        <a:t>Roll Number</a:t>
                      </a:r>
                      <a:endParaRPr sz="1800" b="1" u="none" strike="noStrike" cap="none" dirty="0">
                        <a:solidFill>
                          <a:srgbClr val="17365D"/>
                        </a:solidFill>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itchFamily="18" charset="0"/>
                          <a:ea typeface="Cambria" pitchFamily="18" charset="0"/>
                        </a:rPr>
                        <a:t>Student Name</a:t>
                      </a:r>
                      <a:endParaRPr sz="1800" b="1" u="none" strike="noStrike" cap="none" dirty="0">
                        <a:solidFill>
                          <a:srgbClr val="17365D"/>
                        </a:solidFill>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latin typeface="Cambria" pitchFamily="18" charset="0"/>
                          <a:ea typeface="Cambria" pitchFamily="18" charset="0"/>
                        </a:rPr>
                        <a:t>20211CSE0221</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itchFamily="18" charset="0"/>
                          <a:ea typeface="Cambria" pitchFamily="18" charset="0"/>
                        </a:rPr>
                        <a:t>Manvitha</a:t>
                      </a:r>
                      <a:r>
                        <a:rPr lang="en-IN" sz="1800" u="none" strike="noStrike" cap="none" dirty="0">
                          <a:latin typeface="Cambria" pitchFamily="18" charset="0"/>
                          <a:ea typeface="Cambria" pitchFamily="18" charset="0"/>
                        </a:rPr>
                        <a:t> G S</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20211CSE0248</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Harshitha K B</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20211CSE0213</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Sahana G</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20211CSE0199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itchFamily="18" charset="0"/>
                          <a:ea typeface="Cambria" pitchFamily="18" charset="0"/>
                        </a:rPr>
                        <a:t>Bhoomika V</a:t>
                      </a:r>
                      <a:endParaRPr sz="1800" u="none" strike="noStrike" cap="none" dirty="0">
                        <a:latin typeface="Cambria" pitchFamily="18" charset="0"/>
                        <a:ea typeface="Cambria"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US" sz="1700" b="1" dirty="0" err="1">
                <a:solidFill>
                  <a:srgbClr val="17365D"/>
                </a:solidFill>
                <a:latin typeface="Cambria" panose="02040503050406030204" pitchFamily="18" charset="0"/>
                <a:ea typeface="Cambria" panose="02040503050406030204" pitchFamily="18" charset="0"/>
                <a:cs typeface="Verdana"/>
                <a:sym typeface="Verdana"/>
              </a:rPr>
              <a:t>Venkataravana</a:t>
            </a:r>
            <a:r>
              <a:rPr lang="en-US" sz="1700" b="1" dirty="0">
                <a:solidFill>
                  <a:srgbClr val="17365D"/>
                </a:solidFill>
                <a:latin typeface="Cambria" panose="02040503050406030204" pitchFamily="18" charset="0"/>
                <a:ea typeface="Cambria" panose="02040503050406030204" pitchFamily="18" charset="0"/>
                <a:cs typeface="Verdana"/>
                <a:sym typeface="Verdana"/>
              </a:rPr>
              <a:t> Nayak K</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a:latin typeface="Cambria" panose="02040503050406030204" pitchFamily="18" charset="0"/>
                <a:ea typeface="Cambria" panose="02040503050406030204" pitchFamily="18" charset="0"/>
                <a:cs typeface="Verdana"/>
                <a:sym typeface="Verdana"/>
              </a:rPr>
              <a:t>Asif Mohammed H 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cs typeface="Verdana"/>
                <a:sym typeface="Verdana"/>
              </a:rPr>
              <a:t>Mr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Amarnath J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extLst>
      <p:ext uri="{BB962C8B-B14F-4D97-AF65-F5344CB8AC3E}">
        <p14:creationId xmlns:p14="http://schemas.microsoft.com/office/powerpoint/2010/main" val="3917780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789A9-F6E2-94F6-B046-034AEF9918FA}"/>
              </a:ext>
            </a:extLst>
          </p:cNvPr>
          <p:cNvSpPr>
            <a:spLocks noGrp="1"/>
          </p:cNvSpPr>
          <p:nvPr>
            <p:ph idx="1"/>
          </p:nvPr>
        </p:nvSpPr>
        <p:spPr>
          <a:xfrm>
            <a:off x="812800" y="1035699"/>
            <a:ext cx="10668000" cy="5060300"/>
          </a:xfrm>
        </p:spPr>
        <p:txBody>
          <a:bodyPr>
            <a:noAutofit/>
          </a:bodyPr>
          <a:lstStyle/>
          <a:p>
            <a:pPr marL="0" indent="0" algn="just">
              <a:buNone/>
            </a:pPr>
            <a:r>
              <a:rPr lang="en-US" sz="1800" b="1" dirty="0">
                <a:latin typeface="Cambria" panose="02040503050406030204" pitchFamily="18" charset="0"/>
                <a:ea typeface="Cambria" panose="02040503050406030204" pitchFamily="18" charset="0"/>
              </a:rPr>
              <a:t>SYSTEM OVERVIEW </a:t>
            </a:r>
          </a:p>
          <a:p>
            <a:pPr marL="0" indent="0" algn="just">
              <a:buNone/>
            </a:pPr>
            <a:r>
              <a:rPr lang="en-US" sz="1800" dirty="0">
                <a:latin typeface="Cambria" panose="02040503050406030204" pitchFamily="18" charset="0"/>
                <a:ea typeface="Cambria" panose="02040503050406030204" pitchFamily="18" charset="0"/>
              </a:rPr>
              <a:t>	The system leverages a combination of machine learning for predicting scheduling times </a:t>
            </a:r>
          </a:p>
          <a:p>
            <a:pPr marL="0" indent="0" algn="just">
              <a:buNone/>
            </a:pPr>
            <a:r>
              <a:rPr lang="en-US" sz="1800" dirty="0">
                <a:latin typeface="Cambria" panose="02040503050406030204" pitchFamily="18" charset="0"/>
                <a:ea typeface="Cambria" panose="02040503050406030204" pitchFamily="18" charset="0"/>
              </a:rPr>
              <a:t>and interactive tools for visualizing and exporting production schedules. The key components </a:t>
            </a:r>
          </a:p>
          <a:p>
            <a:pPr marL="0" indent="0" algn="just">
              <a:buNone/>
            </a:pPr>
            <a:r>
              <a:rPr lang="en-US" sz="1800" dirty="0">
                <a:latin typeface="Cambria" panose="02040503050406030204" pitchFamily="18" charset="0"/>
                <a:ea typeface="Cambria" panose="02040503050406030204" pitchFamily="18" charset="0"/>
              </a:rPr>
              <a:t>of the system include: </a:t>
            </a:r>
          </a:p>
          <a:p>
            <a:pPr algn="just"/>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File Upload</a:t>
            </a:r>
            <a:r>
              <a:rPr lang="en-US" sz="1800" dirty="0">
                <a:latin typeface="Cambria" panose="02040503050406030204" pitchFamily="18" charset="0"/>
                <a:ea typeface="Cambria" panose="02040503050406030204" pitchFamily="18" charset="0"/>
              </a:rPr>
              <a:t>: Users upload historical data in CSV format, which is used to train the machine learning model. </a:t>
            </a:r>
          </a:p>
          <a:p>
            <a:pPr algn="just"/>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Linear Regression Model</a:t>
            </a:r>
            <a:r>
              <a:rPr lang="en-US" sz="1800" dirty="0">
                <a:latin typeface="Cambria" panose="02040503050406030204" pitchFamily="18" charset="0"/>
                <a:ea typeface="Cambria" panose="02040503050406030204" pitchFamily="18" charset="0"/>
              </a:rPr>
              <a:t>: A Linear Regression model is trained using historical data to predict the scheduling time for new products based on factors like product availability and sales. </a:t>
            </a:r>
          </a:p>
          <a:p>
            <a:pPr algn="just"/>
            <a:r>
              <a:rPr lang="en-US" sz="1800" b="1" dirty="0">
                <a:latin typeface="Cambria" panose="02040503050406030204" pitchFamily="18" charset="0"/>
                <a:ea typeface="Cambria" panose="02040503050406030204" pitchFamily="18" charset="0"/>
              </a:rPr>
              <a:t> Gantt Chart Visualization</a:t>
            </a:r>
            <a:r>
              <a:rPr lang="en-US" sz="1800" dirty="0">
                <a:latin typeface="Cambria" panose="02040503050406030204" pitchFamily="18" charset="0"/>
                <a:ea typeface="Cambria" panose="02040503050406030204" pitchFamily="18" charset="0"/>
              </a:rPr>
              <a:t>: The scheduling information is displayed as a Gantt chart to provide a clear timeline of production activities. </a:t>
            </a:r>
          </a:p>
          <a:p>
            <a:pPr algn="just"/>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Excel Export</a:t>
            </a:r>
            <a:r>
              <a:rPr lang="en-US" sz="1800" dirty="0">
                <a:latin typeface="Cambria" panose="02040503050406030204" pitchFamily="18" charset="0"/>
                <a:ea typeface="Cambria" panose="02040503050406030204" pitchFamily="18" charset="0"/>
              </a:rPr>
              <a:t>: Users can export the production schedule, including the Gantt chart, to Data Flow </a:t>
            </a:r>
          </a:p>
          <a:p>
            <a:pPr algn="just"/>
            <a:r>
              <a:rPr lang="en-US" sz="1800" dirty="0">
                <a:latin typeface="Cambria" panose="02040503050406030204" pitchFamily="18" charset="0"/>
                <a:ea typeface="Cambria" panose="02040503050406030204" pitchFamily="18" charset="0"/>
              </a:rPr>
              <a:t> File Upload: The user uploads the historical data CSV file. </a:t>
            </a:r>
          </a:p>
          <a:p>
            <a:pPr algn="just"/>
            <a:r>
              <a:rPr lang="en-US" sz="1800" b="1" dirty="0">
                <a:latin typeface="Cambria" panose="02040503050406030204" pitchFamily="18" charset="0"/>
                <a:ea typeface="Cambria" panose="02040503050406030204" pitchFamily="18" charset="0"/>
              </a:rPr>
              <a:t>Data Preprocessing</a:t>
            </a:r>
            <a:r>
              <a:rPr lang="en-US" sz="1800" dirty="0">
                <a:latin typeface="Cambria" panose="02040503050406030204" pitchFamily="18" charset="0"/>
                <a:ea typeface="Cambria" panose="02040503050406030204" pitchFamily="18" charset="0"/>
              </a:rPr>
              <a:t>: The data is cleaned and organized into features (product availability, sales) and the target (scheduling time). </a:t>
            </a:r>
          </a:p>
          <a:p>
            <a:pPr algn="just"/>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Model Training</a:t>
            </a:r>
            <a:r>
              <a:rPr lang="en-US" sz="1800" dirty="0">
                <a:latin typeface="Cambria" panose="02040503050406030204" pitchFamily="18" charset="0"/>
                <a:ea typeface="Cambria" panose="02040503050406030204" pitchFamily="18" charset="0"/>
              </a:rPr>
              <a:t>: The model is trained on the preprocessed historical data. </a:t>
            </a:r>
          </a:p>
          <a:p>
            <a:pPr marL="0" indent="0" algn="just">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8472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DBC146-638F-8118-8565-3CCCD289DE97}"/>
              </a:ext>
            </a:extLst>
          </p:cNvPr>
          <p:cNvSpPr txBox="1"/>
          <p:nvPr/>
        </p:nvSpPr>
        <p:spPr>
          <a:xfrm>
            <a:off x="932329" y="1246094"/>
            <a:ext cx="10408024" cy="597086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Prediction</a:t>
            </a:r>
            <a:r>
              <a:rPr lang="en-US" dirty="0">
                <a:latin typeface="Cambria" panose="02040503050406030204" pitchFamily="18" charset="0"/>
                <a:ea typeface="Cambria" panose="02040503050406030204" pitchFamily="18" charset="0"/>
              </a:rPr>
              <a:t>: The model predicts the scheduling time for newly entered product data. </a:t>
            </a: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Gantt Chart Generation</a:t>
            </a:r>
            <a:r>
              <a:rPr lang="en-US" dirty="0">
                <a:latin typeface="Cambria" panose="02040503050406030204" pitchFamily="18" charset="0"/>
                <a:ea typeface="Cambria" panose="02040503050406030204" pitchFamily="18" charset="0"/>
              </a:rPr>
              <a:t>: The system visualizes the predicted scheduling times in a Gantt chart. </a:t>
            </a: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Expor</a:t>
            </a:r>
            <a:r>
              <a:rPr lang="en-US" dirty="0">
                <a:latin typeface="Cambria" panose="02040503050406030204" pitchFamily="18" charset="0"/>
                <a:ea typeface="Cambria" panose="02040503050406030204" pitchFamily="18" charset="0"/>
              </a:rPr>
              <a:t>t: The production schedule, including the Gantt chart, is exported to an Excel file. </a:t>
            </a:r>
          </a:p>
          <a:p>
            <a:pPr algn="just"/>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SYSTEM IMPLEMENTATION </a:t>
            </a:r>
          </a:p>
          <a:p>
            <a:pPr marL="285750" indent="-285750" algn="just">
              <a:buFont typeface="Arial" panose="020B0604020202020204" pitchFamily="34" charset="0"/>
              <a:buChar char="•"/>
            </a:pPr>
            <a:r>
              <a:rPr lang="en-US" sz="1600" b="1" dirty="0">
                <a:latin typeface="Cambria" panose="02040503050406030204" pitchFamily="18" charset="0"/>
                <a:ea typeface="Cambria" panose="02040503050406030204" pitchFamily="18" charset="0"/>
              </a:rPr>
              <a:t>File Upload and Data Handling </a:t>
            </a:r>
          </a:p>
          <a:p>
            <a:pPr lvl="3" algn="just"/>
            <a:r>
              <a:rPr lang="en-US" sz="1600" dirty="0">
                <a:latin typeface="Cambria" panose="02040503050406030204" pitchFamily="18" charset="0"/>
                <a:ea typeface="Cambria" panose="02040503050406030204" pitchFamily="18" charset="0"/>
              </a:rPr>
              <a:t>The system begins by prompting the user to upload a CSV file containing historical </a:t>
            </a:r>
          </a:p>
          <a:p>
            <a:pPr algn="just"/>
            <a:r>
              <a:rPr lang="en-US" sz="1600" dirty="0">
                <a:latin typeface="Cambria" panose="02040503050406030204" pitchFamily="18" charset="0"/>
                <a:ea typeface="Cambria" panose="02040503050406030204" pitchFamily="18" charset="0"/>
              </a:rPr>
              <a:t>	production data. The uploaded file is read using Pandas to convert it into a </a:t>
            </a:r>
            <a:r>
              <a:rPr lang="en-US" sz="1600" dirty="0" err="1">
                <a:latin typeface="Cambria" panose="02040503050406030204" pitchFamily="18" charset="0"/>
                <a:ea typeface="Cambria" panose="02040503050406030204" pitchFamily="18" charset="0"/>
              </a:rPr>
              <a:t>DataFrame</a:t>
            </a:r>
            <a:r>
              <a:rPr lang="en-US" sz="1600" dirty="0">
                <a:latin typeface="Cambria" panose="02040503050406030204" pitchFamily="18" charset="0"/>
                <a:ea typeface="Cambria" panose="02040503050406030204" pitchFamily="18" charset="0"/>
              </a:rPr>
              <a:t>. This </a:t>
            </a:r>
          </a:p>
          <a:p>
            <a:pPr algn="just"/>
            <a:r>
              <a:rPr lang="en-US" sz="1600" dirty="0">
                <a:latin typeface="Cambria" panose="02040503050406030204" pitchFamily="18" charset="0"/>
                <a:ea typeface="Cambria" panose="02040503050406030204" pitchFamily="18" charset="0"/>
              </a:rPr>
              <a:t>	data contains columns for the product, its availability, the number of products sold, and the </a:t>
            </a:r>
          </a:p>
          <a:p>
            <a:pPr algn="just"/>
            <a:r>
              <a:rPr lang="en-US" sz="1600" dirty="0">
                <a:latin typeface="Cambria" panose="02040503050406030204" pitchFamily="18" charset="0"/>
                <a:ea typeface="Cambria" panose="02040503050406030204" pitchFamily="18" charset="0"/>
              </a:rPr>
              <a:t>	corresponding scheduling times. </a:t>
            </a:r>
          </a:p>
          <a:p>
            <a:pPr marL="285750" indent="-285750" algn="just">
              <a:buFont typeface="Arial" panose="020B0604020202020204" pitchFamily="34" charset="0"/>
              <a:buChar char="•"/>
            </a:pPr>
            <a:r>
              <a:rPr lang="en-US" sz="1600" b="1" dirty="0">
                <a:latin typeface="Cambria" panose="02040503050406030204" pitchFamily="18" charset="0"/>
                <a:ea typeface="Cambria" panose="02040503050406030204" pitchFamily="18" charset="0"/>
              </a:rPr>
              <a:t>Model Training and Prediction </a:t>
            </a:r>
          </a:p>
          <a:p>
            <a:pPr lvl="3" algn="just"/>
            <a:r>
              <a:rPr lang="en-US" sz="1600" dirty="0">
                <a:latin typeface="Cambria" panose="02040503050406030204" pitchFamily="18" charset="0"/>
                <a:ea typeface="Cambria" panose="02040503050406030204" pitchFamily="18" charset="0"/>
              </a:rPr>
              <a:t>Using Linear Regression, the model is trained to predict scheduling time based on the </a:t>
            </a:r>
          </a:p>
          <a:p>
            <a:pPr lvl="2" algn="just"/>
            <a:r>
              <a:rPr lang="en-US" sz="1600" dirty="0">
                <a:latin typeface="Cambria" panose="02040503050406030204" pitchFamily="18" charset="0"/>
                <a:ea typeface="Cambria" panose="02040503050406030204" pitchFamily="18" charset="0"/>
              </a:rPr>
              <a:t>product’s availability and sales data. The data is split into training and testing sets to evaluate </a:t>
            </a:r>
          </a:p>
          <a:p>
            <a:pPr lvl="2" algn="just"/>
            <a:r>
              <a:rPr lang="en-US" sz="1600" dirty="0">
                <a:latin typeface="Cambria" panose="02040503050406030204" pitchFamily="18" charset="0"/>
                <a:ea typeface="Cambria" panose="02040503050406030204" pitchFamily="18" charset="0"/>
              </a:rPr>
              <a:t>the model's performance. The training process involves learning the relationship between the </a:t>
            </a:r>
          </a:p>
          <a:p>
            <a:pPr lvl="2" algn="just"/>
            <a:r>
              <a:rPr lang="en-US" sz="1600" dirty="0">
                <a:latin typeface="Cambria" panose="02040503050406030204" pitchFamily="18" charset="0"/>
                <a:ea typeface="Cambria" panose="02040503050406030204" pitchFamily="18" charset="0"/>
              </a:rPr>
              <a:t>input features (availability and sales) and the target variable (scheduling time). </a:t>
            </a:r>
          </a:p>
          <a:p>
            <a:pPr algn="just"/>
            <a:r>
              <a:rPr lang="en-US" b="1" dirty="0">
                <a:latin typeface="Cambria" panose="02040503050406030204" pitchFamily="18" charset="0"/>
                <a:ea typeface="Cambria" panose="02040503050406030204" pitchFamily="18" charset="0"/>
              </a:rPr>
              <a:t>Gantt Chart Generation </a:t>
            </a:r>
          </a:p>
          <a:p>
            <a:pPr lvl="3" algn="just"/>
            <a:r>
              <a:rPr lang="en-US" sz="1600" dirty="0">
                <a:latin typeface="Cambria" panose="02040503050406030204" pitchFamily="18" charset="0"/>
                <a:ea typeface="Cambria" panose="02040503050406030204" pitchFamily="18" charset="0"/>
              </a:rPr>
              <a:t>After predicting the scheduling times for new products, the system generates a Gantt chart </a:t>
            </a:r>
          </a:p>
          <a:p>
            <a:pPr lvl="2" algn="just"/>
            <a:r>
              <a:rPr lang="en-US" sz="1600" dirty="0">
                <a:latin typeface="Cambria" panose="02040503050406030204" pitchFamily="18" charset="0"/>
                <a:ea typeface="Cambria" panose="02040503050406030204" pitchFamily="18" charset="0"/>
              </a:rPr>
              <a:t>using Matplotlib. Each product’s scheduling time is represented by a colored horizontal bar, </a:t>
            </a:r>
          </a:p>
          <a:p>
            <a:pPr lvl="2" algn="just"/>
            <a:r>
              <a:rPr lang="en-US" sz="1600" dirty="0">
                <a:latin typeface="Cambria" panose="02040503050406030204" pitchFamily="18" charset="0"/>
                <a:ea typeface="Cambria" panose="02040503050406030204" pitchFamily="18" charset="0"/>
              </a:rPr>
              <a:t>with the length of the bar indicating the time required for production. The chart also includes </a:t>
            </a:r>
            <a:r>
              <a:rPr lang="en-IN" sz="1600" dirty="0"/>
              <a:t>a </a:t>
            </a:r>
            <a:r>
              <a:rPr lang="en-IN" sz="1600" dirty="0">
                <a:latin typeface="Cambria" panose="02040503050406030204" pitchFamily="18" charset="0"/>
                <a:ea typeface="Cambria" panose="02040503050406030204" pitchFamily="18" charset="0"/>
              </a:rPr>
              <a:t>legend and labels for clarity. </a:t>
            </a:r>
          </a:p>
          <a:p>
            <a:pPr lvl="2" algn="just"/>
            <a:endParaRPr lang="en-US" sz="1600" dirty="0">
              <a:latin typeface="Cambria" panose="02040503050406030204" pitchFamily="18" charset="0"/>
              <a:ea typeface="Cambria" panose="02040503050406030204" pitchFamily="18" charset="0"/>
            </a:endParaRPr>
          </a:p>
          <a:p>
            <a:pPr lvl="2" algn="just"/>
            <a:endParaRPr lang="en-US" sz="1600" dirty="0">
              <a:latin typeface="Cambria" panose="02040503050406030204" pitchFamily="18" charset="0"/>
              <a:ea typeface="Cambria" panose="02040503050406030204" pitchFamily="18" charset="0"/>
            </a:endParaRPr>
          </a:p>
          <a:p>
            <a:pPr algn="just"/>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7317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0E4E1F-6075-EDD0-DA29-FF0BE8536930}"/>
              </a:ext>
            </a:extLst>
          </p:cNvPr>
          <p:cNvSpPr txBox="1"/>
          <p:nvPr/>
        </p:nvSpPr>
        <p:spPr>
          <a:xfrm>
            <a:off x="833718" y="1075765"/>
            <a:ext cx="10641106" cy="4201663"/>
          </a:xfrm>
          <a:prstGeom prst="rect">
            <a:avLst/>
          </a:prstGeom>
          <a:noFill/>
        </p:spPr>
        <p:txBody>
          <a:bodyPr wrap="square">
            <a:spAutoFit/>
          </a:bodyPr>
          <a:lstStyle/>
          <a:p>
            <a:pPr>
              <a:lnSpc>
                <a:spcPct val="150000"/>
              </a:lnSpc>
            </a:pP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EVALUATION AND TESTING </a:t>
            </a:r>
          </a:p>
          <a:p>
            <a:pPr marL="285750" indent="-285750">
              <a:lnSpc>
                <a:spcPct val="150000"/>
              </a:lnSpc>
              <a:buFont typeface="Arial" panose="020B0604020202020204" pitchFamily="34" charset="0"/>
              <a:buChar char="•"/>
            </a:pPr>
            <a:r>
              <a:rPr lang="en-IN" sz="1600" b="1" dirty="0">
                <a:latin typeface="Cambria" panose="02040503050406030204" pitchFamily="18" charset="0"/>
                <a:ea typeface="Cambria" panose="02040503050406030204" pitchFamily="18" charset="0"/>
              </a:rPr>
              <a:t> Model Evaluation </a:t>
            </a:r>
          </a:p>
          <a:p>
            <a:pPr lvl="2">
              <a:lnSpc>
                <a:spcPct val="150000"/>
              </a:lnSpc>
            </a:pPr>
            <a:r>
              <a:rPr lang="en-IN" sz="1600" dirty="0">
                <a:latin typeface="Cambria" panose="02040503050406030204" pitchFamily="18" charset="0"/>
                <a:ea typeface="Cambria" panose="02040503050406030204" pitchFamily="18" charset="0"/>
              </a:rPr>
              <a:t>The performance of the Linear Regression model is evaluated using the Mean Squared </a:t>
            </a:r>
          </a:p>
          <a:p>
            <a:pPr lvl="1">
              <a:lnSpc>
                <a:spcPct val="150000"/>
              </a:lnSpc>
            </a:pPr>
            <a:r>
              <a:rPr lang="en-IN" sz="1600" dirty="0">
                <a:latin typeface="Cambria" panose="02040503050406030204" pitchFamily="18" charset="0"/>
                <a:ea typeface="Cambria" panose="02040503050406030204" pitchFamily="18" charset="0"/>
              </a:rPr>
              <a:t>Error (MSE) and R² score. The MSE measures the average squared difference between </a:t>
            </a:r>
          </a:p>
          <a:p>
            <a:pPr lvl="1">
              <a:lnSpc>
                <a:spcPct val="150000"/>
              </a:lnSpc>
            </a:pPr>
            <a:r>
              <a:rPr lang="en-IN" sz="1600" dirty="0">
                <a:latin typeface="Cambria" panose="02040503050406030204" pitchFamily="18" charset="0"/>
                <a:ea typeface="Cambria" panose="02040503050406030204" pitchFamily="18" charset="0"/>
              </a:rPr>
              <a:t>predicted and actual values, while the R² score indicates the proportion of variance in the target </a:t>
            </a:r>
          </a:p>
          <a:p>
            <a:pPr lvl="1">
              <a:lnSpc>
                <a:spcPct val="150000"/>
              </a:lnSpc>
            </a:pPr>
            <a:r>
              <a:rPr lang="en-IN" sz="1600" dirty="0">
                <a:latin typeface="Cambria" panose="02040503050406030204" pitchFamily="18" charset="0"/>
                <a:ea typeface="Cambria" panose="02040503050406030204" pitchFamily="18" charset="0"/>
              </a:rPr>
              <a:t>variable explained by the model. Higher R² scores and lower MSE values indicate better model </a:t>
            </a:r>
          </a:p>
          <a:p>
            <a:pPr lvl="1">
              <a:lnSpc>
                <a:spcPct val="150000"/>
              </a:lnSpc>
            </a:pPr>
            <a:r>
              <a:rPr lang="en-IN" sz="1600" dirty="0">
                <a:latin typeface="Cambria" panose="02040503050406030204" pitchFamily="18" charset="0"/>
                <a:ea typeface="Cambria" panose="02040503050406030204" pitchFamily="18" charset="0"/>
              </a:rPr>
              <a:t>performance. </a:t>
            </a:r>
          </a:p>
          <a:p>
            <a:pPr marL="285750" indent="-285750">
              <a:lnSpc>
                <a:spcPct val="150000"/>
              </a:lnSpc>
              <a:buFont typeface="Arial" panose="020B0604020202020204" pitchFamily="34" charset="0"/>
              <a:buChar char="•"/>
            </a:pPr>
            <a:r>
              <a:rPr lang="en-IN" dirty="0">
                <a:latin typeface="Cambria" panose="02040503050406030204" pitchFamily="18" charset="0"/>
                <a:ea typeface="Cambria" panose="02040503050406030204" pitchFamily="18" charset="0"/>
              </a:rPr>
              <a:t> </a:t>
            </a:r>
            <a:r>
              <a:rPr lang="en-IN" sz="1600" b="1" dirty="0">
                <a:latin typeface="Cambria" panose="02040503050406030204" pitchFamily="18" charset="0"/>
                <a:ea typeface="Cambria" panose="02040503050406030204" pitchFamily="18" charset="0"/>
              </a:rPr>
              <a:t>Testing the Gantt Chart </a:t>
            </a:r>
          </a:p>
          <a:p>
            <a:pPr lvl="2">
              <a:lnSpc>
                <a:spcPct val="150000"/>
              </a:lnSpc>
            </a:pPr>
            <a:r>
              <a:rPr lang="en-IN" sz="1600" dirty="0">
                <a:latin typeface="Cambria" panose="02040503050406030204" pitchFamily="18" charset="0"/>
                <a:ea typeface="Cambria" panose="02040503050406030204" pitchFamily="18" charset="0"/>
              </a:rPr>
              <a:t>The Gantt chart is visually inspected for accuracy and clarity. The system ensures that </a:t>
            </a:r>
          </a:p>
          <a:p>
            <a:pPr lvl="1">
              <a:lnSpc>
                <a:spcPct val="150000"/>
              </a:lnSpc>
            </a:pPr>
            <a:r>
              <a:rPr lang="en-IN" sz="1600" dirty="0">
                <a:latin typeface="Cambria" panose="02040503050406030204" pitchFamily="18" charset="0"/>
                <a:ea typeface="Cambria" panose="02040503050406030204" pitchFamily="18" charset="0"/>
              </a:rPr>
              <a:t>the bars correctly represent the start and end times for each product, and the chart is legible </a:t>
            </a:r>
          </a:p>
          <a:p>
            <a:pPr lvl="1">
              <a:lnSpc>
                <a:spcPct val="150000"/>
              </a:lnSpc>
            </a:pPr>
            <a:r>
              <a:rPr lang="en-IN" sz="1600" dirty="0">
                <a:latin typeface="Cambria" panose="02040503050406030204" pitchFamily="18" charset="0"/>
                <a:ea typeface="Cambria" panose="02040503050406030204" pitchFamily="18" charset="0"/>
              </a:rPr>
              <a:t>with appropriate </a:t>
            </a:r>
            <a:r>
              <a:rPr lang="en-IN" sz="1600" dirty="0" err="1">
                <a:latin typeface="Cambria" panose="02040503050406030204" pitchFamily="18" charset="0"/>
                <a:ea typeface="Cambria" panose="02040503050406030204" pitchFamily="18" charset="0"/>
              </a:rPr>
              <a:t>color</a:t>
            </a:r>
            <a:r>
              <a:rPr lang="en-IN" sz="1600" dirty="0">
                <a:latin typeface="Cambria" panose="02040503050406030204" pitchFamily="18" charset="0"/>
                <a:ea typeface="Cambria" panose="02040503050406030204" pitchFamily="18" charset="0"/>
              </a:rPr>
              <a:t> coding and labels.</a:t>
            </a:r>
          </a:p>
        </p:txBody>
      </p:sp>
    </p:spTree>
    <p:extLst>
      <p:ext uri="{BB962C8B-B14F-4D97-AF65-F5344CB8AC3E}">
        <p14:creationId xmlns:p14="http://schemas.microsoft.com/office/powerpoint/2010/main" val="1268413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Timeline of Project</a:t>
            </a:r>
          </a:p>
        </p:txBody>
      </p:sp>
      <p:sp>
        <p:nvSpPr>
          <p:cNvPr id="3" name="Content Placeholder 2"/>
          <p:cNvSpPr>
            <a:spLocks noGrp="1"/>
          </p:cNvSpPr>
          <p:nvPr>
            <p:ph idx="1"/>
          </p:nvPr>
        </p:nvSpPr>
        <p:spPr/>
        <p:txBody>
          <a:bodyPr/>
          <a:lstStyle/>
          <a:p>
            <a:endParaRPr lang="en-IN" dirty="0"/>
          </a:p>
          <a:p>
            <a:endParaRPr lang="en-IN" dirty="0"/>
          </a:p>
        </p:txBody>
      </p:sp>
      <p:pic>
        <p:nvPicPr>
          <p:cNvPr id="4" name="Picture 3">
            <a:extLst>
              <a:ext uri="{FF2B5EF4-FFF2-40B4-BE49-F238E27FC236}">
                <a16:creationId xmlns:a16="http://schemas.microsoft.com/office/drawing/2014/main" id="{5868E4B8-B459-0E95-A78D-FD3923D13FC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6825"/>
          <a:stretch/>
        </p:blipFill>
        <p:spPr bwMode="auto">
          <a:xfrm>
            <a:off x="812800" y="1281897"/>
            <a:ext cx="10668000" cy="467520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Expected Outcomes</a:t>
            </a:r>
          </a:p>
        </p:txBody>
      </p:sp>
      <p:sp>
        <p:nvSpPr>
          <p:cNvPr id="3" name="Content Placeholder 2"/>
          <p:cNvSpPr>
            <a:spLocks noGrp="1"/>
          </p:cNvSpPr>
          <p:nvPr>
            <p:ph idx="1"/>
          </p:nvPr>
        </p:nvSpPr>
        <p:spPr/>
        <p:txBody>
          <a:bodyPr>
            <a:normAutofit/>
          </a:bodyPr>
          <a:lstStyle/>
          <a:p>
            <a:pPr marL="342900" lvl="0" indent="-342900" algn="just">
              <a:lnSpc>
                <a:spcPct val="150000"/>
              </a:lnSpc>
              <a:buFont typeface="Symbol" panose="05050102010706020507" pitchFamily="18" charset="2"/>
              <a:buChar char=""/>
              <a:tabLst>
                <a:tab pos="619125" algn="l"/>
              </a:tabLst>
            </a:pPr>
            <a:r>
              <a:rPr lang="en-US" sz="1800" b="1" dirty="0">
                <a:latin typeface="Cambria" panose="02040503050406030204" pitchFamily="18" charset="0"/>
                <a:ea typeface="Cambria" panose="02040503050406030204" pitchFamily="18" charset="0"/>
              </a:rPr>
              <a:t>Machine Learning Model</a:t>
            </a:r>
            <a:r>
              <a:rPr lang="en-US" sz="1800" dirty="0">
                <a:latin typeface="Cambria" panose="02040503050406030204" pitchFamily="18" charset="0"/>
                <a:ea typeface="Cambria" panose="02040503050406030204" pitchFamily="18" charset="0"/>
              </a:rPr>
              <a:t>: Accurately predicts scheduling times for products based on historical sales and availability data. </a:t>
            </a:r>
          </a:p>
          <a:p>
            <a:pPr marL="342900" lvl="0" indent="-342900" algn="just">
              <a:lnSpc>
                <a:spcPct val="150000"/>
              </a:lnSpc>
              <a:buFont typeface="Symbol" panose="05050102010706020507" pitchFamily="18" charset="2"/>
              <a:buChar char=""/>
              <a:tabLst>
                <a:tab pos="619125" algn="l"/>
              </a:tabLst>
            </a:pPr>
            <a:r>
              <a:rPr lang="en-US" sz="1800" b="1" dirty="0">
                <a:latin typeface="Cambria" panose="02040503050406030204" pitchFamily="18" charset="0"/>
                <a:ea typeface="Cambria" panose="02040503050406030204" pitchFamily="18" charset="0"/>
              </a:rPr>
              <a:t>Gantt Chart Visualization</a:t>
            </a:r>
            <a:r>
              <a:rPr lang="en-US" sz="1800" dirty="0">
                <a:latin typeface="Cambria" panose="02040503050406030204" pitchFamily="18" charset="0"/>
                <a:ea typeface="Cambria" panose="02040503050406030204" pitchFamily="18" charset="0"/>
              </a:rPr>
              <a:t>: Provides a clear, visually appealing representation of the production schedule.</a:t>
            </a:r>
          </a:p>
          <a:p>
            <a:pPr marL="342900" lvl="0" indent="-342900" algn="just">
              <a:lnSpc>
                <a:spcPct val="150000"/>
              </a:lnSpc>
              <a:buFont typeface="Symbol" panose="05050102010706020507" pitchFamily="18" charset="2"/>
              <a:buChar char=""/>
              <a:tabLst>
                <a:tab pos="619125" algn="l"/>
              </a:tabLst>
            </a:pPr>
            <a:r>
              <a:rPr lang="en-US" sz="1800" b="1" dirty="0">
                <a:latin typeface="Cambria" panose="02040503050406030204" pitchFamily="18" charset="0"/>
                <a:ea typeface="Cambria" panose="02040503050406030204" pitchFamily="18" charset="0"/>
              </a:rPr>
              <a:t>Excel Export</a:t>
            </a:r>
            <a:r>
              <a:rPr lang="en-US" sz="1800" dirty="0">
                <a:latin typeface="Cambria" panose="02040503050406030204" pitchFamily="18" charset="0"/>
                <a:ea typeface="Cambria" panose="02040503050406030204" pitchFamily="18" charset="0"/>
              </a:rPr>
              <a:t>: Allows users to share and further analyze the production schedule outside the system.</a:t>
            </a:r>
          </a:p>
          <a:p>
            <a:pPr marL="342900" lvl="0" indent="-342900" algn="just">
              <a:lnSpc>
                <a:spcPct val="150000"/>
              </a:lnSpc>
              <a:buFont typeface="Symbol" panose="05050102010706020507" pitchFamily="18" charset="2"/>
              <a:buChar char=""/>
              <a:tabLst>
                <a:tab pos="619125" algn="l"/>
              </a:tabLst>
            </a:pPr>
            <a:r>
              <a:rPr lang="en-US" sz="1800" b="1" dirty="0">
                <a:latin typeface="Cambria" panose="02040503050406030204" pitchFamily="18" charset="0"/>
                <a:ea typeface="Cambria" panose="02040503050406030204" pitchFamily="18" charset="0"/>
              </a:rPr>
              <a:t>Scalability and Performance</a:t>
            </a:r>
            <a:r>
              <a:rPr lang="en-US" sz="1800" dirty="0">
                <a:latin typeface="Cambria" panose="02040503050406030204" pitchFamily="18" charset="0"/>
                <a:ea typeface="Cambria" panose="02040503050406030204" pitchFamily="18" charset="0"/>
              </a:rPr>
              <a:t>: The system can handle varying datasets and adapt to different production environments. </a:t>
            </a:r>
          </a:p>
          <a:p>
            <a:pPr marL="342900" lvl="0" indent="-342900" algn="just">
              <a:lnSpc>
                <a:spcPct val="150000"/>
              </a:lnSpc>
              <a:buFont typeface="Symbol" panose="05050102010706020507" pitchFamily="18" charset="2"/>
              <a:buChar char=""/>
              <a:tabLst>
                <a:tab pos="619125" algn="l"/>
              </a:tabLst>
            </a:pPr>
            <a:r>
              <a:rPr lang="en-US" sz="1800" b="1" dirty="0">
                <a:latin typeface="Cambria" panose="02040503050406030204" pitchFamily="18" charset="0"/>
                <a:ea typeface="Cambria" panose="02040503050406030204" pitchFamily="18" charset="0"/>
              </a:rPr>
              <a:t>Data-Driven Decision-Making</a:t>
            </a:r>
            <a:r>
              <a:rPr lang="en-US" sz="1800" dirty="0">
                <a:latin typeface="Cambria" panose="02040503050406030204" pitchFamily="18" charset="0"/>
                <a:ea typeface="Cambria" panose="02040503050406030204" pitchFamily="18" charset="0"/>
              </a:rPr>
              <a:t>: Empowers production managers to make informed decisions based on real-time and historical data.</a:t>
            </a:r>
            <a:endParaRPr lang="en-IN" sz="18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27A81-D22C-43F7-3E17-928A04FB103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07C55BE-DB93-B6B1-6791-3942FC72B110}"/>
              </a:ext>
            </a:extLst>
          </p:cNvPr>
          <p:cNvSpPr>
            <a:spLocks noGrp="1"/>
          </p:cNvSpPr>
          <p:nvPr>
            <p:ph type="title"/>
          </p:nvPr>
        </p:nvSpPr>
        <p:spPr/>
        <p:txBody>
          <a:bodyPr/>
          <a:lstStyle/>
          <a:p>
            <a:r>
              <a:rPr lang="en-GB" dirty="0">
                <a:latin typeface="Cambria" pitchFamily="18" charset="0"/>
                <a:ea typeface="Cambria" pitchFamily="18" charset="0"/>
              </a:rPr>
              <a:t>Results</a:t>
            </a:r>
            <a:endParaRPr lang="en-IN" dirty="0"/>
          </a:p>
        </p:txBody>
      </p:sp>
      <p:pic>
        <p:nvPicPr>
          <p:cNvPr id="8" name="Content Placeholder 7">
            <a:extLst>
              <a:ext uri="{FF2B5EF4-FFF2-40B4-BE49-F238E27FC236}">
                <a16:creationId xmlns:a16="http://schemas.microsoft.com/office/drawing/2014/main" id="{B27F366D-6E33-F082-D1FF-FAD177785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240" y="1089212"/>
            <a:ext cx="3662107" cy="4110317"/>
          </a:xfrm>
          <a:prstGeom prst="rect">
            <a:avLst/>
          </a:prstGeom>
        </p:spPr>
      </p:pic>
      <p:sp>
        <p:nvSpPr>
          <p:cNvPr id="11" name="TextBox 10">
            <a:extLst>
              <a:ext uri="{FF2B5EF4-FFF2-40B4-BE49-F238E27FC236}">
                <a16:creationId xmlns:a16="http://schemas.microsoft.com/office/drawing/2014/main" id="{842AA728-A892-3FC5-43AE-06C130517B72}"/>
              </a:ext>
            </a:extLst>
          </p:cNvPr>
          <p:cNvSpPr txBox="1"/>
          <p:nvPr/>
        </p:nvSpPr>
        <p:spPr>
          <a:xfrm>
            <a:off x="1407458" y="5199529"/>
            <a:ext cx="298524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Data Entry of the products</a:t>
            </a:r>
            <a:endParaRPr kumimoji="0" lang="en-IN" sz="1800" b="0" i="0" u="none" strike="noStrike" kern="1200" cap="none" spc="0" normalizeH="0" baseline="0" noProof="0" dirty="0">
              <a:ln>
                <a:noFill/>
              </a:ln>
              <a:solidFill>
                <a:prstClr val="black"/>
              </a:solidFill>
              <a:effectLst/>
              <a:uLnTx/>
              <a:uFillTx/>
              <a:latin typeface="Bookman Old Style"/>
              <a:ea typeface="+mn-ea"/>
              <a:cs typeface="+mn-cs"/>
            </a:endParaRPr>
          </a:p>
        </p:txBody>
      </p:sp>
      <p:pic>
        <p:nvPicPr>
          <p:cNvPr id="12" name="Picture 11">
            <a:extLst>
              <a:ext uri="{FF2B5EF4-FFF2-40B4-BE49-F238E27FC236}">
                <a16:creationId xmlns:a16="http://schemas.microsoft.com/office/drawing/2014/main" id="{FBA4A308-68F3-1459-0AE2-FA8A96E47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495" y="1336524"/>
            <a:ext cx="4980212" cy="3235475"/>
          </a:xfrm>
          <a:prstGeom prst="rect">
            <a:avLst/>
          </a:prstGeom>
        </p:spPr>
      </p:pic>
      <p:sp>
        <p:nvSpPr>
          <p:cNvPr id="14" name="TextBox 13">
            <a:extLst>
              <a:ext uri="{FF2B5EF4-FFF2-40B4-BE49-F238E27FC236}">
                <a16:creationId xmlns:a16="http://schemas.microsoft.com/office/drawing/2014/main" id="{FE95D462-CD59-287D-E247-A91A6C03CAAC}"/>
              </a:ext>
            </a:extLst>
          </p:cNvPr>
          <p:cNvSpPr txBox="1"/>
          <p:nvPr/>
        </p:nvSpPr>
        <p:spPr>
          <a:xfrm>
            <a:off x="6569048" y="4571999"/>
            <a:ext cx="378310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Production Scheduling Gantt Chart</a:t>
            </a:r>
            <a:endParaRPr kumimoji="0" lang="en-IN" sz="1800" b="0" i="0" u="none" strike="noStrike" kern="1200" cap="none" spc="0" normalizeH="0" baseline="0" noProof="0" dirty="0">
              <a:ln>
                <a:noFill/>
              </a:ln>
              <a:solidFill>
                <a:prstClr val="black"/>
              </a:solidFill>
              <a:effectLst/>
              <a:uLnTx/>
              <a:uFillTx/>
              <a:latin typeface="Bookman Old Style"/>
              <a:ea typeface="+mn-ea"/>
              <a:cs typeface="+mn-cs"/>
            </a:endParaRPr>
          </a:p>
        </p:txBody>
      </p:sp>
    </p:spTree>
    <p:extLst>
      <p:ext uri="{BB962C8B-B14F-4D97-AF65-F5344CB8AC3E}">
        <p14:creationId xmlns:p14="http://schemas.microsoft.com/office/powerpoint/2010/main" val="93787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BC419-7B2B-9041-C492-E7C7455A0394}"/>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CD7959C1-D018-8598-289C-E8636DC3A0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6495" y="1877494"/>
            <a:ext cx="5259009" cy="2921672"/>
          </a:xfrm>
          <a:prstGeom prst="rect">
            <a:avLst/>
          </a:prstGeom>
        </p:spPr>
      </p:pic>
      <p:sp>
        <p:nvSpPr>
          <p:cNvPr id="5" name="TextBox 4">
            <a:extLst>
              <a:ext uri="{FF2B5EF4-FFF2-40B4-BE49-F238E27FC236}">
                <a16:creationId xmlns:a16="http://schemas.microsoft.com/office/drawing/2014/main" id="{88E7C2EF-A1AF-2493-0F2B-48C0E53B3129}"/>
              </a:ext>
            </a:extLst>
          </p:cNvPr>
          <p:cNvSpPr txBox="1"/>
          <p:nvPr/>
        </p:nvSpPr>
        <p:spPr>
          <a:xfrm>
            <a:off x="4455458" y="4799166"/>
            <a:ext cx="3281082"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Scheduled Data  </a:t>
            </a:r>
            <a:endParaRPr kumimoji="0" lang="en-IN" sz="16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3865279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Conclusion</a:t>
            </a:r>
          </a:p>
        </p:txBody>
      </p:sp>
      <p:sp>
        <p:nvSpPr>
          <p:cNvPr id="3" name="Content Placeholder 2"/>
          <p:cNvSpPr>
            <a:spLocks noGrp="1"/>
          </p:cNvSpPr>
          <p:nvPr>
            <p:ph idx="1"/>
          </p:nvPr>
        </p:nvSpPr>
        <p:spPr>
          <a:xfrm>
            <a:off x="812800" y="1110343"/>
            <a:ext cx="10668000" cy="5188856"/>
          </a:xfrm>
        </p:spPr>
        <p:txBody>
          <a:bodyPr>
            <a:normAutofit/>
          </a:bodyPr>
          <a:lstStyle/>
          <a:p>
            <a:pPr algn="just">
              <a:lnSpc>
                <a:spcPct val="110000"/>
              </a:lnSpc>
            </a:pPr>
            <a:r>
              <a:rPr lang="en-US" sz="1800" dirty="0">
                <a:effectLst/>
                <a:latin typeface="Cambria" panose="02040503050406030204" pitchFamily="18" charset="0"/>
                <a:ea typeface="Cambria" panose="02040503050406030204" pitchFamily="18" charset="0"/>
              </a:rPr>
              <a:t>The presented code effectively demonstrates an end-to-end solution for production scheduling by integrating machine learning, data visualization, and report generation into a cohesive workflow. </a:t>
            </a:r>
          </a:p>
          <a:p>
            <a:pPr algn="just">
              <a:lnSpc>
                <a:spcPct val="110000"/>
              </a:lnSpc>
            </a:pPr>
            <a:r>
              <a:rPr lang="en-US" sz="1800" dirty="0">
                <a:effectLst/>
                <a:latin typeface="Cambria" panose="02040503050406030204" pitchFamily="18" charset="0"/>
                <a:ea typeface="Cambria" panose="02040503050406030204" pitchFamily="18" charset="0"/>
              </a:rPr>
              <a:t>Leveraging a Linear Regression model trained on historical data, the program predicts scheduling times based on critical production parameters such as the number of items available and sold</a:t>
            </a:r>
            <a:endParaRPr lang="en-IN" sz="1800" dirty="0">
              <a:effectLst/>
              <a:latin typeface="Cambria" panose="02040503050406030204" pitchFamily="18" charset="0"/>
              <a:ea typeface="Cambria" panose="02040503050406030204" pitchFamily="18" charset="0"/>
            </a:endParaRPr>
          </a:p>
          <a:p>
            <a:pPr algn="just">
              <a:lnSpc>
                <a:spcPct val="110000"/>
              </a:lnSpc>
            </a:pPr>
            <a:r>
              <a:rPr lang="en-US" sz="1800" dirty="0">
                <a:effectLst/>
                <a:latin typeface="Cambria" panose="02040503050406030204" pitchFamily="18" charset="0"/>
                <a:ea typeface="Cambria" panose="02040503050406030204" pitchFamily="18" charset="0"/>
              </a:rPr>
              <a:t>This predictive capability is crucial for optimizing manufacturing workflows, enabling users to plan and allocate resources efficiently.</a:t>
            </a:r>
          </a:p>
          <a:p>
            <a:pPr algn="just">
              <a:lnSpc>
                <a:spcPct val="110000"/>
              </a:lnSpc>
            </a:pPr>
            <a:r>
              <a:rPr lang="en-US" sz="1800" dirty="0">
                <a:latin typeface="Cambria" panose="02040503050406030204" pitchFamily="18" charset="0"/>
                <a:ea typeface="Cambria" panose="02040503050406030204" pitchFamily="18" charset="0"/>
              </a:rPr>
              <a:t>The incorporation of a Gantt chart provides a visual representation of the production timeline, facilitating better communication and understanding of scheduling among stakeholders.</a:t>
            </a:r>
          </a:p>
          <a:p>
            <a:pPr algn="just">
              <a:lnSpc>
                <a:spcPct val="110000"/>
              </a:lnSpc>
            </a:pPr>
            <a:r>
              <a:rPr lang="en-US" sz="1800" dirty="0">
                <a:latin typeface="Cambria" panose="02040503050406030204" pitchFamily="18" charset="0"/>
                <a:ea typeface="Cambria" panose="02040503050406030204" pitchFamily="18" charset="0"/>
              </a:rPr>
              <a:t>The design emphasizes user-friendliness, starting from the intuitive data upload process to the structured data input prompts for new product entries.</a:t>
            </a:r>
          </a:p>
          <a:p>
            <a:pPr algn="just">
              <a:lnSpc>
                <a:spcPct val="110000"/>
              </a:lnSpc>
            </a:pPr>
            <a:r>
              <a:rPr lang="en-US" sz="1800" dirty="0">
                <a:latin typeface="Cambria" panose="02040503050406030204" pitchFamily="18" charset="0"/>
                <a:ea typeface="Cambria" panose="02040503050406030204" pitchFamily="18" charset="0"/>
              </a:rPr>
              <a:t>The production scheduling system demonstrates significant potential to improve efficiency and decision-making in manufacturing processes. </a:t>
            </a: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itchFamily="18" charset="0"/>
                <a:ea typeface="Cambria"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r>
              <a:rPr lang="en-US">
                <a:latin typeface="Cambria" panose="02040503050406030204" pitchFamily="18" charset="0"/>
                <a:ea typeface="Cambria" panose="02040503050406030204" pitchFamily="18" charset="0"/>
                <a:hlinkClick r:id="rId3"/>
              </a:rPr>
              <a:t>https://github.com/GSManvitha?tab=repositories</a:t>
            </a:r>
            <a:endParaRPr lang="en-US" dirty="0">
              <a:latin typeface="Cambria" panose="02040503050406030204" pitchFamily="18" charset="0"/>
              <a:ea typeface="Cambria" panose="02040503050406030204" pitchFamily="18" charset="0"/>
              <a:hlinkClick r:id="rId3"/>
            </a:endParaRPr>
          </a:p>
          <a:p>
            <a:pPr marL="342900" indent="-190500" algn="ctr">
              <a:spcBef>
                <a:spcPts val="0"/>
              </a:spcBef>
              <a:buSzPct val="100000"/>
              <a:buFont typeface="Arial"/>
              <a:buNone/>
            </a:pPr>
            <a:endParaRPr lang="en-US" dirty="0">
              <a:latin typeface="Cambria" panose="02040503050406030204" pitchFamily="18" charset="0"/>
              <a:ea typeface="Cambria" panose="02040503050406030204" pitchFamily="18" charset="0"/>
              <a:hlinkClick r:id="rId3"/>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References</a:t>
            </a:r>
          </a:p>
        </p:txBody>
      </p:sp>
      <p:sp>
        <p:nvSpPr>
          <p:cNvPr id="3" name="Content Placeholder 2"/>
          <p:cNvSpPr>
            <a:spLocks noGrp="1"/>
          </p:cNvSpPr>
          <p:nvPr>
            <p:ph idx="1"/>
          </p:nvPr>
        </p:nvSpPr>
        <p:spPr/>
        <p:txBody>
          <a:bodyPr>
            <a:noAutofit/>
          </a:bodyPr>
          <a:lstStyle/>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Multivariate Probabilistic Range Queries for Scalable Interactive 3D Visualization–2023: https://ieeexplore.ieee.org/document/9903339/</a:t>
            </a:r>
            <a:endParaRPr lang="en-IN" sz="1200" dirty="0">
              <a:effectLst/>
              <a:latin typeface="Cambria" panose="02040503050406030204" pitchFamily="18" charset="0"/>
              <a:ea typeface="Cambria" panose="02040503050406030204" pitchFamily="18" charset="0"/>
            </a:endParaRPr>
          </a:p>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Hardware Implementation of Timed Logical Control FSM – 2020: https://ieeexplore.ieee.org/document/9225129</a:t>
            </a:r>
            <a:endParaRPr lang="en-IN" sz="1200" dirty="0">
              <a:effectLst/>
              <a:latin typeface="Cambria" panose="02040503050406030204" pitchFamily="18" charset="0"/>
              <a:ea typeface="Cambria" panose="02040503050406030204" pitchFamily="18" charset="0"/>
            </a:endParaRPr>
          </a:p>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Sliced Lattice Gaussian Sampling: Convergence Improvement and Decoding Optimization – 2020: https://ieeexplore.ieee.org/document/9249415</a:t>
            </a:r>
            <a:endParaRPr lang="en-IN" sz="1200" dirty="0">
              <a:effectLst/>
              <a:latin typeface="Cambria" panose="02040503050406030204" pitchFamily="18" charset="0"/>
              <a:ea typeface="Cambria" panose="02040503050406030204" pitchFamily="18" charset="0"/>
            </a:endParaRPr>
          </a:p>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Smart Scheduling for Flexible and Hybrid Production with Multi Agent Deep Reinforcement Learning – 2021: https://ieeexplore.ieee.org/document/9688235</a:t>
            </a:r>
            <a:endParaRPr lang="en-IN" sz="1200" dirty="0">
              <a:effectLst/>
              <a:latin typeface="Cambria" panose="02040503050406030204" pitchFamily="18" charset="0"/>
              <a:ea typeface="Cambria" panose="02040503050406030204" pitchFamily="18" charset="0"/>
            </a:endParaRPr>
          </a:p>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The Study of Monte Carlo Algorithm Based on Topology and Dynamic Programming in Production Scheduling Scenario – 2021: https://ieeexplore.ieee.org/document/9445957</a:t>
            </a:r>
            <a:endParaRPr lang="en-IN" sz="1200" dirty="0">
              <a:effectLst/>
              <a:latin typeface="Cambria" panose="02040503050406030204" pitchFamily="18" charset="0"/>
              <a:ea typeface="Cambria" panose="02040503050406030204" pitchFamily="18" charset="0"/>
            </a:endParaRPr>
          </a:p>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Auto-MPS: an automated master production scheduling system for large volume manufacturing – 2002: https://ieeexplore.ieee.org/document/323696</a:t>
            </a:r>
            <a:endParaRPr lang="en-IN" sz="1200" dirty="0">
              <a:effectLst/>
              <a:latin typeface="Cambria" panose="02040503050406030204" pitchFamily="18" charset="0"/>
              <a:ea typeface="Cambria" panose="02040503050406030204" pitchFamily="18" charset="0"/>
            </a:endParaRPr>
          </a:p>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A review and classification of scheduling objectives in </a:t>
            </a:r>
            <a:r>
              <a:rPr lang="en-US" sz="1200" dirty="0" err="1">
                <a:effectLst/>
                <a:latin typeface="Cambria" panose="02040503050406030204" pitchFamily="18" charset="0"/>
                <a:ea typeface="Cambria" panose="02040503050406030204" pitchFamily="18" charset="0"/>
              </a:rPr>
              <a:t>unpaced</a:t>
            </a:r>
            <a:r>
              <a:rPr lang="en-US" sz="1200" dirty="0">
                <a:effectLst/>
                <a:latin typeface="Cambria" panose="02040503050406030204" pitchFamily="18" charset="0"/>
                <a:ea typeface="Cambria" panose="02040503050406030204" pitchFamily="18" charset="0"/>
              </a:rPr>
              <a:t> flow shops for discrete manufacturing – 2023: https://www.researchgate.net/publication/375418139_A_review_and_classification_of_scheduling_objectives_in_unpaced_flow_shops_for_discrete_manufacturing</a:t>
            </a:r>
            <a:endParaRPr lang="en-IN" sz="1200" dirty="0">
              <a:effectLst/>
              <a:latin typeface="Cambria" panose="02040503050406030204" pitchFamily="18" charset="0"/>
              <a:ea typeface="Cambria" panose="02040503050406030204" pitchFamily="18" charset="0"/>
            </a:endParaRPr>
          </a:p>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Conception of self- construction production scheduling system – 2009: https://ieeexplore.ieee.org/document/4120401/similar#similar</a:t>
            </a:r>
            <a:endParaRPr lang="en-IN" sz="1200" dirty="0">
              <a:effectLst/>
              <a:latin typeface="Cambria" panose="02040503050406030204" pitchFamily="18" charset="0"/>
              <a:ea typeface="Cambria" panose="02040503050406030204" pitchFamily="18" charset="0"/>
            </a:endParaRPr>
          </a:p>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A hybrid algorithm for order acceptance and scheduling problem in make-to- stock/make-to-order industries – 2023: https://www.researchgate.net/publication/328971941_A_Hybrid_Algorithm_for_Order_Acceptance_and_Scheduling_Problem_in_Make-To-StockMake-To-Order_Industries</a:t>
            </a:r>
            <a:endParaRPr lang="en-IN" sz="1200" dirty="0">
              <a:effectLst/>
              <a:latin typeface="Cambria" panose="02040503050406030204" pitchFamily="18" charset="0"/>
              <a:ea typeface="Cambria" panose="02040503050406030204" pitchFamily="18" charset="0"/>
            </a:endParaRPr>
          </a:p>
          <a:p>
            <a:pPr marL="342900" lvl="0" indent="-342900" algn="just">
              <a:buSzPts val="1200"/>
              <a:buFont typeface="+mj-lt"/>
              <a:buAutoNum type="arabicPeriod"/>
            </a:pPr>
            <a:r>
              <a:rPr lang="en-US" sz="1200" dirty="0">
                <a:effectLst/>
                <a:latin typeface="Cambria" panose="02040503050406030204" pitchFamily="18" charset="0"/>
                <a:ea typeface="Cambria" panose="02040503050406030204" pitchFamily="18" charset="0"/>
              </a:rPr>
              <a:t>A Novel Patient Similarity Network (PSN) Framework Based on Multi-Model Deep Learning for Precision Medicine – 2022: https://doi.org/10.3390/jpm12050768</a:t>
            </a:r>
            <a:endParaRPr lang="en-IN" sz="1200" dirty="0">
              <a:effectLst/>
              <a:latin typeface="Cambria" panose="02040503050406030204" pitchFamily="18" charset="0"/>
              <a:ea typeface="Cambria" panose="02040503050406030204" pitchFamily="18" charset="0"/>
            </a:endParaRPr>
          </a:p>
          <a:p>
            <a:r>
              <a:rPr lang="en-US" sz="1200" dirty="0">
                <a:effectLst/>
                <a:latin typeface="Cambria" panose="02040503050406030204" pitchFamily="18" charset="0"/>
                <a:ea typeface="Cambria" panose="02040503050406030204" pitchFamily="18" charset="0"/>
              </a:rPr>
              <a:t>A Scheduling Model of Intelligent Manufacturing System Based on GA Optimization – 2022: https://ieeexplore.ieee.org/document/9723927</a:t>
            </a:r>
            <a:endParaRPr lang="en-GB"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8376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Introduction</a:t>
            </a:r>
          </a:p>
        </p:txBody>
      </p:sp>
      <p:sp>
        <p:nvSpPr>
          <p:cNvPr id="3" name="Content Placeholder 2"/>
          <p:cNvSpPr>
            <a:spLocks noGrp="1"/>
          </p:cNvSpPr>
          <p:nvPr>
            <p:ph idx="1"/>
          </p:nvPr>
        </p:nvSpPr>
        <p:spPr/>
        <p:txBody>
          <a:bodyPr/>
          <a:lstStyle/>
          <a:p>
            <a:pPr algn="just"/>
            <a:r>
              <a:rPr lang="en-US" sz="1800" dirty="0">
                <a:latin typeface="Cambria" pitchFamily="18" charset="0"/>
                <a:ea typeface="Cambria" pitchFamily="18" charset="0"/>
              </a:rPr>
              <a:t>Automatic Production Planning and Scheduling systems are pivotal in modern manufacturing environments.</a:t>
            </a:r>
          </a:p>
          <a:p>
            <a:pPr algn="just"/>
            <a:r>
              <a:rPr lang="en-US" sz="1800" dirty="0">
                <a:latin typeface="Cambria" pitchFamily="18" charset="0"/>
                <a:ea typeface="Cambria" pitchFamily="18" charset="0"/>
              </a:rPr>
              <a:t> These systems enable manufacturers to optimize their resources, minimize costs, and streamline production processes. </a:t>
            </a:r>
          </a:p>
          <a:p>
            <a:pPr algn="just"/>
            <a:r>
              <a:rPr lang="en-US" sz="1800" dirty="0">
                <a:latin typeface="Cambria" pitchFamily="18" charset="0"/>
                <a:ea typeface="Cambria" pitchFamily="18" charset="0"/>
              </a:rPr>
              <a:t>By leveraging advanced computational techniques and automation, they enhance efficiency and reduce human intervention, addressing challenges like resource misallocation, production delays, and inefficiencies.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itchFamily="18" charset="0"/>
                <a:ea typeface="Cambria" pitchFamily="18" charset="0"/>
              </a:rPr>
              <a:t>Plagiarism Check</a:t>
            </a:r>
          </a:p>
        </p:txBody>
      </p:sp>
      <p:pic>
        <p:nvPicPr>
          <p:cNvPr id="27" name="Content Placeholder 26">
            <a:extLst>
              <a:ext uri="{FF2B5EF4-FFF2-40B4-BE49-F238E27FC236}">
                <a16:creationId xmlns:a16="http://schemas.microsoft.com/office/drawing/2014/main" id="{5C540824-1A96-2615-ED9C-3EB8779FA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8652" y="1282700"/>
            <a:ext cx="3756295" cy="4813300"/>
          </a:xfrm>
        </p:spPr>
      </p:pic>
    </p:spTree>
    <p:extLst>
      <p:ext uri="{BB962C8B-B14F-4D97-AF65-F5344CB8AC3E}">
        <p14:creationId xmlns:p14="http://schemas.microsoft.com/office/powerpoint/2010/main" val="3621370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latin typeface="Cambria" pitchFamily="18" charset="0"/>
                <a:ea typeface="Cambria" pitchFamily="18" charset="0"/>
              </a:rPr>
              <a:t>Project work mapping with SDG</a:t>
            </a:r>
            <a:endParaRPr lang="en-IN" dirty="0">
              <a:latin typeface="Cambria" pitchFamily="18" charset="0"/>
              <a:ea typeface="Cambria" pitchFamily="18" charset="0"/>
            </a:endParaRP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756920" y="4333241"/>
            <a:ext cx="10678160" cy="17119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20000"/>
          </a:bodyPr>
          <a:lstStyle/>
          <a:p>
            <a:pPr algn="just">
              <a:lnSpc>
                <a:spcPct val="150000"/>
              </a:lnSpc>
            </a:pPr>
            <a:r>
              <a:rPr lang="en-US" sz="1800" b="1" dirty="0">
                <a:effectLst/>
                <a:latin typeface="Cambria" panose="02040503050406030204" pitchFamily="18" charset="0"/>
                <a:ea typeface="Cambria" panose="02040503050406030204" pitchFamily="18" charset="0"/>
              </a:rPr>
              <a:t>The Project work carried out here is mapped to SDG-9: Industry, Innovation, and Infrastructure.</a:t>
            </a:r>
            <a:endParaRPr lang="en-IN" sz="1800" dirty="0">
              <a:effectLst/>
              <a:latin typeface="Cambria" panose="02040503050406030204" pitchFamily="18" charset="0"/>
              <a:ea typeface="Cambria" panose="02040503050406030204" pitchFamily="18" charset="0"/>
            </a:endParaRPr>
          </a:p>
          <a:p>
            <a:pPr algn="just">
              <a:lnSpc>
                <a:spcPct val="150000"/>
              </a:lnSpc>
            </a:pPr>
            <a:r>
              <a:rPr lang="en-US" sz="1800" dirty="0">
                <a:effectLst/>
                <a:latin typeface="Cambria" panose="02040503050406030204" pitchFamily="18" charset="0"/>
                <a:ea typeface="Cambria" panose="02040503050406030204" pitchFamily="18" charset="0"/>
              </a:rPr>
              <a:t>The project work carried supports SDG 9 by promoting and enhancing industrial efficiency through automation. It optimizes resource use, reduces downtime, and improves productivity, fostering resilient infrastructure. The project enables sustainable industrialization by minimizing waste and operational costs. This innovation strengthens industries to adapt to evolving demands while promoting sustainable growth.</a:t>
            </a:r>
            <a:endParaRPr lang="en-IN" sz="1800" dirty="0">
              <a:effectLst/>
              <a:latin typeface="Cambria" panose="02040503050406030204" pitchFamily="18" charset="0"/>
              <a:ea typeface="Cambria" panose="02040503050406030204" pitchFamily="18" charset="0"/>
            </a:endParaRP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720" y="1103312"/>
            <a:ext cx="5119173" cy="3171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466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Cambria" pitchFamily="18" charset="0"/>
                <a:ea typeface="Cambria"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Cambria" pitchFamily="18" charset="0"/>
                <a:ea typeface="Cambria" pitchFamily="18" charset="0"/>
              </a:rPr>
              <a:t>Hardware/Software components</a:t>
            </a:r>
            <a:endParaRPr lang="en-IN"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0" indent="0" algn="just">
              <a:buNone/>
            </a:pPr>
            <a:r>
              <a:rPr lang="en-US" sz="1800" dirty="0">
                <a:latin typeface="Cambria" panose="02040503050406030204" pitchFamily="18" charset="0"/>
                <a:ea typeface="Cambria" panose="02040503050406030204" pitchFamily="18" charset="0"/>
              </a:rPr>
              <a:t>Hardware:-</a:t>
            </a:r>
          </a:p>
          <a:p>
            <a:pPr marL="0" indent="0" algn="just">
              <a:buNone/>
            </a:pPr>
            <a:r>
              <a:rPr lang="en-US" sz="1800" dirty="0">
                <a:latin typeface="Cambria" panose="02040503050406030204" pitchFamily="18" charset="0"/>
                <a:ea typeface="Cambria" panose="02040503050406030204" pitchFamily="18" charset="0"/>
              </a:rPr>
              <a:t>Laptop (11th Gen Intel(R) Core(TM) i5-11320H @ 3.20GHz   2.50 GHz, 16 GB RAM)</a:t>
            </a:r>
          </a:p>
          <a:p>
            <a:pPr marL="0" indent="0" algn="just">
              <a:buNone/>
            </a:pPr>
            <a:endParaRPr lang="en-US" sz="1800" dirty="0">
              <a:latin typeface="Cambria" panose="02040503050406030204" pitchFamily="18" charset="0"/>
              <a:ea typeface="Cambria" panose="02040503050406030204" pitchFamily="18" charset="0"/>
            </a:endParaRPr>
          </a:p>
          <a:p>
            <a:pPr marL="0" indent="0" algn="just">
              <a:buNone/>
            </a:pPr>
            <a:r>
              <a:rPr lang="en-US" sz="1800" dirty="0">
                <a:latin typeface="Cambria" panose="02040503050406030204" pitchFamily="18" charset="0"/>
                <a:ea typeface="Cambria" panose="02040503050406030204" pitchFamily="18" charset="0"/>
              </a:rPr>
              <a:t>Software:-</a:t>
            </a:r>
          </a:p>
          <a:p>
            <a:pPr marL="0" indent="0" algn="just">
              <a:buNone/>
            </a:pPr>
            <a:r>
              <a:rPr lang="en-IN" sz="1800" dirty="0">
                <a:latin typeface="Cambria" pitchFamily="18" charset="0"/>
                <a:ea typeface="Cambria" pitchFamily="18" charset="0"/>
              </a:rPr>
              <a:t>i. Operating System: Windows</a:t>
            </a:r>
          </a:p>
          <a:p>
            <a:pPr marL="0" indent="0" algn="just">
              <a:buNone/>
            </a:pPr>
            <a:r>
              <a:rPr lang="en-IN" sz="1800" dirty="0">
                <a:latin typeface="Cambria" pitchFamily="18" charset="0"/>
                <a:ea typeface="Cambria" pitchFamily="18" charset="0"/>
              </a:rPr>
              <a:t>ii. Programming Language: Python 3.7 or higher - The primary language for machine learning</a:t>
            </a:r>
          </a:p>
          <a:p>
            <a:pPr marL="0" indent="0" algn="just">
              <a:buNone/>
            </a:pPr>
            <a:r>
              <a:rPr lang="en-IN" sz="1800" dirty="0">
                <a:latin typeface="Cambria" pitchFamily="18" charset="0"/>
                <a:ea typeface="Cambria" pitchFamily="18" charset="0"/>
              </a:rPr>
              <a:t>iii. Machine Learning Libraries:</a:t>
            </a:r>
          </a:p>
          <a:p>
            <a:pPr marL="0" indent="0" algn="just">
              <a:buNone/>
            </a:pPr>
            <a:r>
              <a:rPr lang="en-IN" sz="1800" dirty="0">
                <a:latin typeface="Cambria" pitchFamily="18" charset="0"/>
                <a:ea typeface="Cambria" pitchFamily="18" charset="0"/>
              </a:rPr>
              <a:t>      •</a:t>
            </a:r>
            <a:r>
              <a:rPr lang="en-IN" sz="1800" dirty="0" err="1">
                <a:latin typeface="Cambria" pitchFamily="18" charset="0"/>
                <a:ea typeface="Cambria" pitchFamily="18" charset="0"/>
              </a:rPr>
              <a:t>NumPy</a:t>
            </a:r>
            <a:r>
              <a:rPr lang="en-IN" sz="1800" dirty="0">
                <a:latin typeface="Cambria" pitchFamily="18" charset="0"/>
                <a:ea typeface="Cambria" pitchFamily="18" charset="0"/>
              </a:rPr>
              <a:t>, Pandas: For data manipulation and analysis.</a:t>
            </a:r>
          </a:p>
          <a:p>
            <a:pPr marL="0" indent="0" algn="just">
              <a:buNone/>
            </a:pPr>
            <a:r>
              <a:rPr lang="en-IN" sz="1800" dirty="0">
                <a:latin typeface="Cambria" pitchFamily="18" charset="0"/>
                <a:ea typeface="Cambria" pitchFamily="18" charset="0"/>
              </a:rPr>
              <a:t>      •</a:t>
            </a:r>
            <a:r>
              <a:rPr lang="en-IN" sz="1800" dirty="0" err="1">
                <a:latin typeface="Cambria" pitchFamily="18" charset="0"/>
                <a:ea typeface="Cambria" pitchFamily="18" charset="0"/>
              </a:rPr>
              <a:t>Matplotlib</a:t>
            </a:r>
            <a:r>
              <a:rPr lang="en-IN" sz="1800" dirty="0">
                <a:latin typeface="Cambria" pitchFamily="18" charset="0"/>
                <a:ea typeface="Cambria" pitchFamily="18" charset="0"/>
              </a:rPr>
              <a:t>, </a:t>
            </a:r>
            <a:r>
              <a:rPr lang="en-IN" sz="1800" dirty="0" err="1">
                <a:latin typeface="Cambria" pitchFamily="18" charset="0"/>
                <a:ea typeface="Cambria" pitchFamily="18" charset="0"/>
              </a:rPr>
              <a:t>Seaborn</a:t>
            </a:r>
            <a:r>
              <a:rPr lang="en-IN" sz="1800" dirty="0">
                <a:latin typeface="Cambria" pitchFamily="18" charset="0"/>
                <a:ea typeface="Cambria" pitchFamily="18" charset="0"/>
              </a:rPr>
              <a:t>: For data visualization.</a:t>
            </a:r>
          </a:p>
          <a:p>
            <a:pPr marL="0" indent="0" algn="just">
              <a:buNone/>
            </a:pPr>
            <a:r>
              <a:rPr lang="en-IN" sz="1800" dirty="0">
                <a:latin typeface="Cambria" pitchFamily="18" charset="0"/>
                <a:ea typeface="Cambria" pitchFamily="18" charset="0"/>
              </a:rPr>
              <a:t>iv. Google </a:t>
            </a:r>
            <a:r>
              <a:rPr lang="en-IN" sz="1800" dirty="0" err="1">
                <a:latin typeface="Cambria" pitchFamily="18" charset="0"/>
                <a:ea typeface="Cambria" pitchFamily="18" charset="0"/>
              </a:rPr>
              <a:t>colab</a:t>
            </a:r>
            <a:r>
              <a:rPr lang="en-IN" sz="1800" dirty="0">
                <a:latin typeface="Cambria" pitchFamily="18" charset="0"/>
                <a:ea typeface="Cambria" pitchFamily="18" charset="0"/>
              </a:rPr>
              <a:t> notebook : For running interactive Python code and sharing results with the research team.</a:t>
            </a:r>
          </a:p>
          <a:p>
            <a:pPr marL="0" indent="0" algn="just">
              <a:buNone/>
            </a:pPr>
            <a:r>
              <a:rPr lang="en-IN" sz="1800" dirty="0">
                <a:latin typeface="Cambria" pitchFamily="18" charset="0"/>
                <a:ea typeface="Cambria" pitchFamily="18" charset="0"/>
              </a:rPr>
              <a:t>v. Git: For version control and collaboration.</a:t>
            </a:r>
          </a:p>
          <a:p>
            <a:pPr marL="0" indent="0" algn="just">
              <a:buNone/>
            </a:pPr>
            <a:endParaRPr lang="en-US" sz="1800" dirty="0">
              <a:latin typeface="Cambria" panose="02040503050406030204" pitchFamily="18" charset="0"/>
              <a:ea typeface="Cambria" panose="02040503050406030204" pitchFamily="18" charset="0"/>
            </a:endParaRPr>
          </a:p>
          <a:p>
            <a:pPr marL="0" indent="0" algn="just">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Literature Review</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8747235"/>
              </p:ext>
            </p:extLst>
          </p:nvPr>
        </p:nvGraphicFramePr>
        <p:xfrm>
          <a:off x="822120" y="1007706"/>
          <a:ext cx="10658680" cy="5490466"/>
        </p:xfrm>
        <a:graphic>
          <a:graphicData uri="http://schemas.openxmlformats.org/drawingml/2006/table">
            <a:tbl>
              <a:tblPr firstRow="1" bandRow="1">
                <a:tableStyleId>{5C22544A-7EE6-4342-B048-85BDC9FD1C3A}</a:tableStyleId>
              </a:tblPr>
              <a:tblGrid>
                <a:gridCol w="2664670">
                  <a:extLst>
                    <a:ext uri="{9D8B030D-6E8A-4147-A177-3AD203B41FA5}">
                      <a16:colId xmlns:a16="http://schemas.microsoft.com/office/drawing/2014/main" val="20000"/>
                    </a:ext>
                  </a:extLst>
                </a:gridCol>
                <a:gridCol w="1159855">
                  <a:extLst>
                    <a:ext uri="{9D8B030D-6E8A-4147-A177-3AD203B41FA5}">
                      <a16:colId xmlns:a16="http://schemas.microsoft.com/office/drawing/2014/main" val="20001"/>
                    </a:ext>
                  </a:extLst>
                </a:gridCol>
                <a:gridCol w="3517641">
                  <a:extLst>
                    <a:ext uri="{9D8B030D-6E8A-4147-A177-3AD203B41FA5}">
                      <a16:colId xmlns:a16="http://schemas.microsoft.com/office/drawing/2014/main" val="20002"/>
                    </a:ext>
                  </a:extLst>
                </a:gridCol>
                <a:gridCol w="3316514">
                  <a:extLst>
                    <a:ext uri="{9D8B030D-6E8A-4147-A177-3AD203B41FA5}">
                      <a16:colId xmlns:a16="http://schemas.microsoft.com/office/drawing/2014/main" val="20003"/>
                    </a:ext>
                  </a:extLst>
                </a:gridCol>
              </a:tblGrid>
              <a:tr h="383503">
                <a:tc>
                  <a:txBody>
                    <a:bodyPr/>
                    <a:lstStyle/>
                    <a:p>
                      <a:pPr algn="just"/>
                      <a:r>
                        <a:rPr lang="en-IN" sz="1600" dirty="0">
                          <a:latin typeface="Cambria" pitchFamily="18" charset="0"/>
                          <a:ea typeface="Cambria" pitchFamily="18" charset="0"/>
                        </a:rPr>
                        <a:t>Research</a:t>
                      </a:r>
                      <a:r>
                        <a:rPr lang="en-IN" sz="1600" baseline="0" dirty="0">
                          <a:latin typeface="Cambria" pitchFamily="18" charset="0"/>
                          <a:ea typeface="Cambria" pitchFamily="18" charset="0"/>
                        </a:rPr>
                        <a:t> Paper </a:t>
                      </a:r>
                      <a:endParaRPr lang="en-IN" sz="1600" dirty="0">
                        <a:latin typeface="Cambria" pitchFamily="18" charset="0"/>
                        <a:ea typeface="Cambria" pitchFamily="18" charset="0"/>
                      </a:endParaRPr>
                    </a:p>
                  </a:txBody>
                  <a:tcPr/>
                </a:tc>
                <a:tc>
                  <a:txBody>
                    <a:bodyPr/>
                    <a:lstStyle/>
                    <a:p>
                      <a:pPr algn="just"/>
                      <a:r>
                        <a:rPr lang="en-US" sz="1600" dirty="0">
                          <a:latin typeface="Cambria" pitchFamily="18" charset="0"/>
                          <a:ea typeface="Cambria" pitchFamily="18" charset="0"/>
                        </a:rPr>
                        <a:t>M</a:t>
                      </a:r>
                      <a:r>
                        <a:rPr lang="en-IN" sz="1600" dirty="0" err="1">
                          <a:latin typeface="Cambria" pitchFamily="18" charset="0"/>
                          <a:ea typeface="Cambria" pitchFamily="18" charset="0"/>
                        </a:rPr>
                        <a:t>ethod</a:t>
                      </a:r>
                      <a:endParaRPr lang="en-IN" sz="1600" dirty="0">
                        <a:latin typeface="Cambria" pitchFamily="18" charset="0"/>
                        <a:ea typeface="Cambria" pitchFamily="18" charset="0"/>
                      </a:endParaRPr>
                    </a:p>
                  </a:txBody>
                  <a:tcPr/>
                </a:tc>
                <a:tc>
                  <a:txBody>
                    <a:bodyPr/>
                    <a:lstStyle/>
                    <a:p>
                      <a:pPr algn="just"/>
                      <a:r>
                        <a:rPr lang="en-IN" sz="1600" dirty="0">
                          <a:latin typeface="Cambria" pitchFamily="18" charset="0"/>
                          <a:ea typeface="Cambria" pitchFamily="18" charset="0"/>
                        </a:rPr>
                        <a:t>Advantages</a:t>
                      </a:r>
                    </a:p>
                  </a:txBody>
                  <a:tcPr/>
                </a:tc>
                <a:tc>
                  <a:txBody>
                    <a:bodyPr/>
                    <a:lstStyle/>
                    <a:p>
                      <a:pPr algn="just"/>
                      <a:r>
                        <a:rPr lang="en-IN" sz="1600" dirty="0">
                          <a:latin typeface="Cambria" pitchFamily="18" charset="0"/>
                          <a:ea typeface="Cambria" pitchFamily="18" charset="0"/>
                        </a:rPr>
                        <a:t>Disadvantages</a:t>
                      </a:r>
                    </a:p>
                  </a:txBody>
                  <a:tcPr/>
                </a:tc>
                <a:extLst>
                  <a:ext uri="{0D108BD9-81ED-4DB2-BD59-A6C34878D82A}">
                    <a16:rowId xmlns:a16="http://schemas.microsoft.com/office/drawing/2014/main" val="10000"/>
                  </a:ext>
                </a:extLst>
              </a:tr>
              <a:tr h="2586203">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Study on the Optimization of Production Scheduling in Manufacturing Systems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Genetic Algorithm for Production Planning</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Helps in optimizing the scheduling process based on available resources and required sizes. Reduces lead time and improves on-time delivery.</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Computationally intensive, especially for large production systems.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94180">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Scheduling and Size Optimization in Automated Factories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Mixed Integer Linear Programming (MILP) for scheduling production sizes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MILP provides precise scheduling and can accommodate various size-related constraints for production. Ensures balanced utilization of resources.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Difficult to scale for complex production systems with many variables. Requires accurate input data to be effective.</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84547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3914197094"/>
              </p:ext>
            </p:extLst>
          </p:nvPr>
        </p:nvGraphicFramePr>
        <p:xfrm>
          <a:off x="833006" y="1026367"/>
          <a:ext cx="10658680" cy="5374433"/>
        </p:xfrm>
        <a:graphic>
          <a:graphicData uri="http://schemas.openxmlformats.org/drawingml/2006/table">
            <a:tbl>
              <a:tblPr firstRow="1" bandRow="1">
                <a:tableStyleId>{5C22544A-7EE6-4342-B048-85BDC9FD1C3A}</a:tableStyleId>
              </a:tblPr>
              <a:tblGrid>
                <a:gridCol w="2664670">
                  <a:extLst>
                    <a:ext uri="{9D8B030D-6E8A-4147-A177-3AD203B41FA5}">
                      <a16:colId xmlns:a16="http://schemas.microsoft.com/office/drawing/2014/main" val="20000"/>
                    </a:ext>
                  </a:extLst>
                </a:gridCol>
                <a:gridCol w="1102316">
                  <a:extLst>
                    <a:ext uri="{9D8B030D-6E8A-4147-A177-3AD203B41FA5}">
                      <a16:colId xmlns:a16="http://schemas.microsoft.com/office/drawing/2014/main" val="20001"/>
                    </a:ext>
                  </a:extLst>
                </a:gridCol>
                <a:gridCol w="3984171">
                  <a:extLst>
                    <a:ext uri="{9D8B030D-6E8A-4147-A177-3AD203B41FA5}">
                      <a16:colId xmlns:a16="http://schemas.microsoft.com/office/drawing/2014/main" val="20002"/>
                    </a:ext>
                  </a:extLst>
                </a:gridCol>
                <a:gridCol w="2907523">
                  <a:extLst>
                    <a:ext uri="{9D8B030D-6E8A-4147-A177-3AD203B41FA5}">
                      <a16:colId xmlns:a16="http://schemas.microsoft.com/office/drawing/2014/main" val="20003"/>
                    </a:ext>
                  </a:extLst>
                </a:gridCol>
              </a:tblGrid>
              <a:tr h="389497">
                <a:tc>
                  <a:txBody>
                    <a:bodyPr/>
                    <a:lstStyle/>
                    <a:p>
                      <a:pPr algn="just"/>
                      <a:r>
                        <a:rPr lang="en-IN" sz="1600" dirty="0">
                          <a:latin typeface="Cambria" pitchFamily="18" charset="0"/>
                          <a:ea typeface="Cambria" pitchFamily="18" charset="0"/>
                        </a:rPr>
                        <a:t>Research</a:t>
                      </a:r>
                      <a:r>
                        <a:rPr lang="en-IN" sz="1600" baseline="0" dirty="0">
                          <a:latin typeface="Cambria" pitchFamily="18" charset="0"/>
                          <a:ea typeface="Cambria" pitchFamily="18" charset="0"/>
                        </a:rPr>
                        <a:t> Paper </a:t>
                      </a:r>
                      <a:endParaRPr lang="en-IN" sz="1600" dirty="0">
                        <a:latin typeface="Cambria" pitchFamily="18" charset="0"/>
                        <a:ea typeface="Cambria" pitchFamily="18" charset="0"/>
                      </a:endParaRPr>
                    </a:p>
                  </a:txBody>
                  <a:tcPr/>
                </a:tc>
                <a:tc>
                  <a:txBody>
                    <a:bodyPr/>
                    <a:lstStyle/>
                    <a:p>
                      <a:pPr algn="just"/>
                      <a:r>
                        <a:rPr lang="en-US" sz="1600" dirty="0">
                          <a:latin typeface="Cambria" pitchFamily="18" charset="0"/>
                          <a:ea typeface="Cambria" pitchFamily="18" charset="0"/>
                        </a:rPr>
                        <a:t>M</a:t>
                      </a:r>
                      <a:r>
                        <a:rPr lang="en-IN" sz="1600" dirty="0" err="1">
                          <a:latin typeface="Cambria" pitchFamily="18" charset="0"/>
                          <a:ea typeface="Cambria" pitchFamily="18" charset="0"/>
                        </a:rPr>
                        <a:t>ethod</a:t>
                      </a:r>
                      <a:endParaRPr lang="en-IN" sz="1600" dirty="0">
                        <a:latin typeface="Cambria" pitchFamily="18" charset="0"/>
                        <a:ea typeface="Cambria" pitchFamily="18" charset="0"/>
                      </a:endParaRPr>
                    </a:p>
                  </a:txBody>
                  <a:tcPr/>
                </a:tc>
                <a:tc>
                  <a:txBody>
                    <a:bodyPr/>
                    <a:lstStyle/>
                    <a:p>
                      <a:pPr algn="just"/>
                      <a:r>
                        <a:rPr lang="en-IN" sz="1600" dirty="0">
                          <a:latin typeface="Cambria" pitchFamily="18" charset="0"/>
                          <a:ea typeface="Cambria" pitchFamily="18" charset="0"/>
                        </a:rPr>
                        <a:t>Advantages</a:t>
                      </a:r>
                    </a:p>
                  </a:txBody>
                  <a:tcPr/>
                </a:tc>
                <a:tc>
                  <a:txBody>
                    <a:bodyPr/>
                    <a:lstStyle/>
                    <a:p>
                      <a:pPr algn="just"/>
                      <a:r>
                        <a:rPr lang="en-IN" sz="1600" dirty="0">
                          <a:latin typeface="Cambria" pitchFamily="18" charset="0"/>
                          <a:ea typeface="Cambria" pitchFamily="18" charset="0"/>
                        </a:rPr>
                        <a:t>Disadvantages</a:t>
                      </a:r>
                    </a:p>
                  </a:txBody>
                  <a:tcPr/>
                </a:tc>
                <a:extLst>
                  <a:ext uri="{0D108BD9-81ED-4DB2-BD59-A6C34878D82A}">
                    <a16:rowId xmlns:a16="http://schemas.microsoft.com/office/drawing/2014/main" val="10000"/>
                  </a:ext>
                </a:extLst>
              </a:tr>
              <a:tr h="2492468">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Real-time Automated Scheduling of Production Lines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Real-time scheduling using AI and Machine Learning algorithms</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Optimizes schedules based on real-time data and adjusts for size requirements dynamically. Improves flexibility and efficiency.</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Requires large amounts of real-time data and sophisticated algorithms, making implementation costly and complex.</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492468">
                <a:tc>
                  <a:txBody>
                    <a:bodyPr/>
                    <a:lstStyle/>
                    <a:p>
                      <a:pPr marL="0" indent="0" algn="just">
                        <a:buFont typeface="+mj-lt"/>
                        <a:buNone/>
                      </a:pPr>
                      <a:r>
                        <a:rPr lang="en-US" sz="1400" kern="1200" dirty="0">
                          <a:solidFill>
                            <a:schemeClr val="dk1"/>
                          </a:solidFill>
                          <a:effectLst/>
                          <a:latin typeface="Cambria" panose="02040503050406030204" pitchFamily="18" charset="0"/>
                          <a:ea typeface="Cambria" panose="02040503050406030204" pitchFamily="18" charset="0"/>
                          <a:cs typeface="+mn-cs"/>
                        </a:rPr>
                        <a:t>Adaptive Scheduling for Size-Based Manufacturing</a:t>
                      </a:r>
                      <a:endParaRPr lang="en-US" sz="1400" dirty="0">
                        <a:latin typeface="Cambria" pitchFamily="18" charset="0"/>
                        <a:ea typeface="Cambria" pitchFamily="18" charset="0"/>
                      </a:endParaRPr>
                    </a:p>
                  </a:txBody>
                  <a:tcPr/>
                </a:tc>
                <a:tc>
                  <a:txBody>
                    <a:bodyPr/>
                    <a:lstStyle/>
                    <a:p>
                      <a:pPr algn="just"/>
                      <a:r>
                        <a:rPr lang="en-US" sz="1400" kern="1200" dirty="0">
                          <a:solidFill>
                            <a:schemeClr val="dk1"/>
                          </a:solidFill>
                          <a:effectLst/>
                          <a:latin typeface="Cambria" panose="02040503050406030204" pitchFamily="18" charset="0"/>
                          <a:ea typeface="Cambria" panose="02040503050406030204" pitchFamily="18" charset="0"/>
                          <a:cs typeface="+mn-cs"/>
                        </a:rPr>
                        <a:t>Constraint Programming for size-specific scheduling</a:t>
                      </a:r>
                      <a:endParaRPr lang="en-IN" sz="1400" dirty="0">
                        <a:latin typeface="Cambria" pitchFamily="18" charset="0"/>
                        <a:ea typeface="Cambria" pitchFamily="18" charset="0"/>
                      </a:endParaRPr>
                    </a:p>
                  </a:txBody>
                  <a:tcPr/>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Allows for efficient scheduling based on size constraints, such as machine capacity, available raw materials, and time. Enhances production flow.</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May not handle uncertainty in demand or sudden changes in production requirements effectively.</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9534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1874775842"/>
              </p:ext>
            </p:extLst>
          </p:nvPr>
        </p:nvGraphicFramePr>
        <p:xfrm>
          <a:off x="865664" y="1418253"/>
          <a:ext cx="10658680" cy="2280003"/>
        </p:xfrm>
        <a:graphic>
          <a:graphicData uri="http://schemas.openxmlformats.org/drawingml/2006/table">
            <a:tbl>
              <a:tblPr firstRow="1" bandRow="1">
                <a:tableStyleId>{5C22544A-7EE6-4342-B048-85BDC9FD1C3A}</a:tableStyleId>
              </a:tblPr>
              <a:tblGrid>
                <a:gridCol w="2664670">
                  <a:extLst>
                    <a:ext uri="{9D8B030D-6E8A-4147-A177-3AD203B41FA5}">
                      <a16:colId xmlns:a16="http://schemas.microsoft.com/office/drawing/2014/main" val="20000"/>
                    </a:ext>
                  </a:extLst>
                </a:gridCol>
                <a:gridCol w="1293593">
                  <a:extLst>
                    <a:ext uri="{9D8B030D-6E8A-4147-A177-3AD203B41FA5}">
                      <a16:colId xmlns:a16="http://schemas.microsoft.com/office/drawing/2014/main" val="20001"/>
                    </a:ext>
                  </a:extLst>
                </a:gridCol>
                <a:gridCol w="4035747">
                  <a:extLst>
                    <a:ext uri="{9D8B030D-6E8A-4147-A177-3AD203B41FA5}">
                      <a16:colId xmlns:a16="http://schemas.microsoft.com/office/drawing/2014/main" val="20002"/>
                    </a:ext>
                  </a:extLst>
                </a:gridCol>
                <a:gridCol w="2664670">
                  <a:extLst>
                    <a:ext uri="{9D8B030D-6E8A-4147-A177-3AD203B41FA5}">
                      <a16:colId xmlns:a16="http://schemas.microsoft.com/office/drawing/2014/main" val="20003"/>
                    </a:ext>
                  </a:extLst>
                </a:gridCol>
              </a:tblGrid>
              <a:tr h="399323">
                <a:tc>
                  <a:txBody>
                    <a:bodyPr/>
                    <a:lstStyle/>
                    <a:p>
                      <a:pPr algn="just"/>
                      <a:r>
                        <a:rPr lang="en-IN" sz="1600" dirty="0">
                          <a:latin typeface="Cambria" pitchFamily="18" charset="0"/>
                          <a:ea typeface="Cambria" pitchFamily="18" charset="0"/>
                        </a:rPr>
                        <a:t>Research</a:t>
                      </a:r>
                      <a:r>
                        <a:rPr lang="en-IN" sz="1600" baseline="0" dirty="0">
                          <a:latin typeface="Cambria" pitchFamily="18" charset="0"/>
                          <a:ea typeface="Cambria" pitchFamily="18" charset="0"/>
                        </a:rPr>
                        <a:t> Paper </a:t>
                      </a:r>
                      <a:endParaRPr lang="en-IN" sz="1600" dirty="0">
                        <a:latin typeface="Cambria" pitchFamily="18" charset="0"/>
                        <a:ea typeface="Cambria" pitchFamily="18" charset="0"/>
                      </a:endParaRPr>
                    </a:p>
                  </a:txBody>
                  <a:tcPr/>
                </a:tc>
                <a:tc>
                  <a:txBody>
                    <a:bodyPr/>
                    <a:lstStyle/>
                    <a:p>
                      <a:pPr algn="just"/>
                      <a:r>
                        <a:rPr lang="en-US" sz="1600" dirty="0">
                          <a:latin typeface="Cambria" pitchFamily="18" charset="0"/>
                          <a:ea typeface="Cambria" pitchFamily="18" charset="0"/>
                        </a:rPr>
                        <a:t>M</a:t>
                      </a:r>
                      <a:r>
                        <a:rPr lang="en-IN" sz="1600" dirty="0" err="1">
                          <a:latin typeface="Cambria" pitchFamily="18" charset="0"/>
                          <a:ea typeface="Cambria" pitchFamily="18" charset="0"/>
                        </a:rPr>
                        <a:t>ethod</a:t>
                      </a:r>
                      <a:endParaRPr lang="en-IN" sz="1600" dirty="0">
                        <a:latin typeface="Cambria" pitchFamily="18" charset="0"/>
                        <a:ea typeface="Cambria" pitchFamily="18" charset="0"/>
                      </a:endParaRPr>
                    </a:p>
                  </a:txBody>
                  <a:tcPr/>
                </a:tc>
                <a:tc>
                  <a:txBody>
                    <a:bodyPr/>
                    <a:lstStyle/>
                    <a:p>
                      <a:pPr algn="just"/>
                      <a:r>
                        <a:rPr lang="en-IN" sz="1600" dirty="0">
                          <a:latin typeface="Cambria" pitchFamily="18" charset="0"/>
                          <a:ea typeface="Cambria" pitchFamily="18" charset="0"/>
                        </a:rPr>
                        <a:t>Advantages</a:t>
                      </a:r>
                    </a:p>
                  </a:txBody>
                  <a:tcPr/>
                </a:tc>
                <a:tc>
                  <a:txBody>
                    <a:bodyPr/>
                    <a:lstStyle/>
                    <a:p>
                      <a:pPr algn="just"/>
                      <a:r>
                        <a:rPr lang="en-IN" sz="1600" dirty="0">
                          <a:latin typeface="Cambria" pitchFamily="18" charset="0"/>
                          <a:ea typeface="Cambria" pitchFamily="18" charset="0"/>
                        </a:rPr>
                        <a:t>Disadvantages</a:t>
                      </a:r>
                    </a:p>
                  </a:txBody>
                  <a:tcPr/>
                </a:tc>
                <a:extLst>
                  <a:ext uri="{0D108BD9-81ED-4DB2-BD59-A6C34878D82A}">
                    <a16:rowId xmlns:a16="http://schemas.microsoft.com/office/drawing/2014/main" val="10000"/>
                  </a:ext>
                </a:extLst>
              </a:tr>
              <a:tr h="1606802">
                <a:tc>
                  <a:txBody>
                    <a:bodyPr/>
                    <a:lstStyle/>
                    <a:p>
                      <a:pPr marL="0" indent="0" algn="just">
                        <a:buFont typeface="+mj-lt"/>
                        <a:buNone/>
                      </a:pPr>
                      <a:r>
                        <a:rPr lang="en-US" sz="1400" kern="1200" dirty="0">
                          <a:solidFill>
                            <a:schemeClr val="dk1"/>
                          </a:solidFill>
                          <a:effectLst/>
                          <a:latin typeface="Cambria" panose="02040503050406030204" pitchFamily="18" charset="0"/>
                          <a:ea typeface="Cambria" panose="02040503050406030204" pitchFamily="18" charset="0"/>
                          <a:cs typeface="+mn-cs"/>
                        </a:rPr>
                        <a:t>Smart Manufacturing and Dynamic Scheduling</a:t>
                      </a:r>
                      <a:endParaRPr lang="en-IN" sz="1400" dirty="0">
                        <a:latin typeface="Cambria" pitchFamily="18" charset="0"/>
                        <a:ea typeface="Cambria" pitchFamily="18" charset="0"/>
                      </a:endParaRPr>
                    </a:p>
                  </a:txBody>
                  <a:tcPr/>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Internet of Things (IoT) and Cloud Computing for dynamic scheduling</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Enables automatic adjustment of production schedules based on machine status, size requirements, and inventory levels. Increases overall production efficiency.</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just">
                        <a:lnSpc>
                          <a:spcPct val="150000"/>
                        </a:lnSpc>
                        <a:tabLst>
                          <a:tab pos="619125" algn="l"/>
                        </a:tabLst>
                      </a:pPr>
                      <a:r>
                        <a:rPr lang="en-US" sz="1400" dirty="0">
                          <a:effectLst/>
                          <a:latin typeface="Cambria" panose="02040503050406030204" pitchFamily="18" charset="0"/>
                          <a:ea typeface="Cambria" panose="02040503050406030204" pitchFamily="18" charset="0"/>
                          <a:cs typeface="Times New Roman" panose="02020603050405020304" pitchFamily="18" charset="0"/>
                        </a:rPr>
                        <a:t>Integration of IoT devices can be expensive. Dependence on the cloud may raise concerns about data security.</a:t>
                      </a: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2581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Cambria" pitchFamily="18" charset="0"/>
                <a:ea typeface="Cambria" pitchFamily="18" charset="0"/>
              </a:rPr>
              <a:t>Existing method Drawback</a:t>
            </a:r>
            <a:endParaRPr lang="en-IN" dirty="0">
              <a:latin typeface="Cambria" pitchFamily="18" charset="0"/>
              <a:ea typeface="Cambria"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812800" y="1203649"/>
            <a:ext cx="10668000" cy="4892349"/>
          </a:xfrm>
        </p:spPr>
        <p:txBody>
          <a:bodyPr>
            <a:normAutofit/>
          </a:bodyPr>
          <a:lstStyle/>
          <a:p>
            <a:pPr algn="just">
              <a:lnSpc>
                <a:spcPct val="150000"/>
              </a:lnSpc>
            </a:pPr>
            <a:r>
              <a:rPr lang="en-US" sz="1800" dirty="0">
                <a:latin typeface="Cambria" pitchFamily="18" charset="0"/>
                <a:ea typeface="Cambria" pitchFamily="18" charset="0"/>
              </a:rPr>
              <a:t>LACK OF FLEXIBILITY IN HANDLING DYNAMIC CHANGES </a:t>
            </a:r>
          </a:p>
          <a:p>
            <a:pPr algn="just">
              <a:lnSpc>
                <a:spcPct val="150000"/>
              </a:lnSpc>
            </a:pPr>
            <a:r>
              <a:rPr lang="en-US" sz="1800" dirty="0">
                <a:latin typeface="Cambria" pitchFamily="18" charset="0"/>
                <a:ea typeface="Cambria" pitchFamily="18" charset="0"/>
              </a:rPr>
              <a:t>INTEGRATION CHALLENGES BETWEEN LEGACY AND MODERN SYSTEMS</a:t>
            </a:r>
          </a:p>
          <a:p>
            <a:pPr algn="just">
              <a:lnSpc>
                <a:spcPct val="150000"/>
              </a:lnSpc>
            </a:pPr>
            <a:r>
              <a:rPr lang="en-US" sz="1800" dirty="0">
                <a:latin typeface="Cambria" pitchFamily="18" charset="0"/>
                <a:ea typeface="Cambria" pitchFamily="18" charset="0"/>
              </a:rPr>
              <a:t> UNCERTAINTY AND RISK MANAGEMENT IN SCHEDULING  </a:t>
            </a:r>
          </a:p>
          <a:p>
            <a:pPr algn="just">
              <a:lnSpc>
                <a:spcPct val="150000"/>
              </a:lnSpc>
            </a:pPr>
            <a:r>
              <a:rPr lang="en-US" sz="1800" dirty="0">
                <a:latin typeface="Cambria" pitchFamily="18" charset="0"/>
                <a:ea typeface="Cambria" pitchFamily="18" charset="0"/>
              </a:rPr>
              <a:t>SCALABILITY OF SCHEDULING ALGORITHMS </a:t>
            </a:r>
          </a:p>
          <a:p>
            <a:pPr algn="just">
              <a:lnSpc>
                <a:spcPct val="150000"/>
              </a:lnSpc>
            </a:pPr>
            <a:r>
              <a:rPr lang="en-US" sz="1800" dirty="0">
                <a:latin typeface="Cambria" pitchFamily="18" charset="0"/>
                <a:ea typeface="Cambria" pitchFamily="18" charset="0"/>
              </a:rPr>
              <a:t>REAL-TIME DATA INTEGRATION AND FEEDBACK LOOPS </a:t>
            </a:r>
          </a:p>
          <a:p>
            <a:pPr algn="just">
              <a:lnSpc>
                <a:spcPct val="150000"/>
              </a:lnSpc>
            </a:pPr>
            <a:r>
              <a:rPr lang="en-US" sz="1800" dirty="0">
                <a:latin typeface="Cambria" pitchFamily="18" charset="0"/>
                <a:ea typeface="Cambria" pitchFamily="18" charset="0"/>
              </a:rPr>
              <a:t>HUMAN AND MACHINE INTERACTION IN SCHEDULING </a:t>
            </a:r>
            <a:endParaRPr lang="en-IN" sz="1800" dirty="0">
              <a:latin typeface="Cambria" pitchFamily="18" charset="0"/>
              <a:ea typeface="Cambria"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Objectives</a:t>
            </a:r>
          </a:p>
        </p:txBody>
      </p:sp>
      <p:sp>
        <p:nvSpPr>
          <p:cNvPr id="3" name="Content Placeholder 2"/>
          <p:cNvSpPr>
            <a:spLocks noGrp="1"/>
          </p:cNvSpPr>
          <p:nvPr>
            <p:ph idx="1"/>
          </p:nvPr>
        </p:nvSpPr>
        <p:spPr>
          <a:xfrm>
            <a:off x="812800" y="1278294"/>
            <a:ext cx="10668000" cy="4786604"/>
          </a:xfrm>
        </p:spPr>
        <p:txBody>
          <a:bodyPr>
            <a:normAutofit/>
          </a:bodyPr>
          <a:lstStyle/>
          <a:p>
            <a:pPr marL="342900" lvl="0" indent="-342900" algn="just">
              <a:lnSpc>
                <a:spcPct val="150000"/>
              </a:lnSpc>
              <a:buFont typeface="Symbol" panose="05050102010706020507" pitchFamily="18" charset="2"/>
              <a:buChar char=""/>
              <a:tabLst>
                <a:tab pos="619125" algn="l"/>
              </a:tabLst>
            </a:pPr>
            <a:r>
              <a:rPr lang="en-US" sz="1800" dirty="0">
                <a:latin typeface="Cambria" panose="02040503050406030204" pitchFamily="18" charset="0"/>
                <a:ea typeface="Cambria" panose="02040503050406030204" pitchFamily="18" charset="0"/>
              </a:rPr>
              <a:t>AUTOMATED SCHEDULING PREDICTION</a:t>
            </a:r>
          </a:p>
          <a:p>
            <a:pPr marL="342900" lvl="0" indent="-342900" algn="just">
              <a:lnSpc>
                <a:spcPct val="150000"/>
              </a:lnSpc>
              <a:buFont typeface="Symbol" panose="05050102010706020507" pitchFamily="18" charset="2"/>
              <a:buChar char=""/>
              <a:tabLst>
                <a:tab pos="619125" algn="l"/>
              </a:tabLst>
            </a:pPr>
            <a:r>
              <a:rPr lang="en-US" sz="1800" dirty="0">
                <a:latin typeface="Cambria" panose="02040503050406030204" pitchFamily="18" charset="0"/>
                <a:ea typeface="Cambria" panose="02040503050406030204" pitchFamily="18" charset="0"/>
              </a:rPr>
              <a:t> EFFICIENT RESOURCE UTILIZATION </a:t>
            </a:r>
          </a:p>
          <a:p>
            <a:pPr marL="342900" lvl="0" indent="-342900" algn="just">
              <a:lnSpc>
                <a:spcPct val="150000"/>
              </a:lnSpc>
              <a:buFont typeface="Symbol" panose="05050102010706020507" pitchFamily="18" charset="2"/>
              <a:buChar char=""/>
              <a:tabLst>
                <a:tab pos="619125" algn="l"/>
              </a:tabLst>
            </a:pPr>
            <a:r>
              <a:rPr lang="en-US" sz="1800" dirty="0">
                <a:latin typeface="Cambria" panose="02040503050406030204" pitchFamily="18" charset="0"/>
                <a:ea typeface="Cambria" panose="02040503050406030204" pitchFamily="18" charset="0"/>
              </a:rPr>
              <a:t>DATA-DRIVEN DECISION MAKING</a:t>
            </a:r>
          </a:p>
          <a:p>
            <a:pPr marL="342900" lvl="0" indent="-342900" algn="just">
              <a:lnSpc>
                <a:spcPct val="150000"/>
              </a:lnSpc>
              <a:buFont typeface="Symbol" panose="05050102010706020507" pitchFamily="18" charset="2"/>
              <a:buChar char=""/>
              <a:tabLst>
                <a:tab pos="619125" algn="l"/>
              </a:tabLst>
            </a:pPr>
            <a:r>
              <a:rPr lang="en-US" sz="1800" dirty="0">
                <a:latin typeface="Cambria" panose="02040503050406030204" pitchFamily="18" charset="0"/>
                <a:ea typeface="Cambria" panose="02040503050406030204" pitchFamily="18" charset="0"/>
              </a:rPr>
              <a:t>DYNAMIC GANTT CHART GENERATION </a:t>
            </a:r>
          </a:p>
          <a:p>
            <a:pPr marL="342900" lvl="0" indent="-342900" algn="just">
              <a:lnSpc>
                <a:spcPct val="150000"/>
              </a:lnSpc>
              <a:buFont typeface="Symbol" panose="05050102010706020507" pitchFamily="18" charset="2"/>
              <a:buChar char=""/>
              <a:tabLst>
                <a:tab pos="619125" algn="l"/>
              </a:tabLst>
            </a:pPr>
            <a:r>
              <a:rPr lang="en-US" sz="1800" dirty="0">
                <a:latin typeface="Cambria" panose="02040503050406030204" pitchFamily="18" charset="0"/>
                <a:ea typeface="Cambria" panose="02040503050406030204" pitchFamily="18" charset="0"/>
              </a:rPr>
              <a:t> INTERACTIVE INPUT SYSTEM </a:t>
            </a:r>
          </a:p>
          <a:p>
            <a:pPr marL="342900" lvl="0" indent="-342900" algn="just">
              <a:lnSpc>
                <a:spcPct val="150000"/>
              </a:lnSpc>
              <a:buFont typeface="Symbol" panose="05050102010706020507" pitchFamily="18" charset="2"/>
              <a:buChar char=""/>
              <a:tabLst>
                <a:tab pos="619125" algn="l"/>
              </a:tabLst>
            </a:pPr>
            <a:r>
              <a:rPr lang="en-US" sz="1800" dirty="0">
                <a:latin typeface="Cambria" panose="02040503050406030204" pitchFamily="18" charset="0"/>
                <a:ea typeface="Cambria" panose="02040503050406030204" pitchFamily="18" charset="0"/>
              </a:rPr>
              <a:t>EXPORTING DATA TO EXCEL </a:t>
            </a:r>
          </a:p>
          <a:p>
            <a:pPr marL="342900" lvl="0" indent="-342900" algn="just">
              <a:lnSpc>
                <a:spcPct val="150000"/>
              </a:lnSpc>
              <a:buFont typeface="Symbol" panose="05050102010706020507" pitchFamily="18" charset="2"/>
              <a:buChar char=""/>
              <a:tabLst>
                <a:tab pos="619125" algn="l"/>
              </a:tabLst>
            </a:pPr>
            <a:r>
              <a:rPr lang="en-US" sz="1800" dirty="0">
                <a:latin typeface="Cambria" panose="02040503050406030204" pitchFamily="18" charset="0"/>
                <a:ea typeface="Cambria" panose="02040503050406030204" pitchFamily="18" charset="0"/>
              </a:rPr>
              <a:t>IMPROVED ACCURACY IN PREDICTIONS </a:t>
            </a:r>
            <a:endParaRPr lang="en-IN" sz="180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itchFamily="18" charset="0"/>
                <a:ea typeface="Cambria" pitchFamily="18" charset="0"/>
              </a:rPr>
              <a:t>Proposed Methodology</a:t>
            </a:r>
          </a:p>
        </p:txBody>
      </p:sp>
      <p:sp>
        <p:nvSpPr>
          <p:cNvPr id="3" name="Content Placeholder 2"/>
          <p:cNvSpPr>
            <a:spLocks noGrp="1"/>
          </p:cNvSpPr>
          <p:nvPr>
            <p:ph idx="1"/>
          </p:nvPr>
        </p:nvSpPr>
        <p:spPr/>
        <p:txBody>
          <a:bodyPr>
            <a:normAutofit/>
          </a:bodyPr>
          <a:lstStyle/>
          <a:p>
            <a:pPr algn="just"/>
            <a:r>
              <a:rPr lang="en-US" sz="1800" dirty="0">
                <a:latin typeface="Cambria" pitchFamily="18" charset="0"/>
                <a:ea typeface="Cambria" pitchFamily="18" charset="0"/>
              </a:rPr>
              <a:t>DATA COLLECTION AND PREPROCESSING</a:t>
            </a:r>
          </a:p>
          <a:p>
            <a:pPr lvl="1" algn="just"/>
            <a:r>
              <a:rPr lang="en-US" sz="1400" dirty="0">
                <a:latin typeface="Cambria" pitchFamily="18" charset="0"/>
                <a:ea typeface="Cambria" pitchFamily="18" charset="0"/>
              </a:rPr>
              <a:t>Input Data Collection</a:t>
            </a:r>
          </a:p>
          <a:p>
            <a:pPr lvl="1" algn="just"/>
            <a:r>
              <a:rPr lang="en-US" sz="1300" dirty="0">
                <a:latin typeface="Cambria" pitchFamily="18" charset="0"/>
                <a:ea typeface="Cambria" pitchFamily="18" charset="0"/>
              </a:rPr>
              <a:t>Historical Data</a:t>
            </a:r>
          </a:p>
          <a:p>
            <a:pPr algn="just"/>
            <a:r>
              <a:rPr lang="en-US" sz="1800" dirty="0">
                <a:latin typeface="Cambria" pitchFamily="18" charset="0"/>
                <a:ea typeface="Cambria" pitchFamily="18" charset="0"/>
              </a:rPr>
              <a:t>MODEL TRAINING AND PREDICTION</a:t>
            </a:r>
          </a:p>
          <a:p>
            <a:pPr lvl="1" algn="just"/>
            <a:r>
              <a:rPr lang="en-US" sz="1400" dirty="0">
                <a:latin typeface="Cambria" pitchFamily="18" charset="0"/>
                <a:ea typeface="Cambria" pitchFamily="18" charset="0"/>
              </a:rPr>
              <a:t>	Model Selection	</a:t>
            </a:r>
          </a:p>
          <a:p>
            <a:pPr lvl="1" algn="just"/>
            <a:r>
              <a:rPr lang="en-US" sz="1400" dirty="0">
                <a:latin typeface="Cambria" pitchFamily="18" charset="0"/>
                <a:ea typeface="Cambria" pitchFamily="18" charset="0"/>
              </a:rPr>
              <a:t>	Training the Model	</a:t>
            </a:r>
          </a:p>
          <a:p>
            <a:pPr lvl="1" algn="just"/>
            <a:r>
              <a:rPr lang="en-US" sz="1400" dirty="0">
                <a:latin typeface="Cambria" pitchFamily="18" charset="0"/>
                <a:ea typeface="Cambria" pitchFamily="18" charset="0"/>
              </a:rPr>
              <a:t>	Prediction of Scheduling Time</a:t>
            </a:r>
          </a:p>
          <a:p>
            <a:pPr algn="just"/>
            <a:r>
              <a:rPr lang="en-US" sz="1800" dirty="0">
                <a:latin typeface="Cambria" pitchFamily="18" charset="0"/>
                <a:ea typeface="Cambria" pitchFamily="18" charset="0"/>
              </a:rPr>
              <a:t>SCHEDULING TIME CALCULATION </a:t>
            </a:r>
          </a:p>
          <a:p>
            <a:pPr lvl="1" algn="just"/>
            <a:r>
              <a:rPr lang="en-US" sz="1400" dirty="0">
                <a:latin typeface="Cambria" pitchFamily="18" charset="0"/>
                <a:ea typeface="Cambria" pitchFamily="18" charset="0"/>
              </a:rPr>
              <a:t>	Sequential Production Scheduling: </a:t>
            </a:r>
          </a:p>
          <a:p>
            <a:pPr lvl="1" algn="just"/>
            <a:r>
              <a:rPr lang="en-US" sz="1400" dirty="0">
                <a:latin typeface="Cambria" pitchFamily="18" charset="0"/>
                <a:ea typeface="Cambria" pitchFamily="18" charset="0"/>
              </a:rPr>
              <a:t>	Start Time Calculation: </a:t>
            </a:r>
          </a:p>
          <a:p>
            <a:pPr lvl="1" algn="just"/>
            <a:r>
              <a:rPr lang="en-US" sz="1400" dirty="0">
                <a:latin typeface="Cambria" pitchFamily="18" charset="0"/>
                <a:ea typeface="Cambria" pitchFamily="18" charset="0"/>
              </a:rPr>
              <a:t>	Formula: </a:t>
            </a:r>
          </a:p>
          <a:p>
            <a:pPr lvl="2" algn="just"/>
            <a:r>
              <a:rPr lang="en-US" sz="1400" dirty="0">
                <a:latin typeface="Cambria" pitchFamily="18" charset="0"/>
                <a:ea typeface="Cambria" pitchFamily="18" charset="0"/>
              </a:rPr>
              <a:t>Start Time for Product n = End Time of Product (n-1). </a:t>
            </a:r>
          </a:p>
          <a:p>
            <a:pPr lvl="2" algn="just"/>
            <a:r>
              <a:rPr lang="en-US" sz="1400" dirty="0">
                <a:latin typeface="Cambria" pitchFamily="18" charset="0"/>
                <a:ea typeface="Cambria" pitchFamily="18" charset="0"/>
              </a:rPr>
              <a:t>The end time for product n is calculated as:  </a:t>
            </a:r>
          </a:p>
          <a:p>
            <a:pPr lvl="2" algn="just"/>
            <a:r>
              <a:rPr lang="en-US" sz="1400" dirty="0">
                <a:latin typeface="Cambria" pitchFamily="18" charset="0"/>
                <a:ea typeface="Cambria" pitchFamily="18" charset="0"/>
              </a:rPr>
              <a:t>End Time = Start Time + Scheduling Time </a:t>
            </a:r>
          </a:p>
          <a:p>
            <a:pPr algn="just"/>
            <a:r>
              <a:rPr lang="en-US" sz="1800" dirty="0">
                <a:latin typeface="Cambria" pitchFamily="18" charset="0"/>
                <a:ea typeface="Cambria" pitchFamily="18" charset="0"/>
              </a:rPr>
              <a:t>GANTT CHART GENERATION</a:t>
            </a:r>
          </a:p>
          <a:p>
            <a:pPr algn="just"/>
            <a:r>
              <a:rPr lang="en-US" sz="1800" dirty="0">
                <a:latin typeface="Cambria" pitchFamily="18" charset="0"/>
                <a:ea typeface="Cambria" pitchFamily="18" charset="0"/>
              </a:rPr>
              <a:t> DATA EXPORT TO EXCEL</a:t>
            </a:r>
          </a:p>
          <a:p>
            <a:pPr algn="just"/>
            <a:r>
              <a:rPr lang="en-US" sz="1800" dirty="0">
                <a:latin typeface="Cambria" pitchFamily="18" charset="0"/>
                <a:ea typeface="Cambria" pitchFamily="18" charset="0"/>
              </a:rPr>
              <a:t>USER INTERACTION AND OUTPUT </a:t>
            </a:r>
          </a:p>
        </p:txBody>
      </p:sp>
    </p:spTree>
    <p:extLst>
      <p:ext uri="{BB962C8B-B14F-4D97-AF65-F5344CB8AC3E}">
        <p14:creationId xmlns:p14="http://schemas.microsoft.com/office/powerpoint/2010/main" val="26596186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1787</TotalTime>
  <Words>1920</Words>
  <Application>Microsoft Office PowerPoint</Application>
  <PresentationFormat>Widescreen</PresentationFormat>
  <Paragraphs>198</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Bookman Old Style</vt:lpstr>
      <vt:lpstr>Calibri</vt:lpstr>
      <vt:lpstr>Cambria</vt:lpstr>
      <vt:lpstr>Symbol</vt:lpstr>
      <vt:lpstr>Times New Roman</vt:lpstr>
      <vt:lpstr>Verdana</vt:lpstr>
      <vt:lpstr>Bioinformatics</vt:lpstr>
      <vt:lpstr>AUTOMATIC PRODUCTION PLANNING &amp; SCHEDULING OF SIZE</vt:lpstr>
      <vt:lpstr>Introduction</vt:lpstr>
      <vt:lpstr>Hardware/Software components</vt:lpstr>
      <vt:lpstr>Literature Review</vt:lpstr>
      <vt:lpstr>PowerPoint Presentation</vt:lpstr>
      <vt:lpstr>PowerPoint Presentation</vt:lpstr>
      <vt:lpstr>Existing method Drawback</vt:lpstr>
      <vt:lpstr>Objectives</vt:lpstr>
      <vt:lpstr>Proposed Methodology</vt:lpstr>
      <vt:lpstr>PowerPoint Presentation</vt:lpstr>
      <vt:lpstr>PowerPoint Presentation</vt:lpstr>
      <vt:lpstr>PowerPoint Presentation</vt:lpstr>
      <vt:lpstr>Timeline of Project</vt:lpstr>
      <vt:lpstr>Expected Outcomes</vt:lpstr>
      <vt:lpstr>Results</vt:lpstr>
      <vt:lpstr>PowerPoint Presentation</vt:lpstr>
      <vt:lpstr>Conclusion</vt:lpstr>
      <vt:lpstr>Github Link</vt:lpstr>
      <vt:lpstr>References</vt:lpstr>
      <vt:lpstr>Plagiarism Check</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MEGHANA G S</cp:lastModifiedBy>
  <cp:revision>82</cp:revision>
  <dcterms:created xsi:type="dcterms:W3CDTF">2023-03-16T03:26:27Z</dcterms:created>
  <dcterms:modified xsi:type="dcterms:W3CDTF">2025-01-22T03:47:23Z</dcterms:modified>
</cp:coreProperties>
</file>