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43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1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51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46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76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63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33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76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475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26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36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60F5F-5825-4F1C-877F-F8CC982FDA32}" type="datetimeFigureOut">
              <a:rPr lang="pt-BR" smtClean="0"/>
              <a:t>07/05/2019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0B55-B834-4134-8F2C-DB93DF90F3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4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663937" y="1186131"/>
            <a:ext cx="8078910" cy="5265658"/>
            <a:chOff x="743422" y="239286"/>
            <a:chExt cx="8078910" cy="5265658"/>
          </a:xfrm>
        </p:grpSpPr>
        <p:sp>
          <p:nvSpPr>
            <p:cNvPr id="4" name="AutoShape 42"/>
            <p:cNvSpPr>
              <a:spLocks noChangeArrowheads="1"/>
            </p:cNvSpPr>
            <p:nvPr/>
          </p:nvSpPr>
          <p:spPr bwMode="auto">
            <a:xfrm>
              <a:off x="3587268" y="1263366"/>
              <a:ext cx="2232248" cy="245905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b="1" u="sng" dirty="0" smtClean="0">
                  <a:solidFill>
                    <a:srgbClr val="000000"/>
                  </a:solidFill>
                  <a:latin typeface="Verdana" pitchFamily="32" charset="0"/>
                </a:rPr>
                <a:t>Fato </a:t>
              </a:r>
              <a:r>
                <a:rPr lang="en-US" sz="700" b="1" u="sng" dirty="0" smtClean="0">
                  <a:solidFill>
                    <a:srgbClr val="000000"/>
                  </a:solidFill>
                  <a:latin typeface="Verdana" pitchFamily="32" charset="0"/>
                </a:rPr>
                <a:t>Campanha</a:t>
              </a:r>
            </a:p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700" b="1" u="sng" dirty="0">
                <a:solidFill>
                  <a:srgbClr val="000000"/>
                </a:solidFill>
                <a:latin typeface="Verdana" pitchFamily="32" charset="0"/>
              </a:endParaRPr>
            </a:p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700" b="1" u="sng" dirty="0" smtClean="0">
                <a:solidFill>
                  <a:srgbClr val="000000"/>
                </a:solidFill>
                <a:latin typeface="Verdana" pitchFamily="32" charset="0"/>
              </a:endParaRP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Data Ocorreu evento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Surrogate Key Cliente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Surrogate Key Canal Comunicação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Surrogate Key Evento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Surrogate Key Produto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Valor Total Compra</a:t>
              </a:r>
              <a:endParaRPr lang="en-US" sz="700" dirty="0" smtClean="0">
                <a:solidFill>
                  <a:srgbClr val="000000"/>
                </a:solidFill>
                <a:latin typeface="Verdana" pitchFamily="32" charset="0"/>
              </a:endParaRP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Quantidade Campanha</a:t>
              </a:r>
            </a:p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700" dirty="0" smtClean="0">
                <a:solidFill>
                  <a:srgbClr val="000000"/>
                </a:solidFill>
                <a:latin typeface="Verdana" pitchFamily="32" charset="0"/>
              </a:endParaRPr>
            </a:p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700" b="1" u="sng" dirty="0" smtClean="0">
                <a:solidFill>
                  <a:srgbClr val="000000"/>
                </a:solidFill>
                <a:latin typeface="Verdana" pitchFamily="32" charset="0"/>
              </a:endParaRPr>
            </a:p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700" b="1" u="sng" dirty="0" smtClean="0">
                <a:solidFill>
                  <a:srgbClr val="000000"/>
                </a:solidFill>
                <a:latin typeface="Verdana" pitchFamily="32" charset="0"/>
              </a:endParaRPr>
            </a:p>
          </p:txBody>
        </p:sp>
        <p:sp>
          <p:nvSpPr>
            <p:cNvPr id="5" name="AutoShape 42"/>
            <p:cNvSpPr>
              <a:spLocks noChangeArrowheads="1"/>
            </p:cNvSpPr>
            <p:nvPr/>
          </p:nvSpPr>
          <p:spPr bwMode="auto">
            <a:xfrm>
              <a:off x="743422" y="817156"/>
              <a:ext cx="1668338" cy="1171952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b="1" u="sng" dirty="0" smtClean="0">
                  <a:solidFill>
                    <a:srgbClr val="000000"/>
                  </a:solidFill>
                  <a:latin typeface="Verdana" pitchFamily="32" charset="0"/>
                </a:rPr>
                <a:t>Dim. Cliente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Surrogate Key Cliente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ID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Nome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Email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Telefone</a:t>
              </a:r>
              <a:endParaRPr lang="en-US" sz="700" dirty="0">
                <a:solidFill>
                  <a:srgbClr val="000000"/>
                </a:solidFill>
                <a:latin typeface="Verdana" pitchFamily="32" charset="0"/>
              </a:endParaRPr>
            </a:p>
          </p:txBody>
        </p:sp>
        <p:sp>
          <p:nvSpPr>
            <p:cNvPr id="6" name="AutoShape 42"/>
            <p:cNvSpPr>
              <a:spLocks noChangeArrowheads="1"/>
            </p:cNvSpPr>
            <p:nvPr/>
          </p:nvSpPr>
          <p:spPr bwMode="auto">
            <a:xfrm>
              <a:off x="7311415" y="3863285"/>
              <a:ext cx="1510917" cy="41146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b="1" u="sng" dirty="0" smtClean="0">
                  <a:solidFill>
                    <a:srgbClr val="000000"/>
                  </a:solidFill>
                  <a:latin typeface="Verdana" pitchFamily="32" charset="0"/>
                </a:rPr>
                <a:t> Dim Tempo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Data ocorreu evento</a:t>
              </a:r>
            </a:p>
          </p:txBody>
        </p:sp>
        <p:sp>
          <p:nvSpPr>
            <p:cNvPr id="7" name="AutoShape 42"/>
            <p:cNvSpPr>
              <a:spLocks noChangeArrowheads="1"/>
            </p:cNvSpPr>
            <p:nvPr/>
          </p:nvSpPr>
          <p:spPr bwMode="auto">
            <a:xfrm>
              <a:off x="743422" y="2237586"/>
              <a:ext cx="1668338" cy="1030069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b="1" u="sng" dirty="0" smtClean="0">
                  <a:solidFill>
                    <a:srgbClr val="000000"/>
                  </a:solidFill>
                  <a:latin typeface="Verdana" pitchFamily="32" charset="0"/>
                </a:rPr>
                <a:t>Dim. Canal Comunicação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Surrogate Key Canal Comunicação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Código Canal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Descrição Canal. Ex: E-mail, WhatsApp, SMS</a:t>
              </a:r>
              <a:endParaRPr lang="en-US" sz="700" dirty="0">
                <a:solidFill>
                  <a:srgbClr val="000000"/>
                </a:solidFill>
                <a:latin typeface="Verdana" pitchFamily="32" charset="0"/>
              </a:endParaRPr>
            </a:p>
          </p:txBody>
        </p:sp>
        <p:sp>
          <p:nvSpPr>
            <p:cNvPr id="8" name="AutoShape 42"/>
            <p:cNvSpPr>
              <a:spLocks noChangeArrowheads="1"/>
            </p:cNvSpPr>
            <p:nvPr/>
          </p:nvSpPr>
          <p:spPr bwMode="auto">
            <a:xfrm>
              <a:off x="743422" y="3673162"/>
              <a:ext cx="1668338" cy="910888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b="1" u="sng" dirty="0" smtClean="0">
                  <a:solidFill>
                    <a:srgbClr val="000000"/>
                  </a:solidFill>
                  <a:latin typeface="Verdana" pitchFamily="32" charset="0"/>
                </a:rPr>
                <a:t>Dim. Evento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Surrogate Key Evento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Codigo Evento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Descrição Evento Ex. Compras, </a:t>
              </a:r>
              <a:r>
                <a:rPr lang="en-US" sz="700" dirty="0" err="1" smtClean="0">
                  <a:solidFill>
                    <a:srgbClr val="000000"/>
                  </a:solidFill>
                  <a:latin typeface="Verdana" pitchFamily="32" charset="0"/>
                </a:rPr>
                <a:t>recebeu</a:t>
              </a:r>
              <a:endParaRPr lang="en-US" sz="700" dirty="0">
                <a:solidFill>
                  <a:srgbClr val="000000"/>
                </a:solidFill>
                <a:latin typeface="Verdana" pitchFamily="32" charset="0"/>
              </a:endParaRPr>
            </a:p>
          </p:txBody>
        </p:sp>
        <p:sp>
          <p:nvSpPr>
            <p:cNvPr id="19" name="AutoShape 42"/>
            <p:cNvSpPr>
              <a:spLocks noChangeArrowheads="1"/>
            </p:cNvSpPr>
            <p:nvPr/>
          </p:nvSpPr>
          <p:spPr bwMode="auto">
            <a:xfrm>
              <a:off x="3985781" y="4784179"/>
              <a:ext cx="1435222" cy="720765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 algn="ctr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b="1" u="sng" dirty="0" smtClean="0">
                  <a:solidFill>
                    <a:srgbClr val="000000"/>
                  </a:solidFill>
                  <a:latin typeface="Verdana" pitchFamily="32" charset="0"/>
                </a:rPr>
                <a:t>Dim. Produto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Surrogate Key Produto</a:t>
              </a:r>
            </a:p>
            <a:p>
              <a:pPr marL="171450" indent="-171450" defTabSz="449263" fontAlgn="base"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700" dirty="0" smtClean="0">
                  <a:solidFill>
                    <a:srgbClr val="000000"/>
                  </a:solidFill>
                  <a:latin typeface="Verdana" pitchFamily="32" charset="0"/>
                </a:rPr>
                <a:t>Descrição Produto</a:t>
              </a:r>
              <a:endParaRPr lang="en-US" sz="700" dirty="0">
                <a:solidFill>
                  <a:srgbClr val="000000"/>
                </a:solidFill>
                <a:latin typeface="Verdana" pitchFamily="32" charset="0"/>
              </a:endParaRPr>
            </a:p>
          </p:txBody>
        </p:sp>
        <p:grpSp>
          <p:nvGrpSpPr>
            <p:cNvPr id="24" name="Grupo 23"/>
            <p:cNvGrpSpPr/>
            <p:nvPr/>
          </p:nvGrpSpPr>
          <p:grpSpPr>
            <a:xfrm>
              <a:off x="7309555" y="239286"/>
              <a:ext cx="1435222" cy="3417506"/>
              <a:chOff x="7309555" y="239286"/>
              <a:chExt cx="1435222" cy="3417506"/>
            </a:xfrm>
          </p:grpSpPr>
          <p:sp>
            <p:nvSpPr>
              <p:cNvPr id="25" name="AutoShape 42"/>
              <p:cNvSpPr>
                <a:spLocks noChangeArrowheads="1"/>
              </p:cNvSpPr>
              <p:nvPr/>
            </p:nvSpPr>
            <p:spPr bwMode="auto">
              <a:xfrm>
                <a:off x="7309555" y="3055209"/>
                <a:ext cx="1435222" cy="601583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b="1" u="sng" dirty="0" smtClean="0">
                    <a:solidFill>
                      <a:srgbClr val="000000"/>
                    </a:solidFill>
                    <a:latin typeface="Verdana" pitchFamily="32" charset="0"/>
                  </a:rPr>
                  <a:t> Dim Tempo Mês</a:t>
                </a:r>
              </a:p>
              <a:p>
                <a:pPr marL="171450" indent="-171450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dirty="0" smtClean="0">
                    <a:solidFill>
                      <a:srgbClr val="000000"/>
                    </a:solidFill>
                    <a:latin typeface="Verdana" pitchFamily="32" charset="0"/>
                  </a:rPr>
                  <a:t>Mês Referência</a:t>
                </a:r>
              </a:p>
              <a:p>
                <a:pPr marL="171450" indent="-171450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dirty="0" smtClean="0">
                    <a:solidFill>
                      <a:srgbClr val="000000"/>
                    </a:solidFill>
                    <a:latin typeface="Verdana" pitchFamily="32" charset="0"/>
                  </a:rPr>
                  <a:t>…</a:t>
                </a:r>
                <a:endParaRPr lang="en-US" sz="700" b="1" u="sng" dirty="0">
                  <a:solidFill>
                    <a:srgbClr val="000000"/>
                  </a:solidFill>
                  <a:latin typeface="Verdana" pitchFamily="32" charset="0"/>
                </a:endParaRPr>
              </a:p>
            </p:txBody>
          </p:sp>
          <p:sp>
            <p:nvSpPr>
              <p:cNvPr id="26" name="AutoShape 42"/>
              <p:cNvSpPr>
                <a:spLocks noChangeArrowheads="1"/>
              </p:cNvSpPr>
              <p:nvPr/>
            </p:nvSpPr>
            <p:spPr bwMode="auto">
              <a:xfrm>
                <a:off x="7309555" y="2192104"/>
                <a:ext cx="1435222" cy="601583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b="1" u="sng" dirty="0" smtClean="0">
                    <a:solidFill>
                      <a:srgbClr val="000000"/>
                    </a:solidFill>
                    <a:latin typeface="Verdana" pitchFamily="32" charset="0"/>
                  </a:rPr>
                  <a:t> Dim Tempo Trimestre</a:t>
                </a:r>
              </a:p>
              <a:p>
                <a:pPr marL="171450" indent="-171450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dirty="0" smtClean="0">
                    <a:solidFill>
                      <a:srgbClr val="000000"/>
                    </a:solidFill>
                    <a:latin typeface="Verdana" pitchFamily="32" charset="0"/>
                  </a:rPr>
                  <a:t>Trimestre Ano</a:t>
                </a:r>
              </a:p>
              <a:p>
                <a:pPr marL="171450" indent="-171450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dirty="0" smtClean="0">
                    <a:solidFill>
                      <a:srgbClr val="000000"/>
                    </a:solidFill>
                    <a:latin typeface="Verdana" pitchFamily="32" charset="0"/>
                  </a:rPr>
                  <a:t>….</a:t>
                </a:r>
                <a:endParaRPr lang="en-US" sz="700" dirty="0">
                  <a:solidFill>
                    <a:srgbClr val="000000"/>
                  </a:solidFill>
                  <a:latin typeface="Verdana" pitchFamily="32" charset="0"/>
                </a:endParaRPr>
              </a:p>
            </p:txBody>
          </p:sp>
          <p:sp>
            <p:nvSpPr>
              <p:cNvPr id="27" name="AutoShape 42"/>
              <p:cNvSpPr>
                <a:spLocks noChangeArrowheads="1"/>
              </p:cNvSpPr>
              <p:nvPr/>
            </p:nvSpPr>
            <p:spPr bwMode="auto">
              <a:xfrm>
                <a:off x="7309555" y="1132348"/>
                <a:ext cx="1435222" cy="791706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b="1" u="sng" dirty="0" smtClean="0">
                    <a:solidFill>
                      <a:srgbClr val="000000"/>
                    </a:solidFill>
                    <a:latin typeface="Verdana" pitchFamily="32" charset="0"/>
                  </a:rPr>
                  <a:t> Dim Tempo Semestre</a:t>
                </a:r>
              </a:p>
              <a:p>
                <a:pPr marL="171450" indent="-171450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dirty="0" smtClean="0">
                    <a:solidFill>
                      <a:srgbClr val="000000"/>
                    </a:solidFill>
                    <a:latin typeface="Verdana" pitchFamily="32" charset="0"/>
                  </a:rPr>
                  <a:t>Semestre Ano </a:t>
                </a:r>
              </a:p>
              <a:p>
                <a:pPr marL="171450" indent="-171450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dirty="0" smtClean="0">
                    <a:solidFill>
                      <a:srgbClr val="000000"/>
                    </a:solidFill>
                    <a:latin typeface="Verdana" pitchFamily="32" charset="0"/>
                  </a:rPr>
                  <a:t>…</a:t>
                </a:r>
              </a:p>
              <a:p>
                <a:pPr algn="ctr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700" b="1" u="sng" dirty="0">
                  <a:solidFill>
                    <a:srgbClr val="000000"/>
                  </a:solidFill>
                  <a:latin typeface="Verdana" pitchFamily="32" charset="0"/>
                </a:endParaRPr>
              </a:p>
            </p:txBody>
          </p:sp>
          <p:sp>
            <p:nvSpPr>
              <p:cNvPr id="28" name="AutoShape 42"/>
              <p:cNvSpPr>
                <a:spLocks noChangeArrowheads="1"/>
              </p:cNvSpPr>
              <p:nvPr/>
            </p:nvSpPr>
            <p:spPr bwMode="auto">
              <a:xfrm>
                <a:off x="7309555" y="239286"/>
                <a:ext cx="1435222" cy="601583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square">
                <a:spAutoFit/>
              </a:bodyPr>
              <a:lstStyle/>
              <a:p>
                <a:pPr algn="ctr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b="1" u="sng" dirty="0" smtClean="0">
                    <a:solidFill>
                      <a:srgbClr val="000000"/>
                    </a:solidFill>
                    <a:latin typeface="Verdana" pitchFamily="32" charset="0"/>
                  </a:rPr>
                  <a:t> Dim Tempo Ano</a:t>
                </a:r>
              </a:p>
              <a:p>
                <a:pPr marL="171450" indent="-171450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dirty="0" smtClean="0">
                    <a:solidFill>
                      <a:srgbClr val="000000"/>
                    </a:solidFill>
                    <a:latin typeface="Verdana" pitchFamily="32" charset="0"/>
                  </a:rPr>
                  <a:t>Ano </a:t>
                </a:r>
              </a:p>
              <a:p>
                <a:pPr marL="171450" indent="-171450" defTabSz="449263" fontAlgn="base"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700" dirty="0" smtClean="0">
                    <a:solidFill>
                      <a:srgbClr val="000000"/>
                    </a:solidFill>
                    <a:latin typeface="Verdana" pitchFamily="32" charset="0"/>
                  </a:rPr>
                  <a:t>…</a:t>
                </a:r>
                <a:endParaRPr lang="en-US" sz="700" dirty="0">
                  <a:solidFill>
                    <a:srgbClr val="000000"/>
                  </a:solidFill>
                  <a:latin typeface="Verdana" pitchFamily="32" charset="0"/>
                </a:endParaRPr>
              </a:p>
            </p:txBody>
          </p:sp>
          <p:cxnSp>
            <p:nvCxnSpPr>
              <p:cNvPr id="29" name="Conector reto 28"/>
              <p:cNvCxnSpPr>
                <a:stCxn id="27" idx="0"/>
                <a:endCxn id="28" idx="2"/>
              </p:cNvCxnSpPr>
              <p:nvPr/>
            </p:nvCxnSpPr>
            <p:spPr>
              <a:xfrm flipV="1">
                <a:off x="8027166" y="840869"/>
                <a:ext cx="0" cy="2914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>
              <a:xfrm flipV="1">
                <a:off x="8005707" y="1924054"/>
                <a:ext cx="0" cy="25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/>
              <p:cNvCxnSpPr/>
              <p:nvPr/>
            </p:nvCxnSpPr>
            <p:spPr>
              <a:xfrm flipV="1">
                <a:off x="8005707" y="2793686"/>
                <a:ext cx="0" cy="25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Conector reto 33"/>
            <p:cNvCxnSpPr>
              <a:stCxn id="25" idx="2"/>
              <a:endCxn id="6" idx="0"/>
            </p:cNvCxnSpPr>
            <p:nvPr/>
          </p:nvCxnSpPr>
          <p:spPr>
            <a:xfrm>
              <a:off x="8027166" y="3656792"/>
              <a:ext cx="39708" cy="206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angulado 35"/>
            <p:cNvCxnSpPr>
              <a:stCxn id="6" idx="1"/>
              <a:endCxn id="4" idx="3"/>
            </p:cNvCxnSpPr>
            <p:nvPr/>
          </p:nvCxnSpPr>
          <p:spPr>
            <a:xfrm rot="10800000">
              <a:off x="5819517" y="2492895"/>
              <a:ext cx="1491899" cy="157612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angulado 10"/>
            <p:cNvCxnSpPr>
              <a:stCxn id="8" idx="3"/>
            </p:cNvCxnSpPr>
            <p:nvPr/>
          </p:nvCxnSpPr>
          <p:spPr>
            <a:xfrm flipV="1">
              <a:off x="2411760" y="3375187"/>
              <a:ext cx="1191135" cy="753419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Conector reto 31"/>
          <p:cNvCxnSpPr/>
          <p:nvPr/>
        </p:nvCxnSpPr>
        <p:spPr>
          <a:xfrm>
            <a:off x="0" y="980728"/>
            <a:ext cx="917714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ítulo 1"/>
          <p:cNvSpPr txBox="1">
            <a:spLocks/>
          </p:cNvSpPr>
          <p:nvPr/>
        </p:nvSpPr>
        <p:spPr>
          <a:xfrm>
            <a:off x="2332275" y="116632"/>
            <a:ext cx="432048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pt-BR" sz="1800" dirty="0" smtClean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1800" dirty="0" smtClean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3800" dirty="0" smtClean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MDP</a:t>
            </a:r>
          </a:p>
          <a:p>
            <a:pPr>
              <a:spcBef>
                <a:spcPct val="20000"/>
              </a:spcBef>
            </a:pPr>
            <a:r>
              <a:rPr lang="pt-BR" sz="3800" dirty="0" smtClean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Mart Campanha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AutoShape 2" descr="Resultado de imagem para logo di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83" y="94869"/>
            <a:ext cx="1352996" cy="811798"/>
          </a:xfrm>
          <a:prstGeom prst="rect">
            <a:avLst/>
          </a:prstGeom>
        </p:spPr>
      </p:pic>
      <p:cxnSp>
        <p:nvCxnSpPr>
          <p:cNvPr id="20" name="Conector de seta reta 19"/>
          <p:cNvCxnSpPr>
            <a:stCxn id="7" idx="3"/>
          </p:cNvCxnSpPr>
          <p:nvPr/>
        </p:nvCxnSpPr>
        <p:spPr>
          <a:xfrm flipV="1">
            <a:off x="2332275" y="3699465"/>
            <a:ext cx="119113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5" idx="3"/>
          </p:cNvCxnSpPr>
          <p:nvPr/>
        </p:nvCxnSpPr>
        <p:spPr>
          <a:xfrm>
            <a:off x="2332275" y="2349977"/>
            <a:ext cx="11911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9" idx="0"/>
            <a:endCxn id="4" idx="2"/>
          </p:cNvCxnSpPr>
          <p:nvPr/>
        </p:nvCxnSpPr>
        <p:spPr>
          <a:xfrm flipV="1">
            <a:off x="4623907" y="4669268"/>
            <a:ext cx="0" cy="1061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ixaDeTexto 37"/>
          <p:cNvSpPr txBox="1"/>
          <p:nvPr/>
        </p:nvSpPr>
        <p:spPr>
          <a:xfrm>
            <a:off x="460374" y="1340768"/>
            <a:ext cx="812891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Métricas retiradas do modelo:</a:t>
            </a:r>
          </a:p>
          <a:p>
            <a:endParaRPr lang="pt-BR" dirty="0" smtClean="0"/>
          </a:p>
          <a:p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1. Média Qtde Campanha Enviadas/ Evento Recebido: </a:t>
            </a:r>
          </a:p>
          <a:p>
            <a:endParaRPr lang="en-US" sz="12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algn="just"/>
            <a:r>
              <a:rPr lang="en-US" sz="1200" b="1" dirty="0" smtClean="0">
                <a:solidFill>
                  <a:srgbClr val="000000"/>
                </a:solidFill>
                <a:latin typeface="Verdana" pitchFamily="32" charset="0"/>
              </a:rPr>
              <a:t>Definição: </a:t>
            </a:r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após receber quantas campanhas o cliente </a:t>
            </a:r>
            <a:r>
              <a:rPr lang="pt-BR" sz="1200" dirty="0" smtClean="0">
                <a:solidFill>
                  <a:srgbClr val="000000"/>
                </a:solidFill>
                <a:latin typeface="Verdana" pitchFamily="32" charset="0"/>
              </a:rPr>
              <a:t>está</a:t>
            </a:r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 realizando os eventos de se descadastrar ou enviar para spam</a:t>
            </a:r>
          </a:p>
          <a:p>
            <a:pPr algn="just"/>
            <a:endParaRPr lang="pt-BR" sz="1200" b="1" dirty="0" smtClean="0">
              <a:solidFill>
                <a:srgbClr val="000000"/>
              </a:solidFill>
              <a:latin typeface="Verdana" pitchFamily="32" charset="0"/>
            </a:endParaRPr>
          </a:p>
          <a:p>
            <a:pPr algn="just"/>
            <a:r>
              <a:rPr lang="pt-BR" sz="1200" b="1" dirty="0" smtClean="0">
                <a:solidFill>
                  <a:srgbClr val="000000"/>
                </a:solidFill>
                <a:latin typeface="Verdana" pitchFamily="32" charset="0"/>
              </a:rPr>
              <a:t>Ganho</a:t>
            </a:r>
            <a:r>
              <a:rPr lang="en-US" sz="1200" b="1" dirty="0" smtClean="0">
                <a:solidFill>
                  <a:srgbClr val="000000"/>
                </a:solidFill>
                <a:latin typeface="Verdana" pitchFamily="32" charset="0"/>
              </a:rPr>
              <a:t> para a Dito</a:t>
            </a:r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: Avaliar se o envio de campanhas pelos canais de comunicação estão sendo vistos como algo chato pelo cliente, de forma que o cliente possa perder o enteresse. </a:t>
            </a:r>
          </a:p>
          <a:p>
            <a:pPr algn="just"/>
            <a:endParaRPr lang="en-US" sz="1200" dirty="0">
              <a:solidFill>
                <a:srgbClr val="000000"/>
              </a:solidFill>
              <a:latin typeface="Verdana" pitchFamily="32" charset="0"/>
            </a:endParaRPr>
          </a:p>
          <a:p>
            <a:pPr algn="just"/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2. SLA Compras:</a:t>
            </a:r>
          </a:p>
          <a:p>
            <a:pPr algn="just"/>
            <a:endParaRPr lang="en-US" sz="12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algn="just"/>
            <a:r>
              <a:rPr lang="en-US" sz="1200" b="1" dirty="0" smtClean="0">
                <a:solidFill>
                  <a:srgbClr val="000000"/>
                </a:solidFill>
                <a:latin typeface="Verdana" pitchFamily="32" charset="0"/>
              </a:rPr>
              <a:t>Definição: </a:t>
            </a:r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Após a realização da campanha depois de quanto tempo o cliente realizou a próxima compra  </a:t>
            </a:r>
          </a:p>
          <a:p>
            <a:pPr algn="just"/>
            <a:endParaRPr lang="en-US" sz="1200" b="1" dirty="0" smtClean="0">
              <a:solidFill>
                <a:srgbClr val="000000"/>
              </a:solidFill>
              <a:latin typeface="Verdana" pitchFamily="32" charset="0"/>
            </a:endParaRPr>
          </a:p>
          <a:p>
            <a:pPr algn="just"/>
            <a:r>
              <a:rPr lang="en-US" sz="1200" b="1" dirty="0" smtClean="0">
                <a:solidFill>
                  <a:srgbClr val="000000"/>
                </a:solidFill>
                <a:latin typeface="Verdana" pitchFamily="32" charset="0"/>
              </a:rPr>
              <a:t>Ganho para a Dito</a:t>
            </a:r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: Promover campanhas direcionadas para maior captação de clientes.</a:t>
            </a:r>
          </a:p>
          <a:p>
            <a:pPr algn="just"/>
            <a:endParaRPr lang="en-US" sz="1200" dirty="0">
              <a:solidFill>
                <a:srgbClr val="000000"/>
              </a:solidFill>
              <a:latin typeface="Verdana" pitchFamily="32" charset="0"/>
            </a:endParaRPr>
          </a:p>
          <a:p>
            <a:pPr algn="just"/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3. Receita Produtos:</a:t>
            </a:r>
          </a:p>
          <a:p>
            <a:pPr algn="just"/>
            <a:endParaRPr lang="en-US" sz="1200" dirty="0" smtClean="0">
              <a:solidFill>
                <a:srgbClr val="000000"/>
              </a:solidFill>
              <a:latin typeface="Verdana" pitchFamily="32" charset="0"/>
            </a:endParaRPr>
          </a:p>
          <a:p>
            <a:pPr algn="just"/>
            <a:r>
              <a:rPr lang="en-US" sz="1200" b="1" dirty="0">
                <a:solidFill>
                  <a:srgbClr val="000000"/>
                </a:solidFill>
                <a:latin typeface="Verdana" pitchFamily="32" charset="0"/>
              </a:rPr>
              <a:t>Definição: </a:t>
            </a:r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Avaliar quais os produtos foram mais adquiridos pelo cliente de para que seja possível realizar campanhas com produtos que sejam adequados ao seu perfil</a:t>
            </a:r>
          </a:p>
          <a:p>
            <a:pPr algn="just"/>
            <a:endParaRPr lang="en-US" sz="1200" b="1" dirty="0" smtClean="0">
              <a:solidFill>
                <a:srgbClr val="000000"/>
              </a:solidFill>
              <a:latin typeface="Verdana" pitchFamily="32" charset="0"/>
            </a:endParaRPr>
          </a:p>
          <a:p>
            <a:pPr algn="just"/>
            <a:r>
              <a:rPr lang="en-US" sz="1200" b="1" dirty="0" smtClean="0">
                <a:solidFill>
                  <a:srgbClr val="000000"/>
                </a:solidFill>
                <a:latin typeface="Verdana" pitchFamily="32" charset="0"/>
              </a:rPr>
              <a:t>Ganho </a:t>
            </a:r>
            <a:r>
              <a:rPr lang="en-US" sz="1200" b="1" dirty="0">
                <a:solidFill>
                  <a:srgbClr val="000000"/>
                </a:solidFill>
                <a:latin typeface="Verdana" pitchFamily="32" charset="0"/>
              </a:rPr>
              <a:t>para a </a:t>
            </a:r>
            <a:r>
              <a:rPr lang="en-US" sz="1200" b="1" dirty="0" smtClean="0">
                <a:solidFill>
                  <a:srgbClr val="000000"/>
                </a:solidFill>
                <a:latin typeface="Verdana" pitchFamily="32" charset="0"/>
              </a:rPr>
              <a:t>Dito: </a:t>
            </a:r>
            <a:r>
              <a:rPr lang="en-US" sz="1200" dirty="0" smtClean="0">
                <a:solidFill>
                  <a:srgbClr val="000000"/>
                </a:solidFill>
                <a:latin typeface="Verdana" pitchFamily="32" charset="0"/>
              </a:rPr>
              <a:t>Idenfitifação do perfirl do cliente para que seja possível oferecer maior variedades de produtos. Com isso o cliente pode realizar novas compras, testar o produto oferecido e etc.</a:t>
            </a:r>
          </a:p>
          <a:p>
            <a:endParaRPr lang="en-US" sz="800" dirty="0" smtClean="0">
              <a:solidFill>
                <a:srgbClr val="000000"/>
              </a:solidFill>
              <a:latin typeface="Verdana" pitchFamily="32" charset="0"/>
            </a:endParaRPr>
          </a:p>
          <a:p>
            <a:endParaRPr lang="pt-BR" dirty="0"/>
          </a:p>
        </p:txBody>
      </p:sp>
      <p:sp>
        <p:nvSpPr>
          <p:cNvPr id="39" name="AutoShape 2" descr="Resultado de imagem para logo di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cxnSp>
        <p:nvCxnSpPr>
          <p:cNvPr id="40" name="Conector reto 39"/>
          <p:cNvCxnSpPr/>
          <p:nvPr/>
        </p:nvCxnSpPr>
        <p:spPr>
          <a:xfrm>
            <a:off x="0" y="980728"/>
            <a:ext cx="9177145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/>
          <p:cNvSpPr txBox="1">
            <a:spLocks/>
          </p:cNvSpPr>
          <p:nvPr/>
        </p:nvSpPr>
        <p:spPr>
          <a:xfrm>
            <a:off x="2332275" y="116632"/>
            <a:ext cx="432048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</a:pPr>
            <a:r>
              <a:rPr lang="pt-BR" sz="1800" dirty="0" smtClean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pt-BR" sz="1800" dirty="0" smtClean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3800" dirty="0" smtClean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MDP</a:t>
            </a:r>
          </a:p>
          <a:p>
            <a:pPr>
              <a:spcBef>
                <a:spcPct val="20000"/>
              </a:spcBef>
            </a:pPr>
            <a:r>
              <a:rPr lang="pt-BR" sz="3800" dirty="0" smtClean="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Mart Campanha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2" name="Imagem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05754"/>
            <a:ext cx="1352996" cy="81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4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Apresentação na tela (4:3)</PresentationFormat>
  <Paragraphs>65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FIATGROUP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Administrator</dc:creator>
  <cp:lastModifiedBy>Administrator</cp:lastModifiedBy>
  <cp:revision>8</cp:revision>
  <dcterms:created xsi:type="dcterms:W3CDTF">2019-05-07T15:38:47Z</dcterms:created>
  <dcterms:modified xsi:type="dcterms:W3CDTF">2019-05-07T17:21:00Z</dcterms:modified>
</cp:coreProperties>
</file>