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2" r:id="rId2"/>
    <p:sldId id="256" r:id="rId3"/>
    <p:sldId id="257" r:id="rId4"/>
    <p:sldId id="258" r:id="rId5"/>
    <p:sldId id="263" r:id="rId6"/>
    <p:sldId id="268" r:id="rId7"/>
    <p:sldId id="269" r:id="rId8"/>
    <p:sldId id="270" r:id="rId9"/>
    <p:sldId id="271" r:id="rId10"/>
    <p:sldId id="272" r:id="rId11"/>
    <p:sldId id="295" r:id="rId12"/>
    <p:sldId id="296" r:id="rId13"/>
    <p:sldId id="273" r:id="rId14"/>
    <p:sldId id="274" r:id="rId15"/>
    <p:sldId id="275" r:id="rId16"/>
    <p:sldId id="276" r:id="rId17"/>
    <p:sldId id="277" r:id="rId18"/>
    <p:sldId id="267" r:id="rId19"/>
    <p:sldId id="293" r:id="rId20"/>
    <p:sldId id="288" r:id="rId21"/>
    <p:sldId id="289" r:id="rId22"/>
    <p:sldId id="294" r:id="rId23"/>
    <p:sldId id="290" r:id="rId24"/>
    <p:sldId id="278" r:id="rId25"/>
    <p:sldId id="279" r:id="rId26"/>
    <p:sldId id="280" r:id="rId27"/>
    <p:sldId id="281" r:id="rId28"/>
    <p:sldId id="282" r:id="rId29"/>
    <p:sldId id="297" r:id="rId30"/>
    <p:sldId id="298" r:id="rId31"/>
    <p:sldId id="300" r:id="rId32"/>
    <p:sldId id="299" r:id="rId33"/>
    <p:sldId id="302" r:id="rId34"/>
    <p:sldId id="301" r:id="rId35"/>
    <p:sldId id="303" r:id="rId36"/>
    <p:sldId id="304" r:id="rId37"/>
    <p:sldId id="305" r:id="rId38"/>
    <p:sldId id="306" r:id="rId39"/>
    <p:sldId id="307" r:id="rId40"/>
    <p:sldId id="283" r:id="rId41"/>
    <p:sldId id="284" r:id="rId42"/>
    <p:sldId id="285" r:id="rId43"/>
    <p:sldId id="286" r:id="rId44"/>
    <p:sldId id="287" r:id="rId45"/>
    <p:sldId id="29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92698E-E045-441C-9F22-96BEB33DB607}"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3CF8E-801F-49D2-898E-0F4DEEEBD274}" type="slidenum">
              <a:rPr lang="en-US" smtClean="0"/>
              <a:t>‹#›</a:t>
            </a:fld>
            <a:endParaRPr lang="en-US"/>
          </a:p>
        </p:txBody>
      </p:sp>
    </p:spTree>
    <p:extLst>
      <p:ext uri="{BB962C8B-B14F-4D97-AF65-F5344CB8AC3E}">
        <p14:creationId xmlns:p14="http://schemas.microsoft.com/office/powerpoint/2010/main" val="1722796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2698E-E045-441C-9F22-96BEB33DB607}"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3CF8E-801F-49D2-898E-0F4DEEEBD274}" type="slidenum">
              <a:rPr lang="en-US" smtClean="0"/>
              <a:t>‹#›</a:t>
            </a:fld>
            <a:endParaRPr lang="en-US"/>
          </a:p>
        </p:txBody>
      </p:sp>
    </p:spTree>
    <p:extLst>
      <p:ext uri="{BB962C8B-B14F-4D97-AF65-F5344CB8AC3E}">
        <p14:creationId xmlns:p14="http://schemas.microsoft.com/office/powerpoint/2010/main" val="3304225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2698E-E045-441C-9F22-96BEB33DB607}"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3CF8E-801F-49D2-898E-0F4DEEEBD274}" type="slidenum">
              <a:rPr lang="en-US" smtClean="0"/>
              <a:t>‹#›</a:t>
            </a:fld>
            <a:endParaRPr lang="en-US"/>
          </a:p>
        </p:txBody>
      </p:sp>
    </p:spTree>
    <p:extLst>
      <p:ext uri="{BB962C8B-B14F-4D97-AF65-F5344CB8AC3E}">
        <p14:creationId xmlns:p14="http://schemas.microsoft.com/office/powerpoint/2010/main" val="3779504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2698E-E045-441C-9F22-96BEB33DB607}"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3CF8E-801F-49D2-898E-0F4DEEEBD274}" type="slidenum">
              <a:rPr lang="en-US" smtClean="0"/>
              <a:t>‹#›</a:t>
            </a:fld>
            <a:endParaRPr lang="en-US"/>
          </a:p>
        </p:txBody>
      </p:sp>
    </p:spTree>
    <p:extLst>
      <p:ext uri="{BB962C8B-B14F-4D97-AF65-F5344CB8AC3E}">
        <p14:creationId xmlns:p14="http://schemas.microsoft.com/office/powerpoint/2010/main" val="3952847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92698E-E045-441C-9F22-96BEB33DB607}"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3CF8E-801F-49D2-898E-0F4DEEEBD274}" type="slidenum">
              <a:rPr lang="en-US" smtClean="0"/>
              <a:t>‹#›</a:t>
            </a:fld>
            <a:endParaRPr lang="en-US"/>
          </a:p>
        </p:txBody>
      </p:sp>
    </p:spTree>
    <p:extLst>
      <p:ext uri="{BB962C8B-B14F-4D97-AF65-F5344CB8AC3E}">
        <p14:creationId xmlns:p14="http://schemas.microsoft.com/office/powerpoint/2010/main" val="123740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92698E-E045-441C-9F22-96BEB33DB607}"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3CF8E-801F-49D2-898E-0F4DEEEBD274}" type="slidenum">
              <a:rPr lang="en-US" smtClean="0"/>
              <a:t>‹#›</a:t>
            </a:fld>
            <a:endParaRPr lang="en-US"/>
          </a:p>
        </p:txBody>
      </p:sp>
    </p:spTree>
    <p:extLst>
      <p:ext uri="{BB962C8B-B14F-4D97-AF65-F5344CB8AC3E}">
        <p14:creationId xmlns:p14="http://schemas.microsoft.com/office/powerpoint/2010/main" val="4285865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92698E-E045-441C-9F22-96BEB33DB607}" type="datetimeFigureOut">
              <a:rPr lang="en-US" smtClean="0"/>
              <a:t>4/6/2018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93CF8E-801F-49D2-898E-0F4DEEEBD274}" type="slidenum">
              <a:rPr lang="en-US" smtClean="0"/>
              <a:t>‹#›</a:t>
            </a:fld>
            <a:endParaRPr lang="en-US"/>
          </a:p>
        </p:txBody>
      </p:sp>
    </p:spTree>
    <p:extLst>
      <p:ext uri="{BB962C8B-B14F-4D97-AF65-F5344CB8AC3E}">
        <p14:creationId xmlns:p14="http://schemas.microsoft.com/office/powerpoint/2010/main" val="3419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92698E-E045-441C-9F22-96BEB33DB607}" type="datetimeFigureOut">
              <a:rPr lang="en-US" smtClean="0"/>
              <a:t>4/6/2018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93CF8E-801F-49D2-898E-0F4DEEEBD274}" type="slidenum">
              <a:rPr lang="en-US" smtClean="0"/>
              <a:t>‹#›</a:t>
            </a:fld>
            <a:endParaRPr lang="en-US"/>
          </a:p>
        </p:txBody>
      </p:sp>
    </p:spTree>
    <p:extLst>
      <p:ext uri="{BB962C8B-B14F-4D97-AF65-F5344CB8AC3E}">
        <p14:creationId xmlns:p14="http://schemas.microsoft.com/office/powerpoint/2010/main" val="2156900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92698E-E045-441C-9F22-96BEB33DB607}" type="datetimeFigureOut">
              <a:rPr lang="en-US" smtClean="0"/>
              <a:t>4/6/2018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93CF8E-801F-49D2-898E-0F4DEEEBD274}" type="slidenum">
              <a:rPr lang="en-US" smtClean="0"/>
              <a:t>‹#›</a:t>
            </a:fld>
            <a:endParaRPr lang="en-US"/>
          </a:p>
        </p:txBody>
      </p:sp>
    </p:spTree>
    <p:extLst>
      <p:ext uri="{BB962C8B-B14F-4D97-AF65-F5344CB8AC3E}">
        <p14:creationId xmlns:p14="http://schemas.microsoft.com/office/powerpoint/2010/main" val="291597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92698E-E045-441C-9F22-96BEB33DB607}"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3CF8E-801F-49D2-898E-0F4DEEEBD274}" type="slidenum">
              <a:rPr lang="en-US" smtClean="0"/>
              <a:t>‹#›</a:t>
            </a:fld>
            <a:endParaRPr lang="en-US"/>
          </a:p>
        </p:txBody>
      </p:sp>
    </p:spTree>
    <p:extLst>
      <p:ext uri="{BB962C8B-B14F-4D97-AF65-F5344CB8AC3E}">
        <p14:creationId xmlns:p14="http://schemas.microsoft.com/office/powerpoint/2010/main" val="1121521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92698E-E045-441C-9F22-96BEB33DB607}"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3CF8E-801F-49D2-898E-0F4DEEEBD274}" type="slidenum">
              <a:rPr lang="en-US" smtClean="0"/>
              <a:t>‹#›</a:t>
            </a:fld>
            <a:endParaRPr lang="en-US"/>
          </a:p>
        </p:txBody>
      </p:sp>
    </p:spTree>
    <p:extLst>
      <p:ext uri="{BB962C8B-B14F-4D97-AF65-F5344CB8AC3E}">
        <p14:creationId xmlns:p14="http://schemas.microsoft.com/office/powerpoint/2010/main" val="2784877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92698E-E045-441C-9F22-96BEB33DB607}" type="datetimeFigureOut">
              <a:rPr lang="en-US" smtClean="0"/>
              <a:t>4/6/2018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3CF8E-801F-49D2-898E-0F4DEEEBD274}" type="slidenum">
              <a:rPr lang="en-US" smtClean="0"/>
              <a:t>‹#›</a:t>
            </a:fld>
            <a:endParaRPr lang="en-US"/>
          </a:p>
        </p:txBody>
      </p:sp>
    </p:spTree>
    <p:extLst>
      <p:ext uri="{BB962C8B-B14F-4D97-AF65-F5344CB8AC3E}">
        <p14:creationId xmlns:p14="http://schemas.microsoft.com/office/powerpoint/2010/main" val="19511931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ctrTitle"/>
          </p:nvPr>
        </p:nvSpPr>
        <p:spPr>
          <a:xfrm>
            <a:off x="2209800" y="386367"/>
            <a:ext cx="8077200" cy="1828799"/>
          </a:xfrm>
        </p:spPr>
        <p:txBody>
          <a:bodyPr>
            <a:normAutofit/>
          </a:bodyPr>
          <a:lstStyle/>
          <a:p>
            <a:r>
              <a:rPr lang="en-US" sz="3600" b="1" dirty="0" smtClean="0">
                <a:solidFill>
                  <a:srgbClr val="002060"/>
                </a:solidFill>
                <a:latin typeface="Times New Roman" panose="02020603050405020304" pitchFamily="18" charset="0"/>
                <a:cs typeface="Times New Roman" panose="02020603050405020304" pitchFamily="18" charset="0"/>
              </a:rPr>
              <a:t>Knowledge Sharing </a:t>
            </a:r>
            <a:r>
              <a:rPr lang="en-US" sz="3600" b="1" dirty="0" smtClean="0">
                <a:solidFill>
                  <a:srgbClr val="002060"/>
                </a:solidFill>
                <a:latin typeface="Times New Roman" panose="02020603050405020304" pitchFamily="18" charset="0"/>
                <a:cs typeface="Times New Roman" panose="02020603050405020304" pitchFamily="18" charset="0"/>
              </a:rPr>
              <a:t>and </a:t>
            </a:r>
            <a:r>
              <a:rPr lang="en-US" sz="3600" b="1" dirty="0" smtClean="0">
                <a:solidFill>
                  <a:srgbClr val="002060"/>
                </a:solidFill>
                <a:latin typeface="Times New Roman" panose="02020603050405020304" pitchFamily="18" charset="0"/>
                <a:cs typeface="Times New Roman" panose="02020603050405020304" pitchFamily="18" charset="0"/>
              </a:rPr>
              <a:t>Acquiring Community </a:t>
            </a:r>
            <a:r>
              <a:rPr lang="en-US" sz="3600" b="1" dirty="0" smtClean="0">
                <a:solidFill>
                  <a:srgbClr val="002060"/>
                </a:solidFill>
                <a:latin typeface="Times New Roman" panose="02020603050405020304" pitchFamily="18" charset="0"/>
                <a:cs typeface="Times New Roman" panose="02020603050405020304" pitchFamily="18" charset="0"/>
              </a:rPr>
              <a:t>Application</a:t>
            </a:r>
            <a:r>
              <a:rPr lang="en-US" sz="3600" b="1" dirty="0" smtClean="0">
                <a:solidFill>
                  <a:srgbClr val="002060"/>
                </a:solidFill>
                <a:latin typeface="Times New Roman" panose="02020603050405020304" pitchFamily="18" charset="0"/>
                <a:cs typeface="Times New Roman" panose="02020603050405020304" pitchFamily="18" charset="0"/>
              </a:rPr>
              <a:t/>
            </a:r>
            <a:br>
              <a:rPr lang="en-US" sz="3600" b="1" dirty="0" smtClean="0">
                <a:solidFill>
                  <a:srgbClr val="002060"/>
                </a:solidFill>
                <a:latin typeface="Times New Roman" panose="02020603050405020304" pitchFamily="18" charset="0"/>
                <a:cs typeface="Times New Roman" panose="02020603050405020304" pitchFamily="18" charset="0"/>
              </a:rPr>
            </a:b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1048603" name="Subtitle 2"/>
          <p:cNvSpPr>
            <a:spLocks noGrp="1"/>
          </p:cNvSpPr>
          <p:nvPr>
            <p:ph type="subTitle" idx="1"/>
          </p:nvPr>
        </p:nvSpPr>
        <p:spPr>
          <a:xfrm>
            <a:off x="1970468" y="2021983"/>
            <a:ext cx="8316533" cy="4456091"/>
          </a:xfrm>
        </p:spPr>
        <p:txBody>
          <a:bodyPr>
            <a:normAutofit fontScale="92500" lnSpcReduction="10000"/>
          </a:bodyPr>
          <a:lstStyle/>
          <a:p>
            <a:r>
              <a:rPr lang="en-US" b="1" dirty="0" smtClean="0">
                <a:latin typeface="Times New Roman" panose="02020603050405020304" pitchFamily="18" charset="0"/>
                <a:cs typeface="Times New Roman" panose="02020603050405020304" pitchFamily="18" charset="0"/>
              </a:rPr>
              <a:t>By</a:t>
            </a:r>
            <a:endParaRPr lang="en-US" b="1"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G. S </a:t>
            </a:r>
            <a:r>
              <a:rPr lang="en-US" dirty="0">
                <a:latin typeface="Times New Roman" panose="02020603050405020304" pitchFamily="18" charset="0"/>
                <a:cs typeface="Times New Roman" panose="02020603050405020304" pitchFamily="18" charset="0"/>
              </a:rPr>
              <a:t>S </a:t>
            </a:r>
            <a:r>
              <a:rPr lang="en-US" dirty="0" err="1">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Venkat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Reddy (14811A0525)</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Lalith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kumar</a:t>
            </a:r>
            <a:r>
              <a:rPr lang="en-US" dirty="0" smtClean="0">
                <a:latin typeface="Times New Roman" panose="02020603050405020304" pitchFamily="18" charset="0"/>
                <a:cs typeface="Times New Roman" panose="02020603050405020304" pitchFamily="18" charset="0"/>
              </a:rPr>
              <a:t> (14811A0524)</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Ravi </a:t>
            </a:r>
            <a:r>
              <a:rPr lang="en-US" dirty="0" err="1" smtClean="0">
                <a:latin typeface="Times New Roman" panose="02020603050405020304" pitchFamily="18" charset="0"/>
                <a:cs typeface="Times New Roman" panose="02020603050405020304" pitchFamily="18" charset="0"/>
              </a:rPr>
              <a:t>Teja</a:t>
            </a:r>
            <a:r>
              <a:rPr lang="en-US" dirty="0" smtClean="0">
                <a:latin typeface="Times New Roman" panose="02020603050405020304" pitchFamily="18" charset="0"/>
                <a:cs typeface="Times New Roman" panose="02020603050405020304" pitchFamily="18" charset="0"/>
              </a:rPr>
              <a:t> (14811A0547)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Pavan</a:t>
            </a:r>
            <a:r>
              <a:rPr lang="en-US" dirty="0" smtClean="0">
                <a:latin typeface="Times New Roman" panose="02020603050405020304" pitchFamily="18" charset="0"/>
                <a:cs typeface="Times New Roman" panose="02020603050405020304" pitchFamily="18" charset="0"/>
              </a:rPr>
              <a:t> Sai (14811A0563)</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Ananth</a:t>
            </a:r>
            <a:r>
              <a:rPr lang="en-US" dirty="0" smtClean="0">
                <a:latin typeface="Times New Roman" panose="02020603050405020304" pitchFamily="18" charset="0"/>
                <a:cs typeface="Times New Roman" panose="02020603050405020304" pitchFamily="18" charset="0"/>
              </a:rPr>
              <a:t> Varma (14811A0513)</a:t>
            </a:r>
          </a:p>
          <a:p>
            <a:endParaRPr lang="en-US" dirty="0">
              <a:latin typeface="Times New Roman" panose="02020603050405020304" pitchFamily="18" charset="0"/>
              <a:cs typeface="Times New Roman" panose="02020603050405020304" pitchFamily="18" charset="0"/>
            </a:endParaRPr>
          </a:p>
          <a:p>
            <a:r>
              <a:rPr lang="en-US" sz="2600" b="1" i="1" dirty="0" smtClean="0">
                <a:latin typeface="Times New Roman" panose="02020603050405020304" pitchFamily="18" charset="0"/>
                <a:cs typeface="Times New Roman" panose="02020603050405020304" pitchFamily="18" charset="0"/>
              </a:rPr>
              <a:t>Under the esteemed guidance of</a:t>
            </a:r>
          </a:p>
          <a:p>
            <a:r>
              <a:rPr lang="en-US" dirty="0" smtClean="0">
                <a:latin typeface="Times New Roman" panose="02020603050405020304" pitchFamily="18" charset="0"/>
                <a:cs typeface="Times New Roman" panose="02020603050405020304" pitchFamily="18" charset="0"/>
              </a:rPr>
              <a:t>Mr. V. S. Ram Prasad</a:t>
            </a:r>
          </a:p>
          <a:p>
            <a:r>
              <a:rPr lang="en-US" dirty="0" smtClean="0">
                <a:latin typeface="Times New Roman" panose="02020603050405020304" pitchFamily="18" charset="0"/>
                <a:cs typeface="Times New Roman" panose="02020603050405020304" pitchFamily="18" charset="0"/>
              </a:rPr>
              <a:t>Assistant Professor</a:t>
            </a:r>
          </a:p>
          <a:p>
            <a:r>
              <a:rPr lang="en-US" dirty="0" smtClean="0">
                <a:latin typeface="Times New Roman" panose="02020603050405020304" pitchFamily="18" charset="0"/>
                <a:cs typeface="Times New Roman" panose="02020603050405020304" pitchFamily="18" charset="0"/>
              </a:rPr>
              <a:t>Department of Computer </a:t>
            </a: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cience and Engineering</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8660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MYSQL</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sz="2400" dirty="0" smtClean="0">
                <a:latin typeface="Times New Roman" panose="02020603050405020304" pitchFamily="18" charset="0"/>
                <a:cs typeface="Times New Roman" panose="02020603050405020304" pitchFamily="18" charset="0"/>
              </a:rPr>
              <a:t>	MySQL </a:t>
            </a:r>
            <a:r>
              <a:rPr lang="en-US" sz="2400" dirty="0">
                <a:latin typeface="Times New Roman" panose="02020603050405020304" pitchFamily="18" charset="0"/>
                <a:cs typeface="Times New Roman" panose="02020603050405020304" pitchFamily="18" charset="0"/>
              </a:rPr>
              <a:t>is an open-source relational database management system. Many applications are using MySQL database. MySQL is one of the best RDBMS being used for developing web-based software applications. MySQL is a database system that runs on a server. MySQL uses standard SQL. The data in a MySQL database is stored in table format. </a:t>
            </a: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table is a collection of columns and rows</a:t>
            </a:r>
            <a:r>
              <a:rPr lang="en-US" sz="2400" dirty="0" smtClean="0">
                <a:latin typeface="Times New Roman" panose="02020603050405020304" pitchFamily="18" charset="0"/>
                <a:cs typeface="Times New Roman" panose="02020603050405020304" pitchFamily="18" charset="0"/>
              </a:rPr>
              <a:t>.</a:t>
            </a:r>
          </a:p>
          <a:p>
            <a:pPr marL="0" indent="0" algn="just">
              <a:buNone/>
            </a:pPr>
            <a:r>
              <a:rPr lang="en-US" sz="2400" b="1" dirty="0" smtClean="0">
                <a:latin typeface="Times New Roman" panose="02020603050405020304" pitchFamily="18" charset="0"/>
                <a:cs typeface="Times New Roman" panose="02020603050405020304" pitchFamily="18" charset="0"/>
              </a:rPr>
              <a:t>MySQL </a:t>
            </a:r>
            <a:r>
              <a:rPr lang="en-US" sz="2400" b="1" dirty="0">
                <a:latin typeface="Times New Roman" panose="02020603050405020304" pitchFamily="18" charset="0"/>
                <a:cs typeface="Times New Roman" panose="02020603050405020304" pitchFamily="18" charset="0"/>
              </a:rPr>
              <a:t>Database</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MySQL </a:t>
            </a:r>
            <a:r>
              <a:rPr lang="en-US" sz="2400" dirty="0">
                <a:latin typeface="Times New Roman" panose="02020603050405020304" pitchFamily="18" charset="0"/>
                <a:cs typeface="Times New Roman" panose="02020603050405020304" pitchFamily="18" charset="0"/>
              </a:rPr>
              <a:t>is released under an open-source license. So you have nothing to pay to use it.</a:t>
            </a:r>
          </a:p>
          <a:p>
            <a:pPr marL="0" indent="0" algn="just">
              <a:buNone/>
            </a:pPr>
            <a:r>
              <a:rPr lang="en-US" sz="2400" dirty="0" smtClean="0">
                <a:latin typeface="Times New Roman" panose="02020603050405020304" pitchFamily="18" charset="0"/>
                <a:cs typeface="Times New Roman" panose="02020603050405020304" pitchFamily="18" charset="0"/>
              </a:rPr>
              <a:t>	It </a:t>
            </a:r>
            <a:r>
              <a:rPr lang="en-US" sz="2400" dirty="0">
                <a:latin typeface="Times New Roman" panose="02020603050405020304" pitchFamily="18" charset="0"/>
                <a:cs typeface="Times New Roman" panose="02020603050405020304" pitchFamily="18" charset="0"/>
              </a:rPr>
              <a:t>is a very powerful program in its own right. It handles a large subset of the functionality of the most expensive and powerful database packages. It uses a standard form of the well-known SQL data language. It works on many operating systems and with many languages including PHP, PERL, C, C++, JAVA, etc.</a:t>
            </a:r>
          </a:p>
        </p:txBody>
      </p:sp>
    </p:spTree>
    <p:extLst>
      <p:ext uri="{BB962C8B-B14F-4D97-AF65-F5344CB8AC3E}">
        <p14:creationId xmlns:p14="http://schemas.microsoft.com/office/powerpoint/2010/main" val="370606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501"/>
            <a:ext cx="10515600" cy="927099"/>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FIREBASE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19200"/>
            <a:ext cx="10515600" cy="5537200"/>
          </a:xfrm>
        </p:spPr>
        <p:txBody>
          <a:bodyPr>
            <a:normAutofit/>
          </a:bodyPr>
          <a:lstStyle/>
          <a:p>
            <a:pPr marL="0" indent="0" algn="just">
              <a:buNone/>
            </a:pP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Firebase</a:t>
            </a:r>
            <a:r>
              <a:rPr lang="en-US" sz="2400" dirty="0">
                <a:latin typeface="Times New Roman" panose="02020603050405020304" pitchFamily="18" charset="0"/>
                <a:cs typeface="Times New Roman" panose="02020603050405020304" pitchFamily="18" charset="0"/>
              </a:rPr>
              <a:t> is a </a:t>
            </a:r>
            <a:r>
              <a:rPr lang="en-US" sz="2400" dirty="0" smtClean="0">
                <a:latin typeface="Times New Roman" panose="02020603050405020304" pitchFamily="18" charset="0"/>
                <a:cs typeface="Times New Roman" panose="02020603050405020304" pitchFamily="18" charset="0"/>
              </a:rPr>
              <a:t>mobile</a:t>
            </a:r>
            <a:r>
              <a:rPr lang="en-US" sz="2400" dirty="0">
                <a:latin typeface="Times New Roman" panose="02020603050405020304" pitchFamily="18" charset="0"/>
                <a:cs typeface="Times New Roman" panose="02020603050405020304" pitchFamily="18" charset="0"/>
              </a:rPr>
              <a:t> and web </a:t>
            </a:r>
            <a:r>
              <a:rPr lang="en-US" sz="2400" dirty="0" smtClean="0">
                <a:latin typeface="Times New Roman" panose="02020603050405020304" pitchFamily="18" charset="0"/>
                <a:cs typeface="Times New Roman" panose="02020603050405020304" pitchFamily="18" charset="0"/>
              </a:rPr>
              <a:t>application development </a:t>
            </a:r>
            <a:r>
              <a:rPr lang="en-US" sz="2400" dirty="0">
                <a:latin typeface="Times New Roman" panose="02020603050405020304" pitchFamily="18" charset="0"/>
                <a:cs typeface="Times New Roman" panose="02020603050405020304" pitchFamily="18" charset="0"/>
              </a:rPr>
              <a:t>platform developed by Firebase, Inc. in 2011, then acquired by </a:t>
            </a:r>
            <a:r>
              <a:rPr lang="en-US" sz="2400" dirty="0" smtClean="0">
                <a:latin typeface="Times New Roman" panose="02020603050405020304" pitchFamily="18" charset="0"/>
                <a:cs typeface="Times New Roman" panose="02020603050405020304" pitchFamily="18" charset="0"/>
              </a:rPr>
              <a:t>Google</a:t>
            </a:r>
            <a:r>
              <a:rPr lang="en-US" sz="2400" dirty="0">
                <a:latin typeface="Times New Roman" panose="02020603050405020304" pitchFamily="18" charset="0"/>
                <a:cs typeface="Times New Roman" panose="02020603050405020304" pitchFamily="18" charset="0"/>
              </a:rPr>
              <a:t> in 2014</a:t>
            </a:r>
            <a:r>
              <a:rPr lang="en-US" sz="2400" dirty="0" smtClean="0">
                <a:latin typeface="Times New Roman" panose="02020603050405020304" pitchFamily="18" charset="0"/>
                <a:cs typeface="Times New Roman" panose="02020603050405020304" pitchFamily="18" charset="0"/>
              </a:rPr>
              <a:t>.</a:t>
            </a:r>
          </a:p>
          <a:p>
            <a:pPr marL="0" indent="0" algn="just">
              <a:buNone/>
            </a:pPr>
            <a:r>
              <a:rPr lang="en-US" sz="2400" b="1" dirty="0" smtClean="0">
                <a:latin typeface="Times New Roman" panose="02020603050405020304" pitchFamily="18" charset="0"/>
                <a:cs typeface="Times New Roman" panose="02020603050405020304" pitchFamily="18" charset="0"/>
              </a:rPr>
              <a:t>Services provided:</a:t>
            </a:r>
          </a:p>
          <a:p>
            <a:pPr marL="0" indent="0" algn="just">
              <a:buNone/>
            </a:pPr>
            <a:r>
              <a:rPr lang="en-US" sz="2400" b="1" dirty="0" smtClean="0">
                <a:latin typeface="Times New Roman" panose="02020603050405020304" pitchFamily="18" charset="0"/>
                <a:cs typeface="Times New Roman" panose="02020603050405020304" pitchFamily="18" charset="0"/>
              </a:rPr>
              <a:t>Firebase Cloud Messaging</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Formerly known as Google Cloud Messaging (GCM), Firebase Cloud Messaging (FCM) is a cross-platform solution for messages and notifications for Android, iOS, and web applications, which currently can be used </a:t>
            </a:r>
            <a:r>
              <a:rPr lang="en-US" sz="2400" dirty="0" smtClean="0">
                <a:latin typeface="Times New Roman" panose="02020603050405020304" pitchFamily="18" charset="0"/>
                <a:cs typeface="Times New Roman" panose="02020603050405020304" pitchFamily="18" charset="0"/>
              </a:rPr>
              <a:t>at </a:t>
            </a:r>
            <a:r>
              <a:rPr lang="en-US" sz="2400" b="1" dirty="0">
                <a:latin typeface="Times New Roman" panose="02020603050405020304" pitchFamily="18" charset="0"/>
                <a:cs typeface="Times New Roman" panose="02020603050405020304" pitchFamily="18" charset="0"/>
              </a:rPr>
              <a:t>no cost</a:t>
            </a:r>
            <a:r>
              <a:rPr lang="en-US" sz="2400" dirty="0" smtClean="0">
                <a:latin typeface="Times New Roman" panose="02020603050405020304" pitchFamily="18" charset="0"/>
                <a:cs typeface="Times New Roman" panose="02020603050405020304" pitchFamily="18" charset="0"/>
              </a:rPr>
              <a:t>.</a:t>
            </a:r>
          </a:p>
          <a:p>
            <a:pPr marL="0" indent="0" algn="just">
              <a:buNone/>
            </a:pPr>
            <a:r>
              <a:rPr lang="en-US" sz="2400" b="1" dirty="0" smtClean="0">
                <a:latin typeface="Times New Roman" panose="02020603050405020304" pitchFamily="18" charset="0"/>
                <a:cs typeface="Times New Roman" panose="02020603050405020304" pitchFamily="18" charset="0"/>
              </a:rPr>
              <a:t>Firebase Authentication</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400" dirty="0"/>
              <a:t>Firebase </a:t>
            </a:r>
            <a:r>
              <a:rPr lang="en-US" sz="2400" dirty="0" smtClean="0"/>
              <a:t>Authentication </a:t>
            </a:r>
            <a:r>
              <a:rPr lang="en-US" sz="2400" dirty="0"/>
              <a:t>is a service that can authenticate users using only client-side code. It supports social login providers Facebook, GitHub, Twitter and Google (and Google Play Games). Additionally, it includes a user management system whereby developers can enable user authentication with email and password login stored with Firebase.</a:t>
            </a:r>
            <a:endParaRPr lang="en-US" sz="2400" b="1" dirty="0" smtClean="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97177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567363"/>
          </a:xfrm>
        </p:spPr>
        <p:txBody>
          <a:bodyPr>
            <a:normAutofit/>
          </a:bodyPr>
          <a:lstStyle/>
          <a:p>
            <a:pPr marL="0" indent="0" algn="just">
              <a:buNone/>
            </a:pPr>
            <a:r>
              <a:rPr lang="en-US" sz="2400" b="1" dirty="0" smtClean="0">
                <a:latin typeface="Times New Roman" panose="02020603050405020304" pitchFamily="18" charset="0"/>
                <a:cs typeface="Times New Roman" panose="02020603050405020304" pitchFamily="18" charset="0"/>
              </a:rPr>
              <a:t>Real-time Database</a:t>
            </a: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Firebase </a:t>
            </a:r>
            <a:r>
              <a:rPr lang="en-US" sz="2400" dirty="0">
                <a:latin typeface="Times New Roman" panose="02020603050405020304" pitchFamily="18" charset="0"/>
                <a:cs typeface="Times New Roman" panose="02020603050405020304" pitchFamily="18" charset="0"/>
              </a:rPr>
              <a:t>provides a </a:t>
            </a:r>
            <a:r>
              <a:rPr lang="en-US" sz="2400" dirty="0" smtClean="0">
                <a:latin typeface="Times New Roman" panose="02020603050405020304" pitchFamily="18" charset="0"/>
                <a:cs typeface="Times New Roman" panose="02020603050405020304" pitchFamily="18" charset="0"/>
              </a:rPr>
              <a:t>real-time </a:t>
            </a:r>
            <a:r>
              <a:rPr lang="en-US" sz="2400" dirty="0">
                <a:latin typeface="Times New Roman" panose="02020603050405020304" pitchFamily="18" charset="0"/>
                <a:cs typeface="Times New Roman" panose="02020603050405020304" pitchFamily="18" charset="0"/>
              </a:rPr>
              <a:t>database and backend as a service. The service provides application developers an API that allows application data to be synchronized across clients and stored on Firebase's cloud</a:t>
            </a:r>
            <a:r>
              <a:rPr lang="en-US" sz="2400" dirty="0" smtClean="0">
                <a:latin typeface="Times New Roman" panose="02020603050405020304" pitchFamily="18" charset="0"/>
                <a:cs typeface="Times New Roman" panose="02020603050405020304" pitchFamily="18" charset="0"/>
              </a:rPr>
              <a:t>.</a:t>
            </a:r>
          </a:p>
          <a:p>
            <a:pPr marL="0" indent="0" algn="just">
              <a:buNone/>
            </a:pPr>
            <a:r>
              <a:rPr lang="en-US" sz="2400" b="1" dirty="0">
                <a:latin typeface="Times New Roman" panose="02020603050405020304" pitchFamily="18" charset="0"/>
                <a:cs typeface="Times New Roman" panose="02020603050405020304" pitchFamily="18" charset="0"/>
              </a:rPr>
              <a:t>Firebase </a:t>
            </a:r>
            <a:r>
              <a:rPr lang="en-US" sz="2400" b="1" dirty="0" smtClean="0">
                <a:latin typeface="Times New Roman" panose="02020603050405020304" pitchFamily="18" charset="0"/>
                <a:cs typeface="Times New Roman" panose="02020603050405020304" pitchFamily="18" charset="0"/>
              </a:rPr>
              <a:t>Storage</a:t>
            </a:r>
          </a:p>
          <a:p>
            <a:pPr marL="0" indent="0" algn="just">
              <a:buNone/>
            </a:pPr>
            <a:r>
              <a:rPr lang="en-US" sz="2400" dirty="0" smtClean="0"/>
              <a:t>	Firebase </a:t>
            </a:r>
            <a:r>
              <a:rPr lang="en-US" sz="2400" dirty="0"/>
              <a:t>Storage provides secure file uploads and downloads for Firebase apps, regardless of network quality. The developer can use it to store images, audio, video, or other user-generated content. Firebase Storage is backed by Google Cloud </a:t>
            </a:r>
            <a:r>
              <a:rPr lang="en-US" sz="2400" dirty="0" smtClean="0"/>
              <a:t>Storage.</a:t>
            </a:r>
            <a:endParaRPr lang="en-US" sz="2400" b="1" dirty="0" smtClean="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Firebase Hosting</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etc</a:t>
            </a:r>
            <a:r>
              <a:rPr lang="en-US" sz="2400" dirty="0" smtClean="0">
                <a:latin typeface="Times New Roman" panose="02020603050405020304" pitchFamily="18" charset="0"/>
                <a:cs typeface="Times New Roman" panose="02020603050405020304" pitchFamily="18" charset="0"/>
              </a:rPr>
              <a:t>,.</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Coming to our project development, we are using Firebase Cloud Messaging (FCM) service for getting notifications in the Android mobile phones. The messaging service is free of cost for that we have get token Id from firebase.</a:t>
            </a: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434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65219"/>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SYSTEM ANALYSIS</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910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FEASIBILITY STUDY</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b="1" dirty="0" smtClean="0">
                <a:latin typeface="Times New Roman" panose="02020603050405020304" pitchFamily="18" charset="0"/>
                <a:cs typeface="Times New Roman" panose="02020603050405020304" pitchFamily="18" charset="0"/>
              </a:rPr>
              <a:t>Technical </a:t>
            </a:r>
            <a:r>
              <a:rPr lang="en-US" sz="2400" b="1" dirty="0">
                <a:latin typeface="Times New Roman" panose="02020603050405020304" pitchFamily="18" charset="0"/>
                <a:cs typeface="Times New Roman" panose="02020603050405020304" pitchFamily="18" charset="0"/>
              </a:rPr>
              <a:t>Feasibility</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This </a:t>
            </a:r>
            <a:r>
              <a:rPr lang="en-US" sz="2400" dirty="0">
                <a:latin typeface="Times New Roman" panose="02020603050405020304" pitchFamily="18" charset="0"/>
                <a:cs typeface="Times New Roman" panose="02020603050405020304" pitchFamily="18" charset="0"/>
              </a:rPr>
              <a:t>assessment is based on an outline design of system requirements to determine whether the company has the technical expertise to handle completion of the project. Our team has the technical expertise in JAVA, PHP, MySQL..</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for the development of this project. </a:t>
            </a:r>
          </a:p>
          <a:p>
            <a:pPr marL="0" indent="0" algn="just">
              <a:buNone/>
            </a:pPr>
            <a:r>
              <a:rPr lang="en-US" sz="2400" b="1" dirty="0" smtClean="0">
                <a:latin typeface="Times New Roman" panose="02020603050405020304" pitchFamily="18" charset="0"/>
                <a:cs typeface="Times New Roman" panose="02020603050405020304" pitchFamily="18" charset="0"/>
              </a:rPr>
              <a:t>Legal </a:t>
            </a:r>
            <a:r>
              <a:rPr lang="en-US" sz="2400" b="1" dirty="0">
                <a:latin typeface="Times New Roman" panose="02020603050405020304" pitchFamily="18" charset="0"/>
                <a:cs typeface="Times New Roman" panose="02020603050405020304" pitchFamily="18" charset="0"/>
              </a:rPr>
              <a:t>Feasibility</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Legal </a:t>
            </a:r>
            <a:r>
              <a:rPr lang="en-US" sz="2400" dirty="0">
                <a:latin typeface="Times New Roman" panose="02020603050405020304" pitchFamily="18" charset="0"/>
                <a:cs typeface="Times New Roman" panose="02020603050405020304" pitchFamily="18" charset="0"/>
              </a:rPr>
              <a:t>feasibility determines whether the proposed system conflicts with legal requirements, in terms of providing security. In this project we are providing login id and password for the users for secure login. We are using active and automatic moderators for controlling wrongly misplaced words / statements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5713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0006"/>
            <a:ext cx="10515600" cy="5326957"/>
          </a:xfrm>
        </p:spPr>
        <p:txBody>
          <a:bodyPr>
            <a:noAutofit/>
          </a:bodyPr>
          <a:lstStyle/>
          <a:p>
            <a:pPr marL="0" indent="0" algn="just">
              <a:buNone/>
            </a:pPr>
            <a:r>
              <a:rPr lang="en-US" sz="2400" b="1" dirty="0" smtClean="0">
                <a:latin typeface="Times New Roman" panose="02020603050405020304" pitchFamily="18" charset="0"/>
                <a:cs typeface="Times New Roman" panose="02020603050405020304" pitchFamily="18" charset="0"/>
              </a:rPr>
              <a:t>Operational </a:t>
            </a:r>
            <a:r>
              <a:rPr lang="en-US" sz="2400" b="1" dirty="0">
                <a:latin typeface="Times New Roman" panose="02020603050405020304" pitchFamily="18" charset="0"/>
                <a:cs typeface="Times New Roman" panose="02020603050405020304" pitchFamily="18" charset="0"/>
              </a:rPr>
              <a:t>Feasibility</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Operational </a:t>
            </a:r>
            <a:r>
              <a:rPr lang="en-US" sz="2400" dirty="0">
                <a:latin typeface="Times New Roman" panose="02020603050405020304" pitchFamily="18" charset="0"/>
                <a:cs typeface="Times New Roman" panose="02020603050405020304" pitchFamily="18" charset="0"/>
              </a:rPr>
              <a:t>feasibility is the measure of how well a proposed system solves the problem and how it satisfies the requirements identified in the requirement analysis phase of system </a:t>
            </a:r>
            <a:r>
              <a:rPr lang="en-US" sz="2400" dirty="0" smtClean="0">
                <a:latin typeface="Times New Roman" panose="02020603050405020304" pitchFamily="18" charset="0"/>
                <a:cs typeface="Times New Roman" panose="02020603050405020304" pitchFamily="18" charset="0"/>
              </a:rPr>
              <a:t>development. We </a:t>
            </a:r>
            <a:r>
              <a:rPr lang="en-US" sz="2400" dirty="0">
                <a:latin typeface="Times New Roman" panose="02020603050405020304" pitchFamily="18" charset="0"/>
                <a:cs typeface="Times New Roman" panose="02020603050405020304" pitchFamily="18" charset="0"/>
              </a:rPr>
              <a:t>are providing </a:t>
            </a:r>
            <a:r>
              <a:rPr lang="en-US" sz="2400" dirty="0" smtClean="0">
                <a:latin typeface="Times New Roman" panose="02020603050405020304" pitchFamily="18" charset="0"/>
                <a:cs typeface="Times New Roman" panose="02020603050405020304" pitchFamily="18" charset="0"/>
              </a:rPr>
              <a:t>subjective-tags, real-time  </a:t>
            </a:r>
            <a:r>
              <a:rPr lang="en-US" sz="2400" dirty="0">
                <a:latin typeface="Times New Roman" panose="02020603050405020304" pitchFamily="18" charset="0"/>
                <a:cs typeface="Times New Roman" panose="02020603050405020304" pitchFamily="18" charset="0"/>
              </a:rPr>
              <a:t>notifications </a:t>
            </a:r>
            <a:r>
              <a:rPr lang="en-US" sz="2400" dirty="0" smtClean="0">
                <a:latin typeface="Times New Roman" panose="02020603050405020304" pitchFamily="18" charset="0"/>
                <a:cs typeface="Times New Roman" panose="02020603050405020304" pitchFamily="18" charset="0"/>
              </a:rPr>
              <a:t>in application, </a:t>
            </a:r>
            <a:r>
              <a:rPr lang="en-US" sz="2400" dirty="0" smtClean="0">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for solving the problems in existed system</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Schedule </a:t>
            </a:r>
            <a:r>
              <a:rPr lang="en-US" sz="2400" b="1" dirty="0">
                <a:latin typeface="Times New Roman" panose="02020603050405020304" pitchFamily="18" charset="0"/>
                <a:cs typeface="Times New Roman" panose="02020603050405020304" pitchFamily="18" charset="0"/>
              </a:rPr>
              <a:t>Feasibility</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A </a:t>
            </a:r>
            <a:r>
              <a:rPr lang="en-US" sz="2400" dirty="0">
                <a:latin typeface="Times New Roman" panose="02020603050405020304" pitchFamily="18" charset="0"/>
                <a:cs typeface="Times New Roman" panose="02020603050405020304" pitchFamily="18" charset="0"/>
              </a:rPr>
              <a:t>project will fail if it takes too long to be completed before it is useful. Typically this means estimating how long the system will take to develop, and if it can be completed in a given time period using some methods like payback period. Our project will take 3 months approximately for development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0843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SYSTEM REQUIREMENTS SPECIFICATIONS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Software Requirements (Minimal)</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Operating </a:t>
            </a:r>
            <a:r>
              <a:rPr lang="en-US" sz="2400" dirty="0">
                <a:latin typeface="Times New Roman" panose="02020603050405020304" pitchFamily="18" charset="0"/>
                <a:cs typeface="Times New Roman" panose="02020603050405020304" pitchFamily="18" charset="0"/>
              </a:rPr>
              <a:t>System:  Windows XP</a:t>
            </a:r>
          </a:p>
          <a:p>
            <a:pPr marL="0" indent="0">
              <a:buNone/>
            </a:pPr>
            <a:r>
              <a:rPr lang="en-US" sz="2400" dirty="0" smtClean="0">
                <a:latin typeface="Times New Roman" panose="02020603050405020304" pitchFamily="18" charset="0"/>
                <a:cs typeface="Times New Roman" panose="02020603050405020304" pitchFamily="18" charset="0"/>
              </a:rPr>
              <a:t>	Technologies</a:t>
            </a:r>
            <a:r>
              <a:rPr lang="en-US" sz="2400" dirty="0">
                <a:latin typeface="Times New Roman" panose="02020603050405020304" pitchFamily="18" charset="0"/>
                <a:cs typeface="Times New Roman" panose="02020603050405020304" pitchFamily="18" charset="0"/>
              </a:rPr>
              <a:t>: JAVA, PHP, Android</a:t>
            </a:r>
          </a:p>
          <a:p>
            <a:pPr marL="0" indent="0">
              <a:buNone/>
            </a:pPr>
            <a:r>
              <a:rPr lang="en-US" sz="2400" dirty="0" smtClean="0">
                <a:latin typeface="Times New Roman" panose="02020603050405020304" pitchFamily="18" charset="0"/>
                <a:cs typeface="Times New Roman" panose="02020603050405020304" pitchFamily="18" charset="0"/>
              </a:rPr>
              <a:t>	IDE</a:t>
            </a:r>
            <a:r>
              <a:rPr lang="en-US" sz="2400" dirty="0">
                <a:latin typeface="Times New Roman" panose="02020603050405020304" pitchFamily="18" charset="0"/>
                <a:cs typeface="Times New Roman" panose="02020603050405020304" pitchFamily="18" charset="0"/>
              </a:rPr>
              <a:t>: Android Studio</a:t>
            </a:r>
          </a:p>
          <a:p>
            <a:pPr marL="0" indent="0">
              <a:buNone/>
            </a:pPr>
            <a:r>
              <a:rPr lang="en-US" sz="2400" dirty="0" smtClean="0">
                <a:latin typeface="Times New Roman" panose="02020603050405020304" pitchFamily="18" charset="0"/>
                <a:cs typeface="Times New Roman" panose="02020603050405020304" pitchFamily="18" charset="0"/>
              </a:rPr>
              <a:t>	Database</a:t>
            </a:r>
            <a:r>
              <a:rPr lang="en-US" sz="2400" dirty="0">
                <a:latin typeface="Times New Roman" panose="02020603050405020304" pitchFamily="18" charset="0"/>
                <a:cs typeface="Times New Roman" panose="02020603050405020304" pitchFamily="18" charset="0"/>
              </a:rPr>
              <a:t>: MySQL</a:t>
            </a:r>
          </a:p>
          <a:p>
            <a:pPr marL="0" indent="0">
              <a:buNone/>
            </a:pPr>
            <a:r>
              <a:rPr lang="en-US" sz="2400" dirty="0" smtClean="0">
                <a:latin typeface="Times New Roman" panose="02020603050405020304" pitchFamily="18" charset="0"/>
                <a:cs typeface="Times New Roman" panose="02020603050405020304" pitchFamily="18" charset="0"/>
              </a:rPr>
              <a:t>	Toolkit</a:t>
            </a:r>
            <a:r>
              <a:rPr lang="en-US" sz="2400" dirty="0">
                <a:latin typeface="Times New Roman" panose="02020603050405020304" pitchFamily="18" charset="0"/>
                <a:cs typeface="Times New Roman" panose="02020603050405020304" pitchFamily="18" charset="0"/>
              </a:rPr>
              <a:t>: Android mobile phone</a:t>
            </a:r>
          </a:p>
          <a:p>
            <a:pPr marL="0" indent="0">
              <a:buNone/>
            </a:pPr>
            <a:r>
              <a:rPr lang="en-US" sz="2400" dirty="0" smtClean="0">
                <a:latin typeface="Times New Roman" panose="02020603050405020304" pitchFamily="18" charset="0"/>
                <a:cs typeface="Times New Roman" panose="02020603050405020304" pitchFamily="18" charset="0"/>
              </a:rPr>
              <a:t>	Front-end</a:t>
            </a:r>
            <a:r>
              <a:rPr lang="en-US" sz="2400" dirty="0">
                <a:latin typeface="Times New Roman" panose="02020603050405020304" pitchFamily="18" charset="0"/>
                <a:cs typeface="Times New Roman" panose="02020603050405020304" pitchFamily="18" charset="0"/>
              </a:rPr>
              <a:t>: XML (for setting layout of the app)</a:t>
            </a:r>
          </a:p>
          <a:p>
            <a:pPr marL="0" indent="0">
              <a:buNone/>
            </a:pPr>
            <a:r>
              <a:rPr lang="en-US" sz="2400" dirty="0" smtClean="0">
                <a:latin typeface="Times New Roman" panose="02020603050405020304" pitchFamily="18" charset="0"/>
                <a:cs typeface="Times New Roman" panose="02020603050405020304" pitchFamily="18" charset="0"/>
              </a:rPr>
              <a:t>	Back-end</a:t>
            </a:r>
            <a:r>
              <a:rPr lang="en-US" sz="2400" dirty="0">
                <a:latin typeface="Times New Roman" panose="02020603050405020304" pitchFamily="18" charset="0"/>
                <a:cs typeface="Times New Roman" panose="02020603050405020304" pitchFamily="18" charset="0"/>
              </a:rPr>
              <a:t>: JAVA, PHP, MySQL</a:t>
            </a:r>
          </a:p>
          <a:p>
            <a:pPr marL="0" indent="0">
              <a:buNone/>
            </a:pPr>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9121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2580"/>
            <a:ext cx="10515600" cy="5494383"/>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Hardware Requirements (Minimal)</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Processor</a:t>
            </a:r>
            <a:r>
              <a:rPr lang="en-US" sz="2400" dirty="0">
                <a:latin typeface="Times New Roman" panose="02020603050405020304" pitchFamily="18" charset="0"/>
                <a:cs typeface="Times New Roman" panose="02020603050405020304" pitchFamily="18" charset="0"/>
              </a:rPr>
              <a:t>: Pentium</a:t>
            </a:r>
          </a:p>
          <a:p>
            <a:pPr marL="0" indent="0">
              <a:buNone/>
            </a:pPr>
            <a:r>
              <a:rPr lang="en-US" sz="2400" dirty="0" smtClean="0">
                <a:latin typeface="Times New Roman" panose="02020603050405020304" pitchFamily="18" charset="0"/>
                <a:cs typeface="Times New Roman" panose="02020603050405020304" pitchFamily="18" charset="0"/>
              </a:rPr>
              <a:t>	Speed</a:t>
            </a:r>
            <a:r>
              <a:rPr lang="en-US" sz="2400" dirty="0">
                <a:latin typeface="Times New Roman" panose="02020603050405020304" pitchFamily="18" charset="0"/>
                <a:cs typeface="Times New Roman" panose="02020603050405020304" pitchFamily="18" charset="0"/>
              </a:rPr>
              <a:t>: 1.8GHz</a:t>
            </a:r>
          </a:p>
          <a:p>
            <a:pPr marL="0" indent="0">
              <a:buNone/>
            </a:pPr>
            <a:r>
              <a:rPr lang="en-US" sz="2400" dirty="0" smtClean="0">
                <a:latin typeface="Times New Roman" panose="02020603050405020304" pitchFamily="18" charset="0"/>
                <a:cs typeface="Times New Roman" panose="02020603050405020304" pitchFamily="18" charset="0"/>
              </a:rPr>
              <a:t>	RAM</a:t>
            </a:r>
            <a:r>
              <a:rPr lang="en-US" sz="2400" dirty="0">
                <a:latin typeface="Times New Roman" panose="02020603050405020304" pitchFamily="18" charset="0"/>
                <a:cs typeface="Times New Roman" panose="02020603050405020304" pitchFamily="18" charset="0"/>
              </a:rPr>
              <a:t>: 4GB</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Hard </a:t>
            </a:r>
            <a:r>
              <a:rPr lang="en-US" sz="2400" dirty="0">
                <a:latin typeface="Times New Roman" panose="02020603050405020304" pitchFamily="18" charset="0"/>
                <a:cs typeface="Times New Roman" panose="02020603050405020304" pitchFamily="18" charset="0"/>
              </a:rPr>
              <a:t>Disk: 40GB for Android studio tools (SDK’s, API’s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93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00824"/>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SYSTEM DESIGN</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0465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305"/>
            <a:ext cx="10515600" cy="463640"/>
          </a:xfrm>
        </p:spPr>
        <p:txBody>
          <a:bodyPr>
            <a:normAutofit/>
          </a:bodyPr>
          <a:lstStyle/>
          <a:p>
            <a:r>
              <a:rPr lang="en-US" sz="2200" b="1" dirty="0" smtClean="0">
                <a:latin typeface="Times New Roman" panose="02020603050405020304" pitchFamily="18" charset="0"/>
                <a:cs typeface="Times New Roman" panose="02020603050405020304" pitchFamily="18" charset="0"/>
              </a:rPr>
              <a:t>USE CASE DIAGRAM</a:t>
            </a:r>
            <a:endParaRPr lang="en-US" sz="2200" b="1" dirty="0">
              <a:latin typeface="Times New Roman" panose="02020603050405020304" pitchFamily="18" charset="0"/>
              <a:cs typeface="Times New Roman" panose="02020603050405020304" pitchFamily="18" charset="0"/>
            </a:endParaRPr>
          </a:p>
        </p:txBody>
      </p:sp>
      <p:pic>
        <p:nvPicPr>
          <p:cNvPr id="4" name="Content Placeholder 3" descr="C:\Users\SUDHEER REDDY\Downloads\uc\uc-1.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412902" y="643946"/>
            <a:ext cx="5074276" cy="6214054"/>
          </a:xfrm>
          <a:prstGeom prst="rect">
            <a:avLst/>
          </a:prstGeom>
          <a:noFill/>
          <a:ln>
            <a:noFill/>
          </a:ln>
        </p:spPr>
      </p:pic>
    </p:spTree>
    <p:extLst>
      <p:ext uri="{BB962C8B-B14F-4D97-AF65-F5344CB8AC3E}">
        <p14:creationId xmlns:p14="http://schemas.microsoft.com/office/powerpoint/2010/main" val="1494410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ABSTRACT</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493949"/>
            <a:ext cx="10515600" cy="4683014"/>
          </a:xfrm>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knowledge sharing and acquiring community application provides great opportunity for students and experts (students / teachers / professionals) to share their expertise and for acquiring knowledge in the single platform by using android application with network (by using internet). Here the community can be described as group of people such as students, teachers, professors, experts, professionals,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There are many Question and Answer community platforms for sharing and acquiring knowledge, but the main purpose developing this project is to provide expert role for a student for answering the </a:t>
            </a:r>
            <a:r>
              <a:rPr lang="en-US" sz="2400" dirty="0" smtClean="0">
                <a:latin typeface="Times New Roman" panose="02020603050405020304" pitchFamily="18" charset="0"/>
                <a:cs typeface="Times New Roman" panose="02020603050405020304" pitchFamily="18" charset="0"/>
              </a:rPr>
              <a:t>questions posted by other </a:t>
            </a:r>
            <a:r>
              <a:rPr lang="en-US" sz="2400" dirty="0">
                <a:latin typeface="Times New Roman" panose="02020603050405020304" pitchFamily="18" charset="0"/>
                <a:cs typeface="Times New Roman" panose="02020603050405020304" pitchFamily="18" charset="0"/>
              </a:rPr>
              <a:t>users (mainly students). By </a:t>
            </a:r>
            <a:r>
              <a:rPr lang="en-US" sz="2400" dirty="0" smtClean="0">
                <a:latin typeface="Times New Roman" panose="02020603050405020304" pitchFamily="18" charset="0"/>
                <a:cs typeface="Times New Roman" panose="02020603050405020304" pitchFamily="18" charset="0"/>
              </a:rPr>
              <a:t>this, the </a:t>
            </a:r>
            <a:r>
              <a:rPr lang="en-US" sz="2400" dirty="0">
                <a:latin typeface="Times New Roman" panose="02020603050405020304" pitchFamily="18" charset="0"/>
                <a:cs typeface="Times New Roman" panose="02020603050405020304" pitchFamily="18" charset="0"/>
              </a:rPr>
              <a:t>knowledge which has gained by the student is going to be useful for </a:t>
            </a:r>
            <a:r>
              <a:rPr lang="en-US" sz="2400" dirty="0" smtClean="0">
                <a:latin typeface="Times New Roman" panose="02020603050405020304" pitchFamily="18" charset="0"/>
                <a:cs typeface="Times New Roman" panose="02020603050405020304" pitchFamily="18" charset="0"/>
              </a:rPr>
              <a:t>others</a:t>
            </a:r>
            <a:r>
              <a:rPr lang="en-US" sz="2400" dirty="0">
                <a:latin typeface="Times New Roman" panose="02020603050405020304" pitchFamily="18" charset="0"/>
                <a:cs typeface="Times New Roman" panose="02020603050405020304" pitchFamily="18" charset="0"/>
              </a:rPr>
              <a:t>, by this he / she can gain several factors like confidence, stability, </a:t>
            </a:r>
            <a:r>
              <a:rPr lang="en-US" sz="2400" dirty="0" smtClean="0">
                <a:latin typeface="Times New Roman" panose="02020603050405020304" pitchFamily="18" charset="0"/>
                <a:cs typeface="Times New Roman" panose="02020603050405020304" pitchFamily="18" charset="0"/>
              </a:rPr>
              <a:t>performance, etc. over </a:t>
            </a:r>
            <a:r>
              <a:rPr lang="en-US" sz="2400" dirty="0">
                <a:latin typeface="Times New Roman" panose="02020603050405020304" pitchFamily="18" charset="0"/>
                <a:cs typeface="Times New Roman" panose="02020603050405020304" pitchFamily="18" charset="0"/>
              </a:rPr>
              <a:t>the subject will be enhanced.</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183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2"/>
            <a:ext cx="10515600" cy="360608"/>
          </a:xfrm>
        </p:spPr>
        <p:txBody>
          <a:bodyPr>
            <a:normAutofit fontScale="90000"/>
          </a:bodyPr>
          <a:lstStyle/>
          <a:p>
            <a:r>
              <a:rPr lang="en-US" sz="2400" b="1" dirty="0" smtClean="0">
                <a:latin typeface="Times New Roman" panose="02020603050405020304" pitchFamily="18" charset="0"/>
                <a:cs typeface="Times New Roman" panose="02020603050405020304" pitchFamily="18" charset="0"/>
              </a:rPr>
              <a:t>CLASS DIAGRAM</a:t>
            </a:r>
            <a:endParaRPr lang="en-US" sz="2400" b="1" dirty="0">
              <a:latin typeface="Times New Roman" panose="02020603050405020304" pitchFamily="18" charset="0"/>
              <a:cs typeface="Times New Roman" panose="02020603050405020304" pitchFamily="18" charset="0"/>
            </a:endParaRPr>
          </a:p>
        </p:txBody>
      </p:sp>
      <p:pic>
        <p:nvPicPr>
          <p:cNvPr id="4" name="Content Placeholder 3" descr="C:\Users\SUDHEER REDDY\Pictures\class.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95841" y="579438"/>
            <a:ext cx="4600318" cy="5597525"/>
          </a:xfrm>
          <a:prstGeom prst="rect">
            <a:avLst/>
          </a:prstGeom>
          <a:noFill/>
          <a:ln>
            <a:noFill/>
          </a:ln>
        </p:spPr>
      </p:pic>
    </p:spTree>
    <p:extLst>
      <p:ext uri="{BB962C8B-B14F-4D97-AF65-F5344CB8AC3E}">
        <p14:creationId xmlns:p14="http://schemas.microsoft.com/office/powerpoint/2010/main" val="37455139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50761"/>
          </a:xfrm>
        </p:spPr>
        <p:txBody>
          <a:bodyPr>
            <a:normAutofit/>
          </a:bodyPr>
          <a:lstStyle/>
          <a:p>
            <a:r>
              <a:rPr lang="en-US" sz="2200" b="1" dirty="0" smtClean="0">
                <a:latin typeface="Times New Roman" panose="02020603050405020304" pitchFamily="18" charset="0"/>
                <a:cs typeface="Times New Roman" panose="02020603050405020304" pitchFamily="18" charset="0"/>
              </a:rPr>
              <a:t>ACTIVITY DIAGRAM</a:t>
            </a:r>
            <a:endParaRPr lang="en-US" sz="2200" b="1" dirty="0">
              <a:latin typeface="Times New Roman" panose="02020603050405020304" pitchFamily="18" charset="0"/>
              <a:cs typeface="Times New Roman" panose="02020603050405020304" pitchFamily="18" charset="0"/>
            </a:endParaRPr>
          </a:p>
        </p:txBody>
      </p:sp>
      <p:pic>
        <p:nvPicPr>
          <p:cNvPr id="4" name="Content Placeholder 3" descr="C:\Users\SUDHEER REDDY\Downloads\activity\activity-1.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013657" y="450760"/>
            <a:ext cx="5370490" cy="6407239"/>
          </a:xfrm>
          <a:prstGeom prst="rect">
            <a:avLst/>
          </a:prstGeom>
          <a:noFill/>
          <a:ln>
            <a:noFill/>
          </a:ln>
        </p:spPr>
      </p:pic>
    </p:spTree>
    <p:extLst>
      <p:ext uri="{BB962C8B-B14F-4D97-AF65-F5344CB8AC3E}">
        <p14:creationId xmlns:p14="http://schemas.microsoft.com/office/powerpoint/2010/main" val="3363454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976"/>
            <a:ext cx="10515600" cy="342900"/>
          </a:xfrm>
        </p:spPr>
        <p:txBody>
          <a:bodyPr>
            <a:noAutofit/>
          </a:bodyPr>
          <a:lstStyle/>
          <a:p>
            <a:r>
              <a:rPr lang="en-US" sz="2200" b="1" dirty="0" smtClean="0">
                <a:latin typeface="Times New Roman" panose="02020603050405020304" pitchFamily="18" charset="0"/>
                <a:cs typeface="Times New Roman" panose="02020603050405020304" pitchFamily="18" charset="0"/>
              </a:rPr>
              <a:t>DEPLOYMENT DIAGRAM</a:t>
            </a:r>
            <a:endParaRPr lang="en-US" sz="2200" b="1" dirty="0">
              <a:latin typeface="Times New Roman" panose="02020603050405020304" pitchFamily="18" charset="0"/>
              <a:cs typeface="Times New Roman" panose="02020603050405020304" pitchFamily="18" charset="0"/>
            </a:endParaRPr>
          </a:p>
        </p:txBody>
      </p:sp>
      <p:pic>
        <p:nvPicPr>
          <p:cNvPr id="4" name="Content Placeholder 3" descr="C:\Users\SUDHEER REDDY\Pictures\depl.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9900" y="1030730"/>
            <a:ext cx="6007100" cy="5268470"/>
          </a:xfrm>
          <a:prstGeom prst="rect">
            <a:avLst/>
          </a:prstGeom>
          <a:noFill/>
          <a:ln>
            <a:noFill/>
          </a:ln>
        </p:spPr>
      </p:pic>
    </p:spTree>
    <p:extLst>
      <p:ext uri="{BB962C8B-B14F-4D97-AF65-F5344CB8AC3E}">
        <p14:creationId xmlns:p14="http://schemas.microsoft.com/office/powerpoint/2010/main" val="17303549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12124"/>
          </a:xfrm>
        </p:spPr>
        <p:txBody>
          <a:bodyPr>
            <a:normAutofit fontScale="90000"/>
          </a:bodyPr>
          <a:lstStyle/>
          <a:p>
            <a:r>
              <a:rPr lang="en-US" sz="2400" b="1" dirty="0" smtClean="0">
                <a:latin typeface="Times New Roman" panose="02020603050405020304" pitchFamily="18" charset="0"/>
                <a:cs typeface="Times New Roman" panose="02020603050405020304" pitchFamily="18" charset="0"/>
              </a:rPr>
              <a:t>SEQUENCE DIAGRAM</a:t>
            </a:r>
            <a:endParaRPr lang="en-US" sz="2400" b="1" dirty="0">
              <a:latin typeface="Times New Roman" panose="02020603050405020304" pitchFamily="18" charset="0"/>
              <a:cs typeface="Times New Roman" panose="02020603050405020304" pitchFamily="18" charset="0"/>
            </a:endParaRPr>
          </a:p>
        </p:txBody>
      </p:sp>
      <p:pic>
        <p:nvPicPr>
          <p:cNvPr id="4" name="Content Placeholder 3" descr="C:\Users\SUDHEER REDDY\Pictures\sequenc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62" y="412750"/>
            <a:ext cx="7619876" cy="5764213"/>
          </a:xfrm>
          <a:prstGeom prst="rect">
            <a:avLst/>
          </a:prstGeom>
          <a:noFill/>
          <a:ln>
            <a:noFill/>
          </a:ln>
        </p:spPr>
      </p:pic>
    </p:spTree>
    <p:extLst>
      <p:ext uri="{BB962C8B-B14F-4D97-AF65-F5344CB8AC3E}">
        <p14:creationId xmlns:p14="http://schemas.microsoft.com/office/powerpoint/2010/main" val="24301297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81850"/>
          </a:xfrm>
        </p:spPr>
        <p:txBody>
          <a:bodyPr>
            <a:noAutofit/>
          </a:bodyPr>
          <a:lstStyle/>
          <a:p>
            <a:r>
              <a:rPr lang="en-US" sz="3200" b="1" dirty="0" smtClean="0">
                <a:latin typeface="Times New Roman" panose="02020603050405020304" pitchFamily="18" charset="0"/>
                <a:cs typeface="Times New Roman" panose="02020603050405020304" pitchFamily="18" charset="0"/>
              </a:rPr>
              <a:t>SAMPLE OUTPUTS</a:t>
            </a:r>
            <a:endParaRPr lang="en-US" sz="3200" b="1" dirty="0">
              <a:latin typeface="Times New Roman" panose="02020603050405020304" pitchFamily="18" charset="0"/>
              <a:cs typeface="Times New Roman" panose="02020603050405020304" pitchFamily="18" charset="0"/>
            </a:endParaRPr>
          </a:p>
        </p:txBody>
      </p:sp>
      <p:pic>
        <p:nvPicPr>
          <p:cNvPr id="4" name="Content Placeholder 3" descr="E:\Screenshot_2018-03-26-23-46-47-240_learn.teach.QnA.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97298" y="1697279"/>
            <a:ext cx="2352615" cy="3761690"/>
          </a:xfrm>
          <a:prstGeom prst="rect">
            <a:avLst/>
          </a:prstGeom>
          <a:noFill/>
          <a:ln>
            <a:noFill/>
          </a:ln>
        </p:spPr>
      </p:pic>
      <p:pic>
        <p:nvPicPr>
          <p:cNvPr id="6" name="Picture 5" descr="E:\Screenshot_2018-03-26-23-47-02-888_learn.teach.QnA.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5802" y="1697279"/>
            <a:ext cx="2434107" cy="3879190"/>
          </a:xfrm>
          <a:prstGeom prst="rect">
            <a:avLst/>
          </a:prstGeom>
          <a:noFill/>
          <a:ln>
            <a:noFill/>
          </a:ln>
        </p:spPr>
      </p:pic>
    </p:spTree>
    <p:extLst>
      <p:ext uri="{BB962C8B-B14F-4D97-AF65-F5344CB8AC3E}">
        <p14:creationId xmlns:p14="http://schemas.microsoft.com/office/powerpoint/2010/main" val="29408562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Screenshot_2018-03-26-23-47-15-120_learn.teach.Qn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5806" y="1417579"/>
            <a:ext cx="2447925" cy="4151630"/>
          </a:xfrm>
          <a:prstGeom prst="rect">
            <a:avLst/>
          </a:prstGeom>
          <a:noFill/>
          <a:ln>
            <a:noFill/>
          </a:ln>
        </p:spPr>
      </p:pic>
      <p:pic>
        <p:nvPicPr>
          <p:cNvPr id="3" name="Picture 2" descr="E:\Screenshot_2018-03-26-23-50-00-603_learn.teach.QnA.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7622" y="1417579"/>
            <a:ext cx="2367351" cy="4151630"/>
          </a:xfrm>
          <a:prstGeom prst="rect">
            <a:avLst/>
          </a:prstGeom>
          <a:noFill/>
          <a:ln>
            <a:noFill/>
          </a:ln>
        </p:spPr>
      </p:pic>
    </p:spTree>
    <p:extLst>
      <p:ext uri="{BB962C8B-B14F-4D97-AF65-F5344CB8AC3E}">
        <p14:creationId xmlns:p14="http://schemas.microsoft.com/office/powerpoint/2010/main" val="9063925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Screenshot_2018-03-26-23-50-46-799_learn.teach.Qn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1149" y="1160145"/>
            <a:ext cx="2552700" cy="4537710"/>
          </a:xfrm>
          <a:prstGeom prst="rect">
            <a:avLst/>
          </a:prstGeom>
          <a:noFill/>
          <a:ln>
            <a:noFill/>
          </a:ln>
        </p:spPr>
      </p:pic>
      <p:pic>
        <p:nvPicPr>
          <p:cNvPr id="3" name="Picture 2" descr="E:\Screenshot_2018-03-26-23-50-56-828_learn.teach.QnA.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1200" y="1160145"/>
            <a:ext cx="2789166" cy="4537710"/>
          </a:xfrm>
          <a:prstGeom prst="rect">
            <a:avLst/>
          </a:prstGeom>
          <a:noFill/>
          <a:ln>
            <a:noFill/>
          </a:ln>
        </p:spPr>
      </p:pic>
    </p:spTree>
    <p:extLst>
      <p:ext uri="{BB962C8B-B14F-4D97-AF65-F5344CB8AC3E}">
        <p14:creationId xmlns:p14="http://schemas.microsoft.com/office/powerpoint/2010/main" val="42866975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Screenshot_2018-03-26-23-53-01-436_learn.teach.Qn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8508" y="1314249"/>
            <a:ext cx="2450765" cy="4197909"/>
          </a:xfrm>
          <a:prstGeom prst="rect">
            <a:avLst/>
          </a:prstGeom>
          <a:noFill/>
          <a:ln>
            <a:noFill/>
          </a:ln>
        </p:spPr>
      </p:pic>
      <p:pic>
        <p:nvPicPr>
          <p:cNvPr id="3" name="Picture 2" descr="E:\Screenshot_2018-03-26-23-56-22-070_learn.teach.QnA.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2734" y="1314248"/>
            <a:ext cx="2570208" cy="4197910"/>
          </a:xfrm>
          <a:prstGeom prst="rect">
            <a:avLst/>
          </a:prstGeom>
          <a:noFill/>
          <a:ln>
            <a:noFill/>
          </a:ln>
        </p:spPr>
      </p:pic>
    </p:spTree>
    <p:extLst>
      <p:ext uri="{BB962C8B-B14F-4D97-AF65-F5344CB8AC3E}">
        <p14:creationId xmlns:p14="http://schemas.microsoft.com/office/powerpoint/2010/main" val="20579085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Screenshot_2018-03-26-23-51-50-726_learn.teach.Qn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6016" y="1417736"/>
            <a:ext cx="2219325" cy="3945255"/>
          </a:xfrm>
          <a:prstGeom prst="rect">
            <a:avLst/>
          </a:prstGeom>
          <a:noFill/>
          <a:ln>
            <a:noFill/>
          </a:ln>
        </p:spPr>
      </p:pic>
      <p:pic>
        <p:nvPicPr>
          <p:cNvPr id="3" name="Picture 2" descr="E:\Screenshot_2018-03-27-00-00-38-518_learn.teach.QnA.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0044" y="1417736"/>
            <a:ext cx="2253803" cy="3945256"/>
          </a:xfrm>
          <a:prstGeom prst="rect">
            <a:avLst/>
          </a:prstGeom>
          <a:noFill/>
          <a:ln>
            <a:noFill/>
          </a:ln>
        </p:spPr>
      </p:pic>
    </p:spTree>
    <p:extLst>
      <p:ext uri="{BB962C8B-B14F-4D97-AF65-F5344CB8AC3E}">
        <p14:creationId xmlns:p14="http://schemas.microsoft.com/office/powerpoint/2010/main" val="21088623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01"/>
            <a:ext cx="10515600" cy="507999"/>
          </a:xfrm>
        </p:spPr>
        <p:txBody>
          <a:bodyPr>
            <a:normAutofit fontScale="90000"/>
          </a:bodyPr>
          <a:lstStyle/>
          <a:p>
            <a:r>
              <a:rPr lang="en-US" sz="3200" b="1" dirty="0" smtClean="0">
                <a:latin typeface="Times New Roman" panose="02020603050405020304" pitchFamily="18" charset="0"/>
                <a:cs typeface="Times New Roman" panose="02020603050405020304" pitchFamily="18" charset="0"/>
              </a:rPr>
              <a:t>MySQL DATABASE</a:t>
            </a:r>
            <a:endParaRPr lang="en-US" sz="32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5882" y="914400"/>
            <a:ext cx="9360235" cy="5262563"/>
          </a:xfrm>
        </p:spPr>
      </p:pic>
    </p:spTree>
    <p:extLst>
      <p:ext uri="{BB962C8B-B14F-4D97-AF65-F5344CB8AC3E}">
        <p14:creationId xmlns:p14="http://schemas.microsoft.com/office/powerpoint/2010/main" val="2159080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EXISTING SYSTEM</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	There </a:t>
            </a:r>
            <a:r>
              <a:rPr lang="en-US" sz="2400" dirty="0">
                <a:latin typeface="Times New Roman" panose="02020603050405020304" pitchFamily="18" charset="0"/>
                <a:cs typeface="Times New Roman" panose="02020603050405020304" pitchFamily="18" charset="0"/>
              </a:rPr>
              <a:t>are many online forums, question and answer communities where students can share and acquire knowledge regarding to education, politics, emerging technologies, ..etc. But coming to education point of view, these forums and Q &amp; A communities are not providing efficient service to </a:t>
            </a:r>
            <a:r>
              <a:rPr lang="en-US" sz="2400" b="1" dirty="0" smtClean="0">
                <a:latin typeface="Times New Roman" panose="02020603050405020304" pitchFamily="18" charset="0"/>
                <a:cs typeface="Times New Roman" panose="02020603050405020304" pitchFamily="18" charset="0"/>
              </a:rPr>
              <a:t>under-graduate </a:t>
            </a:r>
            <a:r>
              <a:rPr lang="en-US" sz="2400" b="1" dirty="0">
                <a:latin typeface="Times New Roman" panose="02020603050405020304" pitchFamily="18" charset="0"/>
                <a:cs typeface="Times New Roman" panose="02020603050405020304" pitchFamily="18" charset="0"/>
              </a:rPr>
              <a:t>level </a:t>
            </a:r>
            <a:r>
              <a:rPr lang="en-US" sz="2400" dirty="0">
                <a:latin typeface="Times New Roman" panose="02020603050405020304" pitchFamily="18" charset="0"/>
                <a:cs typeface="Times New Roman" panose="02020603050405020304" pitchFamily="18" charset="0"/>
              </a:rPr>
              <a:t>students. Most of these platforms are providing their services through websites</a:t>
            </a:r>
            <a:r>
              <a:rPr lang="en-US" sz="2400" dirty="0" smtClean="0">
                <a:latin typeface="Times New Roman" panose="02020603050405020304" pitchFamily="18" charset="0"/>
                <a:cs typeface="Times New Roman" panose="02020603050405020304" pitchFamily="18" charset="0"/>
              </a:rPr>
              <a:t>. Coming to understanding capability of students the answers which were provided by experts are not easy to understand and some of the subjects are not present in the Q &amp; A platforms, so he / she not able to ask the question. There is no chance to students who got better knowledge on the subject for sharing.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0270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60328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2222668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3492905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3129050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320168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1524963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406773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2362020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3108373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1197975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PROPOSED SYSTEM</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	We </a:t>
            </a:r>
            <a:r>
              <a:rPr lang="en-US" sz="2400" dirty="0">
                <a:latin typeface="Times New Roman" panose="02020603050405020304" pitchFamily="18" charset="0"/>
                <a:cs typeface="Times New Roman" panose="02020603050405020304" pitchFamily="18" charset="0"/>
              </a:rPr>
              <a:t>are developing a knowledge driven community application for this online platform which facilitates collaboration among people. We have chosen Android Platform for the development of this application. We are designing the application in such a way that every individual can share and acquire knowledge (in terms of education) effectively. Here new users can play, which means probability of getting response to the users is </a:t>
            </a:r>
            <a:r>
              <a:rPr lang="en-US" sz="2400" dirty="0" smtClean="0">
                <a:latin typeface="Times New Roman" panose="02020603050405020304" pitchFamily="18" charset="0"/>
                <a:cs typeface="Times New Roman" panose="02020603050405020304" pitchFamily="18" charset="0"/>
              </a:rPr>
              <a:t>more because we are providing </a:t>
            </a:r>
            <a:r>
              <a:rPr lang="en-US" sz="2400" b="1" dirty="0" smtClean="0">
                <a:latin typeface="Times New Roman" panose="02020603050405020304" pitchFamily="18" charset="0"/>
                <a:cs typeface="Times New Roman" panose="02020603050405020304" pitchFamily="18" charset="0"/>
              </a:rPr>
              <a:t>In-app notifications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Here any individual can engage the role of student and subject matter expert (</a:t>
            </a:r>
            <a:r>
              <a:rPr lang="en-US" sz="2400" b="1" dirty="0">
                <a:latin typeface="Times New Roman" panose="02020603050405020304" pitchFamily="18" charset="0"/>
                <a:cs typeface="Times New Roman" panose="02020603050405020304" pitchFamily="18" charset="0"/>
              </a:rPr>
              <a:t>SME/teacher</a:t>
            </a:r>
            <a:r>
              <a:rPr lang="en-US" sz="2400" dirty="0">
                <a:latin typeface="Times New Roman" panose="02020603050405020304" pitchFamily="18" charset="0"/>
                <a:cs typeface="Times New Roman" panose="02020603050405020304" pitchFamily="18" charset="0"/>
              </a:rPr>
              <a:t>) simultaneously based on the circumstances.</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5602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30334"/>
          </a:xfrm>
        </p:spPr>
        <p:txBody>
          <a:bodyPr>
            <a:noAutofit/>
          </a:bodyPr>
          <a:lstStyle/>
          <a:p>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SYSTEM TESTING</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Test Cases</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233512984"/>
              </p:ext>
            </p:extLst>
          </p:nvPr>
        </p:nvGraphicFramePr>
        <p:xfrm>
          <a:off x="2266122" y="1851774"/>
          <a:ext cx="8123582" cy="3820155"/>
        </p:xfrm>
        <a:graphic>
          <a:graphicData uri="http://schemas.openxmlformats.org/drawingml/2006/table">
            <a:tbl>
              <a:tblPr>
                <a:tableStyleId>{5C22544A-7EE6-4342-B048-85BDC9FD1C3A}</a:tableStyleId>
              </a:tblPr>
              <a:tblGrid>
                <a:gridCol w="900397"/>
                <a:gridCol w="2611151"/>
                <a:gridCol w="1350596"/>
                <a:gridCol w="2160952"/>
                <a:gridCol w="1100486"/>
              </a:tblGrid>
              <a:tr h="919128">
                <a:tc>
                  <a:txBody>
                    <a:bodyPr/>
                    <a:lstStyle/>
                    <a:p>
                      <a:pPr marL="0" marR="0">
                        <a:lnSpc>
                          <a:spcPct val="15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Step No.</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Step Description</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Test Data</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Expected Result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Overall Result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r>
              <a:tr h="1308636">
                <a:tc>
                  <a:txBody>
                    <a:bodyPr/>
                    <a:lstStyle/>
                    <a:p>
                      <a:pPr marL="0" marR="0">
                        <a:lnSpc>
                          <a:spcPct val="15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User launches the application by pressing app  icon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Main activity window must be displayed</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rowSpan="4">
                  <a:txBody>
                    <a:bodyPr/>
                    <a:lstStyle/>
                    <a:p>
                      <a:pPr marL="0" marR="0">
                        <a:lnSpc>
                          <a:spcPct val="15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 </a:t>
                      </a:r>
                    </a:p>
                    <a:p>
                      <a:pPr marL="0" marR="0">
                        <a:lnSpc>
                          <a:spcPct val="15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 </a:t>
                      </a:r>
                    </a:p>
                    <a:p>
                      <a:pPr marL="0" marR="0">
                        <a:lnSpc>
                          <a:spcPct val="15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 </a:t>
                      </a:r>
                    </a:p>
                    <a:p>
                      <a:pPr marL="0" marR="0">
                        <a:lnSpc>
                          <a:spcPct val="15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 success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r>
              <a:tr h="529621">
                <a:tc>
                  <a:txBody>
                    <a:bodyPr/>
                    <a:lstStyle/>
                    <a:p>
                      <a:pPr marL="0" marR="0">
                        <a:lnSpc>
                          <a:spcPct val="15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 </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 </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 </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vMerge="1">
                  <a:txBody>
                    <a:bodyPr/>
                    <a:lstStyle/>
                    <a:p>
                      <a:endParaRPr lang="en-US"/>
                    </a:p>
                  </a:txBody>
                  <a:tcPr/>
                </a:tc>
              </a:tr>
              <a:tr h="529621">
                <a:tc>
                  <a:txBody>
                    <a:bodyPr/>
                    <a:lstStyle/>
                    <a:p>
                      <a:pPr marL="0" marR="0">
                        <a:lnSpc>
                          <a:spcPct val="15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 </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 </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 </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 </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vMerge="1">
                  <a:txBody>
                    <a:bodyPr/>
                    <a:lstStyle/>
                    <a:p>
                      <a:endParaRPr lang="en-US"/>
                    </a:p>
                  </a:txBody>
                  <a:tcPr/>
                </a:tc>
              </a:tr>
              <a:tr h="529621">
                <a:tc>
                  <a:txBody>
                    <a:bodyPr/>
                    <a:lstStyle/>
                    <a:p>
                      <a:pPr marL="0" marR="0">
                        <a:lnSpc>
                          <a:spcPct val="15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 </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 </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vMerge="1">
                  <a:txBody>
                    <a:bodyPr/>
                    <a:lstStyle/>
                    <a:p>
                      <a:endParaRPr lang="en-US"/>
                    </a:p>
                  </a:txBody>
                  <a:tcPr/>
                </a:tc>
              </a:tr>
            </a:tbl>
          </a:graphicData>
        </a:graphic>
      </p:graphicFrame>
      <p:sp>
        <p:nvSpPr>
          <p:cNvPr id="7" name="Rectangle 2"/>
          <p:cNvSpPr>
            <a:spLocks noChangeArrowheads="1"/>
          </p:cNvSpPr>
          <p:nvPr/>
        </p:nvSpPr>
        <p:spPr bwMode="auto">
          <a:xfrm>
            <a:off x="3517900" y="2586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28971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68938417"/>
              </p:ext>
            </p:extLst>
          </p:nvPr>
        </p:nvGraphicFramePr>
        <p:xfrm>
          <a:off x="2358887" y="1205949"/>
          <a:ext cx="8322365" cy="4386468"/>
        </p:xfrm>
        <a:graphic>
          <a:graphicData uri="http://schemas.openxmlformats.org/drawingml/2006/table">
            <a:tbl>
              <a:tblPr>
                <a:tableStyleId>{5C22544A-7EE6-4342-B048-85BDC9FD1C3A}</a:tableStyleId>
              </a:tblPr>
              <a:tblGrid>
                <a:gridCol w="794942"/>
                <a:gridCol w="2119849"/>
                <a:gridCol w="1854867"/>
                <a:gridCol w="2473156"/>
                <a:gridCol w="1079551"/>
              </a:tblGrid>
              <a:tr h="1047397">
                <a:tc>
                  <a:txBody>
                    <a:bodyPr/>
                    <a:lstStyle/>
                    <a:p>
                      <a:pPr marL="0" marR="0">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Step No.</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Step Description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Test Data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Expected Result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Overall Result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r>
              <a:tr h="1472657">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User can register as student and expert by filling the details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Details are stored in the database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Toast message must be shown as registration success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rowSpan="4">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p>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p>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p>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 success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r>
              <a:tr h="622138">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vMerge="1">
                  <a:txBody>
                    <a:bodyPr/>
                    <a:lstStyle/>
                    <a:p>
                      <a:endParaRPr lang="en-US"/>
                    </a:p>
                  </a:txBody>
                  <a:tcPr/>
                </a:tc>
              </a:tr>
              <a:tr h="622138">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vMerge="1">
                  <a:txBody>
                    <a:bodyPr/>
                    <a:lstStyle/>
                    <a:p>
                      <a:endParaRPr lang="en-US"/>
                    </a:p>
                  </a:txBody>
                  <a:tcPr/>
                </a:tc>
              </a:tr>
              <a:tr h="622138">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vMerge="1">
                  <a:txBody>
                    <a:bodyPr/>
                    <a:lstStyle/>
                    <a:p>
                      <a:endParaRPr lang="en-US"/>
                    </a:p>
                  </a:txBody>
                  <a:tcPr/>
                </a:tc>
              </a:tr>
            </a:tbl>
          </a:graphicData>
        </a:graphic>
      </p:graphicFrame>
      <p:sp>
        <p:nvSpPr>
          <p:cNvPr id="5" name="Rectangle 2"/>
          <p:cNvSpPr>
            <a:spLocks noChangeArrowheads="1"/>
          </p:cNvSpPr>
          <p:nvPr/>
        </p:nvSpPr>
        <p:spPr bwMode="auto">
          <a:xfrm>
            <a:off x="1938359" y="2586038"/>
            <a:ext cx="1794294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945319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83717128"/>
              </p:ext>
            </p:extLst>
          </p:nvPr>
        </p:nvGraphicFramePr>
        <p:xfrm>
          <a:off x="2504661" y="304800"/>
          <a:ext cx="7938053" cy="6308034"/>
        </p:xfrm>
        <a:graphic>
          <a:graphicData uri="http://schemas.openxmlformats.org/drawingml/2006/table">
            <a:tbl>
              <a:tblPr>
                <a:tableStyleId>{5C22544A-7EE6-4342-B048-85BDC9FD1C3A}</a:tableStyleId>
              </a:tblPr>
              <a:tblGrid>
                <a:gridCol w="936633"/>
                <a:gridCol w="2384494"/>
                <a:gridCol w="1617650"/>
                <a:gridCol w="2128879"/>
                <a:gridCol w="870397"/>
              </a:tblGrid>
              <a:tr h="949593">
                <a:tc>
                  <a:txBody>
                    <a:bodyPr/>
                    <a:lstStyle/>
                    <a:p>
                      <a:pPr marL="0" marR="0">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Step No.</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Step Description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Test Data</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Expected Result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Overall Result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r>
              <a:tr h="1817241">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User can login into the application by using login credentials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Details are verified and validated from database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Toast message must be shown as login success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rowSpan="3">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p>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p>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p>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p>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p>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success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r>
              <a:tr h="1817241">
                <a:tc>
                  <a:txBody>
                    <a:bodyPr/>
                    <a:lstStyle/>
                    <a:p>
                      <a:pPr marL="0" marR="0">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After successful login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Menu </a:t>
                      </a:r>
                      <a:r>
                        <a:rPr lang="en-US" sz="1800" dirty="0">
                          <a:effectLst/>
                          <a:latin typeface="Times New Roman" panose="02020603050405020304" pitchFamily="18" charset="0"/>
                          <a:cs typeface="Times New Roman" panose="02020603050405020304" pitchFamily="18" charset="0"/>
                        </a:rPr>
                        <a:t>activity must be displayed with some Buttons having functionalities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vMerge="1">
                  <a:txBody>
                    <a:bodyPr/>
                    <a:lstStyle/>
                    <a:p>
                      <a:endParaRPr lang="en-US"/>
                    </a:p>
                  </a:txBody>
                  <a:tcPr/>
                </a:tc>
              </a:tr>
              <a:tr h="1723959">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Buttons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i.Questions</a:t>
                      </a:r>
                      <a:endParaRPr lang="en-US" sz="1800" dirty="0">
                        <a:effectLst/>
                        <a:latin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ii.Answers</a:t>
                      </a:r>
                      <a:endParaRPr lang="en-US" sz="1800" dirty="0">
                        <a:effectLst/>
                        <a:latin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iii.Update</a:t>
                      </a:r>
                      <a:r>
                        <a:rPr lang="en-US" sz="1800" dirty="0">
                          <a:effectLst/>
                          <a:latin typeface="Times New Roman" panose="02020603050405020304" pitchFamily="18" charset="0"/>
                          <a:cs typeface="Times New Roman" panose="02020603050405020304" pitchFamily="18" charset="0"/>
                        </a:rPr>
                        <a:t> profile</a:t>
                      </a:r>
                    </a:p>
                    <a:p>
                      <a:pPr marL="0" marR="0">
                        <a:lnSpc>
                          <a:spcPct val="1500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iv.Logout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vMerge="1">
                  <a:txBody>
                    <a:bodyPr/>
                    <a:lstStyle/>
                    <a:p>
                      <a:endParaRPr lang="en-US"/>
                    </a:p>
                  </a:txBody>
                  <a:tcPr/>
                </a:tc>
              </a:tr>
            </a:tbl>
          </a:graphicData>
        </a:graphic>
      </p:graphicFrame>
      <p:sp>
        <p:nvSpPr>
          <p:cNvPr id="3" name="Rectangle 1"/>
          <p:cNvSpPr>
            <a:spLocks noChangeArrowheads="1"/>
          </p:cNvSpPr>
          <p:nvPr/>
        </p:nvSpPr>
        <p:spPr bwMode="auto">
          <a:xfrm>
            <a:off x="1386456" y="1827213"/>
            <a:ext cx="1791169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942283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CONCLUSION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	Our </a:t>
            </a:r>
            <a:r>
              <a:rPr lang="en-US" sz="2400" dirty="0">
                <a:latin typeface="Times New Roman" panose="02020603050405020304" pitchFamily="18" charset="0"/>
                <a:cs typeface="Times New Roman" panose="02020603050405020304" pitchFamily="18" charset="0"/>
              </a:rPr>
              <a:t>hypothesis was that knowledge sharing through community platforms </a:t>
            </a:r>
            <a:r>
              <a:rPr lang="en-US" sz="2400" dirty="0" smtClean="0">
                <a:latin typeface="Times New Roman" panose="02020603050405020304" pitchFamily="18" charset="0"/>
                <a:cs typeface="Times New Roman" panose="02020603050405020304" pitchFamily="18" charset="0"/>
              </a:rPr>
              <a:t>based on </a:t>
            </a: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ndroid </a:t>
            </a:r>
            <a:r>
              <a:rPr lang="en-US" sz="2400" dirty="0">
                <a:latin typeface="Times New Roman" panose="02020603050405020304" pitchFamily="18" charset="0"/>
                <a:cs typeface="Times New Roman" panose="02020603050405020304" pitchFamily="18" charset="0"/>
              </a:rPr>
              <a:t>applications, </a:t>
            </a:r>
            <a:r>
              <a:rPr lang="en-US" sz="2400" dirty="0" smtClean="0">
                <a:latin typeface="Times New Roman" panose="02020603050405020304" pitchFamily="18" charset="0"/>
                <a:cs typeface="Times New Roman" panose="02020603050405020304" pitchFamily="18" charset="0"/>
              </a:rPr>
              <a:t>websites, </a:t>
            </a:r>
            <a:r>
              <a:rPr lang="en-US" sz="2400" dirty="0" err="1" smtClean="0">
                <a:latin typeface="Times New Roman" panose="02020603050405020304" pitchFamily="18" charset="0"/>
                <a:cs typeface="Times New Roman" panose="02020603050405020304" pitchFamily="18" charset="0"/>
              </a:rPr>
              <a:t>etc</a:t>
            </a:r>
            <a:r>
              <a:rPr lang="en-US" sz="2400" dirty="0" smtClean="0">
                <a:latin typeface="Times New Roman" panose="02020603050405020304" pitchFamily="18" charset="0"/>
                <a:cs typeface="Times New Roman" panose="02020603050405020304" pitchFamily="18" charset="0"/>
              </a:rPr>
              <a:t>,.are </a:t>
            </a:r>
            <a:r>
              <a:rPr lang="en-US" sz="2400" dirty="0">
                <a:latin typeface="Times New Roman" panose="02020603050405020304" pitchFamily="18" charset="0"/>
                <a:cs typeface="Times New Roman" panose="02020603050405020304" pitchFamily="18" charset="0"/>
              </a:rPr>
              <a:t>the best ways to share and acquire knowledge throughout the world. By this multiple number of users (students and experts) from different places can be present in single platform in our project. So, that the queries of students can be easily solved by experts. For increasing response time we are providing In-app notifications, by this students can get a immediate response from the experts</a:t>
            </a:r>
            <a:r>
              <a:rPr lang="en-US" sz="2400" dirty="0" smtClean="0">
                <a:latin typeface="Times New Roman" panose="02020603050405020304" pitchFamily="18" charset="0"/>
                <a:cs typeface="Times New Roman" panose="02020603050405020304" pitchFamily="18" charset="0"/>
              </a:rPr>
              <a:t>. Mainly this application is useful for under-graduate level students of all categories.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2761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FUTURE ENHANCEMENTS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lvl="0" indent="0" algn="just">
              <a:buNone/>
            </a:pPr>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will categorize experts based on sub-streams also.</a:t>
            </a:r>
          </a:p>
          <a:p>
            <a:pPr marL="0" lvl="0" indent="0" algn="just">
              <a:buNone/>
            </a:pPr>
            <a:r>
              <a:rPr lang="en-US" sz="2400" dirty="0">
                <a:latin typeface="Times New Roman" panose="02020603050405020304" pitchFamily="18" charset="0"/>
                <a:cs typeface="Times New Roman" panose="02020603050405020304" pitchFamily="18" charset="0"/>
              </a:rPr>
              <a:t>We are going to add experts of different streams from different universities </a:t>
            </a:r>
            <a:r>
              <a:rPr lang="en-US" sz="2400" dirty="0" smtClean="0">
                <a:latin typeface="Times New Roman" panose="02020603050405020304" pitchFamily="18" charset="0"/>
                <a:cs typeface="Times New Roman" panose="02020603050405020304" pitchFamily="18" charset="0"/>
              </a:rPr>
              <a:t>and organizations </a:t>
            </a:r>
            <a:r>
              <a:rPr lang="en-US" sz="2400" dirty="0">
                <a:latin typeface="Times New Roman" panose="02020603050405020304" pitchFamily="18" charset="0"/>
                <a:cs typeface="Times New Roman" panose="02020603050405020304" pitchFamily="18" charset="0"/>
              </a:rPr>
              <a:t>for increasing reliability and quality of answers.</a:t>
            </a:r>
          </a:p>
          <a:p>
            <a:pPr marL="0" lvl="0" indent="0" algn="just">
              <a:buNone/>
            </a:pPr>
            <a:r>
              <a:rPr lang="en-US" sz="2400" dirty="0">
                <a:latin typeface="Times New Roman" panose="02020603050405020304" pitchFamily="18" charset="0"/>
                <a:cs typeface="Times New Roman" panose="02020603050405020304" pitchFamily="18" charset="0"/>
              </a:rPr>
              <a:t>We will provide various category of materials of different streams in the form of PDF’s, DOC’s, etc., which are useful for the users as reference.</a:t>
            </a:r>
          </a:p>
          <a:p>
            <a:pPr marL="0" lvl="0" indent="0" algn="just">
              <a:buNone/>
            </a:pPr>
            <a:r>
              <a:rPr lang="en-US" sz="2400" dirty="0">
                <a:latin typeface="Times New Roman" panose="02020603050405020304" pitchFamily="18" charset="0"/>
                <a:cs typeface="Times New Roman" panose="02020603050405020304" pitchFamily="18" charset="0"/>
              </a:rPr>
              <a:t>We will provide best search engine for searching questions and answers.</a:t>
            </a:r>
          </a:p>
          <a:p>
            <a:pPr marL="0" lvl="0" indent="0" algn="just">
              <a:buNone/>
            </a:pPr>
            <a:r>
              <a:rPr lang="en-US" sz="2400" dirty="0">
                <a:latin typeface="Times New Roman" panose="02020603050405020304" pitchFamily="18" charset="0"/>
                <a:cs typeface="Times New Roman" panose="02020603050405020304" pitchFamily="18" charset="0"/>
              </a:rPr>
              <a:t>We will provide adding picture functionality while posting and answering the question.</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4226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71281"/>
          </a:xfrm>
        </p:spPr>
        <p:txBody>
          <a:bodyPr>
            <a:noAutofit/>
          </a:bodyPr>
          <a:lstStyle/>
          <a:p>
            <a:pPr algn="ctr"/>
            <a:r>
              <a:rPr lang="en-US" sz="8000" i="1" dirty="0" smtClean="0">
                <a:latin typeface="Chiller" panose="04020404031007020602" pitchFamily="82" charset="0"/>
                <a:cs typeface="Times New Roman" panose="02020603050405020304" pitchFamily="18" charset="0"/>
              </a:rPr>
              <a:t>THANK YOU</a:t>
            </a:r>
            <a:endParaRPr lang="en-US" sz="8000" i="1" dirty="0">
              <a:latin typeface="Chiller" panose="04020404031007020602" pitchFamily="82" charset="0"/>
              <a:cs typeface="Times New Roman" panose="02020603050405020304" pitchFamily="18" charset="0"/>
            </a:endParaRPr>
          </a:p>
        </p:txBody>
      </p:sp>
    </p:spTree>
    <p:extLst>
      <p:ext uri="{BB962C8B-B14F-4D97-AF65-F5344CB8AC3E}">
        <p14:creationId xmlns:p14="http://schemas.microsoft.com/office/powerpoint/2010/main" val="2487706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LITERATURE</a:t>
            </a:r>
            <a:r>
              <a:rPr lang="en-US" sz="3600" b="1" dirty="0" smtClean="0">
                <a:latin typeface="Times New Roman" panose="02020603050405020304" pitchFamily="18" charset="0"/>
                <a:cs typeface="Times New Roman" panose="02020603050405020304" pitchFamily="18" charset="0"/>
              </a:rPr>
              <a:t> SURVEY</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00766"/>
            <a:ext cx="10515600" cy="5061397"/>
          </a:xfrm>
        </p:spPr>
        <p:txBody>
          <a:bodyPr>
            <a:normAutofit/>
          </a:bodyPr>
          <a:lstStyle/>
          <a:p>
            <a:pPr marL="0" indent="0" algn="just">
              <a:buNone/>
            </a:pPr>
            <a:r>
              <a:rPr lang="en-US" sz="2400" b="1" dirty="0" smtClean="0">
                <a:latin typeface="Times New Roman" panose="02020603050405020304" pitchFamily="18" charset="0"/>
                <a:cs typeface="Times New Roman" panose="02020603050405020304" pitchFamily="18" charset="0"/>
              </a:rPr>
              <a:t>	Community </a:t>
            </a:r>
            <a:r>
              <a:rPr lang="en-US" sz="2400" b="1" dirty="0">
                <a:latin typeface="Times New Roman" panose="02020603050405020304" pitchFamily="18" charset="0"/>
                <a:cs typeface="Times New Roman" panose="02020603050405020304" pitchFamily="18" charset="0"/>
              </a:rPr>
              <a:t>based question and answering (CQA)</a:t>
            </a:r>
            <a:r>
              <a:rPr lang="en-US" sz="2400" dirty="0">
                <a:latin typeface="Times New Roman" panose="02020603050405020304" pitchFamily="18" charset="0"/>
                <a:cs typeface="Times New Roman" panose="02020603050405020304" pitchFamily="18" charset="0"/>
              </a:rPr>
              <a:t> sites and applications achieve knowledge sharing among community users through a participatory platform where users can ask and answer questions for each </a:t>
            </a:r>
            <a:r>
              <a:rPr lang="en-US" sz="2400" dirty="0" smtClean="0">
                <a:latin typeface="Times New Roman" panose="02020603050405020304" pitchFamily="18" charset="0"/>
                <a:cs typeface="Times New Roman" panose="02020603050405020304" pitchFamily="18" charset="0"/>
              </a:rPr>
              <a:t>other. </a:t>
            </a:r>
            <a:r>
              <a:rPr lang="en-US" sz="2400" dirty="0">
                <a:latin typeface="Times New Roman" panose="02020603050405020304" pitchFamily="18" charset="0"/>
                <a:cs typeface="Times New Roman" panose="02020603050405020304" pitchFamily="18" charset="0"/>
              </a:rPr>
              <a:t>Since the first CQA site appeared in Korea in 2002, these services have been developing at a very fast pace in many parts of the world.</a:t>
            </a:r>
          </a:p>
          <a:p>
            <a:pPr marL="0" indent="0" algn="just">
              <a:buNone/>
            </a:pPr>
            <a:r>
              <a:rPr lang="en-US" sz="2400" dirty="0" smtClean="0">
                <a:latin typeface="Times New Roman" panose="02020603050405020304" pitchFamily="18" charset="0"/>
                <a:cs typeface="Times New Roman" panose="02020603050405020304" pitchFamily="18" charset="0"/>
              </a:rPr>
              <a:t>	Community </a:t>
            </a:r>
            <a:r>
              <a:rPr lang="en-US" sz="2400" dirty="0">
                <a:latin typeface="Times New Roman" panose="02020603050405020304" pitchFamily="18" charset="0"/>
                <a:cs typeface="Times New Roman" panose="02020603050405020304" pitchFamily="18" charset="0"/>
              </a:rPr>
              <a:t>driven Question Answering (CQA) websites like Stack Overflow, </a:t>
            </a:r>
            <a:r>
              <a:rPr lang="en-US" sz="2400" dirty="0" err="1">
                <a:latin typeface="Times New Roman" panose="02020603050405020304" pitchFamily="18" charset="0"/>
                <a:cs typeface="Times New Roman" panose="02020603050405020304" pitchFamily="18" charset="0"/>
              </a:rPr>
              <a:t>Quora</a:t>
            </a:r>
            <a:r>
              <a:rPr lang="en-US" sz="2400" dirty="0">
                <a:latin typeface="Times New Roman" panose="02020603050405020304" pitchFamily="18" charset="0"/>
                <a:cs typeface="Times New Roman" panose="02020603050405020304" pitchFamily="18" charset="0"/>
              </a:rPr>
              <a:t> and Yahoo! Answers are popular contemporary genre of websites on the Internet. CQA websites follow a standard Q&amp;A format where a user asks a question on a problem she faces; while other users (who may have some prior expertise) respond with their answers on the question. Effectively, CQA websites follow a crowd sourced model in which the knowledge of experts is exploited to form a large scale knowledge base on variety of topics. Stack Exchange is a platform which provides libraries to deploy topic-based community powered Q&amp;A websites. </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647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TECHNOLOGIES USED</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	Android</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JAVA</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PHP</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MySQL</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Firebase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209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ANDROID</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	Android </a:t>
            </a:r>
            <a:r>
              <a:rPr lang="en-US" sz="2400" dirty="0">
                <a:latin typeface="Times New Roman" panose="02020603050405020304" pitchFamily="18" charset="0"/>
                <a:cs typeface="Times New Roman" panose="02020603050405020304" pitchFamily="18" charset="0"/>
              </a:rPr>
              <a:t>is a mobile operating system developed by open handset alliance led by Google. Android is based on modified version of the Linux-kernel and primarily for touch screen mobile devices such as smart phones and tablets. It is completely open-source operating system. The code is freely available and can be modified by several developers as needed to create custom mobile solutions.</a:t>
            </a:r>
          </a:p>
          <a:p>
            <a:pPr marL="0" indent="0" algn="just">
              <a:buNone/>
            </a:pPr>
            <a:r>
              <a:rPr lang="en-US" sz="2400" dirty="0" smtClean="0">
                <a:latin typeface="Times New Roman" panose="02020603050405020304" pitchFamily="18" charset="0"/>
                <a:cs typeface="Times New Roman" panose="02020603050405020304" pitchFamily="18" charset="0"/>
              </a:rPr>
              <a:t>	Some </a:t>
            </a:r>
            <a:r>
              <a:rPr lang="en-US" sz="2400" dirty="0">
                <a:latin typeface="Times New Roman" panose="02020603050405020304" pitchFamily="18" charset="0"/>
                <a:cs typeface="Times New Roman" panose="02020603050405020304" pitchFamily="18" charset="0"/>
              </a:rPr>
              <a:t>of the important features of Android Studio are </a:t>
            </a:r>
            <a:r>
              <a:rPr lang="en-US" sz="2400" dirty="0" err="1">
                <a:latin typeface="Times New Roman" panose="02020603050405020304" pitchFamily="18" charset="0"/>
                <a:cs typeface="Times New Roman" panose="02020603050405020304" pitchFamily="18" charset="0"/>
              </a:rPr>
              <a:t>Gradle</a:t>
            </a:r>
            <a:r>
              <a:rPr lang="en-US" sz="2400" dirty="0">
                <a:latin typeface="Times New Roman" panose="02020603050405020304" pitchFamily="18" charset="0"/>
                <a:cs typeface="Times New Roman" panose="02020603050405020304" pitchFamily="18" charset="0"/>
              </a:rPr>
              <a:t>-based build support, Android-specific refactoring and quick fixes, Lint tools to catch performance, usability, version compatibility and other problems, Support for building Android Wear Apps and Android Virtual Device (Emulator) to run and debug Apps in Android Studio</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407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JAVA</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	Java </a:t>
            </a:r>
            <a:r>
              <a:rPr lang="en-US" sz="2400" dirty="0">
                <a:latin typeface="Times New Roman" panose="02020603050405020304" pitchFamily="18" charset="0"/>
                <a:cs typeface="Times New Roman" panose="02020603050405020304" pitchFamily="18" charset="0"/>
              </a:rPr>
              <a:t>technology is both a programming language and an application software development platform.</a:t>
            </a:r>
          </a:p>
          <a:p>
            <a:pPr marL="0" indent="0" algn="just">
              <a:buNone/>
            </a:pPr>
            <a:r>
              <a:rPr lang="en-US" sz="2400" b="1" dirty="0" smtClean="0">
                <a:latin typeface="Times New Roman" panose="02020603050405020304" pitchFamily="18" charset="0"/>
                <a:cs typeface="Times New Roman" panose="02020603050405020304" pitchFamily="18" charset="0"/>
              </a:rPr>
              <a:t>Java </a:t>
            </a:r>
            <a:r>
              <a:rPr lang="en-US" sz="2400" b="1" dirty="0">
                <a:latin typeface="Times New Roman" panose="02020603050405020304" pitchFamily="18" charset="0"/>
                <a:cs typeface="Times New Roman" panose="02020603050405020304" pitchFamily="18" charset="0"/>
              </a:rPr>
              <a:t>as programming language</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Java </a:t>
            </a:r>
            <a:r>
              <a:rPr lang="en-US" sz="2400" dirty="0">
                <a:latin typeface="Times New Roman" panose="02020603050405020304" pitchFamily="18" charset="0"/>
                <a:cs typeface="Times New Roman" panose="02020603050405020304" pitchFamily="18" charset="0"/>
              </a:rPr>
              <a:t>is a general-purpose computer programming language that is concurrent, class-based and object-oriented. It is intended to let application developers </a:t>
            </a:r>
            <a:r>
              <a:rPr lang="en-US" sz="2400" b="1" dirty="0">
                <a:latin typeface="Times New Roman" panose="02020603050405020304" pitchFamily="18" charset="0"/>
                <a:cs typeface="Times New Roman" panose="02020603050405020304" pitchFamily="18" charset="0"/>
              </a:rPr>
              <a:t>“Write Once Run Anywhere”</a:t>
            </a:r>
            <a:r>
              <a:rPr lang="en-US" sz="2400" dirty="0">
                <a:latin typeface="Times New Roman" panose="02020603050405020304" pitchFamily="18" charset="0"/>
                <a:cs typeface="Times New Roman" panose="02020603050405020304" pitchFamily="18" charset="0"/>
              </a:rPr>
              <a:t> (WORA),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the compiled Java code can run on all platforms that support java without need for recompilation. Hence, Java is Platform Independent language. Java applications are typically compiled to bytecode that can run on any JVM (Java Virtual Machine) regardless of computer architecture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756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PHP</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	PHP- </a:t>
            </a:r>
            <a:r>
              <a:rPr lang="en-US" sz="2400" dirty="0">
                <a:latin typeface="Times New Roman" panose="02020603050405020304" pitchFamily="18" charset="0"/>
                <a:cs typeface="Times New Roman" panose="02020603050405020304" pitchFamily="18" charset="0"/>
              </a:rPr>
              <a:t>Hypertext preprocessor, formerly known as personal homepage. It is a server-side scripting language and a powerful tool for making dynamic and interactive web-pages. It is used as gateway between application and the database of the server. It is a widely used, open source scripting language. PHP scripts are executed on the server. PHP can generate dynamic page content. PHP can perform CRUD operations on the server. PHP can collect form data. It can send and receive cookies. It can add, delete, modify data in your database. It can be used to control user-access. It can encrypt data</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3287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273</TotalTime>
  <Words>334</Words>
  <Application>Microsoft Office PowerPoint</Application>
  <PresentationFormat>Widescreen</PresentationFormat>
  <Paragraphs>176</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Chiller</vt:lpstr>
      <vt:lpstr>Times New Roman</vt:lpstr>
      <vt:lpstr>Office Theme</vt:lpstr>
      <vt:lpstr>Knowledge Sharing and Acquiring Community Application </vt:lpstr>
      <vt:lpstr>ABSTRACT </vt:lpstr>
      <vt:lpstr>EXISTING SYSTEM</vt:lpstr>
      <vt:lpstr>PROPOSED SYSTEM</vt:lpstr>
      <vt:lpstr>LITERATURE SURVEY</vt:lpstr>
      <vt:lpstr>TECHNOLOGIES USED</vt:lpstr>
      <vt:lpstr>ANDROID</vt:lpstr>
      <vt:lpstr>JAVA</vt:lpstr>
      <vt:lpstr>PHP</vt:lpstr>
      <vt:lpstr>MYSQL</vt:lpstr>
      <vt:lpstr>FIREBASE</vt:lpstr>
      <vt:lpstr>PowerPoint Presentation</vt:lpstr>
      <vt:lpstr>SYSTEM ANALYSIS</vt:lpstr>
      <vt:lpstr>FEASIBILITY STUDY</vt:lpstr>
      <vt:lpstr>PowerPoint Presentation</vt:lpstr>
      <vt:lpstr>SYSTEM REQUIREMENTS SPECIFICATIONS</vt:lpstr>
      <vt:lpstr>PowerPoint Presentation</vt:lpstr>
      <vt:lpstr>SYSTEM DESIGN</vt:lpstr>
      <vt:lpstr>USE CASE DIAGRAM</vt:lpstr>
      <vt:lpstr>CLASS DIAGRAM</vt:lpstr>
      <vt:lpstr>ACTIVITY DIAGRAM</vt:lpstr>
      <vt:lpstr>DEPLOYMENT DIAGRAM</vt:lpstr>
      <vt:lpstr>SEQUENCE DIAGRAM</vt:lpstr>
      <vt:lpstr>SAMPLE OUTPUTS</vt:lpstr>
      <vt:lpstr>PowerPoint Presentation</vt:lpstr>
      <vt:lpstr>PowerPoint Presentation</vt:lpstr>
      <vt:lpstr>PowerPoint Presentation</vt:lpstr>
      <vt:lpstr>PowerPoint Presentation</vt:lpstr>
      <vt:lpstr>MySQL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SYSTEM TESTING  Test Cases </vt:lpstr>
      <vt:lpstr>PowerPoint Presentation</vt:lpstr>
      <vt:lpstr>PowerPoint Presentation</vt:lpstr>
      <vt:lpstr>CONCLUSION</vt:lpstr>
      <vt:lpstr>FUTURE ENHANCEMENTS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G Sudhir Reddy</dc:creator>
  <cp:lastModifiedBy>G Sudhir Reddy</cp:lastModifiedBy>
  <cp:revision>194</cp:revision>
  <dcterms:created xsi:type="dcterms:W3CDTF">2018-04-04T05:26:17Z</dcterms:created>
  <dcterms:modified xsi:type="dcterms:W3CDTF">2018-04-06T00:45:28Z</dcterms:modified>
</cp:coreProperties>
</file>