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F19F8-3C5B-4A5E-B885-29859AAF602C}" type="datetimeFigureOut">
              <a:rPr lang="en-US" smtClean="0"/>
              <a:t>6/1/2022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22F9A-BB35-46EC-9856-8B122384E37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a:solidFill>
                  <a:srgbClr val="800000"/>
                </a:solidFill>
                <a:effectLst/>
                <a:latin typeface="Consolas" panose="020B0609020204030204" pitchFamily="49" charset="0"/>
              </a:rPr>
              <a:t>&lt;!DOCTYPE</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html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&lt;meta</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charset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"utf-8"</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MyAwesomeComponent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HTMLElement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shadowRoot</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.attachShadow</a:t>
            </a:r>
            <a:r>
              <a:rPr lang="en-IN" b="0" dirty="0">
                <a:solidFill>
                  <a:srgbClr val="000000"/>
                </a:solidFill>
                <a:effectLst/>
                <a:latin typeface="Consolas" panose="020B0609020204030204" pitchFamily="49" charset="0"/>
              </a:rPr>
              <a:t>({mode: </a:t>
            </a:r>
            <a:r>
              <a:rPr lang="en-IN" b="0" dirty="0">
                <a:solidFill>
                  <a:srgbClr val="A31515"/>
                </a:solidFill>
                <a:effectLst/>
                <a:latin typeface="Consolas" panose="020B0609020204030204" pitchFamily="49" charset="0"/>
              </a:rPr>
              <a:t>'open'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shadowRoot.innerHTML</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A31515"/>
                </a:solidFill>
                <a:effectLst/>
                <a:latin typeface="Consolas" panose="020B0609020204030204" pitchFamily="49" charset="0"/>
              </a:rPr>
              <a:t>         &lt;!-- this styling is scoped to the element! --&gt;</a:t>
            </a:r>
            <a:endParaRPr lang="en-IN" b="0" dirty="0">
              <a:solidFill>
                <a:srgbClr val="000000"/>
              </a:solidFill>
              <a:effectLst/>
              <a:latin typeface="Consolas" panose="020B0609020204030204" pitchFamily="49" charset="0"/>
            </a:endParaRPr>
          </a:p>
          <a:p>
            <a:r>
              <a:rPr lang="en-IN" b="0" dirty="0">
                <a:solidFill>
                  <a:srgbClr val="A31515"/>
                </a:solidFill>
                <a:effectLst/>
                <a:latin typeface="Consolas" panose="020B0609020204030204" pitchFamily="49" charset="0"/>
              </a:rPr>
              <a:t>         &lt;style&gt;h1 { color: red; }&lt;/style&gt;</a:t>
            </a:r>
            <a:endParaRPr lang="en-IN" b="0" dirty="0">
              <a:solidFill>
                <a:srgbClr val="000000"/>
              </a:solidFill>
              <a:effectLst/>
              <a:latin typeface="Consolas" panose="020B0609020204030204" pitchFamily="49" charset="0"/>
            </a:endParaRPr>
          </a:p>
          <a:p>
            <a:r>
              <a:rPr lang="en-IN" b="0" dirty="0">
                <a:solidFill>
                  <a:srgbClr val="A31515"/>
                </a:solidFill>
                <a:effectLst/>
                <a:latin typeface="Consolas" panose="020B0609020204030204" pitchFamily="49" charset="0"/>
              </a:rPr>
              <a:t>         &lt;h1&gt;Greetings from the dark side of the DOM&lt;/h1&gt;</a:t>
            </a:r>
            <a:endParaRPr lang="en-IN" b="0" dirty="0">
              <a:solidFill>
                <a:srgbClr val="000000"/>
              </a:solidFill>
              <a:effectLst/>
              <a:latin typeface="Consolas" panose="020B0609020204030204" pitchFamily="49" charset="0"/>
            </a:endParaRPr>
          </a:p>
          <a:p>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customElements.define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'my-awesome-component'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MyAwesomeComponent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&lt;my-awesome-component&gt;&lt;/my-awesome-component&gt;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endParaRPr lang="en-IN" dirty="0"/>
          </a:p>
        </p:txBody>
      </p:sp>
      <p:sp>
        <p:nvSpPr>
          <p:cNvPr id="4" name="Slide Number Placeholder 3"/>
          <p:cNvSpPr>
            <a:spLocks noGrp="1"/>
          </p:cNvSpPr>
          <p:nvPr>
            <p:ph type="sldNum" sz="quarter" idx="5"/>
          </p:nvPr>
        </p:nvSpPr>
        <p:spPr/>
        <p:txBody>
          <a:bodyPr/>
          <a:lstStyle/>
          <a:p>
            <a:fld id="{084DA717-042F-4126-874F-0EC73BC532CA}" type="slidenum">
              <a:rPr lang="en-IN" smtClean="0"/>
              <a:pPr/>
              <a:t>8</a:t>
            </a:fld>
            <a:endParaRPr lang="en-IN"/>
          </a:p>
        </p:txBody>
      </p:sp>
    </p:spTree>
    <p:extLst>
      <p:ext uri="{BB962C8B-B14F-4D97-AF65-F5344CB8AC3E}">
        <p14:creationId xmlns="" xmlns:p14="http://schemas.microsoft.com/office/powerpoint/2010/main" val="348642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9DC351-6D5D-4A66-9C0B-6195626E4597}"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9DC351-6D5D-4A66-9C0B-6195626E4597}"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9DC351-6D5D-4A66-9C0B-6195626E4597}"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9DC351-6D5D-4A66-9C0B-6195626E4597}"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9DC351-6D5D-4A66-9C0B-6195626E4597}"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9DC351-6D5D-4A66-9C0B-6195626E4597}"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9DC351-6D5D-4A66-9C0B-6195626E4597}" type="datetimeFigureOut">
              <a:rPr lang="en-US" smtClean="0"/>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9DC351-6D5D-4A66-9C0B-6195626E4597}" type="datetimeFigureOut">
              <a:rPr lang="en-US" smtClean="0"/>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DC351-6D5D-4A66-9C0B-6195626E4597}" type="datetimeFigureOut">
              <a:rPr lang="en-US" smtClean="0"/>
              <a:t>6/1/2022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9DC351-6D5D-4A66-9C0B-6195626E4597}"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9DC351-6D5D-4A66-9C0B-6195626E4597}"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6EBA4-BF41-4EA0-8C6C-C30EE55213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DC351-6D5D-4A66-9C0B-6195626E4597}" type="datetimeFigureOut">
              <a:rPr lang="en-US" smtClean="0"/>
              <a:t>6/1/2022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6EBA4-BF41-4EA0-8C6C-C30EE55213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 xmlns:a16="http://schemas.microsoft.com/office/drawing/2014/main" id="{C2F57767-5574-4CC8-9A5C-225F2E6FA14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94330" y="1240591"/>
            <a:ext cx="5997387" cy="542163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BD1F388F-2C7B-4AE9-B893-9B706248B047}"/>
              </a:ext>
            </a:extLst>
          </p:cNvPr>
          <p:cNvSpPr txBox="1"/>
          <p:nvPr/>
        </p:nvSpPr>
        <p:spPr>
          <a:xfrm>
            <a:off x="2675964" y="259976"/>
            <a:ext cx="4699300" cy="707886"/>
          </a:xfrm>
          <a:prstGeom prst="rect">
            <a:avLst/>
          </a:prstGeom>
          <a:noFill/>
        </p:spPr>
        <p:txBody>
          <a:bodyPr wrap="none" rtlCol="0">
            <a:spAutoFit/>
          </a:bodyPr>
          <a:lstStyle/>
          <a:p>
            <a:r>
              <a:rPr lang="en-IN" sz="4000" b="1" dirty="0"/>
              <a:t>Browser Architecture</a:t>
            </a:r>
          </a:p>
        </p:txBody>
      </p:sp>
    </p:spTree>
    <p:extLst>
      <p:ext uri="{BB962C8B-B14F-4D97-AF65-F5344CB8AC3E}">
        <p14:creationId xmlns="" xmlns:p14="http://schemas.microsoft.com/office/powerpoint/2010/main" val="2005354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79C571-D879-4761-A5CD-623635ECFDF1}"/>
              </a:ext>
            </a:extLst>
          </p:cNvPr>
          <p:cNvSpPr>
            <a:spLocks noGrp="1"/>
          </p:cNvSpPr>
          <p:nvPr>
            <p:ph type="title"/>
          </p:nvPr>
        </p:nvSpPr>
        <p:spPr/>
        <p:txBody>
          <a:bodyPr/>
          <a:lstStyle/>
          <a:p>
            <a:r>
              <a:rPr lang="en-IN" b="1" dirty="0"/>
              <a:t>What is Virtual DOM?</a:t>
            </a:r>
          </a:p>
        </p:txBody>
      </p:sp>
      <p:sp>
        <p:nvSpPr>
          <p:cNvPr id="3" name="Content Placeholder 2">
            <a:extLst>
              <a:ext uri="{FF2B5EF4-FFF2-40B4-BE49-F238E27FC236}">
                <a16:creationId xmlns="" xmlns:a16="http://schemas.microsoft.com/office/drawing/2014/main" id="{A47C85F7-192D-4F0B-B097-F4C9F1E21C93}"/>
              </a:ext>
            </a:extLst>
          </p:cNvPr>
          <p:cNvSpPr>
            <a:spLocks noGrp="1"/>
          </p:cNvSpPr>
          <p:nvPr>
            <p:ph idx="1"/>
          </p:nvPr>
        </p:nvSpPr>
        <p:spPr/>
        <p:txBody>
          <a:bodyPr/>
          <a:lstStyle/>
          <a:p>
            <a:pPr algn="just"/>
            <a:r>
              <a:rPr lang="en-US" b="0" i="0" dirty="0">
                <a:solidFill>
                  <a:srgbClr val="000000"/>
                </a:solidFill>
                <a:effectLst/>
                <a:latin typeface="-apple-system"/>
              </a:rPr>
              <a:t>The virtual DOM (VDOM) is a programming concept where an ideal, or “virtual”, representation of a UI is kept in memory and synced with the “real” DOM by a library such as </a:t>
            </a:r>
            <a:r>
              <a:rPr lang="en-US" b="0" i="0" dirty="0" err="1">
                <a:solidFill>
                  <a:srgbClr val="000000"/>
                </a:solidFill>
                <a:effectLst/>
                <a:latin typeface="-apple-system"/>
              </a:rPr>
              <a:t>ReactDOM</a:t>
            </a:r>
            <a:r>
              <a:rPr lang="en-US" b="0" i="0" dirty="0">
                <a:solidFill>
                  <a:srgbClr val="000000"/>
                </a:solidFill>
                <a:effectLst/>
                <a:latin typeface="-apple-system"/>
              </a:rPr>
              <a:t>. This process is called </a:t>
            </a:r>
            <a:r>
              <a:rPr lang="en-US" dirty="0">
                <a:solidFill>
                  <a:srgbClr val="1A1A1A"/>
                </a:solidFill>
                <a:latin typeface="-apple-system"/>
              </a:rPr>
              <a:t>reconciliation</a:t>
            </a:r>
            <a:r>
              <a:rPr lang="en-US" b="0" i="0" dirty="0">
                <a:solidFill>
                  <a:srgbClr val="000000"/>
                </a:solidFill>
                <a:effectLst/>
                <a:latin typeface="-apple-system"/>
              </a:rPr>
              <a:t>.</a:t>
            </a:r>
            <a:endParaRPr lang="en-IN" dirty="0"/>
          </a:p>
        </p:txBody>
      </p:sp>
    </p:spTree>
    <p:extLst>
      <p:ext uri="{BB962C8B-B14F-4D97-AF65-F5344CB8AC3E}">
        <p14:creationId xmlns="" xmlns:p14="http://schemas.microsoft.com/office/powerpoint/2010/main" val="936484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gram of Reaction operations">
            <a:extLst>
              <a:ext uri="{FF2B5EF4-FFF2-40B4-BE49-F238E27FC236}">
                <a16:creationId xmlns="" xmlns:a16="http://schemas.microsoft.com/office/drawing/2014/main" id="{3969E5FC-6D02-41FE-BE72-8BC899EE5BF8}"/>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53250" y="404648"/>
            <a:ext cx="7218987" cy="59007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9959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216A1C9-28A3-4FC8-89A2-4CCFE42752D2}"/>
              </a:ext>
            </a:extLst>
          </p:cNvPr>
          <p:cNvPicPr>
            <a:picLocks noChangeAspect="1"/>
          </p:cNvPicPr>
          <p:nvPr/>
        </p:nvPicPr>
        <p:blipFill rotWithShape="1">
          <a:blip r:embed="rId2" cstate="print"/>
          <a:srcRect t="45771" b="15016"/>
          <a:stretch/>
        </p:blipFill>
        <p:spPr>
          <a:xfrm>
            <a:off x="0" y="2608029"/>
            <a:ext cx="9144000" cy="2377440"/>
          </a:xfrm>
          <a:prstGeom prst="rect">
            <a:avLst/>
          </a:prstGeom>
        </p:spPr>
      </p:pic>
      <p:sp>
        <p:nvSpPr>
          <p:cNvPr id="6" name="TextBox 5">
            <a:extLst>
              <a:ext uri="{FF2B5EF4-FFF2-40B4-BE49-F238E27FC236}">
                <a16:creationId xmlns="" xmlns:a16="http://schemas.microsoft.com/office/drawing/2014/main" id="{151A562E-138B-4236-AA73-666F20D36526}"/>
              </a:ext>
            </a:extLst>
          </p:cNvPr>
          <p:cNvSpPr txBox="1"/>
          <p:nvPr/>
        </p:nvSpPr>
        <p:spPr>
          <a:xfrm>
            <a:off x="2891118" y="349623"/>
            <a:ext cx="5034135" cy="707886"/>
          </a:xfrm>
          <a:prstGeom prst="rect">
            <a:avLst/>
          </a:prstGeom>
          <a:noFill/>
        </p:spPr>
        <p:txBody>
          <a:bodyPr wrap="none" rtlCol="0">
            <a:spAutoFit/>
          </a:bodyPr>
          <a:lstStyle/>
          <a:p>
            <a:r>
              <a:rPr lang="en-IN" sz="4000" b="1" dirty="0"/>
              <a:t>Critical Rendering Path</a:t>
            </a:r>
          </a:p>
        </p:txBody>
      </p:sp>
    </p:spTree>
    <p:extLst>
      <p:ext uri="{BB962C8B-B14F-4D97-AF65-F5344CB8AC3E}">
        <p14:creationId xmlns="" xmlns:p14="http://schemas.microsoft.com/office/powerpoint/2010/main" val="2712673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E9B856D-0857-469A-AA75-FDFDE481F6E7}"/>
              </a:ext>
            </a:extLst>
          </p:cNvPr>
          <p:cNvPicPr>
            <a:picLocks noChangeAspect="1"/>
          </p:cNvPicPr>
          <p:nvPr/>
        </p:nvPicPr>
        <p:blipFill>
          <a:blip r:embed="rId2" cstate="print"/>
          <a:stretch>
            <a:fillRect/>
          </a:stretch>
        </p:blipFill>
        <p:spPr>
          <a:xfrm>
            <a:off x="0" y="1084729"/>
            <a:ext cx="9144000" cy="5629836"/>
          </a:xfrm>
          <a:prstGeom prst="rect">
            <a:avLst/>
          </a:prstGeom>
        </p:spPr>
      </p:pic>
      <p:sp>
        <p:nvSpPr>
          <p:cNvPr id="6" name="TextBox 5">
            <a:extLst>
              <a:ext uri="{FF2B5EF4-FFF2-40B4-BE49-F238E27FC236}">
                <a16:creationId xmlns="" xmlns:a16="http://schemas.microsoft.com/office/drawing/2014/main" id="{72F14C97-7891-4E2C-87B5-363A53C16100}"/>
              </a:ext>
            </a:extLst>
          </p:cNvPr>
          <p:cNvSpPr txBox="1"/>
          <p:nvPr/>
        </p:nvSpPr>
        <p:spPr>
          <a:xfrm>
            <a:off x="3099547" y="349623"/>
            <a:ext cx="3085845" cy="707886"/>
          </a:xfrm>
          <a:prstGeom prst="rect">
            <a:avLst/>
          </a:prstGeom>
          <a:noFill/>
        </p:spPr>
        <p:txBody>
          <a:bodyPr wrap="none" rtlCol="0">
            <a:spAutoFit/>
          </a:bodyPr>
          <a:lstStyle/>
          <a:p>
            <a:r>
              <a:rPr lang="en-IN" sz="4000" b="1" dirty="0"/>
              <a:t>HTML Parsing</a:t>
            </a:r>
          </a:p>
        </p:txBody>
      </p:sp>
    </p:spTree>
    <p:extLst>
      <p:ext uri="{BB962C8B-B14F-4D97-AF65-F5344CB8AC3E}">
        <p14:creationId xmlns="" xmlns:p14="http://schemas.microsoft.com/office/powerpoint/2010/main" val="2129100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440A434-4B5F-423A-8147-3E75AF4A130A}"/>
              </a:ext>
            </a:extLst>
          </p:cNvPr>
          <p:cNvPicPr>
            <a:picLocks noChangeAspect="1"/>
          </p:cNvPicPr>
          <p:nvPr/>
        </p:nvPicPr>
        <p:blipFill>
          <a:blip r:embed="rId2" cstate="print"/>
          <a:stretch>
            <a:fillRect/>
          </a:stretch>
        </p:blipFill>
        <p:spPr>
          <a:xfrm>
            <a:off x="0" y="1201271"/>
            <a:ext cx="9144000" cy="5647768"/>
          </a:xfrm>
          <a:prstGeom prst="rect">
            <a:avLst/>
          </a:prstGeom>
        </p:spPr>
      </p:pic>
      <p:sp>
        <p:nvSpPr>
          <p:cNvPr id="6" name="TextBox 5">
            <a:extLst>
              <a:ext uri="{FF2B5EF4-FFF2-40B4-BE49-F238E27FC236}">
                <a16:creationId xmlns="" xmlns:a16="http://schemas.microsoft.com/office/drawing/2014/main" id="{7E30190D-A8C9-4835-B31F-4DDC6BFE8987}"/>
              </a:ext>
            </a:extLst>
          </p:cNvPr>
          <p:cNvSpPr txBox="1"/>
          <p:nvPr/>
        </p:nvSpPr>
        <p:spPr>
          <a:xfrm>
            <a:off x="3328147" y="349623"/>
            <a:ext cx="3085845" cy="707886"/>
          </a:xfrm>
          <a:prstGeom prst="rect">
            <a:avLst/>
          </a:prstGeom>
          <a:noFill/>
        </p:spPr>
        <p:txBody>
          <a:bodyPr wrap="none" rtlCol="0">
            <a:spAutoFit/>
          </a:bodyPr>
          <a:lstStyle/>
          <a:p>
            <a:r>
              <a:rPr lang="en-IN" sz="4000" b="1" dirty="0"/>
              <a:t>HTML Parsing</a:t>
            </a:r>
          </a:p>
        </p:txBody>
      </p:sp>
    </p:spTree>
    <p:extLst>
      <p:ext uri="{BB962C8B-B14F-4D97-AF65-F5344CB8AC3E}">
        <p14:creationId xmlns="" xmlns:p14="http://schemas.microsoft.com/office/powerpoint/2010/main" val="179190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E530834-3F0A-4628-984C-2FF5B5AE64F4}"/>
              </a:ext>
            </a:extLst>
          </p:cNvPr>
          <p:cNvPicPr>
            <a:picLocks noChangeAspect="1"/>
          </p:cNvPicPr>
          <p:nvPr/>
        </p:nvPicPr>
        <p:blipFill>
          <a:blip r:embed="rId2" cstate="print"/>
          <a:stretch>
            <a:fillRect/>
          </a:stretch>
        </p:blipFill>
        <p:spPr>
          <a:xfrm>
            <a:off x="0" y="932596"/>
            <a:ext cx="9144000" cy="5916447"/>
          </a:xfrm>
          <a:prstGeom prst="rect">
            <a:avLst/>
          </a:prstGeom>
        </p:spPr>
      </p:pic>
      <p:sp>
        <p:nvSpPr>
          <p:cNvPr id="6" name="TextBox 5">
            <a:extLst>
              <a:ext uri="{FF2B5EF4-FFF2-40B4-BE49-F238E27FC236}">
                <a16:creationId xmlns="" xmlns:a16="http://schemas.microsoft.com/office/drawing/2014/main" id="{AF619D8D-BE14-4926-B87A-9728FA1B8A29}"/>
              </a:ext>
            </a:extLst>
          </p:cNvPr>
          <p:cNvSpPr txBox="1"/>
          <p:nvPr/>
        </p:nvSpPr>
        <p:spPr>
          <a:xfrm>
            <a:off x="2420470" y="224709"/>
            <a:ext cx="6392006" cy="707886"/>
          </a:xfrm>
          <a:prstGeom prst="rect">
            <a:avLst/>
          </a:prstGeom>
          <a:noFill/>
        </p:spPr>
        <p:txBody>
          <a:bodyPr wrap="none" rtlCol="0">
            <a:spAutoFit/>
          </a:bodyPr>
          <a:lstStyle/>
          <a:p>
            <a:r>
              <a:rPr lang="en-IN" sz="4000" b="1" dirty="0"/>
              <a:t>DOM + CSSOM = Render Tree</a:t>
            </a:r>
          </a:p>
        </p:txBody>
      </p:sp>
    </p:spTree>
    <p:extLst>
      <p:ext uri="{BB962C8B-B14F-4D97-AF65-F5344CB8AC3E}">
        <p14:creationId xmlns="" xmlns:p14="http://schemas.microsoft.com/office/powerpoint/2010/main" val="501834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5E46DAEC-EB3C-4F8A-9594-2A81351714B2}"/>
              </a:ext>
            </a:extLst>
          </p:cNvPr>
          <p:cNvPicPr>
            <a:picLocks noChangeAspect="1"/>
          </p:cNvPicPr>
          <p:nvPr/>
        </p:nvPicPr>
        <p:blipFill>
          <a:blip r:embed="rId2" cstate="print"/>
          <a:stretch>
            <a:fillRect/>
          </a:stretch>
        </p:blipFill>
        <p:spPr>
          <a:xfrm>
            <a:off x="0" y="1320098"/>
            <a:ext cx="9144000" cy="5537902"/>
          </a:xfrm>
          <a:prstGeom prst="rect">
            <a:avLst/>
          </a:prstGeom>
        </p:spPr>
      </p:pic>
    </p:spTree>
    <p:extLst>
      <p:ext uri="{BB962C8B-B14F-4D97-AF65-F5344CB8AC3E}">
        <p14:creationId xmlns="" xmlns:p14="http://schemas.microsoft.com/office/powerpoint/2010/main" val="105627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73DF3-6E95-4D06-AE52-C69D8DEAE409}"/>
              </a:ext>
            </a:extLst>
          </p:cNvPr>
          <p:cNvSpPr>
            <a:spLocks noGrp="1"/>
          </p:cNvSpPr>
          <p:nvPr>
            <p:ph type="title"/>
          </p:nvPr>
        </p:nvSpPr>
        <p:spPr/>
        <p:txBody>
          <a:bodyPr/>
          <a:lstStyle/>
          <a:p>
            <a:r>
              <a:rPr lang="en-IN" b="1" dirty="0"/>
              <a:t>What is Shadow DOM?</a:t>
            </a:r>
          </a:p>
        </p:txBody>
      </p:sp>
      <p:sp>
        <p:nvSpPr>
          <p:cNvPr id="3" name="Content Placeholder 2">
            <a:extLst>
              <a:ext uri="{FF2B5EF4-FFF2-40B4-BE49-F238E27FC236}">
                <a16:creationId xmlns="" xmlns:a16="http://schemas.microsoft.com/office/drawing/2014/main" id="{92EC49F7-0910-432C-BED9-DFB29B3D299F}"/>
              </a:ext>
            </a:extLst>
          </p:cNvPr>
          <p:cNvSpPr>
            <a:spLocks noGrp="1"/>
          </p:cNvSpPr>
          <p:nvPr>
            <p:ph idx="1"/>
          </p:nvPr>
        </p:nvSpPr>
        <p:spPr/>
        <p:txBody>
          <a:bodyPr/>
          <a:lstStyle/>
          <a:p>
            <a:pPr algn="just"/>
            <a:r>
              <a:rPr lang="en-US" dirty="0">
                <a:solidFill>
                  <a:srgbClr val="212121"/>
                </a:solidFill>
                <a:latin typeface="arial" panose="020B0604020202020204" pitchFamily="34" charset="0"/>
              </a:rPr>
              <a:t>T</a:t>
            </a:r>
            <a:r>
              <a:rPr lang="en-US" b="0" i="0" dirty="0">
                <a:solidFill>
                  <a:srgbClr val="212121"/>
                </a:solidFill>
                <a:effectLst/>
                <a:latin typeface="arial" panose="020B0604020202020204" pitchFamily="34" charset="0"/>
              </a:rPr>
              <a:t>o keep the markup structure, style, and behavior hidden and separate from other code on the page so that different parts do not clash, and the code can be kept nice and clean.</a:t>
            </a:r>
          </a:p>
          <a:p>
            <a:pPr algn="just"/>
            <a:endParaRPr lang="en-US" i="0" dirty="0">
              <a:solidFill>
                <a:srgbClr val="212121"/>
              </a:solidFill>
              <a:effectLst/>
              <a:latin typeface="arial" panose="020B0604020202020204" pitchFamily="34" charset="0"/>
            </a:endParaRPr>
          </a:p>
          <a:p>
            <a:r>
              <a:rPr lang="en-US" i="0" dirty="0">
                <a:solidFill>
                  <a:srgbClr val="212121"/>
                </a:solidFill>
                <a:effectLst/>
                <a:latin typeface="arial" panose="020B0604020202020204" pitchFamily="34" charset="0"/>
              </a:rPr>
              <a:t>The Shadow DOM API is a key part of this, providing a way to attach a hidden separated DOM to an element</a:t>
            </a:r>
            <a:endParaRPr lang="en-IN" dirty="0"/>
          </a:p>
        </p:txBody>
      </p:sp>
    </p:spTree>
    <p:extLst>
      <p:ext uri="{BB962C8B-B14F-4D97-AF65-F5344CB8AC3E}">
        <p14:creationId xmlns="" xmlns:p14="http://schemas.microsoft.com/office/powerpoint/2010/main" val="334027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44AB00-5A70-4253-8069-A2F7171E1C1C}"/>
              </a:ext>
            </a:extLst>
          </p:cNvPr>
          <p:cNvSpPr>
            <a:spLocks noGrp="1"/>
          </p:cNvSpPr>
          <p:nvPr>
            <p:ph idx="1"/>
          </p:nvPr>
        </p:nvSpPr>
        <p:spPr>
          <a:xfrm>
            <a:off x="628650" y="270345"/>
            <a:ext cx="7886700" cy="5906619"/>
          </a:xfrm>
        </p:spPr>
        <p:txBody>
          <a:bodyPr>
            <a:normAutofit/>
          </a:bodyPr>
          <a:lstStyle/>
          <a:p>
            <a:pPr marL="0" indent="0" algn="just">
              <a:buNone/>
            </a:pPr>
            <a:r>
              <a:rPr lang="en-US" sz="2000" b="0" i="1" dirty="0">
                <a:solidFill>
                  <a:srgbClr val="212121"/>
                </a:solidFill>
                <a:effectLst/>
                <a:latin typeface="arial" panose="020B0604020202020204" pitchFamily="34" charset="0"/>
              </a:rPr>
              <a:t>Shadow</a:t>
            </a:r>
            <a:r>
              <a:rPr lang="en-US" sz="2000" b="0" i="0" dirty="0">
                <a:solidFill>
                  <a:srgbClr val="212121"/>
                </a:solidFill>
                <a:effectLst/>
                <a:latin typeface="arial" panose="020B0604020202020204" pitchFamily="34" charset="0"/>
              </a:rPr>
              <a:t> DOM allows hidden DOM trees to be attached to elements in the regular DOM tree — this shadow DOM tree starts with a shadow root, underneath which can be attached to any elements you want, in the same way as the normal DOM.</a:t>
            </a:r>
            <a:endParaRPr lang="en-IN" sz="2000" dirty="0"/>
          </a:p>
        </p:txBody>
      </p:sp>
      <p:sp>
        <p:nvSpPr>
          <p:cNvPr id="5" name="AutoShape 4" descr="SVG version of the diagram showing the interaction of document, shadow root and shadow host.">
            <a:extLst>
              <a:ext uri="{FF2B5EF4-FFF2-40B4-BE49-F238E27FC236}">
                <a16:creationId xmlns="" xmlns:a16="http://schemas.microsoft.com/office/drawing/2014/main" id="{DC49D344-E45C-449A-92AF-02FF3E6744A5}"/>
              </a:ext>
            </a:extLst>
          </p:cNvPr>
          <p:cNvSpPr>
            <a:spLocks noChangeAspect="1" noChangeArrowheads="1"/>
          </p:cNvSpPr>
          <p:nvPr/>
        </p:nvSpPr>
        <p:spPr bwMode="auto">
          <a:xfrm>
            <a:off x="2880361" y="1793683"/>
            <a:ext cx="4156544" cy="5542058"/>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 xmlns:a16="http://schemas.microsoft.com/office/drawing/2014/main" id="{BA8EE9C9-56D9-47DC-8C97-33D8EC3DBF10}"/>
              </a:ext>
            </a:extLst>
          </p:cNvPr>
          <p:cNvPicPr>
            <a:picLocks noChangeAspect="1"/>
          </p:cNvPicPr>
          <p:nvPr/>
        </p:nvPicPr>
        <p:blipFill>
          <a:blip r:embed="rId3" cstate="print"/>
          <a:stretch>
            <a:fillRect/>
          </a:stretch>
        </p:blipFill>
        <p:spPr>
          <a:xfrm>
            <a:off x="862298" y="1434978"/>
            <a:ext cx="7419405" cy="4965698"/>
          </a:xfrm>
          <a:prstGeom prst="rect">
            <a:avLst/>
          </a:prstGeom>
        </p:spPr>
      </p:pic>
    </p:spTree>
    <p:extLst>
      <p:ext uri="{BB962C8B-B14F-4D97-AF65-F5344CB8AC3E}">
        <p14:creationId xmlns="" xmlns:p14="http://schemas.microsoft.com/office/powerpoint/2010/main" val="283962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 xmlns:a16="http://schemas.microsoft.com/office/drawing/2014/main" id="{0472EF94-5381-4F24-B601-2668FA4FC34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8561" y="636104"/>
            <a:ext cx="7684916" cy="54704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214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134</Words>
  <Application>Microsoft Office PowerPoint</Application>
  <PresentationFormat>On-screen Show (4:3)</PresentationFormat>
  <Paragraphs>38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What is Shadow DOM?</vt:lpstr>
      <vt:lpstr>Slide 8</vt:lpstr>
      <vt:lpstr>Slide 9</vt:lpstr>
      <vt:lpstr>What is Virtual DOM?</vt:lpstr>
      <vt:lpstr>Slide 11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Sudhakar Sharma</dc:creator>
  <cp:lastModifiedBy>Sudhakar Sharma</cp:lastModifiedBy>
  <cp:revision>2</cp:revision>
  <dcterms:created xsi:type="dcterms:W3CDTF">2022-06-01T15:29:09Z</dcterms:created>
  <dcterms:modified xsi:type="dcterms:W3CDTF">2022-06-01T15:31:21Z</dcterms:modified>
</cp:coreProperties>
</file>