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4" r:id="rId19"/>
    <p:sldId id="272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93" autoAdjust="0"/>
  </p:normalViewPr>
  <p:slideViewPr>
    <p:cSldViewPr>
      <p:cViewPr varScale="1">
        <p:scale>
          <a:sx n="69" d="100"/>
          <a:sy n="69" d="100"/>
        </p:scale>
        <p:origin x="-96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14CE5-0891-4493-B13F-07183F41CA4C}" type="datetimeFigureOut">
              <a:rPr lang="en-GB" smtClean="0"/>
              <a:pPr/>
              <a:t>22/05/2018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4618-2765-4ECD-961A-245144FED48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3579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84618-2765-4ECD-961A-245144FED48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2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81328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72C6"/>
                </a:solidFill>
              </a:defRPr>
            </a:lvl1pPr>
          </a:lstStyle>
          <a:p>
            <a:fld id="{90755123-65BE-40B6-ACD3-1B128759174F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93296"/>
            <a:ext cx="3130593" cy="7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 descr="https://www.rcnbulletinjobs.co.uk/getasset/1f3e36e7-3381-4401-b3b5-1e5623f29fea/"/>
          <p:cNvPicPr>
            <a:picLocks noChangeAspect="1" noChangeArrowheads="1"/>
          </p:cNvPicPr>
          <p:nvPr userDrawn="1"/>
        </p:nvPicPr>
        <p:blipFill>
          <a:blip r:embed="rId3" cstate="print"/>
          <a:srcRect t="29400" b="30198"/>
          <a:stretch>
            <a:fillRect/>
          </a:stretch>
        </p:blipFill>
        <p:spPr bwMode="auto">
          <a:xfrm>
            <a:off x="144016" y="6166163"/>
            <a:ext cx="3203848" cy="647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2436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52DB-7AC5-4F0C-8A9C-4831B4542A45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490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E615-1933-48F0-82F4-232F326B3528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6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72C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solidFill>
                  <a:srgbClr val="0072C6"/>
                </a:solidFill>
              </a:defRPr>
            </a:lvl1pPr>
            <a:lvl2pPr>
              <a:defRPr sz="2600">
                <a:solidFill>
                  <a:srgbClr val="0072C6"/>
                </a:solidFill>
              </a:defRPr>
            </a:lvl2pPr>
            <a:lvl3pPr>
              <a:defRPr>
                <a:solidFill>
                  <a:srgbClr val="0072C6"/>
                </a:solidFill>
              </a:defRPr>
            </a:lvl3pPr>
            <a:lvl4pPr>
              <a:defRPr>
                <a:solidFill>
                  <a:srgbClr val="0072C6"/>
                </a:solidFill>
              </a:defRPr>
            </a:lvl4pPr>
            <a:lvl5pPr>
              <a:defRPr>
                <a:solidFill>
                  <a:srgbClr val="0072C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6381328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72C6"/>
                </a:solidFill>
              </a:defRPr>
            </a:lvl1pPr>
          </a:lstStyle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93296"/>
            <a:ext cx="3130593" cy="74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s://www.rcnbulletinjobs.co.uk/getasset/1f3e36e7-3381-4401-b3b5-1e5623f29fea/"/>
          <p:cNvPicPr>
            <a:picLocks noChangeAspect="1" noChangeArrowheads="1"/>
          </p:cNvPicPr>
          <p:nvPr userDrawn="1"/>
        </p:nvPicPr>
        <p:blipFill>
          <a:blip r:embed="rId3" cstate="print"/>
          <a:srcRect t="29400" b="30198"/>
          <a:stretch>
            <a:fillRect/>
          </a:stretch>
        </p:blipFill>
        <p:spPr bwMode="auto">
          <a:xfrm>
            <a:off x="144016" y="6166163"/>
            <a:ext cx="3203848" cy="647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426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AC7-EC67-40F7-91A9-A8B793095BD8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907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1C81-9C05-48C4-A21B-119F332B86FE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8163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F3FA-BCD6-4A1C-9D82-BA26DCEDDDAC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6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6581-55EA-4CF6-B452-3C59AE7973D8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5899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6B1-53FC-486A-9131-39083AA56F5A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98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8887-232F-4114-AC66-81B53C9EDB0E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67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66D-9D80-4DF2-810E-B21534AF0D58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6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4AA2-8625-41FB-867C-52DE719A04DB}" type="datetime1">
              <a:rPr lang="en-GB" smtClean="0"/>
              <a:pPr/>
              <a:t>22/05/2018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77B5-C19D-4A70-915A-161E96142A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076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Elective: Developing Software for Automated MR QC Tests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Neil Heraghty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35F9-3FFA-495B-95C4-6032CB0EB0BD}" type="datetime1">
              <a:rPr lang="en-GB" smtClean="0"/>
              <a:pPr/>
              <a:t>22/05/2018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371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Slice Position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TO3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MAG_SLICEPOS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More prior knowledge needed...</a:t>
            </a:r>
          </a:p>
          <a:p>
            <a:pPr lvl="2"/>
            <a:r>
              <a:rPr lang="en-GB" dirty="0" smtClean="0"/>
              <a:t>Is the phantom set up correctly?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6507" t="9389" r="27107" b="7827"/>
          <a:stretch>
            <a:fillRect/>
          </a:stretch>
        </p:blipFill>
        <p:spPr bwMode="auto">
          <a:xfrm>
            <a:off x="6012160" y="3429000"/>
            <a:ext cx="2520000" cy="23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26807" t="6265" r="26807" b="7827"/>
          <a:stretch>
            <a:fillRect/>
          </a:stretch>
        </p:blipFill>
        <p:spPr bwMode="auto">
          <a:xfrm>
            <a:off x="6012160" y="665968"/>
            <a:ext cx="2520000" cy="24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T1/T2 Relaxation Times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TO5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Precise prior knowledge required – probably impossible to automate.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8194" name="Picture 2" descr="Image result for eurospin TO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132856"/>
            <a:ext cx="2520000" cy="2431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GB" b="1" dirty="0" smtClean="0"/>
              <a:t>RF Interference</a:t>
            </a:r>
          </a:p>
          <a:p>
            <a:pPr lvl="1"/>
            <a:endParaRPr lang="en-GB" b="1" dirty="0" smtClean="0"/>
          </a:p>
          <a:p>
            <a:pPr lvl="2"/>
            <a:r>
              <a:rPr lang="en-GB" dirty="0" smtClean="0"/>
              <a:t>Measurement of noise</a:t>
            </a:r>
          </a:p>
          <a:p>
            <a:pPr lvl="3"/>
            <a:r>
              <a:rPr lang="en-GB" dirty="0" smtClean="0"/>
              <a:t>Not clear on the conditions of this test...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endParaRPr lang="en-GB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43114"/>
          <a:stretch>
            <a:fillRect/>
          </a:stretch>
        </p:blipFill>
        <p:spPr>
          <a:xfrm rot="5400000">
            <a:off x="4730524" y="2694412"/>
            <a:ext cx="5227568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B</a:t>
            </a:r>
            <a:r>
              <a:rPr lang="en-GB" b="1" baseline="-25000" dirty="0" smtClean="0"/>
              <a:t>0</a:t>
            </a:r>
            <a:r>
              <a:rPr lang="en-GB" b="1" dirty="0" smtClean="0"/>
              <a:t> Homogeneity</a:t>
            </a:r>
          </a:p>
          <a:p>
            <a:pPr lvl="2"/>
            <a:endParaRPr lang="en-GB" b="1" dirty="0" smtClean="0"/>
          </a:p>
          <a:p>
            <a:pPr lvl="2"/>
            <a:r>
              <a:rPr lang="en-GB" dirty="0" smtClean="0"/>
              <a:t>Currently a qualitative test</a:t>
            </a:r>
          </a:p>
          <a:p>
            <a:pPr lvl="3"/>
            <a:r>
              <a:rPr lang="en-GB" dirty="0" smtClean="0"/>
              <a:t>Not sure what this image shows...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772816"/>
            <a:ext cx="3600000" cy="3280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GB" dirty="0" smtClean="0"/>
              <a:t>What other tests might be desirable?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 l="27636" t="7827" r="25978" b="7827"/>
          <a:stretch>
            <a:fillRect/>
          </a:stretch>
        </p:blipFill>
        <p:spPr bwMode="auto">
          <a:xfrm>
            <a:off x="4932040" y="1700808"/>
            <a:ext cx="403244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Prior knowledge about test/phantom.</a:t>
            </a:r>
          </a:p>
          <a:p>
            <a:endParaRPr lang="en-GB" dirty="0" smtClean="0"/>
          </a:p>
          <a:p>
            <a:r>
              <a:rPr lang="en-GB" dirty="0" smtClean="0"/>
              <a:t>What to do when test </a:t>
            </a:r>
            <a:r>
              <a:rPr lang="en-GB" dirty="0" smtClean="0"/>
              <a:t>requires </a:t>
            </a:r>
            <a:r>
              <a:rPr lang="en-GB" dirty="0" smtClean="0"/>
              <a:t>multiple images (e.g. SNR, RF Interference, MAG_SLICEPOS)?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8894"/>
            <a:ext cx="8229600" cy="850106"/>
          </a:xfrm>
        </p:spPr>
        <p:txBody>
          <a:bodyPr/>
          <a:lstStyle/>
          <a:p>
            <a:pPr algn="ctr"/>
            <a:r>
              <a:rPr lang="en-GB" dirty="0" smtClean="0"/>
              <a:t>Analysis of Daily QC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Analysis of Daily QC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Routine QA with manufacturer phantoms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5248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5954216" cy="47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6632"/>
            <a:ext cx="578167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1440160" cy="6480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SNR</a:t>
            </a:r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15808" y="4221088"/>
            <a:ext cx="172819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Distortion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4221088"/>
            <a:ext cx="161967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Ghosting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6296" y="980728"/>
            <a:ext cx="190770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Uniformity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Projec</a:t>
            </a:r>
            <a:r>
              <a:rPr lang="en-GB" dirty="0" smtClean="0"/>
              <a:t>t aim is to create an application that performs standard MRI QA measurements.</a:t>
            </a:r>
          </a:p>
          <a:p>
            <a:endParaRPr lang="en-GB" dirty="0" smtClean="0"/>
          </a:p>
          <a:p>
            <a:r>
              <a:rPr lang="en-GB" dirty="0" smtClean="0"/>
              <a:t>Desire is to perform tests with the minimum of user input.</a:t>
            </a:r>
          </a:p>
          <a:p>
            <a:endParaRPr lang="en-GB" dirty="0" smtClean="0"/>
          </a:p>
          <a:p>
            <a:r>
              <a:rPr lang="en-GB" dirty="0" smtClean="0"/>
              <a:t>Long-term aspiration for application to be web-based and free to use / contribute to.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ABE-ACAB-45D6-860F-7FA56B5A1418}" type="datetime1">
              <a:rPr lang="en-GB" smtClean="0"/>
              <a:pPr/>
              <a:t>22/05/2018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82947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48072"/>
            <a:ext cx="9044893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 – 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Python scripts to test uniform phantoms</a:t>
            </a:r>
          </a:p>
          <a:p>
            <a:pPr lvl="1"/>
            <a:r>
              <a:rPr lang="en-GB" dirty="0" smtClean="0"/>
              <a:t>Test using historical data from PACS</a:t>
            </a:r>
          </a:p>
          <a:p>
            <a:endParaRPr lang="en-GB" dirty="0" smtClean="0"/>
          </a:p>
          <a:p>
            <a:r>
              <a:rPr lang="en-GB" dirty="0" smtClean="0"/>
              <a:t>Develop system for automatically testing all daily/weekly flood phantom data</a:t>
            </a:r>
          </a:p>
          <a:p>
            <a:pPr lvl="1"/>
            <a:r>
              <a:rPr lang="en-GB" dirty="0" smtClean="0"/>
              <a:t>Record results</a:t>
            </a:r>
          </a:p>
          <a:p>
            <a:pPr lvl="1"/>
            <a:r>
              <a:rPr lang="en-GB" dirty="0" smtClean="0"/>
              <a:t>Alert users / physics if out of tolerance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Plan – 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web application to allow anyone to upload a DICOM image and perform the same tests</a:t>
            </a:r>
          </a:p>
          <a:p>
            <a:endParaRPr lang="en-GB" dirty="0" smtClean="0"/>
          </a:p>
          <a:p>
            <a:r>
              <a:rPr lang="en-GB" dirty="0" smtClean="0"/>
              <a:t>Add more tests / accepted test phantoms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8894"/>
            <a:ext cx="8229600" cy="850106"/>
          </a:xfrm>
        </p:spPr>
        <p:txBody>
          <a:bodyPr/>
          <a:lstStyle/>
          <a:p>
            <a:pPr algn="ctr"/>
            <a:r>
              <a:rPr lang="en-GB" dirty="0" smtClean="0"/>
              <a:t>QC Tests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Uniformity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TO1A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MAGFF-OIL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Find images with a single edge?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6375" t="7053" r="26375" b="10450"/>
          <a:stretch>
            <a:fillRect/>
          </a:stretch>
        </p:blipFill>
        <p:spPr bwMode="auto">
          <a:xfrm>
            <a:off x="5004048" y="1484784"/>
            <a:ext cx="38884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SNR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TO1A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MAGFF-LOADED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Find images with a single edge?</a:t>
            </a:r>
          </a:p>
          <a:p>
            <a:pPr lvl="3"/>
            <a:r>
              <a:rPr lang="en-GB" dirty="0" smtClean="0"/>
              <a:t>If/how to distinguish SNR/Uniformity images?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27756" t="10934" r="27516" b="7844"/>
          <a:stretch>
            <a:fillRect/>
          </a:stretch>
        </p:blipFill>
        <p:spPr bwMode="auto">
          <a:xfrm>
            <a:off x="5724128" y="3284984"/>
            <a:ext cx="2520000" cy="24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7756" t="10934" r="27516" b="7844"/>
          <a:stretch>
            <a:fillRect/>
          </a:stretch>
        </p:blipFill>
        <p:spPr bwMode="auto">
          <a:xfrm>
            <a:off x="5724128" y="620688"/>
            <a:ext cx="2520000" cy="242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GB" b="1" dirty="0" smtClean="0"/>
              <a:t>Ghosting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TO8</a:t>
            </a:r>
          </a:p>
          <a:p>
            <a:pPr lvl="1"/>
            <a:r>
              <a:rPr lang="en-GB" dirty="0" smtClean="0"/>
              <a:t>Small water-based phantom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Find images with a single edge?</a:t>
            </a:r>
          </a:p>
          <a:p>
            <a:pPr lvl="3"/>
            <a:r>
              <a:rPr lang="en-GB" dirty="0" smtClean="0"/>
              <a:t>Object  &lt;25% of image area?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3494" t="4703" r="23493" b="17"/>
          <a:stretch>
            <a:fillRect/>
          </a:stretch>
        </p:blipFill>
        <p:spPr bwMode="auto">
          <a:xfrm>
            <a:off x="5292080" y="1340768"/>
            <a:ext cx="3528392" cy="336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GB" b="1" dirty="0" smtClean="0"/>
              <a:t>Spatial Resolution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TO4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MAGRES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Getting trickier...</a:t>
            </a:r>
          </a:p>
          <a:p>
            <a:pPr lvl="3"/>
            <a:r>
              <a:rPr lang="en-GB" dirty="0" smtClean="0"/>
              <a:t>Look for edges?</a:t>
            </a:r>
          </a:p>
          <a:p>
            <a:pPr lvl="3"/>
            <a:r>
              <a:rPr lang="en-GB" dirty="0" smtClean="0"/>
              <a:t>Squares?</a:t>
            </a:r>
          </a:p>
          <a:p>
            <a:pPr lvl="3"/>
            <a:r>
              <a:rPr lang="en-GB" dirty="0" smtClean="0"/>
              <a:t>Cylindrical inserts could be used for MTF...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6807" t="9389" r="27635" b="9389"/>
          <a:stretch>
            <a:fillRect/>
          </a:stretch>
        </p:blipFill>
        <p:spPr bwMode="auto">
          <a:xfrm>
            <a:off x="6012160" y="3284984"/>
            <a:ext cx="2520000" cy="238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l="26507" t="6248" r="26279" b="10968"/>
          <a:stretch>
            <a:fillRect/>
          </a:stretch>
        </p:blipFill>
        <p:spPr bwMode="auto">
          <a:xfrm>
            <a:off x="6012160" y="620688"/>
            <a:ext cx="2520000" cy="23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GB" b="1" dirty="0" smtClean="0"/>
              <a:t>Geometric Distortion/Linearity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TO2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MAGGEOM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Hard to automate; requires prior knowledge of phantom.</a:t>
            </a:r>
          </a:p>
          <a:p>
            <a:pPr lvl="3"/>
            <a:r>
              <a:rPr lang="en-GB" dirty="0" smtClean="0"/>
              <a:t>Phantom atlas?</a:t>
            </a:r>
          </a:p>
          <a:p>
            <a:pPr lvl="3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27636" t="9389" r="27635" b="10951"/>
          <a:stretch>
            <a:fillRect/>
          </a:stretch>
        </p:blipFill>
        <p:spPr bwMode="auto">
          <a:xfrm>
            <a:off x="6012440" y="3425264"/>
            <a:ext cx="2520000" cy="23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620688"/>
            <a:ext cx="252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IPEM Report 80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en-GB" b="1" dirty="0" smtClean="0"/>
              <a:t>Slice Width</a:t>
            </a:r>
          </a:p>
          <a:p>
            <a:pPr lvl="1"/>
            <a:r>
              <a:rPr lang="en-GB" dirty="0" err="1" smtClean="0"/>
              <a:t>Eurospin</a:t>
            </a:r>
            <a:r>
              <a:rPr lang="en-GB" dirty="0" smtClean="0"/>
              <a:t> TO2</a:t>
            </a:r>
          </a:p>
          <a:p>
            <a:pPr lvl="1"/>
            <a:r>
              <a:rPr lang="en-GB" dirty="0" err="1" smtClean="0"/>
              <a:t>MagNET</a:t>
            </a:r>
            <a:r>
              <a:rPr lang="en-GB" dirty="0" smtClean="0"/>
              <a:t> MAGGEOM</a:t>
            </a:r>
          </a:p>
          <a:p>
            <a:pPr lvl="1"/>
            <a:endParaRPr lang="en-GB" dirty="0" smtClean="0"/>
          </a:p>
          <a:p>
            <a:pPr lvl="2"/>
            <a:r>
              <a:rPr lang="en-GB" dirty="0" smtClean="0"/>
              <a:t>Needs prior knowledge of plate angle...</a:t>
            </a:r>
          </a:p>
          <a:p>
            <a:pPr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973-47EF-471F-84FB-2F6740222A02}" type="datetime1">
              <a:rPr lang="en-GB" smtClean="0"/>
              <a:pPr/>
              <a:t>22/05/2018</a:t>
            </a:fld>
            <a:endParaRPr lang="en-GB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620688"/>
            <a:ext cx="252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27636" t="9389" r="27635" b="10951"/>
          <a:stretch>
            <a:fillRect/>
          </a:stretch>
        </p:blipFill>
        <p:spPr bwMode="auto">
          <a:xfrm>
            <a:off x="6012440" y="3425264"/>
            <a:ext cx="2520000" cy="23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396</Words>
  <Application>Microsoft Office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Elective: Developing Software for Automated MR QC Tests</vt:lpstr>
      <vt:lpstr>Introduction</vt:lpstr>
      <vt:lpstr>QC Tests</vt:lpstr>
      <vt:lpstr>IPEM Report 80 Tests</vt:lpstr>
      <vt:lpstr>IPEM Report 80 Tests</vt:lpstr>
      <vt:lpstr>IPEM Report 80 Tests</vt:lpstr>
      <vt:lpstr>IPEM Report 80 Tests</vt:lpstr>
      <vt:lpstr>IPEM Report 80 Tests</vt:lpstr>
      <vt:lpstr>IPEM Report 80 Tests</vt:lpstr>
      <vt:lpstr>IPEM Report 80 Tests</vt:lpstr>
      <vt:lpstr>IPEM Report 80 Tests</vt:lpstr>
      <vt:lpstr>Other tests</vt:lpstr>
      <vt:lpstr>Other tests</vt:lpstr>
      <vt:lpstr>Other tests</vt:lpstr>
      <vt:lpstr>Problems</vt:lpstr>
      <vt:lpstr>Analysis of Daily QC</vt:lpstr>
      <vt:lpstr>Analysis of Daily QC</vt:lpstr>
      <vt:lpstr>Slide 18</vt:lpstr>
      <vt:lpstr>Slide 19</vt:lpstr>
      <vt:lpstr>Slide 20</vt:lpstr>
      <vt:lpstr>The Plan – Part 1</vt:lpstr>
      <vt:lpstr>The Plan – Part 2</vt:lpstr>
    </vt:vector>
  </TitlesOfParts>
  <Company>Kings College Hospital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Heraghty, Neil</dc:creator>
  <cp:lastModifiedBy>Neil</cp:lastModifiedBy>
  <cp:revision>53</cp:revision>
  <dcterms:created xsi:type="dcterms:W3CDTF">2016-01-28T15:54:48Z</dcterms:created>
  <dcterms:modified xsi:type="dcterms:W3CDTF">2018-05-22T12:20:07Z</dcterms:modified>
</cp:coreProperties>
</file>