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2" r:id="rId9"/>
    <p:sldId id="264" r:id="rId10"/>
    <p:sldId id="265" r:id="rId11"/>
    <p:sldId id="266" r:id="rId12"/>
    <p:sldId id="267" r:id="rId13"/>
    <p:sldId id="268"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69"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62" d="100"/>
          <a:sy n="62" d="100"/>
        </p:scale>
        <p:origin x="13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8000"/>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8000"/>
                </a:solidFill>
                <a:latin typeface="Palatino Linotype"/>
                <a:cs typeface="Palatino Linotype"/>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8000"/>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828800" y="0"/>
            <a:ext cx="45719" cy="1621536"/>
          </a:xfrm>
          <a:prstGeom prst="rect">
            <a:avLst/>
          </a:prstGeom>
        </p:spPr>
      </p:pic>
      <p:pic>
        <p:nvPicPr>
          <p:cNvPr id="17" name="bg object 17"/>
          <p:cNvPicPr/>
          <p:nvPr/>
        </p:nvPicPr>
        <p:blipFill>
          <a:blip r:embed="rId3" cstate="print"/>
          <a:stretch>
            <a:fillRect/>
          </a:stretch>
        </p:blipFill>
        <p:spPr>
          <a:xfrm>
            <a:off x="0" y="1600200"/>
            <a:ext cx="4114800" cy="45720"/>
          </a:xfrm>
          <a:prstGeom prst="rect">
            <a:avLst/>
          </a:prstGeom>
        </p:spPr>
      </p:pic>
      <p:pic>
        <p:nvPicPr>
          <p:cNvPr id="18" name="bg object 18"/>
          <p:cNvPicPr/>
          <p:nvPr/>
        </p:nvPicPr>
        <p:blipFill>
          <a:blip r:embed="rId4" cstate="print"/>
          <a:stretch>
            <a:fillRect/>
          </a:stretch>
        </p:blipFill>
        <p:spPr>
          <a:xfrm>
            <a:off x="4800600" y="1600200"/>
            <a:ext cx="4343400" cy="45720"/>
          </a:xfrm>
          <a:prstGeom prst="rect">
            <a:avLst/>
          </a:prstGeom>
        </p:spPr>
      </p:pic>
      <p:sp>
        <p:nvSpPr>
          <p:cNvPr id="19" name="bg object 19"/>
          <p:cNvSpPr/>
          <p:nvPr/>
        </p:nvSpPr>
        <p:spPr>
          <a:xfrm>
            <a:off x="4115561" y="1296161"/>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25400">
            <a:solidFill>
              <a:srgbClr val="385D89"/>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jp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828800" y="0"/>
            <a:ext cx="45719" cy="1621536"/>
          </a:xfrm>
          <a:prstGeom prst="rect">
            <a:avLst/>
          </a:prstGeom>
        </p:spPr>
      </p:pic>
      <p:pic>
        <p:nvPicPr>
          <p:cNvPr id="17" name="bg object 17"/>
          <p:cNvPicPr/>
          <p:nvPr/>
        </p:nvPicPr>
        <p:blipFill>
          <a:blip r:embed="rId8" cstate="print"/>
          <a:stretch>
            <a:fillRect/>
          </a:stretch>
        </p:blipFill>
        <p:spPr>
          <a:xfrm>
            <a:off x="0" y="1600200"/>
            <a:ext cx="4114800" cy="45720"/>
          </a:xfrm>
          <a:prstGeom prst="rect">
            <a:avLst/>
          </a:prstGeom>
        </p:spPr>
      </p:pic>
      <p:pic>
        <p:nvPicPr>
          <p:cNvPr id="18" name="bg object 18"/>
          <p:cNvPicPr/>
          <p:nvPr/>
        </p:nvPicPr>
        <p:blipFill>
          <a:blip r:embed="rId9" cstate="print"/>
          <a:stretch>
            <a:fillRect/>
          </a:stretch>
        </p:blipFill>
        <p:spPr>
          <a:xfrm>
            <a:off x="4800600" y="1600200"/>
            <a:ext cx="4343400" cy="45720"/>
          </a:xfrm>
          <a:prstGeom prst="rect">
            <a:avLst/>
          </a:prstGeom>
        </p:spPr>
      </p:pic>
      <p:sp>
        <p:nvSpPr>
          <p:cNvPr id="19" name="bg object 19"/>
          <p:cNvSpPr/>
          <p:nvPr/>
        </p:nvSpPr>
        <p:spPr>
          <a:xfrm>
            <a:off x="4115561" y="1296161"/>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25400">
            <a:solidFill>
              <a:srgbClr val="385D89"/>
            </a:solidFill>
          </a:ln>
        </p:spPr>
        <p:txBody>
          <a:bodyPr wrap="square" lIns="0" tIns="0" rIns="0" bIns="0" rtlCol="0"/>
          <a:lstStyle/>
          <a:p>
            <a:endParaRPr/>
          </a:p>
        </p:txBody>
      </p:sp>
      <p:pic>
        <p:nvPicPr>
          <p:cNvPr id="20" name="bg object 20"/>
          <p:cNvPicPr/>
          <p:nvPr/>
        </p:nvPicPr>
        <p:blipFill>
          <a:blip r:embed="rId10" cstate="print"/>
          <a:stretch>
            <a:fillRect/>
          </a:stretch>
        </p:blipFill>
        <p:spPr>
          <a:xfrm>
            <a:off x="216408" y="256031"/>
            <a:ext cx="1536192" cy="1152144"/>
          </a:xfrm>
          <a:prstGeom prst="rect">
            <a:avLst/>
          </a:prstGeom>
        </p:spPr>
      </p:pic>
      <p:pic>
        <p:nvPicPr>
          <p:cNvPr id="21" name="bg object 21"/>
          <p:cNvPicPr/>
          <p:nvPr/>
        </p:nvPicPr>
        <p:blipFill>
          <a:blip r:embed="rId11" cstate="print"/>
          <a:stretch>
            <a:fillRect/>
          </a:stretch>
        </p:blipFill>
        <p:spPr>
          <a:xfrm>
            <a:off x="7117080" y="0"/>
            <a:ext cx="45720" cy="1600200"/>
          </a:xfrm>
          <a:prstGeom prst="rect">
            <a:avLst/>
          </a:prstGeom>
        </p:spPr>
      </p:pic>
      <p:pic>
        <p:nvPicPr>
          <p:cNvPr id="22" name="bg object 22"/>
          <p:cNvPicPr/>
          <p:nvPr/>
        </p:nvPicPr>
        <p:blipFill>
          <a:blip r:embed="rId12" cstate="print"/>
          <a:stretch>
            <a:fillRect/>
          </a:stretch>
        </p:blipFill>
        <p:spPr>
          <a:xfrm>
            <a:off x="7391400" y="0"/>
            <a:ext cx="1452372" cy="1456944"/>
          </a:xfrm>
          <a:prstGeom prst="rect">
            <a:avLst/>
          </a:prstGeom>
        </p:spPr>
      </p:pic>
      <p:sp>
        <p:nvSpPr>
          <p:cNvPr id="2" name="Holder 2"/>
          <p:cNvSpPr>
            <a:spLocks noGrp="1"/>
          </p:cNvSpPr>
          <p:nvPr>
            <p:ph type="title"/>
          </p:nvPr>
        </p:nvSpPr>
        <p:spPr>
          <a:xfrm>
            <a:off x="2984626" y="614298"/>
            <a:ext cx="3174746" cy="452119"/>
          </a:xfrm>
          <a:prstGeom prst="rect">
            <a:avLst/>
          </a:prstGeom>
        </p:spPr>
        <p:txBody>
          <a:bodyPr wrap="square" lIns="0" tIns="0" rIns="0" bIns="0">
            <a:spAutoFit/>
          </a:bodyPr>
          <a:lstStyle>
            <a:lvl1pPr>
              <a:defRPr sz="2800" b="1" i="0">
                <a:solidFill>
                  <a:srgbClr val="008000"/>
                </a:solidFill>
                <a:latin typeface="Palatino Linotype"/>
                <a:cs typeface="Palatino Linotype"/>
              </a:defRPr>
            </a:lvl1pPr>
          </a:lstStyle>
          <a:p>
            <a:endParaRPr/>
          </a:p>
        </p:txBody>
      </p:sp>
      <p:sp>
        <p:nvSpPr>
          <p:cNvPr id="3" name="Holder 3"/>
          <p:cNvSpPr>
            <a:spLocks noGrp="1"/>
          </p:cNvSpPr>
          <p:nvPr>
            <p:ph type="body" idx="1"/>
          </p:nvPr>
        </p:nvSpPr>
        <p:spPr>
          <a:xfrm>
            <a:off x="187325" y="1474977"/>
            <a:ext cx="8769350" cy="3580765"/>
          </a:xfrm>
          <a:prstGeom prst="rect">
            <a:avLst/>
          </a:prstGeom>
        </p:spPr>
        <p:txBody>
          <a:bodyPr wrap="square" lIns="0" tIns="0" rIns="0" bIns="0">
            <a:spAutoFit/>
          </a:bodyPr>
          <a:lstStyle>
            <a:lvl1pPr>
              <a:defRPr sz="14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71597" y="254584"/>
            <a:ext cx="2944495" cy="443070"/>
          </a:xfrm>
          <a:prstGeom prst="rect">
            <a:avLst/>
          </a:prstGeom>
        </p:spPr>
        <p:txBody>
          <a:bodyPr vert="horz" wrap="square" lIns="0" tIns="12065" rIns="0" bIns="0" rtlCol="0">
            <a:spAutoFit/>
          </a:bodyPr>
          <a:lstStyle/>
          <a:p>
            <a:pPr marL="12700" algn="ctr">
              <a:lnSpc>
                <a:spcPct val="100000"/>
              </a:lnSpc>
              <a:spcBef>
                <a:spcPts val="95"/>
              </a:spcBef>
            </a:pPr>
            <a:r>
              <a:rPr dirty="0">
                <a:latin typeface="Times New Roman" panose="02020603050405020304" pitchFamily="18" charset="0"/>
                <a:cs typeface="Times New Roman" panose="02020603050405020304" pitchFamily="18" charset="0"/>
              </a:rPr>
              <a:t>Project</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Review</a:t>
            </a:r>
            <a:endParaRPr spc="-5" dirty="0">
              <a:latin typeface="Times New Roman" panose="02020603050405020304" pitchFamily="18" charset="0"/>
              <a:cs typeface="Times New Roman" panose="02020603050405020304" pitchFamily="18" charset="0"/>
            </a:endParaRPr>
          </a:p>
        </p:txBody>
      </p:sp>
      <p:sp>
        <p:nvSpPr>
          <p:cNvPr id="4" name="object 4"/>
          <p:cNvSpPr txBox="1"/>
          <p:nvPr/>
        </p:nvSpPr>
        <p:spPr>
          <a:xfrm>
            <a:off x="1141882" y="830480"/>
            <a:ext cx="6859905" cy="5722720"/>
          </a:xfrm>
          <a:prstGeom prst="rect">
            <a:avLst/>
          </a:prstGeom>
        </p:spPr>
        <p:txBody>
          <a:bodyPr vert="horz" wrap="square" lIns="0" tIns="13335" rIns="0" bIns="0" rtlCol="0">
            <a:spAutoFit/>
          </a:bodyPr>
          <a:lstStyle/>
          <a:p>
            <a:pPr marR="241300" algn="ctr">
              <a:lnSpc>
                <a:spcPct val="100000"/>
              </a:lnSpc>
              <a:spcBef>
                <a:spcPts val="105"/>
              </a:spcBef>
            </a:pPr>
            <a:r>
              <a:rPr lang="en-US" sz="2000" b="1" dirty="0">
                <a:solidFill>
                  <a:srgbClr val="008000"/>
                </a:solidFill>
                <a:latin typeface="Times New Roman" panose="02020603050405020304" pitchFamily="18" charset="0"/>
                <a:cs typeface="Times New Roman" panose="02020603050405020304" pitchFamily="18" charset="0"/>
              </a:rPr>
              <a:t>16</a:t>
            </a:r>
            <a:r>
              <a:rPr sz="2000" b="1" dirty="0">
                <a:solidFill>
                  <a:srgbClr val="008000"/>
                </a:solidFill>
                <a:latin typeface="Times New Roman" panose="02020603050405020304" pitchFamily="18" charset="0"/>
                <a:cs typeface="Times New Roman" panose="02020603050405020304" pitchFamily="18" charset="0"/>
              </a:rPr>
              <a:t>.0</a:t>
            </a:r>
            <a:r>
              <a:rPr lang="en-US" sz="2000" b="1" dirty="0">
                <a:solidFill>
                  <a:srgbClr val="008000"/>
                </a:solidFill>
                <a:latin typeface="Times New Roman" panose="02020603050405020304" pitchFamily="18" charset="0"/>
                <a:cs typeface="Times New Roman" panose="02020603050405020304" pitchFamily="18" charset="0"/>
              </a:rPr>
              <a:t>9</a:t>
            </a:r>
            <a:r>
              <a:rPr sz="2000" b="1" dirty="0">
                <a:solidFill>
                  <a:srgbClr val="008000"/>
                </a:solidFill>
                <a:latin typeface="Times New Roman" panose="02020603050405020304" pitchFamily="18" charset="0"/>
                <a:cs typeface="Times New Roman" panose="02020603050405020304" pitchFamily="18" charset="0"/>
              </a:rPr>
              <a:t>.2022</a:t>
            </a:r>
            <a:endParaRPr sz="2000" dirty="0">
              <a:latin typeface="Times New Roman" panose="02020603050405020304" pitchFamily="18" charset="0"/>
              <a:cs typeface="Times New Roman" panose="02020603050405020304" pitchFamily="18" charset="0"/>
            </a:endParaRPr>
          </a:p>
          <a:p>
            <a:pPr>
              <a:lnSpc>
                <a:spcPct val="100000"/>
              </a:lnSpc>
              <a:spcBef>
                <a:spcPts val="15"/>
              </a:spcBef>
            </a:pPr>
            <a:endParaRPr sz="2250" dirty="0">
              <a:latin typeface="Times New Roman" panose="02020603050405020304" pitchFamily="18" charset="0"/>
              <a:cs typeface="Times New Roman" panose="02020603050405020304" pitchFamily="18" charset="0"/>
            </a:endParaRPr>
          </a:p>
          <a:p>
            <a:pPr marR="219710" algn="ctr">
              <a:lnSpc>
                <a:spcPct val="100000"/>
              </a:lnSpc>
            </a:pPr>
            <a:r>
              <a:rPr sz="1400" dirty="0">
                <a:latin typeface="Times New Roman" panose="02020603050405020304" pitchFamily="18" charset="0"/>
                <a:cs typeface="Times New Roman" panose="02020603050405020304" pitchFamily="18" charset="0"/>
              </a:rPr>
              <a:t>1</a:t>
            </a:r>
          </a:p>
          <a:p>
            <a:pPr marL="749300" marR="805180" algn="ctr">
              <a:lnSpc>
                <a:spcPts val="4320"/>
              </a:lnSpc>
              <a:spcBef>
                <a:spcPts val="110"/>
              </a:spcBef>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sz="2400" b="1" dirty="0">
                <a:solidFill>
                  <a:schemeClr val="tx1">
                    <a:lumMod val="95000"/>
                    <a:lumOff val="5000"/>
                  </a:schemeClr>
                </a:solidFill>
                <a:latin typeface="Times New Roman" panose="02020603050405020304" pitchFamily="18" charset="0"/>
                <a:cs typeface="Times New Roman" panose="02020603050405020304" pitchFamily="18" charset="0"/>
              </a:rPr>
              <a:t>Prediction</a:t>
            </a:r>
            <a:r>
              <a:rPr sz="2400" b="1" spc="-35" dirty="0">
                <a:solidFill>
                  <a:schemeClr val="tx1">
                    <a:lumMod val="95000"/>
                    <a:lumOff val="5000"/>
                  </a:schemeClr>
                </a:solidFill>
                <a:latin typeface="Times New Roman" panose="02020603050405020304" pitchFamily="18" charset="0"/>
                <a:cs typeface="Times New Roman" panose="02020603050405020304" pitchFamily="18" charset="0"/>
              </a:rPr>
              <a:t> </a:t>
            </a:r>
            <a:r>
              <a:rPr sz="2400" b="1" spc="-5" dirty="0">
                <a:solidFill>
                  <a:schemeClr val="tx1">
                    <a:lumMod val="95000"/>
                    <a:lumOff val="5000"/>
                  </a:schemeClr>
                </a:solidFill>
                <a:latin typeface="Times New Roman" panose="02020603050405020304" pitchFamily="18" charset="0"/>
                <a:cs typeface="Times New Roman" panose="02020603050405020304" pitchFamily="18" charset="0"/>
              </a:rPr>
              <a:t>of</a:t>
            </a:r>
            <a:r>
              <a:rPr sz="2400" b="1" spc="-25" dirty="0">
                <a:solidFill>
                  <a:schemeClr val="tx1">
                    <a:lumMod val="95000"/>
                    <a:lumOff val="5000"/>
                  </a:schemeClr>
                </a:solidFill>
                <a:latin typeface="Times New Roman" panose="02020603050405020304" pitchFamily="18" charset="0"/>
                <a:cs typeface="Times New Roman" panose="02020603050405020304" pitchFamily="18" charset="0"/>
              </a:rPr>
              <a:t> </a:t>
            </a:r>
            <a:r>
              <a:rPr sz="2400" b="1" dirty="0">
                <a:solidFill>
                  <a:schemeClr val="tx1">
                    <a:lumMod val="95000"/>
                    <a:lumOff val="5000"/>
                  </a:schemeClr>
                </a:solidFill>
                <a:latin typeface="Times New Roman" panose="02020603050405020304" pitchFamily="18" charset="0"/>
                <a:cs typeface="Times New Roman" panose="02020603050405020304" pitchFamily="18" charset="0"/>
              </a:rPr>
              <a:t>Happiness</a:t>
            </a:r>
            <a:r>
              <a:rPr sz="2400" b="1" spc="-40" dirty="0">
                <a:solidFill>
                  <a:schemeClr val="tx1">
                    <a:lumMod val="95000"/>
                    <a:lumOff val="5000"/>
                  </a:schemeClr>
                </a:solidFill>
                <a:latin typeface="Times New Roman" panose="02020603050405020304" pitchFamily="18" charset="0"/>
                <a:cs typeface="Times New Roman" panose="02020603050405020304" pitchFamily="18" charset="0"/>
              </a:rPr>
              <a:t> </a:t>
            </a:r>
            <a:r>
              <a:rPr sz="2400" b="1" spc="-5" dirty="0">
                <a:solidFill>
                  <a:schemeClr val="tx1">
                    <a:lumMod val="95000"/>
                    <a:lumOff val="5000"/>
                  </a:schemeClr>
                </a:solidFill>
                <a:latin typeface="Times New Roman" panose="02020603050405020304" pitchFamily="18" charset="0"/>
                <a:cs typeface="Times New Roman" panose="02020603050405020304" pitchFamily="18" charset="0"/>
              </a:rPr>
              <a:t>Index</a:t>
            </a:r>
            <a:r>
              <a:rPr sz="2400" b="1" spc="-25" dirty="0">
                <a:solidFill>
                  <a:schemeClr val="tx1">
                    <a:lumMod val="95000"/>
                    <a:lumOff val="5000"/>
                  </a:schemeClr>
                </a:solidFill>
                <a:latin typeface="Times New Roman" panose="02020603050405020304" pitchFamily="18" charset="0"/>
                <a:cs typeface="Times New Roman" panose="02020603050405020304" pitchFamily="18" charset="0"/>
              </a:rPr>
              <a:t> </a:t>
            </a:r>
            <a:r>
              <a:rPr sz="2400" b="1" dirty="0">
                <a:solidFill>
                  <a:schemeClr val="tx1">
                    <a:lumMod val="95000"/>
                    <a:lumOff val="5000"/>
                  </a:schemeClr>
                </a:solidFill>
                <a:latin typeface="Times New Roman" panose="02020603050405020304" pitchFamily="18" charset="0"/>
                <a:cs typeface="Times New Roman" panose="02020603050405020304" pitchFamily="18" charset="0"/>
              </a:rPr>
              <a:t>Using </a:t>
            </a:r>
            <a:r>
              <a:rPr sz="2400" b="1" spc="-58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spc="-58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Learning</a:t>
            </a:r>
            <a:r>
              <a:rPr lang="en-US" sz="2400" b="1" spc="-5" dirty="0">
                <a:solidFill>
                  <a:schemeClr val="tx1">
                    <a:lumMod val="95000"/>
                    <a:lumOff val="5000"/>
                  </a:schemeClr>
                </a:solidFill>
                <a:latin typeface="Times New Roman" panose="02020603050405020304" pitchFamily="18" charset="0"/>
                <a:cs typeface="Times New Roman" panose="02020603050405020304" pitchFamily="18" charset="0"/>
              </a:rPr>
              <a:t> Techniques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8470" algn="ctr">
              <a:lnSpc>
                <a:spcPct val="100000"/>
              </a:lnSpc>
              <a:spcBef>
                <a:spcPts val="2290"/>
              </a:spcBef>
            </a:pPr>
            <a:r>
              <a:rPr lang="en-US" sz="1800" b="1" dirty="0">
                <a:latin typeface="Times New Roman" panose="02020603050405020304" pitchFamily="18" charset="0"/>
                <a:cs typeface="Times New Roman" panose="02020603050405020304" pitchFamily="18" charset="0"/>
              </a:rPr>
              <a:t>Group</a:t>
            </a:r>
            <a:r>
              <a:rPr lang="en-US" sz="1800" b="1" spc="-35" dirty="0">
                <a:latin typeface="Times New Roman" panose="02020603050405020304" pitchFamily="18" charset="0"/>
                <a:cs typeface="Times New Roman" panose="02020603050405020304" pitchFamily="18" charset="0"/>
              </a:rPr>
              <a:t> </a:t>
            </a:r>
            <a:r>
              <a:rPr lang="en-US" sz="1800" b="1" spc="-5" dirty="0">
                <a:latin typeface="Times New Roman" panose="02020603050405020304" pitchFamily="18" charset="0"/>
                <a:cs typeface="Times New Roman" panose="02020603050405020304" pitchFamily="18" charset="0"/>
              </a:rPr>
              <a:t>Id-</a:t>
            </a:r>
            <a:r>
              <a:rPr lang="en-US" sz="1800" b="1" spc="-2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B-19</a:t>
            </a:r>
            <a:endParaRPr lang="en-US" sz="1800" dirty="0">
              <a:latin typeface="Times New Roman" panose="02020603050405020304" pitchFamily="18" charset="0"/>
              <a:cs typeface="Times New Roman" panose="02020603050405020304" pitchFamily="18" charset="0"/>
            </a:endParaRPr>
          </a:p>
          <a:p>
            <a:pPr marL="1741805" marR="1275715" algn="ctr">
              <a:lnSpc>
                <a:spcPct val="150000"/>
              </a:lnSpc>
            </a:pPr>
            <a:r>
              <a:rPr sz="1800" dirty="0">
                <a:latin typeface="Times New Roman" panose="02020603050405020304" pitchFamily="18" charset="0"/>
                <a:cs typeface="Times New Roman" panose="02020603050405020304" pitchFamily="18" charset="0"/>
              </a:rPr>
              <a:t>Ms. </a:t>
            </a:r>
            <a:r>
              <a:rPr sz="1800" spc="-5" dirty="0">
                <a:latin typeface="Times New Roman" panose="02020603050405020304" pitchFamily="18" charset="0"/>
                <a:cs typeface="Times New Roman" panose="02020603050405020304" pitchFamily="18" charset="0"/>
              </a:rPr>
              <a:t>Rane </a:t>
            </a:r>
            <a:r>
              <a:rPr sz="1800" dirty="0">
                <a:latin typeface="Times New Roman" panose="02020603050405020304" pitchFamily="18" charset="0"/>
                <a:cs typeface="Times New Roman" panose="02020603050405020304" pitchFamily="18" charset="0"/>
              </a:rPr>
              <a:t>Akshata </a:t>
            </a:r>
            <a:r>
              <a:rPr sz="1800" spc="-5" dirty="0">
                <a:latin typeface="Times New Roman" panose="02020603050405020304" pitchFamily="18" charset="0"/>
                <a:cs typeface="Times New Roman" panose="02020603050405020304" pitchFamily="18" charset="0"/>
              </a:rPr>
              <a:t>Chandrakant(4238) </a:t>
            </a:r>
            <a:r>
              <a:rPr sz="1800" spc="-434"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Ms.</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Pawar</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Bhagyashree</a:t>
            </a:r>
            <a:r>
              <a:rPr sz="1800" dirty="0">
                <a:latin typeface="Times New Roman" panose="02020603050405020304" pitchFamily="18" charset="0"/>
                <a:cs typeface="Times New Roman" panose="02020603050405020304" pitchFamily="18" charset="0"/>
              </a:rPr>
              <a:t> Anil(4226)</a:t>
            </a:r>
          </a:p>
          <a:p>
            <a:pPr marL="1839595" marR="1372870" indent="-1270" algn="ctr">
              <a:lnSpc>
                <a:spcPct val="150000"/>
              </a:lnSpc>
              <a:spcBef>
                <a:spcPts val="5"/>
              </a:spcBef>
            </a:pPr>
            <a:r>
              <a:rPr sz="1800" dirty="0">
                <a:latin typeface="Times New Roman" panose="02020603050405020304" pitchFamily="18" charset="0"/>
                <a:cs typeface="Times New Roman" panose="02020603050405020304" pitchFamily="18" charset="0"/>
              </a:rPr>
              <a:t>Ms. Sonawane </a:t>
            </a:r>
            <a:r>
              <a:rPr sz="1800" spc="-5" dirty="0">
                <a:latin typeface="Times New Roman" panose="02020603050405020304" pitchFamily="18" charset="0"/>
                <a:cs typeface="Times New Roman" panose="02020603050405020304" pitchFamily="18" charset="0"/>
              </a:rPr>
              <a:t>Rutuja Ganesh(4262) </a:t>
            </a:r>
            <a:r>
              <a:rPr sz="1800" spc="-434"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Ms.</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Shinde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Snehal</a:t>
            </a:r>
            <a:r>
              <a:rPr sz="1800" spc="-5" dirty="0">
                <a:latin typeface="Times New Roman" panose="02020603050405020304" pitchFamily="18" charset="0"/>
                <a:cs typeface="Times New Roman" panose="02020603050405020304" pitchFamily="18" charset="0"/>
              </a:rPr>
              <a:t> Bhausaheb(4258)</a:t>
            </a:r>
            <a:endParaRPr sz="1800" dirty="0">
              <a:latin typeface="Times New Roman" panose="02020603050405020304" pitchFamily="18" charset="0"/>
              <a:cs typeface="Times New Roman" panose="02020603050405020304" pitchFamily="18" charset="0"/>
            </a:endParaRPr>
          </a:p>
          <a:p>
            <a:pPr algn="ctr">
              <a:lnSpc>
                <a:spcPct val="100000"/>
              </a:lnSpc>
              <a:spcBef>
                <a:spcPts val="50"/>
              </a:spcBef>
            </a:pPr>
            <a:endParaRPr sz="1500" dirty="0">
              <a:latin typeface="Times New Roman" panose="02020603050405020304" pitchFamily="18" charset="0"/>
              <a:cs typeface="Times New Roman" panose="02020603050405020304" pitchFamily="18" charset="0"/>
            </a:endParaRPr>
          </a:p>
          <a:p>
            <a:pPr marL="274955" algn="ctr">
              <a:lnSpc>
                <a:spcPct val="100000"/>
              </a:lnSpc>
            </a:pPr>
            <a:r>
              <a:rPr sz="1800" b="1" spc="-5" dirty="0">
                <a:latin typeface="Times New Roman" panose="02020603050405020304" pitchFamily="18" charset="0"/>
                <a:cs typeface="Times New Roman" panose="02020603050405020304" pitchFamily="18" charset="0"/>
              </a:rPr>
              <a:t>Project</a:t>
            </a:r>
            <a:r>
              <a:rPr sz="1800" b="1" spc="-1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Guide</a:t>
            </a:r>
            <a:r>
              <a:rPr sz="1800" b="1" spc="-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a:t>
            </a:r>
            <a:r>
              <a:rPr sz="1800" b="1" spc="4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Ms.</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 </a:t>
            </a:r>
            <a:r>
              <a:rPr sz="1800" spc="-5" dirty="0">
                <a:latin typeface="Times New Roman" panose="02020603050405020304" pitchFamily="18" charset="0"/>
                <a:cs typeface="Times New Roman" panose="02020603050405020304" pitchFamily="18" charset="0"/>
              </a:rPr>
              <a:t>Bhonde</a:t>
            </a:r>
            <a:endParaRPr sz="1800" dirty="0">
              <a:latin typeface="Times New Roman" panose="02020603050405020304" pitchFamily="18" charset="0"/>
              <a:cs typeface="Times New Roman" panose="02020603050405020304" pitchFamily="18" charset="0"/>
            </a:endParaRPr>
          </a:p>
          <a:p>
            <a:pPr algn="ctr">
              <a:lnSpc>
                <a:spcPct val="100000"/>
              </a:lnSpc>
              <a:spcBef>
                <a:spcPts val="380"/>
              </a:spcBef>
            </a:pPr>
            <a:r>
              <a:rPr sz="2400" b="1" spc="-5" dirty="0">
                <a:solidFill>
                  <a:schemeClr val="tx1">
                    <a:lumMod val="95000"/>
                    <a:lumOff val="5000"/>
                  </a:schemeClr>
                </a:solidFill>
                <a:latin typeface="Times New Roman" panose="02020603050405020304" pitchFamily="18" charset="0"/>
                <a:cs typeface="Times New Roman" panose="02020603050405020304" pitchFamily="18" charset="0"/>
              </a:rPr>
              <a:t>Department</a:t>
            </a:r>
            <a:r>
              <a:rPr sz="2400" b="1" spc="-20" dirty="0">
                <a:solidFill>
                  <a:schemeClr val="tx1">
                    <a:lumMod val="95000"/>
                    <a:lumOff val="5000"/>
                  </a:schemeClr>
                </a:solidFill>
                <a:latin typeface="Times New Roman" panose="02020603050405020304" pitchFamily="18" charset="0"/>
                <a:cs typeface="Times New Roman" panose="02020603050405020304" pitchFamily="18" charset="0"/>
              </a:rPr>
              <a:t> </a:t>
            </a:r>
            <a:r>
              <a:rPr sz="2400" b="1" spc="-5" dirty="0">
                <a:solidFill>
                  <a:schemeClr val="tx1">
                    <a:lumMod val="95000"/>
                    <a:lumOff val="5000"/>
                  </a:schemeClr>
                </a:solidFill>
                <a:latin typeface="Times New Roman" panose="02020603050405020304" pitchFamily="18" charset="0"/>
                <a:cs typeface="Times New Roman" panose="02020603050405020304" pitchFamily="18" charset="0"/>
              </a:rPr>
              <a:t>of Computer</a:t>
            </a:r>
            <a:r>
              <a:rPr sz="2400" b="1" dirty="0">
                <a:solidFill>
                  <a:schemeClr val="tx1">
                    <a:lumMod val="95000"/>
                    <a:lumOff val="5000"/>
                  </a:schemeClr>
                </a:solidFill>
                <a:latin typeface="Times New Roman" panose="02020603050405020304" pitchFamily="18" charset="0"/>
                <a:cs typeface="Times New Roman" panose="02020603050405020304" pitchFamily="18" charset="0"/>
              </a:rPr>
              <a:t> Engineering</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lnSpc>
                <a:spcPct val="100000"/>
              </a:lnSpc>
              <a:spcBef>
                <a:spcPts val="1440"/>
              </a:spcBef>
            </a:pPr>
            <a:r>
              <a:rPr sz="2400" b="1" dirty="0">
                <a:solidFill>
                  <a:schemeClr val="tx1">
                    <a:lumMod val="95000"/>
                    <a:lumOff val="5000"/>
                  </a:schemeClr>
                </a:solidFill>
                <a:latin typeface="Times New Roman" panose="02020603050405020304" pitchFamily="18" charset="0"/>
                <a:cs typeface="Times New Roman" panose="02020603050405020304" pitchFamily="18" charset="0"/>
              </a:rPr>
              <a:t>Amrutvahini</a:t>
            </a:r>
            <a:r>
              <a:rPr sz="2400" b="1" spc="-20" dirty="0">
                <a:solidFill>
                  <a:schemeClr val="tx1">
                    <a:lumMod val="95000"/>
                    <a:lumOff val="5000"/>
                  </a:schemeClr>
                </a:solidFill>
                <a:latin typeface="Times New Roman" panose="02020603050405020304" pitchFamily="18" charset="0"/>
                <a:cs typeface="Times New Roman" panose="02020603050405020304" pitchFamily="18" charset="0"/>
              </a:rPr>
              <a:t> </a:t>
            </a:r>
            <a:r>
              <a:rPr sz="2400" b="1" spc="-5" dirty="0">
                <a:solidFill>
                  <a:schemeClr val="tx1">
                    <a:lumMod val="95000"/>
                    <a:lumOff val="5000"/>
                  </a:schemeClr>
                </a:solidFill>
                <a:latin typeface="Times New Roman" panose="02020603050405020304" pitchFamily="18" charset="0"/>
                <a:cs typeface="Times New Roman" panose="02020603050405020304" pitchFamily="18" charset="0"/>
              </a:rPr>
              <a:t>College</a:t>
            </a:r>
            <a:r>
              <a:rPr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sz="2400" b="1" spc="-5" dirty="0">
                <a:solidFill>
                  <a:schemeClr val="tx1">
                    <a:lumMod val="95000"/>
                    <a:lumOff val="5000"/>
                  </a:schemeClr>
                </a:solidFill>
                <a:latin typeface="Times New Roman" panose="02020603050405020304" pitchFamily="18" charset="0"/>
                <a:cs typeface="Times New Roman" panose="02020603050405020304" pitchFamily="18" charset="0"/>
              </a:rPr>
              <a:t>of </a:t>
            </a:r>
            <a:r>
              <a:rPr sz="2400" b="1" dirty="0">
                <a:solidFill>
                  <a:schemeClr val="tx1">
                    <a:lumMod val="95000"/>
                    <a:lumOff val="5000"/>
                  </a:schemeClr>
                </a:solidFill>
                <a:latin typeface="Times New Roman" panose="02020603050405020304" pitchFamily="18" charset="0"/>
                <a:cs typeface="Times New Roman" panose="02020603050405020304" pitchFamily="18" charset="0"/>
              </a:rPr>
              <a:t>Engineering,</a:t>
            </a:r>
            <a:r>
              <a:rPr sz="2400" b="1" spc="-5" dirty="0">
                <a:solidFill>
                  <a:schemeClr val="tx1">
                    <a:lumMod val="95000"/>
                    <a:lumOff val="5000"/>
                  </a:schemeClr>
                </a:solidFill>
                <a:latin typeface="Times New Roman" panose="02020603050405020304" pitchFamily="18" charset="0"/>
                <a:cs typeface="Times New Roman" panose="02020603050405020304" pitchFamily="18" charset="0"/>
              </a:rPr>
              <a:t> Sangamner</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8937" y="650964"/>
            <a:ext cx="3133725" cy="452120"/>
          </a:xfrm>
          <a:prstGeom prst="rect">
            <a:avLst/>
          </a:prstGeom>
        </p:spPr>
        <p:txBody>
          <a:bodyPr vert="horz" wrap="square" lIns="0" tIns="12065" rIns="0" bIns="0" rtlCol="0">
            <a:spAutoFit/>
          </a:bodyPr>
          <a:lstStyle/>
          <a:p>
            <a:pPr marL="12700" algn="ctr">
              <a:lnSpc>
                <a:spcPct val="100000"/>
              </a:lnSpc>
              <a:spcBef>
                <a:spcPts val="95"/>
              </a:spcBef>
            </a:pPr>
            <a:r>
              <a:rPr lang="en-IN" spc="-5" dirty="0">
                <a:solidFill>
                  <a:srgbClr val="C00000"/>
                </a:solidFill>
                <a:latin typeface="Times New Roman" panose="02020603050405020304" pitchFamily="18" charset="0"/>
                <a:cs typeface="Times New Roman" panose="02020603050405020304" pitchFamily="18" charset="0"/>
              </a:rPr>
              <a:t>Paper 6</a:t>
            </a:r>
            <a:endParaRPr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304800" y="1524000"/>
            <a:ext cx="8641715" cy="4661661"/>
          </a:xfrm>
          <a:prstGeom prst="rect">
            <a:avLst/>
          </a:prstGeom>
        </p:spPr>
        <p:txBody>
          <a:bodyPr vert="horz" wrap="square" lIns="0" tIns="13335" rIns="0" bIns="0" rtlCol="0">
            <a:spAutoFit/>
          </a:bodyPr>
          <a:lstStyle/>
          <a:p>
            <a:pPr marR="607060" algn="ctr">
              <a:lnSpc>
                <a:spcPct val="100000"/>
              </a:lnSpc>
              <a:spcBef>
                <a:spcPts val="105"/>
              </a:spcBef>
            </a:pPr>
            <a:endParaRPr sz="1600" dirty="0">
              <a:latin typeface="Arial MT"/>
              <a:cs typeface="Arial MT"/>
            </a:endParaRPr>
          </a:p>
          <a:p>
            <a:pPr>
              <a:lnSpc>
                <a:spcPct val="100000"/>
              </a:lnSpc>
              <a:spcBef>
                <a:spcPts val="35"/>
              </a:spcBef>
            </a:pPr>
            <a:endParaRPr sz="1600" dirty="0">
              <a:latin typeface="Arial MT"/>
              <a:cs typeface="Arial MT"/>
            </a:endParaRPr>
          </a:p>
          <a:p>
            <a:pPr marL="354965" marR="302260" indent="-354965">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Title</a:t>
            </a:r>
            <a:r>
              <a:rPr b="1" spc="-2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Happiness </a:t>
            </a:r>
            <a:r>
              <a:rPr dirty="0">
                <a:latin typeface="Times New Roman" panose="02020603050405020304" pitchFamily="18" charset="0"/>
                <a:cs typeface="Times New Roman" panose="02020603050405020304" pitchFamily="18" charset="0"/>
              </a:rPr>
              <a:t>Level</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Prediction</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a:t>
            </a:r>
            <a:r>
              <a:rPr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Sequential</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Inputs</a:t>
            </a:r>
            <a:r>
              <a:rPr dirty="0">
                <a:latin typeface="Times New Roman" panose="02020603050405020304" pitchFamily="18" charset="0"/>
                <a:cs typeface="Times New Roman" panose="02020603050405020304" pitchFamily="18" charset="0"/>
              </a:rPr>
              <a:t> via</a:t>
            </a:r>
            <a:r>
              <a:rPr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Multiple </a:t>
            </a:r>
            <a:r>
              <a:rPr spc="-48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Regressions.</a:t>
            </a:r>
          </a:p>
          <a:p>
            <a:pPr marL="355600" indent="-342900">
              <a:lnSpc>
                <a:spcPct val="100000"/>
              </a:lnSpc>
              <a:spcBef>
                <a:spcPts val="1200"/>
              </a:spcBef>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Name</a:t>
            </a:r>
            <a:r>
              <a:rPr b="1" spc="-2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of</a:t>
            </a:r>
            <a:r>
              <a:rPr b="1" spc="-1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Author</a:t>
            </a:r>
            <a:r>
              <a:rPr b="1" spc="-3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Jianshu</a:t>
            </a:r>
            <a:r>
              <a:rPr spc="-3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Li</a:t>
            </a:r>
            <a:r>
              <a:rPr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,Sujoy</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Roy, Jiashi</a:t>
            </a:r>
            <a:r>
              <a:rPr spc="-3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Feng</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Terence Sim</a:t>
            </a:r>
          </a:p>
          <a:p>
            <a:pPr marL="355600" indent="-342900">
              <a:lnSpc>
                <a:spcPct val="100000"/>
              </a:lnSpc>
              <a:spcBef>
                <a:spcPts val="1200"/>
              </a:spcBef>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Year</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2018</a:t>
            </a:r>
          </a:p>
          <a:p>
            <a:pPr marL="355600" indent="-342900">
              <a:lnSpc>
                <a:spcPct val="100000"/>
              </a:lnSpc>
              <a:spcBef>
                <a:spcPts val="1205"/>
              </a:spcBef>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Publisher</a:t>
            </a:r>
            <a:r>
              <a:rPr b="1" spc="-5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ResearchGate</a:t>
            </a:r>
          </a:p>
          <a:p>
            <a:pPr marL="354965" marR="50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Methodolog</a:t>
            </a:r>
            <a:r>
              <a:rPr lang="en-US" b="1" dirty="0">
                <a:latin typeface="Times New Roman" panose="02020603050405020304" pitchFamily="18" charset="0"/>
                <a:cs typeface="Times New Roman" panose="02020603050405020304" pitchFamily="18" charset="0"/>
              </a:rPr>
              <a:t>y </a:t>
            </a:r>
            <a:r>
              <a:rPr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Linear and ordinal regression incorporates both global and local components in group level happiness prediction task by considering both the holistic scene features and face level features.</a:t>
            </a:r>
          </a:p>
          <a:p>
            <a:pPr marL="354965" marR="5080" indent="-354965" algn="just">
              <a:lnSpc>
                <a:spcPct val="150000"/>
              </a:lnSpc>
              <a:buFont typeface="Arial MT"/>
              <a:buChar char="•"/>
              <a:tabLst>
                <a:tab pos="354965" algn="l"/>
                <a:tab pos="355600"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Limitations : </a:t>
            </a:r>
            <a:r>
              <a:rPr lang="en-US" dirty="0">
                <a:latin typeface="Times New Roman" panose="02020603050405020304" pitchFamily="18" charset="0"/>
                <a:ea typeface="Calibri" panose="020F0502020204030204" pitchFamily="34" charset="0"/>
                <a:cs typeface="Times New Roman" panose="02020603050405020304" pitchFamily="18" charset="0"/>
              </a:rPr>
              <a:t>Happiness is calculated from image only it doesn't consider scene and text so accuracy is less.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54965" marR="5080" indent="-354965" algn="just">
              <a:lnSpc>
                <a:spcPct val="150000"/>
              </a:lnSpc>
              <a:buFont typeface="Arial MT"/>
              <a:buChar char="•"/>
              <a:tabLst>
                <a:tab pos="354965" algn="l"/>
                <a:tab pos="355600" algn="l"/>
              </a:tabLst>
            </a:pPr>
            <a:endParaRPr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F5D71C-589E-485B-A552-4812DB9337D5}"/>
              </a:ext>
            </a:extLst>
          </p:cNvPr>
          <p:cNvSpPr txBox="1"/>
          <p:nvPr/>
        </p:nvSpPr>
        <p:spPr>
          <a:xfrm>
            <a:off x="4267200" y="1447800"/>
            <a:ext cx="457200" cy="369332"/>
          </a:xfrm>
          <a:prstGeom prst="rect">
            <a:avLst/>
          </a:prstGeom>
          <a:noFill/>
        </p:spPr>
        <p:txBody>
          <a:bodyPr wrap="square" rtlCol="0">
            <a:spAutoFit/>
          </a:bodyPr>
          <a:lstStyle/>
          <a:p>
            <a:r>
              <a:rPr lang="en-IN"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0398" y="597535"/>
            <a:ext cx="3133725" cy="452120"/>
          </a:xfrm>
          <a:prstGeom prst="rect">
            <a:avLst/>
          </a:prstGeom>
        </p:spPr>
        <p:txBody>
          <a:bodyPr vert="horz" wrap="square" lIns="0" tIns="12065" rIns="0" bIns="0" rtlCol="0">
            <a:spAutoFit/>
          </a:bodyPr>
          <a:lstStyle/>
          <a:p>
            <a:pPr marL="12700" algn="ctr">
              <a:lnSpc>
                <a:spcPct val="100000"/>
              </a:lnSpc>
              <a:spcBef>
                <a:spcPts val="95"/>
              </a:spcBef>
            </a:pPr>
            <a:r>
              <a:rPr lang="en-IN" spc="-5" dirty="0">
                <a:solidFill>
                  <a:srgbClr val="C00000"/>
                </a:solidFill>
                <a:latin typeface="Times New Roman" panose="02020603050405020304" pitchFamily="18" charset="0"/>
                <a:cs typeface="Times New Roman" panose="02020603050405020304" pitchFamily="18" charset="0"/>
              </a:rPr>
              <a:t>Paper 7</a:t>
            </a:r>
            <a:endParaRPr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412750" y="1413933"/>
            <a:ext cx="8318500" cy="3784498"/>
          </a:xfrm>
          <a:prstGeom prst="rect">
            <a:avLst/>
          </a:prstGeom>
        </p:spPr>
        <p:txBody>
          <a:bodyPr vert="horz" wrap="square" lIns="0" tIns="13335" rIns="0" bIns="0" rtlCol="0">
            <a:spAutoFit/>
          </a:bodyPr>
          <a:lstStyle/>
          <a:p>
            <a:pPr marR="185420" algn="ctr">
              <a:lnSpc>
                <a:spcPct val="100000"/>
              </a:lnSpc>
              <a:spcBef>
                <a:spcPts val="105"/>
              </a:spcBef>
            </a:pPr>
            <a:endParaRPr sz="1600" dirty="0">
              <a:latin typeface="Arial MT"/>
              <a:cs typeface="Arial MT"/>
            </a:endParaRPr>
          </a:p>
          <a:p>
            <a:pPr>
              <a:lnSpc>
                <a:spcPct val="100000"/>
              </a:lnSpc>
              <a:spcBef>
                <a:spcPts val="35"/>
              </a:spcBef>
            </a:pPr>
            <a:endParaRPr sz="1600" dirty="0">
              <a:latin typeface="Arial MT"/>
              <a:cs typeface="Arial MT"/>
            </a:endParaRPr>
          </a:p>
          <a:p>
            <a:pPr marL="354965" marR="50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Title :</a:t>
            </a:r>
            <a:r>
              <a:rPr b="1"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Future </a:t>
            </a:r>
            <a:r>
              <a:rPr dirty="0">
                <a:latin typeface="Times New Roman" panose="02020603050405020304" pitchFamily="18" charset="0"/>
                <a:cs typeface="Times New Roman" panose="02020603050405020304" pitchFamily="18" charset="0"/>
              </a:rPr>
              <a:t>Prediction </a:t>
            </a:r>
            <a:r>
              <a:rPr spc="-5" dirty="0">
                <a:latin typeface="Times New Roman" panose="02020603050405020304" pitchFamily="18" charset="0"/>
                <a:cs typeface="Times New Roman" panose="02020603050405020304" pitchFamily="18" charset="0"/>
              </a:rPr>
              <a:t>of </a:t>
            </a:r>
            <a:r>
              <a:rPr dirty="0">
                <a:latin typeface="Times New Roman" panose="02020603050405020304" pitchFamily="18" charset="0"/>
                <a:cs typeface="Times New Roman" panose="02020603050405020304" pitchFamily="18" charset="0"/>
              </a:rPr>
              <a:t>World </a:t>
            </a:r>
            <a:r>
              <a:rPr spc="-5" dirty="0">
                <a:latin typeface="Times New Roman" panose="02020603050405020304" pitchFamily="18" charset="0"/>
                <a:cs typeface="Times New Roman" panose="02020603050405020304" pitchFamily="18" charset="0"/>
              </a:rPr>
              <a:t>Countries Emotions </a:t>
            </a:r>
            <a:r>
              <a:rPr dirty="0">
                <a:latin typeface="Times New Roman" panose="02020603050405020304" pitchFamily="18" charset="0"/>
                <a:cs typeface="Times New Roman" panose="02020603050405020304" pitchFamily="18" charset="0"/>
              </a:rPr>
              <a:t>Status </a:t>
            </a:r>
            <a:r>
              <a:rPr spc="-10" dirty="0">
                <a:latin typeface="Times New Roman" panose="02020603050405020304" pitchFamily="18" charset="0"/>
                <a:cs typeface="Times New Roman" panose="02020603050405020304" pitchFamily="18" charset="0"/>
              </a:rPr>
              <a:t>to</a:t>
            </a:r>
            <a:r>
              <a:rPr lang="en-IN"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Understand</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Economic</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Status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using</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Happiness</a:t>
            </a:r>
            <a:r>
              <a:rPr dirty="0">
                <a:latin typeface="Times New Roman" panose="02020603050405020304" pitchFamily="18" charset="0"/>
                <a:cs typeface="Times New Roman" panose="02020603050405020304" pitchFamily="18" charset="0"/>
              </a:rPr>
              <a:t> Index</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SVM </a:t>
            </a:r>
            <a:r>
              <a:rPr spc="-484"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Kernel.</a:t>
            </a:r>
            <a:endParaRPr lang="en-US" spc="-5" dirty="0">
              <a:latin typeface="Times New Roman" panose="02020603050405020304" pitchFamily="18" charset="0"/>
              <a:cs typeface="Times New Roman" panose="02020603050405020304" pitchFamily="18" charset="0"/>
            </a:endParaRPr>
          </a:p>
          <a:p>
            <a:pPr marL="354965" marR="50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Name</a:t>
            </a:r>
            <a:r>
              <a:rPr b="1" spc="-2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of</a:t>
            </a:r>
            <a:r>
              <a:rPr b="1" spc="-1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Author</a:t>
            </a:r>
            <a:r>
              <a:rPr b="1" spc="-3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Prashanth,Dr.</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a:t>
            </a:r>
            <a:r>
              <a:rPr spc="-5" dirty="0">
                <a:latin typeface="Times New Roman" panose="02020603050405020304" pitchFamily="18" charset="0"/>
                <a:cs typeface="Times New Roman" panose="02020603050405020304" pitchFamily="18" charset="0"/>
              </a:rPr>
              <a:t> </a:t>
            </a:r>
            <a:r>
              <a:rPr spc="-5" dirty="0" err="1">
                <a:latin typeface="Times New Roman" panose="02020603050405020304" pitchFamily="18" charset="0"/>
                <a:cs typeface="Times New Roman" panose="02020603050405020304" pitchFamily="18" charset="0"/>
              </a:rPr>
              <a:t>Ponnusam</a:t>
            </a:r>
            <a:endParaRPr lang="en-US" spc="-5" dirty="0">
              <a:latin typeface="Times New Roman" panose="02020603050405020304" pitchFamily="18" charset="0"/>
              <a:cs typeface="Times New Roman" panose="02020603050405020304" pitchFamily="18" charset="0"/>
            </a:endParaRPr>
          </a:p>
          <a:p>
            <a:pPr marL="354965" marR="50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Year</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2019</a:t>
            </a:r>
            <a:endParaRPr lang="en-US" spc="5" dirty="0">
              <a:latin typeface="Times New Roman" panose="02020603050405020304" pitchFamily="18" charset="0"/>
              <a:cs typeface="Times New Roman" panose="02020603050405020304" pitchFamily="18" charset="0"/>
            </a:endParaRPr>
          </a:p>
          <a:p>
            <a:pPr marL="354965" marR="50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Publisher</a:t>
            </a:r>
            <a:r>
              <a:rPr b="1" spc="-5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IRJET</a:t>
            </a:r>
            <a:endParaRPr lang="en-US" dirty="0">
              <a:latin typeface="Times New Roman" panose="02020603050405020304" pitchFamily="18" charset="0"/>
              <a:cs typeface="Times New Roman" panose="02020603050405020304" pitchFamily="18" charset="0"/>
            </a:endParaRPr>
          </a:p>
          <a:p>
            <a:pPr marL="354965" marR="50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Methodology :</a:t>
            </a:r>
            <a:r>
              <a:rPr lang="en-US" b="1"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Supervised two tier </a:t>
            </a:r>
            <a:r>
              <a:rPr lang="en-US" dirty="0">
                <a:latin typeface="Times New Roman" panose="02020603050405020304" pitchFamily="18" charset="0"/>
                <a:cs typeface="Times New Roman" panose="02020603050405020304" pitchFamily="18" charset="0"/>
              </a:rPr>
              <a:t>assemble approach for </a:t>
            </a:r>
            <a:r>
              <a:rPr lang="en-US" spc="-5" dirty="0">
                <a:latin typeface="Times New Roman" panose="02020603050405020304" pitchFamily="18" charset="0"/>
                <a:cs typeface="Times New Roman" panose="02020603050405020304" pitchFamily="18" charset="0"/>
              </a:rPr>
              <a:t>predicting </a:t>
            </a:r>
            <a:r>
              <a:rPr lang="en-US" spc="-484"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country’s</a:t>
            </a:r>
            <a:r>
              <a:rPr lang="en-US" spc="-3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BLI (</a:t>
            </a:r>
            <a:r>
              <a:rPr lang="en-US" dirty="0">
                <a:latin typeface="Times New Roman" panose="02020603050405020304" pitchFamily="18" charset="0"/>
                <a:cs typeface="Times New Roman" panose="02020603050405020304" pitchFamily="18" charset="0"/>
              </a:rPr>
              <a:t>Better Life Index) score</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was</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proposed</a:t>
            </a:r>
            <a:r>
              <a:rPr spc="-5"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354965" marR="5080" indent="-354965" algn="just">
              <a:lnSpc>
                <a:spcPct val="150000"/>
              </a:lnSpc>
              <a:buFont typeface="Arial MT"/>
              <a:buChar char="•"/>
              <a:tabLst>
                <a:tab pos="354965" algn="l"/>
                <a:tab pos="355600" algn="l"/>
              </a:tabLst>
            </a:pPr>
            <a:r>
              <a:rPr lang="en-US" b="1" dirty="0">
                <a:latin typeface="Times New Roman" panose="02020603050405020304" pitchFamily="18" charset="0"/>
                <a:cs typeface="Times New Roman" panose="02020603050405020304" pitchFamily="18" charset="0"/>
              </a:rPr>
              <a:t>Limitations :  </a:t>
            </a:r>
            <a:r>
              <a:rPr lang="en-US" dirty="0">
                <a:latin typeface="Times New Roman" panose="02020603050405020304" pitchFamily="18" charset="0"/>
                <a:cs typeface="Times New Roman" panose="02020603050405020304" pitchFamily="18" charset="0"/>
              </a:rPr>
              <a:t>The classification model results in 56.25% accuracy.</a:t>
            </a:r>
            <a:endParaRPr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EBAC8F-C977-4E0D-A38A-17B50F25979B}"/>
              </a:ext>
            </a:extLst>
          </p:cNvPr>
          <p:cNvSpPr txBox="1"/>
          <p:nvPr/>
        </p:nvSpPr>
        <p:spPr>
          <a:xfrm>
            <a:off x="4267200" y="1413933"/>
            <a:ext cx="914400" cy="369332"/>
          </a:xfrm>
          <a:prstGeom prst="rect">
            <a:avLst/>
          </a:prstGeom>
          <a:noFill/>
        </p:spPr>
        <p:txBody>
          <a:bodyPr wrap="square" rtlCol="0">
            <a:spAutoFit/>
          </a:bodyPr>
          <a:lstStyle/>
          <a:p>
            <a:r>
              <a:rPr lang="en-IN"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8937" y="693420"/>
            <a:ext cx="3133725" cy="452120"/>
          </a:xfrm>
          <a:prstGeom prst="rect">
            <a:avLst/>
          </a:prstGeom>
        </p:spPr>
        <p:txBody>
          <a:bodyPr vert="horz" wrap="square" lIns="0" tIns="12065" rIns="0" bIns="0" rtlCol="0">
            <a:spAutoFit/>
          </a:bodyPr>
          <a:lstStyle/>
          <a:p>
            <a:pPr marL="12700" algn="ctr">
              <a:lnSpc>
                <a:spcPct val="100000"/>
              </a:lnSpc>
              <a:spcBef>
                <a:spcPts val="95"/>
              </a:spcBef>
            </a:pPr>
            <a:r>
              <a:rPr lang="en-IN" spc="-5" dirty="0">
                <a:solidFill>
                  <a:srgbClr val="C00000"/>
                </a:solidFill>
                <a:latin typeface="Times New Roman" panose="02020603050405020304" pitchFamily="18" charset="0"/>
                <a:cs typeface="Times New Roman" panose="02020603050405020304" pitchFamily="18" charset="0"/>
              </a:rPr>
              <a:t>Paper 8</a:t>
            </a:r>
            <a:endParaRPr spc="-5"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246062" y="1295400"/>
            <a:ext cx="8651876" cy="4965975"/>
          </a:xfrm>
          <a:prstGeom prst="rect">
            <a:avLst/>
          </a:prstGeom>
        </p:spPr>
        <p:txBody>
          <a:bodyPr vert="horz" wrap="square" lIns="0" tIns="13335" rIns="0" bIns="0" rtlCol="0">
            <a:spAutoFit/>
          </a:bodyPr>
          <a:lstStyle/>
          <a:p>
            <a:pPr marL="257175" marR="476250" algn="ctr">
              <a:lnSpc>
                <a:spcPct val="150000"/>
              </a:lnSpc>
              <a:spcBef>
                <a:spcPts val="105"/>
              </a:spcBef>
            </a:pPr>
            <a:endParaRPr lang="en-US" sz="1800" spc="-5" dirty="0">
              <a:latin typeface="Times New Roman" panose="02020603050405020304" pitchFamily="18" charset="0"/>
              <a:cs typeface="Times New Roman" panose="02020603050405020304" pitchFamily="18" charset="0"/>
            </a:endParaRPr>
          </a:p>
          <a:p>
            <a:pPr marL="257175" marR="476250" algn="ctr">
              <a:lnSpc>
                <a:spcPct val="150000"/>
              </a:lnSpc>
              <a:spcBef>
                <a:spcPts val="105"/>
              </a:spcBef>
            </a:pPr>
            <a:endParaRPr lang="en-US" sz="1800" spc="-5" dirty="0">
              <a:latin typeface="Times New Roman" panose="02020603050405020304" pitchFamily="18" charset="0"/>
              <a:cs typeface="Times New Roman" panose="02020603050405020304" pitchFamily="18" charset="0"/>
            </a:endParaRPr>
          </a:p>
          <a:p>
            <a:pPr marL="257175">
              <a:lnSpc>
                <a:spcPct val="150000"/>
              </a:lnSpc>
            </a:pPr>
            <a:endParaRPr lang="en-US" sz="1800" dirty="0">
              <a:latin typeface="Times New Roman" panose="02020603050405020304" pitchFamily="18" charset="0"/>
              <a:cs typeface="Times New Roman" panose="02020603050405020304" pitchFamily="18" charset="0"/>
            </a:endParaRPr>
          </a:p>
          <a:p>
            <a:pPr marL="612775" indent="-342900">
              <a:lnSpc>
                <a:spcPct val="150000"/>
              </a:lnSpc>
              <a:buFont typeface="Arial MT"/>
              <a:buChar char="•"/>
              <a:tabLst>
                <a:tab pos="612140" algn="l"/>
                <a:tab pos="612775" algn="l"/>
              </a:tabLst>
            </a:pPr>
            <a:r>
              <a:rPr lang="en-US" sz="1800" b="1" dirty="0">
                <a:latin typeface="Times New Roman" panose="02020603050405020304" pitchFamily="18" charset="0"/>
                <a:cs typeface="Times New Roman" panose="02020603050405020304" pitchFamily="18" charset="0"/>
              </a:rPr>
              <a:t>Title</a:t>
            </a:r>
            <a:r>
              <a:rPr lang="en-US" sz="1800" b="1" spc="-2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Predicting</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Quality</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Life</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using</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Machine</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Learning:</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case</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World </a:t>
            </a:r>
            <a:r>
              <a:rPr lang="en-US" sz="1800" spc="-5" dirty="0">
                <a:latin typeface="Times New Roman" panose="02020603050405020304" pitchFamily="18" charset="0"/>
                <a:cs typeface="Times New Roman" panose="02020603050405020304" pitchFamily="18" charset="0"/>
              </a:rPr>
              <a:t>Happiness</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Index.</a:t>
            </a:r>
          </a:p>
          <a:p>
            <a:pPr marL="612775" indent="-342900">
              <a:lnSpc>
                <a:spcPct val="150000"/>
              </a:lnSpc>
              <a:buFont typeface="Arial MT"/>
              <a:buChar char="•"/>
              <a:tabLst>
                <a:tab pos="612140" algn="l"/>
                <a:tab pos="612775" algn="l"/>
              </a:tabLst>
            </a:pPr>
            <a:r>
              <a:rPr lang="en-US" sz="1800" b="1" dirty="0">
                <a:latin typeface="Times New Roman" panose="02020603050405020304" pitchFamily="18" charset="0"/>
                <a:cs typeface="Times New Roman" panose="02020603050405020304" pitchFamily="18" charset="0"/>
              </a:rPr>
              <a:t>Name</a:t>
            </a:r>
            <a:r>
              <a:rPr lang="en-US" sz="1800" b="1" spc="-2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of</a:t>
            </a:r>
            <a:r>
              <a:rPr lang="en-US" sz="1800" b="1" spc="-1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Author</a:t>
            </a:r>
            <a:r>
              <a:rPr lang="en-US" sz="1800" b="1" spc="-3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Ayoub</a:t>
            </a:r>
            <a:r>
              <a:rPr lang="en-US" sz="1800" spc="-35"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Jannani</a:t>
            </a:r>
            <a:r>
              <a:rPr lang="en-US" sz="1800" dirty="0">
                <a:latin typeface="Times New Roman" panose="02020603050405020304" pitchFamily="18" charset="0"/>
                <a:cs typeface="Times New Roman" panose="02020603050405020304" pitchFamily="18" charset="0"/>
              </a:rPr>
              <a:t>,</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Nawal</a:t>
            </a:r>
            <a:r>
              <a:rPr lang="en-US" sz="1800" spc="-1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Sael</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en-US" sz="1800" spc="5"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Faouzia</a:t>
            </a:r>
            <a:r>
              <a:rPr lang="en-US" sz="1800" spc="-35"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Benabbou</a:t>
            </a:r>
            <a:endParaRPr lang="en-US" sz="1800" dirty="0">
              <a:latin typeface="Times New Roman" panose="02020603050405020304" pitchFamily="18" charset="0"/>
              <a:cs typeface="Times New Roman" panose="02020603050405020304" pitchFamily="18" charset="0"/>
            </a:endParaRPr>
          </a:p>
          <a:p>
            <a:pPr marL="612775" indent="-342900">
              <a:lnSpc>
                <a:spcPct val="150000"/>
              </a:lnSpc>
              <a:buFont typeface="Arial MT"/>
              <a:buChar char="•"/>
              <a:tabLst>
                <a:tab pos="612140" algn="l"/>
                <a:tab pos="612775" algn="l"/>
              </a:tabLst>
            </a:pPr>
            <a:r>
              <a:rPr lang="en-US" sz="1800" b="1" dirty="0">
                <a:latin typeface="Times New Roman" panose="02020603050405020304" pitchFamily="18" charset="0"/>
                <a:cs typeface="Times New Roman" panose="02020603050405020304" pitchFamily="18" charset="0"/>
              </a:rPr>
              <a:t>Year</a:t>
            </a:r>
            <a:r>
              <a:rPr lang="en-US" sz="1800" b="1" spc="-4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2021</a:t>
            </a:r>
          </a:p>
          <a:p>
            <a:pPr marL="612775" indent="-342900">
              <a:lnSpc>
                <a:spcPct val="150000"/>
              </a:lnSpc>
              <a:buFont typeface="Arial MT"/>
              <a:buChar char="•"/>
              <a:tabLst>
                <a:tab pos="612140" algn="l"/>
                <a:tab pos="612775" algn="l"/>
              </a:tabLst>
            </a:pPr>
            <a:r>
              <a:rPr lang="en-US" sz="1800" b="1" dirty="0">
                <a:latin typeface="Times New Roman" panose="02020603050405020304" pitchFamily="18" charset="0"/>
                <a:cs typeface="Times New Roman" panose="02020603050405020304" pitchFamily="18" charset="0"/>
              </a:rPr>
              <a:t>Publisher</a:t>
            </a:r>
            <a:r>
              <a:rPr lang="en-US" sz="1800" b="1" spc="-5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IEEE</a:t>
            </a:r>
            <a:r>
              <a:rPr lang="en-US" sz="1800" b="1" dirty="0">
                <a:latin typeface="Times New Roman" panose="02020603050405020304" pitchFamily="18" charset="0"/>
                <a:cs typeface="Times New Roman" panose="02020603050405020304" pitchFamily="18" charset="0"/>
              </a:rPr>
              <a:t> </a:t>
            </a:r>
          </a:p>
          <a:p>
            <a:pPr marL="612775" indent="-342900">
              <a:lnSpc>
                <a:spcPct val="150000"/>
              </a:lnSpc>
              <a:buFont typeface="Arial MT"/>
              <a:buChar char="•"/>
              <a:tabLst>
                <a:tab pos="612140" algn="l"/>
                <a:tab pos="612775" algn="l"/>
              </a:tabLst>
            </a:pPr>
            <a:r>
              <a:rPr lang="en-US" sz="1800" b="1" dirty="0">
                <a:latin typeface="Times New Roman" panose="02020603050405020304" pitchFamily="18" charset="0"/>
                <a:cs typeface="Times New Roman" panose="02020603050405020304" pitchFamily="18" charset="0"/>
              </a:rPr>
              <a:t>Methodology : </a:t>
            </a:r>
            <a:r>
              <a:rPr lang="en-US" sz="1800" dirty="0">
                <a:latin typeface="Times New Roman" panose="02020603050405020304" pitchFamily="18" charset="0"/>
                <a:cs typeface="Times New Roman" panose="02020603050405020304" pitchFamily="18" charset="0"/>
              </a:rPr>
              <a:t>Linear Regression and LSTM </a:t>
            </a:r>
            <a:r>
              <a:rPr lang="en-US" sz="1800" spc="-5" dirty="0">
                <a:latin typeface="Times New Roman" panose="02020603050405020304" pitchFamily="18" charset="0"/>
                <a:cs typeface="Times New Roman" panose="02020603050405020304" pitchFamily="18" charset="0"/>
              </a:rPr>
              <a:t>algorithms </a:t>
            </a:r>
            <a:r>
              <a:rPr lang="en-US" sz="1800" dirty="0">
                <a:latin typeface="Times New Roman" panose="02020603050405020304" pitchFamily="18" charset="0"/>
                <a:cs typeface="Times New Roman" panose="02020603050405020304" pitchFamily="18" charset="0"/>
              </a:rPr>
              <a:t>were </a:t>
            </a:r>
            <a:r>
              <a:rPr lang="en-US" sz="1800" spc="-5" dirty="0">
                <a:latin typeface="Times New Roman" panose="02020603050405020304" pitchFamily="18" charset="0"/>
                <a:cs typeface="Times New Roman" panose="02020603050405020304" pitchFamily="18" charset="0"/>
              </a:rPr>
              <a:t>used </a:t>
            </a:r>
            <a:r>
              <a:rPr lang="en-US" sz="1800" dirty="0">
                <a:latin typeface="Times New Roman" panose="02020603050405020304" pitchFamily="18" charset="0"/>
                <a:cs typeface="Times New Roman" panose="02020603050405020304" pitchFamily="18" charset="0"/>
              </a:rPr>
              <a:t>for </a:t>
            </a:r>
            <a:r>
              <a:rPr lang="en-US" sz="1800" spc="-484"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predicting</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QoL(Quality Of Life)</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indicator</a:t>
            </a:r>
            <a:r>
              <a:rPr lang="en-US" sz="1800"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a:t>
            </a:r>
            <a:r>
              <a:rPr lang="en-US" sz="1800" spc="-2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year</a:t>
            </a:r>
            <a:r>
              <a:rPr lang="en-US" sz="18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2021.</a:t>
            </a:r>
          </a:p>
          <a:p>
            <a:pPr marL="612775" indent="-342900">
              <a:lnSpc>
                <a:spcPct val="150000"/>
              </a:lnSpc>
              <a:buFont typeface="Arial MT"/>
              <a:buChar char="•"/>
              <a:tabLst>
                <a:tab pos="612140" algn="l"/>
                <a:tab pos="612775" algn="l"/>
              </a:tabLst>
            </a:pPr>
            <a:r>
              <a:rPr lang="en-US" sz="1800" b="1" spc="5" dirty="0">
                <a:latin typeface="Times New Roman" panose="02020603050405020304" pitchFamily="18" charset="0"/>
                <a:cs typeface="Times New Roman" panose="02020603050405020304" pitchFamily="18" charset="0"/>
              </a:rPr>
              <a:t>Limitations :</a:t>
            </a:r>
            <a:r>
              <a:rPr lang="en-US" sz="1800" spc="5" dirty="0">
                <a:latin typeface="Times New Roman" panose="02020603050405020304" pitchFamily="18" charset="0"/>
                <a:cs typeface="Times New Roman" panose="02020603050405020304" pitchFamily="18" charset="0"/>
              </a:rPr>
              <a:t> Linear regression assumes a linear relationship between the input and output variables, it fails to fit complex datasets properly.</a:t>
            </a: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56D4AEC-42C8-4127-96C2-0FEABBF12F86}"/>
              </a:ext>
            </a:extLst>
          </p:cNvPr>
          <p:cNvSpPr txBox="1"/>
          <p:nvPr/>
        </p:nvSpPr>
        <p:spPr>
          <a:xfrm>
            <a:off x="4267200" y="1447800"/>
            <a:ext cx="457200" cy="381000"/>
          </a:xfrm>
          <a:prstGeom prst="rect">
            <a:avLst/>
          </a:prstGeom>
          <a:noFill/>
        </p:spPr>
        <p:txBody>
          <a:bodyPr wrap="square" rtlCol="0">
            <a:spAutoFit/>
          </a:bodyPr>
          <a:lstStyle/>
          <a:p>
            <a:r>
              <a:rPr lang="en-IN"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0398" y="597535"/>
            <a:ext cx="3133725" cy="452120"/>
          </a:xfrm>
          <a:prstGeom prst="rect">
            <a:avLst/>
          </a:prstGeom>
        </p:spPr>
        <p:txBody>
          <a:bodyPr vert="horz" wrap="square" lIns="0" tIns="12065" rIns="0" bIns="0" rtlCol="0">
            <a:spAutoFit/>
          </a:bodyPr>
          <a:lstStyle/>
          <a:p>
            <a:pPr marL="12700" algn="ctr">
              <a:lnSpc>
                <a:spcPct val="100000"/>
              </a:lnSpc>
              <a:spcBef>
                <a:spcPts val="95"/>
              </a:spcBef>
            </a:pPr>
            <a:r>
              <a:rPr lang="en-IN" spc="-5" dirty="0">
                <a:solidFill>
                  <a:srgbClr val="C00000"/>
                </a:solidFill>
                <a:latin typeface="Times New Roman" panose="02020603050405020304" pitchFamily="18" charset="0"/>
                <a:cs typeface="Times New Roman" panose="02020603050405020304" pitchFamily="18" charset="0"/>
              </a:rPr>
              <a:t>Paper 9</a:t>
            </a:r>
            <a:endParaRPr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444500" y="1474977"/>
            <a:ext cx="8027034" cy="5905591"/>
          </a:xfrm>
          <a:prstGeom prst="rect">
            <a:avLst/>
          </a:prstGeom>
        </p:spPr>
        <p:txBody>
          <a:bodyPr vert="horz" wrap="square" lIns="0" tIns="13335" rIns="0" bIns="0" rtlCol="0">
            <a:spAutoFit/>
          </a:bodyPr>
          <a:lstStyle/>
          <a:p>
            <a:pPr marL="635" algn="ctr">
              <a:lnSpc>
                <a:spcPct val="100000"/>
              </a:lnSpc>
              <a:spcBef>
                <a:spcPts val="105"/>
              </a:spcBef>
            </a:pPr>
            <a:r>
              <a:rPr sz="1600" spc="-5" dirty="0">
                <a:latin typeface="Arial MT"/>
                <a:cs typeface="Arial MT"/>
              </a:rPr>
              <a:t>13</a:t>
            </a:r>
            <a:endParaRPr sz="1600" dirty="0">
              <a:latin typeface="Arial MT"/>
              <a:cs typeface="Arial MT"/>
            </a:endParaRPr>
          </a:p>
          <a:p>
            <a:pPr>
              <a:lnSpc>
                <a:spcPct val="100000"/>
              </a:lnSpc>
              <a:spcBef>
                <a:spcPts val="35"/>
              </a:spcBef>
            </a:pPr>
            <a:endParaRPr sz="1600" dirty="0">
              <a:latin typeface="Arial MT"/>
              <a:cs typeface="Arial MT"/>
            </a:endParaRPr>
          </a:p>
          <a:p>
            <a:pPr marL="354965" marR="6781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Title :</a:t>
            </a:r>
            <a:r>
              <a:rPr b="1"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National </a:t>
            </a:r>
            <a:r>
              <a:rPr spc="-5" dirty="0">
                <a:latin typeface="Times New Roman" panose="02020603050405020304" pitchFamily="18" charset="0"/>
                <a:cs typeface="Times New Roman" panose="02020603050405020304" pitchFamily="18" charset="0"/>
              </a:rPr>
              <a:t>happiness </a:t>
            </a:r>
            <a:r>
              <a:rPr dirty="0">
                <a:latin typeface="Times New Roman" panose="02020603050405020304" pitchFamily="18" charset="0"/>
                <a:cs typeface="Times New Roman" panose="02020603050405020304" pitchFamily="18" charset="0"/>
              </a:rPr>
              <a:t>index </a:t>
            </a:r>
            <a:r>
              <a:rPr spc="-5" dirty="0">
                <a:latin typeface="Times New Roman" panose="02020603050405020304" pitchFamily="18" charset="0"/>
                <a:cs typeface="Times New Roman" panose="02020603050405020304" pitchFamily="18" charset="0"/>
              </a:rPr>
              <a:t>monitoring </a:t>
            </a:r>
            <a:r>
              <a:rPr dirty="0">
                <a:latin typeface="Times New Roman" panose="02020603050405020304" pitchFamily="18" charset="0"/>
                <a:cs typeface="Times New Roman" panose="02020603050405020304" pitchFamily="18" charset="0"/>
              </a:rPr>
              <a:t>using Twitter for </a:t>
            </a:r>
            <a:r>
              <a:rPr spc="-484"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bilanguages.</a:t>
            </a:r>
            <a:endParaRPr lang="en-US" spc="-5" dirty="0">
              <a:latin typeface="Times New Roman" panose="02020603050405020304" pitchFamily="18" charset="0"/>
              <a:cs typeface="Times New Roman" panose="02020603050405020304" pitchFamily="18" charset="0"/>
            </a:endParaRPr>
          </a:p>
          <a:p>
            <a:pPr marL="354965" marR="6781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Name</a:t>
            </a:r>
            <a:r>
              <a:rPr b="1" spc="-2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of</a:t>
            </a:r>
            <a:r>
              <a:rPr b="1" spc="-1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Author</a:t>
            </a:r>
            <a:r>
              <a:rPr b="1" spc="-3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Ahmad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Al-Rubaie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Benjamin</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Hirsch</a:t>
            </a:r>
            <a:r>
              <a:rPr spc="-2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Gregory</a:t>
            </a:r>
            <a:r>
              <a:rPr lang="en-IN"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Cameron</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Pole.</a:t>
            </a:r>
            <a:endParaRPr lang="en-US" dirty="0">
              <a:latin typeface="Times New Roman" panose="02020603050405020304" pitchFamily="18" charset="0"/>
              <a:cs typeface="Times New Roman" panose="02020603050405020304" pitchFamily="18" charset="0"/>
            </a:endParaRPr>
          </a:p>
          <a:p>
            <a:pPr marL="354965" marR="6781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Year</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2021</a:t>
            </a:r>
            <a:endParaRPr lang="en-US" spc="5" dirty="0">
              <a:latin typeface="Times New Roman" panose="02020603050405020304" pitchFamily="18" charset="0"/>
              <a:cs typeface="Times New Roman" panose="02020603050405020304" pitchFamily="18" charset="0"/>
            </a:endParaRPr>
          </a:p>
          <a:p>
            <a:pPr marL="354965" marR="6781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Publisher</a:t>
            </a:r>
            <a:r>
              <a:rPr b="1" spc="-5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Springer</a:t>
            </a:r>
            <a:endParaRPr lang="en-US" dirty="0">
              <a:latin typeface="Times New Roman" panose="02020603050405020304" pitchFamily="18" charset="0"/>
              <a:cs typeface="Times New Roman" panose="02020603050405020304" pitchFamily="18" charset="0"/>
            </a:endParaRPr>
          </a:p>
          <a:p>
            <a:pPr marL="354965" marR="6781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Methodology : </a:t>
            </a:r>
            <a:r>
              <a:rPr dirty="0">
                <a:latin typeface="Times New Roman" panose="02020603050405020304" pitchFamily="18" charset="0"/>
                <a:cs typeface="Times New Roman" panose="02020603050405020304" pitchFamily="18" charset="0"/>
              </a:rPr>
              <a:t>Bilanguage and sentiment analysis is </a:t>
            </a:r>
            <a:r>
              <a:rPr spc="-5" dirty="0">
                <a:latin typeface="Times New Roman" panose="02020603050405020304" pitchFamily="18" charset="0"/>
                <a:cs typeface="Times New Roman" panose="02020603050405020304" pitchFamily="18" charset="0"/>
              </a:rPr>
              <a:t>used to predict </a:t>
            </a:r>
            <a:r>
              <a:rPr spc="-484"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happiness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This paper proposes a system for general population sentiment monitoring from a social media stream (Twitter), through comprehensive multi-level filters.</a:t>
            </a:r>
          </a:p>
          <a:p>
            <a:pPr marL="354965" marR="678180" indent="-354965" algn="just">
              <a:lnSpc>
                <a:spcPct val="150000"/>
              </a:lnSpc>
              <a:buFont typeface="Arial MT"/>
              <a:buChar char="•"/>
              <a:tabLst>
                <a:tab pos="354965" algn="l"/>
                <a:tab pos="355600" algn="l"/>
              </a:tabLst>
            </a:pPr>
            <a:r>
              <a:rPr lang="en-US" b="1" dirty="0">
                <a:latin typeface="Times New Roman" panose="02020603050405020304" pitchFamily="18" charset="0"/>
                <a:cs typeface="Times New Roman" panose="02020603050405020304" pitchFamily="18" charset="0"/>
              </a:rPr>
              <a:t>Limitation </a:t>
            </a:r>
            <a:r>
              <a:rPr lang="en-US" dirty="0">
                <a:latin typeface="Times New Roman" panose="02020603050405020304" pitchFamily="18" charset="0"/>
                <a:cs typeface="Times New Roman" panose="02020603050405020304" pitchFamily="18" charset="0"/>
              </a:rPr>
              <a:t>: Limited information in very short messages the use of short text with informal expressions and word variations caused by spelling errors, tweet slang and abbreviations.</a:t>
            </a:r>
          </a:p>
          <a:p>
            <a:pPr marL="354965" marR="5080" indent="-354965">
              <a:lnSpc>
                <a:spcPts val="3600"/>
              </a:lnSpc>
              <a:spcBef>
                <a:spcPts val="120"/>
              </a:spcBef>
              <a:buFont typeface="Arial MT"/>
              <a:buChar char="•"/>
              <a:tabLst>
                <a:tab pos="354965" algn="l"/>
                <a:tab pos="355600" algn="l"/>
              </a:tabLst>
            </a:pPr>
            <a:endParaRPr sz="1600" dirty="0">
              <a:latin typeface="Palatino Linotype" panose="02040502050505030304" pitchFamily="18" charset="0"/>
              <a:cs typeface="Palatino Linotyp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5FDE-EE49-4900-B04C-9C45412AA639}"/>
              </a:ext>
            </a:extLst>
          </p:cNvPr>
          <p:cNvSpPr>
            <a:spLocks noGrp="1"/>
          </p:cNvSpPr>
          <p:nvPr>
            <p:ph type="ctrTitle"/>
          </p:nvPr>
        </p:nvSpPr>
        <p:spPr>
          <a:xfrm>
            <a:off x="2667000" y="559713"/>
            <a:ext cx="3657600" cy="430887"/>
          </a:xfrm>
        </p:spPr>
        <p:txBody>
          <a:bodyPr/>
          <a:lstStyle/>
          <a:p>
            <a:pPr algn="ctr"/>
            <a:r>
              <a:rPr lang="en-IN" dirty="0">
                <a:latin typeface="Times New Roman" panose="02020603050405020304" pitchFamily="18" charset="0"/>
                <a:cs typeface="Times New Roman" panose="02020603050405020304" pitchFamily="18" charset="0"/>
              </a:rPr>
              <a:t>Scope</a:t>
            </a:r>
          </a:p>
        </p:txBody>
      </p:sp>
      <p:sp>
        <p:nvSpPr>
          <p:cNvPr id="3" name="Subtitle 2">
            <a:extLst>
              <a:ext uri="{FF2B5EF4-FFF2-40B4-BE49-F238E27FC236}">
                <a16:creationId xmlns:a16="http://schemas.microsoft.com/office/drawing/2014/main" id="{09184B4B-09A8-4B4C-93CD-78195D985BAE}"/>
              </a:ext>
            </a:extLst>
          </p:cNvPr>
          <p:cNvSpPr>
            <a:spLocks noGrp="1"/>
          </p:cNvSpPr>
          <p:nvPr>
            <p:ph type="subTitle" idx="4"/>
          </p:nvPr>
        </p:nvSpPr>
        <p:spPr>
          <a:xfrm>
            <a:off x="876300" y="2300645"/>
            <a:ext cx="7239000" cy="4124206"/>
          </a:xfrm>
        </p:spPr>
        <p:txBody>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project can be used to measure the conditions of people being happy and satisfaction of life.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can also be used to define income inequality, trust in government, sense of community and other aspects of well-being within specific demographics of a population.</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improve societal well-being by increasing public understanding and appreciation of factors that lead to life satisfaction, resilience, and sustainability.</a:t>
            </a:r>
          </a:p>
          <a:p>
            <a:pPr marL="285750" indent="-285750">
              <a:buFont typeface="Arial" panose="020B0604020202020204" pitchFamily="34" charset="0"/>
              <a:buChar char="•"/>
            </a:pPr>
            <a:endParaRPr lang="en-US" sz="1600" dirty="0">
              <a:latin typeface="Palatino Linotype" panose="02040502050505030304" pitchFamily="18" charset="0"/>
            </a:endParaRPr>
          </a:p>
          <a:p>
            <a:pPr marL="285750" indent="-285750">
              <a:buFont typeface="Arial" panose="020B0604020202020204" pitchFamily="34" charset="0"/>
              <a:buChar char="•"/>
            </a:pPr>
            <a:endParaRPr lang="en-US" sz="1600" dirty="0">
              <a:latin typeface="Palatino Linotype" panose="02040502050505030304" pitchFamily="18" charset="0"/>
            </a:endParaRPr>
          </a:p>
          <a:p>
            <a:pPr algn="just"/>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id="{0D97ECD0-10B8-4032-85FD-BCF99CE04C7E}"/>
              </a:ext>
            </a:extLst>
          </p:cNvPr>
          <p:cNvSpPr txBox="1"/>
          <p:nvPr/>
        </p:nvSpPr>
        <p:spPr>
          <a:xfrm>
            <a:off x="4267200" y="1447800"/>
            <a:ext cx="457200" cy="369332"/>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2763390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ACE0-0900-4CDB-941F-B586EA28983A}"/>
              </a:ext>
            </a:extLst>
          </p:cNvPr>
          <p:cNvSpPr>
            <a:spLocks noGrp="1"/>
          </p:cNvSpPr>
          <p:nvPr>
            <p:ph type="title"/>
          </p:nvPr>
        </p:nvSpPr>
        <p:spPr>
          <a:xfrm>
            <a:off x="2984626" y="614298"/>
            <a:ext cx="3174746" cy="430887"/>
          </a:xfrm>
        </p:spPr>
        <p:txBody>
          <a:bodyPr/>
          <a:lstStyle/>
          <a:p>
            <a:pPr algn="ctr"/>
            <a:r>
              <a:rPr lang="en-IN" dirty="0"/>
              <a:t>Feasibility</a:t>
            </a:r>
          </a:p>
        </p:txBody>
      </p:sp>
      <p:sp>
        <p:nvSpPr>
          <p:cNvPr id="3" name="Text Placeholder 2">
            <a:extLst>
              <a:ext uri="{FF2B5EF4-FFF2-40B4-BE49-F238E27FC236}">
                <a16:creationId xmlns:a16="http://schemas.microsoft.com/office/drawing/2014/main" id="{3D598F35-C5AE-427B-A5FB-15165F44DCBA}"/>
              </a:ext>
            </a:extLst>
          </p:cNvPr>
          <p:cNvSpPr>
            <a:spLocks noGrp="1"/>
          </p:cNvSpPr>
          <p:nvPr>
            <p:ph type="body" idx="1"/>
          </p:nvPr>
        </p:nvSpPr>
        <p:spPr>
          <a:xfrm>
            <a:off x="187324" y="1740245"/>
            <a:ext cx="8769350" cy="4536114"/>
          </a:xfrm>
        </p:spPr>
        <p:txBody>
          <a:bodyPr/>
          <a:lstStyle/>
          <a:p>
            <a:pPr algn="just"/>
            <a:endParaRPr lang="en-US" dirty="0"/>
          </a:p>
          <a:p>
            <a:pPr algn="just"/>
            <a:endParaRPr lang="en-US" dirty="0"/>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Economic </a:t>
            </a:r>
            <a:r>
              <a:rPr lang="en-US" sz="1800" b="1" dirty="0" err="1">
                <a:latin typeface="Times New Roman" panose="02020603050405020304" pitchFamily="18" charset="0"/>
                <a:cs typeface="Times New Roman" panose="02020603050405020304" pitchFamily="18" charset="0"/>
              </a:rPr>
              <a:t>Feasibilty</a:t>
            </a:r>
            <a:r>
              <a:rPr lang="en-US" sz="1800" b="1"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Prediction of happiness index is deep learning based. This project would not demand a cost for software and related products, as most of the products are open source and free to use. Also datasets used for the training purpose are freely available. Hence the project would consume minimal cost and is economically feasible.</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Technical Feasibility : </a:t>
            </a:r>
            <a:r>
              <a:rPr lang="en-US" sz="1800" dirty="0">
                <a:latin typeface="Times New Roman" panose="02020603050405020304" pitchFamily="18" charset="0"/>
                <a:cs typeface="Times New Roman" panose="02020603050405020304" pitchFamily="18" charset="0"/>
              </a:rPr>
              <a:t>Since Deep learning algorithms is based on pure </a:t>
            </a:r>
            <a:r>
              <a:rPr lang="en-US" sz="1800" dirty="0" err="1">
                <a:latin typeface="Times New Roman" panose="02020603050405020304" pitchFamily="18" charset="0"/>
                <a:cs typeface="Times New Roman" panose="02020603050405020304" pitchFamily="18" charset="0"/>
              </a:rPr>
              <a:t>maths</a:t>
            </a:r>
            <a:r>
              <a:rPr lang="en-US" sz="1800" dirty="0">
                <a:latin typeface="Times New Roman" panose="02020603050405020304" pitchFamily="18" charset="0"/>
                <a:cs typeface="Times New Roman" panose="02020603050405020304" pitchFamily="18" charset="0"/>
              </a:rPr>
              <a:t> there is very less requirement for any professional software. Also, most of the tools are open source. Most of the documentation and tutorials make easy to learn technology.</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Social Feasibility : </a:t>
            </a:r>
            <a:r>
              <a:rPr lang="en-US" sz="1800" dirty="0">
                <a:latin typeface="Times New Roman" panose="02020603050405020304" pitchFamily="18" charset="0"/>
                <a:cs typeface="Times New Roman" panose="02020603050405020304" pitchFamily="18" charset="0"/>
              </a:rPr>
              <a:t>The output of the project can be used for analysis of happiness index of people in various sector, it can be useful for students, workers, company employees. Government can also use </a:t>
            </a:r>
            <a:r>
              <a:rPr lang="en-US" sz="1800">
                <a:latin typeface="Times New Roman" panose="02020603050405020304" pitchFamily="18" charset="0"/>
                <a:cs typeface="Times New Roman" panose="02020603050405020304" pitchFamily="18" charset="0"/>
              </a:rPr>
              <a:t>this index for </a:t>
            </a:r>
            <a:r>
              <a:rPr lang="en-US" sz="1800" dirty="0">
                <a:latin typeface="Times New Roman" panose="02020603050405020304" pitchFamily="18" charset="0"/>
                <a:cs typeface="Times New Roman" panose="02020603050405020304" pitchFamily="18" charset="0"/>
              </a:rPr>
              <a:t>more beneficial policies.</a:t>
            </a:r>
          </a:p>
        </p:txBody>
      </p:sp>
      <p:sp>
        <p:nvSpPr>
          <p:cNvPr id="4" name="TextBox 3">
            <a:extLst>
              <a:ext uri="{FF2B5EF4-FFF2-40B4-BE49-F238E27FC236}">
                <a16:creationId xmlns:a16="http://schemas.microsoft.com/office/drawing/2014/main" id="{0A77B864-F9DB-432D-BD38-21A69FF79F9E}"/>
              </a:ext>
            </a:extLst>
          </p:cNvPr>
          <p:cNvSpPr txBox="1"/>
          <p:nvPr/>
        </p:nvSpPr>
        <p:spPr>
          <a:xfrm>
            <a:off x="4229099" y="1447800"/>
            <a:ext cx="685800" cy="369332"/>
          </a:xfrm>
          <a:prstGeom prst="rect">
            <a:avLst/>
          </a:prstGeom>
          <a:noFill/>
        </p:spPr>
        <p:txBody>
          <a:bodyPr wrap="square" rtlCol="0">
            <a:spAutoFit/>
          </a:bodyPr>
          <a:lstStyle/>
          <a:p>
            <a:r>
              <a:rPr lang="en-IN" dirty="0"/>
              <a:t>15</a:t>
            </a:r>
          </a:p>
        </p:txBody>
      </p:sp>
    </p:spTree>
    <p:extLst>
      <p:ext uri="{BB962C8B-B14F-4D97-AF65-F5344CB8AC3E}">
        <p14:creationId xmlns:p14="http://schemas.microsoft.com/office/powerpoint/2010/main" val="204057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0E3F-0295-EEF5-EA4A-B43185D2994A}"/>
              </a:ext>
            </a:extLst>
          </p:cNvPr>
          <p:cNvSpPr>
            <a:spLocks noGrp="1"/>
          </p:cNvSpPr>
          <p:nvPr>
            <p:ph type="title"/>
          </p:nvPr>
        </p:nvSpPr>
        <p:spPr>
          <a:xfrm>
            <a:off x="2984626" y="614298"/>
            <a:ext cx="3174746" cy="430887"/>
          </a:xfrm>
        </p:spPr>
        <p:txBody>
          <a:bodyPr/>
          <a:lstStyle/>
          <a:p>
            <a:r>
              <a:rPr lang="en-IN" dirty="0"/>
              <a:t>Data Flow Level 0</a:t>
            </a:r>
          </a:p>
        </p:txBody>
      </p:sp>
      <p:pic>
        <p:nvPicPr>
          <p:cNvPr id="5" name="Picture 4">
            <a:extLst>
              <a:ext uri="{FF2B5EF4-FFF2-40B4-BE49-F238E27FC236}">
                <a16:creationId xmlns:a16="http://schemas.microsoft.com/office/drawing/2014/main" id="{1EBDFC4B-A82F-E74F-8C3F-D27E6859D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362200"/>
            <a:ext cx="6506483" cy="3315163"/>
          </a:xfrm>
          <a:prstGeom prst="rect">
            <a:avLst/>
          </a:prstGeom>
        </p:spPr>
      </p:pic>
    </p:spTree>
    <p:extLst>
      <p:ext uri="{BB962C8B-B14F-4D97-AF65-F5344CB8AC3E}">
        <p14:creationId xmlns:p14="http://schemas.microsoft.com/office/powerpoint/2010/main" val="335620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0E3F-0295-EEF5-EA4A-B43185D2994A}"/>
              </a:ext>
            </a:extLst>
          </p:cNvPr>
          <p:cNvSpPr>
            <a:spLocks noGrp="1"/>
          </p:cNvSpPr>
          <p:nvPr>
            <p:ph type="title"/>
          </p:nvPr>
        </p:nvSpPr>
        <p:spPr>
          <a:xfrm>
            <a:off x="2984626" y="614298"/>
            <a:ext cx="3174746" cy="430887"/>
          </a:xfrm>
        </p:spPr>
        <p:txBody>
          <a:bodyPr/>
          <a:lstStyle/>
          <a:p>
            <a:r>
              <a:rPr lang="en-IN" dirty="0"/>
              <a:t>Data Flow Level 1</a:t>
            </a:r>
          </a:p>
        </p:txBody>
      </p:sp>
      <p:pic>
        <p:nvPicPr>
          <p:cNvPr id="4" name="Picture 3">
            <a:extLst>
              <a:ext uri="{FF2B5EF4-FFF2-40B4-BE49-F238E27FC236}">
                <a16:creationId xmlns:a16="http://schemas.microsoft.com/office/drawing/2014/main" id="{3B20500D-FD05-44EA-8A19-8FFDFDE6F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09800"/>
            <a:ext cx="6220693" cy="4191585"/>
          </a:xfrm>
          <a:prstGeom prst="rect">
            <a:avLst/>
          </a:prstGeom>
        </p:spPr>
      </p:pic>
    </p:spTree>
    <p:extLst>
      <p:ext uri="{BB962C8B-B14F-4D97-AF65-F5344CB8AC3E}">
        <p14:creationId xmlns:p14="http://schemas.microsoft.com/office/powerpoint/2010/main" val="288052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0E3F-0295-EEF5-EA4A-B43185D2994A}"/>
              </a:ext>
            </a:extLst>
          </p:cNvPr>
          <p:cNvSpPr>
            <a:spLocks noGrp="1"/>
          </p:cNvSpPr>
          <p:nvPr>
            <p:ph type="title"/>
          </p:nvPr>
        </p:nvSpPr>
        <p:spPr>
          <a:xfrm>
            <a:off x="2984626" y="614298"/>
            <a:ext cx="3174746" cy="430887"/>
          </a:xfrm>
        </p:spPr>
        <p:txBody>
          <a:bodyPr/>
          <a:lstStyle/>
          <a:p>
            <a:r>
              <a:rPr lang="en-IN" dirty="0"/>
              <a:t>Data Flow Level 2</a:t>
            </a:r>
          </a:p>
        </p:txBody>
      </p:sp>
      <p:pic>
        <p:nvPicPr>
          <p:cNvPr id="5" name="Picture 4">
            <a:extLst>
              <a:ext uri="{FF2B5EF4-FFF2-40B4-BE49-F238E27FC236}">
                <a16:creationId xmlns:a16="http://schemas.microsoft.com/office/drawing/2014/main" id="{3586F512-19D1-B58E-2649-98CD67C49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206" y="2280749"/>
            <a:ext cx="4191585" cy="3962953"/>
          </a:xfrm>
          <a:prstGeom prst="rect">
            <a:avLst/>
          </a:prstGeom>
        </p:spPr>
      </p:pic>
    </p:spTree>
    <p:extLst>
      <p:ext uri="{BB962C8B-B14F-4D97-AF65-F5344CB8AC3E}">
        <p14:creationId xmlns:p14="http://schemas.microsoft.com/office/powerpoint/2010/main" val="3438885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0E3F-0295-EEF5-EA4A-B43185D2994A}"/>
              </a:ext>
            </a:extLst>
          </p:cNvPr>
          <p:cNvSpPr>
            <a:spLocks noGrp="1"/>
          </p:cNvSpPr>
          <p:nvPr>
            <p:ph type="title"/>
          </p:nvPr>
        </p:nvSpPr>
        <p:spPr>
          <a:xfrm>
            <a:off x="2984626" y="614298"/>
            <a:ext cx="3174746" cy="430887"/>
          </a:xfrm>
        </p:spPr>
        <p:txBody>
          <a:bodyPr/>
          <a:lstStyle/>
          <a:p>
            <a:r>
              <a:rPr lang="en-IN" dirty="0"/>
              <a:t>Activity Diagram</a:t>
            </a:r>
          </a:p>
        </p:txBody>
      </p:sp>
      <p:pic>
        <p:nvPicPr>
          <p:cNvPr id="4" name="Picture 3">
            <a:extLst>
              <a:ext uri="{FF2B5EF4-FFF2-40B4-BE49-F238E27FC236}">
                <a16:creationId xmlns:a16="http://schemas.microsoft.com/office/drawing/2014/main" id="{6C31E3E7-86AA-DFE8-1CAB-70E3CC604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48" y="1905000"/>
            <a:ext cx="7890104" cy="4823914"/>
          </a:xfrm>
          <a:prstGeom prst="rect">
            <a:avLst/>
          </a:prstGeom>
        </p:spPr>
      </p:pic>
    </p:spTree>
    <p:extLst>
      <p:ext uri="{BB962C8B-B14F-4D97-AF65-F5344CB8AC3E}">
        <p14:creationId xmlns:p14="http://schemas.microsoft.com/office/powerpoint/2010/main" val="297102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918970"/>
            <a:chOff x="0" y="0"/>
            <a:chExt cx="9144000" cy="1918970"/>
          </a:xfrm>
        </p:grpSpPr>
        <p:pic>
          <p:nvPicPr>
            <p:cNvPr id="3" name="object 3"/>
            <p:cNvPicPr/>
            <p:nvPr/>
          </p:nvPicPr>
          <p:blipFill>
            <a:blip r:embed="rId2" cstate="print"/>
            <a:stretch>
              <a:fillRect/>
            </a:stretch>
          </p:blipFill>
          <p:spPr>
            <a:xfrm>
              <a:off x="1828800" y="0"/>
              <a:ext cx="45719" cy="1621536"/>
            </a:xfrm>
            <a:prstGeom prst="rect">
              <a:avLst/>
            </a:prstGeom>
          </p:spPr>
        </p:pic>
        <p:pic>
          <p:nvPicPr>
            <p:cNvPr id="4" name="object 4"/>
            <p:cNvPicPr/>
            <p:nvPr/>
          </p:nvPicPr>
          <p:blipFill>
            <a:blip r:embed="rId3" cstate="print"/>
            <a:stretch>
              <a:fillRect/>
            </a:stretch>
          </p:blipFill>
          <p:spPr>
            <a:xfrm>
              <a:off x="0" y="1600200"/>
              <a:ext cx="4114800" cy="45720"/>
            </a:xfrm>
            <a:prstGeom prst="rect">
              <a:avLst/>
            </a:prstGeom>
          </p:spPr>
        </p:pic>
        <p:pic>
          <p:nvPicPr>
            <p:cNvPr id="5" name="object 5"/>
            <p:cNvPicPr/>
            <p:nvPr/>
          </p:nvPicPr>
          <p:blipFill>
            <a:blip r:embed="rId4" cstate="print"/>
            <a:stretch>
              <a:fillRect/>
            </a:stretch>
          </p:blipFill>
          <p:spPr>
            <a:xfrm>
              <a:off x="4800600" y="1600200"/>
              <a:ext cx="4343400" cy="45720"/>
            </a:xfrm>
            <a:prstGeom prst="rect">
              <a:avLst/>
            </a:prstGeom>
          </p:spPr>
        </p:pic>
        <p:sp>
          <p:nvSpPr>
            <p:cNvPr id="6" name="object 6"/>
            <p:cNvSpPr/>
            <p:nvPr/>
          </p:nvSpPr>
          <p:spPr>
            <a:xfrm>
              <a:off x="4115561" y="1296161"/>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25400">
              <a:solidFill>
                <a:srgbClr val="385D89"/>
              </a:solidFill>
            </a:ln>
          </p:spPr>
          <p:txBody>
            <a:bodyPr wrap="square" lIns="0" tIns="0" rIns="0" bIns="0" rtlCol="0"/>
            <a:lstStyle/>
            <a:p>
              <a:endParaRPr/>
            </a:p>
          </p:txBody>
        </p:sp>
      </p:grpSp>
      <p:sp>
        <p:nvSpPr>
          <p:cNvPr id="7" name="object 7"/>
          <p:cNvSpPr txBox="1"/>
          <p:nvPr/>
        </p:nvSpPr>
        <p:spPr>
          <a:xfrm>
            <a:off x="4395342" y="1474977"/>
            <a:ext cx="12509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2</a:t>
            </a:r>
            <a:endParaRPr sz="1400">
              <a:latin typeface="Arial MT"/>
              <a:cs typeface="Arial MT"/>
            </a:endParaRPr>
          </a:p>
        </p:txBody>
      </p:sp>
      <p:pic>
        <p:nvPicPr>
          <p:cNvPr id="8" name="object 8"/>
          <p:cNvPicPr/>
          <p:nvPr/>
        </p:nvPicPr>
        <p:blipFill>
          <a:blip r:embed="rId5" cstate="print"/>
          <a:stretch>
            <a:fillRect/>
          </a:stretch>
        </p:blipFill>
        <p:spPr>
          <a:xfrm>
            <a:off x="216408" y="256031"/>
            <a:ext cx="1536192" cy="1152144"/>
          </a:xfrm>
          <a:prstGeom prst="rect">
            <a:avLst/>
          </a:prstGeom>
        </p:spPr>
      </p:pic>
      <p:pic>
        <p:nvPicPr>
          <p:cNvPr id="9" name="object 9"/>
          <p:cNvPicPr/>
          <p:nvPr/>
        </p:nvPicPr>
        <p:blipFill>
          <a:blip r:embed="rId6" cstate="print"/>
          <a:stretch>
            <a:fillRect/>
          </a:stretch>
        </p:blipFill>
        <p:spPr>
          <a:xfrm>
            <a:off x="7117080" y="0"/>
            <a:ext cx="45720" cy="1600200"/>
          </a:xfrm>
          <a:prstGeom prst="rect">
            <a:avLst/>
          </a:prstGeom>
        </p:spPr>
      </p:pic>
      <p:pic>
        <p:nvPicPr>
          <p:cNvPr id="10" name="object 10"/>
          <p:cNvPicPr/>
          <p:nvPr/>
        </p:nvPicPr>
        <p:blipFill>
          <a:blip r:embed="rId7" cstate="print"/>
          <a:stretch>
            <a:fillRect/>
          </a:stretch>
        </p:blipFill>
        <p:spPr>
          <a:xfrm>
            <a:off x="7391400" y="0"/>
            <a:ext cx="1452372" cy="1456944"/>
          </a:xfrm>
          <a:prstGeom prst="rect">
            <a:avLst/>
          </a:prstGeom>
        </p:spPr>
      </p:pic>
      <p:sp>
        <p:nvSpPr>
          <p:cNvPr id="11" name="object 11"/>
          <p:cNvSpPr txBox="1">
            <a:spLocks noGrp="1"/>
          </p:cNvSpPr>
          <p:nvPr>
            <p:ph type="title"/>
          </p:nvPr>
        </p:nvSpPr>
        <p:spPr>
          <a:xfrm>
            <a:off x="2695446" y="615021"/>
            <a:ext cx="3524886" cy="443070"/>
          </a:xfrm>
          <a:prstGeom prst="rect">
            <a:avLst/>
          </a:prstGeom>
        </p:spPr>
        <p:txBody>
          <a:bodyPr vert="horz" wrap="square" lIns="0" tIns="12065" rIns="0" bIns="0" rtlCol="0">
            <a:spAutoFit/>
          </a:bodyPr>
          <a:lstStyle/>
          <a:p>
            <a:pPr marL="12700" algn="ctr">
              <a:lnSpc>
                <a:spcPct val="100000"/>
              </a:lnSpc>
              <a:spcBef>
                <a:spcPts val="95"/>
              </a:spcBef>
            </a:pPr>
            <a:r>
              <a:rPr spc="-5" dirty="0">
                <a:latin typeface="Times New Roman" panose="02020603050405020304" pitchFamily="18" charset="0"/>
                <a:cs typeface="Times New Roman" panose="02020603050405020304" pitchFamily="18" charset="0"/>
              </a:rPr>
              <a:t>Problem</a:t>
            </a:r>
            <a:r>
              <a:rPr spc="-2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Statement</a:t>
            </a:r>
          </a:p>
        </p:txBody>
      </p:sp>
      <p:sp>
        <p:nvSpPr>
          <p:cNvPr id="12" name="object 12"/>
          <p:cNvSpPr txBox="1"/>
          <p:nvPr/>
        </p:nvSpPr>
        <p:spPr>
          <a:xfrm>
            <a:off x="522604" y="2428126"/>
            <a:ext cx="8149590" cy="567463"/>
          </a:xfrm>
          <a:prstGeom prst="rect">
            <a:avLst/>
          </a:prstGeom>
        </p:spPr>
        <p:txBody>
          <a:bodyPr vert="horz" wrap="square" lIns="0" tIns="13335" rIns="0" bIns="0" rtlCol="0">
            <a:spAutoFit/>
          </a:bodyPr>
          <a:lstStyle/>
          <a:p>
            <a:pPr marL="12700" marR="5080" algn="just">
              <a:lnSpc>
                <a:spcPct val="100000"/>
              </a:lnSpc>
              <a:spcBef>
                <a:spcPts val="105"/>
              </a:spcBef>
            </a:pPr>
            <a:r>
              <a:rPr lang="en-IN" dirty="0">
                <a:latin typeface="Times New Roman" panose="02020603050405020304" pitchFamily="18" charset="0"/>
                <a:cs typeface="Times New Roman" panose="02020603050405020304" pitchFamily="18" charset="0"/>
              </a:rPr>
              <a:t>To develop learning techniques to measure people’s happiness index rationally and visually</a:t>
            </a:r>
            <a:r>
              <a:rPr lang="en-I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0E3F-0295-EEF5-EA4A-B43185D2994A}"/>
              </a:ext>
            </a:extLst>
          </p:cNvPr>
          <p:cNvSpPr>
            <a:spLocks noGrp="1"/>
          </p:cNvSpPr>
          <p:nvPr>
            <p:ph type="title"/>
          </p:nvPr>
        </p:nvSpPr>
        <p:spPr>
          <a:xfrm>
            <a:off x="2984626" y="614298"/>
            <a:ext cx="3174746" cy="430887"/>
          </a:xfrm>
        </p:spPr>
        <p:txBody>
          <a:bodyPr/>
          <a:lstStyle/>
          <a:p>
            <a:r>
              <a:rPr lang="en-IN" dirty="0"/>
              <a:t>Class Diagram</a:t>
            </a:r>
          </a:p>
        </p:txBody>
      </p:sp>
      <p:pic>
        <p:nvPicPr>
          <p:cNvPr id="5" name="Picture 4">
            <a:extLst>
              <a:ext uri="{FF2B5EF4-FFF2-40B4-BE49-F238E27FC236}">
                <a16:creationId xmlns:a16="http://schemas.microsoft.com/office/drawing/2014/main" id="{E3AB2DEE-CD01-A235-96E2-102A321B4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9" y="2743200"/>
            <a:ext cx="7969660" cy="3581584"/>
          </a:xfrm>
          <a:prstGeom prst="rect">
            <a:avLst/>
          </a:prstGeom>
        </p:spPr>
      </p:pic>
    </p:spTree>
    <p:extLst>
      <p:ext uri="{BB962C8B-B14F-4D97-AF65-F5344CB8AC3E}">
        <p14:creationId xmlns:p14="http://schemas.microsoft.com/office/powerpoint/2010/main" val="177188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0E3F-0295-EEF5-EA4A-B43185D2994A}"/>
              </a:ext>
            </a:extLst>
          </p:cNvPr>
          <p:cNvSpPr>
            <a:spLocks noGrp="1"/>
          </p:cNvSpPr>
          <p:nvPr>
            <p:ph type="title"/>
          </p:nvPr>
        </p:nvSpPr>
        <p:spPr>
          <a:xfrm>
            <a:off x="2984626" y="614298"/>
            <a:ext cx="3174746" cy="861774"/>
          </a:xfrm>
        </p:spPr>
        <p:txBody>
          <a:bodyPr/>
          <a:lstStyle/>
          <a:p>
            <a:r>
              <a:rPr lang="en-IN" dirty="0"/>
              <a:t>Component Diagram</a:t>
            </a:r>
          </a:p>
        </p:txBody>
      </p:sp>
      <p:pic>
        <p:nvPicPr>
          <p:cNvPr id="4" name="Picture 3">
            <a:extLst>
              <a:ext uri="{FF2B5EF4-FFF2-40B4-BE49-F238E27FC236}">
                <a16:creationId xmlns:a16="http://schemas.microsoft.com/office/drawing/2014/main" id="{414EEA15-4BB8-694D-5D90-7CABE8375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86000"/>
            <a:ext cx="6915505" cy="3753043"/>
          </a:xfrm>
          <a:prstGeom prst="rect">
            <a:avLst/>
          </a:prstGeom>
        </p:spPr>
      </p:pic>
    </p:spTree>
    <p:extLst>
      <p:ext uri="{BB962C8B-B14F-4D97-AF65-F5344CB8AC3E}">
        <p14:creationId xmlns:p14="http://schemas.microsoft.com/office/powerpoint/2010/main" val="390738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0E3F-0295-EEF5-EA4A-B43185D2994A}"/>
              </a:ext>
            </a:extLst>
          </p:cNvPr>
          <p:cNvSpPr>
            <a:spLocks noGrp="1"/>
          </p:cNvSpPr>
          <p:nvPr>
            <p:ph type="title"/>
          </p:nvPr>
        </p:nvSpPr>
        <p:spPr>
          <a:xfrm>
            <a:off x="2984626" y="614298"/>
            <a:ext cx="3174746" cy="430887"/>
          </a:xfrm>
        </p:spPr>
        <p:txBody>
          <a:bodyPr/>
          <a:lstStyle/>
          <a:p>
            <a:r>
              <a:rPr lang="en-IN" dirty="0"/>
              <a:t>Sequence Diagram</a:t>
            </a:r>
          </a:p>
        </p:txBody>
      </p:sp>
      <p:pic>
        <p:nvPicPr>
          <p:cNvPr id="5" name="Picture 4">
            <a:extLst>
              <a:ext uri="{FF2B5EF4-FFF2-40B4-BE49-F238E27FC236}">
                <a16:creationId xmlns:a16="http://schemas.microsoft.com/office/drawing/2014/main" id="{E02E4E50-A3AB-A1A0-B624-2C79493B9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78" y="2133600"/>
            <a:ext cx="6006934" cy="4445248"/>
          </a:xfrm>
          <a:prstGeom prst="rect">
            <a:avLst/>
          </a:prstGeom>
        </p:spPr>
      </p:pic>
    </p:spTree>
    <p:extLst>
      <p:ext uri="{BB962C8B-B14F-4D97-AF65-F5344CB8AC3E}">
        <p14:creationId xmlns:p14="http://schemas.microsoft.com/office/powerpoint/2010/main" val="368757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0E3F-0295-EEF5-EA4A-B43185D2994A}"/>
              </a:ext>
            </a:extLst>
          </p:cNvPr>
          <p:cNvSpPr>
            <a:spLocks noGrp="1"/>
          </p:cNvSpPr>
          <p:nvPr>
            <p:ph type="title"/>
          </p:nvPr>
        </p:nvSpPr>
        <p:spPr>
          <a:xfrm>
            <a:off x="2984626" y="614298"/>
            <a:ext cx="3174746" cy="430887"/>
          </a:xfrm>
        </p:spPr>
        <p:txBody>
          <a:bodyPr/>
          <a:lstStyle/>
          <a:p>
            <a:r>
              <a:rPr lang="en-IN" dirty="0"/>
              <a:t>Use case Diagram</a:t>
            </a:r>
          </a:p>
        </p:txBody>
      </p:sp>
      <p:pic>
        <p:nvPicPr>
          <p:cNvPr id="4" name="Picture 3">
            <a:extLst>
              <a:ext uri="{FF2B5EF4-FFF2-40B4-BE49-F238E27FC236}">
                <a16:creationId xmlns:a16="http://schemas.microsoft.com/office/drawing/2014/main" id="{37740487-0524-593D-77FD-4AAEEE9B4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903" y="1981200"/>
            <a:ext cx="6562511" cy="4594351"/>
          </a:xfrm>
          <a:prstGeom prst="rect">
            <a:avLst/>
          </a:prstGeom>
        </p:spPr>
      </p:pic>
    </p:spTree>
    <p:extLst>
      <p:ext uri="{BB962C8B-B14F-4D97-AF65-F5344CB8AC3E}">
        <p14:creationId xmlns:p14="http://schemas.microsoft.com/office/powerpoint/2010/main" val="2834573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6B007274-5439-410E-B9EC-DBA7C978E30C}"/>
              </a:ext>
            </a:extLst>
          </p:cNvPr>
          <p:cNvSpPr txBox="1">
            <a:spLocks noChangeArrowheads="1"/>
          </p:cNvSpPr>
          <p:nvPr/>
        </p:nvSpPr>
        <p:spPr bwMode="auto">
          <a:xfrm>
            <a:off x="762000" y="1975206"/>
            <a:ext cx="6347714" cy="29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dirty="0">
                <a:cs typeface="Times New Roman" panose="02020603050405020304" pitchFamily="18" charset="0"/>
              </a:rPr>
              <a:t>  </a:t>
            </a:r>
            <a:r>
              <a:rPr lang="en-US" altLang="en-US" sz="2400" b="1" dirty="0">
                <a:cs typeface="Times New Roman" panose="02020603050405020304" pitchFamily="18" charset="0"/>
              </a:rPr>
              <a:t>Software: </a:t>
            </a:r>
          </a:p>
          <a:p>
            <a:r>
              <a:rPr lang="en-US" altLang="en-US" sz="2400" b="1" dirty="0">
                <a:cs typeface="Times New Roman" panose="02020603050405020304" pitchFamily="18" charset="0"/>
              </a:rPr>
              <a:t>		   </a:t>
            </a:r>
            <a:r>
              <a:rPr lang="en-US" altLang="en-US" sz="2400" dirty="0">
                <a:cs typeface="Times New Roman" panose="02020603050405020304" pitchFamily="18" charset="0"/>
              </a:rPr>
              <a:t>Python 4.4 or above </a:t>
            </a:r>
          </a:p>
          <a:p>
            <a:r>
              <a:rPr lang="en-US" altLang="en-US" sz="2400" dirty="0">
                <a:cs typeface="Times New Roman" panose="02020603050405020304" pitchFamily="18" charset="0"/>
              </a:rPr>
              <a:t>		   PyCharm / VS code</a:t>
            </a:r>
          </a:p>
          <a:p>
            <a:r>
              <a:rPr lang="en-US" altLang="en-US" sz="2400" dirty="0">
                <a:cs typeface="Times New Roman" panose="02020603050405020304" pitchFamily="18" charset="0"/>
              </a:rPr>
              <a:t>		   Windows Operation system 10</a:t>
            </a:r>
          </a:p>
          <a:p>
            <a:r>
              <a:rPr lang="en-US" altLang="en-US" sz="2400" dirty="0">
                <a:cs typeface="Times New Roman" panose="02020603050405020304" pitchFamily="18" charset="0"/>
              </a:rPr>
              <a:t>			 </a:t>
            </a:r>
          </a:p>
          <a:p>
            <a:r>
              <a:rPr lang="en-US" altLang="en-US" sz="2400" dirty="0">
                <a:cs typeface="Times New Roman" panose="02020603050405020304" pitchFamily="18" charset="0"/>
              </a:rPr>
              <a:t>		   	</a:t>
            </a:r>
          </a:p>
          <a:p>
            <a:endParaRPr lang="en-US" altLang="en-US" sz="2400" dirty="0">
              <a:cs typeface="Times New Roman" panose="02020603050405020304" pitchFamily="18" charset="0"/>
            </a:endParaRPr>
          </a:p>
          <a:p>
            <a:pPr algn="just" eaLnBrk="1" hangingPunct="1">
              <a:lnSpc>
                <a:spcPct val="150000"/>
              </a:lnSpc>
              <a:buClr>
                <a:schemeClr val="tx2"/>
              </a:buClr>
            </a:pPr>
            <a:endParaRPr lang="en-US" altLang="en-US" sz="2400" dirty="0">
              <a:cs typeface="Times New Roman" panose="02020603050405020304" pitchFamily="18" charset="0"/>
            </a:endParaRPr>
          </a:p>
          <a:p>
            <a:r>
              <a:rPr lang="en-US" altLang="en-US" sz="2400" b="1" dirty="0">
                <a:cs typeface="Times New Roman" panose="02020603050405020304" pitchFamily="18" charset="0"/>
              </a:rPr>
              <a:t>   Hardware:</a:t>
            </a:r>
            <a:r>
              <a:rPr lang="en-US" altLang="en-US" sz="2400" dirty="0">
                <a:cs typeface="Times New Roman" panose="02020603050405020304" pitchFamily="18" charset="0"/>
              </a:rPr>
              <a:t>	</a:t>
            </a:r>
          </a:p>
          <a:p>
            <a:r>
              <a:rPr lang="en-US" altLang="en-US" sz="2400" dirty="0">
                <a:cs typeface="Times New Roman" panose="02020603050405020304" pitchFamily="18" charset="0"/>
              </a:rPr>
              <a:t>		     i3 Processor or above</a:t>
            </a:r>
          </a:p>
          <a:p>
            <a:r>
              <a:rPr lang="en-US" altLang="en-US" sz="2400" dirty="0">
                <a:cs typeface="Times New Roman" panose="02020603050405020304" pitchFamily="18" charset="0"/>
              </a:rPr>
              <a:t>		     RAM 4GB or above</a:t>
            </a:r>
          </a:p>
          <a:p>
            <a:r>
              <a:rPr lang="en-US" altLang="en-US" sz="2400" dirty="0">
                <a:cs typeface="Times New Roman" panose="02020603050405020304" pitchFamily="18" charset="0"/>
              </a:rPr>
              <a:t>		     150 SSD hard disk</a:t>
            </a:r>
          </a:p>
        </p:txBody>
      </p:sp>
      <p:sp>
        <p:nvSpPr>
          <p:cNvPr id="18437" name="Slide Number Placeholder 6">
            <a:extLst>
              <a:ext uri="{FF2B5EF4-FFF2-40B4-BE49-F238E27FC236}">
                <a16:creationId xmlns:a16="http://schemas.microsoft.com/office/drawing/2014/main" id="{44363592-BD2A-4153-9AEA-BCB4655C5370}"/>
              </a:ext>
            </a:extLst>
          </p:cNvPr>
          <p:cNvSpPr>
            <a:spLocks noGrp="1"/>
          </p:cNvSpPr>
          <p:nvPr>
            <p:ph type="sldNum" sz="quarter" idx="12"/>
          </p:nvPr>
        </p:nvSpPr>
        <p:spPr bwMode="auto">
          <a:xfrm>
            <a:off x="6444676" y="6041363"/>
            <a:ext cx="5126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F15528-21DE-4FAA-801E-634DDDAF4B2B}" type="slidenum">
              <a:rPr lang="en-US" smtClean="0"/>
              <a:pPr/>
              <a:t>24</a:t>
            </a:fld>
            <a:endParaRPr lang="en-US" altLang="en-US">
              <a:solidFill>
                <a:srgbClr val="045C75"/>
              </a:solidFill>
              <a:latin typeface="Book Antiqua" panose="02040602050305030304" pitchFamily="18" charset="0"/>
            </a:endParaRPr>
          </a:p>
        </p:txBody>
      </p:sp>
      <p:sp>
        <p:nvSpPr>
          <p:cNvPr id="2" name="Title 1">
            <a:extLst>
              <a:ext uri="{FF2B5EF4-FFF2-40B4-BE49-F238E27FC236}">
                <a16:creationId xmlns:a16="http://schemas.microsoft.com/office/drawing/2014/main" id="{06C905DF-128E-6C04-0F8E-67E04B76C954}"/>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Software And Hardware Requirements</a:t>
            </a:r>
          </a:p>
        </p:txBody>
      </p:sp>
    </p:spTree>
    <p:extLst>
      <p:ext uri="{BB962C8B-B14F-4D97-AF65-F5344CB8AC3E}">
        <p14:creationId xmlns:p14="http://schemas.microsoft.com/office/powerpoint/2010/main" val="4083268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of Modules</a:t>
            </a:r>
          </a:p>
        </p:txBody>
      </p:sp>
      <p:sp>
        <p:nvSpPr>
          <p:cNvPr id="6" name="Slide Number Placeholder 5"/>
          <p:cNvSpPr>
            <a:spLocks noGrp="1"/>
          </p:cNvSpPr>
          <p:nvPr>
            <p:ph type="sldNum" sz="quarter" idx="12"/>
          </p:nvPr>
        </p:nvSpPr>
        <p:spPr>
          <a:xfrm>
            <a:off x="6444676" y="6041363"/>
            <a:ext cx="51263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F15528-21DE-4FAA-801E-634DDDAF4B2B}" type="slidenum">
              <a:rPr lang="en-US" smtClean="0"/>
              <a:pPr/>
              <a:t>25</a:t>
            </a:fld>
            <a:endParaRPr lang="en-US" altLang="en-US"/>
          </a:p>
        </p:txBody>
      </p:sp>
      <p:sp>
        <p:nvSpPr>
          <p:cNvPr id="8" name="Rectangle 7"/>
          <p:cNvSpPr/>
          <p:nvPr/>
        </p:nvSpPr>
        <p:spPr>
          <a:xfrm>
            <a:off x="412173" y="2266517"/>
            <a:ext cx="1600200" cy="762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latin typeface="Constantia" panose="02030602050306030303" pitchFamily="18" charset="0"/>
              </a:rPr>
              <a:t>Authentication</a:t>
            </a:r>
          </a:p>
        </p:txBody>
      </p:sp>
      <p:sp>
        <p:nvSpPr>
          <p:cNvPr id="11" name="Rectangle 10"/>
          <p:cNvSpPr/>
          <p:nvPr/>
        </p:nvSpPr>
        <p:spPr>
          <a:xfrm>
            <a:off x="4928755" y="2274599"/>
            <a:ext cx="1524000" cy="762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nstantia" panose="02030602050306030303" pitchFamily="18" charset="0"/>
              </a:rPr>
              <a:t>Processing</a:t>
            </a:r>
          </a:p>
        </p:txBody>
      </p:sp>
      <p:sp>
        <p:nvSpPr>
          <p:cNvPr id="12" name="Rectangle 11"/>
          <p:cNvSpPr/>
          <p:nvPr/>
        </p:nvSpPr>
        <p:spPr>
          <a:xfrm>
            <a:off x="7162800" y="2274599"/>
            <a:ext cx="1524000" cy="762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nstantia" panose="02030602050306030303" pitchFamily="18" charset="0"/>
              </a:rPr>
              <a:t>Prediction</a:t>
            </a:r>
          </a:p>
        </p:txBody>
      </p:sp>
      <p:sp>
        <p:nvSpPr>
          <p:cNvPr id="13" name="Rectangle 12"/>
          <p:cNvSpPr/>
          <p:nvPr/>
        </p:nvSpPr>
        <p:spPr>
          <a:xfrm>
            <a:off x="2670464" y="2266517"/>
            <a:ext cx="1524000" cy="762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nstantia" panose="02030602050306030303" pitchFamily="18" charset="0"/>
              </a:rPr>
              <a:t>Dataset Creation &amp; Trained </a:t>
            </a:r>
          </a:p>
        </p:txBody>
      </p:sp>
      <p:sp>
        <p:nvSpPr>
          <p:cNvPr id="14" name="Rectangle 13"/>
          <p:cNvSpPr/>
          <p:nvPr/>
        </p:nvSpPr>
        <p:spPr>
          <a:xfrm>
            <a:off x="7162800" y="4360141"/>
            <a:ext cx="1524000" cy="762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nstantia" panose="02030602050306030303" pitchFamily="18" charset="0"/>
              </a:rPr>
              <a:t>Output/report</a:t>
            </a:r>
          </a:p>
        </p:txBody>
      </p:sp>
      <p:sp>
        <p:nvSpPr>
          <p:cNvPr id="17" name="TextBox 16"/>
          <p:cNvSpPr txBox="1"/>
          <p:nvPr/>
        </p:nvSpPr>
        <p:spPr>
          <a:xfrm>
            <a:off x="450273" y="3257117"/>
            <a:ext cx="1524000" cy="381000"/>
          </a:xfrm>
          <a:prstGeom prst="rect">
            <a:avLst/>
          </a:prstGeom>
          <a:noFill/>
        </p:spPr>
        <p:txBody>
          <a:bodyPr wrap="square" rtlCol="0">
            <a:spAutoFit/>
          </a:bodyPr>
          <a:lstStyle/>
          <a:p>
            <a:pPr algn="ctr"/>
            <a:r>
              <a:rPr lang="en-US" dirty="0">
                <a:latin typeface="Constantia" panose="02030602050306030303" pitchFamily="18" charset="0"/>
              </a:rPr>
              <a:t>Model 1</a:t>
            </a:r>
          </a:p>
        </p:txBody>
      </p:sp>
      <p:sp>
        <p:nvSpPr>
          <p:cNvPr id="18" name="TextBox 17"/>
          <p:cNvSpPr txBox="1"/>
          <p:nvPr/>
        </p:nvSpPr>
        <p:spPr>
          <a:xfrm>
            <a:off x="2670464" y="3257117"/>
            <a:ext cx="1524000" cy="381000"/>
          </a:xfrm>
          <a:prstGeom prst="rect">
            <a:avLst/>
          </a:prstGeom>
          <a:noFill/>
        </p:spPr>
        <p:txBody>
          <a:bodyPr wrap="square" rtlCol="0">
            <a:spAutoFit/>
          </a:bodyPr>
          <a:lstStyle/>
          <a:p>
            <a:pPr algn="ctr"/>
            <a:r>
              <a:rPr lang="en-US" dirty="0">
                <a:latin typeface="Constantia" panose="02030602050306030303" pitchFamily="18" charset="0"/>
              </a:rPr>
              <a:t>Model 2</a:t>
            </a:r>
          </a:p>
        </p:txBody>
      </p:sp>
      <p:sp>
        <p:nvSpPr>
          <p:cNvPr id="19" name="TextBox 18"/>
          <p:cNvSpPr txBox="1"/>
          <p:nvPr/>
        </p:nvSpPr>
        <p:spPr>
          <a:xfrm>
            <a:off x="4928755" y="3257117"/>
            <a:ext cx="1524000" cy="381000"/>
          </a:xfrm>
          <a:prstGeom prst="rect">
            <a:avLst/>
          </a:prstGeom>
          <a:noFill/>
        </p:spPr>
        <p:txBody>
          <a:bodyPr wrap="square" rtlCol="0">
            <a:spAutoFit/>
          </a:bodyPr>
          <a:lstStyle/>
          <a:p>
            <a:pPr algn="ctr"/>
            <a:r>
              <a:rPr lang="en-US" dirty="0">
                <a:latin typeface="Constantia" panose="02030602050306030303" pitchFamily="18" charset="0"/>
              </a:rPr>
              <a:t>Model 3</a:t>
            </a:r>
          </a:p>
        </p:txBody>
      </p:sp>
      <p:sp>
        <p:nvSpPr>
          <p:cNvPr id="20" name="TextBox 19"/>
          <p:cNvSpPr txBox="1"/>
          <p:nvPr/>
        </p:nvSpPr>
        <p:spPr>
          <a:xfrm>
            <a:off x="7162800" y="3260869"/>
            <a:ext cx="1524000" cy="381000"/>
          </a:xfrm>
          <a:prstGeom prst="rect">
            <a:avLst/>
          </a:prstGeom>
          <a:noFill/>
        </p:spPr>
        <p:txBody>
          <a:bodyPr wrap="square" rtlCol="0">
            <a:spAutoFit/>
          </a:bodyPr>
          <a:lstStyle/>
          <a:p>
            <a:pPr algn="ctr"/>
            <a:r>
              <a:rPr lang="en-US" dirty="0">
                <a:latin typeface="Constantia" panose="02030602050306030303" pitchFamily="18" charset="0"/>
              </a:rPr>
              <a:t>Model 4</a:t>
            </a:r>
          </a:p>
        </p:txBody>
      </p:sp>
      <p:sp>
        <p:nvSpPr>
          <p:cNvPr id="21" name="TextBox 20"/>
          <p:cNvSpPr txBox="1"/>
          <p:nvPr/>
        </p:nvSpPr>
        <p:spPr>
          <a:xfrm>
            <a:off x="7162800" y="5562600"/>
            <a:ext cx="1524000" cy="381000"/>
          </a:xfrm>
          <a:prstGeom prst="rect">
            <a:avLst/>
          </a:prstGeom>
          <a:noFill/>
        </p:spPr>
        <p:txBody>
          <a:bodyPr wrap="square" rtlCol="0">
            <a:spAutoFit/>
          </a:bodyPr>
          <a:lstStyle/>
          <a:p>
            <a:pPr algn="ctr"/>
            <a:r>
              <a:rPr lang="en-US" dirty="0">
                <a:latin typeface="Constantia" panose="02030602050306030303" pitchFamily="18" charset="0"/>
              </a:rPr>
              <a:t>Model 5</a:t>
            </a:r>
          </a:p>
        </p:txBody>
      </p:sp>
      <p:sp>
        <p:nvSpPr>
          <p:cNvPr id="3" name="Arrow: Right 2">
            <a:extLst>
              <a:ext uri="{FF2B5EF4-FFF2-40B4-BE49-F238E27FC236}">
                <a16:creationId xmlns:a16="http://schemas.microsoft.com/office/drawing/2014/main" id="{1D5FA55E-ADCF-DF74-9485-B801C1932E37}"/>
              </a:ext>
            </a:extLst>
          </p:cNvPr>
          <p:cNvSpPr/>
          <p:nvPr/>
        </p:nvSpPr>
        <p:spPr>
          <a:xfrm>
            <a:off x="2189018" y="2526218"/>
            <a:ext cx="304800" cy="258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26E6047-0B3C-FCDE-DE13-66D8D4941B6C}"/>
              </a:ext>
            </a:extLst>
          </p:cNvPr>
          <p:cNvSpPr/>
          <p:nvPr/>
        </p:nvSpPr>
        <p:spPr>
          <a:xfrm>
            <a:off x="4409209" y="2526218"/>
            <a:ext cx="304800" cy="258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CEF2892E-305E-BAE3-7907-02820E38A574}"/>
              </a:ext>
            </a:extLst>
          </p:cNvPr>
          <p:cNvSpPr/>
          <p:nvPr/>
        </p:nvSpPr>
        <p:spPr>
          <a:xfrm>
            <a:off x="6653646" y="2526218"/>
            <a:ext cx="304800" cy="258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FDA33D1-165E-D4C0-45F6-BC0379A16E77}"/>
              </a:ext>
            </a:extLst>
          </p:cNvPr>
          <p:cNvSpPr/>
          <p:nvPr/>
        </p:nvSpPr>
        <p:spPr>
          <a:xfrm rot="5400000">
            <a:off x="7772400" y="3871985"/>
            <a:ext cx="304800" cy="258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006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C1A5-2ECB-1782-A769-2CF2644F4919}"/>
              </a:ext>
            </a:extLst>
          </p:cNvPr>
          <p:cNvSpPr>
            <a:spLocks noGrp="1"/>
          </p:cNvSpPr>
          <p:nvPr>
            <p:ph type="title"/>
          </p:nvPr>
        </p:nvSpPr>
        <p:spPr/>
        <p:txBody>
          <a:bodyPr/>
          <a:lstStyle/>
          <a:p>
            <a:r>
              <a:rPr lang="en-US" dirty="0"/>
              <a:t>Project Plan</a:t>
            </a:r>
            <a:endParaRPr lang="en-IN" dirty="0"/>
          </a:p>
        </p:txBody>
      </p:sp>
      <p:pic>
        <p:nvPicPr>
          <p:cNvPr id="5" name="Content Placeholder 4">
            <a:extLst>
              <a:ext uri="{FF2B5EF4-FFF2-40B4-BE49-F238E27FC236}">
                <a16:creationId xmlns:a16="http://schemas.microsoft.com/office/drawing/2014/main" id="{53ECEEDF-C150-D69F-00E4-01202FEFCB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8701442" cy="3626119"/>
          </a:xfrm>
        </p:spPr>
      </p:pic>
    </p:spTree>
    <p:extLst>
      <p:ext uri="{BB962C8B-B14F-4D97-AF65-F5344CB8AC3E}">
        <p14:creationId xmlns:p14="http://schemas.microsoft.com/office/powerpoint/2010/main" val="2076551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AC6D-495C-6301-192E-27661191FF23}"/>
              </a:ext>
            </a:extLst>
          </p:cNvPr>
          <p:cNvSpPr>
            <a:spLocks noGrp="1"/>
          </p:cNvSpPr>
          <p:nvPr>
            <p:ph type="title"/>
          </p:nvPr>
        </p:nvSpPr>
        <p:spPr/>
        <p:txBody>
          <a:bodyPr/>
          <a:lstStyle/>
          <a:p>
            <a:r>
              <a:rPr lang="en-US" dirty="0"/>
              <a:t>Project Plan Continue…</a:t>
            </a:r>
            <a:endParaRPr lang="en-IN" dirty="0"/>
          </a:p>
        </p:txBody>
      </p:sp>
      <p:pic>
        <p:nvPicPr>
          <p:cNvPr id="5" name="Content Placeholder 4">
            <a:extLst>
              <a:ext uri="{FF2B5EF4-FFF2-40B4-BE49-F238E27FC236}">
                <a16:creationId xmlns:a16="http://schemas.microsoft.com/office/drawing/2014/main" id="{472885CC-4C60-B6B0-4BB6-77CE4218F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98" y="2164772"/>
            <a:ext cx="8686403" cy="2788228"/>
          </a:xfrm>
        </p:spPr>
      </p:pic>
    </p:spTree>
    <p:extLst>
      <p:ext uri="{BB962C8B-B14F-4D97-AF65-F5344CB8AC3E}">
        <p14:creationId xmlns:p14="http://schemas.microsoft.com/office/powerpoint/2010/main" val="3860477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46575" y="1474977"/>
            <a:ext cx="223520"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MT"/>
                <a:cs typeface="Arial MT"/>
              </a:rPr>
              <a:t>14</a:t>
            </a:r>
            <a:endParaRPr sz="1400">
              <a:latin typeface="Arial MT"/>
              <a:cs typeface="Arial MT"/>
            </a:endParaRPr>
          </a:p>
        </p:txBody>
      </p:sp>
      <p:pic>
        <p:nvPicPr>
          <p:cNvPr id="3" name="object 3"/>
          <p:cNvPicPr/>
          <p:nvPr/>
        </p:nvPicPr>
        <p:blipFill>
          <a:blip r:embed="rId2" cstate="print"/>
          <a:stretch>
            <a:fillRect/>
          </a:stretch>
        </p:blipFill>
        <p:spPr>
          <a:xfrm>
            <a:off x="216408" y="256031"/>
            <a:ext cx="1536192" cy="1152144"/>
          </a:xfrm>
          <a:prstGeom prst="rect">
            <a:avLst/>
          </a:prstGeom>
        </p:spPr>
      </p:pic>
      <p:pic>
        <p:nvPicPr>
          <p:cNvPr id="4" name="object 4"/>
          <p:cNvPicPr/>
          <p:nvPr/>
        </p:nvPicPr>
        <p:blipFill>
          <a:blip r:embed="rId3" cstate="print"/>
          <a:stretch>
            <a:fillRect/>
          </a:stretch>
        </p:blipFill>
        <p:spPr>
          <a:xfrm>
            <a:off x="7117080" y="0"/>
            <a:ext cx="45720" cy="1600200"/>
          </a:xfrm>
          <a:prstGeom prst="rect">
            <a:avLst/>
          </a:prstGeom>
        </p:spPr>
      </p:pic>
      <p:pic>
        <p:nvPicPr>
          <p:cNvPr id="5" name="object 5"/>
          <p:cNvPicPr/>
          <p:nvPr/>
        </p:nvPicPr>
        <p:blipFill>
          <a:blip r:embed="rId4" cstate="print"/>
          <a:stretch>
            <a:fillRect/>
          </a:stretch>
        </p:blipFill>
        <p:spPr>
          <a:xfrm>
            <a:off x="7391400" y="0"/>
            <a:ext cx="1452372" cy="1456944"/>
          </a:xfrm>
          <a:prstGeom prst="rect">
            <a:avLst/>
          </a:prstGeom>
        </p:spPr>
      </p:pic>
      <p:pic>
        <p:nvPicPr>
          <p:cNvPr id="6" name="object 6"/>
          <p:cNvPicPr/>
          <p:nvPr/>
        </p:nvPicPr>
        <p:blipFill>
          <a:blip r:embed="rId5" cstate="print"/>
          <a:stretch>
            <a:fillRect/>
          </a:stretch>
        </p:blipFill>
        <p:spPr>
          <a:xfrm>
            <a:off x="1676852" y="2514578"/>
            <a:ext cx="6145839" cy="2895399"/>
          </a:xfrm>
          <a:prstGeom prst="rect">
            <a:avLst/>
          </a:prstGeom>
        </p:spPr>
      </p:pic>
      <p:pic>
        <p:nvPicPr>
          <p:cNvPr id="7" name="object 7"/>
          <p:cNvPicPr/>
          <p:nvPr/>
        </p:nvPicPr>
        <p:blipFill>
          <a:blip r:embed="rId6" cstate="print"/>
          <a:stretch>
            <a:fillRect/>
          </a:stretch>
        </p:blipFill>
        <p:spPr>
          <a:xfrm>
            <a:off x="3810000" y="609600"/>
            <a:ext cx="1371600" cy="1371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7597" y="570532"/>
            <a:ext cx="2217293" cy="443070"/>
          </a:xfrm>
          <a:prstGeom prst="rect">
            <a:avLst/>
          </a:prstGeom>
        </p:spPr>
        <p:txBody>
          <a:bodyPr vert="horz" wrap="square" lIns="0" tIns="12065" rIns="0" bIns="0" rtlCol="0">
            <a:spAutoFit/>
          </a:bodyPr>
          <a:lstStyle/>
          <a:p>
            <a:pPr marL="12700" algn="ctr">
              <a:lnSpc>
                <a:spcPct val="100000"/>
              </a:lnSpc>
              <a:spcBef>
                <a:spcPts val="95"/>
              </a:spcBef>
            </a:pPr>
            <a:r>
              <a:rPr spc="-5" dirty="0">
                <a:latin typeface="Times New Roman" panose="02020603050405020304" pitchFamily="18" charset="0"/>
                <a:cs typeface="Times New Roman" panose="02020603050405020304" pitchFamily="18" charset="0"/>
              </a:rPr>
              <a:t>Mo</a:t>
            </a:r>
            <a:r>
              <a:rPr dirty="0">
                <a:latin typeface="Times New Roman" panose="02020603050405020304" pitchFamily="18" charset="0"/>
                <a:cs typeface="Times New Roman" panose="02020603050405020304" pitchFamily="18" charset="0"/>
              </a:rPr>
              <a:t>t</a:t>
            </a:r>
            <a:r>
              <a:rPr spc="-5"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v</a:t>
            </a:r>
            <a:r>
              <a:rPr spc="-5" dirty="0">
                <a:latin typeface="Times New Roman" panose="02020603050405020304" pitchFamily="18" charset="0"/>
                <a:cs typeface="Times New Roman" panose="02020603050405020304" pitchFamily="18" charset="0"/>
              </a:rPr>
              <a:t>a</a:t>
            </a:r>
            <a:r>
              <a:rPr dirty="0">
                <a:latin typeface="Times New Roman" panose="02020603050405020304" pitchFamily="18" charset="0"/>
                <a:cs typeface="Times New Roman" panose="02020603050405020304" pitchFamily="18" charset="0"/>
              </a:rPr>
              <a:t>t</a:t>
            </a:r>
            <a:r>
              <a:rPr spc="-5"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o</a:t>
            </a:r>
            <a:r>
              <a:rPr spc="-5" dirty="0">
                <a:latin typeface="Times New Roman" panose="02020603050405020304" pitchFamily="18" charset="0"/>
                <a:cs typeface="Times New Roman" panose="02020603050405020304" pitchFamily="18" charset="0"/>
              </a:rPr>
              <a:t>n</a:t>
            </a:r>
          </a:p>
        </p:txBody>
      </p:sp>
      <p:sp>
        <p:nvSpPr>
          <p:cNvPr id="3" name="object 3"/>
          <p:cNvSpPr txBox="1"/>
          <p:nvPr/>
        </p:nvSpPr>
        <p:spPr>
          <a:xfrm>
            <a:off x="609600" y="2286000"/>
            <a:ext cx="8124825" cy="3317703"/>
          </a:xfrm>
          <a:prstGeom prst="rect">
            <a:avLst/>
          </a:prstGeom>
        </p:spPr>
        <p:txBody>
          <a:bodyPr vert="horz" wrap="square" lIns="0" tIns="13335" rIns="0" bIns="0" rtlCol="0">
            <a:spAutoFit/>
          </a:bodyPr>
          <a:lstStyle/>
          <a:p>
            <a:pPr marL="285750" marR="329565" indent="-285750" algn="just">
              <a:lnSpc>
                <a:spcPct val="150000"/>
              </a:lnSpc>
              <a:spcBef>
                <a:spcPts val="105"/>
              </a:spcBef>
              <a:buFont typeface="Arial" panose="020B0604020202020204" pitchFamily="34" charset="0"/>
              <a:buChar char="•"/>
            </a:pPr>
            <a:r>
              <a:rPr spc="-5" dirty="0">
                <a:latin typeface="Times New Roman" panose="02020603050405020304" pitchFamily="18" charset="0"/>
                <a:cs typeface="Times New Roman" panose="02020603050405020304" pitchFamily="18" charset="0"/>
              </a:rPr>
              <a:t>The happiness </a:t>
            </a:r>
            <a:r>
              <a:rPr dirty="0">
                <a:latin typeface="Times New Roman" panose="02020603050405020304" pitchFamily="18" charset="0"/>
                <a:cs typeface="Times New Roman" panose="02020603050405020304" pitchFamily="18" charset="0"/>
              </a:rPr>
              <a:t>index is a significant index </a:t>
            </a:r>
            <a:r>
              <a:rPr spc="-5"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measure social </a:t>
            </a:r>
            <a:r>
              <a:rPr spc="-5" dirty="0">
                <a:latin typeface="Times New Roman" panose="02020603050405020304" pitchFamily="18" charset="0"/>
                <a:cs typeface="Times New Roman" panose="02020603050405020304" pitchFamily="18" charset="0"/>
              </a:rPr>
              <a:t>harmony </a:t>
            </a:r>
            <a:r>
              <a:rPr dirty="0">
                <a:latin typeface="Times New Roman" panose="02020603050405020304" pitchFamily="18" charset="0"/>
                <a:cs typeface="Times New Roman" panose="02020603050405020304" pitchFamily="18" charset="0"/>
              </a:rPr>
              <a:t>and an inevitable requirement </a:t>
            </a:r>
            <a:r>
              <a:rPr spc="-5" dirty="0">
                <a:latin typeface="Times New Roman" panose="02020603050405020304" pitchFamily="18" charset="0"/>
                <a:cs typeface="Times New Roman" panose="02020603050405020304" pitchFamily="18" charset="0"/>
              </a:rPr>
              <a:t>of the </a:t>
            </a:r>
            <a:r>
              <a:rPr dirty="0">
                <a:latin typeface="Times New Roman" panose="02020603050405020304" pitchFamily="18" charset="0"/>
                <a:cs typeface="Times New Roman" panose="02020603050405020304" pitchFamily="18" charset="0"/>
              </a:rPr>
              <a:t>scientific outlook </a:t>
            </a:r>
            <a:r>
              <a:rPr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on development. </a:t>
            </a:r>
            <a:endParaRPr lang="en-IN" spc="-5" dirty="0">
              <a:latin typeface="Times New Roman" panose="02020603050405020304" pitchFamily="18" charset="0"/>
              <a:cs typeface="Times New Roman" panose="02020603050405020304" pitchFamily="18" charset="0"/>
            </a:endParaRPr>
          </a:p>
          <a:p>
            <a:pPr marL="285750" marR="329565" indent="-285750" algn="just">
              <a:lnSpc>
                <a:spcPct val="150000"/>
              </a:lnSpc>
              <a:spcBef>
                <a:spcPts val="105"/>
              </a:spcBef>
              <a:buFont typeface="Arial" panose="020B0604020202020204" pitchFamily="34" charset="0"/>
              <a:buChar char="•"/>
            </a:pPr>
            <a:r>
              <a:rPr dirty="0">
                <a:latin typeface="Times New Roman" panose="02020603050405020304" pitchFamily="18" charset="0"/>
                <a:cs typeface="Times New Roman" panose="02020603050405020304" pitchFamily="18" charset="0"/>
              </a:rPr>
              <a:t>Since </a:t>
            </a:r>
            <a:r>
              <a:rPr spc="-5" dirty="0">
                <a:latin typeface="Times New Roman" panose="02020603050405020304" pitchFamily="18" charset="0"/>
                <a:cs typeface="Times New Roman" panose="02020603050405020304" pitchFamily="18" charset="0"/>
              </a:rPr>
              <a:t>happiness </a:t>
            </a:r>
            <a:r>
              <a:rPr dirty="0">
                <a:latin typeface="Times New Roman" panose="02020603050405020304" pitchFamily="18" charset="0"/>
                <a:cs typeface="Times New Roman" panose="02020603050405020304" pitchFamily="18" charset="0"/>
              </a:rPr>
              <a:t>is a scorching </a:t>
            </a:r>
            <a:r>
              <a:rPr spc="-5" dirty="0">
                <a:latin typeface="Times New Roman" panose="02020603050405020304" pitchFamily="18" charset="0"/>
                <a:cs typeface="Times New Roman" panose="02020603050405020304" pitchFamily="18" charset="0"/>
              </a:rPr>
              <a:t>topic </a:t>
            </a:r>
            <a:r>
              <a:rPr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people’s </a:t>
            </a:r>
            <a:r>
              <a:rPr dirty="0">
                <a:latin typeface="Times New Roman" panose="02020603050405020304" pitchFamily="18" charset="0"/>
                <a:cs typeface="Times New Roman" panose="02020603050405020304" pitchFamily="18" charset="0"/>
              </a:rPr>
              <a:t>daily lives, it is meaningful </a:t>
            </a:r>
            <a:r>
              <a:rPr spc="-5" dirty="0">
                <a:latin typeface="Times New Roman" panose="02020603050405020304" pitchFamily="18" charset="0"/>
                <a:cs typeface="Times New Roman" panose="02020603050405020304" pitchFamily="18" charset="0"/>
              </a:rPr>
              <a:t>to have </a:t>
            </a:r>
            <a:r>
              <a:rPr dirty="0">
                <a:latin typeface="Times New Roman" panose="02020603050405020304" pitchFamily="18" charset="0"/>
                <a:cs typeface="Times New Roman" panose="02020603050405020304" pitchFamily="18" charset="0"/>
              </a:rPr>
              <a:t>a </a:t>
            </a:r>
            <a:r>
              <a:rPr spc="-5" dirty="0">
                <a:latin typeface="Times New Roman" panose="02020603050405020304" pitchFamily="18" charset="0"/>
                <a:cs typeface="Times New Roman" panose="02020603050405020304" pitchFamily="18" charset="0"/>
              </a:rPr>
              <a:t>deep </a:t>
            </a:r>
            <a:r>
              <a:rPr dirty="0">
                <a:latin typeface="Times New Roman" panose="02020603050405020304" pitchFamily="18" charset="0"/>
                <a:cs typeface="Times New Roman" panose="02020603050405020304" pitchFamily="18" charset="0"/>
              </a:rPr>
              <a:t>insight into </a:t>
            </a:r>
            <a:r>
              <a:rPr spc="-5" dirty="0">
                <a:latin typeface="Times New Roman" panose="02020603050405020304" pitchFamily="18" charset="0"/>
                <a:cs typeface="Times New Roman" panose="02020603050405020304" pitchFamily="18" charset="0"/>
              </a:rPr>
              <a:t>that </a:t>
            </a:r>
            <a:r>
              <a:rPr dirty="0">
                <a:latin typeface="Times New Roman" panose="02020603050405020304" pitchFamily="18" charset="0"/>
                <a:cs typeface="Times New Roman" panose="02020603050405020304" pitchFamily="18" charset="0"/>
              </a:rPr>
              <a:t>for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government to </a:t>
            </a:r>
            <a:r>
              <a:rPr dirty="0">
                <a:latin typeface="Times New Roman" panose="02020603050405020304" pitchFamily="18" charset="0"/>
                <a:cs typeface="Times New Roman" panose="02020603050405020304" pitchFamily="18" charset="0"/>
              </a:rPr>
              <a:t>make more beneficial policies and </a:t>
            </a:r>
            <a:r>
              <a:rPr spc="-5" dirty="0">
                <a:latin typeface="Times New Roman" panose="02020603050405020304" pitchFamily="18" charset="0"/>
                <a:cs typeface="Times New Roman" panose="02020603050405020304" pitchFamily="18" charset="0"/>
              </a:rPr>
              <a:t>thoughtful </a:t>
            </a:r>
            <a:r>
              <a:rPr dirty="0">
                <a:latin typeface="Times New Roman" panose="02020603050405020304" pitchFamily="18" charset="0"/>
                <a:cs typeface="Times New Roman" panose="02020603050405020304" pitchFamily="18" charset="0"/>
              </a:rPr>
              <a:t>improve</a:t>
            </a:r>
            <a:r>
              <a:rPr spc="-5" dirty="0">
                <a:latin typeface="Times New Roman" panose="02020603050405020304" pitchFamily="18" charset="0"/>
                <a:cs typeface="Times New Roman" panose="02020603050405020304" pitchFamily="18" charset="0"/>
              </a:rPr>
              <a:t>ments </a:t>
            </a:r>
            <a:r>
              <a:rPr dirty="0">
                <a:latin typeface="Times New Roman" panose="02020603050405020304" pitchFamily="18" charset="0"/>
                <a:cs typeface="Times New Roman" panose="02020603050405020304" pitchFamily="18" charset="0"/>
              </a:rPr>
              <a:t>for </a:t>
            </a:r>
            <a:r>
              <a:rPr spc="-5" dirty="0">
                <a:latin typeface="Times New Roman" panose="02020603050405020304" pitchFamily="18" charset="0"/>
                <a:cs typeface="Times New Roman" panose="02020603050405020304" pitchFamily="18" charset="0"/>
              </a:rPr>
              <a:t>people. </a:t>
            </a:r>
            <a:endParaRPr lang="en-IN" spc="-5" dirty="0">
              <a:latin typeface="Times New Roman" panose="02020603050405020304" pitchFamily="18" charset="0"/>
              <a:cs typeface="Times New Roman" panose="02020603050405020304" pitchFamily="18" charset="0"/>
            </a:endParaRPr>
          </a:p>
          <a:p>
            <a:pPr marL="285750" marR="329565" indent="-285750" algn="just">
              <a:lnSpc>
                <a:spcPct val="150000"/>
              </a:lnSpc>
              <a:spcBef>
                <a:spcPts val="105"/>
              </a:spcBef>
              <a:buFont typeface="Arial" panose="020B0604020202020204" pitchFamily="34" charset="0"/>
              <a:buChar char="•"/>
            </a:pPr>
            <a:r>
              <a:rPr dirty="0">
                <a:latin typeface="Times New Roman" panose="02020603050405020304" pitchFamily="18" charset="0"/>
                <a:cs typeface="Times New Roman" panose="02020603050405020304" pitchFamily="18" charset="0"/>
              </a:rPr>
              <a:t>When </a:t>
            </a:r>
            <a:r>
              <a:rPr spc="-5" dirty="0">
                <a:latin typeface="Times New Roman" panose="02020603050405020304" pitchFamily="18" charset="0"/>
                <a:cs typeface="Times New Roman" panose="02020603050405020304" pitchFamily="18" charset="0"/>
              </a:rPr>
              <a:t>th</a:t>
            </a:r>
            <a:r>
              <a:rPr lang="en-US" spc="-5" dirty="0">
                <a:latin typeface="Times New Roman" panose="02020603050405020304" pitchFamily="18" charset="0"/>
                <a:cs typeface="Times New Roman" panose="02020603050405020304" pitchFamily="18" charset="0"/>
              </a:rPr>
              <a:t>e </a:t>
            </a:r>
            <a:r>
              <a:rPr dirty="0">
                <a:latin typeface="Times New Roman" panose="02020603050405020304" pitchFamily="18" charset="0"/>
                <a:cs typeface="Times New Roman" panose="02020603050405020304" pitchFamily="18" charset="0"/>
              </a:rPr>
              <a:t>changes from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research </a:t>
            </a:r>
            <a:r>
              <a:rPr spc="-5" dirty="0">
                <a:latin typeface="Times New Roman" panose="02020603050405020304" pitchFamily="18" charset="0"/>
                <a:cs typeface="Times New Roman" panose="02020603050405020304" pitchFamily="18" charset="0"/>
              </a:rPr>
              <a:t>on happiness </a:t>
            </a:r>
            <a:r>
              <a:rPr dirty="0">
                <a:latin typeface="Times New Roman" panose="02020603050405020304" pitchFamily="18" charset="0"/>
                <a:cs typeface="Times New Roman" panose="02020603050405020304" pitchFamily="18" charset="0"/>
              </a:rPr>
              <a:t>index</a:t>
            </a:r>
            <a:r>
              <a:rPr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become</a:t>
            </a:r>
            <a:r>
              <a:rPr lang="en-US" spc="-5" dirty="0">
                <a:latin typeface="Times New Roman" panose="02020603050405020304" pitchFamily="18" charset="0"/>
                <a:cs typeface="Times New Roman" panose="02020603050405020304" pitchFamily="18" charset="0"/>
              </a:rPr>
              <a:t>s </a:t>
            </a:r>
            <a:r>
              <a:rPr dirty="0">
                <a:latin typeface="Times New Roman" panose="02020603050405020304" pitchFamily="18" charset="0"/>
                <a:cs typeface="Times New Roman" panose="02020603050405020304" pitchFamily="18" charset="0"/>
              </a:rPr>
              <a:t>a reality,</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people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will</a:t>
            </a:r>
            <a:r>
              <a:rPr spc="-5" dirty="0">
                <a:latin typeface="Times New Roman" panose="02020603050405020304" pitchFamily="18" charset="0"/>
                <a:cs typeface="Times New Roman" panose="02020603050405020304" pitchFamily="18" charset="0"/>
              </a:rPr>
              <a:t> become</a:t>
            </a:r>
            <a:r>
              <a:rPr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happier</a:t>
            </a:r>
            <a:r>
              <a:rPr lang="en-US"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 </a:t>
            </a:r>
            <a:r>
              <a:rPr spc="-5" dirty="0">
                <a:latin typeface="Times New Roman" panose="02020603050405020304" pitchFamily="18" charset="0"/>
                <a:cs typeface="Times New Roman" panose="02020603050405020304" pitchFamily="18" charset="0"/>
              </a:rPr>
              <a:t>the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society</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will</a:t>
            </a:r>
            <a:r>
              <a:rPr lang="en-US"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become</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more</a:t>
            </a:r>
            <a:r>
              <a:rPr lang="en-US"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harmonious,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forming</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virtuous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circle.</a:t>
            </a:r>
          </a:p>
        </p:txBody>
      </p:sp>
      <p:sp>
        <p:nvSpPr>
          <p:cNvPr id="5" name="TextBox 4">
            <a:extLst>
              <a:ext uri="{FF2B5EF4-FFF2-40B4-BE49-F238E27FC236}">
                <a16:creationId xmlns:a16="http://schemas.microsoft.com/office/drawing/2014/main" id="{C1C9D2CA-63F7-4A78-BAE2-F191933A5238}"/>
              </a:ext>
            </a:extLst>
          </p:cNvPr>
          <p:cNvSpPr txBox="1"/>
          <p:nvPr/>
        </p:nvSpPr>
        <p:spPr>
          <a:xfrm>
            <a:off x="4345401" y="1447800"/>
            <a:ext cx="301686" cy="369332"/>
          </a:xfrm>
          <a:prstGeom prst="rect">
            <a:avLst/>
          </a:prstGeom>
          <a:noFill/>
        </p:spPr>
        <p:txBody>
          <a:bodyPr wrap="none" rtlCol="0">
            <a:spAutoFit/>
          </a:bodyPr>
          <a:lstStyle/>
          <a:p>
            <a:r>
              <a:rPr lang="en-IN"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918970"/>
            <a:chOff x="0" y="0"/>
            <a:chExt cx="9144000" cy="1918970"/>
          </a:xfrm>
        </p:grpSpPr>
        <p:pic>
          <p:nvPicPr>
            <p:cNvPr id="3" name="object 3"/>
            <p:cNvPicPr/>
            <p:nvPr/>
          </p:nvPicPr>
          <p:blipFill>
            <a:blip r:embed="rId2" cstate="print"/>
            <a:stretch>
              <a:fillRect/>
            </a:stretch>
          </p:blipFill>
          <p:spPr>
            <a:xfrm>
              <a:off x="1828800" y="0"/>
              <a:ext cx="45719" cy="1621536"/>
            </a:xfrm>
            <a:prstGeom prst="rect">
              <a:avLst/>
            </a:prstGeom>
          </p:spPr>
        </p:pic>
        <p:pic>
          <p:nvPicPr>
            <p:cNvPr id="4" name="object 4"/>
            <p:cNvPicPr/>
            <p:nvPr/>
          </p:nvPicPr>
          <p:blipFill>
            <a:blip r:embed="rId3" cstate="print"/>
            <a:stretch>
              <a:fillRect/>
            </a:stretch>
          </p:blipFill>
          <p:spPr>
            <a:xfrm>
              <a:off x="0" y="1600200"/>
              <a:ext cx="4114800" cy="45720"/>
            </a:xfrm>
            <a:prstGeom prst="rect">
              <a:avLst/>
            </a:prstGeom>
          </p:spPr>
        </p:pic>
        <p:pic>
          <p:nvPicPr>
            <p:cNvPr id="5" name="object 5"/>
            <p:cNvPicPr/>
            <p:nvPr/>
          </p:nvPicPr>
          <p:blipFill>
            <a:blip r:embed="rId4" cstate="print"/>
            <a:stretch>
              <a:fillRect/>
            </a:stretch>
          </p:blipFill>
          <p:spPr>
            <a:xfrm>
              <a:off x="4800600" y="1600200"/>
              <a:ext cx="4343400" cy="45720"/>
            </a:xfrm>
            <a:prstGeom prst="rect">
              <a:avLst/>
            </a:prstGeom>
          </p:spPr>
        </p:pic>
        <p:sp>
          <p:nvSpPr>
            <p:cNvPr id="6" name="object 6"/>
            <p:cNvSpPr/>
            <p:nvPr/>
          </p:nvSpPr>
          <p:spPr>
            <a:xfrm>
              <a:off x="4115561" y="1296161"/>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25400">
              <a:solidFill>
                <a:srgbClr val="385D89"/>
              </a:solidFill>
            </a:ln>
          </p:spPr>
          <p:txBody>
            <a:bodyPr wrap="square" lIns="0" tIns="0" rIns="0" bIns="0" rtlCol="0"/>
            <a:lstStyle/>
            <a:p>
              <a:endParaRPr/>
            </a:p>
          </p:txBody>
        </p:sp>
      </p:grpSp>
      <p:sp>
        <p:nvSpPr>
          <p:cNvPr id="7" name="object 7"/>
          <p:cNvSpPr txBox="1"/>
          <p:nvPr/>
        </p:nvSpPr>
        <p:spPr>
          <a:xfrm>
            <a:off x="4395342" y="1474977"/>
            <a:ext cx="12509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4</a:t>
            </a:r>
            <a:endParaRPr sz="1400">
              <a:latin typeface="Arial MT"/>
              <a:cs typeface="Arial MT"/>
            </a:endParaRPr>
          </a:p>
        </p:txBody>
      </p:sp>
      <p:pic>
        <p:nvPicPr>
          <p:cNvPr id="8" name="object 8"/>
          <p:cNvPicPr/>
          <p:nvPr/>
        </p:nvPicPr>
        <p:blipFill>
          <a:blip r:embed="rId5" cstate="print"/>
          <a:stretch>
            <a:fillRect/>
          </a:stretch>
        </p:blipFill>
        <p:spPr>
          <a:xfrm>
            <a:off x="216408" y="256031"/>
            <a:ext cx="1536192" cy="1152144"/>
          </a:xfrm>
          <a:prstGeom prst="rect">
            <a:avLst/>
          </a:prstGeom>
        </p:spPr>
      </p:pic>
      <p:pic>
        <p:nvPicPr>
          <p:cNvPr id="9" name="object 9"/>
          <p:cNvPicPr/>
          <p:nvPr/>
        </p:nvPicPr>
        <p:blipFill>
          <a:blip r:embed="rId6" cstate="print"/>
          <a:stretch>
            <a:fillRect/>
          </a:stretch>
        </p:blipFill>
        <p:spPr>
          <a:xfrm>
            <a:off x="7117080" y="0"/>
            <a:ext cx="45720" cy="1600200"/>
          </a:xfrm>
          <a:prstGeom prst="rect">
            <a:avLst/>
          </a:prstGeom>
        </p:spPr>
      </p:pic>
      <p:pic>
        <p:nvPicPr>
          <p:cNvPr id="10" name="object 10"/>
          <p:cNvPicPr/>
          <p:nvPr/>
        </p:nvPicPr>
        <p:blipFill>
          <a:blip r:embed="rId7" cstate="print"/>
          <a:stretch>
            <a:fillRect/>
          </a:stretch>
        </p:blipFill>
        <p:spPr>
          <a:xfrm>
            <a:off x="7391400" y="0"/>
            <a:ext cx="1452372" cy="1456944"/>
          </a:xfrm>
          <a:prstGeom prst="rect">
            <a:avLst/>
          </a:prstGeom>
        </p:spPr>
      </p:pic>
      <p:sp>
        <p:nvSpPr>
          <p:cNvPr id="11" name="object 11"/>
          <p:cNvSpPr txBox="1">
            <a:spLocks noGrp="1"/>
          </p:cNvSpPr>
          <p:nvPr>
            <p:ph type="title"/>
          </p:nvPr>
        </p:nvSpPr>
        <p:spPr>
          <a:xfrm>
            <a:off x="3572319" y="615593"/>
            <a:ext cx="1846961" cy="443070"/>
          </a:xfrm>
          <a:prstGeom prst="rect">
            <a:avLst/>
          </a:prstGeom>
        </p:spPr>
        <p:txBody>
          <a:bodyPr vert="horz" wrap="square" lIns="0" tIns="12065" rIns="0" bIns="0" rtlCol="0">
            <a:spAutoFit/>
          </a:bodyPr>
          <a:lstStyle/>
          <a:p>
            <a:pPr marL="12700" algn="ctr">
              <a:lnSpc>
                <a:spcPct val="100000"/>
              </a:lnSpc>
              <a:spcBef>
                <a:spcPts val="95"/>
              </a:spcBef>
            </a:pPr>
            <a:r>
              <a:rPr spc="-5" dirty="0">
                <a:latin typeface="Times New Roman" panose="02020603050405020304" pitchFamily="18" charset="0"/>
                <a:cs typeface="Times New Roman" panose="02020603050405020304" pitchFamily="18" charset="0"/>
              </a:rPr>
              <a:t>Objectives</a:t>
            </a:r>
          </a:p>
        </p:txBody>
      </p:sp>
      <p:sp>
        <p:nvSpPr>
          <p:cNvPr id="12" name="object 12"/>
          <p:cNvSpPr txBox="1"/>
          <p:nvPr/>
        </p:nvSpPr>
        <p:spPr>
          <a:xfrm>
            <a:off x="660908" y="2566256"/>
            <a:ext cx="7999730" cy="1952458"/>
          </a:xfrm>
          <a:prstGeom prst="rect">
            <a:avLst/>
          </a:prstGeom>
        </p:spPr>
        <p:txBody>
          <a:bodyPr vert="horz" wrap="square" lIns="0" tIns="13335" rIns="0" bIns="0" rtlCol="0">
            <a:spAutoFit/>
          </a:bodyPr>
          <a:lstStyle/>
          <a:p>
            <a:pPr marL="297815" indent="-285750">
              <a:lnSpc>
                <a:spcPct val="100000"/>
              </a:lnSpc>
              <a:spcBef>
                <a:spcPts val="105"/>
              </a:spcBef>
              <a:buFont typeface="Arial" panose="020B0604020202020204" pitchFamily="34" charset="0"/>
              <a:buChar char="•"/>
              <a:tabLst>
                <a:tab pos="293370" algn="l"/>
              </a:tabLst>
            </a:pPr>
            <a:r>
              <a:rPr dirty="0">
                <a:latin typeface="Times New Roman" panose="02020603050405020304" pitchFamily="18" charset="0"/>
                <a:cs typeface="Times New Roman" panose="02020603050405020304" pitchFamily="18" charset="0"/>
              </a:rPr>
              <a:t>To</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study</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existing</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literature</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calculate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happiness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index.</a:t>
            </a:r>
          </a:p>
          <a:p>
            <a:pPr marL="285750" indent="-285750">
              <a:lnSpc>
                <a:spcPct val="100000"/>
              </a:lnSpc>
              <a:spcBef>
                <a:spcPts val="45"/>
              </a:spcBef>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a:p>
            <a:pPr marL="297815" indent="-285750">
              <a:lnSpc>
                <a:spcPct val="100000"/>
              </a:lnSpc>
              <a:buFont typeface="Arial" panose="020B0604020202020204" pitchFamily="34" charset="0"/>
              <a:buChar char="•"/>
              <a:tabLst>
                <a:tab pos="293370" algn="l"/>
              </a:tabLst>
            </a:pPr>
            <a:r>
              <a:rPr dirty="0">
                <a:latin typeface="Times New Roman" panose="02020603050405020304" pitchFamily="18" charset="0"/>
                <a:cs typeface="Times New Roman" panose="02020603050405020304" pitchFamily="18" charset="0"/>
              </a:rPr>
              <a:t>To</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preprocessing</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techniques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apply</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given</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dataset.</a:t>
            </a:r>
          </a:p>
          <a:p>
            <a:pPr marL="285750" indent="-285750">
              <a:lnSpc>
                <a:spcPct val="100000"/>
              </a:lnSpc>
              <a:spcBef>
                <a:spcPts val="40"/>
              </a:spcBef>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a:p>
            <a:pPr marL="297815" indent="-285750">
              <a:lnSpc>
                <a:spcPct val="100000"/>
              </a:lnSpc>
              <a:buFont typeface="Arial" panose="020B0604020202020204" pitchFamily="34" charset="0"/>
              <a:buChar char="•"/>
              <a:tabLst>
                <a:tab pos="293370" algn="l"/>
              </a:tabLst>
            </a:pPr>
            <a:r>
              <a:rPr dirty="0">
                <a:latin typeface="Times New Roman" panose="02020603050405020304" pitchFamily="18" charset="0"/>
                <a:cs typeface="Times New Roman" panose="02020603050405020304" pitchFamily="18" charset="0"/>
              </a:rPr>
              <a:t>To apply</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learning</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techniques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calculate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happiness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index of</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people.</a:t>
            </a:r>
          </a:p>
          <a:p>
            <a:pPr marL="285750" indent="-285750">
              <a:lnSpc>
                <a:spcPct val="100000"/>
              </a:lnSpc>
              <a:spcBef>
                <a:spcPts val="45"/>
              </a:spcBef>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a:p>
            <a:pPr marL="297815" indent="-285750">
              <a:lnSpc>
                <a:spcPct val="100000"/>
              </a:lnSpc>
              <a:spcBef>
                <a:spcPts val="5"/>
              </a:spcBef>
              <a:buFont typeface="Arial" panose="020B0604020202020204" pitchFamily="34" charset="0"/>
              <a:buChar char="•"/>
              <a:tabLst>
                <a:tab pos="293370" algn="l"/>
              </a:tabLst>
            </a:pPr>
            <a:r>
              <a:rPr dirty="0">
                <a:latin typeface="Times New Roman" panose="02020603050405020304" pitchFamily="18" charset="0"/>
                <a:cs typeface="Times New Roman" panose="02020603050405020304" pitchFamily="18" charset="0"/>
              </a:rPr>
              <a:t>To</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validate</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the</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performance</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381000"/>
            <a:ext cx="3133725" cy="1304844"/>
          </a:xfrm>
          <a:prstGeom prst="rect">
            <a:avLst/>
          </a:prstGeom>
        </p:spPr>
        <p:txBody>
          <a:bodyPr vert="horz" wrap="square" lIns="0" tIns="12065" rIns="0" bIns="0" rtlCol="0">
            <a:spAutoFit/>
          </a:bodyPr>
          <a:lstStyle/>
          <a:p>
            <a:pPr marL="12700" algn="ctr">
              <a:lnSpc>
                <a:spcPct val="100000"/>
              </a:lnSpc>
              <a:spcBef>
                <a:spcPts val="95"/>
              </a:spcBef>
            </a:pPr>
            <a:r>
              <a:rPr dirty="0">
                <a:latin typeface="Times New Roman" panose="02020603050405020304" pitchFamily="18" charset="0"/>
                <a:cs typeface="Times New Roman" panose="02020603050405020304" pitchFamily="18" charset="0"/>
              </a:rPr>
              <a:t>Literature</a:t>
            </a:r>
            <a:r>
              <a:rPr spc="-2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Survey</a:t>
            </a:r>
            <a:br>
              <a:rPr lang="en-IN" spc="-5" dirty="0">
                <a:latin typeface="Times New Roman" panose="02020603050405020304" pitchFamily="18" charset="0"/>
                <a:cs typeface="Times New Roman" panose="02020603050405020304" pitchFamily="18" charset="0"/>
              </a:rPr>
            </a:br>
            <a:r>
              <a:rPr lang="en-IN" spc="-5" dirty="0">
                <a:solidFill>
                  <a:srgbClr val="C00000"/>
                </a:solidFill>
                <a:latin typeface="Times New Roman" panose="02020603050405020304" pitchFamily="18" charset="0"/>
                <a:cs typeface="Times New Roman" panose="02020603050405020304" pitchFamily="18" charset="0"/>
              </a:rPr>
              <a:t>Paper 1</a:t>
            </a:r>
            <a:br>
              <a:rPr lang="en-IN" spc="-5" dirty="0"/>
            </a:br>
            <a:r>
              <a:rPr spc="5" dirty="0"/>
              <a:t> </a:t>
            </a:r>
            <a:endParaRPr spc="-5" dirty="0"/>
          </a:p>
        </p:txBody>
      </p:sp>
      <p:sp>
        <p:nvSpPr>
          <p:cNvPr id="3" name="object 3"/>
          <p:cNvSpPr txBox="1"/>
          <p:nvPr/>
        </p:nvSpPr>
        <p:spPr>
          <a:xfrm>
            <a:off x="292100" y="1474977"/>
            <a:ext cx="8240395" cy="4900188"/>
          </a:xfrm>
          <a:prstGeom prst="rect">
            <a:avLst/>
          </a:prstGeom>
        </p:spPr>
        <p:txBody>
          <a:bodyPr vert="horz" wrap="square" lIns="0" tIns="13335" rIns="0" bIns="0" rtlCol="0">
            <a:spAutoFit/>
          </a:bodyPr>
          <a:lstStyle/>
          <a:p>
            <a:pPr marL="90805" algn="ctr">
              <a:lnSpc>
                <a:spcPct val="100000"/>
              </a:lnSpc>
              <a:spcBef>
                <a:spcPts val="105"/>
              </a:spcBef>
            </a:pPr>
            <a:r>
              <a:rPr sz="1600" dirty="0">
                <a:latin typeface="Arial MT"/>
                <a:cs typeface="Arial MT"/>
              </a:rPr>
              <a:t>5</a:t>
            </a:r>
          </a:p>
          <a:p>
            <a:pPr algn="just">
              <a:lnSpc>
                <a:spcPct val="150000"/>
              </a:lnSpc>
            </a:pPr>
            <a:endParaRPr dirty="0">
              <a:latin typeface="Times New Roman" panose="02020603050405020304" pitchFamily="18" charset="0"/>
              <a:cs typeface="Times New Roman" panose="02020603050405020304" pitchFamily="18" charset="0"/>
            </a:endParaRPr>
          </a:p>
          <a:p>
            <a:pPr marL="355600" indent="-342900" algn="just">
              <a:lnSpc>
                <a:spcPct val="150000"/>
              </a:lnSpc>
              <a:spcBef>
                <a:spcPts val="1180"/>
              </a:spcBef>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Title</a:t>
            </a:r>
            <a:r>
              <a:rPr b="1" spc="-2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Utilizing</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Machine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Learning</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to</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Predict </a:t>
            </a:r>
            <a:r>
              <a:rPr spc="-5" dirty="0">
                <a:latin typeface="Times New Roman" panose="02020603050405020304" pitchFamily="18" charset="0"/>
                <a:cs typeface="Times New Roman" panose="02020603050405020304" pitchFamily="18" charset="0"/>
              </a:rPr>
              <a:t>Happiness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Index.</a:t>
            </a:r>
          </a:p>
          <a:p>
            <a:pPr marL="354965" marR="50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Name of Author : </a:t>
            </a:r>
            <a:r>
              <a:rPr dirty="0">
                <a:latin typeface="Times New Roman" panose="02020603050405020304" pitchFamily="18" charset="0"/>
                <a:cs typeface="Times New Roman" panose="02020603050405020304" pitchFamily="18" charset="0"/>
              </a:rPr>
              <a:t>Lexin </a:t>
            </a:r>
            <a:r>
              <a:rPr spc="-5" dirty="0">
                <a:latin typeface="Times New Roman" panose="02020603050405020304" pitchFamily="18" charset="0"/>
                <a:cs typeface="Times New Roman" panose="02020603050405020304" pitchFamily="18" charset="0"/>
              </a:rPr>
              <a:t>You The Frederick Gunn </a:t>
            </a:r>
            <a:r>
              <a:rPr dirty="0">
                <a:latin typeface="Times New Roman" panose="02020603050405020304" pitchFamily="18" charset="0"/>
                <a:cs typeface="Times New Roman" panose="02020603050405020304" pitchFamily="18" charset="0"/>
              </a:rPr>
              <a:t>School, </a:t>
            </a:r>
            <a:r>
              <a:rPr spc="-5" dirty="0">
                <a:latin typeface="Times New Roman" panose="02020603050405020304" pitchFamily="18" charset="0"/>
                <a:cs typeface="Times New Roman" panose="02020603050405020304" pitchFamily="18" charset="0"/>
              </a:rPr>
              <a:t>Washington </a:t>
            </a:r>
            <a:r>
              <a:rPr spc="-484"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CT,</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The</a:t>
            </a:r>
            <a:r>
              <a:rPr dirty="0">
                <a:latin typeface="Times New Roman" panose="02020603050405020304" pitchFamily="18" charset="0"/>
                <a:cs typeface="Times New Roman" panose="02020603050405020304" pitchFamily="18" charset="0"/>
              </a:rPr>
              <a:t> US.</a:t>
            </a:r>
            <a:endParaRPr lang="en-US" dirty="0">
              <a:latin typeface="Times New Roman" panose="02020603050405020304" pitchFamily="18" charset="0"/>
              <a:cs typeface="Times New Roman" panose="02020603050405020304" pitchFamily="18" charset="0"/>
            </a:endParaRPr>
          </a:p>
          <a:p>
            <a:pPr marL="354965" marR="50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Year</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a:p>
            <a:pPr marL="354965" marR="5080"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Publisher</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ResearchGate</a:t>
            </a:r>
          </a:p>
          <a:p>
            <a:pPr marL="354965" marR="180975" indent="-354965" algn="just">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Methodology : </a:t>
            </a:r>
            <a:r>
              <a:rPr spc="-5" dirty="0">
                <a:latin typeface="Times New Roman" panose="02020603050405020304" pitchFamily="18" charset="0"/>
                <a:cs typeface="Times New Roman" panose="02020603050405020304" pitchFamily="18" charset="0"/>
              </a:rPr>
              <a:t>This paper</a:t>
            </a:r>
            <a:r>
              <a:rPr dirty="0">
                <a:latin typeface="Times New Roman" panose="02020603050405020304" pitchFamily="18" charset="0"/>
                <a:cs typeface="Times New Roman" panose="02020603050405020304" pitchFamily="18" charset="0"/>
              </a:rPr>
              <a:t> utilizes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linear model and some </a:t>
            </a:r>
            <a:r>
              <a:rPr spc="-5" dirty="0">
                <a:latin typeface="Times New Roman" panose="02020603050405020304" pitchFamily="18" charset="0"/>
                <a:cs typeface="Times New Roman" panose="02020603050405020304" pitchFamily="18" charset="0"/>
              </a:rPr>
              <a:t>tree</a:t>
            </a:r>
            <a:r>
              <a:rPr lang="en-US"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models</a:t>
            </a:r>
            <a:r>
              <a:rPr spc="-5" dirty="0">
                <a:latin typeface="Times New Roman" panose="02020603050405020304" pitchFamily="18" charset="0"/>
                <a:cs typeface="Times New Roman" panose="02020603050405020304" pitchFamily="18" charset="0"/>
              </a:rPr>
              <a:t> to</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analyze</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the</a:t>
            </a:r>
            <a:r>
              <a:rPr dirty="0">
                <a:latin typeface="Times New Roman" panose="02020603050405020304" pitchFamily="18" charset="0"/>
                <a:cs typeface="Times New Roman" panose="02020603050405020304" pitchFamily="18" charset="0"/>
              </a:rPr>
              <a:t> features</a:t>
            </a:r>
            <a:r>
              <a:rPr spc="-4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that</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related</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to the</a:t>
            </a:r>
            <a:r>
              <a:rPr lang="en-IN"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happiness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index</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to</a:t>
            </a:r>
            <a:r>
              <a:rPr dirty="0">
                <a:latin typeface="Times New Roman" panose="02020603050405020304" pitchFamily="18" charset="0"/>
                <a:cs typeface="Times New Roman" panose="02020603050405020304" pitchFamily="18" charset="0"/>
              </a:rPr>
              <a:t> make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some</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predictions</a:t>
            </a:r>
            <a:r>
              <a:rPr lang="en-US" spc="-5" dirty="0">
                <a:latin typeface="Times New Roman" panose="02020603050405020304" pitchFamily="18" charset="0"/>
                <a:cs typeface="Times New Roman" panose="02020603050405020304" pitchFamily="18" charset="0"/>
              </a:rPr>
              <a:t>.</a:t>
            </a:r>
          </a:p>
          <a:p>
            <a:pPr marL="354965" marR="180975" indent="-354965" algn="just">
              <a:lnSpc>
                <a:spcPct val="150000"/>
              </a:lnSpc>
              <a:buFont typeface="Arial MT"/>
              <a:buChar char="•"/>
              <a:tabLst>
                <a:tab pos="354965" algn="l"/>
                <a:tab pos="355600" algn="l"/>
              </a:tabLst>
            </a:pPr>
            <a:r>
              <a:rPr lang="en-US" b="1" spc="-5" dirty="0">
                <a:latin typeface="Times New Roman" panose="02020603050405020304" pitchFamily="18" charset="0"/>
                <a:cs typeface="Times New Roman" panose="02020603050405020304" pitchFamily="18" charset="0"/>
              </a:rPr>
              <a:t>Limitations :</a:t>
            </a:r>
            <a:r>
              <a:rPr lang="en-US" spc="-5" dirty="0">
                <a:latin typeface="Times New Roman" panose="02020603050405020304" pitchFamily="18" charset="0"/>
                <a:cs typeface="Times New Roman" panose="02020603050405020304" pitchFamily="18" charset="0"/>
              </a:rPr>
              <a:t> The result of that are far more inaccurate than that of the other decision tree and random forest models. The mean square error is even close to 1.</a:t>
            </a:r>
          </a:p>
          <a:p>
            <a:pPr marL="354965" marR="180975" indent="-354965">
              <a:lnSpc>
                <a:spcPct val="150000"/>
              </a:lnSpc>
              <a:buFont typeface="Arial MT"/>
              <a:buChar char="•"/>
              <a:tabLst>
                <a:tab pos="354965" algn="l"/>
                <a:tab pos="355600" algn="l"/>
              </a:tabLst>
            </a:pPr>
            <a:endParaRPr sz="1600" dirty="0">
              <a:latin typeface="Palatino Linotype"/>
              <a:cs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622773"/>
            <a:ext cx="3133725" cy="452120"/>
          </a:xfrm>
          <a:prstGeom prst="rect">
            <a:avLst/>
          </a:prstGeom>
        </p:spPr>
        <p:txBody>
          <a:bodyPr vert="horz" wrap="square" lIns="0" tIns="12065" rIns="0" bIns="0" rtlCol="0">
            <a:spAutoFit/>
          </a:bodyPr>
          <a:lstStyle/>
          <a:p>
            <a:pPr marL="12700" algn="ctr">
              <a:lnSpc>
                <a:spcPct val="100000"/>
              </a:lnSpc>
              <a:spcBef>
                <a:spcPts val="95"/>
              </a:spcBef>
            </a:pPr>
            <a:r>
              <a:rPr lang="en-IN" spc="-5" dirty="0">
                <a:solidFill>
                  <a:srgbClr val="C00000"/>
                </a:solidFill>
                <a:latin typeface="Times New Roman" panose="02020603050405020304" pitchFamily="18" charset="0"/>
                <a:cs typeface="Times New Roman" panose="02020603050405020304" pitchFamily="18" charset="0"/>
              </a:rPr>
              <a:t>Paper 2</a:t>
            </a:r>
            <a:endParaRPr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228600" y="1371600"/>
            <a:ext cx="8825865" cy="4954048"/>
          </a:xfrm>
          <a:prstGeom prst="rect">
            <a:avLst/>
          </a:prstGeom>
        </p:spPr>
        <p:txBody>
          <a:bodyPr vert="horz" wrap="square" lIns="0" tIns="13335" rIns="0" bIns="0" rtlCol="0">
            <a:spAutoFit/>
          </a:bodyPr>
          <a:lstStyle/>
          <a:p>
            <a:pPr marR="422909" algn="ctr">
              <a:lnSpc>
                <a:spcPct val="150000"/>
              </a:lnSpc>
              <a:spcBef>
                <a:spcPts val="105"/>
              </a:spcBef>
            </a:pPr>
            <a:r>
              <a:rPr dirty="0">
                <a:latin typeface="Times New Roman" panose="02020603050405020304" pitchFamily="18" charset="0"/>
                <a:cs typeface="Times New Roman" panose="02020603050405020304" pitchFamily="18" charset="0"/>
              </a:rPr>
              <a:t>6</a:t>
            </a:r>
          </a:p>
          <a:p>
            <a:pPr>
              <a:lnSpc>
                <a:spcPct val="150000"/>
              </a:lnSpc>
              <a:spcBef>
                <a:spcPts val="35"/>
              </a:spcBef>
            </a:pPr>
            <a:endParaRPr dirty="0">
              <a:latin typeface="Times New Roman" panose="02020603050405020304" pitchFamily="18" charset="0"/>
              <a:cs typeface="Times New Roman" panose="02020603050405020304" pitchFamily="18" charset="0"/>
            </a:endParaRPr>
          </a:p>
          <a:p>
            <a:pPr marL="354965" marR="464184" indent="-354965">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Title :</a:t>
            </a:r>
            <a:r>
              <a:rPr b="1"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Analysis </a:t>
            </a:r>
            <a:r>
              <a:rPr spc="-5" dirty="0">
                <a:latin typeface="Times New Roman" panose="02020603050405020304" pitchFamily="18" charset="0"/>
                <a:cs typeface="Times New Roman" panose="02020603050405020304" pitchFamily="18" charset="0"/>
              </a:rPr>
              <a:t>of </a:t>
            </a:r>
            <a:r>
              <a:rPr dirty="0">
                <a:latin typeface="Times New Roman" panose="02020603050405020304" pitchFamily="18" charset="0"/>
                <a:cs typeface="Times New Roman" panose="02020603050405020304" pitchFamily="18" charset="0"/>
              </a:rPr>
              <a:t>World </a:t>
            </a:r>
            <a:r>
              <a:rPr spc="-5" dirty="0">
                <a:latin typeface="Times New Roman" panose="02020603050405020304" pitchFamily="18" charset="0"/>
                <a:cs typeface="Times New Roman" panose="02020603050405020304" pitchFamily="18" charset="0"/>
              </a:rPr>
              <a:t>Happiness </a:t>
            </a:r>
            <a:r>
              <a:rPr dirty="0">
                <a:latin typeface="Times New Roman" panose="02020603050405020304" pitchFamily="18" charset="0"/>
                <a:cs typeface="Times New Roman" panose="02020603050405020304" pitchFamily="18" charset="0"/>
              </a:rPr>
              <a:t>Report Dataset Using Machine </a:t>
            </a:r>
            <a:r>
              <a:rPr spc="-48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Learning</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Approaches</a:t>
            </a:r>
            <a:endParaRPr lang="en-US" dirty="0">
              <a:latin typeface="Times New Roman" panose="02020603050405020304" pitchFamily="18" charset="0"/>
              <a:cs typeface="Times New Roman" panose="02020603050405020304" pitchFamily="18" charset="0"/>
            </a:endParaRPr>
          </a:p>
          <a:p>
            <a:pPr marL="354965" marR="464184" indent="-354965">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Name</a:t>
            </a:r>
            <a:r>
              <a:rPr b="1" spc="-2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of</a:t>
            </a:r>
            <a:r>
              <a:rPr b="1" spc="-1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Author</a:t>
            </a:r>
            <a:r>
              <a:rPr b="1" spc="-3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Moaiad</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Ahmad</a:t>
            </a:r>
            <a:r>
              <a:rPr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Khder, </a:t>
            </a:r>
            <a:r>
              <a:rPr dirty="0">
                <a:latin typeface="Times New Roman" panose="02020603050405020304" pitchFamily="18" charset="0"/>
                <a:cs typeface="Times New Roman" panose="02020603050405020304" pitchFamily="18" charset="0"/>
              </a:rPr>
              <a:t>Mohammad</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Adnan</a:t>
            </a:r>
            <a:r>
              <a:rPr spc="-30"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Sayfi</a:t>
            </a:r>
            <a:r>
              <a:rPr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spc="5" dirty="0" err="1">
                <a:latin typeface="Times New Roman" panose="02020603050405020304" pitchFamily="18" charset="0"/>
                <a:cs typeface="Times New Roman" panose="02020603050405020304" pitchFamily="18" charset="0"/>
              </a:rPr>
              <a:t>Samah</a:t>
            </a:r>
            <a:r>
              <a:rPr spc="-50" dirty="0">
                <a:latin typeface="Times New Roman" panose="02020603050405020304" pitchFamily="18" charset="0"/>
                <a:cs typeface="Times New Roman" panose="02020603050405020304" pitchFamily="18" charset="0"/>
              </a:rPr>
              <a:t> </a:t>
            </a:r>
            <a:r>
              <a:rPr spc="-5" dirty="0" err="1">
                <a:latin typeface="Times New Roman" panose="02020603050405020304" pitchFamily="18" charset="0"/>
                <a:cs typeface="Times New Roman" panose="02020603050405020304" pitchFamily="18" charset="0"/>
              </a:rPr>
              <a:t>Fujo</a:t>
            </a:r>
            <a:endParaRPr lang="en-US" spc="-5" dirty="0">
              <a:latin typeface="Times New Roman" panose="02020603050405020304" pitchFamily="18" charset="0"/>
              <a:cs typeface="Times New Roman" panose="02020603050405020304" pitchFamily="18" charset="0"/>
            </a:endParaRPr>
          </a:p>
          <a:p>
            <a:pPr marL="354965" marR="464184" indent="-354965">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Year</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2021</a:t>
            </a:r>
            <a:endParaRPr lang="en-US" spc="5" dirty="0">
              <a:latin typeface="Times New Roman" panose="02020603050405020304" pitchFamily="18" charset="0"/>
              <a:cs typeface="Times New Roman" panose="02020603050405020304" pitchFamily="18" charset="0"/>
            </a:endParaRPr>
          </a:p>
          <a:p>
            <a:pPr marL="354965" marR="464184" indent="-354965">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Publisher</a:t>
            </a:r>
            <a:r>
              <a:rPr b="1" spc="-5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IEEE</a:t>
            </a:r>
            <a:endParaRPr lang="en-US" dirty="0">
              <a:latin typeface="Times New Roman" panose="02020603050405020304" pitchFamily="18" charset="0"/>
              <a:cs typeface="Times New Roman" panose="02020603050405020304" pitchFamily="18" charset="0"/>
            </a:endParaRPr>
          </a:p>
          <a:p>
            <a:pPr marL="354965" marR="464184" indent="-354965">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Methodology</a:t>
            </a:r>
            <a:r>
              <a:rPr b="1" spc="-3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main</a:t>
            </a:r>
            <a:r>
              <a:rPr spc="-5" dirty="0">
                <a:latin typeface="Times New Roman" panose="02020603050405020304" pitchFamily="18" charset="0"/>
                <a:cs typeface="Times New Roman" panose="02020603050405020304" pitchFamily="18" charset="0"/>
              </a:rPr>
              <a:t> features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applying </a:t>
            </a:r>
            <a:r>
              <a:rPr spc="-5" dirty="0">
                <a:latin typeface="Times New Roman" panose="02020603050405020304" pitchFamily="18" charset="0"/>
                <a:cs typeface="Times New Roman" panose="02020603050405020304" pitchFamily="18" charset="0"/>
              </a:rPr>
              <a:t>the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supervised</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machine</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learning approaches using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Neural </a:t>
            </a:r>
            <a:r>
              <a:rPr spc="-5" dirty="0">
                <a:latin typeface="Times New Roman" panose="02020603050405020304" pitchFamily="18" charset="0"/>
                <a:cs typeface="Times New Roman" panose="02020603050405020304" pitchFamily="18" charset="0"/>
              </a:rPr>
              <a:t>Network training </a:t>
            </a:r>
            <a:r>
              <a:rPr spc="-48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model and </a:t>
            </a:r>
            <a:r>
              <a:rPr spc="-5" dirty="0">
                <a:latin typeface="Times New Roman" panose="02020603050405020304" pitchFamily="18" charset="0"/>
                <a:cs typeface="Times New Roman" panose="02020603050405020304" pitchFamily="18" charset="0"/>
              </a:rPr>
              <a:t>the OneR </a:t>
            </a:r>
            <a:r>
              <a:rPr dirty="0">
                <a:latin typeface="Times New Roman" panose="02020603050405020304" pitchFamily="18" charset="0"/>
                <a:cs typeface="Times New Roman" panose="02020603050405020304" pitchFamily="18" charset="0"/>
              </a:rPr>
              <a:t>models in classifications and </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feature</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selection.</a:t>
            </a:r>
            <a:endParaRPr lang="en-US" dirty="0">
              <a:latin typeface="Times New Roman" panose="02020603050405020304" pitchFamily="18" charset="0"/>
              <a:cs typeface="Times New Roman" panose="02020603050405020304" pitchFamily="18" charset="0"/>
            </a:endParaRPr>
          </a:p>
          <a:p>
            <a:pPr marL="354965" marR="464184" indent="-354965">
              <a:lnSpc>
                <a:spcPct val="150000"/>
              </a:lnSpc>
              <a:buFont typeface="Arial MT"/>
              <a:buChar char="•"/>
              <a:tabLst>
                <a:tab pos="354965" algn="l"/>
                <a:tab pos="355600" algn="l"/>
              </a:tabLst>
            </a:pPr>
            <a:r>
              <a:rPr lang="en-IN" b="1" dirty="0">
                <a:latin typeface="Times New Roman" panose="02020603050405020304" pitchFamily="18" charset="0"/>
                <a:cs typeface="Times New Roman" panose="02020603050405020304" pitchFamily="18" charset="0"/>
              </a:rPr>
              <a:t>Limitations : </a:t>
            </a:r>
            <a:r>
              <a:rPr lang="en-IN" dirty="0">
                <a:latin typeface="Times New Roman" panose="02020603050405020304" pitchFamily="18" charset="0"/>
                <a:cs typeface="Times New Roman" panose="02020603050405020304" pitchFamily="18" charset="0"/>
              </a:rPr>
              <a:t>The dataset used has smaller range.</a:t>
            </a:r>
            <a:endParaRPr lang="en-US" dirty="0">
              <a:latin typeface="Times New Roman" panose="02020603050405020304" pitchFamily="18" charset="0"/>
              <a:cs typeface="Times New Roman" panose="02020603050405020304" pitchFamily="18" charset="0"/>
            </a:endParaRPr>
          </a:p>
          <a:p>
            <a:pPr marL="354965" marR="464184" indent="-354965">
              <a:lnSpc>
                <a:spcPct val="150000"/>
              </a:lnSpc>
              <a:buFont typeface="Arial MT"/>
              <a:buChar char="•"/>
              <a:tabLst>
                <a:tab pos="354965" algn="l"/>
                <a:tab pos="355600" algn="l"/>
              </a:tabLst>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609600"/>
            <a:ext cx="3133725" cy="452120"/>
          </a:xfrm>
          <a:prstGeom prst="rect">
            <a:avLst/>
          </a:prstGeom>
        </p:spPr>
        <p:txBody>
          <a:bodyPr vert="horz" wrap="square" lIns="0" tIns="12065" rIns="0" bIns="0" rtlCol="0">
            <a:spAutoFit/>
          </a:bodyPr>
          <a:lstStyle/>
          <a:p>
            <a:pPr marL="12700" algn="ctr">
              <a:lnSpc>
                <a:spcPct val="100000"/>
              </a:lnSpc>
              <a:spcBef>
                <a:spcPts val="95"/>
              </a:spcBef>
            </a:pPr>
            <a:r>
              <a:rPr lang="en-IN" spc="-5" dirty="0">
                <a:solidFill>
                  <a:srgbClr val="C00000"/>
                </a:solidFill>
                <a:latin typeface="Times New Roman" panose="02020603050405020304" pitchFamily="18" charset="0"/>
                <a:cs typeface="Times New Roman" panose="02020603050405020304" pitchFamily="18" charset="0"/>
              </a:rPr>
              <a:t>Paper 3</a:t>
            </a:r>
            <a:endParaRPr spc="-5" dirty="0">
              <a:latin typeface="Times New Roman" panose="02020603050405020304" pitchFamily="18" charset="0"/>
              <a:cs typeface="Times New Roman" panose="02020603050405020304" pitchFamily="18" charset="0"/>
            </a:endParaRPr>
          </a:p>
        </p:txBody>
      </p:sp>
      <p:sp>
        <p:nvSpPr>
          <p:cNvPr id="3" name="object 3"/>
          <p:cNvSpPr txBox="1"/>
          <p:nvPr/>
        </p:nvSpPr>
        <p:spPr>
          <a:xfrm>
            <a:off x="444500" y="1474977"/>
            <a:ext cx="8513445" cy="4583819"/>
          </a:xfrm>
          <a:prstGeom prst="rect">
            <a:avLst/>
          </a:prstGeom>
        </p:spPr>
        <p:txBody>
          <a:bodyPr vert="horz" wrap="square" lIns="0" tIns="13335" rIns="0" bIns="0" rtlCol="0">
            <a:spAutoFit/>
          </a:bodyPr>
          <a:lstStyle/>
          <a:p>
            <a:pPr marR="478790" algn="ctr">
              <a:lnSpc>
                <a:spcPct val="100000"/>
              </a:lnSpc>
              <a:spcBef>
                <a:spcPts val="105"/>
              </a:spcBef>
            </a:pPr>
            <a:r>
              <a:rPr dirty="0">
                <a:latin typeface="Times New Roman" panose="02020603050405020304" pitchFamily="18" charset="0"/>
                <a:cs typeface="Times New Roman" panose="02020603050405020304" pitchFamily="18" charset="0"/>
              </a:rPr>
              <a:t>7</a:t>
            </a:r>
          </a:p>
          <a:p>
            <a:pPr>
              <a:lnSpc>
                <a:spcPct val="100000"/>
              </a:lnSpc>
              <a:spcBef>
                <a:spcPts val="35"/>
              </a:spcBef>
            </a:pPr>
            <a:endParaRPr lang="en-US" dirty="0">
              <a:latin typeface="Times New Roman" panose="02020603050405020304" pitchFamily="18" charset="0"/>
              <a:cs typeface="Times New Roman" panose="02020603050405020304" pitchFamily="18" charset="0"/>
            </a:endParaRPr>
          </a:p>
          <a:p>
            <a:pPr>
              <a:lnSpc>
                <a:spcPct val="100000"/>
              </a:lnSpc>
              <a:spcBef>
                <a:spcPts val="35"/>
              </a:spcBef>
            </a:pPr>
            <a:endParaRPr dirty="0">
              <a:latin typeface="Times New Roman" panose="02020603050405020304" pitchFamily="18" charset="0"/>
              <a:cs typeface="Times New Roman" panose="02020603050405020304" pitchFamily="18" charset="0"/>
            </a:endParaRPr>
          </a:p>
          <a:p>
            <a:pPr marL="354965" marR="170180" indent="-354965">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Title</a:t>
            </a:r>
            <a:r>
              <a:rPr b="1" spc="-3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4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Applying</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Machine</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Learning</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to</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Predict</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Happiness: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case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study </a:t>
            </a:r>
            <a:r>
              <a:rPr spc="-484"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of</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20</a:t>
            </a:r>
            <a:r>
              <a:rPr spc="-5" dirty="0">
                <a:latin typeface="Times New Roman" panose="02020603050405020304" pitchFamily="18" charset="0"/>
                <a:cs typeface="Times New Roman" panose="02020603050405020304" pitchFamily="18" charset="0"/>
              </a:rPr>
              <a:t> Countries</a:t>
            </a:r>
            <a:endParaRPr dirty="0">
              <a:latin typeface="Times New Roman" panose="02020603050405020304" pitchFamily="18" charset="0"/>
              <a:cs typeface="Times New Roman" panose="02020603050405020304" pitchFamily="18" charset="0"/>
            </a:endParaRPr>
          </a:p>
          <a:p>
            <a:pPr marL="355600" indent="-342900">
              <a:lnSpc>
                <a:spcPct val="100000"/>
              </a:lnSpc>
              <a:spcBef>
                <a:spcPts val="1200"/>
              </a:spcBef>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Name</a:t>
            </a:r>
            <a:r>
              <a:rPr b="1" spc="-1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of</a:t>
            </a:r>
            <a:r>
              <a:rPr b="1" spc="-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Author</a:t>
            </a:r>
            <a:r>
              <a:rPr b="1" spc="-3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Yu Tan,</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Charuk</a:t>
            </a:r>
            <a:r>
              <a:rPr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Singhapreecha,</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Woraphon</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Yamaka</a:t>
            </a:r>
          </a:p>
          <a:p>
            <a:pPr marL="355600" indent="-342900">
              <a:lnSpc>
                <a:spcPct val="100000"/>
              </a:lnSpc>
              <a:spcBef>
                <a:spcPts val="1200"/>
              </a:spcBef>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Year</a:t>
            </a:r>
            <a:r>
              <a:rPr b="1" spc="-4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2020</a:t>
            </a:r>
          </a:p>
          <a:p>
            <a:pPr marL="355600" indent="-342900">
              <a:lnSpc>
                <a:spcPct val="100000"/>
              </a:lnSpc>
              <a:spcBef>
                <a:spcPts val="1205"/>
              </a:spcBef>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Publisher</a:t>
            </a:r>
            <a:r>
              <a:rPr b="1" spc="-5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IEEE</a:t>
            </a:r>
          </a:p>
          <a:p>
            <a:pPr marL="354965" marR="5080" indent="-354965">
              <a:lnSpc>
                <a:spcPct val="150000"/>
              </a:lnSpc>
              <a:buFont typeface="Arial MT"/>
              <a:buChar char="•"/>
              <a:tabLst>
                <a:tab pos="354965" algn="l"/>
                <a:tab pos="355600" algn="l"/>
              </a:tabLst>
            </a:pPr>
            <a:r>
              <a:rPr b="1" dirty="0">
                <a:latin typeface="Times New Roman" panose="02020603050405020304" pitchFamily="18" charset="0"/>
                <a:cs typeface="Times New Roman" panose="02020603050405020304" pitchFamily="18" charset="0"/>
              </a:rPr>
              <a:t>Methodology :</a:t>
            </a:r>
            <a:r>
              <a:rPr b="1"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The contribution of this paper </a:t>
            </a:r>
            <a:r>
              <a:rPr dirty="0">
                <a:latin typeface="Times New Roman" panose="02020603050405020304" pitchFamily="18" charset="0"/>
                <a:cs typeface="Times New Roman" panose="02020603050405020304" pitchFamily="18" charset="0"/>
              </a:rPr>
              <a:t>is </a:t>
            </a:r>
            <a:r>
              <a:rPr spc="-5"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show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advantages </a:t>
            </a:r>
            <a:r>
              <a:rPr spc="-484"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of </a:t>
            </a:r>
            <a:r>
              <a:rPr dirty="0">
                <a:latin typeface="Times New Roman" panose="02020603050405020304" pitchFamily="18" charset="0"/>
                <a:cs typeface="Times New Roman" panose="02020603050405020304" pitchFamily="18" charset="0"/>
              </a:rPr>
              <a:t>machine</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learning</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traditional</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statistical</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models</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to</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certain</a:t>
            </a:r>
            <a:r>
              <a:rPr lang="en-IN" spc="-40" dirty="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extent.</a:t>
            </a:r>
          </a:p>
          <a:p>
            <a:pPr marL="354965" marR="5080" indent="-354965">
              <a:lnSpc>
                <a:spcPct val="150000"/>
              </a:lnSpc>
              <a:buFont typeface="Arial MT"/>
              <a:buChar char="•"/>
              <a:tabLst>
                <a:tab pos="354965" algn="l"/>
                <a:tab pos="355600" algn="l"/>
              </a:tabLst>
            </a:pPr>
            <a:r>
              <a:rPr lang="en-IN" b="1" spc="-5" dirty="0">
                <a:latin typeface="Times New Roman" panose="02020603050405020304" pitchFamily="18" charset="0"/>
                <a:cs typeface="Times New Roman" panose="02020603050405020304" pitchFamily="18" charset="0"/>
              </a:rPr>
              <a:t>Limitations</a:t>
            </a:r>
            <a:r>
              <a:rPr lang="en-IN" spc="-5" dirty="0">
                <a:latin typeface="Times New Roman" panose="02020603050405020304" pitchFamily="18" charset="0"/>
                <a:cs typeface="Times New Roman" panose="02020603050405020304" pitchFamily="18" charset="0"/>
              </a:rPr>
              <a:t> : </a:t>
            </a:r>
            <a:r>
              <a:rPr lang="en-US" spc="-5" dirty="0">
                <a:latin typeface="Times New Roman" panose="02020603050405020304" pitchFamily="18" charset="0"/>
                <a:cs typeface="Times New Roman" panose="02020603050405020304" pitchFamily="18" charset="0"/>
              </a:rPr>
              <a:t>Due to the correlation between various explanatory variables, the traditional linear regression model cannot accurately estimate the coefficients, making predictions risky.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589B-7ADF-4121-9420-4F9404EEB302}"/>
              </a:ext>
            </a:extLst>
          </p:cNvPr>
          <p:cNvSpPr>
            <a:spLocks noGrp="1"/>
          </p:cNvSpPr>
          <p:nvPr>
            <p:ph type="title"/>
          </p:nvPr>
        </p:nvSpPr>
        <p:spPr>
          <a:xfrm>
            <a:off x="2984626" y="614298"/>
            <a:ext cx="3174746" cy="430887"/>
          </a:xfrm>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Paper 4</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85E6D93-2D15-462E-94B5-8717914744F9}"/>
              </a:ext>
            </a:extLst>
          </p:cNvPr>
          <p:cNvSpPr>
            <a:spLocks noGrp="1"/>
          </p:cNvSpPr>
          <p:nvPr>
            <p:ph type="body" idx="1"/>
          </p:nvPr>
        </p:nvSpPr>
        <p:spPr>
          <a:xfrm>
            <a:off x="457200" y="1447800"/>
            <a:ext cx="8769350" cy="9771906"/>
          </a:xfrm>
        </p:spPr>
        <p:txBody>
          <a:bodyPr/>
          <a:lstStyle/>
          <a:p>
            <a:pPr algn="l">
              <a:lnSpc>
                <a:spcPct val="150000"/>
              </a:lnSpc>
              <a:spcBef>
                <a:spcPts val="35"/>
              </a:spcBef>
            </a:pPr>
            <a:r>
              <a:rPr lang="en-US" sz="12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8</a:t>
            </a:r>
            <a:endParaRPr lang="en-US" sz="1800" dirty="0">
              <a:latin typeface="Times New Roman" panose="02020603050405020304" pitchFamily="18" charset="0"/>
              <a:cs typeface="Times New Roman" panose="02020603050405020304" pitchFamily="18" charset="0"/>
            </a:endParaRPr>
          </a:p>
          <a:p>
            <a:pPr marL="354965" marR="626110" indent="-354965" algn="just">
              <a:lnSpc>
                <a:spcPct val="150000"/>
              </a:lnSpc>
              <a:buFont typeface="Arial MT"/>
              <a:buChar char="•"/>
              <a:tabLst>
                <a:tab pos="354965" algn="l"/>
                <a:tab pos="355600" algn="l"/>
              </a:tabLst>
            </a:pPr>
            <a:endParaRPr lang="en-US" sz="1800" b="1" dirty="0">
              <a:latin typeface="Times New Roman" panose="02020603050405020304" pitchFamily="18" charset="0"/>
              <a:cs typeface="Times New Roman" panose="02020603050405020304" pitchFamily="18" charset="0"/>
            </a:endParaRPr>
          </a:p>
          <a:p>
            <a:pPr marL="354965" marR="626110" indent="-354965" algn="just">
              <a:lnSpc>
                <a:spcPct val="150000"/>
              </a:lnSpc>
              <a:buFont typeface="Arial MT"/>
              <a:buChar char="•"/>
              <a:tabLst>
                <a:tab pos="354965" algn="l"/>
                <a:tab pos="355600" algn="l"/>
              </a:tabLst>
            </a:pPr>
            <a:r>
              <a:rPr lang="en-US" sz="1800" b="1" dirty="0">
                <a:latin typeface="Times New Roman" panose="02020603050405020304" pitchFamily="18" charset="0"/>
                <a:cs typeface="Times New Roman" panose="02020603050405020304" pitchFamily="18" charset="0"/>
              </a:rPr>
              <a:t>Title :</a:t>
            </a:r>
            <a:r>
              <a:rPr lang="en-US" sz="1800" b="1"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Understanding World </a:t>
            </a:r>
            <a:r>
              <a:rPr lang="en-US" sz="1800" spc="-5" dirty="0">
                <a:latin typeface="Times New Roman" panose="02020603050405020304" pitchFamily="18" charset="0"/>
                <a:cs typeface="Times New Roman" panose="02020603050405020304" pitchFamily="18" charset="0"/>
              </a:rPr>
              <a:t>Happiness </a:t>
            </a:r>
            <a:r>
              <a:rPr lang="en-US" sz="1800" dirty="0">
                <a:latin typeface="Times New Roman" panose="02020603050405020304" pitchFamily="18" charset="0"/>
                <a:cs typeface="Times New Roman" panose="02020603050405020304" pitchFamily="18" charset="0"/>
              </a:rPr>
              <a:t>using Machine </a:t>
            </a:r>
            <a:r>
              <a:rPr lang="en-US" sz="1800" spc="-5" dirty="0">
                <a:latin typeface="Times New Roman" panose="02020603050405020304" pitchFamily="18" charset="0"/>
                <a:cs typeface="Times New Roman" panose="02020603050405020304" pitchFamily="18" charset="0"/>
              </a:rPr>
              <a:t>Learning </a:t>
            </a:r>
            <a:r>
              <a:rPr lang="en-US" sz="1800" spc="-484"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Techniques.</a:t>
            </a:r>
          </a:p>
          <a:p>
            <a:pPr marL="354965" marR="626110" indent="-354965" algn="just">
              <a:lnSpc>
                <a:spcPct val="150000"/>
              </a:lnSpc>
              <a:buFont typeface="Arial MT"/>
              <a:buChar char="•"/>
              <a:tabLst>
                <a:tab pos="354965" algn="l"/>
                <a:tab pos="355600" algn="l"/>
              </a:tabLst>
            </a:pPr>
            <a:r>
              <a:rPr lang="en-US" sz="1800" b="1" dirty="0">
                <a:latin typeface="Times New Roman" panose="02020603050405020304" pitchFamily="18" charset="0"/>
                <a:cs typeface="Times New Roman" panose="02020603050405020304" pitchFamily="18" charset="0"/>
              </a:rPr>
              <a:t>Name</a:t>
            </a:r>
            <a:r>
              <a:rPr lang="en-US" sz="1800" b="1" spc="-2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of</a:t>
            </a:r>
            <a:r>
              <a:rPr lang="en-US" sz="1800" b="1" spc="-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Author</a:t>
            </a:r>
            <a:r>
              <a:rPr lang="en-US" sz="1800" b="1" spc="-3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spc="10" dirty="0">
                <a:latin typeface="Times New Roman" panose="02020603050405020304" pitchFamily="18" charset="0"/>
                <a:cs typeface="Times New Roman" panose="02020603050405020304" pitchFamily="18" charset="0"/>
              </a:rPr>
              <a:t> </a:t>
            </a:r>
            <a:r>
              <a:rPr lang="en-US" sz="1800" spc="-5" dirty="0" err="1">
                <a:latin typeface="Times New Roman" panose="02020603050405020304" pitchFamily="18" charset="0"/>
                <a:cs typeface="Times New Roman" panose="02020603050405020304" pitchFamily="18" charset="0"/>
              </a:rPr>
              <a:t>Fabiha</a:t>
            </a:r>
            <a:r>
              <a:rPr lang="en-US" sz="1800" spc="-10" dirty="0">
                <a:latin typeface="Times New Roman" panose="02020603050405020304" pitchFamily="18" charset="0"/>
                <a:cs typeface="Times New Roman" panose="02020603050405020304" pitchFamily="18" charset="0"/>
              </a:rPr>
              <a:t> </a:t>
            </a:r>
            <a:r>
              <a:rPr lang="en-US" sz="1800" spc="-5" dirty="0" err="1">
                <a:latin typeface="Times New Roman" panose="02020603050405020304" pitchFamily="18" charset="0"/>
                <a:cs typeface="Times New Roman" panose="02020603050405020304" pitchFamily="18" charset="0"/>
              </a:rPr>
              <a:t>Ibnat</a:t>
            </a:r>
            <a:r>
              <a:rPr lang="en-US" sz="1800" spc="-5" dirty="0">
                <a:latin typeface="Times New Roman" panose="02020603050405020304" pitchFamily="18" charset="0"/>
                <a:cs typeface="Times New Roman" panose="02020603050405020304" pitchFamily="18" charset="0"/>
              </a:rPr>
              <a:t>,</a:t>
            </a:r>
            <a:r>
              <a:rPr lang="en-US" sz="1800" spc="1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Jigmey</a:t>
            </a:r>
            <a:r>
              <a:rPr lang="en-US" sz="1800" spc="-20" dirty="0">
                <a:latin typeface="Times New Roman" panose="02020603050405020304" pitchFamily="18" charset="0"/>
                <a:cs typeface="Times New Roman" panose="02020603050405020304" pitchFamily="18" charset="0"/>
              </a:rPr>
              <a:t> </a:t>
            </a:r>
            <a:r>
              <a:rPr lang="en-US" sz="1800" spc="-5" dirty="0" err="1">
                <a:latin typeface="Times New Roman" panose="02020603050405020304" pitchFamily="18" charset="0"/>
                <a:cs typeface="Times New Roman" panose="02020603050405020304" pitchFamily="18" charset="0"/>
              </a:rPr>
              <a:t>Gyalmo</a:t>
            </a:r>
            <a:r>
              <a:rPr lang="en-US" sz="1800" spc="-5" dirty="0">
                <a:latin typeface="Times New Roman" panose="02020603050405020304" pitchFamily="18" charset="0"/>
                <a:cs typeface="Times New Roman" panose="02020603050405020304" pitchFamily="18" charset="0"/>
              </a:rPr>
              <a:t>,</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Zulfikar</a:t>
            </a:r>
            <a:r>
              <a:rPr lang="en-US" sz="1800" spc="-2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Alom</a:t>
            </a:r>
            <a:r>
              <a:rPr lang="en-US" sz="1800" dirty="0">
                <a:latin typeface="Times New Roman" panose="02020603050405020304" pitchFamily="18" charset="0"/>
                <a:cs typeface="Times New Roman" panose="02020603050405020304" pitchFamily="18" charset="0"/>
              </a:rPr>
              <a:t>,</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Md. Abdul</a:t>
            </a:r>
            <a:r>
              <a:rPr lang="en-US" sz="1800"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Awal,</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Mohammad</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Abdul</a:t>
            </a:r>
            <a:r>
              <a:rPr lang="en-US" sz="1800"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Azim. </a:t>
            </a:r>
          </a:p>
          <a:p>
            <a:pPr marL="354965" marR="626110" indent="-354965" algn="just">
              <a:lnSpc>
                <a:spcPct val="150000"/>
              </a:lnSpc>
              <a:buFont typeface="Arial MT"/>
              <a:buChar char="•"/>
              <a:tabLst>
                <a:tab pos="354965" algn="l"/>
                <a:tab pos="355600" algn="l"/>
              </a:tabLst>
            </a:pPr>
            <a:r>
              <a:rPr lang="en-US" sz="1800" b="1" dirty="0">
                <a:latin typeface="Times New Roman" panose="02020603050405020304" pitchFamily="18" charset="0"/>
                <a:cs typeface="Times New Roman" panose="02020603050405020304" pitchFamily="18" charset="0"/>
              </a:rPr>
              <a:t>Year</a:t>
            </a:r>
            <a:r>
              <a:rPr lang="en-US" sz="1800" b="1" spc="-4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spc="-2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2021</a:t>
            </a:r>
          </a:p>
          <a:p>
            <a:pPr marL="354965" marR="626110" indent="-354965" algn="just">
              <a:lnSpc>
                <a:spcPct val="150000"/>
              </a:lnSpc>
              <a:buFont typeface="Arial MT"/>
              <a:buChar char="•"/>
              <a:tabLst>
                <a:tab pos="354965" algn="l"/>
                <a:tab pos="355600" algn="l"/>
              </a:tabLst>
            </a:pPr>
            <a:r>
              <a:rPr lang="en-US" sz="1800" b="1" dirty="0">
                <a:latin typeface="Times New Roman" panose="02020603050405020304" pitchFamily="18" charset="0"/>
                <a:cs typeface="Times New Roman" panose="02020603050405020304" pitchFamily="18" charset="0"/>
              </a:rPr>
              <a:t>Publisher</a:t>
            </a:r>
            <a:r>
              <a:rPr lang="en-US" sz="1800" b="1" spc="-5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spc="-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IEEE</a:t>
            </a:r>
          </a:p>
          <a:p>
            <a:pPr marL="354965" marR="626110" indent="-354965" algn="just">
              <a:lnSpc>
                <a:spcPct val="150000"/>
              </a:lnSpc>
              <a:buFont typeface="Arial MT"/>
              <a:buChar char="•"/>
              <a:tabLst>
                <a:tab pos="354965" algn="l"/>
                <a:tab pos="355600" algn="l"/>
              </a:tabLst>
            </a:pPr>
            <a:r>
              <a:rPr lang="en-US" sz="1800" b="1" dirty="0">
                <a:latin typeface="Times New Roman" panose="02020603050405020304" pitchFamily="18" charset="0"/>
                <a:cs typeface="Times New Roman" panose="02020603050405020304" pitchFamily="18" charset="0"/>
              </a:rPr>
              <a:t>Methodology</a:t>
            </a:r>
            <a:r>
              <a:rPr lang="en-US" sz="1800" b="1" spc="-3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paper presents supervised machine-learning-based analytical models that can predict the life satisfaction score of any specific country based on the defined parameters, emphasizing the happiest countries.</a:t>
            </a:r>
          </a:p>
          <a:p>
            <a:pPr marL="354965" marR="626110" indent="-354965" algn="just">
              <a:lnSpc>
                <a:spcPct val="150000"/>
              </a:lnSpc>
              <a:buFont typeface="Arial MT"/>
              <a:buChar char="•"/>
              <a:tabLst>
                <a:tab pos="354965" algn="l"/>
                <a:tab pos="355600" algn="l"/>
              </a:tabLst>
            </a:pPr>
            <a:r>
              <a:rPr lang="en-US" sz="1800" b="1" dirty="0">
                <a:latin typeface="Times New Roman" panose="02020603050405020304" pitchFamily="18" charset="0"/>
                <a:ea typeface="Calibri" panose="020F0502020204030204" pitchFamily="34" charset="0"/>
                <a:cs typeface="Times New Roman" panose="02020603050405020304" pitchFamily="18" charset="0"/>
              </a:rPr>
              <a:t>Limitations : </a:t>
            </a:r>
            <a:r>
              <a:rPr lang="en-US" sz="1800" dirty="0">
                <a:latin typeface="Times New Roman" panose="02020603050405020304" pitchFamily="18" charset="0"/>
                <a:ea typeface="Calibri" panose="020F0502020204030204" pitchFamily="34" charset="0"/>
                <a:cs typeface="Times New Roman" panose="02020603050405020304" pitchFamily="18" charset="0"/>
              </a:rPr>
              <a:t>Supervised machine-learning-based analytical models that can predict the life satisfaction score of any specific country based on the defined parameters are not accurate.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54965" marR="626110" indent="-354965" algn="just">
              <a:lnSpc>
                <a:spcPct val="150000"/>
              </a:lnSpc>
              <a:buFont typeface="Arial MT"/>
              <a:buChar char="•"/>
              <a:tabLst>
                <a:tab pos="354965" algn="l"/>
                <a:tab pos="355600" algn="l"/>
              </a:tabLst>
            </a:pPr>
            <a:endParaRPr lang="en-US" dirty="0">
              <a:latin typeface="Times New Roman" panose="02020603050405020304" pitchFamily="18" charset="0"/>
              <a:cs typeface="Times New Roman" panose="02020603050405020304" pitchFamily="18" charset="0"/>
            </a:endParaRPr>
          </a:p>
          <a:p>
            <a:pPr algn="just"/>
            <a:endParaRPr lang="en-US"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56585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0398" y="597535"/>
            <a:ext cx="3133725" cy="452120"/>
          </a:xfrm>
          <a:prstGeom prst="rect">
            <a:avLst/>
          </a:prstGeom>
        </p:spPr>
        <p:txBody>
          <a:bodyPr vert="horz" wrap="square" lIns="0" tIns="12065" rIns="0" bIns="0" rtlCol="0">
            <a:spAutoFit/>
          </a:bodyPr>
          <a:lstStyle/>
          <a:p>
            <a:pPr marL="12700" algn="ctr">
              <a:lnSpc>
                <a:spcPct val="100000"/>
              </a:lnSpc>
              <a:spcBef>
                <a:spcPts val="95"/>
              </a:spcBef>
            </a:pPr>
            <a:r>
              <a:rPr lang="en-IN" spc="-5" dirty="0">
                <a:solidFill>
                  <a:srgbClr val="C00000"/>
                </a:solidFill>
              </a:rPr>
              <a:t>Paper 5</a:t>
            </a:r>
            <a:endParaRPr spc="-5" dirty="0"/>
          </a:p>
        </p:txBody>
      </p:sp>
      <p:sp>
        <p:nvSpPr>
          <p:cNvPr id="3" name="object 3"/>
          <p:cNvSpPr txBox="1"/>
          <p:nvPr/>
        </p:nvSpPr>
        <p:spPr>
          <a:xfrm>
            <a:off x="430402" y="856252"/>
            <a:ext cx="8133715" cy="5784148"/>
          </a:xfrm>
          <a:prstGeom prst="rect">
            <a:avLst/>
          </a:prstGeom>
        </p:spPr>
        <p:txBody>
          <a:bodyPr vert="horz" wrap="square" lIns="0" tIns="13335" rIns="0" bIns="0" rtlCol="0">
            <a:spAutoFit/>
          </a:bodyPr>
          <a:lstStyle/>
          <a:p>
            <a:pPr algn="ct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9</a:t>
            </a:r>
          </a:p>
          <a:p>
            <a:pPr marL="285750" indent="-285750">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b="1" dirty="0">
                <a:latin typeface="Times New Roman" panose="02020603050405020304" pitchFamily="18" charset="0"/>
                <a:cs typeface="Times New Roman" panose="02020603050405020304" pitchFamily="18" charset="0"/>
              </a:rPr>
              <a:t>Title</a:t>
            </a:r>
            <a:r>
              <a:rPr b="1" spc="-3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49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E-happiness</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physiological</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indicators</a:t>
            </a:r>
            <a:r>
              <a:rPr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of </a:t>
            </a:r>
            <a:r>
              <a:rPr dirty="0">
                <a:latin typeface="Times New Roman" panose="02020603050405020304" pitchFamily="18" charset="0"/>
                <a:cs typeface="Times New Roman" panose="02020603050405020304" pitchFamily="18" charset="0"/>
              </a:rPr>
              <a:t>construction</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workers’</a:t>
            </a:r>
            <a:r>
              <a:rPr lang="en-IN"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productivity:</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machine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learning</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approach</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b="1" dirty="0">
                <a:latin typeface="Times New Roman" panose="02020603050405020304" pitchFamily="18" charset="0"/>
                <a:cs typeface="Times New Roman" panose="02020603050405020304" pitchFamily="18" charset="0"/>
              </a:rPr>
              <a:t>Name</a:t>
            </a:r>
            <a:r>
              <a:rPr b="1" spc="-2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of</a:t>
            </a:r>
            <a:r>
              <a:rPr b="1" spc="-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Author</a:t>
            </a:r>
            <a:r>
              <a:rPr b="1" spc="-35"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Hamad</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Al</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Jassmi,</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Soha</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Ahmed,</a:t>
            </a:r>
            <a:r>
              <a:rPr spc="-5" dirty="0">
                <a:latin typeface="Times New Roman" panose="02020603050405020304" pitchFamily="18" charset="0"/>
                <a:cs typeface="Times New Roman" panose="02020603050405020304" pitchFamily="18" charset="0"/>
              </a:rPr>
              <a:t> Babitha</a:t>
            </a:r>
            <a:r>
              <a:rPr dirty="0">
                <a:latin typeface="Times New Roman" panose="02020603050405020304" pitchFamily="18" charset="0"/>
                <a:cs typeface="Times New Roman" panose="02020603050405020304" pitchFamily="18" charset="0"/>
              </a:rPr>
              <a:t> Philip,</a:t>
            </a:r>
            <a:r>
              <a:rPr lang="en-IN"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Fadwa</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Al</a:t>
            </a:r>
            <a:r>
              <a:rPr spc="-20"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Mughairbi</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b="1" dirty="0">
                <a:latin typeface="Times New Roman" panose="02020603050405020304" pitchFamily="18" charset="0"/>
                <a:cs typeface="Times New Roman" panose="02020603050405020304" pitchFamily="18" charset="0"/>
              </a:rPr>
              <a:t>Year</a:t>
            </a:r>
            <a:r>
              <a:rPr b="1" spc="-5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3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2019</a:t>
            </a:r>
            <a:endParaRPr lang="en-US" spc="5"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b="1" dirty="0">
                <a:latin typeface="Times New Roman" panose="02020603050405020304" pitchFamily="18" charset="0"/>
                <a:cs typeface="Times New Roman" panose="02020603050405020304" pitchFamily="18" charset="0"/>
              </a:rPr>
              <a:t>Publisher</a:t>
            </a:r>
            <a:r>
              <a:rPr b="1" spc="-5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ResearchGate</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b="1" dirty="0">
                <a:latin typeface="Times New Roman" panose="02020603050405020304" pitchFamily="18" charset="0"/>
                <a:cs typeface="Times New Roman" panose="02020603050405020304" pitchFamily="18" charset="0"/>
              </a:rPr>
              <a:t>Methodology</a:t>
            </a:r>
            <a:r>
              <a:rPr b="1" spc="-3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t>
            </a:r>
            <a:r>
              <a:rPr b="1"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emotion</a:t>
            </a:r>
            <a:r>
              <a:rPr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detection </a:t>
            </a:r>
            <a:r>
              <a:rPr dirty="0">
                <a:latin typeface="Times New Roman" panose="02020603050405020304" pitchFamily="18" charset="0"/>
                <a:cs typeface="Times New Roman" panose="02020603050405020304" pitchFamily="18" charset="0"/>
              </a:rPr>
              <a:t>method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was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developed</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using</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Random</a:t>
            </a:r>
            <a:r>
              <a:rPr spc="-3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Forest</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ML</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classifier,</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which</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able</a:t>
            </a:r>
            <a:r>
              <a:rPr spc="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detect </a:t>
            </a:r>
            <a:r>
              <a:rPr spc="-484"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neutral</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vs.</a:t>
            </a:r>
            <a:r>
              <a:rPr spc="-5" dirty="0">
                <a:latin typeface="Times New Roman" panose="02020603050405020304" pitchFamily="18" charset="0"/>
                <a:cs typeface="Times New Roman" panose="02020603050405020304" pitchFamily="18" charset="0"/>
              </a:rPr>
              <a:t> non-neutral</a:t>
            </a:r>
            <a:r>
              <a:rPr spc="-3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emotions.</a:t>
            </a:r>
            <a:endParaRPr lang="en-IN" spc="-5"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spc="-5" dirty="0">
                <a:latin typeface="Times New Roman" panose="02020603050405020304" pitchFamily="18" charset="0"/>
                <a:cs typeface="Times New Roman" panose="02020603050405020304" pitchFamily="18" charset="0"/>
              </a:rPr>
              <a:t>Limitations</a:t>
            </a:r>
            <a:r>
              <a:rPr lang="en-IN" spc="-5" dirty="0">
                <a:latin typeface="Times New Roman" panose="02020603050405020304" pitchFamily="18" charset="0"/>
                <a:cs typeface="Times New Roman" panose="02020603050405020304" pitchFamily="18" charset="0"/>
              </a:rPr>
              <a:t> : </a:t>
            </a:r>
            <a:r>
              <a:rPr lang="en-US" spc="-5" dirty="0">
                <a:latin typeface="Times New Roman" panose="02020603050405020304" pitchFamily="18" charset="0"/>
                <a:cs typeface="Times New Roman" panose="02020603050405020304" pitchFamily="18" charset="0"/>
              </a:rPr>
              <a:t>The main limitation of this study was the small sample size, especially in terms of the number of workers tracked and number of days each worker was tracked.</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TotalTime>
  <Words>1357</Words>
  <Application>Microsoft Office PowerPoint</Application>
  <PresentationFormat>On-screen Show (4:3)</PresentationFormat>
  <Paragraphs>184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MT</vt:lpstr>
      <vt:lpstr>Book Antiqua</vt:lpstr>
      <vt:lpstr>Calibri</vt:lpstr>
      <vt:lpstr>Constantia</vt:lpstr>
      <vt:lpstr>Palatino Linotype</vt:lpstr>
      <vt:lpstr>Times New Roman</vt:lpstr>
      <vt:lpstr>Office Theme</vt:lpstr>
      <vt:lpstr>Project Review</vt:lpstr>
      <vt:lpstr>Problem Statement</vt:lpstr>
      <vt:lpstr>Motivation</vt:lpstr>
      <vt:lpstr>Objectives</vt:lpstr>
      <vt:lpstr>Literature Survey Paper 1  </vt:lpstr>
      <vt:lpstr>Paper 2</vt:lpstr>
      <vt:lpstr>Paper 3</vt:lpstr>
      <vt:lpstr>Paper 4</vt:lpstr>
      <vt:lpstr>Paper 5</vt:lpstr>
      <vt:lpstr>Paper 6</vt:lpstr>
      <vt:lpstr>Paper 7</vt:lpstr>
      <vt:lpstr>Paper 8</vt:lpstr>
      <vt:lpstr>Paper 9</vt:lpstr>
      <vt:lpstr>Scope</vt:lpstr>
      <vt:lpstr>Feasibility</vt:lpstr>
      <vt:lpstr>Data Flow Level 0</vt:lpstr>
      <vt:lpstr>Data Flow Level 1</vt:lpstr>
      <vt:lpstr>Data Flow Level 2</vt:lpstr>
      <vt:lpstr>Activity Diagram</vt:lpstr>
      <vt:lpstr>Class Diagram</vt:lpstr>
      <vt:lpstr>Component Diagram</vt:lpstr>
      <vt:lpstr>Sequence Diagram</vt:lpstr>
      <vt:lpstr>Use case Diagram</vt:lpstr>
      <vt:lpstr>PowerPoint Presentation</vt:lpstr>
      <vt:lpstr>Details of Modules</vt:lpstr>
      <vt:lpstr>Project Plan</vt:lpstr>
      <vt:lpstr>Project Plan 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Tejas Shrigondekar</cp:lastModifiedBy>
  <cp:revision>32</cp:revision>
  <dcterms:created xsi:type="dcterms:W3CDTF">2022-09-08T07:30:43Z</dcterms:created>
  <dcterms:modified xsi:type="dcterms:W3CDTF">2022-11-10T09:38:32Z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2022-09-08T00:00:00Z</vt:filetime>
  </property>
  <property fmtid="{D5CDD505-2E9C-101B-9397-08002B2CF9AE}" pid="3" name="Creator">
    <vt:lpwstr>Microsoft® PowerPoint® for Microsoft 365</vt:lpwstr>
  </property>
  <property fmtid="{D5CDD505-2E9C-101B-9397-08002B2CF9AE}" pid="4" name="LastSaved">
    <vt:filetime>2022-09-08T00:00:00Z</vt:filetime>
  </property>
</Properties>
</file>