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ba646e4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ba646e4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996a0950b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996a0950b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664199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664199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664199e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664199e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664199e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664199e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ac5c77538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ac5c77538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dDrkR_pQ6GwaDSwuQAhGUoEsNbY3yfXO/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Scraping Tool</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Fall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Scraping Tool</a:t>
            </a:r>
            <a:endParaRPr/>
          </a:p>
          <a:p>
            <a:pPr indent="-298450" lvl="1" marL="914400" rtl="0" algn="l">
              <a:spcBef>
                <a:spcPts val="0"/>
              </a:spcBef>
              <a:spcAft>
                <a:spcPts val="0"/>
              </a:spcAft>
              <a:buSzPts val="1100"/>
              <a:buChar char="○"/>
            </a:pPr>
            <a:r>
              <a:rPr lang="en"/>
              <a:t>Maya Cooper, Noah Garman, Michael McBratney, Tian Zhao</a:t>
            </a:r>
            <a:endParaRPr/>
          </a:p>
          <a:p>
            <a:pPr indent="-311150" lvl="0" marL="457200" rtl="0" algn="l">
              <a:spcBef>
                <a:spcPts val="0"/>
              </a:spcBef>
              <a:spcAft>
                <a:spcPts val="0"/>
              </a:spcAft>
              <a:buSzPts val="1300"/>
              <a:buChar char="●"/>
            </a:pPr>
            <a:r>
              <a:rPr lang="en"/>
              <a:t>Our Client</a:t>
            </a:r>
            <a:endParaRPr/>
          </a:p>
          <a:p>
            <a:pPr indent="-298450" lvl="1" marL="914400" rtl="0" algn="l">
              <a:spcBef>
                <a:spcPts val="0"/>
              </a:spcBef>
              <a:spcAft>
                <a:spcPts val="0"/>
              </a:spcAft>
              <a:buSzPts val="1100"/>
              <a:buChar char="○"/>
            </a:pPr>
            <a:r>
              <a:rPr lang="en"/>
              <a:t>Dr. Adam Du Pon, a professor from the Parker College of Business</a:t>
            </a:r>
            <a:endParaRPr/>
          </a:p>
          <a:p>
            <a:pPr indent="-311150" lvl="0" marL="457200" rtl="0" algn="l">
              <a:spcBef>
                <a:spcPts val="0"/>
              </a:spcBef>
              <a:spcAft>
                <a:spcPts val="0"/>
              </a:spcAft>
              <a:buSzPts val="1300"/>
              <a:buChar char="●"/>
            </a:pPr>
            <a:r>
              <a:rPr lang="en"/>
              <a:t>What problem is being solved?</a:t>
            </a:r>
            <a:endParaRPr/>
          </a:p>
          <a:p>
            <a:pPr indent="-298450" lvl="1" marL="914400" rtl="0" algn="l">
              <a:spcBef>
                <a:spcPts val="0"/>
              </a:spcBef>
              <a:spcAft>
                <a:spcPts val="0"/>
              </a:spcAft>
              <a:buSzPts val="1100"/>
              <a:buChar char="○"/>
            </a:pPr>
            <a:r>
              <a:rPr lang="en"/>
              <a:t>Our client needs an automated way to extract term frequency data from 10-K filings in order to research the associations between the various facets of a company, such as its operational strategy or workplace culture, and how said company performs in the real world</a:t>
            </a:r>
            <a:endParaRPr/>
          </a:p>
          <a:p>
            <a:pPr indent="-298450" lvl="1" marL="914400" rtl="0" algn="l">
              <a:spcBef>
                <a:spcPts val="0"/>
              </a:spcBef>
              <a:spcAft>
                <a:spcPts val="0"/>
              </a:spcAft>
              <a:buSzPts val="1100"/>
              <a:buChar char="○"/>
            </a:pPr>
            <a:r>
              <a:rPr lang="en"/>
              <a:t>Such research can help investors make better informed decisions when choosing where to keep their money, in addition to providing valuable insights to companies themselves about what may or may not work with their business model</a:t>
            </a:r>
            <a:endParaRPr/>
          </a:p>
        </p:txBody>
      </p:sp>
      <p:pic>
        <p:nvPicPr>
          <p:cNvPr id="72" name="Google Shape;72;p14"/>
          <p:cNvPicPr preferRelativeResize="0"/>
          <p:nvPr/>
        </p:nvPicPr>
        <p:blipFill>
          <a:blip r:embed="rId3">
            <a:alphaModFix/>
          </a:blip>
          <a:stretch>
            <a:fillRect/>
          </a:stretch>
        </p:blipFill>
        <p:spPr>
          <a:xfrm>
            <a:off x="158425" y="2130988"/>
            <a:ext cx="4013075" cy="88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248325" y="5099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a:t>
            </a:r>
            <a:endParaRPr/>
          </a:p>
        </p:txBody>
      </p:sp>
      <p:sp>
        <p:nvSpPr>
          <p:cNvPr id="78" name="Google Shape;78;p15"/>
          <p:cNvSpPr txBox="1"/>
          <p:nvPr>
            <p:ph idx="1" type="body"/>
          </p:nvPr>
        </p:nvSpPr>
        <p:spPr>
          <a:xfrm>
            <a:off x="4644675" y="150325"/>
            <a:ext cx="4166400" cy="4844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The United States Securities and Exchange Commission (SEC) is an oversight agency responsible for regulating the securities market and protecting investors. Most publicly traded companies are required to file annual reports, known as Form 10-K’s. These reports give significant insight into the business environment, operational model, and financial status of a company. </a:t>
            </a:r>
            <a:r>
              <a:rPr lang="en" sz="1400"/>
              <a:t>Of interest to this project is a section labeled “Item 1,” which discusses the scope and mechanisms of a company’s operation</a:t>
            </a:r>
            <a:endParaRPr sz="1400"/>
          </a:p>
          <a:p>
            <a:pPr indent="-317500" lvl="0" marL="457200" rtl="0" algn="l">
              <a:spcBef>
                <a:spcPts val="0"/>
              </a:spcBef>
              <a:spcAft>
                <a:spcPts val="0"/>
              </a:spcAft>
              <a:buSzPts val="1400"/>
              <a:buChar char="●"/>
            </a:pPr>
            <a:r>
              <a:rPr lang="en" sz="1400"/>
              <a:t>These forms are contained in the SEC’s EDGAR (Electronic Data Gathering, Analysis, and Retrieval system) database, which is a system that is provided by the SEC, for querying financial documents. There are existing API’s for EDGAR, however they are all locked behind a paywall, meaning that a custom scraper needed to be developed</a:t>
            </a:r>
            <a:endParaRPr sz="1400"/>
          </a:p>
        </p:txBody>
      </p:sp>
      <p:pic>
        <p:nvPicPr>
          <p:cNvPr id="79" name="Google Shape;79;p15"/>
          <p:cNvPicPr preferRelativeResize="0"/>
          <p:nvPr/>
        </p:nvPicPr>
        <p:blipFill>
          <a:blip r:embed="rId3">
            <a:alphaModFix/>
          </a:blip>
          <a:stretch>
            <a:fillRect/>
          </a:stretch>
        </p:blipFill>
        <p:spPr>
          <a:xfrm>
            <a:off x="1191663" y="1661838"/>
            <a:ext cx="1819824" cy="1819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Design</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Overall Design</a:t>
            </a:r>
            <a:endParaRPr/>
          </a:p>
          <a:p>
            <a:pPr indent="-298450" lvl="1" marL="914400" rtl="0" algn="l">
              <a:spcBef>
                <a:spcPts val="0"/>
              </a:spcBef>
              <a:spcAft>
                <a:spcPts val="0"/>
              </a:spcAft>
              <a:buSzPts val="1100"/>
              <a:buChar char="○"/>
            </a:pPr>
            <a:r>
              <a:rPr lang="en"/>
              <a:t>GUI-Based</a:t>
            </a:r>
            <a:endParaRPr/>
          </a:p>
          <a:p>
            <a:pPr indent="-298450" lvl="1" marL="914400" rtl="0" algn="l">
              <a:spcBef>
                <a:spcPts val="0"/>
              </a:spcBef>
              <a:spcAft>
                <a:spcPts val="0"/>
              </a:spcAft>
              <a:buSzPts val="1100"/>
              <a:buChar char="○"/>
            </a:pPr>
            <a:r>
              <a:rPr lang="en"/>
              <a:t>The user will provide a list of Central Index Keys (CIK’s), which are the unique identifiers of companies in EDGAR, in addition to custom key term lists. They can also specify the range of years for which to retrieve the filings</a:t>
            </a:r>
            <a:endParaRPr/>
          </a:p>
          <a:p>
            <a:pPr indent="-298450" lvl="1" marL="914400" rtl="0" algn="l">
              <a:spcBef>
                <a:spcPts val="0"/>
              </a:spcBef>
              <a:spcAft>
                <a:spcPts val="0"/>
              </a:spcAft>
              <a:buSzPts val="1100"/>
              <a:buChar char="○"/>
            </a:pPr>
            <a:r>
              <a:rPr lang="en"/>
              <a:t>The program will retrieve the Form 10-K’s as specified by the user, extract Item 1 where possible, and compute term frequency data, after which data is written to a file of the user’s choice</a:t>
            </a:r>
            <a:endParaRPr/>
          </a:p>
          <a:p>
            <a:pPr indent="-311150" lvl="0" marL="457200" rtl="0" algn="l">
              <a:spcBef>
                <a:spcPts val="0"/>
              </a:spcBef>
              <a:spcAft>
                <a:spcPts val="0"/>
              </a:spcAft>
              <a:buSzPts val="1300"/>
              <a:buChar char="●"/>
            </a:pPr>
            <a:r>
              <a:rPr lang="en"/>
              <a:t>Challenges</a:t>
            </a:r>
            <a:endParaRPr/>
          </a:p>
          <a:p>
            <a:pPr indent="-298450" lvl="1" marL="914400" rtl="0" algn="l">
              <a:spcBef>
                <a:spcPts val="0"/>
              </a:spcBef>
              <a:spcAft>
                <a:spcPts val="0"/>
              </a:spcAft>
              <a:buSzPts val="1100"/>
              <a:buChar char="○"/>
            </a:pPr>
            <a:r>
              <a:rPr lang="en"/>
              <a:t>Retrieving Form 10-K’s from EDGAR</a:t>
            </a:r>
            <a:endParaRPr/>
          </a:p>
          <a:p>
            <a:pPr indent="-298450" lvl="1" marL="914400" rtl="0" algn="l">
              <a:spcBef>
                <a:spcPts val="0"/>
              </a:spcBef>
              <a:spcAft>
                <a:spcPts val="0"/>
              </a:spcAft>
              <a:buSzPts val="1100"/>
              <a:buChar char="○"/>
            </a:pPr>
            <a:r>
              <a:rPr lang="en"/>
              <a:t>Properly extracting Item 1</a:t>
            </a:r>
            <a:endParaRPr/>
          </a:p>
          <a:p>
            <a:pPr indent="-298450" lvl="2" marL="1371600" rtl="0" algn="l">
              <a:spcBef>
                <a:spcPts val="0"/>
              </a:spcBef>
              <a:spcAft>
                <a:spcPts val="0"/>
              </a:spcAft>
              <a:buSzPts val="1100"/>
              <a:buChar char="■"/>
            </a:pPr>
            <a:r>
              <a:rPr lang="en"/>
              <a:t>Not all filings are formatted correctly</a:t>
            </a:r>
            <a:endParaRPr/>
          </a:p>
          <a:p>
            <a:pPr indent="-298450" lvl="2" marL="1371600" rtl="0" algn="l">
              <a:spcBef>
                <a:spcPts val="0"/>
              </a:spcBef>
              <a:spcAft>
                <a:spcPts val="0"/>
              </a:spcAft>
              <a:buSzPts val="1100"/>
              <a:buChar char="■"/>
            </a:pPr>
            <a:r>
              <a:rPr lang="en"/>
              <a:t>Certain filings combine Item 1 and 2, meaning they should be excluded</a:t>
            </a:r>
            <a:endParaRPr/>
          </a:p>
          <a:p>
            <a:pPr indent="-298450" lvl="1" marL="914400" rtl="0" algn="l">
              <a:spcBef>
                <a:spcPts val="0"/>
              </a:spcBef>
              <a:spcAft>
                <a:spcPts val="0"/>
              </a:spcAft>
              <a:buSzPts val="1100"/>
              <a:buChar char="○"/>
            </a:pPr>
            <a:r>
              <a:rPr lang="en"/>
              <a:t>Creating a responsive/reliable progress indicator</a:t>
            </a:r>
            <a:endParaRPr/>
          </a:p>
          <a:p>
            <a:pPr indent="-298450" lvl="1" marL="914400" rtl="0" algn="l">
              <a:spcBef>
                <a:spcPts val="0"/>
              </a:spcBef>
              <a:spcAft>
                <a:spcPts val="0"/>
              </a:spcAft>
              <a:buSzPts val="1100"/>
              <a:buChar char="○"/>
            </a:pPr>
            <a:r>
              <a:rPr lang="en"/>
              <a:t>Building</a:t>
            </a:r>
            <a:endParaRPr/>
          </a:p>
          <a:p>
            <a:pPr indent="0" lvl="0" marL="0" rtl="0" algn="l">
              <a:spcBef>
                <a:spcPts val="120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575625" y="1657313"/>
            <a:ext cx="2403390" cy="182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Implementations</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All GUI windows for this application </a:t>
            </a:r>
            <a:r>
              <a:rPr lang="en"/>
              <a:t>were </a:t>
            </a:r>
            <a:r>
              <a:rPr lang="en"/>
              <a:t>made using the Python Tkinter library</a:t>
            </a:r>
            <a:endParaRPr/>
          </a:p>
          <a:p>
            <a:pPr indent="-311150" lvl="0" marL="457200" rtl="0" algn="l">
              <a:spcBef>
                <a:spcPts val="0"/>
              </a:spcBef>
              <a:spcAft>
                <a:spcPts val="0"/>
              </a:spcAft>
              <a:buSzPts val="1300"/>
              <a:buChar char="●"/>
            </a:pPr>
            <a:r>
              <a:rPr lang="en"/>
              <a:t>CIK numbers were checked against the SEC’s list of all companies before being querying. This list updates each time the program is opened.</a:t>
            </a:r>
            <a:endParaRPr/>
          </a:p>
          <a:p>
            <a:pPr indent="-311150" lvl="0" marL="457200" rtl="0" algn="l">
              <a:spcBef>
                <a:spcPts val="0"/>
              </a:spcBef>
              <a:spcAft>
                <a:spcPts val="0"/>
              </a:spcAft>
              <a:buSzPts val="1300"/>
              <a:buChar char="●"/>
            </a:pPr>
            <a:r>
              <a:rPr lang="en"/>
              <a:t>10-K filings are scraped from the EDGAR database hosted on by SEC</a:t>
            </a:r>
            <a:endParaRPr/>
          </a:p>
          <a:p>
            <a:pPr indent="-311150" lvl="0" marL="457200" rtl="0" algn="l">
              <a:spcBef>
                <a:spcPts val="0"/>
              </a:spcBef>
              <a:spcAft>
                <a:spcPts val="0"/>
              </a:spcAft>
              <a:buSzPts val="1300"/>
              <a:buChar char="●"/>
            </a:pPr>
            <a:r>
              <a:rPr lang="en"/>
              <a:t>Content of 10-K forms was retrieved using beautifulsoup, an HTML parser, and Item 1 was isolated using regular expressions</a:t>
            </a:r>
            <a:endParaRPr/>
          </a:p>
          <a:p>
            <a:pPr indent="-311150" lvl="0" marL="457200" rtl="0" algn="l">
              <a:spcBef>
                <a:spcPts val="0"/>
              </a:spcBef>
              <a:spcAft>
                <a:spcPts val="0"/>
              </a:spcAft>
              <a:buSzPts val="1300"/>
              <a:buChar char="●"/>
            </a:pPr>
            <a:r>
              <a:rPr lang="en"/>
              <a:t>Output data was exported and saved in a comma delimited format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98" name="Google Shape;98;p18" title="2022-12-08 12-41-21.mp4">
            <a:hlinkClick r:id="rId3"/>
          </p:cNvPr>
          <p:cNvPicPr preferRelativeResize="0"/>
          <p:nvPr/>
        </p:nvPicPr>
        <p:blipFill>
          <a:blip r:embed="rId4">
            <a:alphaModFix/>
          </a:blip>
          <a:stretch>
            <a:fillRect/>
          </a:stretch>
        </p:blipFill>
        <p:spPr>
          <a:xfrm>
            <a:off x="4572000" y="1077150"/>
            <a:ext cx="3985600" cy="2989200"/>
          </a:xfrm>
          <a:prstGeom prst="rect">
            <a:avLst/>
          </a:prstGeom>
          <a:noFill/>
          <a:ln>
            <a:noFill/>
          </a:ln>
        </p:spPr>
      </p:pic>
      <p:sp>
        <p:nvSpPr>
          <p:cNvPr id="99" name="Google Shape;99;p18"/>
          <p:cNvSpPr txBox="1"/>
          <p:nvPr/>
        </p:nvSpPr>
        <p:spPr>
          <a:xfrm>
            <a:off x="4572050" y="372675"/>
            <a:ext cx="398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Backup Video</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Application</a:t>
            </a:r>
            <a:endParaRPr/>
          </a:p>
          <a:p>
            <a:pPr indent="-298450" lvl="1" marL="914400" rtl="0" algn="l">
              <a:spcBef>
                <a:spcPts val="0"/>
              </a:spcBef>
              <a:spcAft>
                <a:spcPts val="0"/>
              </a:spcAft>
              <a:buSzPts val="1100"/>
              <a:buChar char="○"/>
            </a:pPr>
            <a:r>
              <a:rPr lang="en"/>
              <a:t>This program can easily be adapted to tackle many different use cases in the financial field</a:t>
            </a:r>
            <a:endParaRPr/>
          </a:p>
          <a:p>
            <a:pPr indent="-298450" lvl="1" marL="914400" rtl="0" algn="l">
              <a:spcBef>
                <a:spcPts val="0"/>
              </a:spcBef>
              <a:spcAft>
                <a:spcPts val="0"/>
              </a:spcAft>
              <a:buSzPts val="1100"/>
              <a:buChar char="○"/>
            </a:pPr>
            <a:r>
              <a:rPr lang="en"/>
              <a:t>Possible future applications:</a:t>
            </a:r>
            <a:endParaRPr/>
          </a:p>
          <a:p>
            <a:pPr indent="-298450" lvl="2" marL="1371600" rtl="0" algn="l">
              <a:spcBef>
                <a:spcPts val="0"/>
              </a:spcBef>
              <a:spcAft>
                <a:spcPts val="0"/>
              </a:spcAft>
              <a:buSzPts val="1100"/>
              <a:buChar char="■"/>
            </a:pPr>
            <a:r>
              <a:rPr lang="en"/>
              <a:t>Statistical analysis of the relationship between word usage in a 10-K filing, and financial performance</a:t>
            </a:r>
            <a:endParaRPr/>
          </a:p>
          <a:p>
            <a:pPr indent="-298450" lvl="2" marL="1371600" rtl="0" algn="l">
              <a:spcBef>
                <a:spcPts val="0"/>
              </a:spcBef>
              <a:spcAft>
                <a:spcPts val="0"/>
              </a:spcAft>
              <a:buSzPts val="1100"/>
              <a:buChar char="■"/>
            </a:pPr>
            <a:r>
              <a:rPr lang="en"/>
              <a:t>Analysis of the relationship between word usage in a 10-K filing and employment/layoff rates</a:t>
            </a:r>
            <a:endParaRPr/>
          </a:p>
          <a:p>
            <a:pPr indent="-298450" lvl="2" marL="1371600" rtl="0" algn="l">
              <a:spcBef>
                <a:spcPts val="0"/>
              </a:spcBef>
              <a:spcAft>
                <a:spcPts val="0"/>
              </a:spcAft>
              <a:buSzPts val="1100"/>
              <a:buChar char="■"/>
            </a:pPr>
            <a:r>
              <a:rPr lang="en"/>
              <a:t>This program could be adapted to look at additional documents or transcripts of company meetings, and scrape word frequency data from those</a:t>
            </a:r>
            <a:endParaRPr/>
          </a:p>
          <a:p>
            <a:pPr indent="-311150" lvl="0" marL="457200" rtl="0" algn="l">
              <a:spcBef>
                <a:spcPts val="0"/>
              </a:spcBef>
              <a:spcAft>
                <a:spcPts val="0"/>
              </a:spcAft>
              <a:buSzPts val="1300"/>
              <a:buChar char="●"/>
            </a:pPr>
            <a:r>
              <a:rPr lang="en"/>
              <a:t>Final Thoughts</a:t>
            </a:r>
            <a:endParaRPr/>
          </a:p>
          <a:p>
            <a:pPr indent="-298450" lvl="1" marL="914400" rtl="0" algn="l">
              <a:spcBef>
                <a:spcPts val="0"/>
              </a:spcBef>
              <a:spcAft>
                <a:spcPts val="0"/>
              </a:spcAft>
              <a:buSzPts val="1100"/>
              <a:buChar char="○"/>
            </a:pPr>
            <a:r>
              <a:rPr lang="en"/>
              <a:t>We created a product that successfully satisfied our client’s requirements and provided our teammates with a valuable programming experience. We are excited to see how this type of application might be adapted to tackle additional problems in the financial industry in the future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