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53"/>
    <p:restoredTop sz="63571"/>
  </p:normalViewPr>
  <p:slideViewPr>
    <p:cSldViewPr snapToGrid="0">
      <p:cViewPr varScale="1">
        <p:scale>
          <a:sx n="75" d="100"/>
          <a:sy n="75" d="100"/>
        </p:scale>
        <p:origin x="220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FB00F7-0AB3-9C4A-9D74-754A10D4851F}" type="datetimeFigureOut">
              <a:rPr lang="en-US" smtClean="0"/>
              <a:t>3/31/25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33F10-9C13-0046-9D9C-7743CA62C32C}" type="slidenum">
              <a:rPr lang="en-US" smtClean="0"/>
              <a:t>‹#›</a:t>
            </a:fld>
            <a:endParaRPr lang="en-US"/>
          </a:p>
        </p:txBody>
      </p:sp>
    </p:spTree>
    <p:extLst>
      <p:ext uri="{BB962C8B-B14F-4D97-AF65-F5344CB8AC3E}">
        <p14:creationId xmlns:p14="http://schemas.microsoft.com/office/powerpoint/2010/main" val="2818692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深度强化学习算法例如</a:t>
            </a:r>
            <a:r>
              <a:rPr lang="en-US" dirty="0"/>
              <a:t>DQN</a:t>
            </a:r>
            <a:r>
              <a:rPr lang="zh-CN" altLang="en-US" dirty="0"/>
              <a:t>或者</a:t>
            </a:r>
            <a:r>
              <a:rPr lang="en-US" dirty="0" err="1"/>
              <a:t>PG（Policy</a:t>
            </a:r>
            <a:r>
              <a:rPr lang="en-US" dirty="0"/>
              <a:t> Gradient）</a:t>
            </a:r>
            <a:r>
              <a:rPr lang="zh-CN" altLang="en-US" dirty="0"/>
              <a:t>都无法避免训练不稳定的问题：在训练过程中效果容易退化并且很难恢复。针对这个通病，</a:t>
            </a:r>
            <a:r>
              <a:rPr lang="en-US" dirty="0"/>
              <a:t>TRPO</a:t>
            </a:r>
            <a:r>
              <a:rPr lang="zh-CN" altLang="en-US" dirty="0"/>
              <a:t>采用了传统优化算法中的</a:t>
            </a:r>
            <a:r>
              <a:rPr lang="en-US" dirty="0"/>
              <a:t>trust region</a:t>
            </a:r>
            <a:r>
              <a:rPr lang="zh-CN" altLang="en-US" dirty="0"/>
              <a:t>方法，以保证每一步迭代能够获得效果提升，直至收敛到局部最优点。</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本论文解决的目标是希望每次迭代参数能保证提升效果，具体想法是利用优化领域的 </a:t>
            </a:r>
            <a:r>
              <a:rPr lang="en-US" dirty="0"/>
              <a:t>trust region</a:t>
            </a:r>
            <a:r>
              <a:rPr lang="zh-CN" altLang="en-US" dirty="0"/>
              <a:t>方法（中文可以翻译成置信域方法或信赖域方法），通过参数在</a:t>
            </a:r>
            <a:r>
              <a:rPr lang="en-US" dirty="0"/>
              <a:t>trust region</a:t>
            </a:r>
            <a:r>
              <a:rPr lang="zh-CN" altLang="en-US" dirty="0"/>
              <a:t>范围中去找到一定能提升的下一次迭代。</a:t>
            </a:r>
            <a:endParaRPr lang="en-US" dirty="0"/>
          </a:p>
          <a:p>
            <a:endParaRPr lang="en-US" dirty="0"/>
          </a:p>
        </p:txBody>
      </p:sp>
      <p:sp>
        <p:nvSpPr>
          <p:cNvPr id="4" name="Slide Number Placeholder 3"/>
          <p:cNvSpPr>
            <a:spLocks noGrp="1"/>
          </p:cNvSpPr>
          <p:nvPr>
            <p:ph type="sldNum" sz="quarter" idx="5"/>
          </p:nvPr>
        </p:nvSpPr>
        <p:spPr/>
        <p:txBody>
          <a:bodyPr/>
          <a:lstStyle/>
          <a:p>
            <a:fld id="{17E33F10-9C13-0046-9D9C-7743CA62C32C}" type="slidenum">
              <a:rPr lang="en-US" smtClean="0"/>
              <a:t>1</a:t>
            </a:fld>
            <a:endParaRPr lang="en-US"/>
          </a:p>
        </p:txBody>
      </p:sp>
    </p:spTree>
    <p:extLst>
      <p:ext uri="{BB962C8B-B14F-4D97-AF65-F5344CB8AC3E}">
        <p14:creationId xmlns:p14="http://schemas.microsoft.com/office/powerpoint/2010/main" val="1500325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zh-CN" altLang="en-US" b="1" dirty="0"/>
              <a:t>一、</a:t>
            </a:r>
            <a:r>
              <a:rPr lang="en-US" b="1" dirty="0"/>
              <a:t>Vine </a:t>
            </a:r>
            <a:r>
              <a:rPr lang="zh-CN" altLang="en-US" b="1" dirty="0"/>
              <a:t>采样是什么？</a:t>
            </a:r>
            <a:endParaRPr lang="zh-CN" altLang="en-US" dirty="0"/>
          </a:p>
          <a:p>
            <a:pPr>
              <a:buNone/>
            </a:pPr>
            <a:br>
              <a:rPr lang="zh-CN" altLang="en-US" dirty="0"/>
            </a:br>
            <a:endParaRPr lang="zh-CN" altLang="en-US" dirty="0"/>
          </a:p>
          <a:p>
            <a:pPr>
              <a:buNone/>
            </a:pPr>
            <a:r>
              <a:rPr lang="zh-CN" altLang="en-US" dirty="0"/>
              <a:t>“</a:t>
            </a:r>
            <a:r>
              <a:rPr lang="en-US" dirty="0"/>
              <a:t>Vine” </a:t>
            </a:r>
            <a:r>
              <a:rPr lang="zh-CN" altLang="en-US" dirty="0"/>
              <a:t>是“藤蔓”的意思，形象地比喻这种方法像藤蔓一样从一个状态出发，不断向外分叉，延伸出多个路径。</a:t>
            </a:r>
          </a:p>
          <a:p>
            <a:pPr>
              <a:buNone/>
            </a:pPr>
            <a:br>
              <a:rPr lang="zh-CN" altLang="en-US" dirty="0"/>
            </a:br>
            <a:endParaRPr lang="zh-CN" altLang="en-US" dirty="0"/>
          </a:p>
          <a:p>
            <a:pPr>
              <a:buNone/>
            </a:pPr>
            <a:r>
              <a:rPr lang="zh-CN" altLang="en-US" b="1" dirty="0"/>
              <a:t>核心思想：</a:t>
            </a:r>
            <a:endParaRPr lang="zh-CN" altLang="en-US" dirty="0"/>
          </a:p>
          <a:p>
            <a:pPr>
              <a:buNone/>
            </a:pPr>
            <a:br>
              <a:rPr lang="zh-CN" altLang="en-US" dirty="0"/>
            </a:br>
            <a:endParaRPr lang="zh-CN" altLang="en-US" dirty="0"/>
          </a:p>
          <a:p>
            <a:pPr>
              <a:buNone/>
            </a:pPr>
            <a:r>
              <a:rPr lang="zh-CN" altLang="en-US" dirty="0"/>
              <a:t>在某个状态下，不只采样一条轨迹，而是</a:t>
            </a:r>
            <a:r>
              <a:rPr lang="zh-CN" altLang="en-US" b="1" dirty="0"/>
              <a:t>从同一个状态出发，多次采样多个动作，进行多次模拟（</a:t>
            </a:r>
            <a:r>
              <a:rPr lang="en-US" b="1" dirty="0"/>
              <a:t>rollouts）</a:t>
            </a:r>
            <a:r>
              <a:rPr lang="en-US" dirty="0"/>
              <a:t>。 </a:t>
            </a:r>
          </a:p>
          <a:p>
            <a:pPr>
              <a:buNone/>
            </a:pPr>
            <a:r>
              <a:rPr lang="zh-CN" altLang="en-US" b="1" dirty="0"/>
              <a:t>二、为什么要这样做？</a:t>
            </a:r>
            <a:endParaRPr lang="zh-CN" altLang="en-US" dirty="0"/>
          </a:p>
          <a:p>
            <a:pPr>
              <a:buNone/>
            </a:pPr>
            <a:br>
              <a:rPr lang="zh-CN" altLang="en-US" dirty="0"/>
            </a:br>
            <a:endParaRPr lang="zh-CN" altLang="en-US" dirty="0"/>
          </a:p>
          <a:p>
            <a:pPr>
              <a:buNone/>
            </a:pPr>
            <a:r>
              <a:rPr lang="zh-CN" altLang="en-US" dirty="0"/>
              <a:t>我们前一页讲的 </a:t>
            </a:r>
            <a:r>
              <a:rPr lang="en-US" b="1" dirty="0"/>
              <a:t>Single Path</a:t>
            </a:r>
            <a:r>
              <a:rPr lang="en-US" dirty="0"/>
              <a:t> </a:t>
            </a:r>
            <a:r>
              <a:rPr lang="zh-CN" altLang="en-US" dirty="0"/>
              <a:t>方法虽然简单，但有一个问题：</a:t>
            </a:r>
          </a:p>
          <a:p>
            <a:pPr>
              <a:buNone/>
            </a:pPr>
            <a:r>
              <a:rPr lang="en-US" altLang="zh-CN" dirty="0"/>
              <a:t>• </a:t>
            </a:r>
            <a:r>
              <a:rPr lang="zh-CN" altLang="en-US" dirty="0"/>
              <a:t>每个状态只采样一次，</a:t>
            </a:r>
            <a:r>
              <a:rPr lang="zh-CN" altLang="en-US" b="1" dirty="0"/>
              <a:t>数据利用率低</a:t>
            </a:r>
            <a:endParaRPr lang="zh-CN" altLang="en-US" dirty="0"/>
          </a:p>
          <a:p>
            <a:pPr>
              <a:buNone/>
            </a:pPr>
            <a:r>
              <a:rPr lang="en-US" altLang="zh-CN" dirty="0"/>
              <a:t>• </a:t>
            </a:r>
            <a:r>
              <a:rPr lang="zh-CN" altLang="en-US" dirty="0"/>
              <a:t>用来估计策略优劣的数值波动（</a:t>
            </a:r>
            <a:r>
              <a:rPr lang="en-US" dirty="0"/>
              <a:t>variance）</a:t>
            </a:r>
            <a:r>
              <a:rPr lang="zh-CN" altLang="en-US" dirty="0"/>
              <a:t>会很大，不稳定</a:t>
            </a:r>
          </a:p>
          <a:p>
            <a:pPr>
              <a:buNone/>
            </a:pPr>
            <a:br>
              <a:rPr lang="zh-CN" altLang="en-US" dirty="0"/>
            </a:br>
            <a:endParaRPr lang="zh-CN" altLang="en-US" dirty="0"/>
          </a:p>
          <a:p>
            <a:pPr>
              <a:buNone/>
            </a:pPr>
            <a:r>
              <a:rPr lang="en-US" b="1" dirty="0"/>
              <a:t>Vine </a:t>
            </a:r>
            <a:r>
              <a:rPr lang="zh-CN" altLang="en-US" b="1" dirty="0"/>
              <a:t>的改进：</a:t>
            </a:r>
            <a:endParaRPr lang="zh-CN" altLang="en-US" dirty="0"/>
          </a:p>
          <a:p>
            <a:pPr>
              <a:buNone/>
            </a:pPr>
            <a:r>
              <a:rPr lang="en-US" altLang="zh-CN" dirty="0"/>
              <a:t>• </a:t>
            </a:r>
            <a:r>
              <a:rPr lang="zh-CN" altLang="en-US" dirty="0"/>
              <a:t>每次到一个状态，比如 </a:t>
            </a:r>
            <a:r>
              <a:rPr lang="en-US" dirty="0" err="1"/>
              <a:t>s_n</a:t>
            </a:r>
            <a:r>
              <a:rPr lang="en-US" dirty="0"/>
              <a:t>，</a:t>
            </a:r>
            <a:r>
              <a:rPr lang="zh-CN" altLang="en-US" dirty="0"/>
              <a:t>不是只采一个动作，而是</a:t>
            </a:r>
            <a:r>
              <a:rPr lang="zh-CN" altLang="en-US" b="1" dirty="0"/>
              <a:t>采多个动作，然后分别看后续的表现</a:t>
            </a:r>
            <a:endParaRPr lang="zh-CN" altLang="en-US" dirty="0"/>
          </a:p>
          <a:p>
            <a:pPr>
              <a:buNone/>
            </a:pPr>
            <a:r>
              <a:rPr lang="en-US" altLang="zh-CN" dirty="0"/>
              <a:t>• </a:t>
            </a:r>
            <a:r>
              <a:rPr lang="zh-CN" altLang="en-US" dirty="0"/>
              <a:t>这样可以获得</a:t>
            </a:r>
            <a:r>
              <a:rPr lang="zh-CN" altLang="en-US" b="1" dirty="0"/>
              <a:t>更多关于这个状态的信息</a:t>
            </a:r>
            <a:r>
              <a:rPr lang="zh-CN" altLang="en-US" dirty="0"/>
              <a:t>，对策略优化更稳、更准</a:t>
            </a:r>
          </a:p>
          <a:p>
            <a:pPr>
              <a:buNone/>
            </a:pPr>
            <a:r>
              <a:rPr lang="zh-CN" altLang="en-US" b="1" dirty="0"/>
              <a:t>三、图示解读</a:t>
            </a:r>
            <a:endParaRPr lang="zh-CN" altLang="en-US" dirty="0"/>
          </a:p>
          <a:p>
            <a:pPr>
              <a:buNone/>
            </a:pPr>
            <a:br>
              <a:rPr lang="zh-CN" altLang="en-US" dirty="0"/>
            </a:br>
            <a:endParaRPr lang="zh-CN" altLang="en-US" dirty="0"/>
          </a:p>
          <a:p>
            <a:pPr>
              <a:buNone/>
            </a:pPr>
            <a:r>
              <a:rPr lang="zh-CN" altLang="en-US" dirty="0"/>
              <a:t>图中表示：</a:t>
            </a:r>
          </a:p>
          <a:p>
            <a:pPr>
              <a:buNone/>
            </a:pPr>
            <a:r>
              <a:rPr lang="en-US" altLang="zh-CN" dirty="0"/>
              <a:t>• </a:t>
            </a:r>
            <a:r>
              <a:rPr lang="zh-CN" altLang="en-US" dirty="0"/>
              <a:t>左边绿色的线：还是从初始状态 </a:t>
            </a:r>
            <a:r>
              <a:rPr lang="en-US" altLang="zh-CN" dirty="0"/>
              <a:t>\</a:t>
            </a:r>
            <a:r>
              <a:rPr lang="en-US" dirty="0"/>
              <a:t>rho_0 </a:t>
            </a:r>
            <a:r>
              <a:rPr lang="zh-CN" altLang="en-US" dirty="0"/>
              <a:t>出发，跑出的轨迹</a:t>
            </a:r>
          </a:p>
          <a:p>
            <a:pPr>
              <a:buNone/>
            </a:pPr>
            <a:r>
              <a:rPr lang="en-US" altLang="zh-CN" dirty="0"/>
              <a:t>• </a:t>
            </a:r>
            <a:r>
              <a:rPr lang="zh-CN" altLang="en-US" dirty="0"/>
              <a:t>中间蓝点 </a:t>
            </a:r>
            <a:r>
              <a:rPr lang="en-US" dirty="0" err="1"/>
              <a:t>s_n</a:t>
            </a:r>
            <a:r>
              <a:rPr lang="en-US" dirty="0"/>
              <a:t>：</a:t>
            </a:r>
            <a:r>
              <a:rPr lang="zh-CN" altLang="en-US" dirty="0"/>
              <a:t>在某个中间状态我们“打断”，从这里重新出发做多次模拟（像藤蔓分叉）</a:t>
            </a:r>
          </a:p>
          <a:p>
            <a:pPr>
              <a:buNone/>
            </a:pPr>
            <a:r>
              <a:rPr lang="en-US" altLang="zh-CN" dirty="0"/>
              <a:t>• </a:t>
            </a:r>
            <a:r>
              <a:rPr lang="zh-CN" altLang="en-US" dirty="0"/>
              <a:t>虚线：表示从这个状态出发的多个 </a:t>
            </a:r>
            <a:r>
              <a:rPr lang="en-US" dirty="0"/>
              <a:t>rollouts（</a:t>
            </a:r>
            <a:r>
              <a:rPr lang="zh-CN" altLang="en-US" dirty="0"/>
              <a:t>模拟轨迹）</a:t>
            </a:r>
          </a:p>
          <a:p>
            <a:pPr>
              <a:buNone/>
            </a:pPr>
            <a:r>
              <a:rPr lang="en-US" altLang="zh-CN" dirty="0"/>
              <a:t>• </a:t>
            </a:r>
            <a:r>
              <a:rPr lang="zh-CN" altLang="en-US" dirty="0"/>
              <a:t>所以每个中间状态产生了多个分支，数据量更丰富，估计更准确</a:t>
            </a:r>
          </a:p>
          <a:p>
            <a:pPr>
              <a:buNone/>
            </a:pPr>
            <a:r>
              <a:rPr lang="zh-CN" altLang="en-US" b="1" dirty="0"/>
              <a:t>四、代价：需要“能回到中间状态”</a:t>
            </a:r>
            <a:endParaRPr lang="zh-CN" altLang="en-US" dirty="0"/>
          </a:p>
          <a:p>
            <a:pPr>
              <a:buNone/>
            </a:pPr>
            <a:br>
              <a:rPr lang="zh-CN" altLang="en-US" dirty="0"/>
            </a:br>
            <a:endParaRPr lang="zh-CN" altLang="en-US" dirty="0"/>
          </a:p>
          <a:p>
            <a:pPr>
              <a:buNone/>
            </a:pPr>
            <a:r>
              <a:rPr lang="en-US" dirty="0"/>
              <a:t>Vine </a:t>
            </a:r>
            <a:r>
              <a:rPr lang="zh-CN" altLang="en-US" dirty="0"/>
              <a:t>的前提是：你</a:t>
            </a:r>
            <a:r>
              <a:rPr lang="zh-CN" altLang="en-US" b="1" dirty="0"/>
              <a:t>必须能让环境回到之前的某个状态</a:t>
            </a:r>
            <a:r>
              <a:rPr lang="zh-CN" altLang="en-US" dirty="0"/>
              <a:t>，否则没法从中间状态重新出发做采样。</a:t>
            </a:r>
          </a:p>
          <a:p>
            <a:pPr>
              <a:buNone/>
            </a:pPr>
            <a:r>
              <a:rPr lang="en-US" altLang="zh-CN" dirty="0"/>
              <a:t>• </a:t>
            </a:r>
            <a:r>
              <a:rPr lang="zh-CN" altLang="en-US" dirty="0"/>
              <a:t>比如在模拟器或游戏中可以 </a:t>
            </a:r>
            <a:r>
              <a:rPr lang="en-US" dirty="0"/>
              <a:t>save/load </a:t>
            </a:r>
            <a:r>
              <a:rPr lang="zh-CN" altLang="en-US" dirty="0"/>
              <a:t>状态</a:t>
            </a:r>
          </a:p>
          <a:p>
            <a:pPr>
              <a:buNone/>
            </a:pPr>
            <a:r>
              <a:rPr lang="en-US" altLang="zh-CN" dirty="0"/>
              <a:t>• </a:t>
            </a:r>
            <a:r>
              <a:rPr lang="zh-CN" altLang="en-US" dirty="0"/>
              <a:t>在真实环境中可能就做不到（比如机器人不能重置到一秒前的状态）</a:t>
            </a:r>
          </a:p>
          <a:p>
            <a:pPr>
              <a:buNone/>
            </a:pPr>
            <a:r>
              <a:rPr lang="zh-CN" altLang="en-US" b="1" dirty="0"/>
              <a:t>五、总结一句话：</a:t>
            </a:r>
            <a:endParaRPr lang="zh-CN" altLang="en-US" dirty="0"/>
          </a:p>
          <a:p>
            <a:pPr>
              <a:buNone/>
            </a:pPr>
            <a:br>
              <a:rPr lang="zh-CN" altLang="en-US" dirty="0"/>
            </a:br>
            <a:endParaRPr lang="zh-CN" altLang="en-US" dirty="0"/>
          </a:p>
          <a:p>
            <a:pPr>
              <a:buNone/>
            </a:pPr>
            <a:r>
              <a:rPr lang="en-US" b="1" dirty="0"/>
              <a:t>Vine </a:t>
            </a:r>
            <a:r>
              <a:rPr lang="zh-CN" altLang="en-US" b="1" dirty="0"/>
              <a:t>采样</a:t>
            </a:r>
            <a:r>
              <a:rPr lang="zh-CN" altLang="en-US" dirty="0"/>
              <a:t> 就是在关键状态下多次尝试、模拟不同动作，获取更丰富的数据，提升策略估计的稳定性和精度。它比 </a:t>
            </a:r>
            <a:r>
              <a:rPr lang="en-US" dirty="0"/>
              <a:t>Single Path </a:t>
            </a:r>
            <a:r>
              <a:rPr lang="zh-CN" altLang="en-US" dirty="0"/>
              <a:t>更高效，但要求环境支持“状态回退”。 </a:t>
            </a:r>
            <a:br>
              <a:rPr lang="zh-CN" altLang="en-US" dirty="0"/>
            </a:br>
            <a:endParaRPr lang="en-US" dirty="0"/>
          </a:p>
        </p:txBody>
      </p:sp>
      <p:sp>
        <p:nvSpPr>
          <p:cNvPr id="4" name="Slide Number Placeholder 3"/>
          <p:cNvSpPr>
            <a:spLocks noGrp="1"/>
          </p:cNvSpPr>
          <p:nvPr>
            <p:ph type="sldNum" sz="quarter" idx="5"/>
          </p:nvPr>
        </p:nvSpPr>
        <p:spPr/>
        <p:txBody>
          <a:bodyPr/>
          <a:lstStyle/>
          <a:p>
            <a:fld id="{17E33F10-9C13-0046-9D9C-7743CA62C32C}" type="slidenum">
              <a:rPr lang="en-US" smtClean="0"/>
              <a:t>10</a:t>
            </a:fld>
            <a:endParaRPr lang="en-US"/>
          </a:p>
        </p:txBody>
      </p:sp>
    </p:spTree>
    <p:extLst>
      <p:ext uri="{BB962C8B-B14F-4D97-AF65-F5344CB8AC3E}">
        <p14:creationId xmlns:p14="http://schemas.microsoft.com/office/powerpoint/2010/main" val="3657580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在两种强化学习模式下，比较</a:t>
            </a:r>
            <a:r>
              <a:rPr lang="en-US" dirty="0"/>
              <a:t>TRPO</a:t>
            </a:r>
            <a:r>
              <a:rPr lang="zh-CN" altLang="en-US" dirty="0"/>
              <a:t>和其他模型的效果。模式一是在</a:t>
            </a:r>
            <a:r>
              <a:rPr lang="en-US" dirty="0" err="1"/>
              <a:t>MuJoCo</a:t>
            </a:r>
            <a:r>
              <a:rPr lang="zh-CN" altLang="en-US" dirty="0"/>
              <a:t>模拟器中，这种环境下能得到真实状态的情况。</a:t>
            </a:r>
            <a:endParaRPr lang="en-US" altLang="zh-CN" dirty="0"/>
          </a:p>
          <a:p>
            <a:pPr>
              <a:buNone/>
            </a:pPr>
            <a:r>
              <a:rPr lang="zh-CN" altLang="en-US" dirty="0"/>
              <a:t>这张图展示的是在 </a:t>
            </a:r>
            <a:r>
              <a:rPr lang="en-US" b="1" dirty="0"/>
              <a:t>Atari </a:t>
            </a:r>
            <a:r>
              <a:rPr lang="zh-CN" altLang="en-US" b="1" dirty="0"/>
              <a:t>游戏环境</a:t>
            </a:r>
            <a:r>
              <a:rPr lang="zh-CN" altLang="en-US" dirty="0"/>
              <a:t>下，使用不同强化学习算法，在多个游戏中的表现对比实验。我们来用通俗语言逐步分析这些结果。</a:t>
            </a:r>
          </a:p>
          <a:p>
            <a:pPr>
              <a:buNone/>
            </a:pPr>
            <a:r>
              <a:rPr lang="zh-CN" altLang="en-US" b="1" dirty="0"/>
              <a:t>一、实验背景</a:t>
            </a:r>
            <a:endParaRPr lang="zh-CN" altLang="en-US" dirty="0"/>
          </a:p>
          <a:p>
            <a:pPr>
              <a:buNone/>
            </a:pPr>
            <a:r>
              <a:rPr lang="en-US" altLang="zh-CN" dirty="0"/>
              <a:t>• </a:t>
            </a:r>
            <a:r>
              <a:rPr lang="en-US" dirty="0"/>
              <a:t>Atari </a:t>
            </a:r>
            <a:r>
              <a:rPr lang="zh-CN" altLang="en-US" dirty="0"/>
              <a:t>游戏环境是一种</a:t>
            </a:r>
            <a:r>
              <a:rPr lang="zh-CN" altLang="en-US" b="1" dirty="0"/>
              <a:t>视觉输入 </a:t>
            </a:r>
            <a:r>
              <a:rPr lang="en-US" altLang="zh-CN" b="1" dirty="0"/>
              <a:t>+ </a:t>
            </a:r>
            <a:r>
              <a:rPr lang="zh-CN" altLang="en-US" b="1" dirty="0"/>
              <a:t>动作输出</a:t>
            </a:r>
            <a:r>
              <a:rPr lang="zh-CN" altLang="en-US" dirty="0"/>
              <a:t>的强化学习环境</a:t>
            </a:r>
          </a:p>
          <a:p>
            <a:pPr>
              <a:buNone/>
            </a:pPr>
            <a:r>
              <a:rPr lang="en-US" altLang="zh-CN" dirty="0"/>
              <a:t>• </a:t>
            </a:r>
            <a:r>
              <a:rPr lang="zh-CN" altLang="en-US" dirty="0"/>
              <a:t>智能体看到的是屏幕图像（像素），但这些图像已经包含了足够的信息去“感知世界”</a:t>
            </a:r>
          </a:p>
          <a:p>
            <a:pPr>
              <a:buNone/>
            </a:pPr>
            <a:r>
              <a:rPr lang="en-US" altLang="zh-CN" dirty="0"/>
              <a:t>• </a:t>
            </a:r>
            <a:r>
              <a:rPr lang="zh-CN" altLang="en-US" dirty="0"/>
              <a:t>目标是让 </a:t>
            </a:r>
            <a:r>
              <a:rPr lang="en-US" dirty="0"/>
              <a:t>AI </a:t>
            </a:r>
            <a:r>
              <a:rPr lang="zh-CN" altLang="en-US" dirty="0"/>
              <a:t>学会玩游戏，并取得尽可能高的得分</a:t>
            </a:r>
          </a:p>
          <a:p>
            <a:pPr>
              <a:buNone/>
            </a:pPr>
            <a:r>
              <a:rPr lang="zh-CN" altLang="en-US" b="1" dirty="0"/>
              <a:t>二、各行代表什么？</a:t>
            </a:r>
            <a:endParaRPr lang="zh-CN" altLang="en-US" dirty="0"/>
          </a:p>
          <a:p>
            <a:pPr>
              <a:buNone/>
            </a:pPr>
            <a:r>
              <a:rPr lang="zh-CN" altLang="en-US" b="1" dirty="0"/>
              <a:t>方法</a:t>
            </a:r>
            <a:endParaRPr lang="zh-CN" altLang="en-US" dirty="0"/>
          </a:p>
          <a:p>
            <a:pPr>
              <a:buNone/>
            </a:pPr>
            <a:r>
              <a:rPr lang="zh-CN" altLang="en-US" b="1" dirty="0"/>
              <a:t>含义</a:t>
            </a:r>
            <a:endParaRPr lang="zh-CN" altLang="en-US" dirty="0"/>
          </a:p>
          <a:p>
            <a:pPr>
              <a:buNone/>
            </a:pPr>
            <a:r>
              <a:rPr lang="en-US" b="1" dirty="0"/>
              <a:t>Random</a:t>
            </a:r>
            <a:endParaRPr lang="en-US" dirty="0"/>
          </a:p>
          <a:p>
            <a:pPr>
              <a:buNone/>
            </a:pPr>
            <a:r>
              <a:rPr lang="zh-CN" altLang="en-US" dirty="0"/>
              <a:t>完全随机动作（什么都不学）</a:t>
            </a:r>
          </a:p>
          <a:p>
            <a:pPr>
              <a:buNone/>
            </a:pPr>
            <a:r>
              <a:rPr lang="en-US" b="1" dirty="0"/>
              <a:t>Human</a:t>
            </a:r>
            <a:endParaRPr lang="en-US" dirty="0"/>
          </a:p>
          <a:p>
            <a:pPr>
              <a:buNone/>
            </a:pPr>
            <a:r>
              <a:rPr lang="zh-CN" altLang="en-US" dirty="0"/>
              <a:t>人类玩家的得分（可视为上限）</a:t>
            </a:r>
          </a:p>
          <a:p>
            <a:pPr>
              <a:buNone/>
            </a:pPr>
            <a:r>
              <a:rPr lang="en-US" b="1" dirty="0"/>
              <a:t>Deep Q Learning</a:t>
            </a:r>
            <a:endParaRPr lang="en-US" dirty="0"/>
          </a:p>
          <a:p>
            <a:pPr>
              <a:buNone/>
            </a:pPr>
            <a:r>
              <a:rPr lang="zh-CN" altLang="en-US" dirty="0"/>
              <a:t>著名的 </a:t>
            </a:r>
            <a:r>
              <a:rPr lang="en-US" dirty="0"/>
              <a:t>DQN </a:t>
            </a:r>
            <a:r>
              <a:rPr lang="zh-CN" altLang="en-US" dirty="0"/>
              <a:t>算法，首次用深度学习玩 </a:t>
            </a:r>
            <a:r>
              <a:rPr lang="en-US" dirty="0"/>
              <a:t>Atari </a:t>
            </a:r>
            <a:r>
              <a:rPr lang="zh-CN" altLang="en-US" dirty="0"/>
              <a:t>游戏</a:t>
            </a:r>
          </a:p>
          <a:p>
            <a:pPr>
              <a:buNone/>
            </a:pPr>
            <a:r>
              <a:rPr lang="en-US" b="1" dirty="0"/>
              <a:t>UCC-I</a:t>
            </a:r>
            <a:endParaRPr lang="en-US" dirty="0"/>
          </a:p>
          <a:p>
            <a:pPr>
              <a:buNone/>
            </a:pPr>
            <a:r>
              <a:rPr lang="zh-CN" altLang="en-US" dirty="0"/>
              <a:t>基于模拟未来的策略搜索方法（需要模型）</a:t>
            </a:r>
          </a:p>
          <a:p>
            <a:pPr>
              <a:buNone/>
            </a:pPr>
            <a:r>
              <a:rPr lang="en-US" b="1" dirty="0"/>
              <a:t>TRPO - single path</a:t>
            </a:r>
            <a:endParaRPr lang="en-US" dirty="0"/>
          </a:p>
          <a:p>
            <a:pPr>
              <a:buNone/>
            </a:pPr>
            <a:r>
              <a:rPr lang="zh-CN" altLang="en-US" dirty="0"/>
              <a:t>本文提出的 </a:t>
            </a:r>
            <a:r>
              <a:rPr lang="en-US" dirty="0"/>
              <a:t>TRPO </a:t>
            </a:r>
            <a:r>
              <a:rPr lang="zh-CN" altLang="en-US" dirty="0"/>
              <a:t>方法，使用单路径采样</a:t>
            </a:r>
          </a:p>
          <a:p>
            <a:pPr>
              <a:buNone/>
            </a:pPr>
            <a:r>
              <a:rPr lang="en-US" b="1" dirty="0"/>
              <a:t>TRPO - vine</a:t>
            </a:r>
            <a:endParaRPr lang="en-US" dirty="0"/>
          </a:p>
          <a:p>
            <a:pPr>
              <a:buNone/>
            </a:pPr>
            <a:r>
              <a:rPr lang="zh-CN" altLang="en-US" dirty="0"/>
              <a:t>本文提出的 </a:t>
            </a:r>
            <a:r>
              <a:rPr lang="en-US" dirty="0"/>
              <a:t>TRPO </a:t>
            </a:r>
            <a:r>
              <a:rPr lang="zh-CN" altLang="en-US" dirty="0"/>
              <a:t>方法，使用 </a:t>
            </a:r>
            <a:r>
              <a:rPr lang="en-US" dirty="0"/>
              <a:t>vine </a:t>
            </a:r>
            <a:r>
              <a:rPr lang="zh-CN" altLang="en-US" dirty="0"/>
              <a:t>采样（分支采样）</a:t>
            </a:r>
          </a:p>
          <a:p>
            <a:pPr>
              <a:buNone/>
            </a:pPr>
            <a:br>
              <a:rPr lang="zh-CN" altLang="en-US" dirty="0"/>
            </a:br>
            <a:endParaRPr lang="zh-CN" altLang="en-US" dirty="0"/>
          </a:p>
          <a:p>
            <a:pPr>
              <a:buNone/>
            </a:pPr>
            <a:r>
              <a:rPr lang="zh-CN" altLang="en-US" b="1" dirty="0"/>
              <a:t>三、逐列解读（选几个游戏举例）</a:t>
            </a:r>
            <a:endParaRPr lang="zh-CN" altLang="en-US" dirty="0"/>
          </a:p>
          <a:p>
            <a:pPr>
              <a:buNone/>
            </a:pPr>
            <a:r>
              <a:rPr lang="zh-CN" altLang="en-US" b="1" dirty="0"/>
              <a:t>游戏</a:t>
            </a:r>
            <a:endParaRPr lang="zh-CN" altLang="en-US" dirty="0"/>
          </a:p>
          <a:p>
            <a:pPr>
              <a:buNone/>
            </a:pPr>
            <a:r>
              <a:rPr lang="zh-CN" altLang="en-US" b="1" dirty="0"/>
              <a:t>分析</a:t>
            </a:r>
            <a:endParaRPr lang="zh-CN" altLang="en-US" dirty="0"/>
          </a:p>
          <a:p>
            <a:pPr>
              <a:buNone/>
            </a:pPr>
            <a:r>
              <a:rPr lang="en-US" b="1" dirty="0"/>
              <a:t>Breakout</a:t>
            </a:r>
            <a:r>
              <a:rPr lang="en-US" dirty="0"/>
              <a:t>（</a:t>
            </a:r>
            <a:r>
              <a:rPr lang="zh-CN" altLang="en-US" dirty="0"/>
              <a:t>打砖块）</a:t>
            </a:r>
          </a:p>
          <a:p>
            <a:pPr>
              <a:buNone/>
            </a:pPr>
            <a:r>
              <a:rPr lang="en-US" altLang="zh-CN" dirty="0"/>
              <a:t>• </a:t>
            </a:r>
            <a:r>
              <a:rPr lang="en-US" dirty="0"/>
              <a:t>Random </a:t>
            </a:r>
            <a:r>
              <a:rPr lang="zh-CN" altLang="en-US" dirty="0"/>
              <a:t>几乎得不到分数</a:t>
            </a:r>
          </a:p>
          <a:p>
            <a:pPr>
              <a:buNone/>
            </a:pPr>
            <a:r>
              <a:rPr lang="en-US" altLang="zh-CN" dirty="0"/>
              <a:t>• </a:t>
            </a:r>
            <a:r>
              <a:rPr lang="en-US" dirty="0"/>
              <a:t>Human（</a:t>
            </a:r>
            <a:r>
              <a:rPr lang="zh-CN" altLang="en-US" dirty="0"/>
              <a:t>人类）得 </a:t>
            </a:r>
            <a:r>
              <a:rPr lang="en-US" altLang="zh-CN" dirty="0"/>
              <a:t>31 </a:t>
            </a:r>
            <a:r>
              <a:rPr lang="zh-CN" altLang="en-US" dirty="0"/>
              <a:t>分</a:t>
            </a:r>
          </a:p>
          <a:p>
            <a:pPr>
              <a:buNone/>
            </a:pPr>
            <a:r>
              <a:rPr lang="en-US" altLang="zh-CN" dirty="0"/>
              <a:t>• </a:t>
            </a:r>
            <a:r>
              <a:rPr lang="en-US" dirty="0"/>
              <a:t>DQN </a:t>
            </a:r>
            <a:r>
              <a:rPr lang="zh-CN" altLang="en-US" dirty="0"/>
              <a:t>已经能到 </a:t>
            </a:r>
            <a:r>
              <a:rPr lang="en-US" altLang="zh-CN" dirty="0"/>
              <a:t>168 </a:t>
            </a:r>
            <a:r>
              <a:rPr lang="zh-CN" altLang="en-US" dirty="0"/>
              <a:t>分</a:t>
            </a:r>
          </a:p>
          <a:p>
            <a:pPr>
              <a:buNone/>
            </a:pPr>
            <a:r>
              <a:rPr lang="en-US" altLang="zh-CN" dirty="0"/>
              <a:t>• </a:t>
            </a:r>
            <a:r>
              <a:rPr lang="en-US" dirty="0"/>
              <a:t>TRPO-vine </a:t>
            </a:r>
            <a:r>
              <a:rPr lang="zh-CN" altLang="en-US" dirty="0"/>
              <a:t>达到了 </a:t>
            </a:r>
            <a:r>
              <a:rPr lang="en-US" altLang="zh-CN" dirty="0"/>
              <a:t>34.2</a:t>
            </a:r>
            <a:r>
              <a:rPr lang="zh-CN" altLang="en-US" dirty="0"/>
              <a:t>，超过人类但还不如 </a:t>
            </a:r>
            <a:r>
              <a:rPr lang="en-US" dirty="0"/>
              <a:t>DQN</a:t>
            </a:r>
          </a:p>
          <a:p>
            <a:pPr>
              <a:buNone/>
            </a:pPr>
            <a:br>
              <a:rPr lang="en-US" dirty="0"/>
            </a:br>
            <a:endParaRPr lang="en-US" dirty="0"/>
          </a:p>
          <a:p>
            <a:pPr>
              <a:buNone/>
            </a:pPr>
            <a:r>
              <a:rPr lang="en-US" dirty="0"/>
              <a:t>| </a:t>
            </a:r>
            <a:r>
              <a:rPr lang="en-US" b="1" dirty="0"/>
              <a:t>Enduro</a:t>
            </a:r>
            <a:r>
              <a:rPr lang="en-US" dirty="0"/>
              <a:t>（</a:t>
            </a:r>
            <a:r>
              <a:rPr lang="zh-CN" altLang="en-US" dirty="0"/>
              <a:t>赛车） </a:t>
            </a:r>
            <a:r>
              <a:rPr lang="en-US" altLang="zh-CN" dirty="0"/>
              <a:t>|</a:t>
            </a:r>
          </a:p>
          <a:p>
            <a:pPr>
              <a:buNone/>
            </a:pPr>
            <a:r>
              <a:rPr lang="en-US" altLang="zh-CN" dirty="0"/>
              <a:t>• </a:t>
            </a:r>
            <a:r>
              <a:rPr lang="en-US" dirty="0"/>
              <a:t>Random </a:t>
            </a:r>
            <a:r>
              <a:rPr lang="zh-CN" altLang="en-US" dirty="0"/>
              <a:t>完全不会玩</a:t>
            </a:r>
          </a:p>
          <a:p>
            <a:pPr>
              <a:buNone/>
            </a:pPr>
            <a:r>
              <a:rPr lang="en-US" altLang="zh-CN" dirty="0"/>
              <a:t>• </a:t>
            </a:r>
            <a:r>
              <a:rPr lang="en-US" dirty="0"/>
              <a:t>Human </a:t>
            </a:r>
            <a:r>
              <a:rPr lang="zh-CN" altLang="en-US" dirty="0"/>
              <a:t>得 </a:t>
            </a:r>
            <a:r>
              <a:rPr lang="en-US" altLang="zh-CN" dirty="0"/>
              <a:t>368</a:t>
            </a:r>
          </a:p>
          <a:p>
            <a:pPr>
              <a:buNone/>
            </a:pPr>
            <a:r>
              <a:rPr lang="en-US" altLang="zh-CN" dirty="0"/>
              <a:t>• </a:t>
            </a:r>
            <a:r>
              <a:rPr lang="en-US" dirty="0"/>
              <a:t>TRPO-single </a:t>
            </a:r>
            <a:r>
              <a:rPr lang="zh-CN" altLang="en-US" dirty="0"/>
              <a:t>达到 </a:t>
            </a:r>
            <a:r>
              <a:rPr lang="en-US" altLang="zh-CN" dirty="0"/>
              <a:t>534</a:t>
            </a:r>
            <a:r>
              <a:rPr lang="zh-CN" altLang="en-US" dirty="0"/>
              <a:t>，</a:t>
            </a:r>
            <a:r>
              <a:rPr lang="zh-CN" altLang="en-US" b="1" dirty="0"/>
              <a:t>超过人类水平</a:t>
            </a:r>
            <a:endParaRPr lang="zh-CN" altLang="en-US" dirty="0"/>
          </a:p>
          <a:p>
            <a:pPr>
              <a:buNone/>
            </a:pPr>
            <a:br>
              <a:rPr lang="zh-CN" altLang="en-US" dirty="0"/>
            </a:br>
            <a:endParaRPr lang="zh-CN" altLang="en-US" dirty="0"/>
          </a:p>
          <a:p>
            <a:pPr>
              <a:buNone/>
            </a:pPr>
            <a:r>
              <a:rPr lang="en-US" altLang="zh-CN" dirty="0"/>
              <a:t>| </a:t>
            </a:r>
            <a:r>
              <a:rPr lang="en-US" b="1" dirty="0"/>
              <a:t>Q*</a:t>
            </a:r>
            <a:r>
              <a:rPr lang="en-US" b="1" dirty="0" err="1"/>
              <a:t>bert</a:t>
            </a:r>
            <a:r>
              <a:rPr lang="en-US" dirty="0"/>
              <a:t> |</a:t>
            </a:r>
          </a:p>
          <a:p>
            <a:pPr>
              <a:buNone/>
            </a:pPr>
            <a:r>
              <a:rPr lang="en-US" dirty="0"/>
              <a:t>• Human </a:t>
            </a:r>
            <a:r>
              <a:rPr lang="zh-CN" altLang="en-US" dirty="0"/>
              <a:t>得分非常高（</a:t>
            </a:r>
            <a:r>
              <a:rPr lang="en-US" altLang="zh-CN" dirty="0"/>
              <a:t>18900</a:t>
            </a:r>
            <a:r>
              <a:rPr lang="zh-CN" altLang="en-US" dirty="0"/>
              <a:t>）</a:t>
            </a:r>
          </a:p>
          <a:p>
            <a:pPr>
              <a:buNone/>
            </a:pPr>
            <a:r>
              <a:rPr lang="en-US" altLang="zh-CN" dirty="0"/>
              <a:t>• </a:t>
            </a:r>
            <a:r>
              <a:rPr lang="zh-CN" altLang="en-US" dirty="0"/>
              <a:t>传统方法只能几千</a:t>
            </a:r>
          </a:p>
          <a:p>
            <a:pPr>
              <a:buNone/>
            </a:pPr>
            <a:r>
              <a:rPr lang="en-US" altLang="zh-CN" dirty="0"/>
              <a:t>• </a:t>
            </a:r>
            <a:r>
              <a:rPr lang="en-US" dirty="0"/>
              <a:t>TRPO-vine </a:t>
            </a:r>
            <a:r>
              <a:rPr lang="zh-CN" altLang="en-US" dirty="0"/>
              <a:t>达到了 </a:t>
            </a:r>
            <a:r>
              <a:rPr lang="en-US" altLang="zh-CN" dirty="0"/>
              <a:t>7732.5</a:t>
            </a:r>
            <a:r>
              <a:rPr lang="zh-CN" altLang="en-US" dirty="0"/>
              <a:t>，表现相当不错</a:t>
            </a:r>
          </a:p>
          <a:p>
            <a:pPr>
              <a:buNone/>
            </a:pPr>
            <a:r>
              <a:rPr lang="zh-CN" altLang="en-US" b="1" dirty="0"/>
              <a:t>四、重点结论（通俗总结）</a:t>
            </a:r>
            <a:endParaRPr lang="zh-CN" altLang="en-US" dirty="0"/>
          </a:p>
          <a:p>
            <a:pPr>
              <a:buNone/>
            </a:pPr>
            <a:r>
              <a:rPr lang="en-US" altLang="zh-CN" dirty="0"/>
              <a:t>1. </a:t>
            </a:r>
            <a:r>
              <a:rPr lang="en-US" b="1" dirty="0"/>
              <a:t>TRPO </a:t>
            </a:r>
            <a:r>
              <a:rPr lang="zh-CN" altLang="en-US" b="1" dirty="0"/>
              <a:t>的表现远好于随机和人类基线</a:t>
            </a:r>
            <a:endParaRPr lang="zh-CN" altLang="en-US" dirty="0"/>
          </a:p>
          <a:p>
            <a:pPr>
              <a:buNone/>
            </a:pPr>
            <a:r>
              <a:rPr lang="en-US" altLang="zh-CN" dirty="0"/>
              <a:t>• </a:t>
            </a:r>
            <a:r>
              <a:rPr lang="zh-CN" altLang="en-US" dirty="0"/>
              <a:t>在大多数游戏中，</a:t>
            </a:r>
            <a:r>
              <a:rPr lang="en-US" dirty="0"/>
              <a:t>TRPO </a:t>
            </a:r>
            <a:r>
              <a:rPr lang="zh-CN" altLang="en-US" dirty="0"/>
              <a:t>明显胜过随机和人类平均水平</a:t>
            </a:r>
          </a:p>
          <a:p>
            <a:pPr>
              <a:buNone/>
            </a:pPr>
            <a:r>
              <a:rPr lang="en-US" altLang="zh-CN" dirty="0"/>
              <a:t>2. </a:t>
            </a:r>
            <a:r>
              <a:rPr lang="en-US" b="1" dirty="0"/>
              <a:t>Vine </a:t>
            </a:r>
            <a:r>
              <a:rPr lang="zh-CN" altLang="en-US" b="1" dirty="0"/>
              <a:t>采样在某些游戏上带来提升</a:t>
            </a:r>
            <a:endParaRPr lang="zh-CN" altLang="en-US" dirty="0"/>
          </a:p>
          <a:p>
            <a:pPr>
              <a:buNone/>
            </a:pPr>
            <a:r>
              <a:rPr lang="en-US" altLang="zh-CN" dirty="0"/>
              <a:t>• </a:t>
            </a:r>
            <a:r>
              <a:rPr lang="zh-CN" altLang="en-US" dirty="0"/>
              <a:t>如 </a:t>
            </a:r>
            <a:r>
              <a:rPr lang="en-US" dirty="0" err="1"/>
              <a:t>Breakout、Q</a:t>
            </a:r>
            <a:r>
              <a:rPr lang="en-US" dirty="0"/>
              <a:t>*</a:t>
            </a:r>
            <a:r>
              <a:rPr lang="en-US" dirty="0" err="1"/>
              <a:t>bert</a:t>
            </a:r>
            <a:r>
              <a:rPr lang="en-US" dirty="0"/>
              <a:t> </a:t>
            </a:r>
            <a:r>
              <a:rPr lang="zh-CN" altLang="en-US" dirty="0"/>
              <a:t>中，</a:t>
            </a:r>
            <a:r>
              <a:rPr lang="en-US" dirty="0"/>
              <a:t>vine </a:t>
            </a:r>
            <a:r>
              <a:rPr lang="zh-CN" altLang="en-US" dirty="0"/>
              <a:t>相比 </a:t>
            </a:r>
            <a:r>
              <a:rPr lang="en-US" dirty="0"/>
              <a:t>single path </a:t>
            </a:r>
            <a:r>
              <a:rPr lang="zh-CN" altLang="en-US" dirty="0"/>
              <a:t>表现更好</a:t>
            </a:r>
          </a:p>
          <a:p>
            <a:pPr>
              <a:buNone/>
            </a:pPr>
            <a:r>
              <a:rPr lang="en-US" altLang="zh-CN" dirty="0"/>
              <a:t>• </a:t>
            </a:r>
            <a:r>
              <a:rPr lang="zh-CN" altLang="en-US" dirty="0"/>
              <a:t>这验证了 </a:t>
            </a:r>
            <a:r>
              <a:rPr lang="en-US" dirty="0"/>
              <a:t>vine </a:t>
            </a:r>
            <a:r>
              <a:rPr lang="zh-CN" altLang="en-US" dirty="0"/>
              <a:t>采样在信息收集上更充分，能提升训练效果</a:t>
            </a:r>
          </a:p>
          <a:p>
            <a:pPr>
              <a:buNone/>
            </a:pPr>
            <a:r>
              <a:rPr lang="en-US" altLang="zh-CN" dirty="0"/>
              <a:t>3. </a:t>
            </a:r>
            <a:r>
              <a:rPr lang="en-US" b="1" dirty="0"/>
              <a:t>TRPO </a:t>
            </a:r>
            <a:r>
              <a:rPr lang="zh-CN" altLang="en-US" b="1" dirty="0"/>
              <a:t>不一定比 </a:t>
            </a:r>
            <a:r>
              <a:rPr lang="en-US" b="1" dirty="0"/>
              <a:t>DQN </a:t>
            </a:r>
            <a:r>
              <a:rPr lang="zh-CN" altLang="en-US" b="1" dirty="0"/>
              <a:t>强</a:t>
            </a:r>
            <a:endParaRPr lang="zh-CN" altLang="en-US" dirty="0"/>
          </a:p>
          <a:p>
            <a:pPr>
              <a:buNone/>
            </a:pPr>
            <a:r>
              <a:rPr lang="en-US" altLang="zh-CN" dirty="0"/>
              <a:t>• </a:t>
            </a:r>
            <a:r>
              <a:rPr lang="zh-CN" altLang="en-US" dirty="0"/>
              <a:t>在某些游戏（如 </a:t>
            </a:r>
            <a:r>
              <a:rPr lang="en-US" dirty="0" err="1"/>
              <a:t>Seaquest、Breakout</a:t>
            </a:r>
            <a:r>
              <a:rPr lang="en-US" dirty="0"/>
              <a:t>）</a:t>
            </a:r>
            <a:r>
              <a:rPr lang="zh-CN" altLang="en-US" dirty="0"/>
              <a:t>中 </a:t>
            </a:r>
            <a:r>
              <a:rPr lang="en-US" dirty="0"/>
              <a:t>DQN </a:t>
            </a:r>
            <a:r>
              <a:rPr lang="zh-CN" altLang="en-US" dirty="0"/>
              <a:t>表现仍然更强，说明方法间有差异</a:t>
            </a:r>
          </a:p>
          <a:p>
            <a:pPr>
              <a:buNone/>
            </a:pPr>
            <a:r>
              <a:rPr lang="en-US" altLang="zh-CN" dirty="0"/>
              <a:t>4. </a:t>
            </a:r>
            <a:r>
              <a:rPr lang="zh-CN" altLang="en-US" b="1" dirty="0"/>
              <a:t>最关键：</a:t>
            </a:r>
            <a:r>
              <a:rPr lang="en-US" b="1" dirty="0"/>
              <a:t>TRPO </a:t>
            </a:r>
            <a:r>
              <a:rPr lang="zh-CN" altLang="en-US" b="1" dirty="0"/>
              <a:t>的策略优化方法具有通用性</a:t>
            </a:r>
            <a:endParaRPr lang="zh-CN" altLang="en-US" dirty="0"/>
          </a:p>
          <a:p>
            <a:pPr>
              <a:buNone/>
            </a:pPr>
            <a:r>
              <a:rPr lang="en-US" altLang="zh-CN" dirty="0"/>
              <a:t>• </a:t>
            </a:r>
            <a:r>
              <a:rPr lang="zh-CN" altLang="en-US" dirty="0"/>
              <a:t>它不依赖 </a:t>
            </a:r>
            <a:r>
              <a:rPr lang="en-US" dirty="0"/>
              <a:t>Q </a:t>
            </a:r>
            <a:r>
              <a:rPr lang="zh-CN" altLang="en-US" dirty="0"/>
              <a:t>值函数，结构更稳定、泛化更强，尤其在连续动作控制中优势明显</a:t>
            </a:r>
          </a:p>
          <a:p>
            <a:pPr>
              <a:buNone/>
            </a:pPr>
            <a:r>
              <a:rPr lang="zh-CN" altLang="en-US" b="1" dirty="0"/>
              <a:t>五、一句话总结：</a:t>
            </a:r>
            <a:endParaRPr lang="zh-CN" altLang="en-US" dirty="0"/>
          </a:p>
          <a:p>
            <a:pPr>
              <a:buNone/>
            </a:pPr>
            <a:br>
              <a:rPr lang="zh-CN" altLang="en-US" dirty="0"/>
            </a:br>
            <a:endParaRPr lang="zh-CN" altLang="en-US" dirty="0"/>
          </a:p>
          <a:p>
            <a:pPr>
              <a:buNone/>
            </a:pPr>
            <a:r>
              <a:rPr lang="zh-CN" altLang="en-US" dirty="0"/>
              <a:t>本实验表明，</a:t>
            </a:r>
            <a:r>
              <a:rPr lang="en-US" dirty="0"/>
              <a:t>TRPO </a:t>
            </a:r>
            <a:r>
              <a:rPr lang="zh-CN" altLang="en-US" dirty="0"/>
              <a:t>是一种稳健的策略优化方法，在多个 </a:t>
            </a:r>
            <a:r>
              <a:rPr lang="en-US" dirty="0"/>
              <a:t>Atari </a:t>
            </a:r>
            <a:r>
              <a:rPr lang="zh-CN" altLang="en-US" dirty="0"/>
              <a:t>游戏中表现良好，尤其在使用 </a:t>
            </a:r>
            <a:r>
              <a:rPr lang="en-US" dirty="0"/>
              <a:t>vine </a:t>
            </a:r>
            <a:r>
              <a:rPr lang="zh-CN" altLang="en-US" dirty="0"/>
              <a:t>采样策略后，能够有效提升某些任务的表现，接近甚至超过人类和传统强化学习方法。 </a:t>
            </a:r>
            <a:br>
              <a:rPr lang="zh-CN" altLang="en-US" dirty="0"/>
            </a:br>
            <a:endParaRPr lang="zh-CN" altLang="en-US" dirty="0"/>
          </a:p>
          <a:p>
            <a:r>
              <a:rPr lang="zh-CN" altLang="en-US" dirty="0"/>
              <a:t>如果你想深入比较 </a:t>
            </a:r>
            <a:r>
              <a:rPr lang="en-US" dirty="0"/>
              <a:t>TRPO </a:t>
            </a:r>
            <a:r>
              <a:rPr lang="zh-CN" altLang="en-US" dirty="0"/>
              <a:t>和 </a:t>
            </a:r>
            <a:r>
              <a:rPr lang="en-US" dirty="0"/>
              <a:t>DQN </a:t>
            </a:r>
            <a:r>
              <a:rPr lang="zh-CN" altLang="en-US" dirty="0"/>
              <a:t>的本质差异或在连续 </a:t>
            </a:r>
            <a:r>
              <a:rPr lang="en-US" dirty="0"/>
              <a:t>vs </a:t>
            </a:r>
            <a:r>
              <a:rPr lang="zh-CN" altLang="en-US" dirty="0"/>
              <a:t>离散环境中的适用性，也可以继续问我。</a:t>
            </a:r>
          </a:p>
          <a:p>
            <a:endParaRPr lang="en-US" dirty="0"/>
          </a:p>
        </p:txBody>
      </p:sp>
      <p:sp>
        <p:nvSpPr>
          <p:cNvPr id="4" name="Slide Number Placeholder 3"/>
          <p:cNvSpPr>
            <a:spLocks noGrp="1"/>
          </p:cNvSpPr>
          <p:nvPr>
            <p:ph type="sldNum" sz="quarter" idx="5"/>
          </p:nvPr>
        </p:nvSpPr>
        <p:spPr/>
        <p:txBody>
          <a:bodyPr/>
          <a:lstStyle/>
          <a:p>
            <a:fld id="{17E33F10-9C13-0046-9D9C-7743CA62C32C}" type="slidenum">
              <a:rPr lang="en-US" smtClean="0"/>
              <a:t>11</a:t>
            </a:fld>
            <a:endParaRPr lang="en-US"/>
          </a:p>
        </p:txBody>
      </p:sp>
    </p:spTree>
    <p:extLst>
      <p:ext uri="{BB962C8B-B14F-4D97-AF65-F5344CB8AC3E}">
        <p14:creationId xmlns:p14="http://schemas.microsoft.com/office/powerpoint/2010/main" val="789933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Kakade &amp; Langford (2002) </a:t>
            </a:r>
            <a:r>
              <a:rPr lang="zh-CN" altLang="en-US" dirty="0"/>
              <a:t>提出通过构造一个近似目标（</a:t>
            </a:r>
            <a:r>
              <a:rPr lang="en-US" dirty="0"/>
              <a:t>surrogate objective）</a:t>
            </a:r>
            <a:r>
              <a:rPr lang="zh-CN" altLang="en-US" dirty="0"/>
              <a:t>实现对策略的稳定优化，</a:t>
            </a:r>
            <a:r>
              <a:rPr lang="en-US" dirty="0"/>
              <a:t>TRPO</a:t>
            </a:r>
            <a:r>
              <a:rPr lang="zh-CN" altLang="en-US" dirty="0"/>
              <a:t>的目标函数借鉴了该思想，构造一个代理目标函数，并对策略更新的步长加上约束以确保每一步的优化能稳定地提升策略表现。</a:t>
            </a:r>
          </a:p>
          <a:p>
            <a:endParaRPr lang="en-US" dirty="0"/>
          </a:p>
        </p:txBody>
      </p:sp>
      <p:sp>
        <p:nvSpPr>
          <p:cNvPr id="4" name="Slide Number Placeholder 3"/>
          <p:cNvSpPr>
            <a:spLocks noGrp="1"/>
          </p:cNvSpPr>
          <p:nvPr>
            <p:ph type="sldNum" sz="quarter" idx="5"/>
          </p:nvPr>
        </p:nvSpPr>
        <p:spPr/>
        <p:txBody>
          <a:bodyPr/>
          <a:lstStyle/>
          <a:p>
            <a:fld id="{17E33F10-9C13-0046-9D9C-7743CA62C32C}" type="slidenum">
              <a:rPr lang="en-US" smtClean="0"/>
              <a:t>2</a:t>
            </a:fld>
            <a:endParaRPr lang="en-US"/>
          </a:p>
        </p:txBody>
      </p:sp>
    </p:spTree>
    <p:extLst>
      <p:ext uri="{BB962C8B-B14F-4D97-AF65-F5344CB8AC3E}">
        <p14:creationId xmlns:p14="http://schemas.microsoft.com/office/powerpoint/2010/main" val="4108742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原文指出，</a:t>
            </a:r>
            <a:r>
              <a:rPr lang="en-US" dirty="0"/>
              <a:t>Kakade &amp; Langford</a:t>
            </a:r>
            <a:r>
              <a:rPr lang="zh-CN" altLang="en-US" dirty="0"/>
              <a:t>的工作原始使用混合策略（</a:t>
            </a:r>
            <a:r>
              <a:rPr lang="en-US" dirty="0"/>
              <a:t>mixture policy）</a:t>
            </a:r>
            <a:r>
              <a:rPr lang="zh-CN" altLang="en-US" dirty="0"/>
              <a:t>来保证每步优化的效果改进，通过限制策略分布之间的</a:t>
            </a:r>
            <a:r>
              <a:rPr lang="en-US" dirty="0"/>
              <a:t>total variation divergence</a:t>
            </a:r>
            <a:r>
              <a:rPr lang="zh-CN" altLang="en-US" dirty="0"/>
              <a:t>来保证策略更新的稳定性。而本文进一步扩展了这种思想，将其推广到一般的随机策略。</a:t>
            </a:r>
          </a:p>
          <a:p>
            <a:endParaRPr lang="en-US" dirty="0"/>
          </a:p>
          <a:p>
            <a:pPr>
              <a:buNone/>
            </a:pPr>
            <a:r>
              <a:rPr lang="zh-CN" altLang="en-US" dirty="0"/>
              <a:t>这个公式表示我们在使用某个策略 </a:t>
            </a:r>
            <a:r>
              <a:rPr lang="en-US" altLang="zh-CN" dirty="0"/>
              <a:t>\</a:t>
            </a:r>
            <a:r>
              <a:rPr lang="en-US" dirty="0"/>
              <a:t>pi </a:t>
            </a:r>
            <a:r>
              <a:rPr lang="zh-CN" altLang="en-US" dirty="0"/>
              <a:t>时，</a:t>
            </a:r>
            <a:r>
              <a:rPr lang="zh-CN" altLang="en-US" b="1" dirty="0"/>
              <a:t>从起始状态开始，预期能获得的总奖励</a:t>
            </a:r>
            <a:r>
              <a:rPr lang="zh-CN" altLang="en-US" dirty="0"/>
              <a:t>（加了折扣）。</a:t>
            </a:r>
          </a:p>
          <a:p>
            <a:pPr>
              <a:buNone/>
            </a:pPr>
            <a:r>
              <a:rPr lang="en-US" altLang="zh-CN" dirty="0"/>
              <a:t>• </a:t>
            </a:r>
            <a:r>
              <a:rPr lang="zh-CN" altLang="en-US" dirty="0"/>
              <a:t>你可以把它想象成：</a:t>
            </a:r>
            <a:r>
              <a:rPr lang="zh-CN" altLang="en-US" b="1" dirty="0"/>
              <a:t>“一个智能体按照策略</a:t>
            </a:r>
            <a:r>
              <a:rPr lang="el-GR" b="1" dirty="0"/>
              <a:t>π</a:t>
            </a:r>
            <a:r>
              <a:rPr lang="zh-CN" altLang="en-US" b="1" dirty="0"/>
              <a:t>在环境中走下去，一路上收集奖励，最终能收集到的总值。”</a:t>
            </a:r>
            <a:endParaRPr lang="zh-CN" altLang="en-US" dirty="0"/>
          </a:p>
          <a:p>
            <a:r>
              <a:rPr lang="en-US" altLang="zh-CN" dirty="0"/>
              <a:t>• </a:t>
            </a:r>
            <a:r>
              <a:rPr lang="zh-CN" altLang="en-US" dirty="0"/>
              <a:t>折扣因子 </a:t>
            </a:r>
            <a:r>
              <a:rPr lang="en-US" altLang="zh-CN" dirty="0"/>
              <a:t>\</a:t>
            </a:r>
            <a:r>
              <a:rPr lang="en-US" dirty="0"/>
              <a:t>gamma \in (0,1) </a:t>
            </a:r>
            <a:r>
              <a:rPr lang="zh-CN" altLang="en-US" dirty="0"/>
              <a:t>让未来的奖励“贬值”，就像钱有时间价值一样，离现在越远的奖励，价值越低。</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rPr>
              <a:t>。</a:t>
            </a:r>
          </a:p>
          <a:p>
            <a:r>
              <a:rPr lang="zh-CN" altLang="en-US" dirty="0"/>
              <a:t>然后是策略的</a:t>
            </a:r>
            <a:r>
              <a:rPr lang="en-US" dirty="0"/>
              <a:t>Q</a:t>
            </a:r>
            <a:r>
              <a:rPr lang="zh-CN" altLang="en-US" dirty="0"/>
              <a:t>值和</a:t>
            </a:r>
            <a:r>
              <a:rPr lang="en-US" dirty="0"/>
              <a:t>V</a:t>
            </a:r>
            <a:r>
              <a:rPr lang="zh-CN" altLang="en-US" dirty="0"/>
              <a:t>值</a:t>
            </a:r>
            <a:endParaRPr lang="en-US" altLang="zh-CN" dirty="0"/>
          </a:p>
          <a:p>
            <a:endParaRPr lang="en-US" altLang="zh-CN" dirty="0"/>
          </a:p>
          <a:p>
            <a:pPr>
              <a:buNone/>
            </a:pPr>
            <a:r>
              <a:rPr lang="en-US" b="1" dirty="0"/>
              <a:t>Q</a:t>
            </a:r>
            <a:r>
              <a:rPr lang="zh-CN" altLang="en-US" b="1" dirty="0"/>
              <a:t>值 </a:t>
            </a:r>
            <a:r>
              <a:rPr lang="en-US" dirty="0"/>
              <a:t>Q_\pi(s, a)：</a:t>
            </a:r>
            <a:r>
              <a:rPr lang="zh-CN" altLang="en-US" dirty="0"/>
              <a:t>表示</a:t>
            </a:r>
            <a:r>
              <a:rPr lang="zh-CN" altLang="en-US" b="1" dirty="0"/>
              <a:t>在状态 </a:t>
            </a:r>
            <a:r>
              <a:rPr lang="en-US" dirty="0"/>
              <a:t>s</a:t>
            </a:r>
            <a:r>
              <a:rPr lang="en-US" b="1" dirty="0"/>
              <a:t> </a:t>
            </a:r>
            <a:r>
              <a:rPr lang="zh-CN" altLang="en-US" b="1" dirty="0"/>
              <a:t>下采取动作 </a:t>
            </a:r>
            <a:r>
              <a:rPr lang="en-US" dirty="0"/>
              <a:t>a，</a:t>
            </a:r>
            <a:r>
              <a:rPr lang="zh-CN" altLang="en-US" dirty="0"/>
              <a:t>然后按照策略 </a:t>
            </a:r>
            <a:r>
              <a:rPr lang="en-US" altLang="zh-CN" dirty="0"/>
              <a:t>\</a:t>
            </a:r>
            <a:r>
              <a:rPr lang="en-US" dirty="0"/>
              <a:t>pi </a:t>
            </a:r>
            <a:r>
              <a:rPr lang="zh-CN" altLang="en-US" dirty="0"/>
              <a:t>行动下去，预计可以获得的总奖励。</a:t>
            </a:r>
          </a:p>
          <a:p>
            <a:pPr>
              <a:buNone/>
            </a:pPr>
            <a:r>
              <a:rPr lang="en-US" altLang="zh-CN" dirty="0"/>
              <a:t>• </a:t>
            </a:r>
            <a:r>
              <a:rPr lang="en-US" b="1" dirty="0"/>
              <a:t>V</a:t>
            </a:r>
            <a:r>
              <a:rPr lang="zh-CN" altLang="en-US" b="1" dirty="0"/>
              <a:t>值 </a:t>
            </a:r>
            <a:r>
              <a:rPr lang="en-US" dirty="0"/>
              <a:t>V_\pi(s)：</a:t>
            </a:r>
            <a:r>
              <a:rPr lang="zh-CN" altLang="en-US" dirty="0"/>
              <a:t>表示</a:t>
            </a:r>
            <a:r>
              <a:rPr lang="zh-CN" altLang="en-US" b="1" dirty="0"/>
              <a:t>在状态 </a:t>
            </a:r>
            <a:r>
              <a:rPr lang="en-US" dirty="0"/>
              <a:t>s </a:t>
            </a:r>
            <a:r>
              <a:rPr lang="zh-CN" altLang="en-US" dirty="0"/>
              <a:t>下，如果你始终按照策略 </a:t>
            </a:r>
            <a:r>
              <a:rPr lang="en-US" altLang="zh-CN" dirty="0"/>
              <a:t>\</a:t>
            </a:r>
            <a:r>
              <a:rPr lang="en-US" dirty="0"/>
              <a:t>pi </a:t>
            </a:r>
            <a:r>
              <a:rPr lang="zh-CN" altLang="en-US" dirty="0"/>
              <a:t>行动，预计可以获得的总奖励。</a:t>
            </a:r>
          </a:p>
          <a:p>
            <a:pPr>
              <a:buNone/>
            </a:pPr>
            <a:br>
              <a:rPr lang="zh-CN" altLang="en-US" dirty="0"/>
            </a:br>
            <a:endParaRPr lang="zh-CN" altLang="en-US" dirty="0"/>
          </a:p>
          <a:p>
            <a:pPr>
              <a:buNone/>
            </a:pPr>
            <a:r>
              <a:rPr lang="en-US" dirty="0"/>
              <a:t>📌 </a:t>
            </a:r>
            <a:r>
              <a:rPr lang="zh-CN" altLang="en-US" b="1" dirty="0"/>
              <a:t>比喻一下</a:t>
            </a:r>
            <a:r>
              <a:rPr lang="zh-CN" altLang="en-US" dirty="0"/>
              <a:t>：</a:t>
            </a:r>
          </a:p>
          <a:p>
            <a:pPr>
              <a:buNone/>
            </a:pPr>
            <a:r>
              <a:rPr lang="en-US" altLang="zh-CN" dirty="0"/>
              <a:t>• </a:t>
            </a:r>
            <a:r>
              <a:rPr lang="en-US" dirty="0"/>
              <a:t>V_\pi(s)：</a:t>
            </a:r>
            <a:r>
              <a:rPr lang="zh-CN" altLang="en-US" dirty="0"/>
              <a:t>你站在十字路口（状态 </a:t>
            </a:r>
            <a:r>
              <a:rPr lang="en-US" dirty="0"/>
              <a:t>s），</a:t>
            </a:r>
            <a:r>
              <a:rPr lang="zh-CN" altLang="en-US" dirty="0"/>
              <a:t>闭着眼走（只按策略 </a:t>
            </a:r>
            <a:r>
              <a:rPr lang="el-GR" dirty="0"/>
              <a:t>π），</a:t>
            </a:r>
            <a:r>
              <a:rPr lang="zh-CN" altLang="en-US" dirty="0"/>
              <a:t>你预期能赚多少钱。</a:t>
            </a:r>
          </a:p>
          <a:p>
            <a:r>
              <a:rPr lang="en-US" altLang="zh-CN" dirty="0"/>
              <a:t>• </a:t>
            </a:r>
            <a:r>
              <a:rPr lang="en-US" dirty="0"/>
              <a:t>Q_\pi(s, a)：</a:t>
            </a:r>
            <a:r>
              <a:rPr lang="zh-CN" altLang="en-US" dirty="0"/>
              <a:t>你站在十字路口（状态 </a:t>
            </a:r>
            <a:r>
              <a:rPr lang="en-US" dirty="0"/>
              <a:t>s），</a:t>
            </a:r>
            <a:r>
              <a:rPr lang="zh-CN" altLang="en-US" dirty="0"/>
              <a:t>先选一个方向（动作 </a:t>
            </a:r>
            <a:r>
              <a:rPr lang="en-US" dirty="0"/>
              <a:t>a），</a:t>
            </a:r>
            <a:r>
              <a:rPr lang="zh-CN" altLang="en-US" dirty="0"/>
              <a:t>然后闭着眼走（按策略 </a:t>
            </a:r>
            <a:r>
              <a:rPr lang="el-GR" dirty="0"/>
              <a:t>π），</a:t>
            </a:r>
            <a:r>
              <a:rPr lang="zh-CN" altLang="en-US" dirty="0"/>
              <a:t>你预期能赚多少钱。</a:t>
            </a:r>
          </a:p>
          <a:p>
            <a:r>
              <a:rPr lang="zh-CN" altLang="en-US" dirty="0"/>
              <a:t>最后是策略的</a:t>
            </a:r>
            <a:r>
              <a:rPr lang="en-US" dirty="0"/>
              <a:t>advantage</a:t>
            </a:r>
            <a:r>
              <a:rPr lang="zh-CN" altLang="en-US" dirty="0"/>
              <a:t>函数</a:t>
            </a:r>
            <a:endParaRPr lang="en-US" altLang="zh-CN" dirty="0"/>
          </a:p>
          <a:p>
            <a:pPr>
              <a:buNone/>
            </a:pPr>
            <a:r>
              <a:rPr lang="en-US" b="1" dirty="0"/>
              <a:t>Q</a:t>
            </a:r>
            <a:r>
              <a:rPr lang="zh-CN" altLang="en-US" b="1" dirty="0"/>
              <a:t>值 </a:t>
            </a:r>
            <a:r>
              <a:rPr lang="en-US" dirty="0"/>
              <a:t>Q_\pi(s, a)：</a:t>
            </a:r>
            <a:r>
              <a:rPr lang="zh-CN" altLang="en-US" dirty="0"/>
              <a:t>表示</a:t>
            </a:r>
            <a:r>
              <a:rPr lang="zh-CN" altLang="en-US" b="1" dirty="0"/>
              <a:t>在状态 </a:t>
            </a:r>
            <a:r>
              <a:rPr lang="en-US" dirty="0"/>
              <a:t>s</a:t>
            </a:r>
            <a:r>
              <a:rPr lang="en-US" b="1" dirty="0"/>
              <a:t> </a:t>
            </a:r>
            <a:r>
              <a:rPr lang="zh-CN" altLang="en-US" b="1" dirty="0"/>
              <a:t>下采取动作 </a:t>
            </a:r>
            <a:r>
              <a:rPr lang="en-US" dirty="0"/>
              <a:t>a，</a:t>
            </a:r>
            <a:r>
              <a:rPr lang="zh-CN" altLang="en-US" dirty="0"/>
              <a:t>然后按照策略 </a:t>
            </a:r>
            <a:r>
              <a:rPr lang="en-US" altLang="zh-CN" dirty="0"/>
              <a:t>\</a:t>
            </a:r>
            <a:r>
              <a:rPr lang="en-US" dirty="0"/>
              <a:t>pi </a:t>
            </a:r>
            <a:r>
              <a:rPr lang="zh-CN" altLang="en-US" dirty="0"/>
              <a:t>行动下去，预计可以获得的总奖励。</a:t>
            </a:r>
          </a:p>
          <a:p>
            <a:pPr>
              <a:buNone/>
            </a:pPr>
            <a:r>
              <a:rPr lang="en-US" altLang="zh-CN" dirty="0"/>
              <a:t>• </a:t>
            </a:r>
            <a:r>
              <a:rPr lang="en-US" b="1" dirty="0"/>
              <a:t>V</a:t>
            </a:r>
            <a:r>
              <a:rPr lang="zh-CN" altLang="en-US" b="1" dirty="0"/>
              <a:t>值 </a:t>
            </a:r>
            <a:r>
              <a:rPr lang="en-US" dirty="0"/>
              <a:t>V_\pi(s)：</a:t>
            </a:r>
            <a:r>
              <a:rPr lang="zh-CN" altLang="en-US" dirty="0"/>
              <a:t>表示</a:t>
            </a:r>
            <a:r>
              <a:rPr lang="zh-CN" altLang="en-US" b="1" dirty="0"/>
              <a:t>在状态 </a:t>
            </a:r>
            <a:r>
              <a:rPr lang="en-US" dirty="0"/>
              <a:t>s </a:t>
            </a:r>
            <a:r>
              <a:rPr lang="zh-CN" altLang="en-US" dirty="0"/>
              <a:t>下，如果你始终按照策略 </a:t>
            </a:r>
            <a:r>
              <a:rPr lang="en-US" altLang="zh-CN" dirty="0"/>
              <a:t>\</a:t>
            </a:r>
            <a:r>
              <a:rPr lang="en-US" dirty="0"/>
              <a:t>pi </a:t>
            </a:r>
            <a:r>
              <a:rPr lang="zh-CN" altLang="en-US" dirty="0"/>
              <a:t>行动，预计可以获得的总奖励。</a:t>
            </a:r>
          </a:p>
          <a:p>
            <a:pPr>
              <a:buNone/>
            </a:pPr>
            <a:br>
              <a:rPr lang="zh-CN" altLang="en-US" dirty="0"/>
            </a:br>
            <a:endParaRPr lang="zh-CN" altLang="en-US" dirty="0"/>
          </a:p>
          <a:p>
            <a:pPr>
              <a:buNone/>
            </a:pPr>
            <a:r>
              <a:rPr lang="en-US" dirty="0"/>
              <a:t>📌 </a:t>
            </a:r>
            <a:r>
              <a:rPr lang="zh-CN" altLang="en-US" b="1" dirty="0"/>
              <a:t>比喻一下</a:t>
            </a:r>
            <a:r>
              <a:rPr lang="zh-CN" altLang="en-US" dirty="0"/>
              <a:t>：</a:t>
            </a:r>
          </a:p>
          <a:p>
            <a:pPr>
              <a:buNone/>
            </a:pPr>
            <a:r>
              <a:rPr lang="en-US" altLang="zh-CN" dirty="0"/>
              <a:t>• </a:t>
            </a:r>
            <a:r>
              <a:rPr lang="en-US" dirty="0"/>
              <a:t>V_\pi(s)：</a:t>
            </a:r>
            <a:r>
              <a:rPr lang="zh-CN" altLang="en-US" dirty="0"/>
              <a:t>你站在十字路口（状态 </a:t>
            </a:r>
            <a:r>
              <a:rPr lang="en-US" dirty="0"/>
              <a:t>s），</a:t>
            </a:r>
            <a:r>
              <a:rPr lang="zh-CN" altLang="en-US" dirty="0"/>
              <a:t>闭着眼走（只按策略 </a:t>
            </a:r>
            <a:r>
              <a:rPr lang="el-GR" dirty="0"/>
              <a:t>π），</a:t>
            </a:r>
            <a:r>
              <a:rPr lang="zh-CN" altLang="en-US" dirty="0"/>
              <a:t>你预期能赚多少钱。</a:t>
            </a:r>
          </a:p>
          <a:p>
            <a:r>
              <a:rPr lang="en-US" altLang="zh-CN" dirty="0"/>
              <a:t>• </a:t>
            </a:r>
            <a:r>
              <a:rPr lang="en-US" dirty="0"/>
              <a:t>Q_\pi(s, a)：</a:t>
            </a:r>
            <a:r>
              <a:rPr lang="zh-CN" altLang="en-US" dirty="0"/>
              <a:t>你站在十字路口（状态 </a:t>
            </a:r>
            <a:r>
              <a:rPr lang="en-US" dirty="0"/>
              <a:t>s），</a:t>
            </a:r>
            <a:r>
              <a:rPr lang="zh-CN" altLang="en-US" dirty="0"/>
              <a:t>先选一个方向（动作 </a:t>
            </a:r>
            <a:r>
              <a:rPr lang="en-US" dirty="0"/>
              <a:t>a），</a:t>
            </a:r>
            <a:r>
              <a:rPr lang="zh-CN" altLang="en-US" dirty="0"/>
              <a:t>然后闭着眼走（按策略 </a:t>
            </a:r>
            <a:r>
              <a:rPr lang="el-GR" dirty="0"/>
              <a:t>π），</a:t>
            </a:r>
            <a:r>
              <a:rPr lang="zh-CN" altLang="en-US" dirty="0"/>
              <a:t>你预期能赚多少钱。</a:t>
            </a:r>
            <a:endParaRPr lang="en-US" altLang="zh-CN" dirty="0"/>
          </a:p>
          <a:p>
            <a:pPr>
              <a:buNone/>
            </a:pPr>
            <a:r>
              <a:rPr lang="en-US" dirty="0"/>
              <a:t>\eta(\pi)：</a:t>
            </a:r>
            <a:r>
              <a:rPr lang="zh-CN" altLang="en-US" dirty="0"/>
              <a:t>策略总体表现。</a:t>
            </a:r>
          </a:p>
          <a:p>
            <a:pPr>
              <a:buNone/>
            </a:pPr>
            <a:r>
              <a:rPr lang="en-US" altLang="zh-CN" dirty="0"/>
              <a:t>• </a:t>
            </a:r>
            <a:r>
              <a:rPr lang="en-US" dirty="0"/>
              <a:t>V_\pi(s)：</a:t>
            </a:r>
            <a:r>
              <a:rPr lang="zh-CN" altLang="en-US" dirty="0"/>
              <a:t>在状态里照流程做能赚多少。</a:t>
            </a:r>
          </a:p>
          <a:p>
            <a:pPr>
              <a:buNone/>
            </a:pPr>
            <a:r>
              <a:rPr lang="en-US" altLang="zh-CN" dirty="0"/>
              <a:t>• </a:t>
            </a:r>
            <a:r>
              <a:rPr lang="en-US" dirty="0"/>
              <a:t>Q_\pi(s, a)：</a:t>
            </a:r>
            <a:r>
              <a:rPr lang="zh-CN" altLang="en-US" dirty="0"/>
              <a:t>在状态里先“自由发挥”一次，然后照流程走，能赚多少。</a:t>
            </a:r>
          </a:p>
          <a:p>
            <a:r>
              <a:rPr lang="en-US" altLang="zh-CN" dirty="0"/>
              <a:t>• </a:t>
            </a:r>
            <a:r>
              <a:rPr lang="en-US" dirty="0"/>
              <a:t>A_\pi(s, a)：</a:t>
            </a:r>
            <a:r>
              <a:rPr lang="zh-CN" altLang="en-US" dirty="0"/>
              <a:t>自由发挥这一把，到底赚了还是亏了？</a:t>
            </a:r>
          </a:p>
          <a:p>
            <a:endParaRPr lang="en-US" dirty="0"/>
          </a:p>
        </p:txBody>
      </p:sp>
      <p:sp>
        <p:nvSpPr>
          <p:cNvPr id="4" name="Slide Number Placeholder 3"/>
          <p:cNvSpPr>
            <a:spLocks noGrp="1"/>
          </p:cNvSpPr>
          <p:nvPr>
            <p:ph type="sldNum" sz="quarter" idx="5"/>
          </p:nvPr>
        </p:nvSpPr>
        <p:spPr/>
        <p:txBody>
          <a:bodyPr/>
          <a:lstStyle/>
          <a:p>
            <a:fld id="{17E33F10-9C13-0046-9D9C-7743CA62C32C}" type="slidenum">
              <a:rPr lang="en-US" smtClean="0"/>
              <a:t>3</a:t>
            </a:fld>
            <a:endParaRPr lang="en-US"/>
          </a:p>
        </p:txBody>
      </p:sp>
    </p:spTree>
    <p:extLst>
      <p:ext uri="{BB962C8B-B14F-4D97-AF65-F5344CB8AC3E}">
        <p14:creationId xmlns:p14="http://schemas.microsoft.com/office/powerpoint/2010/main" val="3258110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开始引入 </a:t>
            </a:r>
            <a:r>
              <a:rPr lang="en-US" dirty="0"/>
              <a:t>Kakade &amp; Langford </a:t>
            </a:r>
            <a:r>
              <a:rPr lang="zh-CN" altLang="en-US" dirty="0"/>
              <a:t>论文结论，即下式（公式</a:t>
            </a:r>
            <a:r>
              <a:rPr lang="en-US" altLang="zh-CN" dirty="0"/>
              <a:t>1</a:t>
            </a:r>
            <a:r>
              <a:rPr lang="zh-CN" altLang="en-US" dirty="0"/>
              <a:t>）</a:t>
            </a:r>
            <a:endParaRPr lang="en-US" altLang="zh-CN" dirty="0"/>
          </a:p>
          <a:p>
            <a:pPr>
              <a:buNone/>
            </a:pPr>
            <a:r>
              <a:rPr lang="zh-CN" altLang="en-US" dirty="0"/>
              <a:t>这个公式表示</a:t>
            </a:r>
            <a:r>
              <a:rPr lang="en-US" altLang="zh-CN" dirty="0"/>
              <a:t>——</a:t>
            </a:r>
            <a:r>
              <a:rPr lang="zh-CN" altLang="en-US" dirty="0"/>
              <a:t>我们要估计新策略 </a:t>
            </a:r>
            <a:r>
              <a:rPr lang="en-US" altLang="zh-CN" dirty="0"/>
              <a:t>\</a:t>
            </a:r>
            <a:r>
              <a:rPr lang="en-US" dirty="0"/>
              <a:t>tilde{\pi} </a:t>
            </a:r>
            <a:r>
              <a:rPr lang="zh-CN" altLang="en-US" dirty="0"/>
              <a:t>的表现（也就是它的期望总奖励 </a:t>
            </a:r>
            <a:r>
              <a:rPr lang="en-US" altLang="zh-CN" dirty="0"/>
              <a:t>\</a:t>
            </a:r>
            <a:r>
              <a:rPr lang="en-US" dirty="0"/>
              <a:t>eta(\tilde{\pi})），</a:t>
            </a:r>
            <a:r>
              <a:rPr lang="zh-CN" altLang="en-US" dirty="0"/>
              <a:t>可以把它写成两部分：</a:t>
            </a:r>
          </a:p>
          <a:p>
            <a:pPr>
              <a:buNone/>
            </a:pPr>
            <a:r>
              <a:rPr lang="en-US" altLang="zh-CN" dirty="0"/>
              <a:t>1. </a:t>
            </a:r>
            <a:r>
              <a:rPr lang="zh-CN" altLang="en-US" dirty="0"/>
              <a:t>旧策略 </a:t>
            </a:r>
            <a:r>
              <a:rPr lang="en-US" altLang="zh-CN" dirty="0"/>
              <a:t>\</a:t>
            </a:r>
            <a:r>
              <a:rPr lang="en-US" dirty="0"/>
              <a:t>pi </a:t>
            </a:r>
            <a:r>
              <a:rPr lang="zh-CN" altLang="en-US" dirty="0"/>
              <a:t>的表现 </a:t>
            </a:r>
            <a:r>
              <a:rPr lang="en-US" altLang="zh-CN" dirty="0"/>
              <a:t>\</a:t>
            </a:r>
            <a:r>
              <a:rPr lang="en-US" dirty="0"/>
              <a:t>eta(\pi)</a:t>
            </a:r>
          </a:p>
          <a:p>
            <a:pPr>
              <a:buNone/>
            </a:pPr>
            <a:r>
              <a:rPr lang="en-US" dirty="0"/>
              <a:t>2. </a:t>
            </a:r>
            <a:r>
              <a:rPr lang="zh-CN" altLang="en-US" dirty="0"/>
              <a:t>再加上一项调整量，表示“如果用新策略行动，每一步相比旧策略的优势（</a:t>
            </a:r>
            <a:r>
              <a:rPr lang="en-US" dirty="0"/>
              <a:t>advantage）”</a:t>
            </a:r>
            <a:r>
              <a:rPr lang="zh-CN" altLang="en-US" dirty="0"/>
              <a:t>的加权和</a:t>
            </a:r>
          </a:p>
          <a:p>
            <a:pPr>
              <a:buNone/>
            </a:pPr>
            <a:br>
              <a:rPr lang="zh-CN" altLang="en-US" dirty="0"/>
            </a:br>
            <a:endParaRPr lang="zh-CN" altLang="en-US" dirty="0"/>
          </a:p>
          <a:p>
            <a:r>
              <a:rPr lang="zh-CN" altLang="en-US" dirty="0"/>
              <a:t>也就是说，这个公式给了我们一种</a:t>
            </a:r>
            <a:r>
              <a:rPr lang="zh-CN" altLang="en-US" b="1" dirty="0"/>
              <a:t>用旧策略来估计新策略效果</a:t>
            </a:r>
            <a:r>
              <a:rPr lang="zh-CN" altLang="en-US" dirty="0"/>
              <a:t>的办法。新策略如果总是在旧策略基础上做得更好（优势函数是正的），整体表现就会提升。</a:t>
            </a:r>
            <a:endParaRPr lang="en-US" altLang="zh-CN" dirty="0"/>
          </a:p>
          <a:p>
            <a:r>
              <a:rPr lang="en-US" altLang="zh-CN" dirty="0"/>
              <a:t>2.</a:t>
            </a:r>
            <a:endParaRPr lang="zh-CN" altLang="en-US" dirty="0"/>
          </a:p>
          <a:p>
            <a:pPr>
              <a:buNone/>
            </a:pPr>
            <a:r>
              <a:rPr lang="zh-CN" altLang="en-US" dirty="0"/>
              <a:t>这是公式 </a:t>
            </a:r>
            <a:r>
              <a:rPr lang="en-US" altLang="zh-CN" dirty="0"/>
              <a:t>(1) </a:t>
            </a:r>
            <a:r>
              <a:rPr lang="zh-CN" altLang="en-US" dirty="0"/>
              <a:t>的变形。我们把“整个轨迹上的期望”分解成“对每个状态和动作的期望”。</a:t>
            </a:r>
          </a:p>
          <a:p>
            <a:pPr>
              <a:buNone/>
            </a:pPr>
            <a:r>
              <a:rPr lang="en-US" altLang="zh-CN" dirty="0"/>
              <a:t>• \</a:t>
            </a:r>
            <a:r>
              <a:rPr lang="en-US" dirty="0"/>
              <a:t>rho_{\pi}(s)：</a:t>
            </a:r>
            <a:r>
              <a:rPr lang="zh-CN" altLang="en-US" dirty="0"/>
              <a:t>表示在旧策略 </a:t>
            </a:r>
            <a:r>
              <a:rPr lang="el-GR" dirty="0"/>
              <a:t>π </a:t>
            </a:r>
            <a:r>
              <a:rPr lang="zh-CN" altLang="en-US" dirty="0"/>
              <a:t>下，某个状态 </a:t>
            </a:r>
            <a:r>
              <a:rPr lang="en-US" dirty="0"/>
              <a:t>s </a:t>
            </a:r>
            <a:r>
              <a:rPr lang="zh-CN" altLang="en-US" dirty="0"/>
              <a:t>出现的频率（也叫状态分布）</a:t>
            </a:r>
          </a:p>
          <a:p>
            <a:pPr>
              <a:buNone/>
            </a:pPr>
            <a:r>
              <a:rPr lang="en-US" altLang="zh-CN" dirty="0"/>
              <a:t>• \</a:t>
            </a:r>
            <a:r>
              <a:rPr lang="en-US" dirty="0"/>
              <a:t>tilde{\pi}(</a:t>
            </a:r>
            <a:r>
              <a:rPr lang="en-US" dirty="0" err="1"/>
              <a:t>a|s</a:t>
            </a:r>
            <a:r>
              <a:rPr lang="en-US" dirty="0"/>
              <a:t>)：</a:t>
            </a:r>
            <a:r>
              <a:rPr lang="zh-CN" altLang="en-US" dirty="0"/>
              <a:t>表示新策略在状态 </a:t>
            </a:r>
            <a:r>
              <a:rPr lang="en-US" dirty="0"/>
              <a:t>s </a:t>
            </a:r>
            <a:r>
              <a:rPr lang="zh-CN" altLang="en-US" dirty="0"/>
              <a:t>下采取动作 </a:t>
            </a:r>
            <a:r>
              <a:rPr lang="en-US" dirty="0"/>
              <a:t>a </a:t>
            </a:r>
            <a:r>
              <a:rPr lang="zh-CN" altLang="en-US" dirty="0"/>
              <a:t>的概率</a:t>
            </a:r>
          </a:p>
          <a:p>
            <a:pPr>
              <a:buNone/>
            </a:pPr>
            <a:r>
              <a:rPr lang="en-US" altLang="zh-CN" dirty="0"/>
              <a:t>• </a:t>
            </a:r>
            <a:r>
              <a:rPr lang="en-US" dirty="0"/>
              <a:t>A_\pi(s, a)：</a:t>
            </a:r>
            <a:r>
              <a:rPr lang="zh-CN" altLang="en-US" dirty="0"/>
              <a:t>还是旧策略 </a:t>
            </a:r>
            <a:r>
              <a:rPr lang="el-GR" dirty="0"/>
              <a:t>π </a:t>
            </a:r>
            <a:r>
              <a:rPr lang="zh-CN" altLang="en-US" dirty="0"/>
              <a:t>的优势函数</a:t>
            </a:r>
          </a:p>
          <a:p>
            <a:pPr>
              <a:buNone/>
            </a:pPr>
            <a:br>
              <a:rPr lang="zh-CN" altLang="en-US" dirty="0"/>
            </a:br>
            <a:endParaRPr lang="zh-CN" altLang="en-US" dirty="0"/>
          </a:p>
          <a:p>
            <a:r>
              <a:rPr lang="zh-CN" altLang="en-US" dirty="0"/>
              <a:t>这个公式的核心思想是：</a:t>
            </a:r>
            <a:r>
              <a:rPr lang="zh-CN" altLang="en-US" b="1" dirty="0"/>
              <a:t>虽然我们在看新策略的行为，但我们用的是旧策略访问过的状态</a:t>
            </a:r>
            <a:r>
              <a:rPr lang="zh-CN" altLang="en-US" dirty="0"/>
              <a:t>（这有助于我们在训练过程中采样）。</a:t>
            </a:r>
            <a:endParaRPr lang="en-US" altLang="zh-CN" dirty="0"/>
          </a:p>
          <a:p>
            <a:r>
              <a:rPr lang="en-US" altLang="zh-CN" dirty="0"/>
              <a:t>3.</a:t>
            </a:r>
            <a:endParaRPr lang="zh-CN" altLang="en-US" dirty="0"/>
          </a:p>
          <a:p>
            <a:pPr>
              <a:buNone/>
            </a:pPr>
            <a:r>
              <a:rPr lang="zh-CN" altLang="en-US" dirty="0"/>
              <a:t>这是在讲策略优化的问题。我们想用一个目标函数 </a:t>
            </a:r>
            <a:r>
              <a:rPr lang="en-US" dirty="0"/>
              <a:t>L </a:t>
            </a:r>
            <a:r>
              <a:rPr lang="zh-CN" altLang="en-US" dirty="0"/>
              <a:t>来优化策略参数 </a:t>
            </a:r>
            <a:r>
              <a:rPr lang="en-US" altLang="zh-CN" dirty="0"/>
              <a:t>\</a:t>
            </a:r>
            <a:r>
              <a:rPr lang="en-US" dirty="0"/>
              <a:t>theta，</a:t>
            </a:r>
            <a:r>
              <a:rPr lang="zh-CN" altLang="en-US" dirty="0"/>
              <a:t>这个目标函数在初始点 </a:t>
            </a:r>
            <a:r>
              <a:rPr lang="en-US" altLang="zh-CN" dirty="0"/>
              <a:t>\</a:t>
            </a:r>
            <a:r>
              <a:rPr lang="en-US" dirty="0"/>
              <a:t>theta_0 </a:t>
            </a:r>
            <a:r>
              <a:rPr lang="zh-CN" altLang="en-US" dirty="0"/>
              <a:t>上值就是旧策略的表现。</a:t>
            </a:r>
          </a:p>
          <a:p>
            <a:pPr>
              <a:buNone/>
            </a:pPr>
            <a:br>
              <a:rPr lang="zh-CN" altLang="en-US" dirty="0"/>
            </a:br>
            <a:endParaRPr lang="zh-CN" altLang="en-US" dirty="0"/>
          </a:p>
          <a:p>
            <a:pPr>
              <a:buNone/>
            </a:pPr>
            <a:r>
              <a:rPr lang="zh-CN" altLang="en-US" dirty="0"/>
              <a:t>这个公式说的是：</a:t>
            </a:r>
          </a:p>
          <a:p>
            <a:pPr>
              <a:buNone/>
            </a:pPr>
            <a:r>
              <a:rPr lang="en-US" altLang="zh-CN" dirty="0"/>
              <a:t>• </a:t>
            </a:r>
            <a:r>
              <a:rPr lang="en-US" dirty="0"/>
              <a:t>L </a:t>
            </a:r>
            <a:r>
              <a:rPr lang="zh-CN" altLang="en-US" dirty="0"/>
              <a:t>是一个对旧策略表现的近似函数；</a:t>
            </a:r>
          </a:p>
          <a:p>
            <a:pPr>
              <a:buNone/>
            </a:pPr>
            <a:r>
              <a:rPr lang="en-US" altLang="zh-CN" dirty="0"/>
              <a:t>• </a:t>
            </a:r>
            <a:r>
              <a:rPr lang="zh-CN" altLang="en-US" dirty="0"/>
              <a:t>它在初始点的梯度（对策略参数的导数）</a:t>
            </a:r>
            <a:r>
              <a:rPr lang="zh-CN" altLang="en-US" b="1" dirty="0"/>
              <a:t>等于</a:t>
            </a:r>
            <a:r>
              <a:rPr lang="zh-CN" altLang="en-US" dirty="0"/>
              <a:t>我们真正想优化的目标函数 </a:t>
            </a:r>
            <a:r>
              <a:rPr lang="en-US" altLang="zh-CN" dirty="0"/>
              <a:t>\</a:t>
            </a:r>
            <a:r>
              <a:rPr lang="en-US" dirty="0"/>
              <a:t>eta </a:t>
            </a:r>
            <a:r>
              <a:rPr lang="zh-CN" altLang="en-US" dirty="0"/>
              <a:t>的梯度。</a:t>
            </a:r>
          </a:p>
          <a:p>
            <a:pPr>
              <a:buNone/>
            </a:pPr>
            <a:br>
              <a:rPr lang="zh-CN" altLang="en-US" dirty="0"/>
            </a:br>
            <a:endParaRPr lang="zh-CN" altLang="en-US" dirty="0"/>
          </a:p>
          <a:p>
            <a:r>
              <a:rPr lang="zh-CN" altLang="en-US" dirty="0"/>
              <a:t>换句话说，这个 </a:t>
            </a:r>
            <a:r>
              <a:rPr lang="en-US" dirty="0"/>
              <a:t>L </a:t>
            </a:r>
            <a:r>
              <a:rPr lang="zh-CN" altLang="en-US" dirty="0"/>
              <a:t>是 </a:t>
            </a:r>
            <a:r>
              <a:rPr lang="en-US" altLang="zh-CN" dirty="0"/>
              <a:t>\</a:t>
            </a:r>
            <a:r>
              <a:rPr lang="en-US" dirty="0"/>
              <a:t>eta </a:t>
            </a:r>
            <a:r>
              <a:rPr lang="zh-CN" altLang="en-US" dirty="0"/>
              <a:t>的一个“一阶近似”，可以用来安全地优化策略。</a:t>
            </a:r>
          </a:p>
        </p:txBody>
      </p:sp>
      <p:sp>
        <p:nvSpPr>
          <p:cNvPr id="4" name="Slide Number Placeholder 3"/>
          <p:cNvSpPr>
            <a:spLocks noGrp="1"/>
          </p:cNvSpPr>
          <p:nvPr>
            <p:ph type="sldNum" sz="quarter" idx="5"/>
          </p:nvPr>
        </p:nvSpPr>
        <p:spPr/>
        <p:txBody>
          <a:bodyPr/>
          <a:lstStyle/>
          <a:p>
            <a:fld id="{17E33F10-9C13-0046-9D9C-7743CA62C32C}" type="slidenum">
              <a:rPr lang="en-US" smtClean="0"/>
              <a:t>4</a:t>
            </a:fld>
            <a:endParaRPr lang="en-US"/>
          </a:p>
        </p:txBody>
      </p:sp>
    </p:spTree>
    <p:extLst>
      <p:ext uri="{BB962C8B-B14F-4D97-AF65-F5344CB8AC3E}">
        <p14:creationId xmlns:p14="http://schemas.microsoft.com/office/powerpoint/2010/main" val="2817762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ltLang="zh-CN" dirty="0"/>
              <a:t>3.</a:t>
            </a:r>
          </a:p>
          <a:p>
            <a:pPr>
              <a:buNone/>
            </a:pPr>
            <a:r>
              <a:rPr lang="zh-CN" altLang="en-US" dirty="0"/>
              <a:t>这是一个</a:t>
            </a:r>
            <a:r>
              <a:rPr lang="zh-CN" altLang="en-US" b="1" dirty="0"/>
              <a:t>近似版本的目标函数</a:t>
            </a:r>
            <a:r>
              <a:rPr lang="zh-CN" altLang="en-US" dirty="0"/>
              <a:t>，用来估计新策略 </a:t>
            </a:r>
            <a:r>
              <a:rPr lang="en-US" altLang="zh-CN" dirty="0"/>
              <a:t>\</a:t>
            </a:r>
            <a:r>
              <a:rPr lang="en-US" dirty="0"/>
              <a:t>tilde{\pi} </a:t>
            </a:r>
            <a:r>
              <a:rPr lang="zh-CN" altLang="en-US" dirty="0"/>
              <a:t>的好坏。</a:t>
            </a:r>
          </a:p>
          <a:p>
            <a:pPr>
              <a:buNone/>
            </a:pPr>
            <a:r>
              <a:rPr lang="en-US" altLang="zh-CN" dirty="0"/>
              <a:t>• \</a:t>
            </a:r>
            <a:r>
              <a:rPr lang="en-US" dirty="0"/>
              <a:t>eta(\pi)：</a:t>
            </a:r>
            <a:r>
              <a:rPr lang="zh-CN" altLang="en-US" dirty="0"/>
              <a:t>旧策略的总期望回报</a:t>
            </a:r>
          </a:p>
          <a:p>
            <a:pPr>
              <a:buNone/>
            </a:pPr>
            <a:r>
              <a:rPr lang="en-US" altLang="zh-CN" dirty="0"/>
              <a:t>• </a:t>
            </a:r>
            <a:r>
              <a:rPr lang="zh-CN" altLang="en-US" dirty="0"/>
              <a:t>后半部分：新策略在旧策略访问过的状态上，平均起来做得比旧策略好多少</a:t>
            </a:r>
          </a:p>
          <a:p>
            <a:pPr>
              <a:buNone/>
            </a:pPr>
            <a:br>
              <a:rPr lang="zh-CN" altLang="en-US" dirty="0"/>
            </a:br>
            <a:endParaRPr lang="zh-CN" altLang="en-US" dirty="0"/>
          </a:p>
          <a:p>
            <a:pPr>
              <a:buNone/>
            </a:pPr>
            <a:r>
              <a:rPr lang="zh-CN" altLang="en-US" dirty="0"/>
              <a:t>这个函数的好处是：</a:t>
            </a:r>
            <a:r>
              <a:rPr lang="zh-CN" altLang="en-US" b="1" dirty="0"/>
              <a:t>只需要在旧策略收集的数据上，就能大致判断新策略的好坏。</a:t>
            </a:r>
            <a:endParaRPr lang="zh-CN" altLang="en-US" dirty="0"/>
          </a:p>
          <a:p>
            <a:pPr>
              <a:buNone/>
            </a:pPr>
            <a:br>
              <a:rPr lang="zh-CN" altLang="en-US" dirty="0"/>
            </a:br>
            <a:endParaRPr lang="zh-CN" altLang="en-US" dirty="0"/>
          </a:p>
          <a:p>
            <a:r>
              <a:rPr lang="zh-CN" altLang="en-US" dirty="0"/>
              <a:t>它是对新策略表现的“一阶近似”（即在旧策略附近是可信的），因此用它来指导策略更新可以在理论上保证“在小步更新下，策略一定变好”。</a:t>
            </a:r>
          </a:p>
          <a:p>
            <a:endParaRPr lang="en-US" dirty="0"/>
          </a:p>
          <a:p>
            <a:r>
              <a:rPr lang="en-US" dirty="0" err="1"/>
              <a:t>策略更新规则</a:t>
            </a:r>
            <a:r>
              <a:rPr lang="zh-CN" altLang="en-US" dirty="0"/>
              <a:t>：</a:t>
            </a:r>
            <a:endParaRPr lang="en-US" altLang="zh-CN" dirty="0"/>
          </a:p>
          <a:p>
            <a:pPr>
              <a:buNone/>
            </a:pPr>
            <a:r>
              <a:rPr lang="zh-CN" altLang="en-US" dirty="0"/>
              <a:t>这一部分给出了策略如何更新：</a:t>
            </a:r>
          </a:p>
          <a:p>
            <a:pPr>
              <a:buNone/>
            </a:pPr>
            <a:r>
              <a:rPr lang="en-US" altLang="zh-CN" dirty="0"/>
              <a:t>• </a:t>
            </a:r>
            <a:r>
              <a:rPr lang="zh-CN" altLang="en-US" dirty="0"/>
              <a:t>不是一下子把旧策略换成新策略，而是用一个</a:t>
            </a:r>
            <a:r>
              <a:rPr lang="zh-CN" altLang="en-US" b="1" dirty="0"/>
              <a:t>混合策略</a:t>
            </a:r>
            <a:r>
              <a:rPr lang="zh-CN" altLang="en-US" dirty="0"/>
              <a:t>：</a:t>
            </a:r>
          </a:p>
          <a:p>
            <a:pPr>
              <a:buNone/>
            </a:pPr>
            <a:r>
              <a:rPr lang="en-US" altLang="zh-CN" dirty="0"/>
              <a:t>• </a:t>
            </a:r>
            <a:r>
              <a:rPr lang="zh-CN" altLang="en-US" dirty="0"/>
              <a:t>大部分时间按旧策略行为（占比 </a:t>
            </a:r>
            <a:r>
              <a:rPr lang="en-US" altLang="zh-CN" dirty="0"/>
              <a:t>1 - \</a:t>
            </a:r>
            <a:r>
              <a:rPr lang="en-US" dirty="0"/>
              <a:t>alpha）</a:t>
            </a:r>
          </a:p>
          <a:p>
            <a:pPr>
              <a:buNone/>
            </a:pPr>
            <a:r>
              <a:rPr lang="en-US" dirty="0"/>
              <a:t>• </a:t>
            </a:r>
            <a:r>
              <a:rPr lang="zh-CN" altLang="en-US" dirty="0"/>
              <a:t>小部分时间试试最优的新策略 </a:t>
            </a:r>
            <a:r>
              <a:rPr lang="en-US" altLang="zh-CN" dirty="0"/>
              <a:t>\</a:t>
            </a:r>
            <a:r>
              <a:rPr lang="en-US" dirty="0"/>
              <a:t>pi{\prime}（</a:t>
            </a:r>
            <a:r>
              <a:rPr lang="zh-CN" altLang="en-US" dirty="0"/>
              <a:t>占比 </a:t>
            </a:r>
            <a:r>
              <a:rPr lang="en-US" altLang="zh-CN" dirty="0"/>
              <a:t>\</a:t>
            </a:r>
            <a:r>
              <a:rPr lang="en-US" dirty="0"/>
              <a:t>alpha）</a:t>
            </a:r>
          </a:p>
          <a:p>
            <a:pPr>
              <a:buNone/>
            </a:pPr>
            <a:br>
              <a:rPr lang="en-US" dirty="0"/>
            </a:br>
            <a:endParaRPr lang="en-US" dirty="0"/>
          </a:p>
          <a:p>
            <a:pPr>
              <a:buNone/>
            </a:pPr>
            <a:r>
              <a:rPr lang="zh-CN" altLang="en-US" dirty="0"/>
              <a:t>这样做的好处是：</a:t>
            </a:r>
            <a:r>
              <a:rPr lang="zh-CN" altLang="en-US" b="1" dirty="0"/>
              <a:t>更新稳妥，不会剧烈跳动。</a:t>
            </a:r>
            <a:endParaRPr lang="zh-CN" altLang="en-US" dirty="0"/>
          </a:p>
          <a:p>
            <a:pPr>
              <a:buNone/>
            </a:pPr>
            <a:br>
              <a:rPr lang="zh-CN" altLang="en-US" dirty="0"/>
            </a:br>
            <a:endParaRPr lang="zh-CN" altLang="en-US" dirty="0"/>
          </a:p>
          <a:p>
            <a:r>
              <a:rPr lang="zh-CN" altLang="en-US" dirty="0"/>
              <a:t>而我们选择的这个新策略 </a:t>
            </a:r>
            <a:r>
              <a:rPr lang="en-US" altLang="zh-CN" dirty="0"/>
              <a:t>\</a:t>
            </a:r>
            <a:r>
              <a:rPr lang="en-US" dirty="0"/>
              <a:t>pi{\prime}，</a:t>
            </a:r>
            <a:r>
              <a:rPr lang="zh-CN" altLang="en-US" dirty="0"/>
              <a:t>就是在当前旧策略下最能提升近似目标 </a:t>
            </a:r>
            <a:r>
              <a:rPr lang="en-US" dirty="0"/>
              <a:t>L </a:t>
            </a:r>
            <a:r>
              <a:rPr lang="zh-CN" altLang="en-US" dirty="0"/>
              <a:t>的策略。</a:t>
            </a:r>
          </a:p>
          <a:p>
            <a:r>
              <a:rPr lang="en-US" dirty="0"/>
              <a:t>公式</a:t>
            </a:r>
            <a:r>
              <a:rPr lang="en-US" altLang="zh-CN" dirty="0"/>
              <a:t>6:</a:t>
            </a:r>
          </a:p>
          <a:p>
            <a:pPr>
              <a:buNone/>
            </a:pPr>
            <a:r>
              <a:rPr lang="zh-CN" altLang="en-US" dirty="0"/>
              <a:t>这个公式是对新策略表现的</a:t>
            </a:r>
            <a:r>
              <a:rPr lang="zh-CN" altLang="en-US" b="1" dirty="0"/>
              <a:t>理论保证</a:t>
            </a:r>
            <a:r>
              <a:rPr lang="zh-CN" altLang="en-US" dirty="0"/>
              <a:t>，它说：</a:t>
            </a:r>
          </a:p>
          <a:p>
            <a:pPr>
              <a:buNone/>
            </a:pPr>
            <a:r>
              <a:rPr lang="en-US" altLang="zh-CN" dirty="0"/>
              <a:t>• </a:t>
            </a:r>
            <a:r>
              <a:rPr lang="zh-CN" altLang="en-US" dirty="0"/>
              <a:t>新策略的真实表现 </a:t>
            </a:r>
            <a:r>
              <a:rPr lang="en-US" altLang="zh-CN" dirty="0"/>
              <a:t>\</a:t>
            </a:r>
            <a:r>
              <a:rPr lang="en-US" dirty="0"/>
              <a:t>eta(\pi_{\text{new}})，</a:t>
            </a:r>
            <a:r>
              <a:rPr lang="zh-CN" altLang="en-US" dirty="0"/>
              <a:t>一定不会比 </a:t>
            </a:r>
            <a:r>
              <a:rPr lang="en-US" dirty="0"/>
              <a:t>L </a:t>
            </a:r>
            <a:r>
              <a:rPr lang="zh-CN" altLang="en-US" dirty="0"/>
              <a:t>差太多；</a:t>
            </a:r>
          </a:p>
          <a:p>
            <a:pPr>
              <a:buNone/>
            </a:pPr>
            <a:r>
              <a:rPr lang="en-US" altLang="zh-CN" dirty="0"/>
              <a:t>• </a:t>
            </a:r>
            <a:r>
              <a:rPr lang="zh-CN" altLang="en-US" dirty="0"/>
              <a:t>损失的这部分是有上界的，取决于更新步长 </a:t>
            </a:r>
            <a:r>
              <a:rPr lang="en-US" altLang="zh-CN" dirty="0"/>
              <a:t>\</a:t>
            </a:r>
            <a:r>
              <a:rPr lang="en-US" dirty="0"/>
              <a:t>alpha </a:t>
            </a:r>
            <a:r>
              <a:rPr lang="zh-CN" altLang="en-US" dirty="0"/>
              <a:t>的平方（越小越安全）、优势函数的最大波动性（</a:t>
            </a:r>
            <a:r>
              <a:rPr lang="en-US" altLang="zh-CN" dirty="0"/>
              <a:t>\</a:t>
            </a:r>
            <a:r>
              <a:rPr lang="en-US" dirty="0"/>
              <a:t>epsilon），</a:t>
            </a:r>
            <a:r>
              <a:rPr lang="zh-CN" altLang="en-US" dirty="0"/>
              <a:t>以及环境的折扣因子 </a:t>
            </a:r>
            <a:r>
              <a:rPr lang="en-US" altLang="zh-CN" dirty="0"/>
              <a:t>\</a:t>
            </a:r>
            <a:r>
              <a:rPr lang="en-US" dirty="0"/>
              <a:t>gamma</a:t>
            </a:r>
          </a:p>
          <a:p>
            <a:pPr>
              <a:buNone/>
            </a:pPr>
            <a:br>
              <a:rPr lang="en-US" dirty="0"/>
            </a:br>
            <a:endParaRPr lang="en-US" dirty="0"/>
          </a:p>
          <a:p>
            <a:r>
              <a:rPr lang="zh-CN" altLang="en-US" dirty="0"/>
              <a:t>所以这就告诉我们：</a:t>
            </a:r>
            <a:r>
              <a:rPr lang="zh-CN" altLang="en-US" b="1" dirty="0"/>
              <a:t>在小范围更新时，用 </a:t>
            </a:r>
            <a:r>
              <a:rPr lang="en-US" dirty="0"/>
              <a:t>L</a:t>
            </a:r>
            <a:r>
              <a:rPr lang="en-US" b="1" dirty="0"/>
              <a:t> </a:t>
            </a:r>
            <a:r>
              <a:rPr lang="zh-CN" altLang="en-US" b="1" dirty="0"/>
              <a:t>来指导策略是安全的，提升有下限，最坏情况也不会掉太多。</a:t>
            </a:r>
            <a:endParaRPr lang="zh-CN" altLang="en-US" dirty="0"/>
          </a:p>
          <a:p>
            <a:endParaRPr lang="en-US" dirty="0"/>
          </a:p>
        </p:txBody>
      </p:sp>
      <p:sp>
        <p:nvSpPr>
          <p:cNvPr id="4" name="Slide Number Placeholder 3"/>
          <p:cNvSpPr>
            <a:spLocks noGrp="1"/>
          </p:cNvSpPr>
          <p:nvPr>
            <p:ph type="sldNum" sz="quarter" idx="5"/>
          </p:nvPr>
        </p:nvSpPr>
        <p:spPr/>
        <p:txBody>
          <a:bodyPr/>
          <a:lstStyle/>
          <a:p>
            <a:fld id="{17E33F10-9C13-0046-9D9C-7743CA62C32C}" type="slidenum">
              <a:rPr lang="en-US" smtClean="0"/>
              <a:t>5</a:t>
            </a:fld>
            <a:endParaRPr lang="en-US"/>
          </a:p>
        </p:txBody>
      </p:sp>
    </p:spTree>
    <p:extLst>
      <p:ext uri="{BB962C8B-B14F-4D97-AF65-F5344CB8AC3E}">
        <p14:creationId xmlns:p14="http://schemas.microsoft.com/office/powerpoint/2010/main" val="1428126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论文的这一部分将</a:t>
            </a:r>
            <a:r>
              <a:rPr lang="en-US" dirty="0"/>
              <a:t>Kakade</a:t>
            </a:r>
            <a:r>
              <a:rPr lang="zh-CN" altLang="en-US" dirty="0"/>
              <a:t>的</a:t>
            </a:r>
            <a:r>
              <a:rPr lang="en-US" dirty="0"/>
              <a:t>mix policy update </a:t>
            </a:r>
            <a:r>
              <a:rPr lang="zh-CN" altLang="en-US" dirty="0"/>
              <a:t>扩展到一般的随机策略，同时依然保证每次迭代能得到目标提升</a:t>
            </a:r>
            <a:endParaRPr lang="en-US" altLang="zh-CN" dirty="0"/>
          </a:p>
          <a:p>
            <a:pPr>
              <a:buNone/>
            </a:pPr>
            <a:r>
              <a:rPr lang="zh-CN" altLang="en-US" dirty="0"/>
              <a:t>强化学习中，每次更新策略时，</a:t>
            </a:r>
            <a:r>
              <a:rPr lang="zh-CN" altLang="en-US" b="1" dirty="0"/>
              <a:t>不能一下子改太猛</a:t>
            </a:r>
            <a:r>
              <a:rPr lang="zh-CN" altLang="en-US" dirty="0"/>
              <a:t>，否则：</a:t>
            </a:r>
          </a:p>
          <a:p>
            <a:pPr>
              <a:buNone/>
            </a:pPr>
            <a:r>
              <a:rPr lang="en-US" altLang="zh-CN" dirty="0"/>
              <a:t>• </a:t>
            </a:r>
            <a:r>
              <a:rPr lang="zh-CN" altLang="en-US" dirty="0"/>
              <a:t>学到的策略可能变差</a:t>
            </a:r>
          </a:p>
          <a:p>
            <a:pPr>
              <a:buNone/>
            </a:pPr>
            <a:r>
              <a:rPr lang="en-US" altLang="zh-CN" dirty="0"/>
              <a:t>• </a:t>
            </a:r>
            <a:r>
              <a:rPr lang="zh-CN" altLang="en-US" dirty="0"/>
              <a:t>模型可能不稳定</a:t>
            </a:r>
          </a:p>
          <a:p>
            <a:pPr>
              <a:buNone/>
            </a:pPr>
            <a:r>
              <a:rPr lang="en-US" altLang="zh-CN" dirty="0"/>
              <a:t>• </a:t>
            </a:r>
            <a:r>
              <a:rPr lang="zh-CN" altLang="en-US" dirty="0"/>
              <a:t>训练数据不再适用</a:t>
            </a:r>
          </a:p>
          <a:p>
            <a:pPr>
              <a:buNone/>
            </a:pPr>
            <a:br>
              <a:rPr lang="zh-CN" altLang="en-US" dirty="0"/>
            </a:br>
            <a:endParaRPr lang="zh-CN" altLang="en-US" dirty="0"/>
          </a:p>
          <a:p>
            <a:r>
              <a:rPr lang="zh-CN" altLang="en-US" dirty="0"/>
              <a:t>为此，引入了一个用来度量“新旧策略差距”的工具：</a:t>
            </a:r>
            <a:r>
              <a:rPr lang="en-US" b="1" dirty="0"/>
              <a:t>Total Variation Distance</a:t>
            </a:r>
            <a:r>
              <a:rPr lang="en-US" dirty="0"/>
              <a:t>，</a:t>
            </a:r>
            <a:r>
              <a:rPr lang="zh-CN" altLang="en-US" dirty="0"/>
              <a:t>简称 </a:t>
            </a:r>
            <a:r>
              <a:rPr lang="en-US" dirty="0"/>
              <a:t>TV </a:t>
            </a:r>
            <a:r>
              <a:rPr lang="zh-CN" altLang="en-US" dirty="0"/>
              <a:t>距离。</a:t>
            </a:r>
          </a:p>
          <a:p>
            <a:endParaRPr lang="en-US" dirty="0"/>
          </a:p>
          <a:p>
            <a:pPr>
              <a:buNone/>
            </a:pPr>
            <a:r>
              <a:rPr lang="zh-CN" altLang="en-US" dirty="0"/>
              <a:t>这个公式衡量的是：</a:t>
            </a:r>
            <a:r>
              <a:rPr lang="zh-CN" altLang="en-US" b="1" dirty="0"/>
              <a:t>新旧策略在某些状态下的行为最不一样的时候，有多不一样</a:t>
            </a:r>
            <a:r>
              <a:rPr lang="zh-CN" altLang="en-US" dirty="0"/>
              <a:t>。</a:t>
            </a:r>
          </a:p>
          <a:p>
            <a:r>
              <a:rPr lang="zh-CN" altLang="en-US" dirty="0"/>
              <a:t>我们用这个最大值作为一种“最坏情况”的保障，用来限制更新幅度。</a:t>
            </a:r>
          </a:p>
          <a:p>
            <a:endParaRPr lang="en-US" dirty="0"/>
          </a:p>
          <a:p>
            <a:endParaRPr lang="en-US" dirty="0"/>
          </a:p>
          <a:p>
            <a:pPr>
              <a:buNone/>
            </a:pPr>
            <a:r>
              <a:rPr lang="zh-CN" altLang="en-US" dirty="0"/>
              <a:t>这个定理告诉我们：</a:t>
            </a:r>
          </a:p>
          <a:p>
            <a:pPr>
              <a:buNone/>
            </a:pPr>
            <a:r>
              <a:rPr lang="en-US" altLang="zh-CN" dirty="0"/>
              <a:t>• </a:t>
            </a:r>
            <a:r>
              <a:rPr lang="zh-CN" altLang="en-US" dirty="0"/>
              <a:t>如果我们使用一个“变化不大的新策略”（用 </a:t>
            </a:r>
            <a:r>
              <a:rPr lang="en-US" dirty="0"/>
              <a:t>TV </a:t>
            </a:r>
            <a:r>
              <a:rPr lang="zh-CN" altLang="en-US" dirty="0"/>
              <a:t>距离控制），</a:t>
            </a:r>
          </a:p>
          <a:p>
            <a:pPr>
              <a:buNone/>
            </a:pPr>
            <a:r>
              <a:rPr lang="en-US" altLang="zh-CN" dirty="0"/>
              <a:t>• </a:t>
            </a:r>
            <a:r>
              <a:rPr lang="zh-CN" altLang="en-US" dirty="0"/>
              <a:t>那么新策略的真实表现（</a:t>
            </a:r>
            <a:r>
              <a:rPr lang="el-GR" dirty="0"/>
              <a:t>η）</a:t>
            </a:r>
            <a:r>
              <a:rPr lang="zh-CN" altLang="en-US" dirty="0"/>
              <a:t>一定不比我们估计的表现（</a:t>
            </a:r>
            <a:r>
              <a:rPr lang="en-US" dirty="0"/>
              <a:t>L）</a:t>
            </a:r>
            <a:r>
              <a:rPr lang="zh-CN" altLang="en-US" dirty="0"/>
              <a:t>差太多，</a:t>
            </a:r>
          </a:p>
          <a:p>
            <a:pPr>
              <a:buNone/>
            </a:pPr>
            <a:r>
              <a:rPr lang="en-US" altLang="zh-CN" dirty="0"/>
              <a:t>• </a:t>
            </a:r>
            <a:r>
              <a:rPr lang="zh-CN" altLang="en-US" dirty="0"/>
              <a:t>差距的大小是一个可控的下界，和：</a:t>
            </a:r>
          </a:p>
          <a:p>
            <a:pPr>
              <a:buNone/>
            </a:pPr>
            <a:r>
              <a:rPr lang="en-US" altLang="zh-CN" dirty="0"/>
              <a:t>• </a:t>
            </a:r>
            <a:r>
              <a:rPr lang="zh-CN" altLang="en-US" dirty="0"/>
              <a:t>学习步长 </a:t>
            </a:r>
            <a:r>
              <a:rPr lang="en-US" altLang="zh-CN" dirty="0"/>
              <a:t>\</a:t>
            </a:r>
            <a:r>
              <a:rPr lang="en-US" dirty="0"/>
              <a:t>alpha^2</a:t>
            </a:r>
          </a:p>
          <a:p>
            <a:pPr>
              <a:buNone/>
            </a:pPr>
            <a:r>
              <a:rPr lang="en-US" dirty="0"/>
              <a:t>• </a:t>
            </a:r>
            <a:r>
              <a:rPr lang="zh-CN" altLang="en-US" dirty="0"/>
              <a:t>策略差异性 </a:t>
            </a:r>
            <a:r>
              <a:rPr lang="en-US" altLang="zh-CN" dirty="0"/>
              <a:t>\</a:t>
            </a:r>
            <a:r>
              <a:rPr lang="en-US" dirty="0"/>
              <a:t>epsilon</a:t>
            </a:r>
          </a:p>
          <a:p>
            <a:pPr>
              <a:buNone/>
            </a:pPr>
            <a:r>
              <a:rPr lang="en-US" dirty="0"/>
              <a:t>• </a:t>
            </a:r>
            <a:r>
              <a:rPr lang="zh-CN" altLang="en-US" dirty="0"/>
              <a:t>折扣因子 </a:t>
            </a:r>
            <a:r>
              <a:rPr lang="en-US" altLang="zh-CN" dirty="0"/>
              <a:t>\</a:t>
            </a:r>
            <a:r>
              <a:rPr lang="en-US" dirty="0"/>
              <a:t>gamma</a:t>
            </a:r>
          </a:p>
          <a:p>
            <a:pPr>
              <a:buNone/>
            </a:pPr>
            <a:r>
              <a:rPr lang="zh-CN" altLang="en-US" dirty="0"/>
              <a:t>有关。</a:t>
            </a:r>
          </a:p>
          <a:p>
            <a:pPr>
              <a:buNone/>
            </a:pPr>
            <a:br>
              <a:rPr lang="zh-CN" altLang="en-US" dirty="0"/>
            </a:br>
            <a:endParaRPr lang="zh-CN" altLang="en-US" dirty="0"/>
          </a:p>
          <a:p>
            <a:r>
              <a:rPr lang="zh-CN" altLang="en-US" dirty="0"/>
              <a:t>这就是 </a:t>
            </a:r>
            <a:r>
              <a:rPr lang="zh-CN" altLang="en-US" b="1" dirty="0"/>
              <a:t>策略优化中最重要的安全保障之一</a:t>
            </a:r>
            <a:r>
              <a:rPr lang="zh-CN" altLang="en-US" dirty="0"/>
              <a:t>：</a:t>
            </a:r>
            <a:r>
              <a:rPr lang="zh-CN" altLang="en-US" b="1" dirty="0"/>
              <a:t>只要每次小步更新，就能保证性能稳步上升，不会退步太多。</a:t>
            </a:r>
            <a:endParaRPr lang="zh-CN" altLang="en-US" dirty="0"/>
          </a:p>
          <a:p>
            <a:endParaRPr lang="en-US" dirty="0"/>
          </a:p>
        </p:txBody>
      </p:sp>
      <p:sp>
        <p:nvSpPr>
          <p:cNvPr id="4" name="Slide Number Placeholder 3"/>
          <p:cNvSpPr>
            <a:spLocks noGrp="1"/>
          </p:cNvSpPr>
          <p:nvPr>
            <p:ph type="sldNum" sz="quarter" idx="5"/>
          </p:nvPr>
        </p:nvSpPr>
        <p:spPr/>
        <p:txBody>
          <a:bodyPr/>
          <a:lstStyle/>
          <a:p>
            <a:fld id="{17E33F10-9C13-0046-9D9C-7743CA62C32C}" type="slidenum">
              <a:rPr lang="en-US" smtClean="0"/>
              <a:t>6</a:t>
            </a:fld>
            <a:endParaRPr lang="en-US"/>
          </a:p>
        </p:txBody>
      </p:sp>
    </p:spTree>
    <p:extLst>
      <p:ext uri="{BB962C8B-B14F-4D97-AF65-F5344CB8AC3E}">
        <p14:creationId xmlns:p14="http://schemas.microsoft.com/office/powerpoint/2010/main" val="3526240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TV </a:t>
            </a:r>
            <a:r>
              <a:rPr lang="zh-CN" altLang="en-US" dirty="0"/>
              <a:t>距离虽然直观，但不太好用在实际优化中，因为它不可导、计算麻烦。</a:t>
            </a:r>
          </a:p>
          <a:p>
            <a:pPr>
              <a:buNone/>
            </a:pPr>
            <a:br>
              <a:rPr lang="zh-CN" altLang="en-US" dirty="0"/>
            </a:br>
            <a:endParaRPr lang="zh-CN" altLang="en-US" dirty="0"/>
          </a:p>
          <a:p>
            <a:pPr>
              <a:buNone/>
            </a:pPr>
            <a:r>
              <a:rPr lang="en-US" dirty="0"/>
              <a:t>KL </a:t>
            </a:r>
            <a:r>
              <a:rPr lang="zh-CN" altLang="en-US" dirty="0"/>
              <a:t>散度（</a:t>
            </a:r>
            <a:r>
              <a:rPr lang="en-US" dirty="0" err="1"/>
              <a:t>Kullback</a:t>
            </a:r>
            <a:r>
              <a:rPr lang="en-US" dirty="0"/>
              <a:t>–</a:t>
            </a:r>
            <a:r>
              <a:rPr lang="en-US" dirty="0" err="1"/>
              <a:t>Leibler</a:t>
            </a:r>
            <a:r>
              <a:rPr lang="en-US" dirty="0"/>
              <a:t> divergence）</a:t>
            </a:r>
            <a:r>
              <a:rPr lang="zh-CN" altLang="en-US" dirty="0"/>
              <a:t>是更常用的“距离”度量，在很多优化方法中都能高效近似求解，特别是：</a:t>
            </a:r>
          </a:p>
          <a:p>
            <a:pPr>
              <a:buNone/>
            </a:pPr>
            <a:r>
              <a:rPr lang="en-US" altLang="zh-CN" dirty="0"/>
              <a:t>• </a:t>
            </a:r>
            <a:r>
              <a:rPr lang="zh-CN" altLang="en-US" b="1" dirty="0"/>
              <a:t>信赖域优化（</a:t>
            </a:r>
            <a:r>
              <a:rPr lang="en-US" b="1" dirty="0"/>
              <a:t>Trust Region）</a:t>
            </a:r>
            <a:endParaRPr lang="en-US" dirty="0"/>
          </a:p>
          <a:p>
            <a:pPr>
              <a:buNone/>
            </a:pPr>
            <a:r>
              <a:rPr lang="en-US" dirty="0"/>
              <a:t>• </a:t>
            </a:r>
            <a:r>
              <a:rPr lang="zh-CN" altLang="en-US" b="1" dirty="0"/>
              <a:t>共轭梯度（</a:t>
            </a:r>
            <a:r>
              <a:rPr lang="en-US" b="1" dirty="0"/>
              <a:t>Conjugate Gradient）</a:t>
            </a:r>
            <a:endParaRPr lang="en-US" dirty="0"/>
          </a:p>
          <a:p>
            <a:pPr>
              <a:buNone/>
            </a:pPr>
            <a:br>
              <a:rPr lang="en-US" dirty="0"/>
            </a:br>
            <a:endParaRPr lang="en-US" dirty="0"/>
          </a:p>
          <a:p>
            <a:r>
              <a:rPr lang="zh-CN" altLang="en-US" dirty="0"/>
              <a:t>所以我们用这个不等式，把 </a:t>
            </a:r>
            <a:r>
              <a:rPr lang="en-US" dirty="0"/>
              <a:t>TV </a:t>
            </a:r>
            <a:r>
              <a:rPr lang="zh-CN" altLang="en-US" dirty="0"/>
              <a:t>距离换成 </a:t>
            </a:r>
            <a:r>
              <a:rPr lang="en-US" dirty="0"/>
              <a:t>KL </a:t>
            </a:r>
            <a:r>
              <a:rPr lang="zh-CN" altLang="en-US" dirty="0"/>
              <a:t>散度，方便后续构造优化算法。</a:t>
            </a:r>
          </a:p>
          <a:p>
            <a:pPr>
              <a:buNone/>
            </a:pPr>
            <a:r>
              <a:rPr lang="zh-CN" altLang="en-US" b="1" dirty="0"/>
              <a:t>通俗解释：</a:t>
            </a:r>
            <a:endParaRPr lang="zh-CN" altLang="en-US" dirty="0"/>
          </a:p>
          <a:p>
            <a:pPr>
              <a:buNone/>
            </a:pPr>
            <a:br>
              <a:rPr lang="zh-CN" altLang="en-US" dirty="0"/>
            </a:br>
            <a:endParaRPr lang="zh-CN" altLang="en-US" dirty="0"/>
          </a:p>
          <a:p>
            <a:pPr>
              <a:buNone/>
            </a:pPr>
            <a:r>
              <a:rPr lang="zh-CN" altLang="en-US" dirty="0"/>
              <a:t>这公式表达的是：</a:t>
            </a:r>
            <a:r>
              <a:rPr lang="zh-CN" altLang="en-US" b="1" dirty="0"/>
              <a:t>新策略的真实效果 </a:t>
            </a:r>
            <a:r>
              <a:rPr lang="el-GR" b="1" dirty="0"/>
              <a:t>η </a:t>
            </a:r>
            <a:r>
              <a:rPr lang="zh-CN" altLang="en-US" b="1" dirty="0"/>
              <a:t>至少不会比近似目标 </a:t>
            </a:r>
            <a:r>
              <a:rPr lang="en-US" b="1" dirty="0"/>
              <a:t>L </a:t>
            </a:r>
            <a:r>
              <a:rPr lang="zh-CN" altLang="en-US" b="1" dirty="0"/>
              <a:t>差太多</a:t>
            </a:r>
            <a:r>
              <a:rPr lang="zh-CN" altLang="en-US" dirty="0"/>
              <a:t>，差多少取决于：</a:t>
            </a:r>
          </a:p>
          <a:p>
            <a:pPr>
              <a:buNone/>
            </a:pPr>
            <a:r>
              <a:rPr lang="en-US" altLang="zh-CN" dirty="0"/>
              <a:t>• </a:t>
            </a:r>
            <a:r>
              <a:rPr lang="zh-CN" altLang="en-US" dirty="0"/>
              <a:t>策略之间的最大 </a:t>
            </a:r>
            <a:r>
              <a:rPr lang="en-US" dirty="0"/>
              <a:t>KL </a:t>
            </a:r>
            <a:r>
              <a:rPr lang="zh-CN" altLang="en-US" dirty="0"/>
              <a:t>散度（策略差得越多，损失越大）</a:t>
            </a:r>
          </a:p>
          <a:p>
            <a:pPr>
              <a:buNone/>
            </a:pPr>
            <a:r>
              <a:rPr lang="en-US" altLang="zh-CN" dirty="0"/>
              <a:t>• </a:t>
            </a:r>
            <a:r>
              <a:rPr lang="zh-CN" altLang="en-US" dirty="0"/>
              <a:t>一个常数 </a:t>
            </a:r>
            <a:r>
              <a:rPr lang="en-US" dirty="0"/>
              <a:t>C，</a:t>
            </a:r>
            <a:r>
              <a:rPr lang="zh-CN" altLang="en-US" dirty="0"/>
              <a:t>控制下界松紧程度</a:t>
            </a:r>
          </a:p>
          <a:p>
            <a:pPr>
              <a:buNone/>
            </a:pPr>
            <a:br>
              <a:rPr lang="zh-CN" altLang="en-US" dirty="0"/>
            </a:br>
            <a:endParaRPr lang="zh-CN" altLang="en-US" dirty="0"/>
          </a:p>
          <a:p>
            <a:r>
              <a:rPr lang="zh-CN" altLang="en-US" dirty="0"/>
              <a:t>这个关系是后面“每一步都保证提升”的理论基础。</a:t>
            </a:r>
          </a:p>
          <a:p>
            <a:pPr>
              <a:buNone/>
            </a:pPr>
            <a:r>
              <a:rPr lang="zh-CN" altLang="en-US" b="1" dirty="0"/>
              <a:t>通俗讲解步骤如下：</a:t>
            </a:r>
            <a:endParaRPr lang="zh-CN" altLang="en-US" dirty="0"/>
          </a:p>
          <a:p>
            <a:pPr>
              <a:buNone/>
            </a:pPr>
            <a:r>
              <a:rPr lang="en-US" altLang="zh-CN" dirty="0"/>
              <a:t>1. </a:t>
            </a:r>
            <a:r>
              <a:rPr lang="zh-CN" altLang="en-US" b="1" dirty="0"/>
              <a:t>初始化一个策略 </a:t>
            </a:r>
            <a:r>
              <a:rPr lang="el-GR" b="1" dirty="0"/>
              <a:t>π₀</a:t>
            </a:r>
            <a:endParaRPr lang="el-GR" dirty="0"/>
          </a:p>
          <a:p>
            <a:pPr>
              <a:buNone/>
            </a:pPr>
            <a:r>
              <a:rPr lang="el-GR" dirty="0"/>
              <a:t>2. </a:t>
            </a:r>
            <a:r>
              <a:rPr lang="zh-CN" altLang="en-US" dirty="0"/>
              <a:t>每一轮：</a:t>
            </a:r>
          </a:p>
          <a:p>
            <a:pPr>
              <a:buNone/>
            </a:pPr>
            <a:r>
              <a:rPr lang="en-US" altLang="zh-CN" dirty="0"/>
              <a:t>• </a:t>
            </a:r>
            <a:r>
              <a:rPr lang="zh-CN" altLang="en-US" dirty="0"/>
              <a:t>计算当前策略的优势函数 </a:t>
            </a:r>
            <a:r>
              <a:rPr lang="en-US" dirty="0"/>
              <a:t>A_\pi(s, a)，</a:t>
            </a:r>
            <a:r>
              <a:rPr lang="zh-CN" altLang="en-US" dirty="0"/>
              <a:t>判断在每个状态下选哪个动作比当前策略更好</a:t>
            </a:r>
          </a:p>
          <a:p>
            <a:pPr>
              <a:buNone/>
            </a:pPr>
            <a:r>
              <a:rPr lang="en-US" altLang="zh-CN" dirty="0"/>
              <a:t>• </a:t>
            </a:r>
            <a:r>
              <a:rPr lang="zh-CN" altLang="en-US" dirty="0"/>
              <a:t>构造目标函数 </a:t>
            </a:r>
            <a:r>
              <a:rPr lang="en-US" dirty="0"/>
              <a:t>L_\pi(\pi)：</a:t>
            </a:r>
            <a:r>
              <a:rPr lang="zh-CN" altLang="en-US" dirty="0"/>
              <a:t>它是对真实表现 </a:t>
            </a:r>
            <a:r>
              <a:rPr lang="el-GR" dirty="0"/>
              <a:t>η </a:t>
            </a:r>
            <a:r>
              <a:rPr lang="zh-CN" altLang="en-US" dirty="0"/>
              <a:t>的近似</a:t>
            </a:r>
          </a:p>
          <a:p>
            <a:pPr>
              <a:buNone/>
            </a:pPr>
            <a:r>
              <a:rPr lang="en-US" altLang="zh-CN" dirty="0"/>
              <a:t>• </a:t>
            </a:r>
            <a:r>
              <a:rPr lang="zh-CN" altLang="en-US" dirty="0"/>
              <a:t>解一个</a:t>
            </a:r>
            <a:r>
              <a:rPr lang="zh-CN" altLang="en-US" b="1" dirty="0"/>
              <a:t>带 </a:t>
            </a:r>
            <a:r>
              <a:rPr lang="en-US" b="1" dirty="0"/>
              <a:t>KL </a:t>
            </a:r>
            <a:r>
              <a:rPr lang="zh-CN" altLang="en-US" b="1" dirty="0"/>
              <a:t>散度惩罚项</a:t>
            </a:r>
            <a:r>
              <a:rPr lang="zh-CN" altLang="en-US" dirty="0"/>
              <a:t>的最大化问题（优化目标是 </a:t>
            </a:r>
            <a:r>
              <a:rPr lang="en-US" dirty="0"/>
              <a:t>L - CD^{\max}_{KL}）</a:t>
            </a:r>
          </a:p>
          <a:p>
            <a:pPr>
              <a:buNone/>
            </a:pPr>
            <a:r>
              <a:rPr lang="en-US" dirty="0"/>
              <a:t>• </a:t>
            </a:r>
            <a:r>
              <a:rPr lang="zh-CN" altLang="en-US" dirty="0"/>
              <a:t>惩罚策略跳得太远</a:t>
            </a:r>
          </a:p>
          <a:p>
            <a:pPr>
              <a:buNone/>
            </a:pPr>
            <a:r>
              <a:rPr lang="en-US" altLang="zh-CN" dirty="0"/>
              <a:t>• </a:t>
            </a:r>
            <a:r>
              <a:rPr lang="zh-CN" altLang="en-US" dirty="0"/>
              <a:t>得到一个新策略 </a:t>
            </a:r>
            <a:r>
              <a:rPr lang="el-GR" dirty="0"/>
              <a:t>π</a:t>
            </a:r>
            <a:r>
              <a:rPr lang="en-US" dirty="0"/>
              <a:t>ᵢ₊₁</a:t>
            </a:r>
          </a:p>
          <a:p>
            <a:r>
              <a:rPr lang="en-US" dirty="0"/>
              <a:t>3. </a:t>
            </a:r>
            <a:r>
              <a:rPr lang="zh-CN" altLang="en-US" dirty="0"/>
              <a:t>不断迭代直到策略收敛（性能不再提升）</a:t>
            </a:r>
          </a:p>
          <a:p>
            <a:endParaRPr lang="en-US" dirty="0"/>
          </a:p>
        </p:txBody>
      </p:sp>
      <p:sp>
        <p:nvSpPr>
          <p:cNvPr id="4" name="Slide Number Placeholder 3"/>
          <p:cNvSpPr>
            <a:spLocks noGrp="1"/>
          </p:cNvSpPr>
          <p:nvPr>
            <p:ph type="sldNum" sz="quarter" idx="5"/>
          </p:nvPr>
        </p:nvSpPr>
        <p:spPr/>
        <p:txBody>
          <a:bodyPr/>
          <a:lstStyle/>
          <a:p>
            <a:fld id="{17E33F10-9C13-0046-9D9C-7743CA62C32C}" type="slidenum">
              <a:rPr lang="en-US" smtClean="0"/>
              <a:t>7</a:t>
            </a:fld>
            <a:endParaRPr lang="en-US"/>
          </a:p>
        </p:txBody>
      </p:sp>
    </p:spTree>
    <p:extLst>
      <p:ext uri="{BB962C8B-B14F-4D97-AF65-F5344CB8AC3E}">
        <p14:creationId xmlns:p14="http://schemas.microsoft.com/office/powerpoint/2010/main" val="2373643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zh-CN" altLang="en-US" b="1" dirty="0"/>
              <a:t>一、背景回顾</a:t>
            </a:r>
            <a:endParaRPr lang="zh-CN" altLang="en-US" dirty="0"/>
          </a:p>
          <a:p>
            <a:pPr>
              <a:buNone/>
            </a:pPr>
            <a:br>
              <a:rPr lang="zh-CN" altLang="en-US" dirty="0"/>
            </a:br>
            <a:endParaRPr lang="zh-CN" altLang="en-US" dirty="0"/>
          </a:p>
          <a:p>
            <a:pPr>
              <a:buNone/>
            </a:pPr>
            <a:r>
              <a:rPr lang="zh-CN" altLang="en-US" dirty="0"/>
              <a:t>我们前面讲过，每次更新策略时要**“走得稳，不跳太远”**。为此我们构造了一个优化目标 </a:t>
            </a:r>
            <a:r>
              <a:rPr lang="en-US" dirty="0"/>
              <a:t>L_{\pi_{\text{old}}}(\theta)，</a:t>
            </a:r>
            <a:r>
              <a:rPr lang="zh-CN" altLang="en-US" dirty="0"/>
              <a:t>它近似表示新策略的好坏，然后：</a:t>
            </a:r>
          </a:p>
          <a:p>
            <a:pPr>
              <a:buNone/>
            </a:pPr>
            <a:r>
              <a:rPr lang="en-US" altLang="zh-CN" dirty="0"/>
              <a:t>• </a:t>
            </a:r>
            <a:r>
              <a:rPr lang="zh-CN" altLang="en-US" dirty="0"/>
              <a:t>让它尽可能大（表示策略表现尽可能好）</a:t>
            </a:r>
          </a:p>
          <a:p>
            <a:pPr>
              <a:buNone/>
            </a:pPr>
            <a:r>
              <a:rPr lang="en-US" altLang="zh-CN" dirty="0"/>
              <a:t>• </a:t>
            </a:r>
            <a:r>
              <a:rPr lang="zh-CN" altLang="en-US" dirty="0"/>
              <a:t>同时用 </a:t>
            </a:r>
            <a:r>
              <a:rPr lang="en-US" dirty="0"/>
              <a:t>KL </a:t>
            </a:r>
            <a:r>
              <a:rPr lang="zh-CN" altLang="en-US" dirty="0"/>
              <a:t>散度限制策略变动（不能离旧策略太远）</a:t>
            </a:r>
          </a:p>
          <a:p>
            <a:pPr>
              <a:buNone/>
            </a:pPr>
            <a:r>
              <a:rPr lang="zh-CN" altLang="en-US" b="1" dirty="0"/>
              <a:t>二、</a:t>
            </a:r>
            <a:r>
              <a:rPr lang="en-US" altLang="zh-CN" b="1" dirty="0"/>
              <a:t>12</a:t>
            </a:r>
            <a:r>
              <a:rPr lang="zh-CN" altLang="en-US" b="1" dirty="0"/>
              <a:t>式优化目标</a:t>
            </a:r>
            <a:endParaRPr lang="zh-CN" altLang="en-US" dirty="0"/>
          </a:p>
          <a:p>
            <a:pPr>
              <a:buNone/>
            </a:pPr>
            <a:br>
              <a:rPr lang="zh-CN" altLang="en-US" dirty="0"/>
            </a:br>
            <a:endParaRPr lang="zh-CN" altLang="en-US" dirty="0"/>
          </a:p>
          <a:p>
            <a:pPr>
              <a:buNone/>
            </a:pPr>
            <a:r>
              <a:rPr lang="en-US" altLang="zh-CN" dirty="0"/>
              <a:t>\</a:t>
            </a:r>
            <a:r>
              <a:rPr lang="en-US" dirty="0"/>
              <a:t>text{maximize } L_{\theta_{\text{old}}}(\theta) \\ \text{subject to } D^{\rho_{\theta_{\text{old}}}}{KL}(\theta{\text{old}}, \theta) \</a:t>
            </a:r>
            <a:r>
              <a:rPr lang="en-US" dirty="0" err="1"/>
              <a:t>leq</a:t>
            </a:r>
            <a:r>
              <a:rPr lang="en-US" dirty="0"/>
              <a:t> \delta</a:t>
            </a:r>
          </a:p>
          <a:p>
            <a:pPr>
              <a:buNone/>
            </a:pPr>
            <a:br>
              <a:rPr lang="en-US" dirty="0"/>
            </a:br>
            <a:endParaRPr lang="en-US" dirty="0"/>
          </a:p>
          <a:p>
            <a:pPr>
              <a:buNone/>
            </a:pPr>
            <a:r>
              <a:rPr lang="zh-CN" altLang="en-US" b="1" dirty="0"/>
              <a:t>通俗解释：</a:t>
            </a:r>
            <a:endParaRPr lang="zh-CN" altLang="en-US" dirty="0"/>
          </a:p>
          <a:p>
            <a:pPr>
              <a:buNone/>
            </a:pPr>
            <a:br>
              <a:rPr lang="zh-CN" altLang="en-US" dirty="0"/>
            </a:br>
            <a:endParaRPr lang="zh-CN" altLang="en-US" dirty="0"/>
          </a:p>
          <a:p>
            <a:pPr>
              <a:buNone/>
            </a:pPr>
            <a:r>
              <a:rPr lang="zh-CN" altLang="en-US" dirty="0"/>
              <a:t>我们要找一个新的策略参数 </a:t>
            </a:r>
            <a:r>
              <a:rPr lang="en-US" altLang="zh-CN" dirty="0"/>
              <a:t>\</a:t>
            </a:r>
            <a:r>
              <a:rPr lang="en-US" dirty="0"/>
              <a:t>theta，</a:t>
            </a:r>
            <a:r>
              <a:rPr lang="zh-CN" altLang="en-US" dirty="0"/>
              <a:t>使得：</a:t>
            </a:r>
          </a:p>
          <a:p>
            <a:pPr>
              <a:buNone/>
            </a:pPr>
            <a:r>
              <a:rPr lang="en-US" altLang="zh-CN" dirty="0"/>
              <a:t>1. </a:t>
            </a:r>
            <a:r>
              <a:rPr lang="zh-CN" altLang="en-US" b="1" dirty="0"/>
              <a:t>目标函数 </a:t>
            </a:r>
            <a:r>
              <a:rPr lang="en-US" dirty="0"/>
              <a:t>L </a:t>
            </a:r>
            <a:r>
              <a:rPr lang="zh-CN" altLang="en-US" dirty="0"/>
              <a:t>最大，也就是新策略尽量表现好；</a:t>
            </a:r>
          </a:p>
          <a:p>
            <a:pPr>
              <a:buNone/>
            </a:pPr>
            <a:r>
              <a:rPr lang="en-US" altLang="zh-CN" dirty="0"/>
              <a:t>2. </a:t>
            </a:r>
            <a:r>
              <a:rPr lang="en-US" b="1" dirty="0"/>
              <a:t>KL </a:t>
            </a:r>
            <a:r>
              <a:rPr lang="zh-CN" altLang="en-US" b="1" dirty="0"/>
              <a:t>距离在所有状态上的平均值不超过阈值 </a:t>
            </a:r>
            <a:r>
              <a:rPr lang="en-US" altLang="zh-CN" dirty="0"/>
              <a:t>\</a:t>
            </a:r>
            <a:r>
              <a:rPr lang="en-US" dirty="0"/>
              <a:t>delta，</a:t>
            </a:r>
            <a:r>
              <a:rPr lang="zh-CN" altLang="en-US" dirty="0"/>
              <a:t>保证新旧策略不能差太多。</a:t>
            </a:r>
          </a:p>
          <a:p>
            <a:pPr>
              <a:buNone/>
            </a:pPr>
            <a:br>
              <a:rPr lang="zh-CN" altLang="en-US" dirty="0"/>
            </a:br>
            <a:endParaRPr lang="zh-CN" altLang="en-US" dirty="0"/>
          </a:p>
          <a:p>
            <a:pPr>
              <a:buNone/>
            </a:pPr>
            <a:r>
              <a:rPr lang="zh-CN" altLang="en-US" dirty="0"/>
              <a:t>其中：</a:t>
            </a:r>
          </a:p>
          <a:p>
            <a:pPr>
              <a:buNone/>
            </a:pPr>
            <a:r>
              <a:rPr lang="en-US" altLang="zh-CN" dirty="0"/>
              <a:t>• </a:t>
            </a:r>
            <a:r>
              <a:rPr lang="en-US" dirty="0"/>
              <a:t>L_{\theta_{\text{old}}}(\theta)：</a:t>
            </a:r>
            <a:r>
              <a:rPr lang="zh-CN" altLang="en-US" dirty="0"/>
              <a:t>是用旧策略收集的数据估计出来的新策略表现（上一页已经介绍过了）</a:t>
            </a:r>
          </a:p>
          <a:p>
            <a:pPr>
              <a:buNone/>
            </a:pPr>
            <a:r>
              <a:rPr lang="en-US" altLang="zh-CN" dirty="0"/>
              <a:t>• </a:t>
            </a:r>
            <a:r>
              <a:rPr lang="en-US" dirty="0"/>
              <a:t>D^{\rho}{KL}(\theta{\text{old}}, \theta)：</a:t>
            </a:r>
            <a:r>
              <a:rPr lang="zh-CN" altLang="en-US" dirty="0"/>
              <a:t>是新旧策略在旧策略访问过的状态上，动作分布之间的</a:t>
            </a:r>
            <a:r>
              <a:rPr lang="en-US" dirty="0"/>
              <a:t>KL</a:t>
            </a:r>
            <a:r>
              <a:rPr lang="zh-CN" altLang="en-US" dirty="0"/>
              <a:t>平均距离（越大说明策略差异越大）</a:t>
            </a:r>
          </a:p>
          <a:p>
            <a:pPr>
              <a:buNone/>
            </a:pPr>
            <a:r>
              <a:rPr lang="en-US" altLang="zh-CN" dirty="0"/>
              <a:t>• \</a:t>
            </a:r>
            <a:r>
              <a:rPr lang="en-US" dirty="0"/>
              <a:t>delta：</a:t>
            </a:r>
            <a:r>
              <a:rPr lang="zh-CN" altLang="en-US" dirty="0"/>
              <a:t>是一个手动设定的“步长”，控制更新幅度，越小越保守</a:t>
            </a:r>
          </a:p>
          <a:p>
            <a:pPr>
              <a:buNone/>
            </a:pPr>
            <a:r>
              <a:rPr lang="zh-CN" altLang="en-US" b="1" dirty="0"/>
              <a:t>三、为啥这么做？</a:t>
            </a:r>
            <a:endParaRPr lang="zh-CN" altLang="en-US" dirty="0"/>
          </a:p>
          <a:p>
            <a:pPr>
              <a:buNone/>
            </a:pPr>
            <a:br>
              <a:rPr lang="zh-CN" altLang="en-US" dirty="0"/>
            </a:br>
            <a:endParaRPr lang="zh-CN" altLang="en-US" dirty="0"/>
          </a:p>
          <a:p>
            <a:pPr>
              <a:buNone/>
            </a:pPr>
            <a:r>
              <a:rPr lang="zh-CN" altLang="en-US" dirty="0"/>
              <a:t>传统的策略优化很容易走“太大步”，导致策略表现突然下降（甚至崩溃）。而 </a:t>
            </a:r>
            <a:r>
              <a:rPr lang="en-US" dirty="0"/>
              <a:t>TRPO </a:t>
            </a:r>
            <a:r>
              <a:rPr lang="zh-CN" altLang="en-US" dirty="0"/>
              <a:t>的这个优化目标确保了两件事：</a:t>
            </a:r>
          </a:p>
          <a:p>
            <a:pPr>
              <a:buNone/>
            </a:pPr>
            <a:r>
              <a:rPr lang="en-US" altLang="zh-CN" dirty="0"/>
              <a:t>1. </a:t>
            </a:r>
            <a:r>
              <a:rPr lang="zh-CN" altLang="en-US" dirty="0"/>
              <a:t>每次更新都在“信赖区域”（</a:t>
            </a:r>
            <a:r>
              <a:rPr lang="en-US" dirty="0"/>
              <a:t>trust region）</a:t>
            </a:r>
            <a:r>
              <a:rPr lang="zh-CN" altLang="en-US" dirty="0"/>
              <a:t>里，走得安全稳健</a:t>
            </a:r>
          </a:p>
          <a:p>
            <a:r>
              <a:rPr lang="en-US" altLang="zh-CN" dirty="0"/>
              <a:t>2. </a:t>
            </a:r>
            <a:r>
              <a:rPr lang="zh-CN" altLang="en-US" dirty="0"/>
              <a:t>不依赖任何模型，只用采样数据就能近似求解</a:t>
            </a:r>
          </a:p>
          <a:p>
            <a:endParaRPr lang="en-US" dirty="0"/>
          </a:p>
        </p:txBody>
      </p:sp>
      <p:sp>
        <p:nvSpPr>
          <p:cNvPr id="4" name="Slide Number Placeholder 3"/>
          <p:cNvSpPr>
            <a:spLocks noGrp="1"/>
          </p:cNvSpPr>
          <p:nvPr>
            <p:ph type="sldNum" sz="quarter" idx="5"/>
          </p:nvPr>
        </p:nvSpPr>
        <p:spPr/>
        <p:txBody>
          <a:bodyPr/>
          <a:lstStyle/>
          <a:p>
            <a:fld id="{17E33F10-9C13-0046-9D9C-7743CA62C32C}" type="slidenum">
              <a:rPr lang="en-US" smtClean="0"/>
              <a:t>8</a:t>
            </a:fld>
            <a:endParaRPr lang="en-US"/>
          </a:p>
        </p:txBody>
      </p:sp>
    </p:spTree>
    <p:extLst>
      <p:ext uri="{BB962C8B-B14F-4D97-AF65-F5344CB8AC3E}">
        <p14:creationId xmlns:p14="http://schemas.microsoft.com/office/powerpoint/2010/main" val="2995001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论文第五部分，将</a:t>
            </a:r>
            <a:r>
              <a:rPr lang="en-US" dirty="0"/>
              <a:t>TRPO</a:t>
            </a:r>
            <a:r>
              <a:rPr lang="zh-CN" altLang="en-US" dirty="0"/>
              <a:t>优化目标</a:t>
            </a:r>
            <a:r>
              <a:rPr lang="en-US" altLang="zh-CN" dirty="0"/>
              <a:t>12</a:t>
            </a:r>
            <a:r>
              <a:rPr lang="zh-CN" altLang="en-US" dirty="0"/>
              <a:t>式改写成期望形式，引入两种蒙特卡洛方法 </a:t>
            </a:r>
            <a:r>
              <a:rPr lang="en-US" dirty="0"/>
              <a:t>single path </a:t>
            </a:r>
            <a:r>
              <a:rPr lang="zh-CN" altLang="en-US" dirty="0"/>
              <a:t>和 </a:t>
            </a:r>
            <a:r>
              <a:rPr lang="en-US" dirty="0"/>
              <a:t>vine </a:t>
            </a:r>
            <a:r>
              <a:rPr lang="zh-CN" altLang="en-US" dirty="0"/>
              <a:t>来采样。</a:t>
            </a:r>
            <a:endParaRPr lang="en-US" altLang="zh-CN" dirty="0"/>
          </a:p>
          <a:p>
            <a:endParaRPr lang="en-US" dirty="0"/>
          </a:p>
          <a:p>
            <a:pPr>
              <a:buNone/>
            </a:pPr>
            <a:r>
              <a:rPr lang="zh-CN" altLang="en-US" b="1" dirty="0"/>
              <a:t>什么是 </a:t>
            </a:r>
            <a:r>
              <a:rPr lang="en-US" b="1" dirty="0"/>
              <a:t>Single Path </a:t>
            </a:r>
            <a:r>
              <a:rPr lang="zh-CN" altLang="en-US" b="1" dirty="0"/>
              <a:t>采样？</a:t>
            </a:r>
            <a:endParaRPr lang="zh-CN" altLang="en-US" dirty="0"/>
          </a:p>
          <a:p>
            <a:pPr>
              <a:buNone/>
            </a:pPr>
            <a:br>
              <a:rPr lang="zh-CN" altLang="en-US" dirty="0"/>
            </a:br>
            <a:endParaRPr lang="zh-CN" altLang="en-US" dirty="0"/>
          </a:p>
          <a:p>
            <a:pPr>
              <a:buNone/>
            </a:pPr>
            <a:r>
              <a:rPr lang="en-US" dirty="0"/>
              <a:t>Single path </a:t>
            </a:r>
            <a:r>
              <a:rPr lang="zh-CN" altLang="en-US" dirty="0"/>
              <a:t>是一种简单直接的采样方式，和 </a:t>
            </a:r>
            <a:r>
              <a:rPr lang="en-US" dirty="0"/>
              <a:t>REINFORCE </a:t>
            </a:r>
            <a:r>
              <a:rPr lang="zh-CN" altLang="en-US" dirty="0"/>
              <a:t>算法用的是</a:t>
            </a:r>
            <a:r>
              <a:rPr lang="zh-CN" altLang="en-US" b="1" dirty="0"/>
              <a:t>同一种思想</a:t>
            </a:r>
            <a:r>
              <a:rPr lang="zh-CN" altLang="en-US" dirty="0"/>
              <a:t>：</a:t>
            </a:r>
          </a:p>
          <a:p>
            <a:pPr>
              <a:buNone/>
            </a:pPr>
            <a:br>
              <a:rPr lang="zh-CN" altLang="en-US" dirty="0"/>
            </a:br>
            <a:endParaRPr lang="zh-CN" altLang="en-US" dirty="0"/>
          </a:p>
          <a:p>
            <a:pPr>
              <a:buNone/>
            </a:pPr>
            <a:r>
              <a:rPr lang="zh-CN" altLang="en-US" dirty="0"/>
              <a:t>沿着当前策略生成一条一条的完整轨迹（</a:t>
            </a:r>
            <a:r>
              <a:rPr lang="en-US" dirty="0"/>
              <a:t>trajectory），</a:t>
            </a:r>
            <a:r>
              <a:rPr lang="zh-CN" altLang="en-US" dirty="0"/>
              <a:t>然后从这些轨迹中计算出期望的奖励或优势函数。 </a:t>
            </a:r>
          </a:p>
          <a:p>
            <a:pPr>
              <a:buNone/>
            </a:pPr>
            <a:r>
              <a:rPr lang="zh-CN" altLang="en-US" b="1" dirty="0"/>
              <a:t>举个例子：</a:t>
            </a:r>
            <a:endParaRPr lang="zh-CN" altLang="en-US" dirty="0"/>
          </a:p>
          <a:p>
            <a:pPr>
              <a:buNone/>
            </a:pPr>
            <a:br>
              <a:rPr lang="zh-CN" altLang="en-US" dirty="0"/>
            </a:br>
            <a:endParaRPr lang="zh-CN" altLang="en-US" dirty="0"/>
          </a:p>
          <a:p>
            <a:pPr>
              <a:buNone/>
            </a:pPr>
            <a:r>
              <a:rPr lang="zh-CN" altLang="en-US" dirty="0"/>
              <a:t>我们现在有一个策略 </a:t>
            </a:r>
            <a:r>
              <a:rPr lang="en-US" altLang="zh-CN" dirty="0"/>
              <a:t>\</a:t>
            </a:r>
            <a:r>
              <a:rPr lang="en-US" dirty="0"/>
              <a:t>pi_{\theta_{\text{old}}}，</a:t>
            </a:r>
            <a:r>
              <a:rPr lang="zh-CN" altLang="en-US" dirty="0"/>
              <a:t>它是我们当前正在用的策略。</a:t>
            </a:r>
          </a:p>
          <a:p>
            <a:pPr>
              <a:buNone/>
            </a:pPr>
            <a:br>
              <a:rPr lang="zh-CN" altLang="en-US" dirty="0"/>
            </a:br>
            <a:endParaRPr lang="zh-CN" altLang="en-US" dirty="0"/>
          </a:p>
          <a:p>
            <a:pPr>
              <a:buNone/>
            </a:pPr>
            <a:r>
              <a:rPr lang="zh-CN" altLang="en-US" dirty="0"/>
              <a:t>我们让它在环境中走一条完整的路径，比如：</a:t>
            </a:r>
          </a:p>
          <a:p>
            <a:pPr>
              <a:buNone/>
            </a:pPr>
            <a:br>
              <a:rPr lang="zh-CN" altLang="en-US" dirty="0"/>
            </a:br>
            <a:endParaRPr lang="zh-CN" altLang="en-US" dirty="0"/>
          </a:p>
          <a:p>
            <a:pPr>
              <a:buNone/>
            </a:pPr>
            <a:r>
              <a:rPr lang="en-US" dirty="0"/>
              <a:t>s_0, a_0, s_1, a_1, \dots, </a:t>
            </a:r>
            <a:r>
              <a:rPr lang="en-US" dirty="0" err="1"/>
              <a:t>s_T</a:t>
            </a:r>
            <a:endParaRPr lang="en-US" dirty="0"/>
          </a:p>
          <a:p>
            <a:pPr>
              <a:buNone/>
            </a:pPr>
            <a:br>
              <a:rPr lang="en-US" dirty="0"/>
            </a:br>
            <a:endParaRPr lang="en-US" dirty="0"/>
          </a:p>
          <a:p>
            <a:pPr>
              <a:buNone/>
            </a:pPr>
            <a:r>
              <a:rPr lang="zh-CN" altLang="en-US" dirty="0"/>
              <a:t>这条路径就是它实际在环境中走过的状态</a:t>
            </a:r>
            <a:r>
              <a:rPr lang="en-US" altLang="zh-CN" dirty="0"/>
              <a:t>—</a:t>
            </a:r>
            <a:r>
              <a:rPr lang="zh-CN" altLang="en-US" dirty="0"/>
              <a:t>动作</a:t>
            </a:r>
            <a:r>
              <a:rPr lang="en-US" altLang="zh-CN" dirty="0"/>
              <a:t>—</a:t>
            </a:r>
            <a:r>
              <a:rPr lang="zh-CN" altLang="en-US" dirty="0"/>
              <a:t>状态的序列。</a:t>
            </a:r>
          </a:p>
          <a:p>
            <a:pPr>
              <a:buNone/>
            </a:pPr>
            <a:br>
              <a:rPr lang="zh-CN" altLang="en-US" dirty="0"/>
            </a:br>
            <a:endParaRPr lang="zh-CN" altLang="en-US" dirty="0"/>
          </a:p>
          <a:p>
            <a:pPr>
              <a:buNone/>
            </a:pPr>
            <a:r>
              <a:rPr lang="zh-CN" altLang="en-US" dirty="0"/>
              <a:t>这时候的采样分布 </a:t>
            </a:r>
            <a:r>
              <a:rPr lang="en-US" dirty="0"/>
              <a:t>q(</a:t>
            </a:r>
            <a:r>
              <a:rPr lang="en-US" dirty="0" err="1"/>
              <a:t>a|s</a:t>
            </a:r>
            <a:r>
              <a:rPr lang="en-US" dirty="0"/>
              <a:t>)，</a:t>
            </a:r>
            <a:r>
              <a:rPr lang="zh-CN" altLang="en-US" dirty="0"/>
              <a:t>就是当前策略的动作分布：</a:t>
            </a:r>
          </a:p>
          <a:p>
            <a:pPr>
              <a:buNone/>
            </a:pPr>
            <a:r>
              <a:rPr lang="en-US" dirty="0"/>
              <a:t>q(</a:t>
            </a:r>
            <a:r>
              <a:rPr lang="en-US" dirty="0" err="1"/>
              <a:t>a|s</a:t>
            </a:r>
            <a:r>
              <a:rPr lang="en-US" dirty="0"/>
              <a:t>) = \pi_{\theta_{\text{old}}}(</a:t>
            </a:r>
            <a:r>
              <a:rPr lang="en-US" dirty="0" err="1"/>
              <a:t>a|s</a:t>
            </a:r>
            <a:r>
              <a:rPr lang="en-US" dirty="0"/>
              <a:t>)</a:t>
            </a:r>
          </a:p>
          <a:p>
            <a:pPr>
              <a:buNone/>
            </a:pPr>
            <a:br>
              <a:rPr lang="en-US" dirty="0"/>
            </a:br>
            <a:endParaRPr lang="en-US" dirty="0"/>
          </a:p>
          <a:p>
            <a:pPr>
              <a:buNone/>
            </a:pPr>
            <a:r>
              <a:rPr lang="zh-CN" altLang="en-US" dirty="0"/>
              <a:t>也就是说：</a:t>
            </a:r>
            <a:r>
              <a:rPr lang="zh-CN" altLang="en-US" b="1" dirty="0"/>
              <a:t>我们用当前策略直接作为采样器，走出来的轨迹就是我们要的训练数据。</a:t>
            </a:r>
            <a:endParaRPr lang="zh-CN" altLang="en-US" dirty="0"/>
          </a:p>
          <a:p>
            <a:pPr>
              <a:buNone/>
            </a:pPr>
            <a:r>
              <a:rPr lang="zh-CN" altLang="en-US" b="1" dirty="0"/>
              <a:t>图示解释</a:t>
            </a:r>
            <a:endParaRPr lang="zh-CN" altLang="en-US" dirty="0"/>
          </a:p>
          <a:p>
            <a:pPr>
              <a:buNone/>
            </a:pPr>
            <a:br>
              <a:rPr lang="zh-CN" altLang="en-US" dirty="0"/>
            </a:br>
            <a:endParaRPr lang="zh-CN" altLang="en-US" dirty="0"/>
          </a:p>
          <a:p>
            <a:pPr>
              <a:buNone/>
            </a:pPr>
            <a:r>
              <a:rPr lang="zh-CN" altLang="en-US" dirty="0"/>
              <a:t>下方的图表达了几个关键点：</a:t>
            </a:r>
          </a:p>
          <a:p>
            <a:pPr>
              <a:buNone/>
            </a:pPr>
            <a:r>
              <a:rPr lang="en-US" altLang="zh-CN" dirty="0"/>
              <a:t>• </a:t>
            </a:r>
            <a:r>
              <a:rPr lang="zh-CN" altLang="en-US" b="1" dirty="0"/>
              <a:t>绿色曲线</a:t>
            </a:r>
            <a:r>
              <a:rPr lang="zh-CN" altLang="en-US" dirty="0"/>
              <a:t>：多条轨迹（</a:t>
            </a:r>
            <a:r>
              <a:rPr lang="en-US" dirty="0"/>
              <a:t>trajectories），</a:t>
            </a:r>
            <a:r>
              <a:rPr lang="zh-CN" altLang="en-US" dirty="0"/>
              <a:t>都是当前策略在环境中走出来的路径</a:t>
            </a:r>
          </a:p>
          <a:p>
            <a:pPr>
              <a:buNone/>
            </a:pPr>
            <a:r>
              <a:rPr lang="en-US" altLang="zh-CN" dirty="0"/>
              <a:t>• </a:t>
            </a:r>
            <a:r>
              <a:rPr lang="zh-CN" altLang="en-US" b="1" dirty="0"/>
              <a:t>蓝点</a:t>
            </a:r>
            <a:r>
              <a:rPr lang="zh-CN" altLang="en-US" dirty="0"/>
              <a:t>：在目标函数中用到的状态</a:t>
            </a:r>
            <a:r>
              <a:rPr lang="en-US" altLang="zh-CN" dirty="0"/>
              <a:t>—</a:t>
            </a:r>
            <a:r>
              <a:rPr lang="zh-CN" altLang="en-US" dirty="0"/>
              <a:t>动作对</a:t>
            </a:r>
          </a:p>
          <a:p>
            <a:pPr>
              <a:buNone/>
            </a:pPr>
            <a:r>
              <a:rPr lang="en-US" altLang="zh-CN" dirty="0"/>
              <a:t>• </a:t>
            </a:r>
            <a:r>
              <a:rPr lang="zh-CN" altLang="en-US" b="1" dirty="0"/>
              <a:t>灰圈中的 </a:t>
            </a:r>
            <a:r>
              <a:rPr lang="en-US" altLang="zh-CN" dirty="0"/>
              <a:t>\</a:t>
            </a:r>
            <a:r>
              <a:rPr lang="en-US" dirty="0"/>
              <a:t>rho_0：</a:t>
            </a:r>
            <a:r>
              <a:rPr lang="zh-CN" altLang="en-US" dirty="0"/>
              <a:t>初始状态的分布</a:t>
            </a:r>
          </a:p>
          <a:p>
            <a:pPr>
              <a:buNone/>
            </a:pPr>
            <a:br>
              <a:rPr lang="zh-CN" altLang="en-US" dirty="0"/>
            </a:br>
            <a:endParaRPr lang="zh-CN" altLang="en-US" dirty="0"/>
          </a:p>
          <a:p>
            <a:pPr>
              <a:buNone/>
            </a:pPr>
            <a:r>
              <a:rPr lang="zh-CN" altLang="en-US" dirty="0"/>
              <a:t>也就是说，</a:t>
            </a:r>
            <a:r>
              <a:rPr lang="zh-CN" altLang="en-US" b="1" dirty="0"/>
              <a:t>所有学习的依据，都是来自这些轨迹上收集到的（状态，动作）对</a:t>
            </a:r>
            <a:r>
              <a:rPr lang="zh-CN" altLang="en-US" dirty="0"/>
              <a:t>。</a:t>
            </a:r>
          </a:p>
          <a:p>
            <a:pPr>
              <a:buNone/>
            </a:pPr>
            <a:r>
              <a:rPr lang="zh-CN" altLang="en-US" b="1" dirty="0"/>
              <a:t>为什么叫“</a:t>
            </a:r>
            <a:r>
              <a:rPr lang="en-US" b="1" dirty="0"/>
              <a:t>Single Path”？</a:t>
            </a:r>
            <a:endParaRPr lang="en-US" dirty="0"/>
          </a:p>
          <a:p>
            <a:pPr>
              <a:buNone/>
            </a:pPr>
            <a:br>
              <a:rPr lang="en-US" dirty="0"/>
            </a:br>
            <a:endParaRPr lang="en-US" dirty="0"/>
          </a:p>
          <a:p>
            <a:pPr>
              <a:buNone/>
            </a:pPr>
            <a:r>
              <a:rPr lang="zh-CN" altLang="en-US" dirty="0"/>
              <a:t>因为每一次采样，我们只关注策略在环境中走出来的</a:t>
            </a:r>
            <a:r>
              <a:rPr lang="zh-CN" altLang="en-US" b="1" dirty="0"/>
              <a:t>一条完整路径</a:t>
            </a:r>
            <a:r>
              <a:rPr lang="zh-CN" altLang="en-US" dirty="0"/>
              <a:t>，而不是在所有可能状态中随机采样。</a:t>
            </a:r>
          </a:p>
          <a:p>
            <a:pPr>
              <a:buNone/>
            </a:pPr>
            <a:br>
              <a:rPr lang="zh-CN" altLang="en-US" dirty="0"/>
            </a:br>
            <a:endParaRPr lang="zh-CN" altLang="en-US" dirty="0"/>
          </a:p>
          <a:p>
            <a:pPr>
              <a:buNone/>
            </a:pPr>
            <a:r>
              <a:rPr lang="zh-CN" altLang="en-US" dirty="0"/>
              <a:t>这种方式简单直接，但也有局限，比如：</a:t>
            </a:r>
          </a:p>
          <a:p>
            <a:pPr>
              <a:buNone/>
            </a:pPr>
            <a:r>
              <a:rPr lang="en-US" altLang="zh-CN" dirty="0"/>
              <a:t>• </a:t>
            </a:r>
            <a:r>
              <a:rPr lang="zh-CN" altLang="en-US" dirty="0"/>
              <a:t>不同策略可能访问不同状态，导致样本利用率低</a:t>
            </a:r>
          </a:p>
          <a:p>
            <a:pPr>
              <a:buNone/>
            </a:pPr>
            <a:r>
              <a:rPr lang="en-US" altLang="zh-CN" dirty="0"/>
              <a:t>• </a:t>
            </a:r>
            <a:r>
              <a:rPr lang="zh-CN" altLang="en-US" dirty="0"/>
              <a:t>难以进行策略之间的精确比较（因为采样偏差）</a:t>
            </a:r>
          </a:p>
          <a:p>
            <a:pPr>
              <a:buNone/>
            </a:pPr>
            <a:r>
              <a:rPr lang="zh-CN" altLang="en-US" b="1" dirty="0"/>
              <a:t>总结一句话：</a:t>
            </a:r>
            <a:endParaRPr lang="zh-CN" altLang="en-US" dirty="0"/>
          </a:p>
          <a:p>
            <a:pPr>
              <a:buNone/>
            </a:pPr>
            <a:br>
              <a:rPr lang="zh-CN" altLang="en-US" dirty="0"/>
            </a:br>
            <a:endParaRPr lang="zh-CN" altLang="en-US" dirty="0"/>
          </a:p>
          <a:p>
            <a:pPr>
              <a:buNone/>
            </a:pPr>
            <a:r>
              <a:rPr lang="en-US" b="1" dirty="0"/>
              <a:t>Single path</a:t>
            </a:r>
            <a:r>
              <a:rPr lang="zh-CN" altLang="en-US" b="1" dirty="0"/>
              <a:t>采样</a:t>
            </a:r>
            <a:r>
              <a:rPr lang="zh-CN" altLang="en-US" dirty="0"/>
              <a:t>就是用当前策略直接在环境中走一条完整路径，采集沿途的状态和动作数据，用来训练或评估策略。这是强化学习中最基本、最常见的一种采样方式。 </a:t>
            </a:r>
            <a:br>
              <a:rPr lang="zh-CN" altLang="en-US" dirty="0"/>
            </a:br>
            <a:endParaRPr lang="en-US" dirty="0"/>
          </a:p>
        </p:txBody>
      </p:sp>
      <p:sp>
        <p:nvSpPr>
          <p:cNvPr id="4" name="Slide Number Placeholder 3"/>
          <p:cNvSpPr>
            <a:spLocks noGrp="1"/>
          </p:cNvSpPr>
          <p:nvPr>
            <p:ph type="sldNum" sz="quarter" idx="5"/>
          </p:nvPr>
        </p:nvSpPr>
        <p:spPr/>
        <p:txBody>
          <a:bodyPr/>
          <a:lstStyle/>
          <a:p>
            <a:fld id="{17E33F10-9C13-0046-9D9C-7743CA62C32C}" type="slidenum">
              <a:rPr lang="en-US" smtClean="0"/>
              <a:t>9</a:t>
            </a:fld>
            <a:endParaRPr lang="en-US"/>
          </a:p>
        </p:txBody>
      </p:sp>
    </p:spTree>
    <p:extLst>
      <p:ext uri="{BB962C8B-B14F-4D97-AF65-F5344CB8AC3E}">
        <p14:creationId xmlns:p14="http://schemas.microsoft.com/office/powerpoint/2010/main" val="3495114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D3822-7F16-8CBD-31E0-93EC164659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EA33F2-4467-3150-EF2A-31AD4A2D56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6DA5F3-70C3-CDFF-67CA-9A9D1B4301B1}"/>
              </a:ext>
            </a:extLst>
          </p:cNvPr>
          <p:cNvSpPr>
            <a:spLocks noGrp="1"/>
          </p:cNvSpPr>
          <p:nvPr>
            <p:ph type="dt" sz="half" idx="10"/>
          </p:nvPr>
        </p:nvSpPr>
        <p:spPr/>
        <p:txBody>
          <a:bodyPr/>
          <a:lstStyle/>
          <a:p>
            <a:fld id="{F57A25E7-DD59-3049-A738-CD8BA0124E04}" type="datetimeFigureOut">
              <a:rPr lang="en-US" smtClean="0"/>
              <a:t>3/31/25</a:t>
            </a:fld>
            <a:endParaRPr lang="en-US"/>
          </a:p>
        </p:txBody>
      </p:sp>
      <p:sp>
        <p:nvSpPr>
          <p:cNvPr id="5" name="Footer Placeholder 4">
            <a:extLst>
              <a:ext uri="{FF2B5EF4-FFF2-40B4-BE49-F238E27FC236}">
                <a16:creationId xmlns:a16="http://schemas.microsoft.com/office/drawing/2014/main" id="{76D0F140-6935-1618-AE00-C5C70DC889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EA3460-6A3E-10DD-FA70-931B1455C74F}"/>
              </a:ext>
            </a:extLst>
          </p:cNvPr>
          <p:cNvSpPr>
            <a:spLocks noGrp="1"/>
          </p:cNvSpPr>
          <p:nvPr>
            <p:ph type="sldNum" sz="quarter" idx="12"/>
          </p:nvPr>
        </p:nvSpPr>
        <p:spPr/>
        <p:txBody>
          <a:bodyPr/>
          <a:lstStyle/>
          <a:p>
            <a:fld id="{B8506027-FA92-C241-BFE9-39E42559DDC9}" type="slidenum">
              <a:rPr lang="en-US" smtClean="0"/>
              <a:t>‹#›</a:t>
            </a:fld>
            <a:endParaRPr lang="en-US"/>
          </a:p>
        </p:txBody>
      </p:sp>
    </p:spTree>
    <p:extLst>
      <p:ext uri="{BB962C8B-B14F-4D97-AF65-F5344CB8AC3E}">
        <p14:creationId xmlns:p14="http://schemas.microsoft.com/office/powerpoint/2010/main" val="228857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EAF0D-72D1-0F35-3FF8-4A05F12740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904CB4-A4E2-C099-D415-EB4835448C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F5CAC4-AA26-CCE5-9AAE-1953D349D731}"/>
              </a:ext>
            </a:extLst>
          </p:cNvPr>
          <p:cNvSpPr>
            <a:spLocks noGrp="1"/>
          </p:cNvSpPr>
          <p:nvPr>
            <p:ph type="dt" sz="half" idx="10"/>
          </p:nvPr>
        </p:nvSpPr>
        <p:spPr/>
        <p:txBody>
          <a:bodyPr/>
          <a:lstStyle/>
          <a:p>
            <a:fld id="{F57A25E7-DD59-3049-A738-CD8BA0124E04}" type="datetimeFigureOut">
              <a:rPr lang="en-US" smtClean="0"/>
              <a:t>3/31/25</a:t>
            </a:fld>
            <a:endParaRPr lang="en-US"/>
          </a:p>
        </p:txBody>
      </p:sp>
      <p:sp>
        <p:nvSpPr>
          <p:cNvPr id="5" name="Footer Placeholder 4">
            <a:extLst>
              <a:ext uri="{FF2B5EF4-FFF2-40B4-BE49-F238E27FC236}">
                <a16:creationId xmlns:a16="http://schemas.microsoft.com/office/drawing/2014/main" id="{DEABA4DC-D25E-CA9F-9D16-BBD6538652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AAA5B0-D54B-515C-EF91-2D551D0082EB}"/>
              </a:ext>
            </a:extLst>
          </p:cNvPr>
          <p:cNvSpPr>
            <a:spLocks noGrp="1"/>
          </p:cNvSpPr>
          <p:nvPr>
            <p:ph type="sldNum" sz="quarter" idx="12"/>
          </p:nvPr>
        </p:nvSpPr>
        <p:spPr/>
        <p:txBody>
          <a:bodyPr/>
          <a:lstStyle/>
          <a:p>
            <a:fld id="{B8506027-FA92-C241-BFE9-39E42559DDC9}" type="slidenum">
              <a:rPr lang="en-US" smtClean="0"/>
              <a:t>‹#›</a:t>
            </a:fld>
            <a:endParaRPr lang="en-US"/>
          </a:p>
        </p:txBody>
      </p:sp>
    </p:spTree>
    <p:extLst>
      <p:ext uri="{BB962C8B-B14F-4D97-AF65-F5344CB8AC3E}">
        <p14:creationId xmlns:p14="http://schemas.microsoft.com/office/powerpoint/2010/main" val="849070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D0EAD7-EA32-D7C3-FC91-7E884177D2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F73799-7202-AB96-7775-097452A10E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FB20F8-574C-618A-0DFB-2A3CC59B223C}"/>
              </a:ext>
            </a:extLst>
          </p:cNvPr>
          <p:cNvSpPr>
            <a:spLocks noGrp="1"/>
          </p:cNvSpPr>
          <p:nvPr>
            <p:ph type="dt" sz="half" idx="10"/>
          </p:nvPr>
        </p:nvSpPr>
        <p:spPr/>
        <p:txBody>
          <a:bodyPr/>
          <a:lstStyle/>
          <a:p>
            <a:fld id="{F57A25E7-DD59-3049-A738-CD8BA0124E04}" type="datetimeFigureOut">
              <a:rPr lang="en-US" smtClean="0"/>
              <a:t>3/31/25</a:t>
            </a:fld>
            <a:endParaRPr lang="en-US"/>
          </a:p>
        </p:txBody>
      </p:sp>
      <p:sp>
        <p:nvSpPr>
          <p:cNvPr id="5" name="Footer Placeholder 4">
            <a:extLst>
              <a:ext uri="{FF2B5EF4-FFF2-40B4-BE49-F238E27FC236}">
                <a16:creationId xmlns:a16="http://schemas.microsoft.com/office/drawing/2014/main" id="{15968817-E455-5291-E8B8-B152382BCC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49D9A3-608B-9D51-5674-AF0C5A02BE7F}"/>
              </a:ext>
            </a:extLst>
          </p:cNvPr>
          <p:cNvSpPr>
            <a:spLocks noGrp="1"/>
          </p:cNvSpPr>
          <p:nvPr>
            <p:ph type="sldNum" sz="quarter" idx="12"/>
          </p:nvPr>
        </p:nvSpPr>
        <p:spPr/>
        <p:txBody>
          <a:bodyPr/>
          <a:lstStyle/>
          <a:p>
            <a:fld id="{B8506027-FA92-C241-BFE9-39E42559DDC9}" type="slidenum">
              <a:rPr lang="en-US" smtClean="0"/>
              <a:t>‹#›</a:t>
            </a:fld>
            <a:endParaRPr lang="en-US"/>
          </a:p>
        </p:txBody>
      </p:sp>
    </p:spTree>
    <p:extLst>
      <p:ext uri="{BB962C8B-B14F-4D97-AF65-F5344CB8AC3E}">
        <p14:creationId xmlns:p14="http://schemas.microsoft.com/office/powerpoint/2010/main" val="2327331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414D7-2CDD-9FBB-D4DE-944A42926D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208C2F-53D2-FA84-9BDB-A5E813A0E0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3241D1-34AA-41A6-0FC2-4A774DDACEFF}"/>
              </a:ext>
            </a:extLst>
          </p:cNvPr>
          <p:cNvSpPr>
            <a:spLocks noGrp="1"/>
          </p:cNvSpPr>
          <p:nvPr>
            <p:ph type="dt" sz="half" idx="10"/>
          </p:nvPr>
        </p:nvSpPr>
        <p:spPr/>
        <p:txBody>
          <a:bodyPr/>
          <a:lstStyle/>
          <a:p>
            <a:fld id="{F57A25E7-DD59-3049-A738-CD8BA0124E04}" type="datetimeFigureOut">
              <a:rPr lang="en-US" smtClean="0"/>
              <a:t>3/31/25</a:t>
            </a:fld>
            <a:endParaRPr lang="en-US"/>
          </a:p>
        </p:txBody>
      </p:sp>
      <p:sp>
        <p:nvSpPr>
          <p:cNvPr id="5" name="Footer Placeholder 4">
            <a:extLst>
              <a:ext uri="{FF2B5EF4-FFF2-40B4-BE49-F238E27FC236}">
                <a16:creationId xmlns:a16="http://schemas.microsoft.com/office/drawing/2014/main" id="{6BFCBE42-AEE2-1C6F-A009-504C0F6C87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447920-7BE8-8E2C-36BC-63C8C96A028B}"/>
              </a:ext>
            </a:extLst>
          </p:cNvPr>
          <p:cNvSpPr>
            <a:spLocks noGrp="1"/>
          </p:cNvSpPr>
          <p:nvPr>
            <p:ph type="sldNum" sz="quarter" idx="12"/>
          </p:nvPr>
        </p:nvSpPr>
        <p:spPr/>
        <p:txBody>
          <a:bodyPr/>
          <a:lstStyle/>
          <a:p>
            <a:fld id="{B8506027-FA92-C241-BFE9-39E42559DDC9}" type="slidenum">
              <a:rPr lang="en-US" smtClean="0"/>
              <a:t>‹#›</a:t>
            </a:fld>
            <a:endParaRPr lang="en-US"/>
          </a:p>
        </p:txBody>
      </p:sp>
    </p:spTree>
    <p:extLst>
      <p:ext uri="{BB962C8B-B14F-4D97-AF65-F5344CB8AC3E}">
        <p14:creationId xmlns:p14="http://schemas.microsoft.com/office/powerpoint/2010/main" val="345536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2F143-B501-117F-1707-977DC00F7E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BC3BED-94DB-B91D-88AB-5D831F54502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74AAFE-DF55-1154-2BC3-B9F15F23FD3E}"/>
              </a:ext>
            </a:extLst>
          </p:cNvPr>
          <p:cNvSpPr>
            <a:spLocks noGrp="1"/>
          </p:cNvSpPr>
          <p:nvPr>
            <p:ph type="dt" sz="half" idx="10"/>
          </p:nvPr>
        </p:nvSpPr>
        <p:spPr/>
        <p:txBody>
          <a:bodyPr/>
          <a:lstStyle/>
          <a:p>
            <a:fld id="{F57A25E7-DD59-3049-A738-CD8BA0124E04}" type="datetimeFigureOut">
              <a:rPr lang="en-US" smtClean="0"/>
              <a:t>3/31/25</a:t>
            </a:fld>
            <a:endParaRPr lang="en-US"/>
          </a:p>
        </p:txBody>
      </p:sp>
      <p:sp>
        <p:nvSpPr>
          <p:cNvPr id="5" name="Footer Placeholder 4">
            <a:extLst>
              <a:ext uri="{FF2B5EF4-FFF2-40B4-BE49-F238E27FC236}">
                <a16:creationId xmlns:a16="http://schemas.microsoft.com/office/drawing/2014/main" id="{8414B742-611C-CDF7-C627-94901B8E61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9DA372-2F34-0B1C-0FF2-3F0661A7AF73}"/>
              </a:ext>
            </a:extLst>
          </p:cNvPr>
          <p:cNvSpPr>
            <a:spLocks noGrp="1"/>
          </p:cNvSpPr>
          <p:nvPr>
            <p:ph type="sldNum" sz="quarter" idx="12"/>
          </p:nvPr>
        </p:nvSpPr>
        <p:spPr/>
        <p:txBody>
          <a:bodyPr/>
          <a:lstStyle/>
          <a:p>
            <a:fld id="{B8506027-FA92-C241-BFE9-39E42559DDC9}" type="slidenum">
              <a:rPr lang="en-US" smtClean="0"/>
              <a:t>‹#›</a:t>
            </a:fld>
            <a:endParaRPr lang="en-US"/>
          </a:p>
        </p:txBody>
      </p:sp>
    </p:spTree>
    <p:extLst>
      <p:ext uri="{BB962C8B-B14F-4D97-AF65-F5344CB8AC3E}">
        <p14:creationId xmlns:p14="http://schemas.microsoft.com/office/powerpoint/2010/main" val="3875184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2897C-4E0B-C67D-6804-15171739A8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2D2540-2ABB-1773-ED26-3442FC78FE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1CABA5-F16E-960A-A9FD-A6DEA7D723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50E433-A9A0-7BE8-80C3-007450330020}"/>
              </a:ext>
            </a:extLst>
          </p:cNvPr>
          <p:cNvSpPr>
            <a:spLocks noGrp="1"/>
          </p:cNvSpPr>
          <p:nvPr>
            <p:ph type="dt" sz="half" idx="10"/>
          </p:nvPr>
        </p:nvSpPr>
        <p:spPr/>
        <p:txBody>
          <a:bodyPr/>
          <a:lstStyle/>
          <a:p>
            <a:fld id="{F57A25E7-DD59-3049-A738-CD8BA0124E04}" type="datetimeFigureOut">
              <a:rPr lang="en-US" smtClean="0"/>
              <a:t>3/31/25</a:t>
            </a:fld>
            <a:endParaRPr lang="en-US"/>
          </a:p>
        </p:txBody>
      </p:sp>
      <p:sp>
        <p:nvSpPr>
          <p:cNvPr id="6" name="Footer Placeholder 5">
            <a:extLst>
              <a:ext uri="{FF2B5EF4-FFF2-40B4-BE49-F238E27FC236}">
                <a16:creationId xmlns:a16="http://schemas.microsoft.com/office/drawing/2014/main" id="{DA630759-A332-ED81-72F2-9B5BBEDC90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EE9EA6-2A19-0FD4-6F6C-9166415F23E9}"/>
              </a:ext>
            </a:extLst>
          </p:cNvPr>
          <p:cNvSpPr>
            <a:spLocks noGrp="1"/>
          </p:cNvSpPr>
          <p:nvPr>
            <p:ph type="sldNum" sz="quarter" idx="12"/>
          </p:nvPr>
        </p:nvSpPr>
        <p:spPr/>
        <p:txBody>
          <a:bodyPr/>
          <a:lstStyle/>
          <a:p>
            <a:fld id="{B8506027-FA92-C241-BFE9-39E42559DDC9}" type="slidenum">
              <a:rPr lang="en-US" smtClean="0"/>
              <a:t>‹#›</a:t>
            </a:fld>
            <a:endParaRPr lang="en-US"/>
          </a:p>
        </p:txBody>
      </p:sp>
    </p:spTree>
    <p:extLst>
      <p:ext uri="{BB962C8B-B14F-4D97-AF65-F5344CB8AC3E}">
        <p14:creationId xmlns:p14="http://schemas.microsoft.com/office/powerpoint/2010/main" val="3916265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14BC9-88BE-2CDF-9ADB-3C1DF5D5A5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C5B0A4-C9A7-9A27-0FAF-A883E40F65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16A5FA-352E-400D-868E-424F527FF3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435FE6-6E10-9F10-3A3E-6084B37475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389AA2-3C7A-3E6A-A82D-7A366BFC9F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FD6FF5-9D15-B839-BFE3-AFB2EC2E18FD}"/>
              </a:ext>
            </a:extLst>
          </p:cNvPr>
          <p:cNvSpPr>
            <a:spLocks noGrp="1"/>
          </p:cNvSpPr>
          <p:nvPr>
            <p:ph type="dt" sz="half" idx="10"/>
          </p:nvPr>
        </p:nvSpPr>
        <p:spPr/>
        <p:txBody>
          <a:bodyPr/>
          <a:lstStyle/>
          <a:p>
            <a:fld id="{F57A25E7-DD59-3049-A738-CD8BA0124E04}" type="datetimeFigureOut">
              <a:rPr lang="en-US" smtClean="0"/>
              <a:t>3/31/25</a:t>
            </a:fld>
            <a:endParaRPr lang="en-US"/>
          </a:p>
        </p:txBody>
      </p:sp>
      <p:sp>
        <p:nvSpPr>
          <p:cNvPr id="8" name="Footer Placeholder 7">
            <a:extLst>
              <a:ext uri="{FF2B5EF4-FFF2-40B4-BE49-F238E27FC236}">
                <a16:creationId xmlns:a16="http://schemas.microsoft.com/office/drawing/2014/main" id="{F7C63C37-E991-5D0B-6470-79A2799DFF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7D16ED-C9E1-E642-B912-EAD6FB12B1C7}"/>
              </a:ext>
            </a:extLst>
          </p:cNvPr>
          <p:cNvSpPr>
            <a:spLocks noGrp="1"/>
          </p:cNvSpPr>
          <p:nvPr>
            <p:ph type="sldNum" sz="quarter" idx="12"/>
          </p:nvPr>
        </p:nvSpPr>
        <p:spPr/>
        <p:txBody>
          <a:bodyPr/>
          <a:lstStyle/>
          <a:p>
            <a:fld id="{B8506027-FA92-C241-BFE9-39E42559DDC9}" type="slidenum">
              <a:rPr lang="en-US" smtClean="0"/>
              <a:t>‹#›</a:t>
            </a:fld>
            <a:endParaRPr lang="en-US"/>
          </a:p>
        </p:txBody>
      </p:sp>
    </p:spTree>
    <p:extLst>
      <p:ext uri="{BB962C8B-B14F-4D97-AF65-F5344CB8AC3E}">
        <p14:creationId xmlns:p14="http://schemas.microsoft.com/office/powerpoint/2010/main" val="2567104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C1C16-AFA7-893C-5B0A-3673A4887A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AB84D0-C3B0-C22D-82E7-2B1E1290425B}"/>
              </a:ext>
            </a:extLst>
          </p:cNvPr>
          <p:cNvSpPr>
            <a:spLocks noGrp="1"/>
          </p:cNvSpPr>
          <p:nvPr>
            <p:ph type="dt" sz="half" idx="10"/>
          </p:nvPr>
        </p:nvSpPr>
        <p:spPr/>
        <p:txBody>
          <a:bodyPr/>
          <a:lstStyle/>
          <a:p>
            <a:fld id="{F57A25E7-DD59-3049-A738-CD8BA0124E04}" type="datetimeFigureOut">
              <a:rPr lang="en-US" smtClean="0"/>
              <a:t>3/31/25</a:t>
            </a:fld>
            <a:endParaRPr lang="en-US"/>
          </a:p>
        </p:txBody>
      </p:sp>
      <p:sp>
        <p:nvSpPr>
          <p:cNvPr id="4" name="Footer Placeholder 3">
            <a:extLst>
              <a:ext uri="{FF2B5EF4-FFF2-40B4-BE49-F238E27FC236}">
                <a16:creationId xmlns:a16="http://schemas.microsoft.com/office/drawing/2014/main" id="{78219756-E275-A0AE-7AF6-B1E1A65F73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3BF170-08ED-44A0-9E11-4D2077464915}"/>
              </a:ext>
            </a:extLst>
          </p:cNvPr>
          <p:cNvSpPr>
            <a:spLocks noGrp="1"/>
          </p:cNvSpPr>
          <p:nvPr>
            <p:ph type="sldNum" sz="quarter" idx="12"/>
          </p:nvPr>
        </p:nvSpPr>
        <p:spPr/>
        <p:txBody>
          <a:bodyPr/>
          <a:lstStyle/>
          <a:p>
            <a:fld id="{B8506027-FA92-C241-BFE9-39E42559DDC9}" type="slidenum">
              <a:rPr lang="en-US" smtClean="0"/>
              <a:t>‹#›</a:t>
            </a:fld>
            <a:endParaRPr lang="en-US"/>
          </a:p>
        </p:txBody>
      </p:sp>
    </p:spTree>
    <p:extLst>
      <p:ext uri="{BB962C8B-B14F-4D97-AF65-F5344CB8AC3E}">
        <p14:creationId xmlns:p14="http://schemas.microsoft.com/office/powerpoint/2010/main" val="3399753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B57654-72C0-3984-AA2E-17776140B9C0}"/>
              </a:ext>
            </a:extLst>
          </p:cNvPr>
          <p:cNvSpPr>
            <a:spLocks noGrp="1"/>
          </p:cNvSpPr>
          <p:nvPr>
            <p:ph type="dt" sz="half" idx="10"/>
          </p:nvPr>
        </p:nvSpPr>
        <p:spPr/>
        <p:txBody>
          <a:bodyPr/>
          <a:lstStyle/>
          <a:p>
            <a:fld id="{F57A25E7-DD59-3049-A738-CD8BA0124E04}" type="datetimeFigureOut">
              <a:rPr lang="en-US" smtClean="0"/>
              <a:t>3/31/25</a:t>
            </a:fld>
            <a:endParaRPr lang="en-US"/>
          </a:p>
        </p:txBody>
      </p:sp>
      <p:sp>
        <p:nvSpPr>
          <p:cNvPr id="3" name="Footer Placeholder 2">
            <a:extLst>
              <a:ext uri="{FF2B5EF4-FFF2-40B4-BE49-F238E27FC236}">
                <a16:creationId xmlns:a16="http://schemas.microsoft.com/office/drawing/2014/main" id="{BFAD660E-F3CB-3B61-10A6-014E973870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E20ECD-074E-AA8C-8C2B-281D05DA6D8F}"/>
              </a:ext>
            </a:extLst>
          </p:cNvPr>
          <p:cNvSpPr>
            <a:spLocks noGrp="1"/>
          </p:cNvSpPr>
          <p:nvPr>
            <p:ph type="sldNum" sz="quarter" idx="12"/>
          </p:nvPr>
        </p:nvSpPr>
        <p:spPr/>
        <p:txBody>
          <a:bodyPr/>
          <a:lstStyle/>
          <a:p>
            <a:fld id="{B8506027-FA92-C241-BFE9-39E42559DDC9}" type="slidenum">
              <a:rPr lang="en-US" smtClean="0"/>
              <a:t>‹#›</a:t>
            </a:fld>
            <a:endParaRPr lang="en-US"/>
          </a:p>
        </p:txBody>
      </p:sp>
    </p:spTree>
    <p:extLst>
      <p:ext uri="{BB962C8B-B14F-4D97-AF65-F5344CB8AC3E}">
        <p14:creationId xmlns:p14="http://schemas.microsoft.com/office/powerpoint/2010/main" val="279489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04BA2-EF4E-9ED4-80EE-5FC8BC349C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83E3E8-665B-7AE3-3BF8-EFBC918F48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3A2D2F-0BD8-7079-41F8-72BE868A4C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24C4E3-7AEB-6256-B464-0291E85A8593}"/>
              </a:ext>
            </a:extLst>
          </p:cNvPr>
          <p:cNvSpPr>
            <a:spLocks noGrp="1"/>
          </p:cNvSpPr>
          <p:nvPr>
            <p:ph type="dt" sz="half" idx="10"/>
          </p:nvPr>
        </p:nvSpPr>
        <p:spPr/>
        <p:txBody>
          <a:bodyPr/>
          <a:lstStyle/>
          <a:p>
            <a:fld id="{F57A25E7-DD59-3049-A738-CD8BA0124E04}" type="datetimeFigureOut">
              <a:rPr lang="en-US" smtClean="0"/>
              <a:t>3/31/25</a:t>
            </a:fld>
            <a:endParaRPr lang="en-US"/>
          </a:p>
        </p:txBody>
      </p:sp>
      <p:sp>
        <p:nvSpPr>
          <p:cNvPr id="6" name="Footer Placeholder 5">
            <a:extLst>
              <a:ext uri="{FF2B5EF4-FFF2-40B4-BE49-F238E27FC236}">
                <a16:creationId xmlns:a16="http://schemas.microsoft.com/office/drawing/2014/main" id="{9F49F302-DEDB-0AFB-4877-1FF08487FC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0666C3-3883-DA2C-68DE-7B26D1D1E492}"/>
              </a:ext>
            </a:extLst>
          </p:cNvPr>
          <p:cNvSpPr>
            <a:spLocks noGrp="1"/>
          </p:cNvSpPr>
          <p:nvPr>
            <p:ph type="sldNum" sz="quarter" idx="12"/>
          </p:nvPr>
        </p:nvSpPr>
        <p:spPr/>
        <p:txBody>
          <a:bodyPr/>
          <a:lstStyle/>
          <a:p>
            <a:fld id="{B8506027-FA92-C241-BFE9-39E42559DDC9}" type="slidenum">
              <a:rPr lang="en-US" smtClean="0"/>
              <a:t>‹#›</a:t>
            </a:fld>
            <a:endParaRPr lang="en-US"/>
          </a:p>
        </p:txBody>
      </p:sp>
    </p:spTree>
    <p:extLst>
      <p:ext uri="{BB962C8B-B14F-4D97-AF65-F5344CB8AC3E}">
        <p14:creationId xmlns:p14="http://schemas.microsoft.com/office/powerpoint/2010/main" val="949641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A4BCF-735C-96D1-A4DD-254D0EF81D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6BD589-3D35-65E7-A824-163BEBEA4E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D0B9FB-4AF5-F688-7C8E-EDCAE9EF3F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D7DB47-3872-9777-3027-F19AF2DEEEC7}"/>
              </a:ext>
            </a:extLst>
          </p:cNvPr>
          <p:cNvSpPr>
            <a:spLocks noGrp="1"/>
          </p:cNvSpPr>
          <p:nvPr>
            <p:ph type="dt" sz="half" idx="10"/>
          </p:nvPr>
        </p:nvSpPr>
        <p:spPr/>
        <p:txBody>
          <a:bodyPr/>
          <a:lstStyle/>
          <a:p>
            <a:fld id="{F57A25E7-DD59-3049-A738-CD8BA0124E04}" type="datetimeFigureOut">
              <a:rPr lang="en-US" smtClean="0"/>
              <a:t>3/31/25</a:t>
            </a:fld>
            <a:endParaRPr lang="en-US"/>
          </a:p>
        </p:txBody>
      </p:sp>
      <p:sp>
        <p:nvSpPr>
          <p:cNvPr id="6" name="Footer Placeholder 5">
            <a:extLst>
              <a:ext uri="{FF2B5EF4-FFF2-40B4-BE49-F238E27FC236}">
                <a16:creationId xmlns:a16="http://schemas.microsoft.com/office/drawing/2014/main" id="{A8273168-6110-BB37-CE59-6D85A50CE4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72EF34-43B6-021C-EB66-827ECC4AC1D8}"/>
              </a:ext>
            </a:extLst>
          </p:cNvPr>
          <p:cNvSpPr>
            <a:spLocks noGrp="1"/>
          </p:cNvSpPr>
          <p:nvPr>
            <p:ph type="sldNum" sz="quarter" idx="12"/>
          </p:nvPr>
        </p:nvSpPr>
        <p:spPr/>
        <p:txBody>
          <a:bodyPr/>
          <a:lstStyle/>
          <a:p>
            <a:fld id="{B8506027-FA92-C241-BFE9-39E42559DDC9}" type="slidenum">
              <a:rPr lang="en-US" smtClean="0"/>
              <a:t>‹#›</a:t>
            </a:fld>
            <a:endParaRPr lang="en-US"/>
          </a:p>
        </p:txBody>
      </p:sp>
    </p:spTree>
    <p:extLst>
      <p:ext uri="{BB962C8B-B14F-4D97-AF65-F5344CB8AC3E}">
        <p14:creationId xmlns:p14="http://schemas.microsoft.com/office/powerpoint/2010/main" val="4212323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0B40C6-5692-DB34-A050-21F4A69E56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C599B8-23CB-6BC8-62DA-230B6113A4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22C81-3DB1-E2B6-3633-CA7C47C6DB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57A25E7-DD59-3049-A738-CD8BA0124E04}" type="datetimeFigureOut">
              <a:rPr lang="en-US" smtClean="0"/>
              <a:t>3/31/25</a:t>
            </a:fld>
            <a:endParaRPr lang="en-US"/>
          </a:p>
        </p:txBody>
      </p:sp>
      <p:sp>
        <p:nvSpPr>
          <p:cNvPr id="5" name="Footer Placeholder 4">
            <a:extLst>
              <a:ext uri="{FF2B5EF4-FFF2-40B4-BE49-F238E27FC236}">
                <a16:creationId xmlns:a16="http://schemas.microsoft.com/office/drawing/2014/main" id="{6947EF1C-6228-8646-72BA-D599210FF1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A594362-C7E8-BF15-E571-A43C816512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8506027-FA92-C241-BFE9-39E42559DDC9}" type="slidenum">
              <a:rPr lang="en-US" smtClean="0"/>
              <a:t>‹#›</a:t>
            </a:fld>
            <a:endParaRPr lang="en-US"/>
          </a:p>
        </p:txBody>
      </p:sp>
    </p:spTree>
    <p:extLst>
      <p:ext uri="{BB962C8B-B14F-4D97-AF65-F5344CB8AC3E}">
        <p14:creationId xmlns:p14="http://schemas.microsoft.com/office/powerpoint/2010/main" val="166494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B97AA-416B-BA09-A385-4C94EE7AB80E}"/>
              </a:ext>
            </a:extLst>
          </p:cNvPr>
          <p:cNvSpPr>
            <a:spLocks noGrp="1"/>
          </p:cNvSpPr>
          <p:nvPr>
            <p:ph type="ctrTitle"/>
          </p:nvPr>
        </p:nvSpPr>
        <p:spPr>
          <a:xfrm>
            <a:off x="1048870" y="1041400"/>
            <a:ext cx="10094259" cy="2387600"/>
          </a:xfrm>
        </p:spPr>
        <p:txBody>
          <a:bodyPr/>
          <a:lstStyle/>
          <a:p>
            <a:r>
              <a:rPr lang="en-US" dirty="0"/>
              <a:t>Trust Region Policy Optimization</a:t>
            </a:r>
          </a:p>
        </p:txBody>
      </p:sp>
    </p:spTree>
    <p:extLst>
      <p:ext uri="{BB962C8B-B14F-4D97-AF65-F5344CB8AC3E}">
        <p14:creationId xmlns:p14="http://schemas.microsoft.com/office/powerpoint/2010/main" val="1687854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FE8EEF-57C6-5765-B0BA-AFF146548E92}"/>
              </a:ext>
            </a:extLst>
          </p:cNvPr>
          <p:cNvPicPr>
            <a:picLocks noChangeAspect="1"/>
          </p:cNvPicPr>
          <p:nvPr/>
        </p:nvPicPr>
        <p:blipFill>
          <a:blip r:embed="rId3"/>
          <a:stretch>
            <a:fillRect/>
          </a:stretch>
        </p:blipFill>
        <p:spPr>
          <a:xfrm>
            <a:off x="3035256" y="1972785"/>
            <a:ext cx="6121488" cy="3779935"/>
          </a:xfrm>
          <a:prstGeom prst="rect">
            <a:avLst/>
          </a:prstGeom>
        </p:spPr>
      </p:pic>
      <p:sp>
        <p:nvSpPr>
          <p:cNvPr id="6" name="TextBox 5">
            <a:extLst>
              <a:ext uri="{FF2B5EF4-FFF2-40B4-BE49-F238E27FC236}">
                <a16:creationId xmlns:a16="http://schemas.microsoft.com/office/drawing/2014/main" id="{C313680A-4B4C-A381-9FC7-00BC5F04EB3C}"/>
              </a:ext>
            </a:extLst>
          </p:cNvPr>
          <p:cNvSpPr txBox="1"/>
          <p:nvPr/>
        </p:nvSpPr>
        <p:spPr>
          <a:xfrm>
            <a:off x="830356" y="735947"/>
            <a:ext cx="6104964" cy="369332"/>
          </a:xfrm>
          <a:prstGeom prst="rect">
            <a:avLst/>
          </a:prstGeom>
          <a:noFill/>
        </p:spPr>
        <p:txBody>
          <a:bodyPr wrap="square">
            <a:spAutoFit/>
          </a:bodyPr>
          <a:lstStyle/>
          <a:p>
            <a:r>
              <a:rPr lang="en-US" dirty="0"/>
              <a:t>Vine </a:t>
            </a:r>
            <a:r>
              <a:rPr lang="zh-CN" altLang="en-US" dirty="0"/>
              <a:t>采样</a:t>
            </a:r>
            <a:endParaRPr lang="en-US" dirty="0"/>
          </a:p>
        </p:txBody>
      </p:sp>
    </p:spTree>
    <p:extLst>
      <p:ext uri="{BB962C8B-B14F-4D97-AF65-F5344CB8AC3E}">
        <p14:creationId xmlns:p14="http://schemas.microsoft.com/office/powerpoint/2010/main" val="2589846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36598-223F-1372-8577-120F465C8837}"/>
              </a:ext>
            </a:extLst>
          </p:cNvPr>
          <p:cNvSpPr>
            <a:spLocks noGrp="1"/>
          </p:cNvSpPr>
          <p:nvPr>
            <p:ph type="title"/>
          </p:nvPr>
        </p:nvSpPr>
        <p:spPr/>
        <p:txBody>
          <a:bodyPr/>
          <a:lstStyle/>
          <a:p>
            <a:r>
              <a:rPr lang="zh-CN" altLang="en-US" dirty="0"/>
              <a:t>试验结果</a:t>
            </a:r>
            <a:endParaRPr lang="en-US" dirty="0"/>
          </a:p>
        </p:txBody>
      </p:sp>
      <p:pic>
        <p:nvPicPr>
          <p:cNvPr id="4" name="Content Placeholder 3">
            <a:extLst>
              <a:ext uri="{FF2B5EF4-FFF2-40B4-BE49-F238E27FC236}">
                <a16:creationId xmlns:a16="http://schemas.microsoft.com/office/drawing/2014/main" id="{6BC70680-6043-65DF-4F03-A8FFE2B6A873}"/>
              </a:ext>
            </a:extLst>
          </p:cNvPr>
          <p:cNvPicPr>
            <a:picLocks noGrp="1" noChangeAspect="1"/>
          </p:cNvPicPr>
          <p:nvPr>
            <p:ph idx="1"/>
          </p:nvPr>
        </p:nvPicPr>
        <p:blipFill>
          <a:blip r:embed="rId3"/>
          <a:stretch>
            <a:fillRect/>
          </a:stretch>
        </p:blipFill>
        <p:spPr>
          <a:xfrm>
            <a:off x="1219578" y="2981628"/>
            <a:ext cx="10134222" cy="2465994"/>
          </a:xfrm>
          <a:prstGeom prst="rect">
            <a:avLst/>
          </a:prstGeom>
        </p:spPr>
      </p:pic>
    </p:spTree>
    <p:extLst>
      <p:ext uri="{BB962C8B-B14F-4D97-AF65-F5344CB8AC3E}">
        <p14:creationId xmlns:p14="http://schemas.microsoft.com/office/powerpoint/2010/main" val="3374628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4AE2E-5C1E-E2D6-7B52-11D30DF08CA2}"/>
              </a:ext>
            </a:extLst>
          </p:cNvPr>
          <p:cNvSpPr>
            <a:spLocks noGrp="1"/>
          </p:cNvSpPr>
          <p:nvPr>
            <p:ph type="title"/>
          </p:nvPr>
        </p:nvSpPr>
        <p:spPr/>
        <p:txBody>
          <a:bodyPr/>
          <a:lstStyle/>
          <a:p>
            <a:r>
              <a:rPr lang="en-US" altLang="zh-CN" dirty="0"/>
              <a:t>1. </a:t>
            </a:r>
            <a:r>
              <a:rPr lang="zh-CN" altLang="en-US" dirty="0"/>
              <a:t>介绍</a:t>
            </a:r>
            <a:endParaRPr lang="en-US" dirty="0"/>
          </a:p>
        </p:txBody>
      </p:sp>
      <p:pic>
        <p:nvPicPr>
          <p:cNvPr id="4" name="Content Placeholder 3">
            <a:extLst>
              <a:ext uri="{FF2B5EF4-FFF2-40B4-BE49-F238E27FC236}">
                <a16:creationId xmlns:a16="http://schemas.microsoft.com/office/drawing/2014/main" id="{73F8D5F3-F4A9-6C62-4272-DAF8FEE66DA4}"/>
              </a:ext>
            </a:extLst>
          </p:cNvPr>
          <p:cNvPicPr>
            <a:picLocks noGrp="1" noChangeAspect="1"/>
          </p:cNvPicPr>
          <p:nvPr>
            <p:ph idx="1"/>
          </p:nvPr>
        </p:nvPicPr>
        <p:blipFill>
          <a:blip r:embed="rId3"/>
          <a:stretch>
            <a:fillRect/>
          </a:stretch>
        </p:blipFill>
        <p:spPr>
          <a:xfrm>
            <a:off x="2481729" y="2881558"/>
            <a:ext cx="8095590" cy="1899350"/>
          </a:xfrm>
          <a:prstGeom prst="rect">
            <a:avLst/>
          </a:prstGeom>
        </p:spPr>
      </p:pic>
      <p:sp>
        <p:nvSpPr>
          <p:cNvPr id="6" name="TextBox 5">
            <a:extLst>
              <a:ext uri="{FF2B5EF4-FFF2-40B4-BE49-F238E27FC236}">
                <a16:creationId xmlns:a16="http://schemas.microsoft.com/office/drawing/2014/main" id="{867E24E8-5FF5-9F6F-2534-B3760355A3AE}"/>
              </a:ext>
            </a:extLst>
          </p:cNvPr>
          <p:cNvSpPr txBox="1"/>
          <p:nvPr/>
        </p:nvSpPr>
        <p:spPr>
          <a:xfrm>
            <a:off x="838199" y="1555995"/>
            <a:ext cx="10515599" cy="646331"/>
          </a:xfrm>
          <a:prstGeom prst="rect">
            <a:avLst/>
          </a:prstGeom>
          <a:noFill/>
        </p:spPr>
        <p:txBody>
          <a:bodyPr wrap="square">
            <a:spAutoFit/>
          </a:bodyPr>
          <a:lstStyle/>
          <a:p>
            <a:r>
              <a:rPr lang="zh-CN" altLang="en-US" dirty="0"/>
              <a:t>引入</a:t>
            </a:r>
            <a:r>
              <a:rPr lang="en-US" dirty="0"/>
              <a:t>Kakade &amp; Langford </a:t>
            </a:r>
            <a:r>
              <a:rPr lang="zh-CN" altLang="en-US" dirty="0"/>
              <a:t>论文 </a:t>
            </a:r>
            <a:r>
              <a:rPr lang="en-US" dirty="0"/>
              <a:t>Approximately Optimal Approximate Reinforcement Learning </a:t>
            </a:r>
            <a:r>
              <a:rPr lang="zh-CN" altLang="en-US" dirty="0"/>
              <a:t>中关于近似优化目标的结论。（论文第二部分）</a:t>
            </a:r>
            <a:endParaRPr lang="en-US" dirty="0"/>
          </a:p>
        </p:txBody>
      </p:sp>
    </p:spTree>
    <p:extLst>
      <p:ext uri="{BB962C8B-B14F-4D97-AF65-F5344CB8AC3E}">
        <p14:creationId xmlns:p14="http://schemas.microsoft.com/office/powerpoint/2010/main" val="2598782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ED635-DCA6-FD18-49DB-AF95DC16D646}"/>
              </a:ext>
            </a:extLst>
          </p:cNvPr>
          <p:cNvSpPr>
            <a:spLocks noGrp="1"/>
          </p:cNvSpPr>
          <p:nvPr>
            <p:ph type="title"/>
          </p:nvPr>
        </p:nvSpPr>
        <p:spPr/>
        <p:txBody>
          <a:bodyPr/>
          <a:lstStyle/>
          <a:p>
            <a:r>
              <a:rPr lang="en-US" altLang="zh-CN" dirty="0"/>
              <a:t>2. </a:t>
            </a:r>
            <a:r>
              <a:rPr lang="zh-CN" altLang="en-US" dirty="0"/>
              <a:t>已有理论基础</a:t>
            </a:r>
            <a:endParaRPr lang="en-US" dirty="0"/>
          </a:p>
        </p:txBody>
      </p:sp>
      <p:sp>
        <p:nvSpPr>
          <p:cNvPr id="5" name="TextBox 4">
            <a:extLst>
              <a:ext uri="{FF2B5EF4-FFF2-40B4-BE49-F238E27FC236}">
                <a16:creationId xmlns:a16="http://schemas.microsoft.com/office/drawing/2014/main" id="{D61BB519-B924-78BB-2E83-03A2BA32D1B2}"/>
              </a:ext>
            </a:extLst>
          </p:cNvPr>
          <p:cNvSpPr txBox="1"/>
          <p:nvPr/>
        </p:nvSpPr>
        <p:spPr>
          <a:xfrm>
            <a:off x="632010" y="1690688"/>
            <a:ext cx="10721789" cy="646331"/>
          </a:xfrm>
          <a:prstGeom prst="rect">
            <a:avLst/>
          </a:prstGeom>
          <a:noFill/>
        </p:spPr>
        <p:txBody>
          <a:bodyPr wrap="square">
            <a:spAutoFit/>
          </a:bodyPr>
          <a:lstStyle/>
          <a:p>
            <a:r>
              <a:rPr lang="zh-CN" altLang="en-US" dirty="0"/>
              <a:t>基于 </a:t>
            </a:r>
            <a:r>
              <a:rPr lang="en-US" dirty="0"/>
              <a:t>Kakade </a:t>
            </a:r>
            <a:r>
              <a:rPr lang="zh-CN" altLang="en-US" dirty="0"/>
              <a:t>论文中使用</a:t>
            </a:r>
            <a:r>
              <a:rPr lang="en-US" dirty="0"/>
              <a:t>mixture policy</a:t>
            </a:r>
            <a:r>
              <a:rPr lang="zh-CN" altLang="en-US" dirty="0"/>
              <a:t>保证每一步效果提升的方法，扩展到一般随机策略，引入策略分布的</a:t>
            </a:r>
            <a:r>
              <a:rPr lang="en-US" dirty="0"/>
              <a:t>total variation divergence</a:t>
            </a:r>
            <a:r>
              <a:rPr lang="zh-CN" altLang="en-US" dirty="0"/>
              <a:t>作为约束。（论文第三部分）</a:t>
            </a:r>
            <a:endParaRPr lang="en-US" dirty="0"/>
          </a:p>
        </p:txBody>
      </p:sp>
      <p:pic>
        <p:nvPicPr>
          <p:cNvPr id="6" name="Picture 5">
            <a:extLst>
              <a:ext uri="{FF2B5EF4-FFF2-40B4-BE49-F238E27FC236}">
                <a16:creationId xmlns:a16="http://schemas.microsoft.com/office/drawing/2014/main" id="{49065993-AB80-6AA0-534D-FAB73574F041}"/>
              </a:ext>
            </a:extLst>
          </p:cNvPr>
          <p:cNvPicPr>
            <a:picLocks noChangeAspect="1"/>
          </p:cNvPicPr>
          <p:nvPr/>
        </p:nvPicPr>
        <p:blipFill>
          <a:blip r:embed="rId3"/>
          <a:stretch>
            <a:fillRect/>
          </a:stretch>
        </p:blipFill>
        <p:spPr>
          <a:xfrm>
            <a:off x="632010" y="2519643"/>
            <a:ext cx="6010837" cy="1570574"/>
          </a:xfrm>
          <a:prstGeom prst="rect">
            <a:avLst/>
          </a:prstGeom>
        </p:spPr>
      </p:pic>
      <p:pic>
        <p:nvPicPr>
          <p:cNvPr id="7" name="Picture 6">
            <a:extLst>
              <a:ext uri="{FF2B5EF4-FFF2-40B4-BE49-F238E27FC236}">
                <a16:creationId xmlns:a16="http://schemas.microsoft.com/office/drawing/2014/main" id="{5E2A01B5-68FB-9E01-5195-61D5AED51A53}"/>
              </a:ext>
            </a:extLst>
          </p:cNvPr>
          <p:cNvPicPr>
            <a:picLocks noChangeAspect="1"/>
          </p:cNvPicPr>
          <p:nvPr/>
        </p:nvPicPr>
        <p:blipFill>
          <a:blip r:embed="rId4"/>
          <a:stretch>
            <a:fillRect/>
          </a:stretch>
        </p:blipFill>
        <p:spPr>
          <a:xfrm>
            <a:off x="6642847" y="2519644"/>
            <a:ext cx="4403764" cy="1570573"/>
          </a:xfrm>
          <a:prstGeom prst="rect">
            <a:avLst/>
          </a:prstGeom>
        </p:spPr>
      </p:pic>
      <p:pic>
        <p:nvPicPr>
          <p:cNvPr id="8" name="Picture 7">
            <a:extLst>
              <a:ext uri="{FF2B5EF4-FFF2-40B4-BE49-F238E27FC236}">
                <a16:creationId xmlns:a16="http://schemas.microsoft.com/office/drawing/2014/main" id="{58326454-2068-4F11-4412-E7358B376A80}"/>
              </a:ext>
            </a:extLst>
          </p:cNvPr>
          <p:cNvPicPr>
            <a:picLocks noChangeAspect="1"/>
          </p:cNvPicPr>
          <p:nvPr/>
        </p:nvPicPr>
        <p:blipFill>
          <a:blip r:embed="rId5"/>
          <a:stretch>
            <a:fillRect/>
          </a:stretch>
        </p:blipFill>
        <p:spPr>
          <a:xfrm>
            <a:off x="2803712" y="4595734"/>
            <a:ext cx="6584576" cy="1143156"/>
          </a:xfrm>
          <a:prstGeom prst="rect">
            <a:avLst/>
          </a:prstGeom>
        </p:spPr>
      </p:pic>
    </p:spTree>
    <p:extLst>
      <p:ext uri="{BB962C8B-B14F-4D97-AF65-F5344CB8AC3E}">
        <p14:creationId xmlns:p14="http://schemas.microsoft.com/office/powerpoint/2010/main" val="62690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9112E03-777A-C2DF-4B92-798D784882AF}"/>
              </a:ext>
            </a:extLst>
          </p:cNvPr>
          <p:cNvPicPr>
            <a:picLocks noGrp="1" noChangeAspect="1"/>
          </p:cNvPicPr>
          <p:nvPr>
            <p:ph idx="1"/>
          </p:nvPr>
        </p:nvPicPr>
        <p:blipFill>
          <a:blip r:embed="rId3"/>
          <a:stretch>
            <a:fillRect/>
          </a:stretch>
        </p:blipFill>
        <p:spPr>
          <a:xfrm>
            <a:off x="838199" y="896415"/>
            <a:ext cx="10515601" cy="1645079"/>
          </a:xfrm>
          <a:prstGeom prst="rect">
            <a:avLst/>
          </a:prstGeom>
        </p:spPr>
      </p:pic>
      <p:pic>
        <p:nvPicPr>
          <p:cNvPr id="5" name="Picture 4">
            <a:extLst>
              <a:ext uri="{FF2B5EF4-FFF2-40B4-BE49-F238E27FC236}">
                <a16:creationId xmlns:a16="http://schemas.microsoft.com/office/drawing/2014/main" id="{9DEC01CB-6365-12C1-BA58-D70634F6C75A}"/>
              </a:ext>
            </a:extLst>
          </p:cNvPr>
          <p:cNvPicPr>
            <a:picLocks noChangeAspect="1"/>
          </p:cNvPicPr>
          <p:nvPr/>
        </p:nvPicPr>
        <p:blipFill>
          <a:blip r:embed="rId4"/>
          <a:stretch>
            <a:fillRect/>
          </a:stretch>
        </p:blipFill>
        <p:spPr>
          <a:xfrm>
            <a:off x="2047122" y="2680446"/>
            <a:ext cx="8097752" cy="1192307"/>
          </a:xfrm>
          <a:prstGeom prst="rect">
            <a:avLst/>
          </a:prstGeom>
        </p:spPr>
      </p:pic>
      <p:pic>
        <p:nvPicPr>
          <p:cNvPr id="6" name="Picture 5">
            <a:extLst>
              <a:ext uri="{FF2B5EF4-FFF2-40B4-BE49-F238E27FC236}">
                <a16:creationId xmlns:a16="http://schemas.microsoft.com/office/drawing/2014/main" id="{AA21DA40-4A5B-E92F-DFC9-49755AE1713E}"/>
              </a:ext>
            </a:extLst>
          </p:cNvPr>
          <p:cNvPicPr>
            <a:picLocks noChangeAspect="1"/>
          </p:cNvPicPr>
          <p:nvPr/>
        </p:nvPicPr>
        <p:blipFill>
          <a:blip r:embed="rId5"/>
          <a:stretch>
            <a:fillRect/>
          </a:stretch>
        </p:blipFill>
        <p:spPr>
          <a:xfrm>
            <a:off x="534597" y="4011705"/>
            <a:ext cx="11122803" cy="1042763"/>
          </a:xfrm>
          <a:prstGeom prst="rect">
            <a:avLst/>
          </a:prstGeom>
        </p:spPr>
      </p:pic>
      <p:pic>
        <p:nvPicPr>
          <p:cNvPr id="7" name="Picture 6">
            <a:extLst>
              <a:ext uri="{FF2B5EF4-FFF2-40B4-BE49-F238E27FC236}">
                <a16:creationId xmlns:a16="http://schemas.microsoft.com/office/drawing/2014/main" id="{CD8A39F8-9576-0D2A-1354-B9225731A821}"/>
              </a:ext>
            </a:extLst>
          </p:cNvPr>
          <p:cNvPicPr>
            <a:picLocks noChangeAspect="1"/>
          </p:cNvPicPr>
          <p:nvPr/>
        </p:nvPicPr>
        <p:blipFill>
          <a:blip r:embed="rId6"/>
          <a:stretch>
            <a:fillRect/>
          </a:stretch>
        </p:blipFill>
        <p:spPr>
          <a:xfrm>
            <a:off x="2656928" y="5054468"/>
            <a:ext cx="7487946" cy="1645079"/>
          </a:xfrm>
          <a:prstGeom prst="rect">
            <a:avLst/>
          </a:prstGeom>
        </p:spPr>
      </p:pic>
      <p:sp>
        <p:nvSpPr>
          <p:cNvPr id="9" name="TextBox 8">
            <a:extLst>
              <a:ext uri="{FF2B5EF4-FFF2-40B4-BE49-F238E27FC236}">
                <a16:creationId xmlns:a16="http://schemas.microsoft.com/office/drawing/2014/main" id="{4C8BCD53-0ADB-4856-D316-E9404F1076A2}"/>
              </a:ext>
            </a:extLst>
          </p:cNvPr>
          <p:cNvSpPr txBox="1"/>
          <p:nvPr/>
        </p:nvSpPr>
        <p:spPr>
          <a:xfrm>
            <a:off x="838199" y="711749"/>
            <a:ext cx="6104964" cy="369332"/>
          </a:xfrm>
          <a:prstGeom prst="rect">
            <a:avLst/>
          </a:prstGeom>
          <a:noFill/>
        </p:spPr>
        <p:txBody>
          <a:bodyPr wrap="square">
            <a:spAutoFit/>
          </a:bodyPr>
          <a:lstStyle/>
          <a:p>
            <a:r>
              <a:rPr lang="en-US" dirty="0"/>
              <a:t>Kakade &amp; Langford </a:t>
            </a:r>
            <a:r>
              <a:rPr lang="zh-CN" altLang="en-US" dirty="0"/>
              <a:t>论文结论</a:t>
            </a:r>
            <a:endParaRPr lang="en-US" dirty="0"/>
          </a:p>
        </p:txBody>
      </p:sp>
      <p:sp>
        <p:nvSpPr>
          <p:cNvPr id="11" name="TextBox 10">
            <a:extLst>
              <a:ext uri="{FF2B5EF4-FFF2-40B4-BE49-F238E27FC236}">
                <a16:creationId xmlns:a16="http://schemas.microsoft.com/office/drawing/2014/main" id="{D5B0F3DE-8D72-7E20-FC3E-757538A27A5C}"/>
              </a:ext>
            </a:extLst>
          </p:cNvPr>
          <p:cNvSpPr txBox="1"/>
          <p:nvPr/>
        </p:nvSpPr>
        <p:spPr>
          <a:xfrm>
            <a:off x="838199" y="2314670"/>
            <a:ext cx="6104964" cy="646331"/>
          </a:xfrm>
          <a:prstGeom prst="rect">
            <a:avLst/>
          </a:prstGeom>
          <a:noFill/>
        </p:spPr>
        <p:txBody>
          <a:bodyPr wrap="square">
            <a:spAutoFit/>
          </a:bodyPr>
          <a:lstStyle/>
          <a:p>
            <a:r>
              <a:rPr lang="zh-CN" altLang="en-US" dirty="0"/>
              <a:t>公式</a:t>
            </a:r>
            <a:r>
              <a:rPr lang="en-US" altLang="zh-CN" dirty="0"/>
              <a:t>1</a:t>
            </a:r>
            <a:r>
              <a:rPr lang="zh-CN" altLang="en-US" dirty="0"/>
              <a:t>可以很容易从</a:t>
            </a:r>
            <a:r>
              <a:rPr lang="en-US" dirty="0"/>
              <a:t>trajectory</a:t>
            </a:r>
            <a:r>
              <a:rPr lang="zh-CN" altLang="en-US" dirty="0"/>
              <a:t>分布转换成新策略在状态的访问频率，即公式</a:t>
            </a:r>
            <a:r>
              <a:rPr lang="en-US" altLang="zh-CN" dirty="0"/>
              <a:t>2</a:t>
            </a:r>
            <a:endParaRPr lang="en-US" dirty="0"/>
          </a:p>
        </p:txBody>
      </p:sp>
      <p:sp>
        <p:nvSpPr>
          <p:cNvPr id="13" name="TextBox 12">
            <a:extLst>
              <a:ext uri="{FF2B5EF4-FFF2-40B4-BE49-F238E27FC236}">
                <a16:creationId xmlns:a16="http://schemas.microsoft.com/office/drawing/2014/main" id="{D15BE984-6F50-8F8F-3A32-212BB6851E9E}"/>
              </a:ext>
            </a:extLst>
          </p:cNvPr>
          <p:cNvSpPr txBox="1"/>
          <p:nvPr/>
        </p:nvSpPr>
        <p:spPr>
          <a:xfrm>
            <a:off x="838199" y="3688087"/>
            <a:ext cx="6104964" cy="369332"/>
          </a:xfrm>
          <a:prstGeom prst="rect">
            <a:avLst/>
          </a:prstGeom>
          <a:noFill/>
        </p:spPr>
        <p:txBody>
          <a:bodyPr wrap="square">
            <a:spAutoFit/>
          </a:bodyPr>
          <a:lstStyle/>
          <a:p>
            <a:r>
              <a:rPr lang="zh-CN" altLang="en-US" dirty="0"/>
              <a:t>状态的访问频率或稳定状态分布定义成</a:t>
            </a:r>
            <a:endParaRPr lang="en-US" dirty="0"/>
          </a:p>
        </p:txBody>
      </p:sp>
    </p:spTree>
    <p:extLst>
      <p:ext uri="{BB962C8B-B14F-4D97-AF65-F5344CB8AC3E}">
        <p14:creationId xmlns:p14="http://schemas.microsoft.com/office/powerpoint/2010/main" val="1769588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DA454C-3781-ED91-7802-A9D11BBFF15F}"/>
              </a:ext>
            </a:extLst>
          </p:cNvPr>
          <p:cNvPicPr>
            <a:picLocks noChangeAspect="1"/>
          </p:cNvPicPr>
          <p:nvPr/>
        </p:nvPicPr>
        <p:blipFill>
          <a:blip r:embed="rId3"/>
          <a:stretch>
            <a:fillRect/>
          </a:stretch>
        </p:blipFill>
        <p:spPr>
          <a:xfrm>
            <a:off x="2459951" y="918046"/>
            <a:ext cx="7272097" cy="1045225"/>
          </a:xfrm>
          <a:prstGeom prst="rect">
            <a:avLst/>
          </a:prstGeom>
        </p:spPr>
      </p:pic>
      <p:sp>
        <p:nvSpPr>
          <p:cNvPr id="6" name="TextBox 5">
            <a:extLst>
              <a:ext uri="{FF2B5EF4-FFF2-40B4-BE49-F238E27FC236}">
                <a16:creationId xmlns:a16="http://schemas.microsoft.com/office/drawing/2014/main" id="{5753286D-7A53-B7A1-C002-44786A4BA7AE}"/>
              </a:ext>
            </a:extLst>
          </p:cNvPr>
          <p:cNvSpPr txBox="1"/>
          <p:nvPr/>
        </p:nvSpPr>
        <p:spPr>
          <a:xfrm>
            <a:off x="1008529" y="548714"/>
            <a:ext cx="6104964" cy="369332"/>
          </a:xfrm>
          <a:prstGeom prst="rect">
            <a:avLst/>
          </a:prstGeom>
          <a:noFill/>
        </p:spPr>
        <p:txBody>
          <a:bodyPr wrap="square">
            <a:spAutoFit/>
          </a:bodyPr>
          <a:lstStyle/>
          <a:p>
            <a:r>
              <a:rPr lang="zh-CN" altLang="en-US" dirty="0"/>
              <a:t>具体定义表达式为</a:t>
            </a:r>
            <a:endParaRPr lang="en-US" dirty="0"/>
          </a:p>
        </p:txBody>
      </p:sp>
      <p:pic>
        <p:nvPicPr>
          <p:cNvPr id="7" name="Picture 6">
            <a:extLst>
              <a:ext uri="{FF2B5EF4-FFF2-40B4-BE49-F238E27FC236}">
                <a16:creationId xmlns:a16="http://schemas.microsoft.com/office/drawing/2014/main" id="{144D146A-CAD0-BDA7-2F3D-3663500D6457}"/>
              </a:ext>
            </a:extLst>
          </p:cNvPr>
          <p:cNvPicPr>
            <a:picLocks noChangeAspect="1"/>
          </p:cNvPicPr>
          <p:nvPr/>
        </p:nvPicPr>
        <p:blipFill>
          <a:blip r:embed="rId4"/>
          <a:stretch>
            <a:fillRect/>
          </a:stretch>
        </p:blipFill>
        <p:spPr>
          <a:xfrm>
            <a:off x="3145296" y="2754032"/>
            <a:ext cx="6586752" cy="1349935"/>
          </a:xfrm>
          <a:prstGeom prst="rect">
            <a:avLst/>
          </a:prstGeom>
        </p:spPr>
      </p:pic>
      <p:sp>
        <p:nvSpPr>
          <p:cNvPr id="9" name="TextBox 8">
            <a:extLst>
              <a:ext uri="{FF2B5EF4-FFF2-40B4-BE49-F238E27FC236}">
                <a16:creationId xmlns:a16="http://schemas.microsoft.com/office/drawing/2014/main" id="{7834F2A1-94AA-4CF0-A78C-7915ACAF8485}"/>
              </a:ext>
            </a:extLst>
          </p:cNvPr>
          <p:cNvSpPr txBox="1"/>
          <p:nvPr/>
        </p:nvSpPr>
        <p:spPr>
          <a:xfrm>
            <a:off x="1008529" y="2147937"/>
            <a:ext cx="6104964" cy="369332"/>
          </a:xfrm>
          <a:prstGeom prst="rect">
            <a:avLst/>
          </a:prstGeom>
          <a:noFill/>
        </p:spPr>
        <p:txBody>
          <a:bodyPr wrap="square">
            <a:spAutoFit/>
          </a:bodyPr>
          <a:lstStyle/>
          <a:p>
            <a:r>
              <a:rPr lang="zh-CN" altLang="en-US" dirty="0"/>
              <a:t>策略更新规则如下</a:t>
            </a:r>
            <a:endParaRPr lang="en-US" dirty="0"/>
          </a:p>
        </p:txBody>
      </p:sp>
      <p:sp>
        <p:nvSpPr>
          <p:cNvPr id="11" name="TextBox 10">
            <a:extLst>
              <a:ext uri="{FF2B5EF4-FFF2-40B4-BE49-F238E27FC236}">
                <a16:creationId xmlns:a16="http://schemas.microsoft.com/office/drawing/2014/main" id="{7B105798-9616-4992-A25A-AC14821B29B2}"/>
              </a:ext>
            </a:extLst>
          </p:cNvPr>
          <p:cNvSpPr txBox="1"/>
          <p:nvPr/>
        </p:nvSpPr>
        <p:spPr>
          <a:xfrm>
            <a:off x="1008529" y="4156064"/>
            <a:ext cx="6104964" cy="369332"/>
          </a:xfrm>
          <a:prstGeom prst="rect">
            <a:avLst/>
          </a:prstGeom>
          <a:noFill/>
        </p:spPr>
        <p:txBody>
          <a:bodyPr wrap="square">
            <a:spAutoFit/>
          </a:bodyPr>
          <a:lstStyle/>
          <a:p>
            <a:r>
              <a:rPr lang="zh-CN" altLang="en-US" dirty="0"/>
              <a:t>公式</a:t>
            </a:r>
            <a:r>
              <a:rPr lang="en-US" altLang="zh-CN" dirty="0"/>
              <a:t>6</a:t>
            </a:r>
            <a:r>
              <a:rPr lang="zh-CN" altLang="en-US" dirty="0"/>
              <a:t>为具体提升下届为</a:t>
            </a:r>
            <a:endParaRPr lang="en-US" dirty="0"/>
          </a:p>
        </p:txBody>
      </p:sp>
      <p:pic>
        <p:nvPicPr>
          <p:cNvPr id="12" name="Picture 11">
            <a:extLst>
              <a:ext uri="{FF2B5EF4-FFF2-40B4-BE49-F238E27FC236}">
                <a16:creationId xmlns:a16="http://schemas.microsoft.com/office/drawing/2014/main" id="{F2E5C74F-3FA7-398D-FB05-7CDE6B63D8C1}"/>
              </a:ext>
            </a:extLst>
          </p:cNvPr>
          <p:cNvPicPr>
            <a:picLocks noChangeAspect="1"/>
          </p:cNvPicPr>
          <p:nvPr/>
        </p:nvPicPr>
        <p:blipFill>
          <a:blip r:embed="rId5"/>
          <a:stretch>
            <a:fillRect/>
          </a:stretch>
        </p:blipFill>
        <p:spPr>
          <a:xfrm>
            <a:off x="3310214" y="4814256"/>
            <a:ext cx="6421834" cy="1349935"/>
          </a:xfrm>
          <a:prstGeom prst="rect">
            <a:avLst/>
          </a:prstGeom>
        </p:spPr>
      </p:pic>
    </p:spTree>
    <p:extLst>
      <p:ext uri="{BB962C8B-B14F-4D97-AF65-F5344CB8AC3E}">
        <p14:creationId xmlns:p14="http://schemas.microsoft.com/office/powerpoint/2010/main" val="366977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72463-02B6-8452-90D5-D443D3E78BF9}"/>
              </a:ext>
            </a:extLst>
          </p:cNvPr>
          <p:cNvSpPr>
            <a:spLocks noGrp="1"/>
          </p:cNvSpPr>
          <p:nvPr>
            <p:ph type="title"/>
          </p:nvPr>
        </p:nvSpPr>
        <p:spPr/>
        <p:txBody>
          <a:bodyPr/>
          <a:lstStyle/>
          <a:p>
            <a:r>
              <a:rPr lang="en-US" altLang="zh-CN" dirty="0"/>
              <a:t>3. </a:t>
            </a:r>
            <a:r>
              <a:rPr lang="zh-CN" altLang="en-US" dirty="0"/>
              <a:t>扩展到随机策略</a:t>
            </a:r>
            <a:endParaRPr lang="en-US" dirty="0"/>
          </a:p>
        </p:txBody>
      </p:sp>
      <p:pic>
        <p:nvPicPr>
          <p:cNvPr id="4" name="Content Placeholder 3">
            <a:extLst>
              <a:ext uri="{FF2B5EF4-FFF2-40B4-BE49-F238E27FC236}">
                <a16:creationId xmlns:a16="http://schemas.microsoft.com/office/drawing/2014/main" id="{E183CB13-F4F9-D7A2-0200-977CE6393C10}"/>
              </a:ext>
            </a:extLst>
          </p:cNvPr>
          <p:cNvPicPr>
            <a:picLocks noGrp="1" noChangeAspect="1"/>
          </p:cNvPicPr>
          <p:nvPr>
            <p:ph idx="1"/>
          </p:nvPr>
        </p:nvPicPr>
        <p:blipFill>
          <a:blip r:embed="rId3"/>
          <a:stretch>
            <a:fillRect/>
          </a:stretch>
        </p:blipFill>
        <p:spPr>
          <a:xfrm>
            <a:off x="838200" y="2175107"/>
            <a:ext cx="2895896" cy="406727"/>
          </a:xfrm>
          <a:prstGeom prst="rect">
            <a:avLst/>
          </a:prstGeom>
        </p:spPr>
      </p:pic>
      <p:sp>
        <p:nvSpPr>
          <p:cNvPr id="6" name="TextBox 5">
            <a:extLst>
              <a:ext uri="{FF2B5EF4-FFF2-40B4-BE49-F238E27FC236}">
                <a16:creationId xmlns:a16="http://schemas.microsoft.com/office/drawing/2014/main" id="{5888A715-27C8-C411-85D2-0D36F9E86B7B}"/>
              </a:ext>
            </a:extLst>
          </p:cNvPr>
          <p:cNvSpPr txBox="1"/>
          <p:nvPr/>
        </p:nvSpPr>
        <p:spPr>
          <a:xfrm>
            <a:off x="838200" y="1690688"/>
            <a:ext cx="6104964" cy="369332"/>
          </a:xfrm>
          <a:prstGeom prst="rect">
            <a:avLst/>
          </a:prstGeom>
          <a:noFill/>
        </p:spPr>
        <p:txBody>
          <a:bodyPr wrap="square">
            <a:spAutoFit/>
          </a:bodyPr>
          <a:lstStyle/>
          <a:p>
            <a:r>
              <a:rPr lang="en-US" dirty="0"/>
              <a:t>total variation divergence</a:t>
            </a:r>
          </a:p>
        </p:txBody>
      </p:sp>
      <p:sp>
        <p:nvSpPr>
          <p:cNvPr id="8" name="TextBox 7">
            <a:extLst>
              <a:ext uri="{FF2B5EF4-FFF2-40B4-BE49-F238E27FC236}">
                <a16:creationId xmlns:a16="http://schemas.microsoft.com/office/drawing/2014/main" id="{4E0AE385-6A67-6D79-1B36-451B84B4F0AA}"/>
              </a:ext>
            </a:extLst>
          </p:cNvPr>
          <p:cNvSpPr txBox="1"/>
          <p:nvPr/>
        </p:nvSpPr>
        <p:spPr>
          <a:xfrm>
            <a:off x="681614" y="2831585"/>
            <a:ext cx="6104964" cy="369332"/>
          </a:xfrm>
          <a:prstGeom prst="rect">
            <a:avLst/>
          </a:prstGeom>
          <a:noFill/>
        </p:spPr>
        <p:txBody>
          <a:bodyPr wrap="square">
            <a:spAutoFit/>
          </a:bodyPr>
          <a:lstStyle/>
          <a:p>
            <a:r>
              <a:rPr lang="zh-CN" altLang="en-US" dirty="0"/>
              <a:t>两个策略的距离为所有状态中最大的动作分布</a:t>
            </a:r>
            <a:endParaRPr lang="en-US" dirty="0"/>
          </a:p>
        </p:txBody>
      </p:sp>
      <p:pic>
        <p:nvPicPr>
          <p:cNvPr id="9" name="Picture 8">
            <a:extLst>
              <a:ext uri="{FF2B5EF4-FFF2-40B4-BE49-F238E27FC236}">
                <a16:creationId xmlns:a16="http://schemas.microsoft.com/office/drawing/2014/main" id="{D3B7DFC8-FEA8-43CC-459B-267AF33FEC18}"/>
              </a:ext>
            </a:extLst>
          </p:cNvPr>
          <p:cNvPicPr>
            <a:picLocks noChangeAspect="1"/>
          </p:cNvPicPr>
          <p:nvPr/>
        </p:nvPicPr>
        <p:blipFill>
          <a:blip r:embed="rId4"/>
          <a:stretch>
            <a:fillRect/>
          </a:stretch>
        </p:blipFill>
        <p:spPr>
          <a:xfrm>
            <a:off x="838200" y="3286918"/>
            <a:ext cx="6161473" cy="740332"/>
          </a:xfrm>
          <a:prstGeom prst="rect">
            <a:avLst/>
          </a:prstGeom>
        </p:spPr>
      </p:pic>
      <p:sp>
        <p:nvSpPr>
          <p:cNvPr id="11" name="TextBox 10">
            <a:extLst>
              <a:ext uri="{FF2B5EF4-FFF2-40B4-BE49-F238E27FC236}">
                <a16:creationId xmlns:a16="http://schemas.microsoft.com/office/drawing/2014/main" id="{6430BA26-52B2-02A1-31EC-D60AD17723AE}"/>
              </a:ext>
            </a:extLst>
          </p:cNvPr>
          <p:cNvSpPr txBox="1"/>
          <p:nvPr/>
        </p:nvSpPr>
        <p:spPr>
          <a:xfrm>
            <a:off x="681614" y="4101491"/>
            <a:ext cx="6104964" cy="646331"/>
          </a:xfrm>
          <a:prstGeom prst="rect">
            <a:avLst/>
          </a:prstGeom>
          <a:noFill/>
        </p:spPr>
        <p:txBody>
          <a:bodyPr wrap="square">
            <a:spAutoFit/>
          </a:bodyPr>
          <a:lstStyle/>
          <a:p>
            <a:r>
              <a:rPr lang="zh-CN" altLang="en-US" dirty="0"/>
              <a:t>在一般随机策略下，</a:t>
            </a:r>
            <a:r>
              <a:rPr lang="en-US" dirty="0"/>
              <a:t>Kakade </a:t>
            </a:r>
            <a:r>
              <a:rPr lang="zh-CN" altLang="en-US" dirty="0"/>
              <a:t>的</a:t>
            </a:r>
            <a:r>
              <a:rPr lang="en-US" dirty="0"/>
              <a:t>surrogate</a:t>
            </a:r>
            <a:r>
              <a:rPr lang="zh-CN" altLang="en-US" dirty="0"/>
              <a:t>函数较原目标的提升下届依然成立</a:t>
            </a:r>
            <a:endParaRPr lang="en-US" dirty="0"/>
          </a:p>
        </p:txBody>
      </p:sp>
      <p:pic>
        <p:nvPicPr>
          <p:cNvPr id="12" name="Picture 11">
            <a:extLst>
              <a:ext uri="{FF2B5EF4-FFF2-40B4-BE49-F238E27FC236}">
                <a16:creationId xmlns:a16="http://schemas.microsoft.com/office/drawing/2014/main" id="{00DE4FBE-46E2-B518-08F4-9CEE4629CE03}"/>
              </a:ext>
            </a:extLst>
          </p:cNvPr>
          <p:cNvPicPr>
            <a:picLocks noChangeAspect="1"/>
          </p:cNvPicPr>
          <p:nvPr/>
        </p:nvPicPr>
        <p:blipFill>
          <a:blip r:embed="rId5"/>
          <a:stretch>
            <a:fillRect/>
          </a:stretch>
        </p:blipFill>
        <p:spPr>
          <a:xfrm>
            <a:off x="838200" y="4848296"/>
            <a:ext cx="4445000" cy="1600200"/>
          </a:xfrm>
          <a:prstGeom prst="rect">
            <a:avLst/>
          </a:prstGeom>
        </p:spPr>
      </p:pic>
    </p:spTree>
    <p:extLst>
      <p:ext uri="{BB962C8B-B14F-4D97-AF65-F5344CB8AC3E}">
        <p14:creationId xmlns:p14="http://schemas.microsoft.com/office/powerpoint/2010/main" val="3345375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470DE8A-EDB6-04D4-C956-B4F8E22DF490}"/>
              </a:ext>
            </a:extLst>
          </p:cNvPr>
          <p:cNvPicPr>
            <a:picLocks noChangeAspect="1"/>
          </p:cNvPicPr>
          <p:nvPr/>
        </p:nvPicPr>
        <p:blipFill>
          <a:blip r:embed="rId3"/>
          <a:stretch>
            <a:fillRect/>
          </a:stretch>
        </p:blipFill>
        <p:spPr>
          <a:xfrm>
            <a:off x="708211" y="948017"/>
            <a:ext cx="6795247" cy="637054"/>
          </a:xfrm>
          <a:prstGeom prst="rect">
            <a:avLst/>
          </a:prstGeom>
        </p:spPr>
      </p:pic>
      <p:sp>
        <p:nvSpPr>
          <p:cNvPr id="6" name="TextBox 5">
            <a:extLst>
              <a:ext uri="{FF2B5EF4-FFF2-40B4-BE49-F238E27FC236}">
                <a16:creationId xmlns:a16="http://schemas.microsoft.com/office/drawing/2014/main" id="{65E97FC4-CA27-557C-EC49-0738BAB94E2D}"/>
              </a:ext>
            </a:extLst>
          </p:cNvPr>
          <p:cNvSpPr txBox="1"/>
          <p:nvPr/>
        </p:nvSpPr>
        <p:spPr>
          <a:xfrm>
            <a:off x="708211" y="578685"/>
            <a:ext cx="6104964" cy="369332"/>
          </a:xfrm>
          <a:prstGeom prst="rect">
            <a:avLst/>
          </a:prstGeom>
          <a:noFill/>
        </p:spPr>
        <p:txBody>
          <a:bodyPr wrap="square">
            <a:spAutoFit/>
          </a:bodyPr>
          <a:lstStyle/>
          <a:p>
            <a:r>
              <a:rPr lang="zh-CN" altLang="en-US" dirty="0"/>
              <a:t>进一步将 </a:t>
            </a:r>
            <a:r>
              <a:rPr lang="en-US" dirty="0"/>
              <a:t>TV divergence </a:t>
            </a:r>
            <a:r>
              <a:rPr lang="zh-CN" altLang="en-US" dirty="0"/>
              <a:t>转换成 </a:t>
            </a:r>
            <a:r>
              <a:rPr lang="en-US" dirty="0"/>
              <a:t>KL divergence</a:t>
            </a:r>
          </a:p>
        </p:txBody>
      </p:sp>
      <p:pic>
        <p:nvPicPr>
          <p:cNvPr id="7" name="Picture 6">
            <a:extLst>
              <a:ext uri="{FF2B5EF4-FFF2-40B4-BE49-F238E27FC236}">
                <a16:creationId xmlns:a16="http://schemas.microsoft.com/office/drawing/2014/main" id="{372E9FE1-3AEB-A6EC-0B19-236F7EDF3742}"/>
              </a:ext>
            </a:extLst>
          </p:cNvPr>
          <p:cNvPicPr>
            <a:picLocks noChangeAspect="1"/>
          </p:cNvPicPr>
          <p:nvPr/>
        </p:nvPicPr>
        <p:blipFill>
          <a:blip r:embed="rId4"/>
          <a:stretch>
            <a:fillRect/>
          </a:stretch>
        </p:blipFill>
        <p:spPr>
          <a:xfrm>
            <a:off x="324224" y="2213722"/>
            <a:ext cx="5252570" cy="1196788"/>
          </a:xfrm>
          <a:prstGeom prst="rect">
            <a:avLst/>
          </a:prstGeom>
        </p:spPr>
      </p:pic>
      <p:pic>
        <p:nvPicPr>
          <p:cNvPr id="8" name="Picture 7">
            <a:extLst>
              <a:ext uri="{FF2B5EF4-FFF2-40B4-BE49-F238E27FC236}">
                <a16:creationId xmlns:a16="http://schemas.microsoft.com/office/drawing/2014/main" id="{AAC315E2-2412-7B30-9FD2-B4FAFB14E56C}"/>
              </a:ext>
            </a:extLst>
          </p:cNvPr>
          <p:cNvPicPr>
            <a:picLocks noChangeAspect="1"/>
          </p:cNvPicPr>
          <p:nvPr/>
        </p:nvPicPr>
        <p:blipFill>
          <a:blip r:embed="rId5"/>
          <a:stretch>
            <a:fillRect/>
          </a:stretch>
        </p:blipFill>
        <p:spPr>
          <a:xfrm>
            <a:off x="865094" y="3447491"/>
            <a:ext cx="4711700" cy="3175000"/>
          </a:xfrm>
          <a:prstGeom prst="rect">
            <a:avLst/>
          </a:prstGeom>
        </p:spPr>
      </p:pic>
    </p:spTree>
    <p:extLst>
      <p:ext uri="{BB962C8B-B14F-4D97-AF65-F5344CB8AC3E}">
        <p14:creationId xmlns:p14="http://schemas.microsoft.com/office/powerpoint/2010/main" val="2492312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E009D-1023-649E-1EBB-DE9EC2AFF828}"/>
              </a:ext>
            </a:extLst>
          </p:cNvPr>
          <p:cNvSpPr>
            <a:spLocks noGrp="1"/>
          </p:cNvSpPr>
          <p:nvPr>
            <p:ph type="title"/>
          </p:nvPr>
        </p:nvSpPr>
        <p:spPr/>
        <p:txBody>
          <a:bodyPr/>
          <a:lstStyle/>
          <a:p>
            <a:r>
              <a:rPr lang="en-US" dirty="0"/>
              <a:t>4. Trust Region Policy Optimization</a:t>
            </a:r>
          </a:p>
        </p:txBody>
      </p:sp>
      <p:pic>
        <p:nvPicPr>
          <p:cNvPr id="4" name="Picture 3">
            <a:extLst>
              <a:ext uri="{FF2B5EF4-FFF2-40B4-BE49-F238E27FC236}">
                <a16:creationId xmlns:a16="http://schemas.microsoft.com/office/drawing/2014/main" id="{C73BB67E-6B53-3B1B-C13C-8B9D2E65145D}"/>
              </a:ext>
            </a:extLst>
          </p:cNvPr>
          <p:cNvPicPr>
            <a:picLocks noChangeAspect="1"/>
          </p:cNvPicPr>
          <p:nvPr/>
        </p:nvPicPr>
        <p:blipFill>
          <a:blip r:embed="rId3"/>
          <a:stretch>
            <a:fillRect/>
          </a:stretch>
        </p:blipFill>
        <p:spPr>
          <a:xfrm>
            <a:off x="2597441" y="3081243"/>
            <a:ext cx="6997118" cy="1705909"/>
          </a:xfrm>
          <a:prstGeom prst="rect">
            <a:avLst/>
          </a:prstGeom>
        </p:spPr>
      </p:pic>
    </p:spTree>
    <p:extLst>
      <p:ext uri="{BB962C8B-B14F-4D97-AF65-F5344CB8AC3E}">
        <p14:creationId xmlns:p14="http://schemas.microsoft.com/office/powerpoint/2010/main" val="2612834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65331-4C51-D3E2-811E-AE75A513E66F}"/>
              </a:ext>
            </a:extLst>
          </p:cNvPr>
          <p:cNvSpPr>
            <a:spLocks noGrp="1"/>
          </p:cNvSpPr>
          <p:nvPr>
            <p:ph type="title"/>
          </p:nvPr>
        </p:nvSpPr>
        <p:spPr/>
        <p:txBody>
          <a:bodyPr/>
          <a:lstStyle/>
          <a:p>
            <a:r>
              <a:rPr lang="en-US" altLang="zh-CN" dirty="0"/>
              <a:t>5. </a:t>
            </a:r>
            <a:r>
              <a:rPr lang="zh-CN" altLang="en-US" dirty="0"/>
              <a:t>用采样方法来</a:t>
            </a:r>
            <a:r>
              <a:rPr lang="en-US" dirty="0"/>
              <a:t>Trust Region</a:t>
            </a:r>
            <a:r>
              <a:rPr lang="zh-CN" altLang="en-US" dirty="0"/>
              <a:t>约束优化</a:t>
            </a:r>
            <a:endParaRPr lang="en-US" dirty="0"/>
          </a:p>
        </p:txBody>
      </p:sp>
      <p:pic>
        <p:nvPicPr>
          <p:cNvPr id="7" name="Picture 6">
            <a:extLst>
              <a:ext uri="{FF2B5EF4-FFF2-40B4-BE49-F238E27FC236}">
                <a16:creationId xmlns:a16="http://schemas.microsoft.com/office/drawing/2014/main" id="{0A9720AE-2974-EF89-4DF5-3BA6A89D8C23}"/>
              </a:ext>
            </a:extLst>
          </p:cNvPr>
          <p:cNvPicPr>
            <a:picLocks noChangeAspect="1"/>
          </p:cNvPicPr>
          <p:nvPr/>
        </p:nvPicPr>
        <p:blipFill>
          <a:blip r:embed="rId3"/>
          <a:stretch>
            <a:fillRect/>
          </a:stretch>
        </p:blipFill>
        <p:spPr>
          <a:xfrm>
            <a:off x="3801409" y="2244545"/>
            <a:ext cx="4589182" cy="3340227"/>
          </a:xfrm>
          <a:prstGeom prst="rect">
            <a:avLst/>
          </a:prstGeom>
        </p:spPr>
      </p:pic>
      <p:sp>
        <p:nvSpPr>
          <p:cNvPr id="9" name="TextBox 8">
            <a:extLst>
              <a:ext uri="{FF2B5EF4-FFF2-40B4-BE49-F238E27FC236}">
                <a16:creationId xmlns:a16="http://schemas.microsoft.com/office/drawing/2014/main" id="{329239E3-8E5F-919A-5425-C2A984DDCB42}"/>
              </a:ext>
            </a:extLst>
          </p:cNvPr>
          <p:cNvSpPr txBox="1"/>
          <p:nvPr/>
        </p:nvSpPr>
        <p:spPr>
          <a:xfrm>
            <a:off x="1062317" y="1838606"/>
            <a:ext cx="6104964" cy="369332"/>
          </a:xfrm>
          <a:prstGeom prst="rect">
            <a:avLst/>
          </a:prstGeom>
          <a:noFill/>
        </p:spPr>
        <p:txBody>
          <a:bodyPr wrap="square">
            <a:spAutoFit/>
          </a:bodyPr>
          <a:lstStyle/>
          <a:p>
            <a:r>
              <a:rPr lang="en-US" dirty="0"/>
              <a:t>Single path</a:t>
            </a:r>
            <a:r>
              <a:rPr lang="zh-CN" altLang="en-US" dirty="0"/>
              <a:t>采样</a:t>
            </a:r>
            <a:endParaRPr lang="en-US" dirty="0"/>
          </a:p>
        </p:txBody>
      </p:sp>
    </p:spTree>
    <p:extLst>
      <p:ext uri="{BB962C8B-B14F-4D97-AF65-F5344CB8AC3E}">
        <p14:creationId xmlns:p14="http://schemas.microsoft.com/office/powerpoint/2010/main" val="3033263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54</TotalTime>
  <Words>4055</Words>
  <Application>Microsoft Macintosh PowerPoint</Application>
  <PresentationFormat>Widescreen</PresentationFormat>
  <Paragraphs>299</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Trust Region Policy Optimization</vt:lpstr>
      <vt:lpstr>1. 介绍</vt:lpstr>
      <vt:lpstr>2. 已有理论基础</vt:lpstr>
      <vt:lpstr>PowerPoint Presentation</vt:lpstr>
      <vt:lpstr>PowerPoint Presentation</vt:lpstr>
      <vt:lpstr>3. 扩展到随机策略</vt:lpstr>
      <vt:lpstr>PowerPoint Presentation</vt:lpstr>
      <vt:lpstr>4. Trust Region Policy Optimization</vt:lpstr>
      <vt:lpstr>5. 用采样方法来Trust Region约束优化</vt:lpstr>
      <vt:lpstr>PowerPoint Presentation</vt:lpstr>
      <vt:lpstr>试验结果</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Feng Jiang</dc:creator>
  <cp:lastModifiedBy>Feng Jiang</cp:lastModifiedBy>
  <cp:revision>14</cp:revision>
  <dcterms:created xsi:type="dcterms:W3CDTF">2025-04-01T00:22:26Z</dcterms:created>
  <dcterms:modified xsi:type="dcterms:W3CDTF">2025-04-01T01:17:20Z</dcterms:modified>
</cp:coreProperties>
</file>