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73" r:id="rId3"/>
    <p:sldId id="275" r:id="rId4"/>
    <p:sldId id="278" r:id="rId5"/>
    <p:sldId id="276" r:id="rId6"/>
    <p:sldId id="277"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00"/>
    <a:srgbClr val="FF2600"/>
    <a:srgbClr val="1D272D"/>
    <a:srgbClr val="5B6772"/>
    <a:srgbClr val="1D274F"/>
    <a:srgbClr val="0539A6"/>
    <a:srgbClr val="D6D6D6"/>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840"/>
    <p:restoredTop sz="74083" autoAdjust="0"/>
  </p:normalViewPr>
  <p:slideViewPr>
    <p:cSldViewPr snapToGrid="0" snapToObjects="1">
      <p:cViewPr varScale="1">
        <p:scale>
          <a:sx n="81" d="100"/>
          <a:sy n="81" d="100"/>
        </p:scale>
        <p:origin x="2106"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FB7AF-9451-2F4F-8D50-97812C487E72}"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688C1-F55A-B549-95B1-79B8882179B9}" type="slidenum">
              <a:rPr lang="en-US" smtClean="0"/>
              <a:t>‹#›</a:t>
            </a:fld>
            <a:endParaRPr lang="en-US"/>
          </a:p>
        </p:txBody>
      </p:sp>
    </p:spTree>
    <p:extLst>
      <p:ext uri="{BB962C8B-B14F-4D97-AF65-F5344CB8AC3E}">
        <p14:creationId xmlns:p14="http://schemas.microsoft.com/office/powerpoint/2010/main" val="102731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en-US" altLang="zh-CN" dirty="0"/>
              <a:t>Introduce the topic of reinforcement learning and its relation to data augmentation.</a:t>
            </a:r>
          </a:p>
          <a:p>
            <a:pPr>
              <a:buFont typeface="Arial" panose="020B0604020202020204" pitchFamily="34" charset="0"/>
              <a:buChar char="•"/>
            </a:pPr>
            <a:r>
              <a:rPr lang="en-US" altLang="zh-CN" dirty="0"/>
              <a:t>Briefly mention how the paper combines these two techniques for improved results.</a:t>
            </a:r>
          </a:p>
          <a:p>
            <a:endParaRPr lang="zh-CN" altLang="en-US" dirty="0"/>
          </a:p>
        </p:txBody>
      </p:sp>
      <p:sp>
        <p:nvSpPr>
          <p:cNvPr id="4" name="灯片编号占位符 3"/>
          <p:cNvSpPr>
            <a:spLocks noGrp="1"/>
          </p:cNvSpPr>
          <p:nvPr>
            <p:ph type="sldNum" sz="quarter" idx="5"/>
          </p:nvPr>
        </p:nvSpPr>
        <p:spPr/>
        <p:txBody>
          <a:bodyPr/>
          <a:lstStyle/>
          <a:p>
            <a:fld id="{FC5688C1-F55A-B549-95B1-79B8882179B9}" type="slidenum">
              <a:rPr lang="en-US" smtClean="0"/>
              <a:t>1</a:t>
            </a:fld>
            <a:endParaRPr lang="en-US"/>
          </a:p>
        </p:txBody>
      </p:sp>
    </p:spTree>
    <p:extLst>
      <p:ext uri="{BB962C8B-B14F-4D97-AF65-F5344CB8AC3E}">
        <p14:creationId xmlns:p14="http://schemas.microsoft.com/office/powerpoint/2010/main" val="307572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Reinforcement learning is basically where an agent is has to learn to solve and optimize problem by repeatedly interacting with the ward. You can see here for example , here is a walker with two foot and basically needs to stand </a:t>
            </a:r>
            <a:r>
              <a:rPr lang="en-US" altLang="zh-CN" b="1" dirty="0"/>
              <a:t>upright</a:t>
            </a:r>
            <a:r>
              <a:rPr lang="en-US" altLang="zh-CN" dirty="0"/>
              <a:t> and walk for a number of steps</a:t>
            </a:r>
            <a:r>
              <a:rPr lang="zh-CN" altLang="en-US" dirty="0"/>
              <a:t>，</a:t>
            </a:r>
            <a:r>
              <a:rPr lang="en-US" altLang="zh-CN" dirty="0"/>
              <a:t> the further it goes</a:t>
            </a:r>
            <a:r>
              <a:rPr lang="zh-CN" altLang="en-US" dirty="0"/>
              <a:t>，</a:t>
            </a:r>
            <a:r>
              <a:rPr lang="en-US" altLang="zh-CN" dirty="0"/>
              <a:t> the better. So by repeatedly trying this and getting better and better and that is reinforcement learning.</a:t>
            </a:r>
          </a:p>
          <a:p>
            <a:r>
              <a:rPr lang="en-US" altLang="zh-CN" dirty="0"/>
              <a:t>The second part is the data augmentation. Data augmentation is a</a:t>
            </a:r>
            <a:r>
              <a:rPr lang="en-US" altLang="zh-CN" dirty="0">
                <a:solidFill>
                  <a:schemeClr val="tx2"/>
                </a:solidFill>
                <a:latin typeface="Century Gothic" charset="0"/>
                <a:ea typeface="Century Gothic" charset="0"/>
                <a:cs typeface="Century Gothic" charset="0"/>
              </a:rPr>
              <a:t> technique used in supervised learning ,</a:t>
            </a:r>
            <a:r>
              <a:rPr lang="en-US" altLang="zh-CN" dirty="0"/>
              <a:t> what does it mean? So for example if u have a </a:t>
            </a:r>
            <a:r>
              <a:rPr lang="en-US" altLang="zh-CN" b="1" dirty="0"/>
              <a:t>task for an image classification</a:t>
            </a:r>
            <a:r>
              <a:rPr lang="en-US" altLang="zh-CN" dirty="0"/>
              <a:t>, here is a picture of cat with label cat. You can feed that through your </a:t>
            </a:r>
            <a:r>
              <a:rPr lang="en-US" altLang="zh-CN" b="1" dirty="0"/>
              <a:t>neural network</a:t>
            </a:r>
            <a:r>
              <a:rPr lang="en-US" altLang="zh-CN" dirty="0"/>
              <a:t>. And you have a </a:t>
            </a:r>
            <a:r>
              <a:rPr lang="en-US" altLang="zh-CN" b="1" dirty="0"/>
              <a:t>database</a:t>
            </a:r>
            <a:r>
              <a:rPr lang="en-US" altLang="zh-CN" dirty="0"/>
              <a:t> with 1 million images. Usually what people do is they go 20 or 50 times through that database basically have the model learned from each of the time. But what </a:t>
            </a:r>
            <a:r>
              <a:rPr lang="en-US" altLang="zh-CN" b="1" dirty="0"/>
              <a:t>turns out be more successful </a:t>
            </a:r>
            <a:r>
              <a:rPr lang="en-US" altLang="zh-CN" dirty="0"/>
              <a:t>is if you do data augmentation. That means you have a in </a:t>
            </a:r>
            <a:r>
              <a:rPr lang="en-US" altLang="zh-CN" b="1" dirty="0"/>
              <a:t>between layer </a:t>
            </a:r>
            <a:r>
              <a:rPr lang="en-US" altLang="zh-CN" dirty="0"/>
              <a:t>that takes this image and modified it in some small way. This could be, for example , it </a:t>
            </a:r>
            <a:r>
              <a:rPr lang="en-US" altLang="zh-CN" b="1" dirty="0"/>
              <a:t>blocks</a:t>
            </a:r>
            <a:r>
              <a:rPr lang="en-US" altLang="zh-CN" dirty="0"/>
              <a:t> part of this image, and  you feed that through the model, </a:t>
            </a:r>
            <a:r>
              <a:rPr lang="en-US" altLang="zh-CN" b="1" dirty="0"/>
              <a:t>the next time </a:t>
            </a:r>
            <a:r>
              <a:rPr lang="en-US" altLang="zh-CN" dirty="0"/>
              <a:t>the image comes up, it does something different. It randomly </a:t>
            </a:r>
            <a:r>
              <a:rPr lang="en-US" altLang="zh-CN" b="1" dirty="0"/>
              <a:t>crops</a:t>
            </a:r>
            <a:r>
              <a:rPr lang="en-US" altLang="zh-CN" dirty="0"/>
              <a:t> the image to only top right part. And the next time it does a bit of a </a:t>
            </a:r>
            <a:r>
              <a:rPr lang="en-US" altLang="zh-CN" b="1" dirty="0"/>
              <a:t>color jitter</a:t>
            </a:r>
            <a:r>
              <a:rPr lang="en-US" altLang="zh-CN" dirty="0"/>
              <a:t>, and next time it goes </a:t>
            </a:r>
            <a:r>
              <a:rPr lang="en-US" altLang="zh-CN" b="1" dirty="0"/>
              <a:t>grayscale</a:t>
            </a:r>
            <a:r>
              <a:rPr lang="en-US" altLang="zh-CN" dirty="0"/>
              <a:t>. And so supervised learning has found data augmentation to be </a:t>
            </a:r>
            <a:r>
              <a:rPr lang="en-US" altLang="zh-CN" b="1" dirty="0"/>
              <a:t>quit beneficial</a:t>
            </a:r>
            <a:r>
              <a:rPr lang="en-US" altLang="zh-CN" dirty="0"/>
              <a:t>, so not only do you make the model learn what this </a:t>
            </a:r>
            <a:r>
              <a:rPr lang="en-US" altLang="zh-CN" b="1" dirty="0"/>
              <a:t>original picture </a:t>
            </a:r>
            <a:r>
              <a:rPr lang="en-US" altLang="zh-CN" dirty="0"/>
              <a:t>is but you also make the model kind of learn some </a:t>
            </a:r>
            <a:r>
              <a:rPr lang="en-US" altLang="zh-CN" b="1" dirty="0"/>
              <a:t>small variations of that picture </a:t>
            </a:r>
            <a:r>
              <a:rPr lang="en-US" altLang="zh-CN" dirty="0"/>
              <a:t>you can be pretty sure that </a:t>
            </a:r>
            <a:r>
              <a:rPr lang="en-US" altLang="zh-CN" b="1" dirty="0"/>
              <a:t>they would not change the label</a:t>
            </a:r>
            <a:r>
              <a:rPr lang="en-US" altLang="zh-CN" dirty="0"/>
              <a:t>, so </a:t>
            </a:r>
            <a:r>
              <a:rPr lang="en-US" altLang="zh-CN" dirty="0">
                <a:solidFill>
                  <a:schemeClr val="tx2"/>
                </a:solidFill>
                <a:latin typeface="Century Gothic" charset="0"/>
                <a:ea typeface="Century Gothic" charset="0"/>
                <a:cs typeface="Century Gothic" charset="0"/>
              </a:rPr>
              <a:t>to improve model robustness by generating new data variations.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this paper is basically claims if you want to do reinforcement learning, if you simply do data augmentation with the input data, it works much </a:t>
            </a:r>
            <a:r>
              <a:rPr lang="en-US" altLang="zh-CN" dirty="0" err="1"/>
              <a:t>much</a:t>
            </a:r>
            <a:r>
              <a:rPr lang="en-US" altLang="zh-CN" dirty="0"/>
              <a:t> </a:t>
            </a:r>
            <a:r>
              <a:rPr lang="en-US" altLang="zh-CN" dirty="0" err="1"/>
              <a:t>much</a:t>
            </a:r>
            <a:r>
              <a:rPr lang="en-US" altLang="zh-CN" dirty="0"/>
              <a:t> better.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C5688C1-F55A-B549-95B1-79B8882179B9}" type="slidenum">
              <a:rPr lang="en-US" smtClean="0"/>
              <a:t>2</a:t>
            </a:fld>
            <a:endParaRPr lang="en-US"/>
          </a:p>
        </p:txBody>
      </p:sp>
    </p:spTree>
    <p:extLst>
      <p:ext uri="{BB962C8B-B14F-4D97-AF65-F5344CB8AC3E}">
        <p14:creationId xmlns:p14="http://schemas.microsoft.com/office/powerpoint/2010/main" val="6587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Lets dive into it. This paper proposes just plug in the data augmentation and then do reinforcement learning on the augmented data. They use these data augmentations: so crop as what we just discussed is a random crop.  grayscale means that the picture goes to gray black and white with a certain probability .  Cut out means there is a little parts missing .Cutout color the same but in a random color. Flip means the image horizontally or vertically according to a random probability. Rotate is the same but you instead of flip you rotate it. Random conv means you randomly convolve it with a filter , in this case some red or blue or yellow filter. Color jitter means you can </a:t>
            </a:r>
            <a:r>
              <a:rPr lang="en-US" altLang="zh-CN" b="1" dirty="0"/>
              <a:t>jitter around </a:t>
            </a:r>
            <a:r>
              <a:rPr lang="en-US" altLang="zh-CN" dirty="0"/>
              <a:t>the color in a sort of way that doesn’t mess up too much. </a:t>
            </a:r>
            <a:r>
              <a:rPr lang="en-US" altLang="zh-CN" b="1" dirty="0"/>
              <a:t>So it basically kind of  just change the color or something but the overall image still looks the same. </a:t>
            </a:r>
            <a:r>
              <a:rPr lang="en-US" altLang="zh-CN" dirty="0"/>
              <a:t>The </a:t>
            </a:r>
            <a:r>
              <a:rPr lang="en-US" altLang="zh-CN" b="1" dirty="0"/>
              <a:t>only thing you have to pay attention to </a:t>
            </a:r>
            <a:r>
              <a:rPr lang="en-US" altLang="zh-CN" dirty="0"/>
              <a:t>is that in your reinforcement learning pipeline ,if you have a walker like this. You don’t want to take this one </a:t>
            </a:r>
            <a:r>
              <a:rPr lang="en-US" altLang="zh-CN" b="1" dirty="0"/>
              <a:t>current observation </a:t>
            </a:r>
            <a:r>
              <a:rPr lang="en-US" altLang="zh-CN" dirty="0"/>
              <a:t>in here but sometimes you want to take kind of </a:t>
            </a:r>
            <a:r>
              <a:rPr lang="en-US" altLang="zh-CN" b="1" dirty="0"/>
              <a:t>the stacked of the last few frames so </a:t>
            </a:r>
            <a:r>
              <a:rPr lang="en-US" altLang="zh-CN" dirty="0"/>
              <a:t>that the model kind of gets an idea what happened during the last one second. For example in this walker it’s not only important where the legs are but also how they are moving. They say </a:t>
            </a:r>
            <a:r>
              <a:rPr lang="en-US" altLang="zh-CN" b="1" dirty="0"/>
              <a:t>the most important thing here is that these augmentations are applied consistently across the stacked frames .  </a:t>
            </a:r>
            <a:r>
              <a:rPr lang="en-US" altLang="zh-CN" dirty="0"/>
              <a:t>So basically you </a:t>
            </a:r>
            <a:r>
              <a:rPr lang="en-US" altLang="zh-CN" b="1" dirty="0"/>
              <a:t>select on an augmentation</a:t>
            </a:r>
            <a:r>
              <a:rPr lang="en-US" altLang="zh-CN" dirty="0"/>
              <a:t> and  then you apply it to these </a:t>
            </a:r>
            <a:r>
              <a:rPr lang="en-US" altLang="zh-CN" b="1" dirty="0"/>
              <a:t>stacks frames all the same </a:t>
            </a:r>
            <a:r>
              <a:rPr lang="en-US" altLang="zh-CN" dirty="0"/>
              <a:t>and then in the next pass you have a different set of stacked frames then you can decide on a different augmentations. </a:t>
            </a:r>
          </a:p>
          <a:p>
            <a:endParaRPr lang="zh-CN" altLang="en-US" dirty="0"/>
          </a:p>
        </p:txBody>
      </p:sp>
      <p:sp>
        <p:nvSpPr>
          <p:cNvPr id="4" name="灯片编号占位符 3"/>
          <p:cNvSpPr>
            <a:spLocks noGrp="1"/>
          </p:cNvSpPr>
          <p:nvPr>
            <p:ph type="sldNum" sz="quarter" idx="5"/>
          </p:nvPr>
        </p:nvSpPr>
        <p:spPr/>
        <p:txBody>
          <a:bodyPr/>
          <a:lstStyle/>
          <a:p>
            <a:fld id="{FC5688C1-F55A-B549-95B1-79B8882179B9}" type="slidenum">
              <a:rPr lang="en-US" smtClean="0"/>
              <a:t>3</a:t>
            </a:fld>
            <a:endParaRPr lang="en-US"/>
          </a:p>
        </p:txBody>
      </p:sp>
    </p:spTree>
    <p:extLst>
      <p:ext uri="{BB962C8B-B14F-4D97-AF65-F5344CB8AC3E}">
        <p14:creationId xmlns:p14="http://schemas.microsoft.com/office/powerpoint/2010/main" val="41595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l-GR" altLang="zh-CN" dirty="0"/>
              <a:t>ρ</a:t>
            </a:r>
            <a:r>
              <a:rPr lang="en-US" altLang="zh-CN" dirty="0"/>
              <a:t>t(</a:t>
            </a:r>
            <a:r>
              <a:rPr lang="el-GR" altLang="zh-CN" dirty="0"/>
              <a:t>θ)\</a:t>
            </a:r>
            <a:r>
              <a:rPr lang="en-US" altLang="zh-CN" dirty="0" err="1"/>
              <a:t>rho_t</a:t>
            </a:r>
            <a:r>
              <a:rPr lang="en-US" altLang="zh-CN" dirty="0"/>
              <a:t>(\theta)</a:t>
            </a:r>
            <a:r>
              <a:rPr lang="el-GR" altLang="zh-CN" dirty="0"/>
              <a:t>ρ</a:t>
            </a:r>
            <a:r>
              <a:rPr lang="en-US" altLang="zh-CN" dirty="0"/>
              <a:t>t​(</a:t>
            </a:r>
            <a:r>
              <a:rPr lang="el-GR" altLang="zh-CN" dirty="0"/>
              <a:t>θ) </a:t>
            </a:r>
            <a:r>
              <a:rPr lang="zh-CN" altLang="en-US" dirty="0"/>
              <a:t>是当前策略与旧策略的比值，它描述了新的策略相对于旧策略的概率变化：</a:t>
            </a:r>
            <a:r>
              <a:rPr lang="en-US" altLang="zh-CN" b="1" dirty="0" err="1"/>
              <a:t>A_t</a:t>
            </a:r>
            <a:r>
              <a:rPr lang="zh-CN" altLang="en-US" dirty="0"/>
              <a:t> 是</a:t>
            </a:r>
            <a:r>
              <a:rPr lang="zh-CN" altLang="en-US" b="1" dirty="0"/>
              <a:t>优势函数</a:t>
            </a:r>
            <a:r>
              <a:rPr lang="zh-CN" altLang="en-US" dirty="0"/>
              <a:t>（</a:t>
            </a:r>
            <a:r>
              <a:rPr lang="en-US" altLang="zh-CN" dirty="0"/>
              <a:t>advantage function</a:t>
            </a:r>
            <a:r>
              <a:rPr lang="zh-CN" altLang="en-US" dirty="0"/>
              <a:t>），表示某个动作相对于当前状态的优越性。如果某个动作的优势较高，说明这个动作是更好的选择。</a:t>
            </a:r>
            <a:r>
              <a:rPr lang="en-US" altLang="zh-CN" b="1" dirty="0"/>
              <a:t>Clip</a:t>
            </a:r>
            <a:r>
              <a:rPr lang="zh-CN" altLang="en-US" b="1" dirty="0"/>
              <a:t>操作</a:t>
            </a:r>
            <a:r>
              <a:rPr lang="zh-CN" altLang="en-US" dirty="0"/>
              <a:t>：通过“</a:t>
            </a:r>
            <a:r>
              <a:rPr lang="en-US" altLang="zh-CN" dirty="0"/>
              <a:t>clip”</a:t>
            </a:r>
            <a:r>
              <a:rPr lang="zh-CN" altLang="en-US" dirty="0"/>
              <a:t>函数，</a:t>
            </a:r>
            <a:r>
              <a:rPr lang="en-US" altLang="zh-CN" dirty="0"/>
              <a:t>PPO</a:t>
            </a:r>
            <a:r>
              <a:rPr lang="zh-CN" altLang="en-US" dirty="0"/>
              <a:t>限制了策略更新的幅度</a:t>
            </a:r>
            <a:r>
              <a:rPr lang="zh-CN" altLang="en-US" b="1" dirty="0"/>
              <a:t>状态值函数</a:t>
            </a:r>
            <a:r>
              <a:rPr lang="zh-CN" altLang="en-US" dirty="0"/>
              <a:t> </a:t>
            </a:r>
            <a:r>
              <a:rPr lang="en-US" altLang="zh-CN" dirty="0" err="1"/>
              <a:t>Vϕ</a:t>
            </a:r>
            <a:r>
              <a:rPr lang="en-US" altLang="zh-CN" dirty="0"/>
              <a:t>(s)V_\phi(s)</a:t>
            </a:r>
            <a:r>
              <a:rPr lang="en-US" altLang="zh-CN" dirty="0" err="1"/>
              <a:t>Vϕ</a:t>
            </a:r>
            <a:r>
              <a:rPr lang="en-US" altLang="zh-CN" dirty="0"/>
              <a:t>​(s) </a:t>
            </a:r>
            <a:r>
              <a:rPr lang="zh-CN" altLang="en-US" dirty="0"/>
              <a:t>用于估计在某一状态下代理所能获得的未来奖励的期望值。</a:t>
            </a:r>
            <a:r>
              <a:rPr lang="en-US" altLang="zh-CN" dirty="0" err="1"/>
              <a:t>Vϕ</a:t>
            </a:r>
            <a:r>
              <a:rPr lang="en-US" altLang="zh-CN" dirty="0"/>
              <a:t>(</a:t>
            </a:r>
            <a:r>
              <a:rPr lang="en-US" altLang="zh-CN" dirty="0" err="1"/>
              <a:t>ot</a:t>
            </a:r>
            <a:r>
              <a:rPr lang="en-US" altLang="zh-CN" dirty="0"/>
              <a:t>)V_\phi(</a:t>
            </a:r>
            <a:r>
              <a:rPr lang="en-US" altLang="zh-CN" dirty="0" err="1"/>
              <a:t>o_t</a:t>
            </a:r>
            <a:r>
              <a:rPr lang="en-US" altLang="zh-CN" dirty="0"/>
              <a:t>)</a:t>
            </a:r>
            <a:r>
              <a:rPr lang="en-US" altLang="zh-CN" dirty="0" err="1"/>
              <a:t>Vϕ</a:t>
            </a:r>
            <a:r>
              <a:rPr lang="en-US" altLang="zh-CN" dirty="0"/>
              <a:t>​(</a:t>
            </a:r>
            <a:r>
              <a:rPr lang="en-US" altLang="zh-CN" dirty="0" err="1"/>
              <a:t>ot</a:t>
            </a:r>
            <a:r>
              <a:rPr lang="en-US" altLang="zh-CN" dirty="0"/>
              <a:t>​) </a:t>
            </a:r>
            <a:r>
              <a:rPr lang="zh-CN" altLang="en-US" dirty="0"/>
              <a:t>是由代理通过当前策略学习到的状态值估计。</a:t>
            </a:r>
            <a:r>
              <a:rPr lang="zh-CN" altLang="en-US" b="1" dirty="0"/>
              <a:t>目标值</a:t>
            </a:r>
            <a:r>
              <a:rPr lang="zh-CN" altLang="en-US" dirty="0"/>
              <a:t> </a:t>
            </a:r>
            <a:r>
              <a:rPr lang="en-US" altLang="zh-CN" dirty="0" err="1"/>
              <a:t>VttargetV</a:t>
            </a:r>
            <a:r>
              <a:rPr lang="en-US" altLang="zh-CN" dirty="0"/>
              <a:t>^\text{target}_</a:t>
            </a:r>
            <a:r>
              <a:rPr lang="en-US" altLang="zh-CN" dirty="0" err="1"/>
              <a:t>tVttarget</a:t>
            </a:r>
            <a:r>
              <a:rPr lang="en-US" altLang="zh-CN" dirty="0"/>
              <a:t>​ </a:t>
            </a:r>
            <a:r>
              <a:rPr lang="zh-CN" altLang="en-US"/>
              <a:t>是实际计算得到的目标值，通常通过</a:t>
            </a:r>
            <a:r>
              <a:rPr lang="zh-CN" altLang="en-US" b="1"/>
              <a:t>折扣回报</a:t>
            </a:r>
            <a:r>
              <a:rPr lang="zh-CN" altLang="en-US"/>
              <a:t>来计算，即考虑到从当前状态开始的未来奖励，</a:t>
            </a:r>
            <a:r>
              <a:rPr lang="zh-CN" altLang="en-US" dirty="0"/>
              <a:t>防止了策略更新过大。通过限制，模型只会在策略变化在一个小范围内进行更新，这有助于保持稳定的学习过程。</a:t>
            </a:r>
          </a:p>
        </p:txBody>
      </p:sp>
      <p:sp>
        <p:nvSpPr>
          <p:cNvPr id="4" name="灯片编号占位符 3"/>
          <p:cNvSpPr>
            <a:spLocks noGrp="1"/>
          </p:cNvSpPr>
          <p:nvPr>
            <p:ph type="sldNum" sz="quarter" idx="5"/>
          </p:nvPr>
        </p:nvSpPr>
        <p:spPr/>
        <p:txBody>
          <a:bodyPr/>
          <a:lstStyle/>
          <a:p>
            <a:fld id="{FC5688C1-F55A-B549-95B1-79B8882179B9}" type="slidenum">
              <a:rPr lang="en-US" smtClean="0"/>
              <a:t>4</a:t>
            </a:fld>
            <a:endParaRPr lang="en-US"/>
          </a:p>
        </p:txBody>
      </p:sp>
    </p:spTree>
    <p:extLst>
      <p:ext uri="{BB962C8B-B14F-4D97-AF65-F5344CB8AC3E}">
        <p14:creationId xmlns:p14="http://schemas.microsoft.com/office/powerpoint/2010/main" val="123637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D336E-D9F0-7AAA-E334-9DF52A2054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F384A9-DD31-0977-0FBD-F705B14900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A1C16A-3A93-CA46-916C-9AA69F2A7258}"/>
              </a:ext>
            </a:extLst>
          </p:cNvPr>
          <p:cNvSpPr>
            <a:spLocks noGrp="1"/>
          </p:cNvSpPr>
          <p:nvPr>
            <p:ph type="body" idx="1"/>
          </p:nvPr>
        </p:nvSpPr>
        <p:spPr/>
        <p:txBody>
          <a:bodyPr/>
          <a:lstStyle/>
          <a:p>
            <a:r>
              <a:rPr lang="en-US" altLang="zh-CN" dirty="0"/>
              <a:t>So as I say they drop the things here and the results show that it significantly outperforms many existing baselines. CURL, Dreamer, and Planet—each of which also employs pre-training or augmentation techniques. It is important to note here that this is on 1100k and 1500k DM Control which means that there is a limit on the number of the frames from these control tasks you get. So the difficulty is learning from limited data.</a:t>
            </a:r>
          </a:p>
        </p:txBody>
      </p:sp>
      <p:sp>
        <p:nvSpPr>
          <p:cNvPr id="4" name="灯片编号占位符 3">
            <a:extLst>
              <a:ext uri="{FF2B5EF4-FFF2-40B4-BE49-F238E27FC236}">
                <a16:creationId xmlns:a16="http://schemas.microsoft.com/office/drawing/2014/main" id="{E848FC44-4A10-264F-AF8C-D8BD336BF685}"/>
              </a:ext>
            </a:extLst>
          </p:cNvPr>
          <p:cNvSpPr>
            <a:spLocks noGrp="1"/>
          </p:cNvSpPr>
          <p:nvPr>
            <p:ph type="sldNum" sz="quarter" idx="5"/>
          </p:nvPr>
        </p:nvSpPr>
        <p:spPr/>
        <p:txBody>
          <a:bodyPr/>
          <a:lstStyle/>
          <a:p>
            <a:fld id="{FC5688C1-F55A-B549-95B1-79B8882179B9}" type="slidenum">
              <a:rPr lang="en-US" smtClean="0"/>
              <a:t>5</a:t>
            </a:fld>
            <a:endParaRPr lang="en-US"/>
          </a:p>
        </p:txBody>
      </p:sp>
    </p:spTree>
    <p:extLst>
      <p:ext uri="{BB962C8B-B14F-4D97-AF65-F5344CB8AC3E}">
        <p14:creationId xmlns:p14="http://schemas.microsoft.com/office/powerpoint/2010/main" val="367387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table here just basically combine two augmentations , this means you plug rotate with grayscale , and that gets you to 300 points in this walker and if you plug crop with crop then it gets 900 points. And it turns out random crop is the most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you can see when there is no data augmentation it focuses on no points, but when you do crop it focuses on this ridge here which makes sense because that’s the thing needs to be vertical in order to make the walker to be stable .And you can see it focuses on different thing and the crop method make the model focus on the most important part of the image</a:t>
            </a:r>
          </a:p>
          <a:p>
            <a:endParaRPr lang="zh-CN" altLang="en-US" dirty="0"/>
          </a:p>
        </p:txBody>
      </p:sp>
      <p:sp>
        <p:nvSpPr>
          <p:cNvPr id="4" name="灯片编号占位符 3"/>
          <p:cNvSpPr>
            <a:spLocks noGrp="1"/>
          </p:cNvSpPr>
          <p:nvPr>
            <p:ph type="sldNum" sz="quarter" idx="5"/>
          </p:nvPr>
        </p:nvSpPr>
        <p:spPr/>
        <p:txBody>
          <a:bodyPr/>
          <a:lstStyle/>
          <a:p>
            <a:fld id="{FC5688C1-F55A-B549-95B1-79B8882179B9}" type="slidenum">
              <a:rPr lang="en-US" smtClean="0"/>
              <a:t>6</a:t>
            </a:fld>
            <a:endParaRPr lang="en-US"/>
          </a:p>
        </p:txBody>
      </p:sp>
    </p:spTree>
    <p:extLst>
      <p:ext uri="{BB962C8B-B14F-4D97-AF65-F5344CB8AC3E}">
        <p14:creationId xmlns:p14="http://schemas.microsoft.com/office/powerpoint/2010/main" val="1157670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this paper demonstrates that integrating data augmentation techniques into reinforcement learning significantly enhances the agent’s ability to learn, generalize, and adapt to diverse environments. By applying augmentations we not only improve the robustness of the model but also help it focus on key features that are critical for decision-making.</a:t>
            </a:r>
          </a:p>
          <a:p>
            <a:r>
              <a:rPr lang="zh-CN" altLang="en-US" dirty="0"/>
              <a:t>‘</a:t>
            </a:r>
            <a:r>
              <a:rPr lang="en-US" altLang="zh-CN" dirty="0"/>
              <a:t>This approach is particularly valuable when working with limited data or in environments where variability is high. By diversifying the training experience, we enable the model to handle unseen scenarios more effectively, making it a promising strategy for improving RL in real-world applications.</a:t>
            </a:r>
            <a:endParaRPr lang="zh-CN" altLang="en-US" dirty="0"/>
          </a:p>
        </p:txBody>
      </p:sp>
      <p:sp>
        <p:nvSpPr>
          <p:cNvPr id="4" name="灯片编号占位符 3"/>
          <p:cNvSpPr>
            <a:spLocks noGrp="1"/>
          </p:cNvSpPr>
          <p:nvPr>
            <p:ph type="sldNum" sz="quarter" idx="5"/>
          </p:nvPr>
        </p:nvSpPr>
        <p:spPr/>
        <p:txBody>
          <a:bodyPr/>
          <a:lstStyle/>
          <a:p>
            <a:fld id="{FC5688C1-F55A-B549-95B1-79B8882179B9}" type="slidenum">
              <a:rPr lang="en-US" smtClean="0"/>
              <a:t>7</a:t>
            </a:fld>
            <a:endParaRPr lang="en-US"/>
          </a:p>
        </p:txBody>
      </p:sp>
    </p:spTree>
    <p:extLst>
      <p:ext uri="{BB962C8B-B14F-4D97-AF65-F5344CB8AC3E}">
        <p14:creationId xmlns:p14="http://schemas.microsoft.com/office/powerpoint/2010/main" val="970660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560243"/>
            <a:ext cx="9144000" cy="3697557"/>
          </a:xfrm>
          <a:prstGeom prst="rect">
            <a:avLst/>
          </a:prstGeom>
        </p:spPr>
        <p:txBody>
          <a:bodyPr/>
          <a:lstStyle>
            <a:lvl1pPr marL="0" indent="0" algn="l">
              <a:buFont typeface="Arial" charset="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a:p>
            <a:endParaRPr lang="en-US" dirty="0"/>
          </a:p>
          <a:p>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7264" y="266561"/>
            <a:ext cx="552565" cy="583122"/>
          </a:xfrm>
          <a:prstGeom prst="rect">
            <a:avLst/>
          </a:prstGeom>
        </p:spPr>
      </p:pic>
      <p:cxnSp>
        <p:nvCxnSpPr>
          <p:cNvPr id="14" name="Straight Connector 13"/>
          <p:cNvCxnSpPr/>
          <p:nvPr userDrawn="1"/>
        </p:nvCxnSpPr>
        <p:spPr>
          <a:xfrm flipH="1">
            <a:off x="295118" y="939376"/>
            <a:ext cx="11617482" cy="0"/>
          </a:xfrm>
          <a:prstGeom prst="line">
            <a:avLst/>
          </a:prstGeom>
          <a:ln w="31750" cap="sq">
            <a:solidFill>
              <a:srgbClr val="5B6772"/>
            </a:solidFill>
            <a:prstDash val="solid"/>
          </a:ln>
          <a:effectLst>
            <a:outerShdw blurRad="25400" dist="25400" dir="5400000" algn="t"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9" name="Title 2"/>
          <p:cNvSpPr>
            <a:spLocks noGrp="1"/>
          </p:cNvSpPr>
          <p:nvPr>
            <p:ph type="title"/>
          </p:nvPr>
        </p:nvSpPr>
        <p:spPr>
          <a:xfrm>
            <a:off x="505862" y="272464"/>
            <a:ext cx="10515600" cy="682954"/>
          </a:xfrm>
          <a:prstGeom prst="rect">
            <a:avLst/>
          </a:prstGeom>
        </p:spPr>
        <p:txBody>
          <a:bodyPr/>
          <a:lstStyle/>
          <a:p>
            <a:r>
              <a:rPr lang="en-US" dirty="0"/>
              <a:t>Slide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0777" y="6075335"/>
            <a:ext cx="4039052" cy="295234"/>
          </a:xfrm>
          <a:prstGeom prst="rect">
            <a:avLst/>
          </a:prstGeom>
        </p:spPr>
      </p:pic>
    </p:spTree>
    <p:extLst>
      <p:ext uri="{BB962C8B-B14F-4D97-AF65-F5344CB8AC3E}">
        <p14:creationId xmlns:p14="http://schemas.microsoft.com/office/powerpoint/2010/main" val="140899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3190"/>
            <a:ext cx="10515600" cy="4351338"/>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57264" y="266561"/>
            <a:ext cx="552565" cy="583122"/>
          </a:xfrm>
          <a:prstGeom prst="rect">
            <a:avLst/>
          </a:prstGeom>
        </p:spPr>
      </p:pic>
      <p:cxnSp>
        <p:nvCxnSpPr>
          <p:cNvPr id="16" name="Straight Connector 15"/>
          <p:cNvCxnSpPr/>
          <p:nvPr userDrawn="1"/>
        </p:nvCxnSpPr>
        <p:spPr>
          <a:xfrm flipH="1">
            <a:off x="295118" y="939376"/>
            <a:ext cx="11617482" cy="0"/>
          </a:xfrm>
          <a:prstGeom prst="line">
            <a:avLst/>
          </a:prstGeom>
          <a:ln w="31750" cap="sq">
            <a:solidFill>
              <a:srgbClr val="5B6772"/>
            </a:solidFill>
            <a:prstDash val="solid"/>
          </a:ln>
          <a:effectLst>
            <a:outerShdw blurRad="25400" dist="25400" dir="5400000" algn="t"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505862" y="365500"/>
            <a:ext cx="10515600" cy="620867"/>
          </a:xfrm>
          <a:prstGeom prst="rect">
            <a:avLst/>
          </a:prstGeom>
        </p:spPr>
        <p:txBody>
          <a:bodyPr>
            <a:normAutofit/>
          </a:bodyPr>
          <a:lstStyle>
            <a:lvl1pPr>
              <a:defRPr sz="3200">
                <a:latin typeface="Century Gothic" charset="0"/>
                <a:ea typeface="Century Gothic" charset="0"/>
                <a:cs typeface="Century Gothic" charset="0"/>
              </a:defRPr>
            </a:lvl1pPr>
          </a:lstStyle>
          <a:p>
            <a:r>
              <a:rPr lang="en-US" dirty="0"/>
              <a:t>Click to edit Master title style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0777" y="6075335"/>
            <a:ext cx="4039052" cy="295234"/>
          </a:xfrm>
          <a:prstGeom prst="rect">
            <a:avLst/>
          </a:prstGeom>
        </p:spPr>
      </p:pic>
    </p:spTree>
    <p:extLst>
      <p:ext uri="{BB962C8B-B14F-4D97-AF65-F5344CB8AC3E}">
        <p14:creationId xmlns:p14="http://schemas.microsoft.com/office/powerpoint/2010/main" val="166190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8885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429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txStyles>
    <p:titleStyle>
      <a:lvl1pPr algn="l" defTabSz="914400" rtl="0" eaLnBrk="1" latinLnBrk="0" hangingPunct="1">
        <a:lnSpc>
          <a:spcPct val="90000"/>
        </a:lnSpc>
        <a:spcBef>
          <a:spcPct val="0"/>
        </a:spcBef>
        <a:buNone/>
        <a:defRPr sz="4400" kern="1200">
          <a:solidFill>
            <a:srgbClr val="0539A6"/>
          </a:solidFill>
          <a:latin typeface="Century Gothic" charset="0"/>
          <a:ea typeface="Century Gothic" charset="0"/>
          <a:cs typeface="Century Gothic"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539A6"/>
          </a:solidFill>
          <a:latin typeface="Century Gothic" charset="0"/>
          <a:ea typeface="Century Gothic" charset="0"/>
          <a:cs typeface="Century Gothic" charset="0"/>
        </a:defRPr>
      </a:lvl1pPr>
      <a:lvl2pPr marL="685800" indent="-228600" algn="l" defTabSz="914400" rtl="0" eaLnBrk="1" latinLnBrk="0" hangingPunct="1">
        <a:lnSpc>
          <a:spcPct val="90000"/>
        </a:lnSpc>
        <a:spcBef>
          <a:spcPts val="500"/>
        </a:spcBef>
        <a:buFont typeface="Arial"/>
        <a:buChar char="•"/>
        <a:defRPr sz="2400" kern="1200">
          <a:solidFill>
            <a:srgbClr val="0539A6"/>
          </a:solidFill>
          <a:latin typeface="Century Gothic" charset="0"/>
          <a:ea typeface="Century Gothic" charset="0"/>
          <a:cs typeface="Century Gothic" charset="0"/>
        </a:defRPr>
      </a:lvl2pPr>
      <a:lvl3pPr marL="1143000" indent="-228600" algn="l" defTabSz="914400" rtl="0" eaLnBrk="1" latinLnBrk="0" hangingPunct="1">
        <a:lnSpc>
          <a:spcPct val="90000"/>
        </a:lnSpc>
        <a:spcBef>
          <a:spcPts val="500"/>
        </a:spcBef>
        <a:buFont typeface="Arial"/>
        <a:buChar char="•"/>
        <a:defRPr sz="2000" kern="1200">
          <a:solidFill>
            <a:srgbClr val="0539A6"/>
          </a:solidFill>
          <a:latin typeface="Century Gothic" charset="0"/>
          <a:ea typeface="Century Gothic" charset="0"/>
          <a:cs typeface="Century Gothic" charset="0"/>
        </a:defRPr>
      </a:lvl3pPr>
      <a:lvl4pPr marL="1600200" indent="-228600" algn="l" defTabSz="914400" rtl="0" eaLnBrk="1" latinLnBrk="0" hangingPunct="1">
        <a:lnSpc>
          <a:spcPct val="90000"/>
        </a:lnSpc>
        <a:spcBef>
          <a:spcPts val="500"/>
        </a:spcBef>
        <a:buFont typeface="Arial"/>
        <a:buChar char="•"/>
        <a:defRPr sz="1800" kern="1200">
          <a:solidFill>
            <a:srgbClr val="0539A6"/>
          </a:solidFill>
          <a:latin typeface="Century Gothic" charset="0"/>
          <a:ea typeface="Century Gothic" charset="0"/>
          <a:cs typeface="Century Gothic" charset="0"/>
        </a:defRPr>
      </a:lvl4pPr>
      <a:lvl5pPr marL="2057400" indent="-228600" algn="l" defTabSz="914400" rtl="0" eaLnBrk="1" latinLnBrk="0" hangingPunct="1">
        <a:lnSpc>
          <a:spcPct val="90000"/>
        </a:lnSpc>
        <a:spcBef>
          <a:spcPts val="500"/>
        </a:spcBef>
        <a:buFont typeface="Arial"/>
        <a:buChar char="•"/>
        <a:defRPr sz="1800" kern="1200">
          <a:solidFill>
            <a:srgbClr val="0539A6"/>
          </a:solidFill>
          <a:latin typeface="Century Gothic" charset="0"/>
          <a:ea typeface="Century Gothic" charset="0"/>
          <a:cs typeface="Century Gothic"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0" y="2184400"/>
            <a:ext cx="12192000" cy="4673601"/>
          </a:xfrm>
          <a:prstGeom prst="rect">
            <a:avLst/>
          </a:prstGeom>
          <a:solidFill>
            <a:srgbClr val="0539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4152" y="3349872"/>
            <a:ext cx="10337800" cy="584775"/>
          </a:xfrm>
          <a:prstGeom prst="rect">
            <a:avLst/>
          </a:prstGeom>
          <a:noFill/>
        </p:spPr>
        <p:txBody>
          <a:bodyPr wrap="square" rtlCol="0">
            <a:spAutoFit/>
          </a:bodyPr>
          <a:lstStyle/>
          <a:p>
            <a:r>
              <a:rPr lang="en-US" sz="3200" dirty="0">
                <a:solidFill>
                  <a:schemeClr val="bg1"/>
                </a:solidFill>
                <a:latin typeface="Century Gothic" charset="0"/>
                <a:ea typeface="Century Gothic" charset="0"/>
                <a:cs typeface="Century Gothic" charset="0"/>
              </a:rPr>
              <a:t>R</a:t>
            </a:r>
            <a:r>
              <a:rPr lang="en-US" altLang="zh-CN" sz="3200" dirty="0">
                <a:solidFill>
                  <a:schemeClr val="bg1"/>
                </a:solidFill>
                <a:latin typeface="Century Gothic" charset="0"/>
                <a:ea typeface="Century Gothic" charset="0"/>
                <a:cs typeface="Century Gothic" charset="0"/>
              </a:rPr>
              <a:t>einforcement Learning with Augmented Data</a:t>
            </a:r>
            <a:endParaRPr lang="en-US" sz="3200" dirty="0">
              <a:solidFill>
                <a:schemeClr val="bg1"/>
              </a:solidFill>
              <a:latin typeface="Century Gothic" charset="0"/>
              <a:ea typeface="Century Gothic" charset="0"/>
              <a:cs typeface="Century Gothic" charset="0"/>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36990" y="4495008"/>
            <a:ext cx="2624810" cy="2111349"/>
          </a:xfrm>
          <a:prstGeom prst="rect">
            <a:avLst/>
          </a:prstGeom>
        </p:spPr>
      </p:pic>
      <p:sp>
        <p:nvSpPr>
          <p:cNvPr id="5" name="TextBox 4"/>
          <p:cNvSpPr txBox="1"/>
          <p:nvPr/>
        </p:nvSpPr>
        <p:spPr>
          <a:xfrm>
            <a:off x="723900" y="5620038"/>
            <a:ext cx="1279517" cy="338554"/>
          </a:xfrm>
          <a:prstGeom prst="rect">
            <a:avLst/>
          </a:prstGeom>
          <a:noFill/>
        </p:spPr>
        <p:txBody>
          <a:bodyPr wrap="none" rtlCol="0">
            <a:spAutoFit/>
          </a:bodyPr>
          <a:lstStyle/>
          <a:p>
            <a:r>
              <a:rPr lang="en-US" sz="1600" dirty="0">
                <a:solidFill>
                  <a:schemeClr val="bg1"/>
                </a:solidFill>
                <a:latin typeface="Century Gothic" charset="0"/>
                <a:ea typeface="Century Gothic" charset="0"/>
                <a:cs typeface="Century Gothic" charset="0"/>
              </a:rPr>
              <a:t>Feng Jiang</a:t>
            </a:r>
          </a:p>
        </p:txBody>
      </p:sp>
      <p:cxnSp>
        <p:nvCxnSpPr>
          <p:cNvPr id="7" name="Straight Connector 6"/>
          <p:cNvCxnSpPr/>
          <p:nvPr/>
        </p:nvCxnSpPr>
        <p:spPr>
          <a:xfrm>
            <a:off x="723900" y="1989376"/>
            <a:ext cx="2781300" cy="0"/>
          </a:xfrm>
          <a:prstGeom prst="line">
            <a:avLst/>
          </a:prstGeom>
          <a:ln w="28575">
            <a:solidFill>
              <a:srgbClr val="D81E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4152" y="1572481"/>
            <a:ext cx="1284326" cy="369332"/>
          </a:xfrm>
          <a:prstGeom prst="rect">
            <a:avLst/>
          </a:prstGeom>
          <a:noFill/>
        </p:spPr>
        <p:txBody>
          <a:bodyPr wrap="none" rtlCol="0">
            <a:spAutoFit/>
          </a:bodyPr>
          <a:lstStyle/>
          <a:p>
            <a:r>
              <a:rPr lang="en-US" dirty="0">
                <a:solidFill>
                  <a:srgbClr val="1D274F"/>
                </a:solidFill>
                <a:latin typeface="Century Gothic" charset="0"/>
                <a:ea typeface="Century Gothic" charset="0"/>
                <a:cs typeface="Century Gothic" charset="0"/>
              </a:rPr>
              <a:t>2025/2/28</a:t>
            </a:r>
          </a:p>
        </p:txBody>
      </p:sp>
    </p:spTree>
    <p:extLst>
      <p:ext uri="{BB962C8B-B14F-4D97-AF65-F5344CB8AC3E}">
        <p14:creationId xmlns:p14="http://schemas.microsoft.com/office/powerpoint/2010/main" val="3605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68E23EC-F4B8-4DC7-60CF-247372B0B2FE}"/>
              </a:ext>
            </a:extLst>
          </p:cNvPr>
          <p:cNvPicPr>
            <a:picLocks noGrp="1" noChangeAspect="1"/>
          </p:cNvPicPr>
          <p:nvPr>
            <p:ph idx="1"/>
          </p:nvPr>
        </p:nvPicPr>
        <p:blipFill>
          <a:blip r:embed="rId3"/>
          <a:stretch>
            <a:fillRect/>
          </a:stretch>
        </p:blipFill>
        <p:spPr>
          <a:xfrm>
            <a:off x="2535090" y="1276619"/>
            <a:ext cx="6457143" cy="2152381"/>
          </a:xfrm>
        </p:spPr>
      </p:pic>
      <p:sp>
        <p:nvSpPr>
          <p:cNvPr id="3" name="Title 2"/>
          <p:cNvSpPr>
            <a:spLocks noGrp="1"/>
          </p:cNvSpPr>
          <p:nvPr>
            <p:ph type="title"/>
          </p:nvPr>
        </p:nvSpPr>
        <p:spPr/>
        <p:txBody>
          <a:bodyPr/>
          <a:lstStyle/>
          <a:p>
            <a:r>
              <a:rPr lang="en-US" b="1" dirty="0"/>
              <a:t>Introduction</a:t>
            </a:r>
          </a:p>
        </p:txBody>
      </p:sp>
      <p:sp>
        <p:nvSpPr>
          <p:cNvPr id="7" name="文本框 6">
            <a:extLst>
              <a:ext uri="{FF2B5EF4-FFF2-40B4-BE49-F238E27FC236}">
                <a16:creationId xmlns:a16="http://schemas.microsoft.com/office/drawing/2014/main" id="{F2EFEB1F-26CA-FAEB-5133-9A7EEA7E79E3}"/>
              </a:ext>
            </a:extLst>
          </p:cNvPr>
          <p:cNvSpPr txBox="1"/>
          <p:nvPr/>
        </p:nvSpPr>
        <p:spPr>
          <a:xfrm>
            <a:off x="865761" y="3719252"/>
            <a:ext cx="4805464" cy="1477328"/>
          </a:xfrm>
          <a:prstGeom prst="rect">
            <a:avLst/>
          </a:prstGeom>
          <a:noFill/>
        </p:spPr>
        <p:txBody>
          <a:bodyPr wrap="square" rtlCol="0">
            <a:spAutoFit/>
          </a:bodyPr>
          <a:lstStyle/>
          <a:p>
            <a:r>
              <a:rPr lang="en-US" altLang="zh-CN" b="1" dirty="0">
                <a:solidFill>
                  <a:schemeClr val="tx2"/>
                </a:solidFill>
                <a:latin typeface="Century Gothic" charset="0"/>
                <a:ea typeface="Century Gothic" charset="0"/>
                <a:cs typeface="Century Gothic" charset="0"/>
              </a:rPr>
              <a:t>Reinforcement Learning (RL) </a:t>
            </a:r>
          </a:p>
          <a:p>
            <a:r>
              <a:rPr lang="en-US" altLang="zh-CN" dirty="0">
                <a:solidFill>
                  <a:schemeClr val="tx2"/>
                </a:solidFill>
                <a:latin typeface="Century Gothic" charset="0"/>
                <a:ea typeface="Century Gothic" charset="0"/>
                <a:cs typeface="Century Gothic" charset="0"/>
              </a:rPr>
              <a:t>An agent learns to optimize actions in an environment through trial and error.</a:t>
            </a:r>
          </a:p>
          <a:p>
            <a:endParaRPr lang="en-US" altLang="zh-CN" dirty="0">
              <a:solidFill>
                <a:schemeClr val="tx2"/>
              </a:solidFill>
              <a:latin typeface="Century Gothic" charset="0"/>
              <a:ea typeface="Century Gothic" charset="0"/>
              <a:cs typeface="Century Gothic" charset="0"/>
            </a:endParaRPr>
          </a:p>
          <a:p>
            <a:endParaRPr lang="en-US" altLang="zh-CN" dirty="0">
              <a:solidFill>
                <a:schemeClr val="tx2"/>
              </a:solidFill>
              <a:latin typeface="Century Gothic" charset="0"/>
              <a:ea typeface="Century Gothic" charset="0"/>
              <a:cs typeface="Century Gothic" charset="0"/>
            </a:endParaRPr>
          </a:p>
        </p:txBody>
      </p:sp>
      <p:sp>
        <p:nvSpPr>
          <p:cNvPr id="9" name="文本框 8">
            <a:extLst>
              <a:ext uri="{FF2B5EF4-FFF2-40B4-BE49-F238E27FC236}">
                <a16:creationId xmlns:a16="http://schemas.microsoft.com/office/drawing/2014/main" id="{38D8AFA7-805F-F23E-9010-CEDBEE7A6371}"/>
              </a:ext>
            </a:extLst>
          </p:cNvPr>
          <p:cNvSpPr txBox="1"/>
          <p:nvPr/>
        </p:nvSpPr>
        <p:spPr>
          <a:xfrm>
            <a:off x="6381345" y="3719252"/>
            <a:ext cx="4640117" cy="1200329"/>
          </a:xfrm>
          <a:prstGeom prst="rect">
            <a:avLst/>
          </a:prstGeom>
          <a:noFill/>
        </p:spPr>
        <p:txBody>
          <a:bodyPr wrap="square" rtlCol="0">
            <a:spAutoFit/>
          </a:bodyPr>
          <a:lstStyle/>
          <a:p>
            <a:r>
              <a:rPr lang="en-US" altLang="zh-CN" b="1" dirty="0">
                <a:solidFill>
                  <a:schemeClr val="tx2"/>
                </a:solidFill>
                <a:latin typeface="Century Gothic" charset="0"/>
                <a:ea typeface="Century Gothic" charset="0"/>
                <a:cs typeface="Century Gothic" charset="0"/>
              </a:rPr>
              <a:t>Data Augmentation</a:t>
            </a:r>
          </a:p>
          <a:p>
            <a:r>
              <a:rPr lang="en-US" altLang="zh-CN" dirty="0">
                <a:solidFill>
                  <a:schemeClr val="tx2"/>
                </a:solidFill>
                <a:latin typeface="Century Gothic" charset="0"/>
                <a:ea typeface="Century Gothic" charset="0"/>
                <a:cs typeface="Century Gothic" charset="0"/>
              </a:rPr>
              <a:t>A technique used in supervised learning to improve model robustness by generating new data variations.</a:t>
            </a:r>
            <a:endParaRPr lang="zh-CN" altLang="en-US" dirty="0">
              <a:solidFill>
                <a:schemeClr val="tx2"/>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92428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1AF94BF-9508-B9EB-B223-7344EBB1B4C1}"/>
              </a:ext>
            </a:extLst>
          </p:cNvPr>
          <p:cNvPicPr>
            <a:picLocks noGrp="1" noChangeAspect="1"/>
          </p:cNvPicPr>
          <p:nvPr>
            <p:ph idx="1"/>
          </p:nvPr>
        </p:nvPicPr>
        <p:blipFill>
          <a:blip r:embed="rId3"/>
          <a:stretch>
            <a:fillRect/>
          </a:stretch>
        </p:blipFill>
        <p:spPr>
          <a:xfrm>
            <a:off x="1553143" y="2117127"/>
            <a:ext cx="9085714" cy="3123809"/>
          </a:xfrm>
        </p:spPr>
      </p:pic>
      <p:sp>
        <p:nvSpPr>
          <p:cNvPr id="3" name="Title 2"/>
          <p:cNvSpPr>
            <a:spLocks noGrp="1"/>
          </p:cNvSpPr>
          <p:nvPr>
            <p:ph type="title"/>
          </p:nvPr>
        </p:nvSpPr>
        <p:spPr/>
        <p:txBody>
          <a:bodyPr/>
          <a:lstStyle/>
          <a:p>
            <a:r>
              <a:rPr lang="en-US" altLang="zh-CN" b="1" dirty="0"/>
              <a:t>Data Augmentation Techniques</a:t>
            </a:r>
            <a:endParaRPr lang="en-US" b="1" dirty="0"/>
          </a:p>
        </p:txBody>
      </p:sp>
    </p:spTree>
    <p:extLst>
      <p:ext uri="{BB962C8B-B14F-4D97-AF65-F5344CB8AC3E}">
        <p14:creationId xmlns:p14="http://schemas.microsoft.com/office/powerpoint/2010/main" val="59503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CDFE97F-D52B-A971-8CB5-5388E1FA8255}"/>
              </a:ext>
            </a:extLst>
          </p:cNvPr>
          <p:cNvSpPr>
            <a:spLocks noGrp="1"/>
          </p:cNvSpPr>
          <p:nvPr>
            <p:ph type="title"/>
          </p:nvPr>
        </p:nvSpPr>
        <p:spPr/>
        <p:txBody>
          <a:bodyPr/>
          <a:lstStyle/>
          <a:p>
            <a:r>
              <a:rPr lang="en-US" altLang="zh-CN" b="1" dirty="0"/>
              <a:t>Implementation and Methodology</a:t>
            </a:r>
            <a:endParaRPr lang="zh-CN" altLang="en-US" b="1" dirty="0"/>
          </a:p>
        </p:txBody>
      </p:sp>
      <p:pic>
        <p:nvPicPr>
          <p:cNvPr id="15" name="图片 14">
            <a:extLst>
              <a:ext uri="{FF2B5EF4-FFF2-40B4-BE49-F238E27FC236}">
                <a16:creationId xmlns:a16="http://schemas.microsoft.com/office/drawing/2014/main" id="{FD9D6CD3-604A-F6E3-75F5-CB20D6C6810A}"/>
              </a:ext>
            </a:extLst>
          </p:cNvPr>
          <p:cNvPicPr>
            <a:picLocks noChangeAspect="1"/>
          </p:cNvPicPr>
          <p:nvPr/>
        </p:nvPicPr>
        <p:blipFill>
          <a:blip r:embed="rId3"/>
          <a:stretch>
            <a:fillRect/>
          </a:stretch>
        </p:blipFill>
        <p:spPr>
          <a:xfrm>
            <a:off x="505862" y="2578732"/>
            <a:ext cx="10544749" cy="969248"/>
          </a:xfrm>
          <a:prstGeom prst="rect">
            <a:avLst/>
          </a:prstGeom>
        </p:spPr>
      </p:pic>
      <p:sp>
        <p:nvSpPr>
          <p:cNvPr id="17" name="文本框 16">
            <a:extLst>
              <a:ext uri="{FF2B5EF4-FFF2-40B4-BE49-F238E27FC236}">
                <a16:creationId xmlns:a16="http://schemas.microsoft.com/office/drawing/2014/main" id="{214CD628-63EE-D632-7DAC-A252A33487D8}"/>
              </a:ext>
            </a:extLst>
          </p:cNvPr>
          <p:cNvSpPr txBox="1"/>
          <p:nvPr/>
        </p:nvSpPr>
        <p:spPr>
          <a:xfrm>
            <a:off x="505862" y="1216636"/>
            <a:ext cx="10515600" cy="1200329"/>
          </a:xfrm>
          <a:prstGeom prst="rect">
            <a:avLst/>
          </a:prstGeom>
          <a:noFill/>
        </p:spPr>
        <p:txBody>
          <a:bodyPr wrap="square">
            <a:spAutoFit/>
          </a:bodyPr>
          <a:lstStyle/>
          <a:p>
            <a:r>
              <a:rPr lang="en-US" altLang="zh-CN" b="1" dirty="0">
                <a:solidFill>
                  <a:schemeClr val="tx2"/>
                </a:solidFill>
              </a:rPr>
              <a:t>Proximal policy optimization. </a:t>
            </a:r>
          </a:p>
          <a:p>
            <a:r>
              <a:rPr lang="en-US" altLang="zh-CN" dirty="0">
                <a:solidFill>
                  <a:schemeClr val="tx2"/>
                </a:solidFill>
              </a:rPr>
              <a:t>PPO is a state-of-the-art on-policy algorithm for learning a continuous or discrete control policy, (</a:t>
            </a:r>
            <a:r>
              <a:rPr lang="en-US" altLang="zh-CN" dirty="0" err="1">
                <a:solidFill>
                  <a:schemeClr val="tx2"/>
                </a:solidFill>
              </a:rPr>
              <a:t>ao</a:t>
            </a:r>
            <a:r>
              <a:rPr lang="en-US" altLang="zh-CN" dirty="0">
                <a:solidFill>
                  <a:schemeClr val="tx2"/>
                </a:solidFill>
              </a:rPr>
              <a:t>). PPO forms policy gradients using action-advantages, At = A(at </a:t>
            </a:r>
            <a:r>
              <a:rPr lang="en-US" altLang="zh-CN" dirty="0" err="1">
                <a:solidFill>
                  <a:schemeClr val="tx2"/>
                </a:solidFill>
              </a:rPr>
              <a:t>st</a:t>
            </a:r>
            <a:r>
              <a:rPr lang="en-US" altLang="zh-CN" dirty="0">
                <a:solidFill>
                  <a:schemeClr val="tx2"/>
                </a:solidFill>
              </a:rPr>
              <a:t>) = Q(at </a:t>
            </a:r>
            <a:r>
              <a:rPr lang="en-US" altLang="zh-CN" dirty="0" err="1">
                <a:solidFill>
                  <a:schemeClr val="tx2"/>
                </a:solidFill>
              </a:rPr>
              <a:t>st</a:t>
            </a:r>
            <a:r>
              <a:rPr lang="en-US" altLang="zh-CN" dirty="0">
                <a:solidFill>
                  <a:schemeClr val="tx2"/>
                </a:solidFill>
              </a:rPr>
              <a:t>) V (</a:t>
            </a:r>
            <a:r>
              <a:rPr lang="en-US" altLang="zh-CN" dirty="0" err="1">
                <a:solidFill>
                  <a:schemeClr val="tx2"/>
                </a:solidFill>
              </a:rPr>
              <a:t>st</a:t>
            </a:r>
            <a:r>
              <a:rPr lang="en-US" altLang="zh-CN" dirty="0">
                <a:solidFill>
                  <a:schemeClr val="tx2"/>
                </a:solidFill>
              </a:rPr>
              <a:t>), and minimizes a clipped-ratio loss over minibatches of recent experience (collected under old ):</a:t>
            </a:r>
            <a:endParaRPr lang="zh-CN" altLang="en-US" dirty="0">
              <a:solidFill>
                <a:schemeClr val="tx2"/>
              </a:solidFill>
            </a:endParaRPr>
          </a:p>
        </p:txBody>
      </p:sp>
      <p:pic>
        <p:nvPicPr>
          <p:cNvPr id="19" name="图片 18">
            <a:extLst>
              <a:ext uri="{FF2B5EF4-FFF2-40B4-BE49-F238E27FC236}">
                <a16:creationId xmlns:a16="http://schemas.microsoft.com/office/drawing/2014/main" id="{7FD4854E-2C43-3A61-384F-15045CB5E542}"/>
              </a:ext>
            </a:extLst>
          </p:cNvPr>
          <p:cNvPicPr>
            <a:picLocks noChangeAspect="1"/>
          </p:cNvPicPr>
          <p:nvPr/>
        </p:nvPicPr>
        <p:blipFill>
          <a:blip r:embed="rId4"/>
          <a:stretch>
            <a:fillRect/>
          </a:stretch>
        </p:blipFill>
        <p:spPr>
          <a:xfrm>
            <a:off x="3235769" y="4897488"/>
            <a:ext cx="5720462" cy="969247"/>
          </a:xfrm>
          <a:prstGeom prst="rect">
            <a:avLst/>
          </a:prstGeom>
        </p:spPr>
      </p:pic>
      <p:sp>
        <p:nvSpPr>
          <p:cNvPr id="21" name="文本框 20">
            <a:extLst>
              <a:ext uri="{FF2B5EF4-FFF2-40B4-BE49-F238E27FC236}">
                <a16:creationId xmlns:a16="http://schemas.microsoft.com/office/drawing/2014/main" id="{819D8CD7-1659-F235-6066-D994F6FCBA79}"/>
              </a:ext>
            </a:extLst>
          </p:cNvPr>
          <p:cNvSpPr txBox="1"/>
          <p:nvPr/>
        </p:nvSpPr>
        <p:spPr>
          <a:xfrm>
            <a:off x="520436" y="3761069"/>
            <a:ext cx="10515599" cy="923330"/>
          </a:xfrm>
          <a:prstGeom prst="rect">
            <a:avLst/>
          </a:prstGeom>
          <a:noFill/>
        </p:spPr>
        <p:txBody>
          <a:bodyPr wrap="square">
            <a:spAutoFit/>
          </a:bodyPr>
          <a:lstStyle/>
          <a:p>
            <a:r>
              <a:rPr lang="en-US" altLang="zh-CN" b="1" dirty="0">
                <a:solidFill>
                  <a:schemeClr val="tx2"/>
                </a:solidFill>
              </a:rPr>
              <a:t>State-Value Estimator </a:t>
            </a:r>
          </a:p>
          <a:p>
            <a:r>
              <a:rPr lang="en-US" altLang="zh-CN" dirty="0">
                <a:solidFill>
                  <a:schemeClr val="tx2"/>
                </a:solidFill>
              </a:rPr>
              <a:t>Our PPO agents learn a state-value estimator, V (s), which is regressed against a target of discounted returns and used with Generalized Advantage Estimation [4]</a:t>
            </a:r>
            <a:endParaRPr lang="zh-CN" altLang="en-US" dirty="0">
              <a:solidFill>
                <a:schemeClr val="tx2"/>
              </a:solidFill>
            </a:endParaRPr>
          </a:p>
        </p:txBody>
      </p:sp>
    </p:spTree>
    <p:extLst>
      <p:ext uri="{BB962C8B-B14F-4D97-AF65-F5344CB8AC3E}">
        <p14:creationId xmlns:p14="http://schemas.microsoft.com/office/powerpoint/2010/main" val="199812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0D501-6274-1503-073A-82D0284ECBA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9DC35B-943D-4A5A-2AF5-06EF84CD7CC9}"/>
              </a:ext>
            </a:extLst>
          </p:cNvPr>
          <p:cNvSpPr>
            <a:spLocks noGrp="1"/>
          </p:cNvSpPr>
          <p:nvPr>
            <p:ph type="title"/>
          </p:nvPr>
        </p:nvSpPr>
        <p:spPr/>
        <p:txBody>
          <a:bodyPr/>
          <a:lstStyle/>
          <a:p>
            <a:r>
              <a:rPr lang="en-US" altLang="zh-CN" b="1" dirty="0"/>
              <a:t>Results and Performance</a:t>
            </a:r>
            <a:endParaRPr lang="en-US" dirty="0"/>
          </a:p>
        </p:txBody>
      </p:sp>
      <p:pic>
        <p:nvPicPr>
          <p:cNvPr id="7" name="图片 6">
            <a:extLst>
              <a:ext uri="{FF2B5EF4-FFF2-40B4-BE49-F238E27FC236}">
                <a16:creationId xmlns:a16="http://schemas.microsoft.com/office/drawing/2014/main" id="{9276714A-E1D6-895D-C9C9-8354149E3070}"/>
              </a:ext>
            </a:extLst>
          </p:cNvPr>
          <p:cNvPicPr>
            <a:picLocks noChangeAspect="1"/>
          </p:cNvPicPr>
          <p:nvPr/>
        </p:nvPicPr>
        <p:blipFill>
          <a:blip r:embed="rId3"/>
          <a:stretch>
            <a:fillRect/>
          </a:stretch>
        </p:blipFill>
        <p:spPr>
          <a:xfrm>
            <a:off x="505862" y="1233762"/>
            <a:ext cx="7123809" cy="4390476"/>
          </a:xfrm>
          <a:prstGeom prst="rect">
            <a:avLst/>
          </a:prstGeom>
        </p:spPr>
      </p:pic>
      <p:sp>
        <p:nvSpPr>
          <p:cNvPr id="11" name="文本框 10">
            <a:extLst>
              <a:ext uri="{FF2B5EF4-FFF2-40B4-BE49-F238E27FC236}">
                <a16:creationId xmlns:a16="http://schemas.microsoft.com/office/drawing/2014/main" id="{A31ADBE2-7344-67B8-EA9D-C190D87226E4}"/>
              </a:ext>
            </a:extLst>
          </p:cNvPr>
          <p:cNvSpPr txBox="1"/>
          <p:nvPr/>
        </p:nvSpPr>
        <p:spPr>
          <a:xfrm>
            <a:off x="7629671" y="1265850"/>
            <a:ext cx="4381354" cy="2585323"/>
          </a:xfrm>
          <a:prstGeom prst="rect">
            <a:avLst/>
          </a:prstGeom>
          <a:noFill/>
        </p:spPr>
        <p:txBody>
          <a:bodyPr wrap="square">
            <a:spAutoFit/>
          </a:bodyPr>
          <a:lstStyle/>
          <a:p>
            <a:r>
              <a:rPr lang="en-US" altLang="zh-CN" dirty="0">
                <a:solidFill>
                  <a:schemeClr val="tx2"/>
                </a:solidFill>
              </a:rPr>
              <a:t>Table 1: We report scores for RAD and baseline methods on </a:t>
            </a:r>
            <a:r>
              <a:rPr lang="en-US" altLang="zh-CN" b="1" dirty="0">
                <a:solidFill>
                  <a:schemeClr val="tx2"/>
                </a:solidFill>
              </a:rPr>
              <a:t>DMControl100k and DMControl500k</a:t>
            </a:r>
            <a:r>
              <a:rPr lang="en-US" altLang="zh-CN" dirty="0">
                <a:solidFill>
                  <a:schemeClr val="tx2"/>
                </a:solidFill>
              </a:rPr>
              <a:t>. In both settings, RAD achieves state-of-the-art performance on all (6 out of 6) environments. We selected these 6 environments for benchmarking due to availability of baseline performance data from CURL , </a:t>
            </a:r>
            <a:r>
              <a:rPr lang="en-US" altLang="zh-CN" dirty="0" err="1">
                <a:solidFill>
                  <a:schemeClr val="tx2"/>
                </a:solidFill>
              </a:rPr>
              <a:t>PlaNet</a:t>
            </a:r>
            <a:r>
              <a:rPr lang="en-US" altLang="zh-CN" dirty="0">
                <a:solidFill>
                  <a:schemeClr val="tx2"/>
                </a:solidFill>
              </a:rPr>
              <a:t> , Dreamer , SAC+AE , and SLAC . </a:t>
            </a:r>
            <a:endParaRPr lang="zh-CN" altLang="en-US" dirty="0">
              <a:solidFill>
                <a:schemeClr val="tx2"/>
              </a:solidFill>
            </a:endParaRPr>
          </a:p>
        </p:txBody>
      </p:sp>
    </p:spTree>
    <p:extLst>
      <p:ext uri="{BB962C8B-B14F-4D97-AF65-F5344CB8AC3E}">
        <p14:creationId xmlns:p14="http://schemas.microsoft.com/office/powerpoint/2010/main" val="196737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5CC73D9-7B2D-BFD1-E51E-868288096221}"/>
              </a:ext>
            </a:extLst>
          </p:cNvPr>
          <p:cNvSpPr>
            <a:spLocks noGrp="1"/>
          </p:cNvSpPr>
          <p:nvPr>
            <p:ph type="title"/>
          </p:nvPr>
        </p:nvSpPr>
        <p:spPr/>
        <p:txBody>
          <a:bodyPr/>
          <a:lstStyle/>
          <a:p>
            <a:r>
              <a:rPr lang="en-US" altLang="zh-CN" b="1" dirty="0"/>
              <a:t>Attention Maps</a:t>
            </a:r>
            <a:endParaRPr lang="zh-CN" altLang="en-US" b="1" dirty="0"/>
          </a:p>
        </p:txBody>
      </p:sp>
      <p:pic>
        <p:nvPicPr>
          <p:cNvPr id="6" name="内容占位符 5">
            <a:extLst>
              <a:ext uri="{FF2B5EF4-FFF2-40B4-BE49-F238E27FC236}">
                <a16:creationId xmlns:a16="http://schemas.microsoft.com/office/drawing/2014/main" id="{5C6F88AE-6BEA-0585-5816-F54D485ABC8E}"/>
              </a:ext>
            </a:extLst>
          </p:cNvPr>
          <p:cNvPicPr>
            <a:picLocks noGrp="1" noChangeAspect="1"/>
          </p:cNvPicPr>
          <p:nvPr>
            <p:ph idx="1"/>
          </p:nvPr>
        </p:nvPicPr>
        <p:blipFill>
          <a:blip r:embed="rId3"/>
          <a:stretch>
            <a:fillRect/>
          </a:stretch>
        </p:blipFill>
        <p:spPr>
          <a:xfrm>
            <a:off x="792233" y="3011350"/>
            <a:ext cx="4971429" cy="2571429"/>
          </a:xfrm>
        </p:spPr>
      </p:pic>
      <p:sp>
        <p:nvSpPr>
          <p:cNvPr id="8" name="文本框 7">
            <a:extLst>
              <a:ext uri="{FF2B5EF4-FFF2-40B4-BE49-F238E27FC236}">
                <a16:creationId xmlns:a16="http://schemas.microsoft.com/office/drawing/2014/main" id="{A1350FC9-9D9E-D092-1353-30B58E5AF823}"/>
              </a:ext>
            </a:extLst>
          </p:cNvPr>
          <p:cNvSpPr txBox="1"/>
          <p:nvPr/>
        </p:nvSpPr>
        <p:spPr>
          <a:xfrm>
            <a:off x="505862" y="1398694"/>
            <a:ext cx="5590138" cy="1200329"/>
          </a:xfrm>
          <a:prstGeom prst="rect">
            <a:avLst/>
          </a:prstGeom>
          <a:noFill/>
        </p:spPr>
        <p:txBody>
          <a:bodyPr wrap="square">
            <a:spAutoFit/>
          </a:bodyPr>
          <a:lstStyle/>
          <a:p>
            <a:r>
              <a:rPr lang="en-US" altLang="zh-CN" b="1" dirty="0">
                <a:solidFill>
                  <a:schemeClr val="tx2"/>
                </a:solidFill>
              </a:rPr>
              <a:t>Which data augmentations are the most effective?</a:t>
            </a:r>
          </a:p>
          <a:p>
            <a:r>
              <a:rPr lang="en-US" altLang="zh-CN" dirty="0">
                <a:solidFill>
                  <a:schemeClr val="tx2"/>
                </a:solidFill>
              </a:rPr>
              <a:t>Figure (a), indicate that most data augmentations improve the performance of the base policy, and that random crop by itself was the most effective by a large margin.</a:t>
            </a:r>
            <a:endParaRPr lang="zh-CN" altLang="en-US" dirty="0">
              <a:solidFill>
                <a:schemeClr val="tx2"/>
              </a:solidFill>
            </a:endParaRPr>
          </a:p>
        </p:txBody>
      </p:sp>
      <p:pic>
        <p:nvPicPr>
          <p:cNvPr id="12" name="图片 11">
            <a:extLst>
              <a:ext uri="{FF2B5EF4-FFF2-40B4-BE49-F238E27FC236}">
                <a16:creationId xmlns:a16="http://schemas.microsoft.com/office/drawing/2014/main" id="{4F3683EC-2052-E638-0723-0CF85639EAA8}"/>
              </a:ext>
            </a:extLst>
          </p:cNvPr>
          <p:cNvPicPr>
            <a:picLocks noChangeAspect="1"/>
          </p:cNvPicPr>
          <p:nvPr/>
        </p:nvPicPr>
        <p:blipFill>
          <a:blip r:embed="rId4"/>
          <a:stretch>
            <a:fillRect/>
          </a:stretch>
        </p:blipFill>
        <p:spPr>
          <a:xfrm>
            <a:off x="6096000" y="2437569"/>
            <a:ext cx="5889570" cy="2448755"/>
          </a:xfrm>
          <a:prstGeom prst="rect">
            <a:avLst/>
          </a:prstGeom>
        </p:spPr>
      </p:pic>
    </p:spTree>
    <p:extLst>
      <p:ext uri="{BB962C8B-B14F-4D97-AF65-F5344CB8AC3E}">
        <p14:creationId xmlns:p14="http://schemas.microsoft.com/office/powerpoint/2010/main" val="138320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39A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0"/>
            <a:ext cx="12192001" cy="6858000"/>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436100" y="4735565"/>
            <a:ext cx="2463800" cy="1981836"/>
          </a:xfrm>
          <a:prstGeom prst="rect">
            <a:avLst/>
          </a:prstGeom>
        </p:spPr>
      </p:pic>
      <p:sp>
        <p:nvSpPr>
          <p:cNvPr id="8" name="TextBox 7"/>
          <p:cNvSpPr txBox="1"/>
          <p:nvPr/>
        </p:nvSpPr>
        <p:spPr>
          <a:xfrm>
            <a:off x="-914400" y="5067300"/>
            <a:ext cx="184731" cy="369332"/>
          </a:xfrm>
          <a:prstGeom prst="rect">
            <a:avLst/>
          </a:prstGeom>
          <a:noFill/>
        </p:spPr>
        <p:txBody>
          <a:bodyPr wrap="none" rtlCol="0">
            <a:spAutoFit/>
          </a:bodyPr>
          <a:lstStyle/>
          <a:p>
            <a:endParaRPr lang="en-US" dirty="0">
              <a:latin typeface="Century Gothic" charset="0"/>
              <a:ea typeface="Century Gothic" charset="0"/>
              <a:cs typeface="Century Gothic" charset="0"/>
            </a:endParaRPr>
          </a:p>
        </p:txBody>
      </p:sp>
      <p:sp>
        <p:nvSpPr>
          <p:cNvPr id="7" name="Rectangle 6"/>
          <p:cNvSpPr/>
          <p:nvPr/>
        </p:nvSpPr>
        <p:spPr>
          <a:xfrm>
            <a:off x="-1" y="711201"/>
            <a:ext cx="8706431" cy="5450680"/>
          </a:xfrm>
          <a:prstGeom prst="rect">
            <a:avLst/>
          </a:prstGeom>
          <a:solidFill>
            <a:srgbClr val="0539A6">
              <a:alpha val="90000"/>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724643" y="2044462"/>
            <a:ext cx="2781300" cy="0"/>
          </a:xfrm>
          <a:prstGeom prst="line">
            <a:avLst/>
          </a:prstGeom>
          <a:ln w="28575">
            <a:solidFill>
              <a:srgbClr val="D81E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152" y="2690979"/>
            <a:ext cx="4334841" cy="2554545"/>
          </a:xfrm>
          <a:prstGeom prst="rect">
            <a:avLst/>
          </a:prstGeom>
          <a:noFill/>
        </p:spPr>
        <p:txBody>
          <a:bodyPr wrap="none" rtlCol="0">
            <a:spAutoFit/>
          </a:bodyPr>
          <a:lstStyle/>
          <a:p>
            <a:r>
              <a:rPr lang="en-US" sz="1600" dirty="0">
                <a:solidFill>
                  <a:schemeClr val="bg1"/>
                </a:solidFill>
                <a:latin typeface="Century Gothic" charset="0"/>
                <a:ea typeface="Century Gothic" charset="0"/>
                <a:cs typeface="Century Gothic" charset="0"/>
              </a:rPr>
              <a:t>Integration of Data Augmentation and RL</a:t>
            </a:r>
          </a:p>
          <a:p>
            <a:endParaRPr lang="en-US" sz="1600" dirty="0">
              <a:solidFill>
                <a:schemeClr val="bg1"/>
              </a:solidFill>
              <a:latin typeface="Century Gothic" charset="0"/>
              <a:ea typeface="Century Gothic" charset="0"/>
              <a:cs typeface="Century Gothic" charset="0"/>
            </a:endParaRPr>
          </a:p>
          <a:p>
            <a:endParaRPr lang="en-US" sz="1600" dirty="0">
              <a:solidFill>
                <a:schemeClr val="bg1"/>
              </a:solidFill>
              <a:latin typeface="Century Gothic" charset="0"/>
              <a:ea typeface="Century Gothic" charset="0"/>
              <a:cs typeface="Century Gothic" charset="0"/>
            </a:endParaRPr>
          </a:p>
          <a:p>
            <a:r>
              <a:rPr lang="en-US" sz="1600" dirty="0">
                <a:solidFill>
                  <a:schemeClr val="bg1"/>
                </a:solidFill>
                <a:latin typeface="Century Gothic" charset="0"/>
                <a:ea typeface="Century Gothic" charset="0"/>
                <a:cs typeface="Century Gothic" charset="0"/>
              </a:rPr>
              <a:t>Enhanced Robustness and Generalization</a:t>
            </a:r>
          </a:p>
          <a:p>
            <a:endParaRPr lang="en-US" sz="1600" dirty="0">
              <a:solidFill>
                <a:schemeClr val="bg1"/>
              </a:solidFill>
              <a:latin typeface="Century Gothic" charset="0"/>
              <a:ea typeface="Century Gothic" charset="0"/>
              <a:cs typeface="Century Gothic" charset="0"/>
            </a:endParaRPr>
          </a:p>
          <a:p>
            <a:endParaRPr lang="en-US" sz="1600" dirty="0">
              <a:solidFill>
                <a:schemeClr val="bg1"/>
              </a:solidFill>
              <a:latin typeface="Century Gothic" charset="0"/>
              <a:ea typeface="Century Gothic" charset="0"/>
              <a:cs typeface="Century Gothic" charset="0"/>
            </a:endParaRPr>
          </a:p>
          <a:p>
            <a:r>
              <a:rPr lang="en-US" sz="1600" dirty="0">
                <a:solidFill>
                  <a:schemeClr val="bg1"/>
                </a:solidFill>
                <a:latin typeface="Century Gothic" charset="0"/>
                <a:ea typeface="Century Gothic" charset="0"/>
                <a:cs typeface="Century Gothic" charset="0"/>
              </a:rPr>
              <a:t>Effective in Limited Data Environments</a:t>
            </a:r>
          </a:p>
          <a:p>
            <a:endParaRPr lang="en-US" sz="1600" dirty="0">
              <a:solidFill>
                <a:schemeClr val="bg1"/>
              </a:solidFill>
              <a:latin typeface="Century Gothic" charset="0"/>
              <a:ea typeface="Century Gothic" charset="0"/>
              <a:cs typeface="Century Gothic" charset="0"/>
            </a:endParaRPr>
          </a:p>
          <a:p>
            <a:endParaRPr lang="en-US" sz="1600" dirty="0">
              <a:solidFill>
                <a:schemeClr val="bg1"/>
              </a:solidFill>
              <a:latin typeface="Century Gothic" charset="0"/>
              <a:ea typeface="Century Gothic" charset="0"/>
              <a:cs typeface="Century Gothic" charset="0"/>
            </a:endParaRPr>
          </a:p>
          <a:p>
            <a:r>
              <a:rPr lang="en-US" sz="1600" dirty="0">
                <a:solidFill>
                  <a:schemeClr val="bg1"/>
                </a:solidFill>
                <a:latin typeface="Century Gothic" charset="0"/>
                <a:ea typeface="Century Gothic" charset="0"/>
                <a:cs typeface="Century Gothic" charset="0"/>
              </a:rPr>
              <a:t>Future Potential</a:t>
            </a:r>
          </a:p>
        </p:txBody>
      </p:sp>
      <p:sp>
        <p:nvSpPr>
          <p:cNvPr id="15" name="TextBox 14"/>
          <p:cNvSpPr txBox="1"/>
          <p:nvPr/>
        </p:nvSpPr>
        <p:spPr>
          <a:xfrm>
            <a:off x="634152" y="1506856"/>
            <a:ext cx="2411238" cy="535531"/>
          </a:xfrm>
          <a:prstGeom prst="rect">
            <a:avLst/>
          </a:prstGeom>
          <a:noFill/>
        </p:spPr>
        <p:txBody>
          <a:bodyPr wrap="none" rtlCol="0">
            <a:spAutoFit/>
          </a:bodyPr>
          <a:lstStyle/>
          <a:p>
            <a:pPr>
              <a:lnSpc>
                <a:spcPct val="90000"/>
              </a:lnSpc>
              <a:spcBef>
                <a:spcPct val="0"/>
              </a:spcBef>
            </a:pPr>
            <a:r>
              <a:rPr lang="en-US" sz="3200" b="1" dirty="0">
                <a:solidFill>
                  <a:schemeClr val="bg1"/>
                </a:solidFill>
                <a:latin typeface="Century Gothic" charset="0"/>
              </a:rPr>
              <a:t>Conclusion</a:t>
            </a:r>
          </a:p>
        </p:txBody>
      </p:sp>
    </p:spTree>
    <p:extLst>
      <p:ext uri="{BB962C8B-B14F-4D97-AF65-F5344CB8AC3E}">
        <p14:creationId xmlns:p14="http://schemas.microsoft.com/office/powerpoint/2010/main" val="1843617847"/>
      </p:ext>
    </p:extLst>
  </p:cSld>
  <p:clrMapOvr>
    <a:masterClrMapping/>
  </p:clrMapOvr>
</p:sld>
</file>

<file path=ppt/theme/theme1.xml><?xml version="1.0" encoding="utf-8"?>
<a:theme xmlns:a="http://schemas.openxmlformats.org/drawingml/2006/main" name="Office Theme">
  <a:themeElements>
    <a:clrScheme name="Custom 3">
      <a:dk1>
        <a:srgbClr val="BBE4FF"/>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latin typeface="Century Gothic" charset="0"/>
            <a:ea typeface="Century Gothic" charset="0"/>
            <a:cs typeface="Century Gothic"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21753</TotalTime>
  <Words>1513</Words>
  <Application>Microsoft Office PowerPoint</Application>
  <PresentationFormat>宽屏</PresentationFormat>
  <Paragraphs>49</Paragraphs>
  <Slides>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Calibri</vt:lpstr>
      <vt:lpstr>Century Gothic</vt:lpstr>
      <vt:lpstr>Office Theme</vt:lpstr>
      <vt:lpstr>PowerPoint 演示文稿</vt:lpstr>
      <vt:lpstr>Introduction</vt:lpstr>
      <vt:lpstr>Data Augmentation Techniques</vt:lpstr>
      <vt:lpstr>Implementation and Methodology</vt:lpstr>
      <vt:lpstr>Results and Performance</vt:lpstr>
      <vt:lpstr>Attention Maps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姜 丰</cp:lastModifiedBy>
  <cp:revision>110</cp:revision>
  <dcterms:created xsi:type="dcterms:W3CDTF">2016-06-21T19:07:53Z</dcterms:created>
  <dcterms:modified xsi:type="dcterms:W3CDTF">2025-02-28T15:20:55Z</dcterms:modified>
</cp:coreProperties>
</file>