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9" r:id="rId3"/>
    <p:sldId id="260" r:id="rId5"/>
    <p:sldId id="265" r:id="rId6"/>
    <p:sldId id="278" r:id="rId7"/>
    <p:sldId id="274" r:id="rId8"/>
    <p:sldId id="275" r:id="rId9"/>
    <p:sldId id="267" r:id="rId10"/>
    <p:sldId id="276" r:id="rId11"/>
    <p:sldId id="268" r:id="rId12"/>
    <p:sldId id="279" r:id="rId13"/>
    <p:sldId id="280" r:id="rId14"/>
    <p:sldId id="281" r:id="rId15"/>
    <p:sldId id="266" r:id="rId16"/>
    <p:sldId id="262" r:id="rId17"/>
    <p:sldId id="288" r:id="rId18"/>
    <p:sldId id="263" r:id="rId19"/>
    <p:sldId id="285" r:id="rId20"/>
    <p:sldId id="270" r:id="rId21"/>
    <p:sldId id="282" r:id="rId22"/>
    <p:sldId id="283" r:id="rId23"/>
    <p:sldId id="287" r:id="rId24"/>
    <p:sldId id="284" r:id="rId25"/>
    <p:sldId id="290" r:id="rId26"/>
    <p:sldId id="292" r:id="rId27"/>
    <p:sldId id="277" r:id="rId28"/>
    <p:sldId id="286" r:id="rId29"/>
    <p:sldId id="273" r:id="rId30"/>
    <p:sldId id="291" r:id="rId31"/>
    <p:sldId id="289" r:id="rId32"/>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15987" autoAdjust="0"/>
    <p:restoredTop sz="94660"/>
  </p:normalViewPr>
  <p:slideViewPr>
    <p:cSldViewPr snapToGrid="0">
      <p:cViewPr varScale="1">
        <p:scale>
          <a:sx n="122" d="100"/>
          <a:sy n="122" d="100"/>
        </p:scale>
        <p:origin x="96" y="29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t</a:t>
            </a:r>
            <a:r>
              <a:rPr lang="en-US" altLang="zh-CN">
                <a:cs typeface="Arial" panose="020B0604020202020204" pitchFamily="34" charset="0"/>
              </a:rPr>
              <a:t>itle, explain phyical meaning pixel level eg, parameter definition, change to </a:t>
            </a:r>
            <a:r>
              <a:rPr lang="zh-CN" altLang="en-US">
                <a:cs typeface="Arial" panose="020B0604020202020204" pitchFamily="34" charset="0"/>
              </a:rPr>
              <a:t>图片来表的一些内容</a:t>
            </a:r>
            <a:r>
              <a:rPr lang="en-US" altLang="zh-CN">
                <a:cs typeface="Arial" panose="020B0604020202020204" pitchFamily="34" charset="0"/>
              </a:rPr>
              <a:t>, not only the text, </a:t>
            </a:r>
            <a:r>
              <a:rPr lang="zh-CN" altLang="en-US">
                <a:cs typeface="Arial" panose="020B0604020202020204" pitchFamily="34" charset="0"/>
              </a:rPr>
              <a:t>放在</a:t>
            </a:r>
            <a:r>
              <a:rPr lang="en-US" altLang="zh-CN">
                <a:cs typeface="Arial" panose="020B0604020202020204" pitchFamily="34" charset="0"/>
              </a:rPr>
              <a:t>backup page</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
Do not transmit all original data, discard redundant data, and only transmit key information that can completely restore the original data.Since semantic communication transmits key information instead of all data, the bandwidth requirement is much lower than traditional communication.</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3968" y="136131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3968" y="384098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184" y="523097"/>
            <a:ext cx="10515600" cy="58118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184" y="523097"/>
            <a:ext cx="10515600" cy="1325563"/>
          </a:xfr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838184" y="1983597"/>
            <a:ext cx="10515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184" y="523097"/>
            <a:ext cx="10515600" cy="1325563"/>
          </a:xfr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184" y="1983597"/>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184" y="1983597"/>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8039" y="516256"/>
            <a:ext cx="10515890" cy="1324340"/>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039" y="1935192"/>
            <a:ext cx="5163349" cy="8277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8039" y="2818085"/>
            <a:ext cx="5163349" cy="352369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66931" y="1935192"/>
            <a:ext cx="5186998" cy="8277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66931" y="2818085"/>
            <a:ext cx="5186998" cy="352369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8184" y="723122"/>
            <a:ext cx="4165349"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1584" y="723123"/>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8184" y="2323322"/>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884" y="523097"/>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184" y="523097"/>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1.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1"/>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168" y="523113"/>
            <a:ext cx="10515600" cy="1325563"/>
          </a:xfrm>
          <a:prstGeom prst="rect">
            <a:avLst/>
          </a:prstGeom>
        </p:spPr>
        <p:txBody>
          <a:bodyPr vert="horz" lIns="91440" tIns="45720" rIns="91440" bIns="45720" rtlCol="0" anchor="ctr">
            <a:no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168" y="1983613"/>
            <a:ext cx="10515600" cy="4351338"/>
          </a:xfrm>
          <a:prstGeom prst="rect">
            <a:avLst/>
          </a:prstGeom>
        </p:spPr>
        <p:txBody>
          <a:bodyPr vert="horz" lIns="91440" tIns="45720" rIns="91440" bIns="45720" rtlCol="0">
            <a:no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altLang="zh-CN" dirty="0"/>
          </a:p>
          <a:p>
            <a:pPr lvl="5"/>
            <a:r>
              <a:rPr lang="zh-CN" altLang="en-US" dirty="0"/>
              <a:t>第六级</a:t>
            </a:r>
            <a:endParaRPr lang="en-US" altLang="zh-CN" dirty="0"/>
          </a:p>
          <a:p>
            <a:pPr marL="2971800" marR="0" lvl="6"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lang="zh-CN" altLang="en-US" dirty="0"/>
              <a:t>第七级</a:t>
            </a:r>
            <a:endParaRPr lang="en-US" altLang="zh-CN" dirty="0"/>
          </a:p>
          <a:p>
            <a:pPr marL="3429000" marR="0" lvl="7"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lang="zh-CN" altLang="en-US" dirty="0"/>
              <a:t>第八级</a:t>
            </a:r>
            <a:endParaRPr lang="en-US" altLang="zh-CN" dirty="0"/>
          </a:p>
          <a:p>
            <a:pPr marL="3886200" marR="0" lvl="8"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lang="zh-CN" altLang="en-US" dirty="0"/>
              <a:t>第九级</a:t>
            </a:r>
            <a:endParaRPr lang="en-US" altLang="zh-CN" dirty="0"/>
          </a:p>
          <a:p>
            <a:pPr marL="3886200" marR="0" lvl="8"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endParaRPr lang="en-US" altLang="zh-CN" dirty="0"/>
          </a:p>
          <a:p>
            <a:pPr lvl="5"/>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charset="-122"/>
          <a:ea typeface="微软雅黑" panose="020B050302020402020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5pPr>
      <a:lvl6pPr marL="25146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lang="zh-CN" altLang="en-US" sz="2400" kern="1200" dirty="0">
          <a:solidFill>
            <a:schemeClr val="tx1"/>
          </a:solidFill>
          <a:latin typeface="微软雅黑" panose="020B0503020204020204" charset="-122"/>
          <a:ea typeface="微软雅黑" panose="020B0503020204020204" charset="-122"/>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en-US" altLang="zh-CN" sz="2400" kern="1200" dirty="0" smtClean="0">
          <a:solidFill>
            <a:schemeClr val="tx1"/>
          </a:solidFill>
          <a:latin typeface="微软雅黑" panose="020B0503020204020204" charset="-122"/>
          <a:ea typeface="微软雅黑" panose="020B0503020204020204" charset="-122"/>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en-US" altLang="zh-CN" sz="2400" kern="1200" dirty="0" smtClean="0">
          <a:solidFill>
            <a:schemeClr val="tx1"/>
          </a:solidFill>
          <a:latin typeface="微软雅黑" panose="020B0503020204020204" charset="-122"/>
          <a:ea typeface="微软雅黑" panose="020B0503020204020204" charset="-122"/>
          <a:cs typeface="+mn-cs"/>
        </a:defRPr>
      </a:lvl8pPr>
      <a:lvl9pPr marL="3657600" indent="0" algn="l" defTabSz="914400" rtl="0" eaLnBrk="1" latinLnBrk="0" hangingPunct="1">
        <a:lnSpc>
          <a:spcPct val="90000"/>
        </a:lnSpc>
        <a:spcBef>
          <a:spcPts val="500"/>
        </a:spcBef>
        <a:buFont typeface="Arial" panose="020B0604020202020204" pitchFamily="34" charset="0"/>
        <a:buNone/>
        <a:defRPr lang="en-US" altLang="zh-CN" sz="2400" kern="1200" dirty="0" smtClean="0">
          <a:solidFill>
            <a:schemeClr val="tx1"/>
          </a:solidFill>
          <a:latin typeface="微软雅黑" panose="020B0503020204020204" charset="-122"/>
          <a:ea typeface="微软雅黑" panose="020B0503020204020204" charset="-122"/>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en-US" altLang="zh-CN" sz="4000"/>
              <a:t>Detecting Backdoor Attacks via Similarity in Semantic Communication Systems</a:t>
            </a:r>
            <a:endParaRPr lang="zh-CN" altLang="en-US" sz="4000"/>
          </a:p>
        </p:txBody>
      </p:sp>
      <p:sp>
        <p:nvSpPr>
          <p:cNvPr id="3" name="副标题 2"/>
          <p:cNvSpPr>
            <a:spLocks noGrp="1"/>
          </p:cNvSpPr>
          <p:nvPr>
            <p:ph type="subTitle" idx="1"/>
          </p:nvPr>
        </p:nvSpPr>
        <p:spPr/>
        <p:txBody>
          <a:bodyPr/>
          <a:p>
            <a:r>
              <a:rPr lang="en-US" altLang="zh-CN" sz="1800"/>
              <a:t>Ziyang Wei, Yili Jiang, Jiaqi Huang, Fangtian Zhong, Sohan Gyawali</a:t>
            </a:r>
            <a:endParaRPr lang="zh-CN" altLang="en-US" sz="1800"/>
          </a:p>
        </p:txBody>
      </p:sp>
      <p:sp>
        <p:nvSpPr>
          <p:cNvPr id="4" name="文本框 3"/>
          <p:cNvSpPr txBox="1"/>
          <p:nvPr userDrawn="1"/>
        </p:nvSpPr>
        <p:spPr>
          <a:xfrm>
            <a:off x="0" y="6396964"/>
            <a:ext cx="11361989" cy="461010"/>
          </a:xfrm>
          <a:prstGeom prst="rect">
            <a:avLst/>
          </a:prstGeom>
        </p:spPr>
        <p:txBody>
          <a:bodyPr wrap="square" rtlCol="0">
            <a:noAutofit/>
          </a:bodyPr>
          <a:p>
            <a:pPr algn="l"/>
            <a:r>
              <a:rPr lang="en-US" altLang="zh-CN" sz="1000">
                <a:solidFill>
                  <a:srgbClr val="FFFFFF"/>
                </a:solidFill>
              </a:rPr>
              <a:t>Ziyang Wei, Yili Jiang, Jiaqi Huang, Fangtian Zhong, Sohan Gyawali."Detecting Backdoor Attacks via Similarity in Semantic Communication Systems" International Symposium on Intelligent Computing and Networking.ISICN.2025</a:t>
            </a:r>
            <a:endParaRPr lang="zh-CN" altLang="en-US" sz="1000">
              <a:solidFill>
                <a:srgbClr val="FFFFFF"/>
              </a:solidFill>
            </a:endParaRPr>
          </a:p>
        </p:txBody>
      </p:sp>
      <p:sp>
        <p:nvSpPr>
          <p:cNvPr id="6" name="TextBox 5"/>
          <p:cNvSpPr txBox="1"/>
          <p:nvPr/>
        </p:nvSpPr>
        <p:spPr>
          <a:xfrm>
            <a:off x="11635105" y="5939790"/>
            <a:ext cx="914400" cy="457200"/>
          </a:xfrm>
          <a:prstGeom prst="rect">
            <a:avLst/>
          </a:prstGeom>
          <a:noFill/>
        </p:spPr>
        <p:txBody>
          <a:bodyPr wrap="none">
            <a:spAutoFit/>
          </a:bodyPr>
          <a:lstStyle/>
          <a:p>
            <a:r>
              <a:t>1</a:t>
            </a:r>
          </a:p>
        </p:txBody>
      </p:sp>
      <p:sp>
        <p:nvSpPr>
          <p:cNvPr id="7" name="TextBox 6"/>
          <p:cNvSpPr txBox="1"/>
          <p:nvPr/>
        </p:nvSpPr>
        <p:spPr>
          <a:xfrm>
            <a:off x="11635105" y="5939790"/>
            <a:ext cx="914400" cy="457200"/>
          </a:xfrm>
          <a:prstGeom prst="rect">
            <a:avLst/>
          </a:prstGeom>
          <a:noFill/>
        </p:spPr>
        <p:txBody>
          <a:bodyPr wrap="none">
            <a:spAutoFit/>
          </a:bodyPr>
          <a:lstStyle/>
          <a:p>
            <a:r>
              <a:t>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3600"/>
              <a:t>System model</a:t>
            </a:r>
            <a:endParaRPr lang="en-US" altLang="zh-CN" sz="3600"/>
          </a:p>
        </p:txBody>
      </p:sp>
      <p:sp>
        <p:nvSpPr>
          <p:cNvPr id="3" name="内容占位符 2"/>
          <p:cNvSpPr>
            <a:spLocks noGrp="1"/>
          </p:cNvSpPr>
          <p:nvPr>
            <p:ph idx="1"/>
          </p:nvPr>
        </p:nvSpPr>
        <p:spPr>
          <a:xfrm>
            <a:off x="838184" y="1983597"/>
            <a:ext cx="10515574" cy="4351338"/>
          </a:xfrm>
        </p:spPr>
        <p:txBody>
          <a:bodyPr>
            <a:noAutofit/>
          </a:bodyPr>
          <a:p>
            <a:r>
              <a:rPr lang="en-US" altLang="zh-CN"/>
              <a:t>The semantic communication system consists of three phases: Training Phase I, Training Phase II, and the Inference Phase.</a:t>
            </a:r>
            <a:endParaRPr lang="en-US" altLang="zh-CN"/>
          </a:p>
          <a:p>
            <a:endParaRPr lang="zh-CN" altLang="en-US"/>
          </a:p>
        </p:txBody>
      </p:sp>
      <p:pic>
        <p:nvPicPr>
          <p:cNvPr id="4" name="图片 3" descr="upload_post_object_v2_437939155"/>
          <p:cNvPicPr>
            <a:picLocks noChangeAspect="1"/>
          </p:cNvPicPr>
          <p:nvPr/>
        </p:nvPicPr>
        <p:blipFill>
          <a:blip r:embed="rId1"/>
          <a:stretch>
            <a:fillRect/>
          </a:stretch>
        </p:blipFill>
        <p:spPr>
          <a:xfrm>
            <a:off x="0" y="2967278"/>
            <a:ext cx="8083966" cy="3890696"/>
          </a:xfrm>
          <a:prstGeom prst="rect">
            <a:avLst/>
          </a:prstGeom>
        </p:spPr>
      </p:pic>
      <mc:AlternateContent xmlns:mc="http://schemas.openxmlformats.org/markup-compatibility/2006">
        <mc:Choice xmlns:a14="http://schemas.microsoft.com/office/drawing/2010/main" Requires="a14">
          <p:sp>
            <p:nvSpPr>
              <p:cNvPr id="5" name="文本框 4"/>
              <p:cNvSpPr txBox="1"/>
              <p:nvPr userDrawn="1"/>
            </p:nvSpPr>
            <p:spPr>
              <a:xfrm>
                <a:off x="8486106" y="2967278"/>
                <a:ext cx="3658884" cy="1221559"/>
              </a:xfrm>
              <a:prstGeom prst="rect">
                <a:avLst/>
              </a:prstGeom>
            </p:spPr>
            <p:txBody>
              <a:bodyPr wrap="square" rtlCol="0">
                <a:noAutofit/>
              </a:bodyPr>
              <a:p>
                <a:pPr algn="l"/>
                <a:r>
                  <a:rPr lang="en-US" altLang="zh-CN" b="1"/>
                  <a:t>Training Phase I</a:t>
                </a:r>
                <a:r>
                  <a:rPr lang="en-US" altLang="zh-CN"/>
                  <a:t>: The system is pre-trained on a clean dataset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𝐷</m:t>
                        </m:r>
                      </m:e>
                      <m:sub>
                        <m:r>
                          <a:rPr lang="en-US" altLang="zh-CN" i="1">
                            <a:latin typeface="Cambria Math" panose="02040503050406030204" charset="0"/>
                            <a:cs typeface="Cambria Math" panose="02040503050406030204" charset="0"/>
                          </a:rPr>
                          <m:t>𝑏𝑐</m:t>
                        </m:r>
                      </m:sub>
                    </m:sSub>
                  </m:oMath>
                </a14:m>
                <a:r>
                  <a:rPr lang="en-US" altLang="zh-CN"/>
                  <a:t>) to generate an initial model.</a:t>
                </a:r>
                <a:endParaRPr lang="zh-CN" altLang="en-US"/>
              </a:p>
            </p:txBody>
          </p:sp>
        </mc:Choice>
        <mc:Fallback>
          <p:sp>
            <p:nvSpPr>
              <p:cNvPr id="5" name="文本框 4"/>
              <p:cNvSpPr txBox="1">
                <a:spLocks noRot="1" noChangeAspect="1" noMove="1" noResize="1" noEditPoints="1" noAdjustHandles="1" noChangeArrowheads="1" noChangeShapeType="1" noTextEdit="1"/>
              </p:cNvSpPr>
              <p:nvPr userDrawn="1"/>
            </p:nvSpPr>
            <p:spPr>
              <a:xfrm>
                <a:off x="8486106" y="2967278"/>
                <a:ext cx="3658884" cy="1221559"/>
              </a:xfrm>
              <a:prstGeom prst="rect">
                <a:avLst/>
              </a:prstGeom>
              <a:blipFill rotWithShape="1">
                <a:blip r:embed="rId2"/>
                <a:stretch>
                  <a:fillRect l="-16" t="-46" r="17" b="3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文本框 5"/>
              <p:cNvSpPr txBox="1"/>
              <p:nvPr userDrawn="1"/>
            </p:nvSpPr>
            <p:spPr>
              <a:xfrm>
                <a:off x="8486106" y="4268448"/>
                <a:ext cx="3658892" cy="2066509"/>
              </a:xfrm>
              <a:prstGeom prst="rect">
                <a:avLst/>
              </a:prstGeom>
            </p:spPr>
            <p:txBody>
              <a:bodyPr wrap="square" rtlCol="0">
                <a:noAutofit/>
              </a:bodyPr>
              <a:p>
                <a:pPr algn="l"/>
                <a:r>
                  <a:rPr lang="en-US" altLang="zh-CN" b="1"/>
                  <a:t>Training Phase II</a:t>
                </a:r>
                <a:r>
                  <a:rPr lang="en-US" altLang="zh-CN"/>
                  <a:t>: Users upload their collected dataset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𝐷</m:t>
                        </m:r>
                      </m:e>
                      <m:sub>
                        <m:r>
                          <a:rPr lang="en-US" altLang="zh-CN" i="1">
                            <a:latin typeface="Cambria Math" panose="02040503050406030204" charset="0"/>
                            <a:cs typeface="Cambria Math" panose="02040503050406030204" charset="0"/>
                          </a:rPr>
                          <m:t>𝑡</m:t>
                        </m:r>
                      </m:sub>
                    </m:sSub>
                  </m:oMath>
                </a14:m>
                <a:r>
                  <a:rPr lang="en-US" altLang="zh-CN"/>
                  <a:t>) to further refine the model. If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𝐷</m:t>
                        </m:r>
                      </m:e>
                      <m:sub>
                        <m:r>
                          <a:rPr lang="en-US" altLang="zh-CN" i="1">
                            <a:latin typeface="Cambria Math" panose="02040503050406030204" charset="0"/>
                            <a:cs typeface="Cambria Math" panose="02040503050406030204" charset="0"/>
                          </a:rPr>
                          <m:t>𝑡</m:t>
                        </m:r>
                      </m:sub>
                    </m:sSub>
                  </m:oMath>
                </a14:m>
                <a:r>
                  <a:rPr lang="en-US" altLang="zh-CN">
                    <a:latin typeface="Cambria Math" panose="02040503050406030204" charset="0"/>
                    <a:cs typeface="Cambria Math" panose="02040503050406030204" charset="0"/>
                  </a:rPr>
                  <a:t> </a:t>
                </a:r>
                <a:r>
                  <a:rPr lang="en-US" altLang="zh-CN"/>
                  <a:t>contains poisoned samples, a backdoor attack can be introduced at this stage.</a:t>
                </a:r>
                <a:endParaRPr lang="zh-CN" altLang="en-US"/>
              </a:p>
            </p:txBody>
          </p:sp>
        </mc:Choice>
        <mc:Fallback>
          <p:sp>
            <p:nvSpPr>
              <p:cNvPr id="6" name="文本框 5"/>
              <p:cNvSpPr txBox="1">
                <a:spLocks noRot="1" noChangeAspect="1" noMove="1" noResize="1" noEditPoints="1" noAdjustHandles="1" noChangeArrowheads="1" noChangeShapeType="1" noTextEdit="1"/>
              </p:cNvSpPr>
              <p:nvPr userDrawn="1"/>
            </p:nvSpPr>
            <p:spPr>
              <a:xfrm>
                <a:off x="8486106" y="4268448"/>
                <a:ext cx="3658892" cy="2066509"/>
              </a:xfrm>
              <a:prstGeom prst="rect">
                <a:avLst/>
              </a:prstGeom>
              <a:blipFill rotWithShape="1">
                <a:blip r:embed="rId3"/>
                <a:stretch>
                  <a:fillRect l="-16" t="-30" r="17" b="10"/>
                </a:stretch>
              </a:blipFill>
            </p:spPr>
            <p:txBody>
              <a:bodyPr/>
              <a:lstStyle/>
              <a:p>
                <a:r>
                  <a:rPr lang="zh-CN" altLang="en-US">
                    <a:noFill/>
                  </a:rPr>
                  <a:t> </a:t>
                </a:r>
              </a:p>
            </p:txBody>
          </p:sp>
        </mc:Fallback>
      </mc:AlternateContent>
      <p:sp>
        <p:nvSpPr>
          <p:cNvPr id="15" name="TextBox 14"/>
          <p:cNvSpPr txBox="1"/>
          <p:nvPr/>
        </p:nvSpPr>
        <p:spPr>
          <a:xfrm>
            <a:off x="11635105" y="5939790"/>
            <a:ext cx="914400" cy="457200"/>
          </a:xfrm>
          <a:prstGeom prst="rect">
            <a:avLst/>
          </a:prstGeom>
          <a:noFill/>
        </p:spPr>
        <p:txBody>
          <a:bodyPr wrap="none">
            <a:spAutoFit/>
          </a:bodyPr>
          <a:lstStyle/>
          <a:p>
            <a:r>
              <a:t>10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blinds(horizontal)">
                                      <p:cBhvr>
                                        <p:cTn id="12"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3600"/>
              <a:t>System model</a:t>
            </a:r>
            <a:endParaRPr lang="en-US" altLang="zh-CN" sz="3600"/>
          </a:p>
        </p:txBody>
      </p:sp>
      <p:sp>
        <p:nvSpPr>
          <p:cNvPr id="3" name="内容占位符 2"/>
          <p:cNvSpPr>
            <a:spLocks noGrp="1"/>
          </p:cNvSpPr>
          <p:nvPr>
            <p:ph idx="1"/>
          </p:nvPr>
        </p:nvSpPr>
        <p:spPr>
          <a:xfrm>
            <a:off x="838184" y="1983597"/>
            <a:ext cx="10515574" cy="4351338"/>
          </a:xfrm>
        </p:spPr>
        <p:txBody>
          <a:bodyPr>
            <a:noAutofit/>
          </a:bodyPr>
          <a:p>
            <a:r>
              <a:rPr lang="en-US" altLang="zh-CN"/>
              <a:t>The semantic communication system consists of three phases: Training Phase I, Training Phase II, and the Inference Phase.</a:t>
            </a:r>
            <a:endParaRPr lang="en-US" altLang="zh-CN"/>
          </a:p>
          <a:p>
            <a:endParaRPr lang="zh-CN" altLang="en-US"/>
          </a:p>
        </p:txBody>
      </p:sp>
      <p:pic>
        <p:nvPicPr>
          <p:cNvPr id="4" name="图片 3" descr="upload_post_object_v2_437939155"/>
          <p:cNvPicPr>
            <a:picLocks noChangeAspect="1"/>
          </p:cNvPicPr>
          <p:nvPr/>
        </p:nvPicPr>
        <p:blipFill>
          <a:blip r:embed="rId1"/>
          <a:stretch>
            <a:fillRect/>
          </a:stretch>
        </p:blipFill>
        <p:spPr>
          <a:xfrm>
            <a:off x="0" y="2967268"/>
            <a:ext cx="7854716" cy="3890696"/>
          </a:xfrm>
          <a:prstGeom prst="rect">
            <a:avLst/>
          </a:prstGeom>
        </p:spPr>
      </p:pic>
      <p:sp>
        <p:nvSpPr>
          <p:cNvPr id="6" name="文本框 5"/>
          <p:cNvSpPr txBox="1"/>
          <p:nvPr userDrawn="1"/>
        </p:nvSpPr>
        <p:spPr>
          <a:xfrm>
            <a:off x="8165334" y="2967268"/>
            <a:ext cx="3658892" cy="2066509"/>
          </a:xfrm>
          <a:prstGeom prst="rect">
            <a:avLst/>
          </a:prstGeom>
        </p:spPr>
        <p:txBody>
          <a:bodyPr wrap="square" rtlCol="0">
            <a:noAutofit/>
          </a:bodyPr>
          <a:p>
            <a:pPr algn="l"/>
            <a:r>
              <a:rPr lang="en-US" altLang="zh-CN" b="1"/>
              <a:t>Inference Phase</a:t>
            </a:r>
            <a:r>
              <a:rPr lang="en-US" altLang="zh-CN"/>
              <a:t>: The final model is deployed for real-time data reconstruction and classification.</a:t>
            </a:r>
            <a:endParaRPr lang="en-US" altLang="zh-CN"/>
          </a:p>
        </p:txBody>
      </p:sp>
      <p:sp>
        <p:nvSpPr>
          <p:cNvPr id="10" name="TextBox 9"/>
          <p:cNvSpPr txBox="1"/>
          <p:nvPr/>
        </p:nvSpPr>
        <p:spPr>
          <a:xfrm>
            <a:off x="11635105" y="5939790"/>
            <a:ext cx="914400" cy="457200"/>
          </a:xfrm>
          <a:prstGeom prst="rect">
            <a:avLst/>
          </a:prstGeom>
          <a:noFill/>
        </p:spPr>
        <p:txBody>
          <a:bodyPr wrap="none">
            <a:spAutoFit/>
          </a:bodyPr>
          <a:lstStyle/>
          <a:p>
            <a:r>
              <a:t>11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3600">
                <a:solidFill>
                  <a:schemeClr val="tx1"/>
                </a:solidFill>
                <a:latin typeface="微软雅黑" panose="020B0503020204020204" charset="-122"/>
                <a:ea typeface="微软雅黑" panose="020B0503020204020204" charset="-122"/>
              </a:rPr>
              <a:t>Backdoor Attack Model</a:t>
            </a:r>
            <a:endParaRPr lang="en-US" altLang="zh-CN"/>
          </a:p>
        </p:txBody>
      </p:sp>
      <p:sp>
        <p:nvSpPr>
          <p:cNvPr id="3" name="内容占位符 2"/>
          <p:cNvSpPr>
            <a:spLocks noGrp="1"/>
          </p:cNvSpPr>
          <p:nvPr>
            <p:ph idx="1"/>
          </p:nvPr>
        </p:nvSpPr>
        <p:spPr/>
        <p:txBody>
          <a:bodyPr>
            <a:noAutofit/>
          </a:bodyPr>
          <a:p>
            <a:r>
              <a:rPr lang="en-US" altLang="zh-CN">
                <a:solidFill>
                  <a:schemeClr val="tx1"/>
                </a:solidFill>
                <a:latin typeface="微软雅黑" panose="020B0503020204020204" charset="-122"/>
                <a:ea typeface="微软雅黑" panose="020B0503020204020204" charset="-122"/>
              </a:rPr>
              <a:t>Training Phase II: Injects poisoned samples.</a:t>
            </a:r>
            <a:endParaRPr lang="en-US" altLang="zh-CN">
              <a:solidFill>
                <a:schemeClr val="tx1"/>
              </a:solidFill>
              <a:latin typeface="微软雅黑" panose="020B0503020204020204" charset="-122"/>
              <a:ea typeface="微软雅黑" panose="020B0503020204020204" charset="-122"/>
            </a:endParaRPr>
          </a:p>
          <a:p>
            <a:r>
              <a:rPr lang="en-US" altLang="zh-CN">
                <a:solidFill>
                  <a:schemeClr val="tx1"/>
                </a:solidFill>
                <a:latin typeface="微软雅黑" panose="020B0503020204020204" charset="-122"/>
                <a:ea typeface="微软雅黑" panose="020B0503020204020204" charset="-122"/>
              </a:rPr>
              <a:t>Inference Phase: Model misclassifies inputs with the hidden trigger.</a:t>
            </a:r>
            <a:endParaRPr lang="en-US" altLang="zh-CN" i="1">
              <a:latin typeface="Cambria Math" panose="02040503050406030204" charset="0"/>
              <a:cs typeface="Cambria Math" panose="02040503050406030204" charset="0"/>
            </a:endParaRPr>
          </a:p>
          <a:p>
            <a:pPr lvl="1"/>
            <a:endParaRPr lang="en-US" altLang="zh-CN"/>
          </a:p>
          <a:p>
            <a:endParaRPr lang="zh-CN" altLang="en-US"/>
          </a:p>
        </p:txBody>
      </p:sp>
      <p:pic>
        <p:nvPicPr>
          <p:cNvPr id="4" name="图片 3" descr="upload_post_object_v2_2767337668"/>
          <p:cNvPicPr>
            <a:picLocks noChangeAspect="1"/>
          </p:cNvPicPr>
          <p:nvPr/>
        </p:nvPicPr>
        <p:blipFill>
          <a:blip r:embed="rId1"/>
          <a:stretch>
            <a:fillRect/>
          </a:stretch>
        </p:blipFill>
        <p:spPr>
          <a:xfrm>
            <a:off x="0" y="3438541"/>
            <a:ext cx="12192026" cy="2668827"/>
          </a:xfrm>
          <a:prstGeom prst="rect">
            <a:avLst/>
          </a:prstGeom>
        </p:spPr>
      </p:pic>
      <p:sp>
        <p:nvSpPr>
          <p:cNvPr id="7" name="TextBox 6"/>
          <p:cNvSpPr txBox="1"/>
          <p:nvPr/>
        </p:nvSpPr>
        <p:spPr>
          <a:xfrm>
            <a:off x="11635105" y="5939790"/>
            <a:ext cx="914400" cy="457200"/>
          </a:xfrm>
          <a:prstGeom prst="rect">
            <a:avLst/>
          </a:prstGeom>
          <a:noFill/>
        </p:spPr>
        <p:txBody>
          <a:bodyPr wrap="none">
            <a:spAutoFit/>
          </a:bodyPr>
          <a:lstStyle/>
          <a:p>
            <a:r>
              <a:t>12</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chor="ctr"/>
          <a:p>
            <a:pPr algn="l"/>
            <a:r>
              <a:rPr lang="en-US" altLang="zh-CN" sz="2800">
                <a:solidFill>
                  <a:srgbClr val="D9D9D9"/>
                </a:solidFill>
              </a:rPr>
              <a:t>Introduction</a:t>
            </a:r>
            <a:br>
              <a:rPr lang="en-US" altLang="zh-CN" sz="2800">
                <a:solidFill>
                  <a:srgbClr val="D9D9D9"/>
                </a:solidFill>
              </a:rPr>
            </a:br>
            <a:r>
              <a:rPr lang="en-US" altLang="zh-CN" sz="2800">
                <a:solidFill>
                  <a:srgbClr val="D9D9D9"/>
                </a:solidFill>
              </a:rPr>
              <a:t>Related Work</a:t>
            </a:r>
            <a:br>
              <a:rPr lang="en-US" altLang="zh-CN" sz="2800">
                <a:solidFill>
                  <a:srgbClr val="D9D9D9"/>
                </a:solidFill>
              </a:rPr>
            </a:br>
            <a:r>
              <a:rPr lang="en-US" altLang="zh-CN" sz="2800">
                <a:solidFill>
                  <a:srgbClr val="D9D9D9"/>
                </a:solidFill>
              </a:rPr>
              <a:t>System Model</a:t>
            </a:r>
            <a:br>
              <a:rPr lang="en-US" altLang="zh-CN" sz="2800"/>
            </a:br>
            <a:r>
              <a:rPr lang="en-US" altLang="zh-CN" sz="2800"/>
              <a:t>The Proposed Defense Mechanism</a:t>
            </a:r>
            <a:br>
              <a:rPr lang="en-US" altLang="zh-CN" sz="2800"/>
            </a:br>
            <a:r>
              <a:rPr lang="en-US" altLang="zh-CN" sz="2800">
                <a:solidFill>
                  <a:srgbClr val="D9D9D9"/>
                </a:solidFill>
              </a:rPr>
              <a:t>Experiment</a:t>
            </a:r>
            <a:br>
              <a:rPr lang="en-US" altLang="zh-CN" sz="2800">
                <a:solidFill>
                  <a:srgbClr val="D9D9D9"/>
                </a:solidFill>
              </a:rPr>
            </a:br>
            <a:r>
              <a:rPr lang="en-US" altLang="zh-CN" sz="2800">
                <a:solidFill>
                  <a:srgbClr val="D9D9D9"/>
                </a:solidFill>
              </a:rPr>
              <a:t>Future Work</a:t>
            </a:r>
            <a:br>
              <a:rPr lang="en-US" altLang="zh-CN" sz="2800">
                <a:solidFill>
                  <a:srgbClr val="D9D9D9"/>
                </a:solidFill>
              </a:rPr>
            </a:br>
            <a:r>
              <a:rPr lang="en-US" altLang="zh-CN" sz="2800">
                <a:solidFill>
                  <a:srgbClr val="D9D9D9"/>
                </a:solidFill>
              </a:rPr>
              <a:t>Conclusion</a:t>
            </a:r>
            <a:endParaRPr lang="en-US" altLang="zh-CN" sz="2800">
              <a:solidFill>
                <a:srgbClr val="D9D9D9"/>
              </a:solidFill>
            </a:endParaRPr>
          </a:p>
        </p:txBody>
      </p:sp>
      <p:sp>
        <p:nvSpPr>
          <p:cNvPr id="3" name="文本占位符 2"/>
          <p:cNvSpPr>
            <a:spLocks noGrp="1"/>
          </p:cNvSpPr>
          <p:nvPr>
            <p:ph type="body" idx="1"/>
          </p:nvPr>
        </p:nvSpPr>
        <p:spPr/>
        <p:txBody>
          <a:bodyPr/>
          <a:p>
            <a:endParaRPr lang="zh-CN" altLang="en-US"/>
          </a:p>
        </p:txBody>
      </p:sp>
      <p:sp>
        <p:nvSpPr>
          <p:cNvPr id="6" name="TextBox 5"/>
          <p:cNvSpPr txBox="1"/>
          <p:nvPr/>
        </p:nvSpPr>
        <p:spPr>
          <a:xfrm>
            <a:off x="11635105" y="5939790"/>
            <a:ext cx="914400" cy="457200"/>
          </a:xfrm>
          <a:prstGeom prst="rect">
            <a:avLst/>
          </a:prstGeom>
          <a:noFill/>
        </p:spPr>
        <p:txBody>
          <a:bodyPr wrap="none">
            <a:spAutoFit/>
          </a:bodyPr>
          <a:lstStyle/>
          <a:p>
            <a:r>
              <a:t>13</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3600"/>
              <a:t>Proposed Defense Mechanism</a:t>
            </a:r>
            <a:endParaRPr lang="en-US" altLang="zh-CN" sz="3600"/>
          </a:p>
        </p:txBody>
      </p:sp>
      <p:sp>
        <p:nvSpPr>
          <p:cNvPr id="3" name="内容占位符 2"/>
          <p:cNvSpPr>
            <a:spLocks noGrp="1"/>
          </p:cNvSpPr>
          <p:nvPr>
            <p:ph idx="1"/>
          </p:nvPr>
        </p:nvSpPr>
        <p:spPr>
          <a:xfrm>
            <a:off x="838177" y="1983597"/>
            <a:ext cx="10515600" cy="1169281"/>
          </a:xfrm>
        </p:spPr>
        <p:txBody>
          <a:bodyPr>
            <a:noAutofit/>
          </a:bodyPr>
          <a:p>
            <a:r>
              <a:rPr lang="en-US" altLang="zh-CN">
                <a:solidFill>
                  <a:schemeClr val="tx1"/>
                </a:solidFill>
                <a:latin typeface="微软雅黑" panose="020B0503020204020204" charset="-122"/>
                <a:ea typeface="微软雅黑" panose="020B0503020204020204" charset="-122"/>
              </a:rPr>
              <a:t>Design Goal</a:t>
            </a:r>
            <a:endParaRPr lang="en-US" altLang="zh-CN">
              <a:solidFill>
                <a:schemeClr val="tx1"/>
              </a:solidFill>
              <a:latin typeface="微软雅黑" panose="020B0503020204020204" charset="-122"/>
              <a:ea typeface="微软雅黑" panose="020B0503020204020204" charset="-122"/>
            </a:endParaRPr>
          </a:p>
          <a:p>
            <a:pPr lvl="1"/>
            <a:r>
              <a:rPr lang="en-US" altLang="zh-CN">
                <a:solidFill>
                  <a:schemeClr val="tx1"/>
                </a:solidFill>
                <a:latin typeface="微软雅黑" panose="020B0503020204020204" charset="-122"/>
                <a:ea typeface="微软雅黑" panose="020B0503020204020204" charset="-122"/>
              </a:rPr>
              <a:t>No model modification required.</a:t>
            </a:r>
            <a:endParaRPr lang="en-US" altLang="zh-CN">
              <a:solidFill>
                <a:schemeClr val="tx1"/>
              </a:solidFill>
              <a:latin typeface="微软雅黑" panose="020B0503020204020204" charset="-122"/>
              <a:ea typeface="微软雅黑" panose="020B0503020204020204" charset="-122"/>
            </a:endParaRPr>
          </a:p>
          <a:p>
            <a:pPr lvl="1"/>
            <a:r>
              <a:rPr lang="en-US" altLang="zh-CN">
                <a:solidFill>
                  <a:schemeClr val="tx1"/>
                </a:solidFill>
                <a:latin typeface="微软雅黑" panose="020B0503020204020204" charset="-122"/>
                <a:ea typeface="微软雅黑" panose="020B0503020204020204" charset="-122"/>
              </a:rPr>
              <a:t>No data format constraints.</a:t>
            </a:r>
            <a:endParaRPr lang="zh-CN" altLang="en-US"/>
          </a:p>
        </p:txBody>
      </p:sp>
      <p:sp>
        <p:nvSpPr>
          <p:cNvPr id="5" name="文本框 4"/>
          <p:cNvSpPr txBox="1"/>
          <p:nvPr userDrawn="1"/>
        </p:nvSpPr>
        <p:spPr>
          <a:xfrm>
            <a:off x="838177" y="3287602"/>
            <a:ext cx="10515608" cy="2682271"/>
          </a:xfrm>
          <a:prstGeom prst="rect">
            <a:avLst/>
          </a:prstGeom>
        </p:spPr>
        <p:txBody>
          <a:bodyPr wrap="square" rtlCol="0">
            <a:noAutofit/>
          </a:bodyPr>
          <a:p>
            <a:pPr marL="342900" indent="-342900" algn="l">
              <a:buFont typeface="Arial" panose="020B0604020202020204" pitchFamily="34" charset="0"/>
              <a:buChar char="•"/>
            </a:pPr>
            <a:r>
              <a:rPr lang="en-US" altLang="zh-CN" sz="2400"/>
              <a:t>Use semantic similarity to detect poisoned samples.</a:t>
            </a:r>
            <a:endParaRPr lang="en-US" altLang="zh-CN" sz="2400"/>
          </a:p>
          <a:p>
            <a:pPr marL="800100" lvl="1" indent="-342900">
              <a:buFont typeface="Arial" panose="020B0604020202020204" pitchFamily="34" charset="0"/>
              <a:buChar char="•"/>
            </a:pPr>
            <a:r>
              <a:rPr lang="en-US" altLang="zh-CN" sz="2400"/>
              <a:t>Mahalanobis distance: A method for measuring the distance between a data point and the center of the data distribution.</a:t>
            </a:r>
            <a:endParaRPr lang="en-US" altLang="zh-CN" sz="2400"/>
          </a:p>
          <a:p>
            <a:endParaRPr lang="en-US" altLang="zh-CN" sz="2400"/>
          </a:p>
        </p:txBody>
      </p:sp>
      <p:sp>
        <p:nvSpPr>
          <p:cNvPr id="23" name="TextBox 22"/>
          <p:cNvSpPr txBox="1"/>
          <p:nvPr/>
        </p:nvSpPr>
        <p:spPr>
          <a:xfrm>
            <a:off x="11635105" y="5939790"/>
            <a:ext cx="914400" cy="457200"/>
          </a:xfrm>
          <a:prstGeom prst="rect">
            <a:avLst/>
          </a:prstGeom>
          <a:noFill/>
        </p:spPr>
        <p:txBody>
          <a:bodyPr wrap="none">
            <a:spAutoFit/>
          </a:bodyPr>
          <a:lstStyle/>
          <a:p>
            <a:r>
              <a:t>14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blinds(horizontal)">
                                      <p:cBhvr>
                                        <p:cTn id="15" dur="500"/>
                                        <p:tgtEl>
                                          <p:spTgt spid="5">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5">
                                            <p:txEl>
                                              <p:pRg st="1" end="1"/>
                                            </p:txEl>
                                          </p:spTgt>
                                        </p:tgtEl>
                                        <p:attrNameLst>
                                          <p:attrName>style.visibility</p:attrName>
                                        </p:attrNameLst>
                                      </p:cBhvr>
                                      <p:to>
                                        <p:strVal val="visible"/>
                                      </p:to>
                                    </p:set>
                                    <p:animEffect transition="in" filter="blinds(horizontal)">
                                      <p:cBhvr>
                                        <p:cTn id="20"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3600"/>
              <a:t>Proposed Defense Mechanism</a:t>
            </a:r>
            <a:endParaRPr lang="en-US" altLang="zh-CN" sz="3600"/>
          </a:p>
        </p:txBody>
      </p:sp>
      <mc:AlternateContent xmlns:mc="http://schemas.openxmlformats.org/markup-compatibility/2006">
        <mc:Choice xmlns:a14="http://schemas.microsoft.com/office/drawing/2010/main" Requires="a14">
          <p:sp>
            <p:nvSpPr>
              <p:cNvPr id="5" name="文本框 4"/>
              <p:cNvSpPr txBox="1"/>
              <p:nvPr userDrawn="1"/>
            </p:nvSpPr>
            <p:spPr>
              <a:xfrm>
                <a:off x="838177" y="1983589"/>
                <a:ext cx="10515608" cy="2682271"/>
              </a:xfrm>
              <a:prstGeom prst="rect">
                <a:avLst/>
              </a:prstGeom>
            </p:spPr>
            <p:txBody>
              <a:bodyPr wrap="square" rtlCol="0">
                <a:noAutofit/>
              </a:bodyPr>
              <a:p>
                <a:pPr marL="342900" indent="-342900">
                  <a:buFont typeface="Arial" panose="020B0604020202020204" pitchFamily="34" charset="0"/>
                  <a:buChar char="•"/>
                </a:pPr>
                <a:r>
                  <a:rPr lang="en-US" altLang="zh-CN" sz="2400">
                    <a:solidFill>
                      <a:schemeClr val="tx1"/>
                    </a:solidFill>
                  </a:rPr>
                  <a:t>W</a:t>
                </a:r>
                <a:r>
                  <a:rPr lang="en-US" altLang="zh-CN" sz="2400"/>
                  <a:t>hy similarity(Mahalanobis distance) work:</a:t>
                </a:r>
                <a:endParaRPr lang="en-US" altLang="zh-CN" sz="2400"/>
              </a:p>
              <a:p>
                <a:pPr marL="800100" lvl="1" indent="-342900">
                  <a:buFont typeface="Arial" panose="020B0604020202020204" pitchFamily="34" charset="0"/>
                  <a:buChar char="•"/>
                </a:pPr>
                <a:r>
                  <a:rPr lang="en-US" altLang="zh-CN" sz="2400"/>
                  <a:t>Similarity between clean sample:</a:t>
                </a:r>
                <a:endParaRPr lang="en-US" altLang="zh-CN" sz="2400"/>
              </a:p>
              <a:p>
                <a:pPr marL="1257300" lvl="2" indent="-342900">
                  <a:buFont typeface="Arial" panose="020B0604020202020204" pitchFamily="34" charset="0"/>
                  <a:buChar char="•"/>
                </a:pPr>
                <a14:m>
                  <m:oMath xmlns:m="http://schemas.openxmlformats.org/officeDocument/2006/math">
                    <m:r>
                      <a:rPr lang="en-US" altLang="zh-CN" sz="2400" i="1">
                        <a:latin typeface="Cambria Math" panose="02040503050406030204" charset="0"/>
                        <a:cs typeface="Cambria Math" panose="02040503050406030204" charset="0"/>
                      </a:rPr>
                      <m:t>𝑆</m:t>
                    </m:r>
                    <m:r>
                      <a:rPr lang="en-US" altLang="zh-CN" sz="2400" i="1">
                        <a:latin typeface="Cambria Math" panose="02040503050406030204" charset="0"/>
                        <a:cs typeface="Cambria Math" panose="02040503050406030204" charset="0"/>
                      </a:rPr>
                      <m:t>(</m:t>
                    </m:r>
                    <m:sSub>
                      <m:sSubPr>
                        <m:ctrlPr>
                          <a:rPr lang="en-US" altLang="zh-CN" sz="2400" i="1">
                            <a:latin typeface="Cambria Math" panose="02040503050406030204" charset="0"/>
                            <a:cs typeface="Cambria Math" panose="02040503050406030204" charset="0"/>
                          </a:rPr>
                        </m:ctrlPr>
                      </m:sSubPr>
                      <m:e>
                        <m:r>
                          <a:rPr lang="en-US" altLang="zh-CN" sz="2400" i="1">
                            <a:latin typeface="Cambria Math" panose="02040503050406030204" charset="0"/>
                            <a:cs typeface="Cambria Math" panose="02040503050406030204" charset="0"/>
                          </a:rPr>
                          <m:t>𝑉</m:t>
                        </m:r>
                      </m:e>
                      <m:sub>
                        <m:r>
                          <a:rPr lang="en-US" altLang="zh-CN" sz="2400" i="1">
                            <a:latin typeface="Cambria Math" panose="02040503050406030204" charset="0"/>
                            <a:cs typeface="Cambria Math" panose="02040503050406030204" charset="0"/>
                          </a:rPr>
                          <m:t>𝑐</m:t>
                        </m:r>
                      </m:sub>
                    </m:sSub>
                    <m:r>
                      <a:rPr lang="en-US" altLang="zh-CN" sz="2400" i="1">
                        <a:latin typeface="Cambria Math" panose="02040503050406030204" charset="0"/>
                        <a:cs typeface="Cambria Math" panose="02040503050406030204" charset="0"/>
                      </a:rPr>
                      <m:t>,</m:t>
                    </m:r>
                    <m:sSub>
                      <m:sSubPr>
                        <m:ctrlPr>
                          <a:rPr lang="en-US" altLang="zh-CN" sz="2400" i="1">
                            <a:latin typeface="Cambria Math" panose="02040503050406030204" charset="0"/>
                            <a:cs typeface="Cambria Math" panose="02040503050406030204" charset="0"/>
                          </a:rPr>
                        </m:ctrlPr>
                      </m:sSubPr>
                      <m:e>
                        <m:acc>
                          <m:accPr>
                            <m:chr m:val="̃"/>
                            <m:ctrlPr>
                              <a:rPr lang="en-US" altLang="zh-CN" sz="2400" i="1">
                                <a:latin typeface="Cambria Math" panose="02040503050406030204" charset="0"/>
                                <a:cs typeface="Cambria Math" panose="02040503050406030204" charset="0"/>
                              </a:rPr>
                            </m:ctrlPr>
                          </m:accPr>
                          <m:e>
                            <m:r>
                              <a:rPr lang="en-US" altLang="zh-CN" sz="2400" i="1">
                                <a:latin typeface="Cambria Math" panose="02040503050406030204" charset="0"/>
                                <a:cs typeface="Cambria Math" panose="02040503050406030204" charset="0"/>
                              </a:rPr>
                              <m:t>𝑉</m:t>
                            </m:r>
                          </m:e>
                        </m:acc>
                      </m:e>
                      <m:sub>
                        <m:r>
                          <a:rPr lang="en-US" altLang="zh-CN" sz="2400" i="1">
                            <a:latin typeface="Cambria Math" panose="02040503050406030204" charset="0"/>
                            <a:cs typeface="Cambria Math" panose="02040503050406030204" charset="0"/>
                          </a:rPr>
                          <m:t>𝑐</m:t>
                        </m:r>
                      </m:sub>
                    </m:sSub>
                    <m:r>
                      <a:rPr lang="en-US" altLang="zh-CN" sz="2400" i="1">
                        <a:latin typeface="Cambria Math" panose="02040503050406030204" charset="0"/>
                        <a:cs typeface="Cambria Math" panose="02040503050406030204" charset="0"/>
                      </a:rPr>
                      <m:t>)=</m:t>
                    </m:r>
                    <m:rad>
                      <m:radPr>
                        <m:degHide m:val="on"/>
                        <m:ctrlPr>
                          <a:rPr sz="2400"/>
                        </m:ctrlPr>
                      </m:radPr>
                      <m:deg/>
                      <m:e>
                        <m:r>
                          <a:rPr lang="en-US" altLang="zh-CN" sz="2400" i="1">
                            <a:latin typeface="Cambria Math" panose="02040503050406030204" charset="0"/>
                            <a:cs typeface="Cambria Math" panose="02040503050406030204" charset="0"/>
                          </a:rPr>
                          <m:t>(</m:t>
                        </m:r>
                        <m:sSub>
                          <m:sSubPr>
                            <m:ctrlPr>
                              <a:rPr lang="en-US" altLang="zh-CN" sz="2400" i="1">
                                <a:latin typeface="Cambria Math" panose="02040503050406030204" charset="0"/>
                                <a:cs typeface="Cambria Math" panose="02040503050406030204" charset="0"/>
                              </a:rPr>
                            </m:ctrlPr>
                          </m:sSubPr>
                          <m:e>
                            <m:r>
                              <a:rPr lang="en-US" altLang="zh-CN" sz="2400" i="1">
                                <a:latin typeface="Cambria Math" panose="02040503050406030204" charset="0"/>
                                <a:cs typeface="Cambria Math" panose="02040503050406030204" charset="0"/>
                              </a:rPr>
                              <m:t>𝑉</m:t>
                            </m:r>
                          </m:e>
                          <m:sub>
                            <m:r>
                              <a:rPr lang="en-US" altLang="zh-CN" sz="2400" i="1">
                                <a:latin typeface="Cambria Math" panose="02040503050406030204" charset="0"/>
                                <a:cs typeface="Cambria Math" panose="02040503050406030204" charset="0"/>
                              </a:rPr>
                              <m:t>𝑐</m:t>
                            </m:r>
                          </m:sub>
                        </m:sSub>
                        <m:r>
                          <a:rPr lang="en-US" altLang="zh-CN" sz="2400" i="1">
                            <a:latin typeface="Cambria Math" panose="02040503050406030204" charset="0"/>
                            <a:cs typeface="Cambria Math" panose="02040503050406030204" charset="0"/>
                          </a:rPr>
                          <m:t>−</m:t>
                        </m:r>
                        <m:sSub>
                          <m:sSubPr>
                            <m:ctrlPr>
                              <a:rPr lang="en-US" altLang="zh-CN" sz="2400" i="1">
                                <a:latin typeface="Cambria Math" panose="02040503050406030204" charset="0"/>
                                <a:cs typeface="Cambria Math" panose="02040503050406030204" charset="0"/>
                              </a:rPr>
                            </m:ctrlPr>
                          </m:sSubPr>
                          <m:e>
                            <m:acc>
                              <m:accPr>
                                <m:chr m:val="̃"/>
                                <m:ctrlPr>
                                  <a:rPr lang="en-US" altLang="zh-CN" sz="2400" i="1">
                                    <a:latin typeface="Cambria Math" panose="02040503050406030204" charset="0"/>
                                    <a:cs typeface="Cambria Math" panose="02040503050406030204" charset="0"/>
                                  </a:rPr>
                                </m:ctrlPr>
                              </m:accPr>
                              <m:e>
                                <m:r>
                                  <a:rPr lang="en-US" altLang="zh-CN" sz="2400" i="1">
                                    <a:latin typeface="Cambria Math" panose="02040503050406030204" charset="0"/>
                                    <a:cs typeface="Cambria Math" panose="02040503050406030204" charset="0"/>
                                  </a:rPr>
                                  <m:t>𝑉</m:t>
                                </m:r>
                              </m:e>
                            </m:acc>
                          </m:e>
                          <m:sub>
                            <m:r>
                              <a:rPr lang="en-US" altLang="zh-CN" sz="2400" i="1">
                                <a:latin typeface="Cambria Math" panose="02040503050406030204" charset="0"/>
                                <a:cs typeface="Cambria Math" panose="02040503050406030204" charset="0"/>
                              </a:rPr>
                              <m:t>𝑐</m:t>
                            </m:r>
                          </m:sub>
                        </m:sSub>
                        <m:sSup>
                          <m:sSupPr>
                            <m:ctrlPr>
                              <a:rPr lang="en-US" altLang="zh-CN" sz="2400" i="1">
                                <a:latin typeface="Cambria Math" panose="02040503050406030204" charset="0"/>
                                <a:cs typeface="Cambria Math" panose="02040503050406030204" charset="0"/>
                              </a:rPr>
                            </m:ctrlPr>
                          </m:sSupPr>
                          <m:e>
                            <m:r>
                              <a:rPr lang="en-US" altLang="zh-CN" sz="2400" i="1">
                                <a:latin typeface="Cambria Math" panose="02040503050406030204" charset="0"/>
                                <a:cs typeface="Cambria Math" panose="02040503050406030204" charset="0"/>
                              </a:rPr>
                              <m:t>)</m:t>
                            </m:r>
                          </m:e>
                          <m:sup>
                            <m:r>
                              <a:rPr lang="en-US" altLang="zh-CN" sz="2400" i="1">
                                <a:latin typeface="Cambria Math" panose="02040503050406030204" charset="0"/>
                                <a:cs typeface="Cambria Math" panose="02040503050406030204" charset="0"/>
                              </a:rPr>
                              <m:t>𝑇</m:t>
                            </m:r>
                          </m:sup>
                        </m:sSup>
                        <m:sSup>
                          <m:sSupPr>
                            <m:ctrlPr>
                              <a:rPr lang="en-US" altLang="zh-CN" sz="2400" i="1">
                                <a:latin typeface="Cambria Math" panose="02040503050406030204" charset="0"/>
                                <a:cs typeface="Cambria Math" panose="02040503050406030204" charset="0"/>
                              </a:rPr>
                            </m:ctrlPr>
                          </m:sSupPr>
                          <m:e>
                            <m:r>
                              <a:rPr lang="en-US" altLang="zh-CN" sz="2400" i="1">
                                <a:latin typeface="Cambria Math" panose="02040503050406030204" charset="0"/>
                                <a:cs typeface="Cambria Math" panose="02040503050406030204" charset="0"/>
                              </a:rPr>
                              <m:t>𝛴</m:t>
                            </m:r>
                          </m:e>
                          <m:sup>
                            <m:r>
                              <a:rPr lang="en-US" altLang="zh-CN" sz="2400" i="1">
                                <a:latin typeface="Cambria Math" panose="02040503050406030204" charset="0"/>
                                <a:cs typeface="Cambria Math" panose="02040503050406030204" charset="0"/>
                              </a:rPr>
                              <m:t>−</m:t>
                            </m:r>
                            <m:r>
                              <a:rPr lang="en-US" altLang="zh-CN" sz="2400" i="1">
                                <a:latin typeface="Cambria Math" panose="02040503050406030204" charset="0"/>
                                <a:cs typeface="Cambria Math" panose="02040503050406030204" charset="0"/>
                              </a:rPr>
                              <m:t>1</m:t>
                            </m:r>
                          </m:sup>
                        </m:sSup>
                        <m:r>
                          <a:rPr lang="en-US" altLang="zh-CN" sz="2400" i="1">
                            <a:latin typeface="Cambria Math" panose="02040503050406030204" charset="0"/>
                            <a:cs typeface="Cambria Math" panose="02040503050406030204" charset="0"/>
                          </a:rPr>
                          <m:t>(</m:t>
                        </m:r>
                        <m:sSub>
                          <m:sSubPr>
                            <m:ctrlPr>
                              <a:rPr lang="en-US" altLang="zh-CN" sz="2400" i="1">
                                <a:latin typeface="Cambria Math" panose="02040503050406030204" charset="0"/>
                                <a:cs typeface="Cambria Math" panose="02040503050406030204" charset="0"/>
                              </a:rPr>
                            </m:ctrlPr>
                          </m:sSubPr>
                          <m:e>
                            <m:r>
                              <a:rPr lang="en-US" altLang="zh-CN" sz="2400" i="1">
                                <a:latin typeface="Cambria Math" panose="02040503050406030204" charset="0"/>
                                <a:cs typeface="Cambria Math" panose="02040503050406030204" charset="0"/>
                              </a:rPr>
                              <m:t>𝑉</m:t>
                            </m:r>
                          </m:e>
                          <m:sub>
                            <m:r>
                              <a:rPr lang="en-US" altLang="zh-CN" sz="2400" i="1">
                                <a:latin typeface="Cambria Math" panose="02040503050406030204" charset="0"/>
                                <a:cs typeface="Cambria Math" panose="02040503050406030204" charset="0"/>
                              </a:rPr>
                              <m:t>𝑐</m:t>
                            </m:r>
                          </m:sub>
                        </m:sSub>
                        <m:r>
                          <a:rPr lang="en-US" altLang="zh-CN" sz="2400" i="1">
                            <a:latin typeface="Cambria Math" panose="02040503050406030204" charset="0"/>
                            <a:cs typeface="Cambria Math" panose="02040503050406030204" charset="0"/>
                          </a:rPr>
                          <m:t>−</m:t>
                        </m:r>
                        <m:sSub>
                          <m:sSubPr>
                            <m:ctrlPr>
                              <a:rPr lang="en-US" altLang="zh-CN" sz="2400" i="1">
                                <a:latin typeface="Cambria Math" panose="02040503050406030204" charset="0"/>
                                <a:cs typeface="Cambria Math" panose="02040503050406030204" charset="0"/>
                              </a:rPr>
                            </m:ctrlPr>
                          </m:sSubPr>
                          <m:e>
                            <m:acc>
                              <m:accPr>
                                <m:chr m:val="̃"/>
                                <m:ctrlPr>
                                  <a:rPr lang="en-US" altLang="zh-CN" sz="2400" i="1">
                                    <a:latin typeface="Cambria Math" panose="02040503050406030204" charset="0"/>
                                    <a:cs typeface="Cambria Math" panose="02040503050406030204" charset="0"/>
                                  </a:rPr>
                                </m:ctrlPr>
                              </m:accPr>
                              <m:e>
                                <m:r>
                                  <a:rPr lang="en-US" altLang="zh-CN" sz="2400" i="1">
                                    <a:latin typeface="Cambria Math" panose="02040503050406030204" charset="0"/>
                                    <a:cs typeface="Cambria Math" panose="02040503050406030204" charset="0"/>
                                  </a:rPr>
                                  <m:t>𝑉</m:t>
                                </m:r>
                              </m:e>
                            </m:acc>
                          </m:e>
                          <m:sub>
                            <m:r>
                              <a:rPr lang="en-US" altLang="zh-CN" sz="2400" i="1">
                                <a:latin typeface="Cambria Math" panose="02040503050406030204" charset="0"/>
                                <a:cs typeface="Cambria Math" panose="02040503050406030204" charset="0"/>
                              </a:rPr>
                              <m:t>𝑐</m:t>
                            </m:r>
                          </m:sub>
                        </m:sSub>
                        <m:r>
                          <a:rPr lang="en-US" altLang="zh-CN" sz="2400" i="1">
                            <a:latin typeface="Cambria Math" panose="02040503050406030204" charset="0"/>
                            <a:cs typeface="Cambria Math" panose="02040503050406030204" charset="0"/>
                          </a:rPr>
                          <m:t>)</m:t>
                        </m:r>
                      </m:e>
                    </m:rad>
                  </m:oMath>
                </a14:m>
                <a:endParaRPr lang="en-US" altLang="zh-CN" sz="2400"/>
              </a:p>
              <a:p>
                <a:pPr marL="800100" lvl="1" indent="-342900">
                  <a:buFont typeface="Arial" panose="020B0604020202020204" pitchFamily="34" charset="0"/>
                  <a:buChar char="•"/>
                </a:pPr>
                <a:r>
                  <a:rPr lang="en-US" altLang="zh-CN" sz="2400"/>
                  <a:t>Similarity with trigger:</a:t>
                </a:r>
                <a:endParaRPr lang="en-US" altLang="zh-CN" sz="2400"/>
              </a:p>
              <a:p>
                <a:pPr marL="1257300" lvl="2" indent="-342900">
                  <a:buFont typeface="Arial" panose="020B0604020202020204" pitchFamily="34" charset="0"/>
                  <a:buChar char="•"/>
                </a:pPr>
                <a14:m>
                  <m:oMath xmlns:m="http://schemas.openxmlformats.org/officeDocument/2006/math">
                    <m:r>
                      <a:rPr lang="en-US" altLang="zh-CN" sz="2400" i="1">
                        <a:latin typeface="Cambria Math" panose="02040503050406030204" charset="0"/>
                        <a:cs typeface="Cambria Math" panose="02040503050406030204" charset="0"/>
                      </a:rPr>
                      <m:t>𝑆</m:t>
                    </m:r>
                    <m:r>
                      <a:rPr lang="en-US" altLang="zh-CN" sz="2400" i="1">
                        <a:latin typeface="Cambria Math" panose="02040503050406030204" charset="0"/>
                        <a:cs typeface="Cambria Math" panose="02040503050406030204" charset="0"/>
                      </a:rPr>
                      <m:t>(</m:t>
                    </m:r>
                    <m:sSub>
                      <m:sSubPr>
                        <m:ctrlPr>
                          <a:rPr lang="en-US" altLang="zh-CN" sz="2400" i="1">
                            <a:latin typeface="Cambria Math" panose="02040503050406030204" charset="0"/>
                            <a:cs typeface="Cambria Math" panose="02040503050406030204" charset="0"/>
                          </a:rPr>
                        </m:ctrlPr>
                      </m:sSubPr>
                      <m:e>
                        <m:r>
                          <a:rPr lang="en-US" altLang="zh-CN" sz="2400" i="1">
                            <a:latin typeface="Cambria Math" panose="02040503050406030204" charset="0"/>
                            <a:cs typeface="Cambria Math" panose="02040503050406030204" charset="0"/>
                          </a:rPr>
                          <m:t>𝑉</m:t>
                        </m:r>
                      </m:e>
                      <m:sub>
                        <m:r>
                          <a:rPr lang="en-US" altLang="zh-CN" sz="2400" i="1">
                            <a:latin typeface="Cambria Math" panose="02040503050406030204" charset="0"/>
                            <a:cs typeface="Cambria Math" panose="02040503050406030204" charset="0"/>
                          </a:rPr>
                          <m:t>𝑝</m:t>
                        </m:r>
                      </m:sub>
                    </m:sSub>
                    <m:r>
                      <a:rPr lang="en-US" altLang="zh-CN" sz="2400" i="1">
                        <a:latin typeface="Cambria Math" panose="02040503050406030204" charset="0"/>
                        <a:cs typeface="Cambria Math" panose="02040503050406030204" charset="0"/>
                      </a:rPr>
                      <m:t>,</m:t>
                    </m:r>
                    <m:sSub>
                      <m:sSubPr>
                        <m:ctrlPr>
                          <a:rPr lang="en-US" altLang="zh-CN" sz="2400" i="1">
                            <a:latin typeface="Cambria Math" panose="02040503050406030204" charset="0"/>
                            <a:cs typeface="Cambria Math" panose="02040503050406030204" charset="0"/>
                          </a:rPr>
                        </m:ctrlPr>
                      </m:sSubPr>
                      <m:e>
                        <m:acc>
                          <m:accPr>
                            <m:chr m:val="̃"/>
                            <m:ctrlPr>
                              <a:rPr lang="en-US" altLang="zh-CN" sz="2400" i="1">
                                <a:latin typeface="Cambria Math" panose="02040503050406030204" charset="0"/>
                                <a:cs typeface="Cambria Math" panose="02040503050406030204" charset="0"/>
                              </a:rPr>
                            </m:ctrlPr>
                          </m:accPr>
                          <m:e>
                            <m:r>
                              <a:rPr lang="en-US" altLang="zh-CN" sz="2400" i="1">
                                <a:latin typeface="Cambria Math" panose="02040503050406030204" charset="0"/>
                                <a:cs typeface="Cambria Math" panose="02040503050406030204" charset="0"/>
                              </a:rPr>
                              <m:t>𝑉</m:t>
                            </m:r>
                          </m:e>
                        </m:acc>
                      </m:e>
                      <m:sub>
                        <m:r>
                          <a:rPr lang="en-US" altLang="zh-CN" sz="2400" i="1">
                            <a:latin typeface="Cambria Math" panose="02040503050406030204" charset="0"/>
                            <a:cs typeface="Cambria Math" panose="02040503050406030204" charset="0"/>
                          </a:rPr>
                          <m:t>𝑐</m:t>
                        </m:r>
                      </m:sub>
                    </m:sSub>
                    <m:r>
                      <a:rPr lang="en-US" altLang="zh-CN" sz="2400" i="1">
                        <a:latin typeface="Cambria Math" panose="02040503050406030204" charset="0"/>
                        <a:cs typeface="Cambria Math" panose="02040503050406030204" charset="0"/>
                      </a:rPr>
                      <m:t>)=</m:t>
                    </m:r>
                    <m:rad>
                      <m:radPr>
                        <m:degHide m:val="on"/>
                        <m:ctrlPr>
                          <a:rPr sz="2400"/>
                        </m:ctrlPr>
                      </m:radPr>
                      <m:deg/>
                      <m:e>
                        <m:r>
                          <a:rPr lang="en-US" altLang="zh-CN" sz="2400" i="1">
                            <a:latin typeface="Cambria Math" panose="02040503050406030204" charset="0"/>
                            <a:cs typeface="Cambria Math" panose="02040503050406030204" charset="0"/>
                          </a:rPr>
                          <m:t>(</m:t>
                        </m:r>
                        <m:sSub>
                          <m:sSubPr>
                            <m:ctrlPr>
                              <a:rPr lang="en-US" altLang="zh-CN" sz="2400" i="1">
                                <a:latin typeface="Cambria Math" panose="02040503050406030204" charset="0"/>
                                <a:cs typeface="Cambria Math" panose="02040503050406030204" charset="0"/>
                              </a:rPr>
                            </m:ctrlPr>
                          </m:sSubPr>
                          <m:e>
                            <m:r>
                              <a:rPr lang="en-US" altLang="zh-CN" sz="2400" i="1">
                                <a:latin typeface="Cambria Math" panose="02040503050406030204" charset="0"/>
                                <a:cs typeface="Cambria Math" panose="02040503050406030204" charset="0"/>
                              </a:rPr>
                              <m:t>𝑉</m:t>
                            </m:r>
                          </m:e>
                          <m:sub>
                            <m:r>
                              <a:rPr lang="en-US" altLang="zh-CN" sz="2400" i="1">
                                <a:latin typeface="Cambria Math" panose="02040503050406030204" charset="0"/>
                                <a:cs typeface="Cambria Math" panose="02040503050406030204" charset="0"/>
                              </a:rPr>
                              <m:t>𝑐</m:t>
                            </m:r>
                          </m:sub>
                        </m:sSub>
                        <m:r>
                          <a:rPr lang="en-US" altLang="zh-CN" sz="2400" i="1">
                            <a:latin typeface="Cambria Math" panose="02040503050406030204" charset="0"/>
                            <a:cs typeface="Cambria Math" panose="02040503050406030204" charset="0"/>
                          </a:rPr>
                          <m:t>+</m:t>
                        </m:r>
                        <m:sSub>
                          <m:sSubPr>
                            <m:ctrlPr>
                              <a:rPr lang="en-US" altLang="zh-CN" sz="2400" i="1">
                                <a:latin typeface="Cambria Math" panose="02040503050406030204" charset="0"/>
                                <a:cs typeface="Cambria Math" panose="02040503050406030204" charset="0"/>
                              </a:rPr>
                            </m:ctrlPr>
                          </m:sSubPr>
                          <m:e>
                            <m:r>
                              <a:rPr lang="en-US" altLang="zh-CN" sz="2400" i="1">
                                <a:latin typeface="Cambria Math" panose="02040503050406030204" charset="0"/>
                                <a:cs typeface="Cambria Math" panose="02040503050406030204" charset="0"/>
                              </a:rPr>
                              <m:t>𝑉</m:t>
                            </m:r>
                          </m:e>
                          <m:sub>
                            <m:r>
                              <a:rPr lang="en-US" altLang="zh-CN" sz="2400" i="1">
                                <a:latin typeface="Cambria Math" panose="02040503050406030204" charset="0"/>
                                <a:cs typeface="Cambria Math" panose="02040503050406030204" charset="0"/>
                              </a:rPr>
                              <m:t>𝑛</m:t>
                            </m:r>
                          </m:sub>
                        </m:sSub>
                        <m:r>
                          <a:rPr lang="en-US" altLang="zh-CN" sz="2400" i="1">
                            <a:latin typeface="Cambria Math" panose="02040503050406030204" charset="0"/>
                            <a:cs typeface="Cambria Math" panose="02040503050406030204" charset="0"/>
                          </a:rPr>
                          <m:t>−</m:t>
                        </m:r>
                        <m:sSub>
                          <m:sSubPr>
                            <m:ctrlPr>
                              <a:rPr lang="en-US" altLang="zh-CN" sz="2400" i="1">
                                <a:latin typeface="Cambria Math" panose="02040503050406030204" charset="0"/>
                                <a:cs typeface="Cambria Math" panose="02040503050406030204" charset="0"/>
                              </a:rPr>
                            </m:ctrlPr>
                          </m:sSubPr>
                          <m:e>
                            <m:acc>
                              <m:accPr>
                                <m:chr m:val="̃"/>
                                <m:ctrlPr>
                                  <a:rPr lang="en-US" altLang="zh-CN" sz="2400" i="1">
                                    <a:latin typeface="Cambria Math" panose="02040503050406030204" charset="0"/>
                                    <a:cs typeface="Cambria Math" panose="02040503050406030204" charset="0"/>
                                  </a:rPr>
                                </m:ctrlPr>
                              </m:accPr>
                              <m:e>
                                <m:r>
                                  <a:rPr lang="en-US" altLang="zh-CN" sz="2400" i="1">
                                    <a:latin typeface="Cambria Math" panose="02040503050406030204" charset="0"/>
                                    <a:cs typeface="Cambria Math" panose="02040503050406030204" charset="0"/>
                                  </a:rPr>
                                  <m:t>𝑉</m:t>
                                </m:r>
                              </m:e>
                            </m:acc>
                          </m:e>
                          <m:sub>
                            <m:r>
                              <a:rPr lang="en-US" altLang="zh-CN" sz="2400" i="1">
                                <a:latin typeface="Cambria Math" panose="02040503050406030204" charset="0"/>
                                <a:cs typeface="Cambria Math" panose="02040503050406030204" charset="0"/>
                              </a:rPr>
                              <m:t>𝑐</m:t>
                            </m:r>
                          </m:sub>
                        </m:sSub>
                        <m:sSup>
                          <m:sSupPr>
                            <m:ctrlPr>
                              <a:rPr lang="en-US" altLang="zh-CN" sz="2400" i="1">
                                <a:latin typeface="Cambria Math" panose="02040503050406030204" charset="0"/>
                                <a:cs typeface="Cambria Math" panose="02040503050406030204" charset="0"/>
                              </a:rPr>
                            </m:ctrlPr>
                          </m:sSupPr>
                          <m:e>
                            <m:r>
                              <a:rPr lang="en-US" altLang="zh-CN" sz="2400" i="1">
                                <a:latin typeface="Cambria Math" panose="02040503050406030204" charset="0"/>
                                <a:cs typeface="Cambria Math" panose="02040503050406030204" charset="0"/>
                              </a:rPr>
                              <m:t>)</m:t>
                            </m:r>
                          </m:e>
                          <m:sup>
                            <m:r>
                              <a:rPr lang="en-US" altLang="zh-CN" sz="2400" i="1">
                                <a:latin typeface="Cambria Math" panose="02040503050406030204" charset="0"/>
                                <a:cs typeface="Cambria Math" panose="02040503050406030204" charset="0"/>
                              </a:rPr>
                              <m:t>𝑇</m:t>
                            </m:r>
                          </m:sup>
                        </m:sSup>
                        <m:sSup>
                          <m:sSupPr>
                            <m:ctrlPr>
                              <a:rPr lang="en-US" altLang="zh-CN" sz="2400" i="1">
                                <a:latin typeface="Cambria Math" panose="02040503050406030204" charset="0"/>
                                <a:cs typeface="Cambria Math" panose="02040503050406030204" charset="0"/>
                              </a:rPr>
                            </m:ctrlPr>
                          </m:sSupPr>
                          <m:e>
                            <m:r>
                              <a:rPr lang="en-US" altLang="zh-CN" sz="2400" i="1">
                                <a:latin typeface="Cambria Math" panose="02040503050406030204" charset="0"/>
                                <a:cs typeface="Cambria Math" panose="02040503050406030204" charset="0"/>
                              </a:rPr>
                              <m:t>𝛴</m:t>
                            </m:r>
                          </m:e>
                          <m:sup>
                            <m:r>
                              <a:rPr lang="en-US" altLang="zh-CN" sz="2400" i="1">
                                <a:latin typeface="Cambria Math" panose="02040503050406030204" charset="0"/>
                                <a:cs typeface="Cambria Math" panose="02040503050406030204" charset="0"/>
                              </a:rPr>
                              <m:t>−</m:t>
                            </m:r>
                            <m:r>
                              <a:rPr lang="en-US" altLang="zh-CN" sz="2400" i="1">
                                <a:latin typeface="Cambria Math" panose="02040503050406030204" charset="0"/>
                                <a:cs typeface="Cambria Math" panose="02040503050406030204" charset="0"/>
                              </a:rPr>
                              <m:t>1</m:t>
                            </m:r>
                          </m:sup>
                        </m:sSup>
                        <m:r>
                          <a:rPr lang="en-US" altLang="zh-CN" sz="2400" i="1">
                            <a:latin typeface="Cambria Math" panose="02040503050406030204" charset="0"/>
                            <a:cs typeface="Cambria Math" panose="02040503050406030204" charset="0"/>
                          </a:rPr>
                          <m:t>(</m:t>
                        </m:r>
                        <m:sSub>
                          <m:sSubPr>
                            <m:ctrlPr>
                              <a:rPr lang="en-US" altLang="zh-CN" sz="2400" i="1">
                                <a:latin typeface="Cambria Math" panose="02040503050406030204" charset="0"/>
                                <a:cs typeface="Cambria Math" panose="02040503050406030204" charset="0"/>
                              </a:rPr>
                            </m:ctrlPr>
                          </m:sSubPr>
                          <m:e>
                            <m:r>
                              <a:rPr lang="en-US" altLang="zh-CN" sz="2400" i="1">
                                <a:latin typeface="Cambria Math" panose="02040503050406030204" charset="0"/>
                                <a:cs typeface="Cambria Math" panose="02040503050406030204" charset="0"/>
                              </a:rPr>
                              <m:t>𝑉</m:t>
                            </m:r>
                          </m:e>
                          <m:sub>
                            <m:r>
                              <a:rPr lang="en-US" altLang="zh-CN" sz="2400" i="1">
                                <a:latin typeface="Cambria Math" panose="02040503050406030204" charset="0"/>
                                <a:cs typeface="Cambria Math" panose="02040503050406030204" charset="0"/>
                              </a:rPr>
                              <m:t>𝑐</m:t>
                            </m:r>
                          </m:sub>
                        </m:sSub>
                        <m:r>
                          <a:rPr lang="en-US" altLang="zh-CN" sz="2400" i="1">
                            <a:latin typeface="Cambria Math" panose="02040503050406030204" charset="0"/>
                            <a:cs typeface="Cambria Math" panose="02040503050406030204" charset="0"/>
                          </a:rPr>
                          <m:t>+</m:t>
                        </m:r>
                        <m:sSub>
                          <m:sSubPr>
                            <m:ctrlPr>
                              <a:rPr lang="en-US" altLang="zh-CN" sz="2400" i="1">
                                <a:latin typeface="Cambria Math" panose="02040503050406030204" charset="0"/>
                                <a:cs typeface="Cambria Math" panose="02040503050406030204" charset="0"/>
                              </a:rPr>
                            </m:ctrlPr>
                          </m:sSubPr>
                          <m:e>
                            <m:r>
                              <a:rPr lang="en-US" altLang="zh-CN" sz="2400" i="1">
                                <a:latin typeface="Cambria Math" panose="02040503050406030204" charset="0"/>
                                <a:cs typeface="Cambria Math" panose="02040503050406030204" charset="0"/>
                              </a:rPr>
                              <m:t>𝑉</m:t>
                            </m:r>
                          </m:e>
                          <m:sub>
                            <m:r>
                              <a:rPr lang="en-US" altLang="zh-CN" sz="2400" i="1">
                                <a:latin typeface="Cambria Math" panose="02040503050406030204" charset="0"/>
                                <a:cs typeface="Cambria Math" panose="02040503050406030204" charset="0"/>
                              </a:rPr>
                              <m:t>𝑛</m:t>
                            </m:r>
                          </m:sub>
                        </m:sSub>
                        <m:r>
                          <a:rPr lang="en-US" altLang="zh-CN" sz="2400" i="1">
                            <a:latin typeface="Cambria Math" panose="02040503050406030204" charset="0"/>
                            <a:cs typeface="Cambria Math" panose="02040503050406030204" charset="0"/>
                          </a:rPr>
                          <m:t>−</m:t>
                        </m:r>
                        <m:sSub>
                          <m:sSubPr>
                            <m:ctrlPr>
                              <a:rPr lang="en-US" altLang="zh-CN" sz="2400" i="1">
                                <a:latin typeface="Cambria Math" panose="02040503050406030204" charset="0"/>
                                <a:cs typeface="Cambria Math" panose="02040503050406030204" charset="0"/>
                              </a:rPr>
                            </m:ctrlPr>
                          </m:sSubPr>
                          <m:e>
                            <m:acc>
                              <m:accPr>
                                <m:chr m:val="̃"/>
                                <m:ctrlPr>
                                  <a:rPr lang="en-US" altLang="zh-CN" sz="2400" i="1">
                                    <a:latin typeface="Cambria Math" panose="02040503050406030204" charset="0"/>
                                    <a:cs typeface="Cambria Math" panose="02040503050406030204" charset="0"/>
                                  </a:rPr>
                                </m:ctrlPr>
                              </m:accPr>
                              <m:e>
                                <m:r>
                                  <a:rPr lang="en-US" altLang="zh-CN" sz="2400" i="1">
                                    <a:latin typeface="Cambria Math" panose="02040503050406030204" charset="0"/>
                                    <a:cs typeface="Cambria Math" panose="02040503050406030204" charset="0"/>
                                  </a:rPr>
                                  <m:t>𝑉</m:t>
                                </m:r>
                              </m:e>
                            </m:acc>
                          </m:e>
                          <m:sub>
                            <m:r>
                              <a:rPr lang="en-US" altLang="zh-CN" sz="2400" i="1">
                                <a:latin typeface="Cambria Math" panose="02040503050406030204" charset="0"/>
                                <a:cs typeface="Cambria Math" panose="02040503050406030204" charset="0"/>
                              </a:rPr>
                              <m:t>𝑐</m:t>
                            </m:r>
                          </m:sub>
                        </m:sSub>
                        <m:r>
                          <a:rPr lang="en-US" altLang="zh-CN" sz="2400" i="1">
                            <a:latin typeface="Cambria Math" panose="02040503050406030204" charset="0"/>
                            <a:cs typeface="Cambria Math" panose="02040503050406030204" charset="0"/>
                          </a:rPr>
                          <m:t>)</m:t>
                        </m:r>
                      </m:e>
                    </m:rad>
                  </m:oMath>
                </a14:m>
                <a:endParaRPr lang="en-US" altLang="zh-CN" sz="2400" i="1">
                  <a:latin typeface="Cambria Math" panose="02040503050406030204" charset="0"/>
                  <a:cs typeface="Cambria Math" panose="02040503050406030204" charset="0"/>
                </a:endParaRPr>
              </a:p>
              <a:p>
                <a:pPr marL="1257300" lvl="2" indent="-342900">
                  <a:buFont typeface="Arial" panose="020B0604020202020204" pitchFamily="34" charset="0"/>
                  <a:buChar char="•"/>
                </a:pPr>
                <a14:m>
                  <m:oMath xmlns:m="http://schemas.openxmlformats.org/officeDocument/2006/math">
                    <m:sSub>
                      <m:sSubPr>
                        <m:ctrlPr>
                          <a:rPr lang="en-US" altLang="zh-CN" sz="2400" i="1">
                            <a:latin typeface="Cambria Math" panose="02040503050406030204" charset="0"/>
                            <a:cs typeface="Cambria Math" panose="02040503050406030204" charset="0"/>
                          </a:rPr>
                        </m:ctrlPr>
                      </m:sSubPr>
                      <m:e>
                        <m:r>
                          <a:rPr lang="en-US" altLang="zh-CN" sz="2400" i="1">
                            <a:latin typeface="Cambria Math" panose="02040503050406030204" charset="0"/>
                            <a:cs typeface="Cambria Math" panose="02040503050406030204" charset="0"/>
                          </a:rPr>
                          <m:t>𝑉</m:t>
                        </m:r>
                      </m:e>
                      <m:sub>
                        <m:r>
                          <a:rPr lang="en-US" altLang="zh-CN" sz="2400" i="1">
                            <a:latin typeface="Cambria Math" panose="02040503050406030204" charset="0"/>
                            <a:cs typeface="Cambria Math" panose="02040503050406030204" charset="0"/>
                          </a:rPr>
                          <m:t>𝑐</m:t>
                        </m:r>
                      </m:sub>
                    </m:sSub>
                  </m:oMath>
                </a14:m>
                <a:r>
                  <a:rPr lang="en-US" altLang="zh-CN">
                    <a:latin typeface="Cambria Math" panose="02040503050406030204" charset="0"/>
                    <a:cs typeface="Cambria Math" panose="02040503050406030204" charset="0"/>
                  </a:rPr>
                  <a:t> is semantic vector of a clean sample</a:t>
                </a:r>
                <a:endParaRPr lang="en-US" altLang="zh-CN">
                  <a:latin typeface="Cambria Math" panose="02040503050406030204" charset="0"/>
                  <a:cs typeface="Cambria Math" panose="02040503050406030204" charset="0"/>
                </a:endParaRPr>
              </a:p>
              <a:p>
                <a:pPr marL="1257300" lvl="2" indent="-342900">
                  <a:buFont typeface="Arial" panose="020B0604020202020204" pitchFamily="34" charset="0"/>
                  <a:buChar char="•"/>
                </a:pPr>
                <a14:m>
                  <m:oMath xmlns:m="http://schemas.openxmlformats.org/officeDocument/2006/math">
                    <m:sSub>
                      <m:sSubPr>
                        <m:ctrlPr>
                          <a:rPr lang="en-US" altLang="zh-CN" sz="2400" i="1">
                            <a:latin typeface="Cambria Math" panose="02040503050406030204" charset="0"/>
                            <a:cs typeface="Cambria Math" panose="02040503050406030204" charset="0"/>
                          </a:rPr>
                        </m:ctrlPr>
                      </m:sSubPr>
                      <m:e>
                        <m:acc>
                          <m:accPr>
                            <m:chr m:val="̃"/>
                            <m:ctrlPr>
                              <a:rPr lang="en-US" altLang="zh-CN" sz="2400" i="1">
                                <a:latin typeface="Cambria Math" panose="02040503050406030204" charset="0"/>
                                <a:cs typeface="Cambria Math" panose="02040503050406030204" charset="0"/>
                              </a:rPr>
                            </m:ctrlPr>
                          </m:accPr>
                          <m:e>
                            <m:r>
                              <a:rPr lang="en-US" altLang="zh-CN" sz="2400" i="1">
                                <a:latin typeface="Cambria Math" panose="02040503050406030204" charset="0"/>
                                <a:cs typeface="Cambria Math" panose="02040503050406030204" charset="0"/>
                              </a:rPr>
                              <m:t>𝑉</m:t>
                            </m:r>
                          </m:e>
                        </m:acc>
                      </m:e>
                      <m:sub>
                        <m:r>
                          <a:rPr lang="en-US" altLang="zh-CN" sz="2400" i="1">
                            <a:latin typeface="Cambria Math" panose="02040503050406030204" charset="0"/>
                            <a:cs typeface="Cambria Math" panose="02040503050406030204" charset="0"/>
                          </a:rPr>
                          <m:t>𝑐</m:t>
                        </m:r>
                      </m:sub>
                    </m:sSub>
                  </m:oMath>
                </a14:m>
                <a:r>
                  <a:rPr lang="en-US" altLang="zh-CN">
                    <a:latin typeface="Cambria Math" panose="02040503050406030204" charset="0"/>
                    <a:cs typeface="Cambria Math" panose="02040503050406030204" charset="0"/>
                  </a:rPr>
                  <a:t> is baseline semantic vector, the average semantic vector of the clean subset, computed using the semantic encoder  </a:t>
                </a:r>
                <a14:m>
                  <m:oMath xmlns:m="http://schemas.openxmlformats.org/officeDocument/2006/math">
                    <m:sSub>
                      <m:sSubPr>
                        <m:ctrlPr>
                          <a:rPr lang="en-US" altLang="zh-CN" i="1">
                            <a:latin typeface="Cambria Math" panose="02040503050406030204" charset="0"/>
                            <a:cs typeface="Cambria Math" panose="02040503050406030204" charset="0"/>
                          </a:rPr>
                        </m:ctrlPr>
                      </m:sSubPr>
                      <m:e>
                        <m:acc>
                          <m:accPr>
                            <m:chr m:val="̃"/>
                            <m:ctrlPr>
                              <a:rPr lang="en-US" alt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𝑉</m:t>
                            </m:r>
                          </m:e>
                        </m:acc>
                      </m:e>
                      <m:sub>
                        <m:r>
                          <a:rPr lang="en-US" altLang="zh-CN" i="1">
                            <a:latin typeface="Cambria Math" panose="02040503050406030204" charset="0"/>
                            <a:cs typeface="Cambria Math" panose="02040503050406030204" charset="0"/>
                          </a:rPr>
                          <m:t>𝑐</m:t>
                        </m:r>
                      </m:sub>
                    </m:sSub>
                    <m:r>
                      <a:rPr lang="en-US" altLang="zh-CN" i="1">
                        <a:latin typeface="Cambria Math" panose="02040503050406030204" charset="0"/>
                        <a:cs typeface="Cambria Math" panose="02040503050406030204" charset="0"/>
                      </a:rPr>
                      <m:t>=</m:t>
                    </m:r>
                    <m:f>
                      <m:fPr>
                        <m:ctrlPr>
                          <a:rPr lang="en-US" altLang="zh-CN" i="1">
                            <a:latin typeface="Cambria Math" panose="02040503050406030204" charset="0"/>
                            <a:cs typeface="Cambria Math" panose="02040503050406030204" charset="0"/>
                          </a:rPr>
                        </m:ctrlPr>
                      </m:fPr>
                      <m:num>
                        <m:r>
                          <a:rPr lang="en-US" altLang="zh-CN" i="1">
                            <a:latin typeface="Cambria Math" panose="02040503050406030204" charset="0"/>
                            <a:cs typeface="Cambria Math" panose="02040503050406030204" charset="0"/>
                          </a:rPr>
                          <m:t>1</m:t>
                        </m:r>
                      </m:num>
                      <m:den>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𝑁</m:t>
                            </m:r>
                          </m:e>
                          <m:sub>
                            <m:r>
                              <a:rPr lang="en-US" altLang="zh-CN" i="1">
                                <a:latin typeface="Cambria Math" panose="02040503050406030204" charset="0"/>
                                <a:cs typeface="Cambria Math" panose="02040503050406030204" charset="0"/>
                              </a:rPr>
                              <m:t>𝑐</m:t>
                            </m:r>
                          </m:sub>
                        </m:sSub>
                      </m:den>
                    </m:f>
                    <m:nary>
                      <m:naryPr>
                        <m:chr m:val="∑"/>
                        <m:limLoc m:val="undOvr"/>
                        <m:ctrlPr>
                          <a:rPr lang="en-US" altLang="zh-CN" i="1">
                            <a:latin typeface="Cambria Math" panose="02040503050406030204" charset="0"/>
                            <a:cs typeface="Cambria Math" panose="02040503050406030204" charset="0"/>
                          </a:rPr>
                        </m:ctrlPr>
                      </m:naryPr>
                      <m:sub>
                        <m:r>
                          <a:rPr lang="en-US" altLang="zh-CN" i="1">
                            <a:latin typeface="Cambria Math" panose="02040503050406030204" charset="0"/>
                            <a:cs typeface="Cambria Math" panose="02040503050406030204" charset="0"/>
                          </a:rPr>
                          <m:t>𝑖</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sub>
                      <m:sup>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𝑁</m:t>
                            </m:r>
                          </m:e>
                          <m:sub>
                            <m:r>
                              <a:rPr lang="en-US" altLang="zh-CN" i="1">
                                <a:latin typeface="Cambria Math" panose="02040503050406030204" charset="0"/>
                                <a:cs typeface="Cambria Math" panose="02040503050406030204" charset="0"/>
                              </a:rPr>
                              <m:t>𝑐</m:t>
                            </m:r>
                          </m:sub>
                        </m:sSub>
                      </m:sup>
                      <m:e>
                        <m:r>
                          <a:rPr lang="en-US" altLang="zh-CN" i="1">
                            <a:latin typeface="Cambria Math" panose="02040503050406030204" charset="0"/>
                            <a:cs typeface="Cambria Math" panose="02040503050406030204" charset="0"/>
                          </a:rPr>
                          <m:t>𝐸</m:t>
                        </m:r>
                      </m:e>
                    </m:nary>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𝑥</m:t>
                        </m:r>
                      </m:e>
                      <m:sub>
                        <m:r>
                          <a:rPr lang="en-US" altLang="zh-CN" i="1">
                            <a:latin typeface="Cambria Math" panose="02040503050406030204" charset="0"/>
                            <a:cs typeface="Cambria Math" panose="02040503050406030204" charset="0"/>
                          </a:rPr>
                          <m:t>𝑖</m:t>
                        </m:r>
                      </m:sub>
                    </m:sSub>
                    <m:r>
                      <a:rPr lang="en-US" altLang="zh-CN" i="1">
                        <a:latin typeface="Cambria Math" panose="02040503050406030204" charset="0"/>
                        <a:cs typeface="Cambria Math" panose="02040503050406030204" charset="0"/>
                      </a:rPr>
                      <m:t>)</m:t>
                    </m:r>
                  </m:oMath>
                </a14:m>
                <a:r>
                  <a:rPr lang="en-US" altLang="zh-CN">
                    <a:latin typeface="Cambria Math" panose="02040503050406030204" charset="0"/>
                    <a:cs typeface="Cambria Math" panose="02040503050406030204" charset="0"/>
                  </a:rPr>
                  <a:t>.</a:t>
                </a:r>
                <a:endParaRPr lang="en-US" altLang="zh-CN">
                  <a:latin typeface="Cambria Math" panose="02040503050406030204" charset="0"/>
                  <a:cs typeface="Cambria Math" panose="02040503050406030204" charset="0"/>
                </a:endParaRPr>
              </a:p>
              <a:p>
                <a:pPr marL="1257300" lvl="2" indent="-342900">
                  <a:buFont typeface="Arial" panose="020B0604020202020204" pitchFamily="34" charset="0"/>
                  <a:buChar char="•"/>
                </a:pPr>
                <a14:m>
                  <m:oMath xmlns:m="http://schemas.openxmlformats.org/officeDocument/2006/math">
                    <m:sSub>
                      <m:sSubPr>
                        <m:ctrlPr>
                          <a:rPr lang="en-US" altLang="zh-CN" sz="2400" i="1">
                            <a:latin typeface="Cambria Math" panose="02040503050406030204" charset="0"/>
                            <a:cs typeface="Cambria Math" panose="02040503050406030204" charset="0"/>
                          </a:rPr>
                        </m:ctrlPr>
                      </m:sSubPr>
                      <m:e>
                        <m:r>
                          <a:rPr lang="en-US" altLang="zh-CN" sz="2400" i="1">
                            <a:latin typeface="Cambria Math" panose="02040503050406030204" charset="0"/>
                            <a:cs typeface="Cambria Math" panose="02040503050406030204" charset="0"/>
                          </a:rPr>
                          <m:t>𝑉</m:t>
                        </m:r>
                      </m:e>
                      <m:sub>
                        <m:r>
                          <a:rPr lang="en-US" altLang="zh-CN" sz="2400" i="1">
                            <a:latin typeface="Cambria Math" panose="02040503050406030204" charset="0"/>
                            <a:cs typeface="Cambria Math" panose="02040503050406030204" charset="0"/>
                          </a:rPr>
                          <m:t>𝑛</m:t>
                        </m:r>
                      </m:sub>
                    </m:sSub>
                  </m:oMath>
                </a14:m>
                <a:r>
                  <a:rPr lang="en-US" altLang="zh-CN">
                    <a:latin typeface="Cambria Math" panose="02040503050406030204" charset="0"/>
                    <a:cs typeface="Cambria Math" panose="02040503050406030204" charset="0"/>
                  </a:rPr>
                  <a:t> is </a:t>
                </a:r>
                <a:r>
                  <a:rPr lang="en-US" altLang="zh-CN">
                    <a:latin typeface="Cambria Math" panose="02040503050406030204" charset="0"/>
                    <a:ea typeface="Cambria Math" panose="02040503050406030204" charset="0"/>
                    <a:cs typeface="Cambria Math" panose="02040503050406030204" charset="0"/>
                  </a:rPr>
                  <a:t>poisoned sample’s t</a:t>
                </a:r>
                <a:r>
                  <a:rPr lang="en-US" altLang="zh-CN">
                    <a:solidFill>
                      <a:schemeClr val="tx1"/>
                    </a:solidFill>
                    <a:latin typeface="Cambria Math" panose="02040503050406030204" charset="0"/>
                    <a:ea typeface="Cambria Math" panose="02040503050406030204" charset="0"/>
                    <a:cs typeface="Cambria Math" panose="02040503050406030204" charset="0"/>
                  </a:rPr>
                  <a:t>rigger-caused offset.</a:t>
                </a:r>
                <a:endParaRPr lang="en-US" altLang="zh-CN">
                  <a:latin typeface="Cambria Math" panose="02040503050406030204" charset="0"/>
                  <a:ea typeface="Cambria Math" panose="02040503050406030204" charset="0"/>
                  <a:cs typeface="Cambria Math" panose="02040503050406030204" charset="0"/>
                </a:endParaRPr>
              </a:p>
              <a:p>
                <a:pPr lvl="1"/>
                <a:endParaRPr lang="en-US" altLang="zh-CN" sz="2400"/>
              </a:p>
            </p:txBody>
          </p:sp>
        </mc:Choice>
        <mc:Fallback>
          <p:sp>
            <p:nvSpPr>
              <p:cNvPr id="5" name="文本框 4"/>
              <p:cNvSpPr txBox="1">
                <a:spLocks noRot="1" noChangeAspect="1" noMove="1" noResize="1" noEditPoints="1" noAdjustHandles="1" noChangeArrowheads="1" noChangeShapeType="1" noTextEdit="1"/>
              </p:cNvSpPr>
              <p:nvPr userDrawn="1"/>
            </p:nvSpPr>
            <p:spPr>
              <a:xfrm>
                <a:off x="838177" y="1983589"/>
                <a:ext cx="10515608" cy="2682271"/>
              </a:xfrm>
              <a:prstGeom prst="rect">
                <a:avLst/>
              </a:prstGeom>
              <a:blipFill rotWithShape="1">
                <a:blip r:embed="rId1"/>
                <a:stretch>
                  <a:fillRect l="-6" t="-18" r="6" b="-46903"/>
                </a:stretch>
              </a:blipFill>
            </p:spPr>
            <p:txBody>
              <a:bodyPr/>
              <a:lstStyle/>
              <a:p>
                <a:r>
                  <a:rPr lang="zh-CN" altLang="en-US">
                    <a:noFill/>
                  </a:rPr>
                  <a:t> </a:t>
                </a:r>
              </a:p>
            </p:txBody>
          </p:sp>
        </mc:Fallback>
      </mc:AlternateContent>
      <p:sp>
        <p:nvSpPr>
          <p:cNvPr id="22" name="TextBox 21"/>
          <p:cNvSpPr txBox="1"/>
          <p:nvPr/>
        </p:nvSpPr>
        <p:spPr>
          <a:xfrm>
            <a:off x="11635105" y="5939790"/>
            <a:ext cx="914400" cy="457200"/>
          </a:xfrm>
          <a:prstGeom prst="rect">
            <a:avLst/>
          </a:prstGeom>
          <a:noFill/>
        </p:spPr>
        <p:txBody>
          <a:bodyPr wrap="none">
            <a:spAutoFit/>
          </a:bodyPr>
          <a:lstStyle/>
          <a:p>
            <a:r>
              <a:t>15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linds(horizontal)">
                                      <p:cBhvr>
                                        <p:cTn id="10" dur="500"/>
                                        <p:tgtEl>
                                          <p:spTgt spid="5">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blinds(horizontal)">
                                      <p:cBhvr>
                                        <p:cTn id="13" dur="500"/>
                                        <p:tgtEl>
                                          <p:spTgt spid="5">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blinds(horizontal)">
                                      <p:cBhvr>
                                        <p:cTn id="16" dur="500"/>
                                        <p:tgtEl>
                                          <p:spTgt spid="5">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blinds(horizontal)">
                                      <p:cBhvr>
                                        <p:cTn id="19"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3600">
                <a:solidFill>
                  <a:schemeClr val="tx1"/>
                </a:solidFill>
                <a:latin typeface="微软雅黑" panose="020B0503020204020204" charset="-122"/>
                <a:ea typeface="微软雅黑" panose="020B0503020204020204" charset="-122"/>
              </a:rPr>
              <a:t>Detection</a:t>
            </a:r>
            <a:endParaRPr lang="en-US" altLang="zh-CN"/>
          </a:p>
        </p:txBody>
      </p:sp>
      <p:sp>
        <p:nvSpPr>
          <p:cNvPr id="3" name="内容占位符 2"/>
          <p:cNvSpPr>
            <a:spLocks noGrp="1"/>
          </p:cNvSpPr>
          <p:nvPr>
            <p:ph idx="1"/>
          </p:nvPr>
        </p:nvSpPr>
        <p:spPr/>
        <p:txBody>
          <a:bodyPr>
            <a:noAutofit/>
          </a:bodyPr>
          <a:p>
            <a:r>
              <a:rPr lang="en-US" altLang="zh-CN">
                <a:solidFill>
                  <a:schemeClr val="tx1"/>
                </a:solidFill>
                <a:latin typeface="微软雅黑" panose="020B0503020204020204" charset="-122"/>
                <a:ea typeface="微软雅黑" panose="020B0503020204020204" charset="-122"/>
              </a:rPr>
              <a:t>Apply threshold-based classification</a:t>
            </a:r>
            <a:endParaRPr lang="en-US" altLang="zh-CN">
              <a:solidFill>
                <a:schemeClr val="tx1"/>
              </a:solidFill>
              <a:latin typeface="微软雅黑" panose="020B0503020204020204" charset="-122"/>
              <a:ea typeface="微软雅黑" panose="020B0503020204020204" charset="-122"/>
            </a:endParaRPr>
          </a:p>
          <a:p>
            <a:pPr lvl="1"/>
            <a:r>
              <a:rPr lang="en-US" altLang="zh-CN">
                <a:solidFill>
                  <a:schemeClr val="tx1"/>
                </a:solidFill>
                <a:latin typeface="微软雅黑" panose="020B0503020204020204" charset="-122"/>
                <a:ea typeface="微软雅黑" panose="020B0503020204020204" charset="-122"/>
              </a:rPr>
              <a:t>If similarity &lt; threshold → clean</a:t>
            </a:r>
            <a:endParaRPr lang="en-US" altLang="zh-CN">
              <a:solidFill>
                <a:schemeClr val="tx1"/>
              </a:solidFill>
              <a:latin typeface="微软雅黑" panose="020B0503020204020204" charset="-122"/>
              <a:ea typeface="微软雅黑" panose="020B0503020204020204" charset="-122"/>
            </a:endParaRPr>
          </a:p>
          <a:p>
            <a:pPr lvl="1"/>
            <a:r>
              <a:rPr lang="en-US" altLang="zh-CN">
                <a:solidFill>
                  <a:schemeClr val="tx1"/>
                </a:solidFill>
                <a:latin typeface="微软雅黑" panose="020B0503020204020204" charset="-122"/>
                <a:ea typeface="微软雅黑" panose="020B0503020204020204" charset="-122"/>
              </a:rPr>
              <a:t>If similarity ≥ threshold → poisoned</a:t>
            </a:r>
            <a:endParaRPr lang="en-US" altLang="zh-CN">
              <a:solidFill>
                <a:schemeClr val="tx1"/>
              </a:solidFill>
              <a:latin typeface="微软雅黑" panose="020B0503020204020204" charset="-122"/>
              <a:ea typeface="微软雅黑" panose="020B0503020204020204" charset="-122"/>
            </a:endParaRPr>
          </a:p>
          <a:p>
            <a:pPr lvl="1"/>
            <a:endParaRPr lang="zh-CN" altLang="en-US"/>
          </a:p>
        </p:txBody>
      </p:sp>
      <p:pic>
        <p:nvPicPr>
          <p:cNvPr id="4" name="图片 3" descr="upload_post_object_v2_3712203619"/>
          <p:cNvPicPr>
            <a:picLocks noChangeAspect="1"/>
          </p:cNvPicPr>
          <p:nvPr/>
        </p:nvPicPr>
        <p:blipFill>
          <a:blip r:embed="rId1"/>
          <a:stretch>
            <a:fillRect/>
          </a:stretch>
        </p:blipFill>
        <p:spPr>
          <a:xfrm>
            <a:off x="1975967" y="3194104"/>
            <a:ext cx="8240091" cy="3663870"/>
          </a:xfrm>
          <a:prstGeom prst="rect">
            <a:avLst/>
          </a:prstGeom>
        </p:spPr>
      </p:pic>
      <p:sp>
        <p:nvSpPr>
          <p:cNvPr id="5" name="文本框 4"/>
          <p:cNvSpPr txBox="1"/>
          <p:nvPr userDrawn="1"/>
        </p:nvSpPr>
        <p:spPr>
          <a:xfrm>
            <a:off x="8925177" y="2091332"/>
            <a:ext cx="2821940" cy="645160"/>
          </a:xfrm>
          <a:prstGeom prst="rect">
            <a:avLst/>
          </a:prstGeom>
        </p:spPr>
        <p:txBody>
          <a:bodyPr wrap="none" rtlCol="0">
            <a:spAutoFit/>
          </a:bodyPr>
          <a:p>
            <a:r>
              <a:rPr lang="en-US" altLang="zh-CN"/>
              <a:t>After Training phase I, </a:t>
            </a:r>
            <a:endParaRPr lang="en-US" altLang="zh-CN"/>
          </a:p>
          <a:p>
            <a:r>
              <a:rPr lang="en-US" altLang="zh-CN"/>
              <a:t>before Training phase II.</a:t>
            </a:r>
            <a:endParaRPr lang="zh-CN" altLang="en-US"/>
          </a:p>
        </p:txBody>
      </p:sp>
      <p:sp>
        <p:nvSpPr>
          <p:cNvPr id="7" name="矩形 6"/>
          <p:cNvSpPr/>
          <p:nvPr userDrawn="1"/>
        </p:nvSpPr>
        <p:spPr>
          <a:xfrm>
            <a:off x="4774389" y="5023187"/>
            <a:ext cx="3438674" cy="814761"/>
          </a:xfrm>
          <a:prstGeom prst="rect">
            <a:avLst/>
          </a:prstGeom>
          <a:noFill/>
          <a:ln w="12700" cap="flat" cmpd="sng" algn="ctr">
            <a:solidFill>
              <a:srgbClr val="FF0000">
                <a:alpha val="100000"/>
              </a:srgbClr>
            </a:solidFill>
            <a:prstDash val="solid"/>
            <a:miter lim="800000"/>
          </a:ln>
        </p:spPr>
        <p:style>
          <a:lnRef idx="2">
            <a:schemeClr val="accent1">
              <a:lumMod val="75000"/>
            </a:schemeClr>
          </a:lnRef>
          <a:fillRef idx="1">
            <a:schemeClr val="accent1"/>
          </a:fillRef>
          <a:effectRef idx="0">
            <a:srgbClr val="FFFFFF"/>
          </a:effectRef>
          <a:fontRef idx="minor">
            <a:schemeClr val="lt1"/>
          </a:fontRef>
        </p:style>
        <p:txBody>
          <a:bodyPr rtlCol="0" anchor="ctr">
            <a:noAutofit/>
          </a:bodyPr>
          <a:p>
            <a:pPr algn="ctr"/>
            <a:endParaRPr lang="zh-CN" altLang="en-US">
              <a:solidFill>
                <a:srgbClr val="000000"/>
              </a:solidFill>
            </a:endParaRPr>
          </a:p>
        </p:txBody>
      </p:sp>
      <p:cxnSp>
        <p:nvCxnSpPr>
          <p:cNvPr id="8" name="直接箭头连接符 7"/>
          <p:cNvCxnSpPr>
            <a:stCxn id="7" idx="3"/>
            <a:endCxn id="6" idx="2"/>
          </p:cNvCxnSpPr>
          <p:nvPr userDrawn="1"/>
        </p:nvCxnSpPr>
        <p:spPr>
          <a:xfrm flipV="1">
            <a:off x="8213063" y="5417868"/>
            <a:ext cx="1039495" cy="13335"/>
          </a:xfrm>
          <a:prstGeom prst="straightConnector1">
            <a:avLst/>
          </a:prstGeom>
          <a:ln w="19050" cap="flat" cmpd="sng" algn="ctr">
            <a:solidFill>
              <a:srgbClr val="FF0000">
                <a:alpha val="100000"/>
              </a:srgbClr>
            </a:solidFill>
            <a:prstDash val="solid"/>
            <a:miter lim="800000"/>
            <a:tailEnd type="triangle"/>
          </a:ln>
        </p:spPr>
        <p:style>
          <a:lnRef idx="2">
            <a:schemeClr val="accent1"/>
          </a:lnRef>
          <a:fillRef idx="0">
            <a:srgbClr val="FFFFFF"/>
          </a:fillRef>
          <a:effectRef idx="0">
            <a:srgbClr val="FFFFFF"/>
          </a:effectRef>
          <a:fontRef idx="minor">
            <a:schemeClr val="tx1"/>
          </a:fontRef>
        </p:style>
      </p:cxnSp>
      <p:sp>
        <p:nvSpPr>
          <p:cNvPr id="6" name="椭圆 5"/>
          <p:cNvSpPr/>
          <p:nvPr userDrawn="1"/>
        </p:nvSpPr>
        <p:spPr>
          <a:xfrm>
            <a:off x="9252344" y="5026046"/>
            <a:ext cx="2322388" cy="782683"/>
          </a:xfrm>
          <a:prstGeom prst="ellipse">
            <a:avLst/>
          </a:prstGeom>
          <a:noFill/>
          <a:ln w="12700" cap="flat" cmpd="sng" algn="ctr">
            <a:solidFill>
              <a:srgbClr val="FF0000">
                <a:alpha val="100000"/>
              </a:srgbClr>
            </a:solidFill>
            <a:prstDash val="solid"/>
            <a:miter lim="800000"/>
          </a:ln>
        </p:spPr>
        <p:style>
          <a:lnRef idx="2">
            <a:schemeClr val="accent1">
              <a:lumMod val="75000"/>
            </a:schemeClr>
          </a:lnRef>
          <a:fillRef idx="1">
            <a:schemeClr val="accent1"/>
          </a:fillRef>
          <a:effectRef idx="0">
            <a:srgbClr val="FFFFFF"/>
          </a:effectRef>
          <a:fontRef idx="minor">
            <a:schemeClr val="lt1"/>
          </a:fontRef>
        </p:style>
        <p:txBody>
          <a:bodyPr rtlCol="0" anchor="ctr">
            <a:noAutofit/>
          </a:bodyPr>
          <a:p>
            <a:pPr algn="ctr"/>
            <a:r>
              <a:rPr lang="en-US" altLang="zh-CN" sz="1600">
                <a:solidFill>
                  <a:srgbClr val="000000"/>
                </a:solidFill>
              </a:rPr>
              <a:t>keep the clean samples </a:t>
            </a:r>
            <a:endParaRPr lang="zh-CN" altLang="en-US" sz="1600">
              <a:solidFill>
                <a:srgbClr val="000000"/>
              </a:solidFill>
            </a:endParaRPr>
          </a:p>
        </p:txBody>
      </p:sp>
      <p:sp>
        <p:nvSpPr>
          <p:cNvPr id="13" name="矩形 12"/>
          <p:cNvSpPr/>
          <p:nvPr userDrawn="1"/>
        </p:nvSpPr>
        <p:spPr>
          <a:xfrm>
            <a:off x="1887442" y="5132250"/>
            <a:ext cx="1481966" cy="1202674"/>
          </a:xfrm>
          <a:prstGeom prst="rect">
            <a:avLst/>
          </a:prstGeom>
          <a:noFill/>
          <a:ln w="12700" cap="flat" cmpd="sng" algn="ctr">
            <a:solidFill>
              <a:srgbClr val="FF0000"/>
            </a:solidFill>
            <a:prstDash val="solid"/>
            <a:miter lim="800000"/>
          </a:ln>
        </p:spPr>
        <p:style>
          <a:lnRef idx="2">
            <a:schemeClr val="accent1">
              <a:lumMod val="75000"/>
            </a:schemeClr>
          </a:lnRef>
          <a:fillRef idx="1">
            <a:schemeClr val="accent1"/>
          </a:fillRef>
          <a:effectRef idx="0">
            <a:srgbClr val="FFFFFF"/>
          </a:effectRef>
          <a:fontRef idx="minor">
            <a:schemeClr val="lt1"/>
          </a:fontRef>
        </p:style>
        <p:txBody>
          <a:bodyPr rtlCol="0" anchor="ctr">
            <a:noAutofit/>
          </a:bodyPr>
          <a:p>
            <a:pPr algn="ctr"/>
            <a:endParaRPr lang="zh-CN" altLang="en-US">
              <a:solidFill>
                <a:srgbClr val="000000"/>
              </a:solidFill>
            </a:endParaRPr>
          </a:p>
        </p:txBody>
      </p:sp>
      <p:cxnSp>
        <p:nvCxnSpPr>
          <p:cNvPr id="14" name="直接箭头连接符 13"/>
          <p:cNvCxnSpPr>
            <a:stCxn id="13" idx="1"/>
            <a:endCxn id="15" idx="6"/>
          </p:cNvCxnSpPr>
          <p:nvPr userDrawn="1"/>
        </p:nvCxnSpPr>
        <p:spPr>
          <a:xfrm flipH="1" flipV="1">
            <a:off x="1720437" y="4365797"/>
            <a:ext cx="167005" cy="1367790"/>
          </a:xfrm>
          <a:prstGeom prst="straightConnector1">
            <a:avLst/>
          </a:prstGeom>
          <a:ln w="19050" cap="flat" cmpd="sng" algn="ctr">
            <a:solidFill>
              <a:srgbClr val="FF0000">
                <a:alpha val="100000"/>
              </a:srgbClr>
            </a:solidFill>
            <a:prstDash val="solid"/>
            <a:miter lim="800000"/>
            <a:tailEnd type="triangle"/>
          </a:ln>
        </p:spPr>
        <p:style>
          <a:lnRef idx="2">
            <a:schemeClr val="accent1"/>
          </a:lnRef>
          <a:fillRef idx="0">
            <a:srgbClr val="FFFFFF"/>
          </a:fillRef>
          <a:effectRef idx="0">
            <a:srgbClr val="FFFFFF"/>
          </a:effectRef>
          <a:fontRef idx="minor">
            <a:schemeClr val="tx1"/>
          </a:fontRef>
        </p:style>
      </p:cxnSp>
      <p:sp>
        <p:nvSpPr>
          <p:cNvPr id="15" name="椭圆 14"/>
          <p:cNvSpPr/>
          <p:nvPr userDrawn="1"/>
        </p:nvSpPr>
        <p:spPr>
          <a:xfrm>
            <a:off x="84704" y="3804254"/>
            <a:ext cx="1635937" cy="1122702"/>
          </a:xfrm>
          <a:prstGeom prst="ellipse">
            <a:avLst/>
          </a:prstGeom>
          <a:solidFill>
            <a:srgbClr val="E2E6ED">
              <a:alpha val="100000"/>
            </a:srgbClr>
          </a:solidFill>
          <a:ln w="12700" cap="flat" cmpd="sng" algn="ctr">
            <a:solidFill>
              <a:srgbClr val="AEB5C0">
                <a:alpha val="100000"/>
              </a:srgbClr>
            </a:solidFill>
            <a:prstDash val="solid"/>
            <a:miter lim="800000"/>
          </a:ln>
        </p:spPr>
        <p:style>
          <a:lnRef idx="2">
            <a:schemeClr val="accent1">
              <a:lumMod val="75000"/>
            </a:schemeClr>
          </a:lnRef>
          <a:fillRef idx="1">
            <a:schemeClr val="accent1"/>
          </a:fillRef>
          <a:effectRef idx="0">
            <a:srgbClr val="FFFFFF"/>
          </a:effectRef>
          <a:fontRef idx="minor">
            <a:schemeClr val="lt1"/>
          </a:fontRef>
        </p:style>
        <p:txBody>
          <a:bodyPr rtlCol="0" anchor="ctr">
            <a:noAutofit/>
          </a:bodyPr>
          <a:p>
            <a:pPr algn="ctr"/>
            <a:r>
              <a:rPr lang="en-US" altLang="zh-CN" sz="1600">
                <a:solidFill>
                  <a:srgbClr val="000000"/>
                </a:solidFill>
              </a:rPr>
              <a:t>drop the poisoned samples</a:t>
            </a:r>
            <a:endParaRPr lang="zh-CN" altLang="en-US" sz="1600">
              <a:solidFill>
                <a:srgbClr val="000000"/>
              </a:solidFill>
            </a:endParaRPr>
          </a:p>
        </p:txBody>
      </p:sp>
      <p:pic>
        <p:nvPicPr>
          <p:cNvPr id="16" name="图片 15" descr="upload_post_object_v2_2767337668"/>
          <p:cNvPicPr>
            <a:picLocks noChangeAspect="1"/>
          </p:cNvPicPr>
          <p:nvPr/>
        </p:nvPicPr>
        <p:blipFill>
          <a:blip r:embed="rId2"/>
          <a:stretch>
            <a:fillRect/>
          </a:stretch>
        </p:blipFill>
        <p:spPr>
          <a:xfrm>
            <a:off x="3895138" y="0"/>
            <a:ext cx="8296888" cy="1816184"/>
          </a:xfrm>
          <a:prstGeom prst="rect">
            <a:avLst/>
          </a:prstGeom>
        </p:spPr>
      </p:pic>
      <p:sp>
        <p:nvSpPr>
          <p:cNvPr id="59" name="TextBox 58"/>
          <p:cNvSpPr txBox="1"/>
          <p:nvPr/>
        </p:nvSpPr>
        <p:spPr>
          <a:xfrm>
            <a:off x="11635105" y="5939790"/>
            <a:ext cx="914400" cy="457200"/>
          </a:xfrm>
          <a:prstGeom prst="rect">
            <a:avLst/>
          </a:prstGeom>
          <a:noFill/>
        </p:spPr>
        <p:txBody>
          <a:bodyPr wrap="none">
            <a:spAutoFit/>
          </a:bodyPr>
          <a:lstStyle/>
          <a:p>
            <a:r>
              <a:t>16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blinds(horizontal)">
                                      <p:cBhvr>
                                        <p:cTn id="22" dur="500"/>
                                        <p:tgtEl>
                                          <p:spTgt spid="5">
                                            <p:txEl>
                                              <p:pRg st="0" end="0"/>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animEffect transition="in" filter="blinds(horizontal)">
                                      <p:cBhvr>
                                        <p:cTn id="25" dur="500"/>
                                        <p:tgtEl>
                                          <p:spTgt spid="5">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blinds(horizontal)">
                                      <p:cBhvr>
                                        <p:cTn id="30" dur="500"/>
                                        <p:tgtEl>
                                          <p:spTgt spid="16"/>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blinds(horizontal)">
                                      <p:cBhvr>
                                        <p:cTn id="35" dur="5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blinds(horizontal)">
                                      <p:cBhvr>
                                        <p:cTn id="40" dur="500"/>
                                        <p:tgtEl>
                                          <p:spTgt spid="8"/>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blinds(horizontal)">
                                      <p:cBhvr>
                                        <p:cTn id="43" dur="500"/>
                                        <p:tgtEl>
                                          <p:spTgt spid="6"/>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blinds(horizontal)">
                                      <p:cBhvr>
                                        <p:cTn id="48" dur="500"/>
                                        <p:tgtEl>
                                          <p:spTgt spid="13"/>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blinds(horizontal)">
                                      <p:cBhvr>
                                        <p:cTn id="53" dur="500"/>
                                        <p:tgtEl>
                                          <p:spTgt spid="15"/>
                                        </p:tgtEl>
                                      </p:cBhvr>
                                    </p:animEffect>
                                  </p:childTnLst>
                                </p:cTn>
                              </p:par>
                              <p:par>
                                <p:cTn id="54" presetID="3" presetClass="entr" presetSubtype="10" fill="hold" nodeType="withEffect">
                                  <p:stCondLst>
                                    <p:cond delay="0"/>
                                  </p:stCondLst>
                                  <p:childTnLst>
                                    <p:set>
                                      <p:cBhvr>
                                        <p:cTn id="55" dur="1" fill="hold">
                                          <p:stCondLst>
                                            <p:cond delay="0"/>
                                          </p:stCondLst>
                                        </p:cTn>
                                        <p:tgtEl>
                                          <p:spTgt spid="14"/>
                                        </p:tgtEl>
                                        <p:attrNameLst>
                                          <p:attrName>style.visibility</p:attrName>
                                        </p:attrNameLst>
                                      </p:cBhvr>
                                      <p:to>
                                        <p:strVal val="visible"/>
                                      </p:to>
                                    </p:set>
                                    <p:animEffect transition="in" filter="blinds(horizontal)">
                                      <p:cBhvr>
                                        <p:cTn id="5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animBg="1"/>
      <p:bldP spid="13" grpId="0" animBg="1"/>
      <p:bldP spid="1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3600">
                <a:solidFill>
                  <a:schemeClr val="tx1"/>
                </a:solidFill>
                <a:latin typeface="微软雅黑" panose="020B0503020204020204" charset="-122"/>
                <a:ea typeface="微软雅黑" panose="020B0503020204020204" charset="-122"/>
              </a:rPr>
              <a:t>Threshold Determination</a:t>
            </a:r>
            <a:endParaRPr lang="en-US" altLang="zh-CN"/>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838177" y="1983597"/>
                <a:ext cx="10515600" cy="4409077"/>
              </a:xfrm>
            </p:spPr>
            <p:txBody>
              <a:bodyPr>
                <a:noAutofit/>
              </a:bodyPr>
              <a:p>
                <a:r>
                  <a:rPr lang="en-US" altLang="zh-CN">
                    <a:solidFill>
                      <a:schemeClr val="tx1"/>
                    </a:solidFill>
                    <a:latin typeface="微软雅黑" panose="020B0503020204020204" charset="-122"/>
                    <a:ea typeface="微软雅黑" panose="020B0503020204020204" charset="-122"/>
                  </a:rPr>
                  <a:t>Max or </a:t>
                </a:r>
                <a:r>
                  <a:rPr lang="en-US" altLang="zh-CN">
                    <a:solidFill>
                      <a:schemeClr val="tx1"/>
                    </a:solidFill>
                    <a:latin typeface="微软雅黑" panose="020B0503020204020204" charset="-122"/>
                    <a:ea typeface="微软雅黑" panose="020B0503020204020204" charset="-122"/>
                  </a:rPr>
                  <a:t>Mean</a:t>
                </a:r>
                <a:endParaRPr lang="en-US" altLang="zh-CN">
                  <a:solidFill>
                    <a:schemeClr val="tx1"/>
                  </a:solidFill>
                  <a:latin typeface="微软雅黑" panose="020B0503020204020204" charset="-122"/>
                  <a:ea typeface="微软雅黑" panose="020B0503020204020204" charset="-122"/>
                </a:endParaRPr>
              </a:p>
              <a:p>
                <a:pPr lvl="1"/>
                <a:r>
                  <a:rPr lang="en-US" altLang="zh-CN">
                    <a:solidFill>
                      <a:schemeClr val="tx1"/>
                    </a:solidFill>
                    <a:latin typeface="微软雅黑" panose="020B0503020204020204" charset="-122"/>
                    <a:ea typeface="微软雅黑" panose="020B0503020204020204" charset="-122"/>
                  </a:rPr>
                  <a:t>Calculate the similarity between all vectors in the clean dataset and the baseline vector, and use the maximum value or average value as the threshold.</a:t>
                </a:r>
                <a:endParaRPr lang="en-US" altLang="zh-CN">
                  <a:solidFill>
                    <a:schemeClr val="tx1"/>
                  </a:solidFill>
                  <a:latin typeface="微软雅黑" panose="020B0503020204020204" charset="-122"/>
                  <a:ea typeface="微软雅黑" panose="020B0503020204020204" charset="-122"/>
                </a:endParaRPr>
              </a:p>
              <a:p>
                <a:pPr lvl="1"/>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𝑇</m:t>
                        </m:r>
                      </m:e>
                      <m:sub>
                        <m:r>
                          <a:rPr lang="en-US" altLang="zh-CN" i="1">
                            <a:latin typeface="Cambria Math" panose="02040503050406030204" charset="0"/>
                            <a:cs typeface="Cambria Math" panose="02040503050406030204" charset="0"/>
                          </a:rPr>
                          <m:t>𝑚𝑎𝑥</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𝑚𝑎𝑥</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𝑆</m:t>
                    </m:r>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𝑉</m:t>
                        </m:r>
                      </m:e>
                      <m:sub>
                        <m:r>
                          <a:rPr lang="en-US" altLang="zh-CN" i="1">
                            <a:latin typeface="Cambria Math" panose="02040503050406030204" charset="0"/>
                            <a:cs typeface="Cambria Math" panose="02040503050406030204" charset="0"/>
                          </a:rPr>
                          <m:t>𝑐</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acc>
                          <m:accPr>
                            <m:chr m:val="̃"/>
                            <m:ctrlPr>
                              <a:rPr lang="en-US" alt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𝑉</m:t>
                            </m:r>
                          </m:e>
                        </m:acc>
                      </m:e>
                      <m:sub>
                        <m:r>
                          <a:rPr lang="en-US" altLang="zh-CN" i="1">
                            <a:latin typeface="Cambria Math" panose="02040503050406030204" charset="0"/>
                            <a:cs typeface="Cambria Math" panose="02040503050406030204" charset="0"/>
                          </a:rPr>
                          <m:t>𝑐</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𝑉</m:t>
                        </m:r>
                      </m:e>
                      <m:sub>
                        <m:r>
                          <a:rPr lang="en-US" altLang="zh-CN" i="1">
                            <a:latin typeface="Cambria Math" panose="02040503050406030204" charset="0"/>
                            <a:cs typeface="Cambria Math" panose="02040503050406030204" charset="0"/>
                          </a:rPr>
                          <m:t>𝑐</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𝐷</m:t>
                        </m:r>
                      </m:e>
                      <m:sub>
                        <m:r>
                          <a:rPr lang="en-US" altLang="zh-CN" i="1">
                            <a:latin typeface="Cambria Math" panose="02040503050406030204" charset="0"/>
                            <a:cs typeface="Cambria Math" panose="02040503050406030204" charset="0"/>
                          </a:rPr>
                          <m:t>𝑐</m:t>
                        </m:r>
                      </m:sub>
                    </m:sSub>
                    <m:r>
                      <a:rPr lang="en-US" altLang="zh-CN" i="1">
                        <a:latin typeface="Cambria Math" panose="02040503050406030204" charset="0"/>
                        <a:cs typeface="Cambria Math" panose="02040503050406030204" charset="0"/>
                      </a:rPr>
                      <m:t>}.</m:t>
                    </m:r>
                  </m:oMath>
                </a14:m>
                <a:endParaRPr lang="en-US" altLang="zh-CN">
                  <a:solidFill>
                    <a:schemeClr val="tx1"/>
                  </a:solidFill>
                  <a:latin typeface="微软雅黑" panose="020B0503020204020204" charset="-122"/>
                  <a:ea typeface="微软雅黑" panose="020B0503020204020204" charset="-122"/>
                </a:endParaRPr>
              </a:p>
              <a:p>
                <a:pPr lvl="1"/>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𝑇</m:t>
                        </m:r>
                      </m:e>
                      <m:sub>
                        <m:r>
                          <a:rPr lang="en-US" altLang="zh-CN" i="1">
                            <a:latin typeface="Cambria Math" panose="02040503050406030204" charset="0"/>
                            <a:cs typeface="Cambria Math" panose="02040503050406030204" charset="0"/>
                          </a:rPr>
                          <m:t>𝑚𝑒𝑎𝑛</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𝛼</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𝑚𝑒𝑎𝑛</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𝑆</m:t>
                    </m:r>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𝑉</m:t>
                        </m:r>
                      </m:e>
                      <m:sub>
                        <m:r>
                          <a:rPr lang="en-US" altLang="zh-CN" i="1">
                            <a:latin typeface="Cambria Math" panose="02040503050406030204" charset="0"/>
                            <a:cs typeface="Cambria Math" panose="02040503050406030204" charset="0"/>
                          </a:rPr>
                          <m:t>𝑐</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acc>
                          <m:accPr>
                            <m:chr m:val="̃"/>
                            <m:ctrlPr>
                              <a:rPr lang="en-US" alt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𝑉</m:t>
                            </m:r>
                          </m:e>
                        </m:acc>
                      </m:e>
                      <m:sub>
                        <m:r>
                          <a:rPr lang="en-US" altLang="zh-CN" i="1">
                            <a:latin typeface="Cambria Math" panose="02040503050406030204" charset="0"/>
                            <a:cs typeface="Cambria Math" panose="02040503050406030204" charset="0"/>
                          </a:rPr>
                          <m:t>𝑐</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𝑉</m:t>
                        </m:r>
                      </m:e>
                      <m:sub>
                        <m:r>
                          <a:rPr lang="en-US" altLang="zh-CN" i="1">
                            <a:latin typeface="Cambria Math" panose="02040503050406030204" charset="0"/>
                            <a:cs typeface="Cambria Math" panose="02040503050406030204" charset="0"/>
                          </a:rPr>
                          <m:t>𝑐</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𝐷</m:t>
                        </m:r>
                      </m:e>
                      <m:sub>
                        <m:r>
                          <a:rPr lang="en-US" altLang="zh-CN" i="1">
                            <a:latin typeface="Cambria Math" panose="02040503050406030204" charset="0"/>
                            <a:cs typeface="Cambria Math" panose="02040503050406030204" charset="0"/>
                          </a:rPr>
                          <m:t>𝑐</m:t>
                        </m:r>
                      </m:sub>
                    </m:sSub>
                    <m:r>
                      <a:rPr lang="en-US" altLang="zh-CN" i="1">
                        <a:latin typeface="Cambria Math" panose="02040503050406030204" charset="0"/>
                        <a:cs typeface="Cambria Math" panose="02040503050406030204" charset="0"/>
                      </a:rPr>
                      <m:t>}.</m:t>
                    </m:r>
                  </m:oMath>
                </a14:m>
                <a:r>
                  <a:rPr lang="en-US" altLang="zh-CN">
                    <a:latin typeface="Cambria Math" panose="02040503050406030204" charset="0"/>
                    <a:cs typeface="Cambria Math" panose="02040503050406030204" charset="0"/>
                  </a:rPr>
                  <a:t> </a:t>
                </a:r>
                <a:endParaRPr lang="en-US" altLang="zh-CN">
                  <a:latin typeface="Cambria Math" panose="02040503050406030204" charset="0"/>
                  <a:cs typeface="Cambria Math" panose="02040503050406030204" charset="0"/>
                </a:endParaRPr>
              </a:p>
              <a:p>
                <a:pPr lvl="2"/>
                <a:r>
                  <a:rPr lang="en-US" altLang="zh-CN">
                    <a:solidFill>
                      <a:schemeClr val="tx1"/>
                    </a:solidFill>
                    <a:latin typeface="Cambria Math" panose="02040503050406030204" charset="0"/>
                    <a:ea typeface="微软雅黑" panose="020B0503020204020204" charset="-122"/>
                    <a:cs typeface="Cambria Math" panose="02040503050406030204" charset="0"/>
                  </a:rPr>
                  <a:t>α changes the mean to better distinguish clean and poisoned samples.</a:t>
                </a:r>
                <a:endParaRPr lang="en-US" altLang="zh-CN" i="1">
                  <a:latin typeface="Cambria Math" panose="02040503050406030204" charset="0"/>
                  <a:cs typeface="Cambria Math" panose="02040503050406030204" charset="0"/>
                </a:endParaRPr>
              </a:p>
              <a:p>
                <a:pPr lvl="1"/>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𝐷</m:t>
                        </m:r>
                      </m:e>
                      <m:sub>
                        <m:r>
                          <a:rPr lang="en-US" altLang="zh-CN" i="1">
                            <a:latin typeface="Cambria Math" panose="02040503050406030204" charset="0"/>
                            <a:cs typeface="Cambria Math" panose="02040503050406030204" charset="0"/>
                          </a:rPr>
                          <m:t>𝑐</m:t>
                        </m:r>
                      </m:sub>
                    </m:sSub>
                  </m:oMath>
                </a14:m>
                <a:r>
                  <a:rPr lang="en-US" altLang="zh-CN">
                    <a:latin typeface="Cambria Math" panose="02040503050406030204" charset="0"/>
                    <a:cs typeface="Cambria Math" panose="02040503050406030204" charset="0"/>
                  </a:rPr>
                  <a:t> is clean dataset, </a:t>
                </a:r>
                <a14:m>
                  <m:oMath xmlns:m="http://schemas.openxmlformats.org/officeDocument/2006/math">
                    <m:sSub>
                      <m:sSubPr>
                        <m:ctrlPr>
                          <a:rPr lang="en-US" altLang="zh-CN" i="1">
                            <a:latin typeface="Cambria Math" panose="02040503050406030204" charset="0"/>
                            <a:cs typeface="Cambria Math" panose="02040503050406030204" charset="0"/>
                          </a:rPr>
                        </m:ctrlPr>
                      </m:sSubPr>
                      <m:e>
                        <m:acc>
                          <m:accPr>
                            <m:chr m:val="̃"/>
                            <m:ctrlPr>
                              <a:rPr lang="en-US" alt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𝑉</m:t>
                            </m:r>
                          </m:e>
                        </m:acc>
                      </m:e>
                      <m:sub>
                        <m:r>
                          <a:rPr lang="en-US" altLang="zh-CN" i="1">
                            <a:latin typeface="Cambria Math" panose="02040503050406030204" charset="0"/>
                            <a:cs typeface="Cambria Math" panose="02040503050406030204" charset="0"/>
                          </a:rPr>
                          <m:t>𝑐</m:t>
                        </m:r>
                      </m:sub>
                    </m:sSub>
                  </m:oMath>
                </a14:m>
                <a:r>
                  <a:rPr lang="en-US" altLang="zh-CN">
                    <a:latin typeface="Cambria Math" panose="02040503050406030204" charset="0"/>
                    <a:cs typeface="Cambria Math" panose="02040503050406030204" charset="0"/>
                  </a:rPr>
                  <a:t> is baseline vector</a:t>
                </a:r>
                <a:endParaRPr lang="en-US" altLang="zh-CN">
                  <a:latin typeface="Cambria Math" panose="02040503050406030204" charset="0"/>
                  <a:cs typeface="Cambria Math" panose="02040503050406030204" charset="0"/>
                </a:endParaRPr>
              </a:p>
            </p:txBody>
          </p:sp>
        </mc:Choice>
        <mc:Fallback>
          <p:sp>
            <p:nvSpPr>
              <p:cNvPr id="3" name="内容占位符 2"/>
              <p:cNvSpPr>
                <a:spLocks noRot="1" noChangeAspect="1" noMove="1" noResize="1" noEditPoints="1" noAdjustHandles="1" noChangeArrowheads="1" noChangeShapeType="1" noTextEdit="1"/>
              </p:cNvSpPr>
              <p:nvPr>
                <p:ph idx="1"/>
              </p:nvPr>
            </p:nvSpPr>
            <p:spPr>
              <a:xfrm>
                <a:off x="838177" y="1983597"/>
                <a:ext cx="10515600" cy="4409077"/>
              </a:xfrm>
              <a:blipFill rotWithShape="1">
                <a:blip r:embed="rId1"/>
                <a:stretch>
                  <a:fillRect l="-6" t="-256" r="6" b="3"/>
                </a:stretch>
              </a:blipFill>
            </p:spPr>
            <p:txBody>
              <a:bodyPr/>
              <a:lstStyle/>
              <a:p>
                <a:r>
                  <a:rPr lang="zh-CN" altLang="en-US">
                    <a:noFill/>
                  </a:rPr>
                  <a:t> </a:t>
                </a:r>
              </a:p>
            </p:txBody>
          </p:sp>
        </mc:Fallback>
      </mc:AlternateContent>
      <p:sp>
        <p:nvSpPr>
          <p:cNvPr id="25" name="TextBox 24"/>
          <p:cNvSpPr txBox="1"/>
          <p:nvPr/>
        </p:nvSpPr>
        <p:spPr>
          <a:xfrm>
            <a:off x="11635105" y="5939790"/>
            <a:ext cx="914400" cy="457200"/>
          </a:xfrm>
          <a:prstGeom prst="rect">
            <a:avLst/>
          </a:prstGeom>
          <a:noFill/>
        </p:spPr>
        <p:txBody>
          <a:bodyPr wrap="none">
            <a:spAutoFit/>
          </a:bodyPr>
          <a:lstStyle/>
          <a:p>
            <a:r>
              <a:t>17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linds(horizontal)">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blinds(horizontal)">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blinds(horizontal)">
                                      <p:cBhvr>
                                        <p:cTn id="2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chor="ctr"/>
          <a:p>
            <a:pPr algn="l"/>
            <a:r>
              <a:rPr lang="en-US" altLang="zh-CN" sz="2800">
                <a:solidFill>
                  <a:srgbClr val="D9D9D9"/>
                </a:solidFill>
              </a:rPr>
              <a:t>Introduction</a:t>
            </a:r>
            <a:br>
              <a:rPr lang="en-US" altLang="zh-CN" sz="2800">
                <a:solidFill>
                  <a:srgbClr val="D9D9D9"/>
                </a:solidFill>
              </a:rPr>
            </a:br>
            <a:r>
              <a:rPr lang="en-US" altLang="zh-CN" sz="2800">
                <a:solidFill>
                  <a:srgbClr val="D9D9D9"/>
                </a:solidFill>
              </a:rPr>
              <a:t>Related Work</a:t>
            </a:r>
            <a:br>
              <a:rPr lang="en-US" altLang="zh-CN" sz="2800">
                <a:solidFill>
                  <a:srgbClr val="D9D9D9"/>
                </a:solidFill>
              </a:rPr>
            </a:br>
            <a:r>
              <a:rPr lang="en-US" altLang="zh-CN" sz="2800">
                <a:solidFill>
                  <a:srgbClr val="D9D9D9"/>
                </a:solidFill>
              </a:rPr>
              <a:t>System Model</a:t>
            </a:r>
            <a:br>
              <a:rPr lang="en-US" altLang="zh-CN" sz="2800">
                <a:solidFill>
                  <a:srgbClr val="D9D9D9"/>
                </a:solidFill>
              </a:rPr>
            </a:br>
            <a:r>
              <a:rPr lang="en-US" altLang="zh-CN" sz="2800">
                <a:solidFill>
                  <a:srgbClr val="D9D9D9"/>
                </a:solidFill>
              </a:rPr>
              <a:t>The Proposed Defense Mechanism</a:t>
            </a:r>
            <a:br>
              <a:rPr lang="en-US" altLang="zh-CN" sz="2800"/>
            </a:br>
            <a:r>
              <a:rPr lang="en-US" altLang="zh-CN" sz="2800"/>
              <a:t>Experiment</a:t>
            </a:r>
            <a:br>
              <a:rPr lang="en-US" altLang="zh-CN" sz="2800"/>
            </a:br>
            <a:r>
              <a:rPr lang="en-US" altLang="zh-CN" sz="2800">
                <a:solidFill>
                  <a:srgbClr val="D9D9D9"/>
                </a:solidFill>
              </a:rPr>
              <a:t>Future Work</a:t>
            </a:r>
            <a:br>
              <a:rPr lang="en-US" altLang="zh-CN" sz="2800">
                <a:solidFill>
                  <a:srgbClr val="D9D9D9"/>
                </a:solidFill>
              </a:rPr>
            </a:br>
            <a:r>
              <a:rPr lang="en-US" altLang="zh-CN" sz="2800">
                <a:solidFill>
                  <a:srgbClr val="D9D9D9"/>
                </a:solidFill>
              </a:rPr>
              <a:t>Conclusion</a:t>
            </a:r>
            <a:endParaRPr lang="en-US" altLang="zh-CN" sz="2800">
              <a:solidFill>
                <a:srgbClr val="D9D9D9"/>
              </a:solidFill>
            </a:endParaRPr>
          </a:p>
        </p:txBody>
      </p:sp>
      <p:sp>
        <p:nvSpPr>
          <p:cNvPr id="3" name="文本占位符 2"/>
          <p:cNvSpPr>
            <a:spLocks noGrp="1"/>
          </p:cNvSpPr>
          <p:nvPr>
            <p:ph type="body" idx="1"/>
          </p:nvPr>
        </p:nvSpPr>
        <p:spPr/>
        <p:txBody>
          <a:bodyPr/>
          <a:p>
            <a:endParaRPr lang="zh-CN" altLang="en-US"/>
          </a:p>
        </p:txBody>
      </p:sp>
      <p:sp>
        <p:nvSpPr>
          <p:cNvPr id="6" name="TextBox 5"/>
          <p:cNvSpPr txBox="1"/>
          <p:nvPr/>
        </p:nvSpPr>
        <p:spPr>
          <a:xfrm>
            <a:off x="11635105" y="5939790"/>
            <a:ext cx="914400" cy="457200"/>
          </a:xfrm>
          <a:prstGeom prst="rect">
            <a:avLst/>
          </a:prstGeom>
          <a:noFill/>
        </p:spPr>
        <p:txBody>
          <a:bodyPr wrap="none">
            <a:spAutoFit/>
          </a:bodyPr>
          <a:lstStyle/>
          <a:p>
            <a:r>
              <a:t>18</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3600">
                <a:solidFill>
                  <a:schemeClr val="tx1"/>
                </a:solidFill>
                <a:latin typeface="微软雅黑" panose="020B0503020204020204" charset="-122"/>
                <a:ea typeface="微软雅黑" panose="020B0503020204020204" charset="-122"/>
              </a:rPr>
              <a:t>Experiment Setting</a:t>
            </a:r>
            <a:endParaRPr lang="en-US" altLang="zh-CN"/>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838177" y="1983597"/>
                <a:ext cx="10515600" cy="4404978"/>
              </a:xfrm>
            </p:spPr>
            <p:txBody>
              <a:bodyPr>
                <a:noAutofit/>
              </a:bodyPr>
              <a:p>
                <a:r>
                  <a:rPr lang="en-US" altLang="zh-CN">
                    <a:solidFill>
                      <a:schemeClr val="tx1"/>
                    </a:solidFill>
                    <a:latin typeface="微软雅黑" panose="020B0503020204020204" charset="-122"/>
                    <a:ea typeface="微软雅黑" panose="020B0503020204020204" charset="-122"/>
                  </a:rPr>
                  <a:t>Dataset:</a:t>
                </a:r>
                <a:endParaRPr lang="en-US" altLang="zh-CN">
                  <a:solidFill>
                    <a:schemeClr val="tx1"/>
                  </a:solidFill>
                  <a:latin typeface="微软雅黑" panose="020B0503020204020204" charset="-122"/>
                  <a:ea typeface="微软雅黑" panose="020B0503020204020204" charset="-122"/>
                </a:endParaRPr>
              </a:p>
              <a:p>
                <a:pPr lvl="1"/>
                <a:r>
                  <a:rPr lang="en-US" altLang="zh-CN">
                    <a:solidFill>
                      <a:schemeClr val="tx1"/>
                    </a:solidFill>
                    <a:latin typeface="微软雅黑" panose="020B0503020204020204" charset="-122"/>
                    <a:ea typeface="微软雅黑" panose="020B0503020204020204" charset="-122"/>
                  </a:rPr>
                  <a:t>MNIST dataset (handwritten digits, 28×28)  </a:t>
                </a:r>
                <a:endParaRPr lang="en-US" altLang="zh-CN">
                  <a:solidFill>
                    <a:schemeClr val="tx1"/>
                  </a:solidFill>
                  <a:latin typeface="微软雅黑" panose="020B0503020204020204" charset="-122"/>
                  <a:ea typeface="微软雅黑" panose="020B0503020204020204" charset="-122"/>
                </a:endParaRPr>
              </a:p>
              <a:p>
                <a:r>
                  <a:rPr lang="en-US" altLang="zh-CN"/>
                  <a:t>Evaluation Metrics:</a:t>
                </a:r>
                <a:endParaRPr lang="en-US" altLang="zh-CN"/>
              </a:p>
              <a:p>
                <a:pPr lvl="1"/>
                <a14:m>
                  <m:oMath xmlns:m="http://schemas.openxmlformats.org/officeDocument/2006/math">
                    <m:r>
                      <a:rPr lang="en-US" altLang="zh-CN" i="1">
                        <a:latin typeface="Cambria Math" panose="02040503050406030204" charset="0"/>
                        <a:cs typeface="Cambria Math" panose="02040503050406030204" charset="0"/>
                      </a:rPr>
                      <m:t>𝐴𝑐𝑐𝑢𝑟𝑎𝑐𝑦</m:t>
                    </m:r>
                    <m:r>
                      <a:rPr lang="en-US" altLang="zh-CN" i="1">
                        <a:latin typeface="Cambria Math" panose="02040503050406030204" charset="0"/>
                        <a:cs typeface="Cambria Math" panose="02040503050406030204" charset="0"/>
                      </a:rPr>
                      <m:t>=</m:t>
                    </m:r>
                    <m:f>
                      <m:fPr>
                        <m:ctrlPr>
                          <a:rPr lang="en-US" altLang="zh-CN" i="1">
                            <a:latin typeface="Cambria Math" panose="02040503050406030204" charset="0"/>
                            <a:cs typeface="Cambria Math" panose="02040503050406030204" charset="0"/>
                          </a:rPr>
                        </m:ctrlPr>
                      </m:fPr>
                      <m:num>
                        <m:r>
                          <a:rPr lang="en-US" altLang="zh-CN" i="1">
                            <a:latin typeface="Cambria Math" panose="02040503050406030204" charset="0"/>
                            <a:cs typeface="Cambria Math" panose="02040503050406030204" charset="0"/>
                          </a:rPr>
                          <m:t>𝑇𝑃</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𝑇𝑁</m:t>
                        </m:r>
                      </m:num>
                      <m:den>
                        <m:r>
                          <a:rPr lang="en-US" altLang="zh-CN" i="1">
                            <a:latin typeface="Cambria Math" panose="02040503050406030204" charset="0"/>
                            <a:cs typeface="Cambria Math" panose="02040503050406030204" charset="0"/>
                          </a:rPr>
                          <m:t>𝑇𝑃</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𝑇𝑁</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𝐹𝑃</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𝐹𝑁</m:t>
                        </m:r>
                      </m:den>
                    </m:f>
                  </m:oMath>
                </a14:m>
                <a:r>
                  <a:rPr lang="en-US" altLang="zh-CN">
                    <a:latin typeface="Cambria Math" panose="02040503050406030204" charset="0"/>
                    <a:cs typeface="Cambria Math" panose="02040503050406030204" charset="0"/>
                  </a:rPr>
                  <a:t>, </a:t>
                </a:r>
                <a:r>
                  <a:rPr lang="en-US" altLang="zh-CN">
                    <a:solidFill>
                      <a:schemeClr val="tx1"/>
                    </a:solidFill>
                    <a:latin typeface="微软雅黑" panose="020B0503020204020204" charset="-122"/>
                    <a:ea typeface="微软雅黑" panose="020B0503020204020204" charset="-122"/>
                  </a:rPr>
                  <a:t>percentage of samples correctly classified.</a:t>
                </a:r>
                <a:endParaRPr lang="en-US" altLang="zh-CN">
                  <a:solidFill>
                    <a:schemeClr val="tx1"/>
                  </a:solidFill>
                  <a:latin typeface="微软雅黑" panose="020B0503020204020204" charset="-122"/>
                  <a:ea typeface="微软雅黑" panose="020B0503020204020204" charset="-122"/>
                </a:endParaRPr>
              </a:p>
              <a:p>
                <a:pPr lvl="1"/>
                <a14:m>
                  <m:oMath xmlns:m="http://schemas.openxmlformats.org/officeDocument/2006/math">
                    <m:r>
                      <a:rPr lang="en-US" altLang="zh-CN" i="1">
                        <a:latin typeface="Cambria Math" panose="02040503050406030204" charset="0"/>
                        <a:cs typeface="Cambria Math" panose="02040503050406030204" charset="0"/>
                      </a:rPr>
                      <m:t>𝑅𝑒𝑐𝑎𝑙𝑙</m:t>
                    </m:r>
                    <m:r>
                      <a:rPr lang="en-US" altLang="zh-CN" i="1">
                        <a:latin typeface="Cambria Math" panose="02040503050406030204" charset="0"/>
                        <a:cs typeface="Cambria Math" panose="02040503050406030204" charset="0"/>
                      </a:rPr>
                      <m:t>=</m:t>
                    </m:r>
                    <m:f>
                      <m:fPr>
                        <m:ctrlPr>
                          <a:rPr lang="en-US" altLang="zh-CN" i="1">
                            <a:latin typeface="Cambria Math" panose="02040503050406030204" charset="0"/>
                            <a:cs typeface="Cambria Math" panose="02040503050406030204" charset="0"/>
                          </a:rPr>
                        </m:ctrlPr>
                      </m:fPr>
                      <m:num>
                        <m:r>
                          <a:rPr lang="en-US" altLang="zh-CN" i="1">
                            <a:latin typeface="Cambria Math" panose="02040503050406030204" charset="0"/>
                            <a:cs typeface="Cambria Math" panose="02040503050406030204" charset="0"/>
                          </a:rPr>
                          <m:t>𝑇𝑃</m:t>
                        </m:r>
                      </m:num>
                      <m:den>
                        <m:r>
                          <a:rPr lang="en-US" altLang="zh-CN" i="1">
                            <a:latin typeface="Cambria Math" panose="02040503050406030204" charset="0"/>
                            <a:cs typeface="Cambria Math" panose="02040503050406030204" charset="0"/>
                          </a:rPr>
                          <m:t>𝑇𝑃</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𝐹𝑁</m:t>
                        </m:r>
                      </m:den>
                    </m:f>
                  </m:oMath>
                </a14:m>
                <a:r>
                  <a:rPr lang="en-US" altLang="zh-CN">
                    <a:latin typeface="Cambria Math" panose="02040503050406030204" charset="0"/>
                    <a:cs typeface="Cambria Math" panose="02040503050406030204" charset="0"/>
                  </a:rPr>
                  <a:t>, </a:t>
                </a:r>
                <a:r>
                  <a:rPr lang="en-US" altLang="zh-CN"/>
                  <a:t>percentage of poisoned samples correctly classified.</a:t>
                </a:r>
                <a:endParaRPr lang="en-US" altLang="zh-CN"/>
              </a:p>
            </p:txBody>
          </p:sp>
        </mc:Choice>
        <mc:Fallback>
          <p:sp>
            <p:nvSpPr>
              <p:cNvPr id="3" name="内容占位符 2"/>
              <p:cNvSpPr>
                <a:spLocks noRot="1" noChangeAspect="1" noMove="1" noResize="1" noEditPoints="1" noAdjustHandles="1" noChangeArrowheads="1" noChangeShapeType="1" noTextEdit="1"/>
              </p:cNvSpPr>
              <p:nvPr>
                <p:ph idx="1"/>
              </p:nvPr>
            </p:nvSpPr>
            <p:spPr>
              <a:xfrm>
                <a:off x="838177" y="1983597"/>
                <a:ext cx="10515600" cy="4404978"/>
              </a:xfrm>
              <a:blipFill rotWithShape="1">
                <a:blip r:embed="rId1"/>
                <a:stretch>
                  <a:fillRect l="-6" t="-256" r="6" b="11"/>
                </a:stretch>
              </a:blipFill>
            </p:spPr>
            <p:txBody>
              <a:bodyPr/>
              <a:lstStyle/>
              <a:p>
                <a:r>
                  <a:rPr lang="zh-CN" altLang="en-US">
                    <a:noFill/>
                  </a:rPr>
                  <a:t> </a:t>
                </a:r>
              </a:p>
            </p:txBody>
          </p:sp>
        </mc:Fallback>
      </mc:AlternateContent>
      <p:sp>
        <p:nvSpPr>
          <p:cNvPr id="6" name="TextBox 5"/>
          <p:cNvSpPr txBox="1"/>
          <p:nvPr/>
        </p:nvSpPr>
        <p:spPr>
          <a:xfrm>
            <a:off x="11635105" y="5939790"/>
            <a:ext cx="914400" cy="457200"/>
          </a:xfrm>
          <a:prstGeom prst="rect">
            <a:avLst/>
          </a:prstGeom>
          <a:noFill/>
        </p:spPr>
        <p:txBody>
          <a:bodyPr wrap="none">
            <a:spAutoFit/>
          </a:bodyPr>
          <a:lstStyle/>
          <a:p>
            <a:r>
              <a:t>19</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chemeClr val="tx1"/>
                </a:solidFill>
                <a:latin typeface="微软雅黑" panose="020B0503020204020204" charset="-122"/>
                <a:ea typeface="微软雅黑" panose="020B0503020204020204" charset="-122"/>
              </a:rPr>
              <a:t>O</a:t>
            </a:r>
            <a:r>
              <a:rPr lang="en-US" altLang="zh-CN">
                <a:solidFill>
                  <a:schemeClr val="tx1"/>
                </a:solidFill>
                <a:latin typeface="微软雅黑" panose="020B0503020204020204" charset="-122"/>
                <a:ea typeface="微软雅黑" panose="020B0503020204020204" charset="-122"/>
              </a:rPr>
              <a:t>utline</a:t>
            </a:r>
            <a:endParaRPr lang="zh-CN" altLang="en-US"/>
          </a:p>
        </p:txBody>
      </p:sp>
      <p:sp>
        <p:nvSpPr>
          <p:cNvPr id="3" name="内容占位符 2"/>
          <p:cNvSpPr>
            <a:spLocks noGrp="1"/>
          </p:cNvSpPr>
          <p:nvPr>
            <p:ph idx="1"/>
          </p:nvPr>
        </p:nvSpPr>
        <p:spPr/>
        <p:txBody>
          <a:bodyPr/>
          <a:p>
            <a:r>
              <a:rPr lang="en-US" altLang="zh-CN">
                <a:solidFill>
                  <a:schemeClr val="tx1"/>
                </a:solidFill>
                <a:latin typeface="微软雅黑" panose="020B0503020204020204" charset="-122"/>
                <a:ea typeface="微软雅黑" panose="020B0503020204020204" charset="-122"/>
              </a:rPr>
              <a:t>I</a:t>
            </a:r>
            <a:r>
              <a:rPr lang="en-US" altLang="zh-CN">
                <a:solidFill>
                  <a:schemeClr val="tx1"/>
                </a:solidFill>
                <a:latin typeface="微软雅黑" panose="020B0503020204020204" charset="-122"/>
                <a:ea typeface="微软雅黑" panose="020B0503020204020204" charset="-122"/>
                <a:cs typeface="Arial" panose="020B0604020202020204" pitchFamily="34" charset="0"/>
              </a:rPr>
              <a:t>ntroduction</a:t>
            </a:r>
            <a:endParaRPr lang="en-US" altLang="zh-CN">
              <a:solidFill>
                <a:schemeClr val="tx1"/>
              </a:solidFill>
              <a:latin typeface="微软雅黑" panose="020B0503020204020204" charset="-122"/>
              <a:ea typeface="微软雅黑" panose="020B0503020204020204" charset="-122"/>
              <a:cs typeface="Arial" panose="020B0604020202020204" pitchFamily="34" charset="0"/>
            </a:endParaRPr>
          </a:p>
          <a:p>
            <a:r>
              <a:rPr lang="en-US" altLang="zh-CN"/>
              <a:t>Related Work</a:t>
            </a:r>
            <a:endParaRPr lang="en-US" altLang="zh-CN"/>
          </a:p>
          <a:p>
            <a:r>
              <a:rPr lang="en-US" altLang="zh-CN">
                <a:solidFill>
                  <a:schemeClr val="tx1"/>
                </a:solidFill>
                <a:latin typeface="微软雅黑" panose="020B0503020204020204" charset="-122"/>
                <a:ea typeface="微软雅黑" panose="020B0503020204020204" charset="-122"/>
              </a:rPr>
              <a:t>System Model</a:t>
            </a:r>
            <a:endParaRPr lang="en-US" altLang="zh-CN">
              <a:solidFill>
                <a:schemeClr val="tx1"/>
              </a:solidFill>
              <a:latin typeface="微软雅黑" panose="020B0503020204020204" charset="-122"/>
              <a:ea typeface="微软雅黑" panose="020B0503020204020204" charset="-122"/>
            </a:endParaRPr>
          </a:p>
          <a:p>
            <a:r>
              <a:rPr lang="en-US" altLang="zh-CN"/>
              <a:t>The Proposed Defense Mechanism</a:t>
            </a:r>
            <a:endParaRPr lang="en-US" altLang="zh-CN"/>
          </a:p>
          <a:p>
            <a:r>
              <a:rPr lang="zh-CN" altLang="en-US">
                <a:solidFill>
                  <a:schemeClr val="tx1"/>
                </a:solidFill>
                <a:latin typeface="微软雅黑" panose="020B0503020204020204" charset="-122"/>
                <a:ea typeface="微软雅黑" panose="020B0503020204020204" charset="-122"/>
              </a:rPr>
              <a:t>Experiment</a:t>
            </a:r>
            <a:endParaRPr lang="zh-CN" altLang="en-US">
              <a:solidFill>
                <a:schemeClr val="tx1"/>
              </a:solidFill>
              <a:latin typeface="微软雅黑" panose="020B0503020204020204" charset="-122"/>
              <a:ea typeface="微软雅黑" panose="020B0503020204020204" charset="-122"/>
            </a:endParaRPr>
          </a:p>
          <a:p>
            <a:r>
              <a:rPr lang="en-US" altLang="zh-CN">
                <a:solidFill>
                  <a:schemeClr val="tx1"/>
                </a:solidFill>
                <a:latin typeface="微软雅黑" panose="020B0503020204020204" charset="-122"/>
                <a:ea typeface="微软雅黑" panose="020B0503020204020204" charset="-122"/>
              </a:rPr>
              <a:t>Conclusion</a:t>
            </a:r>
            <a:endParaRPr lang="zh-CN" altLang="en-US">
              <a:solidFill>
                <a:schemeClr val="tx1"/>
              </a:solidFill>
              <a:latin typeface="微软雅黑" panose="020B0503020204020204" charset="-122"/>
              <a:ea typeface="微软雅黑" panose="020B0503020204020204" charset="-122"/>
            </a:endParaRPr>
          </a:p>
          <a:p>
            <a:r>
              <a:rPr lang="en-US" altLang="zh-CN">
                <a:solidFill>
                  <a:schemeClr val="tx1"/>
                </a:solidFill>
                <a:latin typeface="微软雅黑" panose="020B0503020204020204" charset="-122"/>
                <a:ea typeface="微软雅黑" panose="020B0503020204020204" charset="-122"/>
              </a:rPr>
              <a:t>Future Work</a:t>
            </a:r>
            <a:endParaRPr lang="en-US" altLang="zh-CN">
              <a:solidFill>
                <a:schemeClr val="tx1"/>
              </a:solidFill>
              <a:latin typeface="微软雅黑" panose="020B0503020204020204" charset="-122"/>
              <a:ea typeface="微软雅黑" panose="020B0503020204020204" charset="-122"/>
            </a:endParaRPr>
          </a:p>
          <a:p>
            <a:endParaRPr lang="zh-CN" altLang="en-US">
              <a:latin typeface="微软雅黑" panose="020B0503020204020204" charset="-122"/>
              <a:ea typeface="微软雅黑" panose="020B0503020204020204" charset="-122"/>
            </a:endParaRPr>
          </a:p>
        </p:txBody>
      </p:sp>
      <p:sp>
        <p:nvSpPr>
          <p:cNvPr id="4" name="TextBox 3"/>
          <p:cNvSpPr txBox="1"/>
          <p:nvPr/>
        </p:nvSpPr>
        <p:spPr>
          <a:xfrm>
            <a:off x="11635105" y="5939790"/>
            <a:ext cx="914400" cy="457200"/>
          </a:xfrm>
          <a:prstGeom prst="rect">
            <a:avLst/>
          </a:prstGeom>
          <a:noFill/>
        </p:spPr>
        <p:txBody>
          <a:bodyPr wrap="none">
            <a:spAutoFit/>
          </a:bodyPr>
          <a:lstStyle/>
          <a:p>
            <a:r>
              <a:t>2</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3600">
                <a:solidFill>
                  <a:schemeClr val="tx1"/>
                </a:solidFill>
                <a:latin typeface="微软雅黑" panose="020B0503020204020204" charset="-122"/>
                <a:ea typeface="微软雅黑" panose="020B0503020204020204" charset="-122"/>
              </a:rPr>
              <a:t>Experiment Results</a:t>
            </a:r>
            <a:endParaRPr lang="en-US" altLang="zh-CN">
              <a:latin typeface="微软雅黑" panose="020B0503020204020204" charset="-122"/>
              <a:ea typeface="微软雅黑" panose="020B0503020204020204" charset="-122"/>
            </a:endParaRPr>
          </a:p>
        </p:txBody>
      </p:sp>
      <p:sp>
        <p:nvSpPr>
          <p:cNvPr id="3" name="内容占位符 2"/>
          <p:cNvSpPr>
            <a:spLocks noGrp="1"/>
          </p:cNvSpPr>
          <p:nvPr>
            <p:ph idx="1"/>
          </p:nvPr>
        </p:nvSpPr>
        <p:spPr>
          <a:xfrm>
            <a:off x="838177" y="1983597"/>
            <a:ext cx="4376026" cy="4404978"/>
          </a:xfrm>
        </p:spPr>
        <p:txBody>
          <a:bodyPr anchor="t">
            <a:noAutofit/>
          </a:bodyPr>
          <a:p>
            <a:r>
              <a:rPr lang="en-US" altLang="zh-CN">
                <a:solidFill>
                  <a:schemeClr val="tx1"/>
                </a:solidFill>
              </a:rPr>
              <a:t>Mean</a:t>
            </a:r>
            <a:r>
              <a:rPr lang="zh-CN" altLang="en-US">
                <a:solidFill>
                  <a:schemeClr val="tx1"/>
                </a:solidFill>
              </a:rPr>
              <a:t>-</a:t>
            </a:r>
            <a:r>
              <a:rPr lang="en-US" altLang="zh-CN">
                <a:solidFill>
                  <a:schemeClr val="tx1"/>
                </a:solidFill>
              </a:rPr>
              <a:t>Threshold Approach (α</a:t>
            </a:r>
            <a:r>
              <a:rPr lang="zh-CN" altLang="en-US">
                <a:solidFill>
                  <a:schemeClr val="tx1"/>
                </a:solidFill>
              </a:rPr>
              <a:t>=</a:t>
            </a:r>
            <a:r>
              <a:rPr lang="en-US" altLang="zh-CN">
                <a:solidFill>
                  <a:schemeClr val="tx1"/>
                </a:solidFill>
              </a:rPr>
              <a:t>2)</a:t>
            </a:r>
            <a:endParaRPr lang="en-US" altLang="zh-CN">
              <a:solidFill>
                <a:schemeClr val="tx1"/>
              </a:solidFill>
            </a:endParaRPr>
          </a:p>
          <a:p>
            <a:pPr lvl="1" algn="l"/>
            <a:r>
              <a:rPr lang="en-US" altLang="zh-CN" sz="2000">
                <a:solidFill>
                  <a:schemeClr val="tx1"/>
                </a:solidFill>
              </a:rPr>
              <a:t>Achieves perfect recall (100%) at all poisoning ratios.</a:t>
            </a:r>
            <a:endParaRPr lang="en-US" altLang="zh-CN" sz="2000">
              <a:solidFill>
                <a:schemeClr val="tx1"/>
              </a:solidFill>
            </a:endParaRPr>
          </a:p>
          <a:p>
            <a:pPr lvl="1" algn="l"/>
            <a:r>
              <a:rPr lang="en-US" altLang="zh-CN" sz="2000">
                <a:solidFill>
                  <a:schemeClr val="tx1"/>
                </a:solidFill>
              </a:rPr>
              <a:t>Accuracy remains high (96.46% </a:t>
            </a:r>
            <a:r>
              <a:rPr lang="zh-CN" altLang="en-US" sz="2000">
                <a:solidFill>
                  <a:schemeClr val="tx1"/>
                </a:solidFill>
              </a:rPr>
              <a:t>- </a:t>
            </a:r>
            <a:r>
              <a:rPr lang="en-US" altLang="zh-CN" sz="2000">
                <a:solidFill>
                  <a:schemeClr val="tx1"/>
                </a:solidFill>
              </a:rPr>
              <a:t>96.98%).</a:t>
            </a:r>
            <a:endParaRPr lang="en-US" altLang="zh-CN" sz="2000">
              <a:solidFill>
                <a:schemeClr val="tx1"/>
              </a:solidFill>
            </a:endParaRPr>
          </a:p>
          <a:p>
            <a:pPr lvl="1" algn="l"/>
            <a:r>
              <a:rPr lang="en-US" altLang="zh-CN" sz="2000">
                <a:solidFill>
                  <a:schemeClr val="tx1"/>
                </a:solidFill>
              </a:rPr>
              <a:t>Effectively detects poisoned samples without misclassifying clean samples.</a:t>
            </a:r>
            <a:endParaRPr lang="zh-CN" altLang="en-US" sz="2000"/>
          </a:p>
        </p:txBody>
      </p:sp>
      <p:pic>
        <p:nvPicPr>
          <p:cNvPr id="4" name="图片 3" descr="upload_post_object_v2_1183327453"/>
          <p:cNvPicPr>
            <a:picLocks noChangeAspect="1"/>
          </p:cNvPicPr>
          <p:nvPr/>
        </p:nvPicPr>
        <p:blipFill>
          <a:blip r:embed="rId1"/>
          <a:stretch>
            <a:fillRect/>
          </a:stretch>
        </p:blipFill>
        <p:spPr>
          <a:xfrm>
            <a:off x="5359523" y="1881926"/>
            <a:ext cx="6832502" cy="4057686"/>
          </a:xfrm>
          <a:prstGeom prst="rect">
            <a:avLst/>
          </a:prstGeom>
        </p:spPr>
      </p:pic>
      <p:sp>
        <p:nvSpPr>
          <p:cNvPr id="5" name="椭圆 4"/>
          <p:cNvSpPr/>
          <p:nvPr userDrawn="1"/>
        </p:nvSpPr>
        <p:spPr>
          <a:xfrm>
            <a:off x="1104758" y="2283795"/>
            <a:ext cx="930238" cy="500404"/>
          </a:xfrm>
          <a:prstGeom prst="ellipse">
            <a:avLst/>
          </a:prstGeom>
          <a:noFill/>
          <a:ln w="12700" cap="flat" cmpd="sng" algn="ctr">
            <a:solidFill>
              <a:srgbClr val="FF0000">
                <a:alpha val="100000"/>
              </a:srgbClr>
            </a:solidFill>
            <a:prstDash val="solid"/>
            <a:miter lim="800000"/>
          </a:ln>
        </p:spPr>
        <p:style>
          <a:lnRef idx="2">
            <a:schemeClr val="accent1">
              <a:lumMod val="75000"/>
            </a:schemeClr>
          </a:lnRef>
          <a:fillRef idx="1">
            <a:schemeClr val="accent1"/>
          </a:fillRef>
          <a:effectRef idx="0">
            <a:srgbClr val="FFFFFF"/>
          </a:effectRef>
          <a:fontRef idx="minor">
            <a:schemeClr val="lt1"/>
          </a:fontRef>
        </p:style>
        <p:txBody>
          <a:bodyPr rtlCol="0" anchor="ctr">
            <a:noAutofit/>
          </a:bodyPr>
          <a:p>
            <a:pPr algn="ctr"/>
            <a:endParaRPr lang="zh-CN" altLang="en-US">
              <a:solidFill>
                <a:srgbClr val="000000"/>
              </a:solidFill>
            </a:endParaRPr>
          </a:p>
        </p:txBody>
      </p:sp>
      <p:cxnSp>
        <p:nvCxnSpPr>
          <p:cNvPr id="6" name="直接箭头连接符 5"/>
          <p:cNvCxnSpPr>
            <a:stCxn id="7" idx="1"/>
            <a:endCxn id="5" idx="6"/>
          </p:cNvCxnSpPr>
          <p:nvPr userDrawn="1"/>
        </p:nvCxnSpPr>
        <p:spPr>
          <a:xfrm flipH="1">
            <a:off x="2035480" y="910287"/>
            <a:ext cx="4259580" cy="1623695"/>
          </a:xfrm>
          <a:prstGeom prst="straightConnector1">
            <a:avLst/>
          </a:prstGeom>
          <a:ln w="19050" cap="flat" cmpd="sng" algn="ctr">
            <a:solidFill>
              <a:srgbClr val="FF0000">
                <a:alpha val="100000"/>
              </a:srgbClr>
            </a:solidFill>
            <a:prstDash val="solid"/>
            <a:miter lim="800000"/>
            <a:tailEnd type="triangle"/>
          </a:ln>
        </p:spPr>
        <p:style>
          <a:lnRef idx="2">
            <a:schemeClr val="accent1"/>
          </a:lnRef>
          <a:fillRef idx="0">
            <a:srgbClr val="FFFFFF"/>
          </a:fillRef>
          <a:effectRef idx="0">
            <a:srgbClr val="FFFFFF"/>
          </a:effectRef>
          <a:fontRef idx="minor">
            <a:schemeClr val="tx1"/>
          </a:fontRef>
        </p:style>
      </p:cxnSp>
      <p:sp>
        <p:nvSpPr>
          <p:cNvPr id="7" name="矩形 6"/>
          <p:cNvSpPr/>
          <p:nvPr userDrawn="1"/>
        </p:nvSpPr>
        <p:spPr>
          <a:xfrm>
            <a:off x="6294847" y="400837"/>
            <a:ext cx="3862093" cy="1020055"/>
          </a:xfrm>
          <a:prstGeom prst="rect">
            <a:avLst/>
          </a:prstGeom>
          <a:noFill/>
          <a:ln w="12700" cap="flat" cmpd="sng" algn="ctr">
            <a:solidFill>
              <a:srgbClr val="FF0000">
                <a:alpha val="100000"/>
              </a:srgbClr>
            </a:solidFill>
            <a:prstDash val="solid"/>
            <a:miter lim="800000"/>
          </a:ln>
        </p:spPr>
        <p:style>
          <a:lnRef idx="2">
            <a:schemeClr val="accent1">
              <a:lumMod val="75000"/>
            </a:schemeClr>
          </a:lnRef>
          <a:fillRef idx="1">
            <a:schemeClr val="accent1"/>
          </a:fillRef>
          <a:effectRef idx="0">
            <a:srgbClr val="FFFFFF"/>
          </a:effectRef>
          <a:fontRef idx="minor">
            <a:schemeClr val="lt1"/>
          </a:fontRef>
        </p:style>
        <p:txBody>
          <a:bodyPr rtlCol="0" anchor="ctr">
            <a:noAutofit/>
          </a:bodyPr>
          <a:p>
            <a:pPr algn="ctr"/>
            <a:r>
              <a:rPr lang="en-US" altLang="zh-CN">
                <a:solidFill>
                  <a:srgbClr val="000000"/>
                </a:solidFill>
              </a:rPr>
              <a:t>Directly using the mean value does not reflect the boundary between clean and poisoned well</a:t>
            </a:r>
            <a:endParaRPr lang="zh-CN" altLang="en-US">
              <a:solidFill>
                <a:srgbClr val="000000"/>
              </a:solidFill>
            </a:endParaRPr>
          </a:p>
        </p:txBody>
      </p:sp>
      <p:sp>
        <p:nvSpPr>
          <p:cNvPr id="18" name="TextBox 17"/>
          <p:cNvSpPr txBox="1"/>
          <p:nvPr/>
        </p:nvSpPr>
        <p:spPr>
          <a:xfrm>
            <a:off x="11635105" y="5939790"/>
            <a:ext cx="914400" cy="457200"/>
          </a:xfrm>
          <a:prstGeom prst="rect">
            <a:avLst/>
          </a:prstGeom>
          <a:noFill/>
        </p:spPr>
        <p:txBody>
          <a:bodyPr wrap="none">
            <a:spAutoFit/>
          </a:bodyPr>
          <a:lstStyle/>
          <a:p>
            <a:r>
              <a:t>20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3600">
                <a:solidFill>
                  <a:schemeClr val="tx1"/>
                </a:solidFill>
                <a:latin typeface="微软雅黑" panose="020B0503020204020204" charset="-122"/>
                <a:ea typeface="微软雅黑" panose="020B0503020204020204" charset="-122"/>
              </a:rPr>
              <a:t>Experiment Results</a:t>
            </a:r>
            <a:endParaRPr lang="en-US" altLang="zh-CN">
              <a:latin typeface="微软雅黑" panose="020B0503020204020204" charset="-122"/>
              <a:ea typeface="微软雅黑" panose="020B0503020204020204" charset="-122"/>
            </a:endParaRPr>
          </a:p>
        </p:txBody>
      </p:sp>
      <p:sp>
        <p:nvSpPr>
          <p:cNvPr id="3" name="内容占位符 2"/>
          <p:cNvSpPr>
            <a:spLocks noGrp="1"/>
          </p:cNvSpPr>
          <p:nvPr>
            <p:ph idx="1"/>
          </p:nvPr>
        </p:nvSpPr>
        <p:spPr>
          <a:xfrm>
            <a:off x="838177" y="1983597"/>
            <a:ext cx="4202810" cy="4404978"/>
          </a:xfrm>
        </p:spPr>
        <p:txBody>
          <a:bodyPr>
            <a:noAutofit/>
          </a:bodyPr>
          <a:p>
            <a:r>
              <a:rPr lang="zh-CN" altLang="en-US">
                <a:solidFill>
                  <a:schemeClr val="tx1"/>
                </a:solidFill>
                <a:latin typeface="微软雅黑" panose="020B0503020204020204" charset="-122"/>
                <a:ea typeface="微软雅黑" panose="020B0503020204020204" charset="-122"/>
              </a:rPr>
              <a:t>Max-Threshold Approach</a:t>
            </a:r>
            <a:endParaRPr lang="zh-CN" altLang="en-US">
              <a:solidFill>
                <a:schemeClr val="tx1"/>
              </a:solidFill>
              <a:latin typeface="微软雅黑" panose="020B0503020204020204" charset="-122"/>
              <a:ea typeface="微软雅黑" panose="020B0503020204020204" charset="-122"/>
            </a:endParaRPr>
          </a:p>
          <a:p>
            <a:pPr lvl="1"/>
            <a:r>
              <a:rPr lang="zh-CN" altLang="en-US" sz="2000">
                <a:solidFill>
                  <a:schemeClr val="tx1"/>
                </a:solidFill>
                <a:latin typeface="微软雅黑" panose="020B0503020204020204" charset="-122"/>
                <a:ea typeface="微软雅黑" panose="020B0503020204020204" charset="-122"/>
              </a:rPr>
              <a:t>High accuracy (99.13%) but lower recall (around</a:t>
            </a:r>
            <a:r>
              <a:rPr lang="zh-CN" altLang="en-US" sz="2000">
                <a:solidFill>
                  <a:schemeClr val="tx1"/>
                </a:solidFill>
                <a:latin typeface="微软雅黑" panose="020B0503020204020204" charset="-122"/>
                <a:ea typeface="微软雅黑" panose="020B0503020204020204" charset="-122"/>
              </a:rPr>
              <a:t> 79%).</a:t>
            </a:r>
            <a:endParaRPr lang="zh-CN" altLang="en-US" sz="2000">
              <a:solidFill>
                <a:schemeClr val="tx1"/>
              </a:solidFill>
              <a:latin typeface="微软雅黑" panose="020B0503020204020204" charset="-122"/>
              <a:ea typeface="微软雅黑" panose="020B0503020204020204" charset="-122"/>
            </a:endParaRPr>
          </a:p>
          <a:p>
            <a:pPr lvl="1"/>
            <a:r>
              <a:rPr lang="en-US" altLang="zh-CN" sz="2000">
                <a:solidFill>
                  <a:schemeClr val="tx1"/>
                </a:solidFill>
                <a:latin typeface="微软雅黑" panose="020B0503020204020204" charset="-122"/>
                <a:ea typeface="微软雅黑" panose="020B0503020204020204" charset="-122"/>
              </a:rPr>
              <a:t>Directly using the max</a:t>
            </a:r>
            <a:r>
              <a:rPr lang="zh-CN" altLang="en-US" sz="2000">
                <a:solidFill>
                  <a:schemeClr val="tx1"/>
                </a:solidFill>
                <a:latin typeface="微软雅黑" panose="020B0503020204020204" charset="-122"/>
                <a:ea typeface="微软雅黑" panose="020B0503020204020204" charset="-122"/>
              </a:rPr>
              <a:t>-</a:t>
            </a:r>
            <a:r>
              <a:rPr lang="en-US" altLang="zh-CN" sz="2000">
                <a:solidFill>
                  <a:schemeClr val="tx1"/>
                </a:solidFill>
                <a:latin typeface="微软雅黑" panose="020B0503020204020204" charset="-122"/>
                <a:ea typeface="微软雅黑" panose="020B0503020204020204" charset="-122"/>
              </a:rPr>
              <a:t>threshold cannot effectively distinguish poisoned samples from clean samples.</a:t>
            </a:r>
            <a:endParaRPr lang="zh-CN" altLang="en-US" sz="2000">
              <a:latin typeface="微软雅黑" panose="020B0503020204020204" charset="-122"/>
              <a:ea typeface="微软雅黑" panose="020B0503020204020204" charset="-122"/>
            </a:endParaRPr>
          </a:p>
        </p:txBody>
      </p:sp>
      <p:pic>
        <p:nvPicPr>
          <p:cNvPr id="5" name="图片 4" descr="upload_post_object_v2_765780992"/>
          <p:cNvPicPr>
            <a:picLocks noChangeAspect="1"/>
          </p:cNvPicPr>
          <p:nvPr/>
        </p:nvPicPr>
        <p:blipFill>
          <a:blip r:embed="rId1"/>
          <a:stretch>
            <a:fillRect/>
          </a:stretch>
        </p:blipFill>
        <p:spPr>
          <a:xfrm>
            <a:off x="5122771" y="1636461"/>
            <a:ext cx="7069254" cy="4313311"/>
          </a:xfrm>
          <a:prstGeom prst="rect">
            <a:avLst/>
          </a:prstGeom>
        </p:spPr>
      </p:pic>
      <p:sp>
        <p:nvSpPr>
          <p:cNvPr id="4" name="椭圆 3"/>
          <p:cNvSpPr/>
          <p:nvPr userDrawn="1"/>
        </p:nvSpPr>
        <p:spPr>
          <a:xfrm>
            <a:off x="5929167" y="5363205"/>
            <a:ext cx="6152405" cy="519650"/>
          </a:xfrm>
          <a:prstGeom prst="ellipse">
            <a:avLst/>
          </a:prstGeom>
          <a:noFill/>
          <a:ln w="12700" cap="flat" cmpd="sng" algn="ctr">
            <a:solidFill>
              <a:srgbClr val="92D050"/>
            </a:solidFill>
            <a:prstDash val="solid"/>
            <a:miter lim="800000"/>
          </a:ln>
        </p:spPr>
        <p:style>
          <a:lnRef idx="2">
            <a:schemeClr val="accent1">
              <a:lumMod val="75000"/>
            </a:schemeClr>
          </a:lnRef>
          <a:fillRef idx="1">
            <a:schemeClr val="accent1"/>
          </a:fillRef>
          <a:effectRef idx="0">
            <a:srgbClr val="FFFFFF"/>
          </a:effectRef>
          <a:fontRef idx="minor">
            <a:schemeClr val="lt1"/>
          </a:fontRef>
        </p:style>
        <p:txBody>
          <a:bodyPr rtlCol="0" anchor="ctr">
            <a:noAutofit/>
          </a:bodyPr>
          <a:p>
            <a:pPr algn="ctr"/>
            <a:endParaRPr lang="zh-CN" altLang="en-US">
              <a:solidFill>
                <a:srgbClr val="000000"/>
              </a:solidFill>
            </a:endParaRPr>
          </a:p>
        </p:txBody>
      </p:sp>
      <p:cxnSp>
        <p:nvCxnSpPr>
          <p:cNvPr id="6" name="直接箭头连接符 5"/>
          <p:cNvCxnSpPr>
            <a:stCxn id="4" idx="2"/>
            <a:endCxn id="7" idx="3"/>
          </p:cNvCxnSpPr>
          <p:nvPr userDrawn="1"/>
        </p:nvCxnSpPr>
        <p:spPr>
          <a:xfrm flipH="1">
            <a:off x="4740467" y="5622756"/>
            <a:ext cx="1188720" cy="635"/>
          </a:xfrm>
          <a:prstGeom prst="straightConnector1">
            <a:avLst/>
          </a:prstGeom>
          <a:ln w="19050" cap="flat" cmpd="sng" algn="ctr">
            <a:solidFill>
              <a:srgbClr val="92D050">
                <a:alpha val="100000"/>
              </a:srgbClr>
            </a:solidFill>
            <a:prstDash val="solid"/>
            <a:miter lim="800000"/>
            <a:tailEnd type="triangle"/>
          </a:ln>
        </p:spPr>
        <p:style>
          <a:lnRef idx="2">
            <a:schemeClr val="accent1"/>
          </a:lnRef>
          <a:fillRef idx="0">
            <a:srgbClr val="FFFFFF"/>
          </a:fillRef>
          <a:effectRef idx="0">
            <a:srgbClr val="FFFFFF"/>
          </a:effectRef>
          <a:fontRef idx="minor">
            <a:schemeClr val="tx1"/>
          </a:fontRef>
        </p:style>
      </p:cxnSp>
      <p:sp>
        <p:nvSpPr>
          <p:cNvPr id="7" name="矩形 6"/>
          <p:cNvSpPr/>
          <p:nvPr userDrawn="1"/>
        </p:nvSpPr>
        <p:spPr>
          <a:xfrm>
            <a:off x="1186214" y="5295815"/>
            <a:ext cx="3554153" cy="654375"/>
          </a:xfrm>
          <a:prstGeom prst="rect">
            <a:avLst/>
          </a:prstGeom>
          <a:noFill/>
          <a:ln w="12700" cap="flat" cmpd="sng" algn="ctr">
            <a:solidFill>
              <a:srgbClr val="92D050">
                <a:alpha val="100000"/>
              </a:srgbClr>
            </a:solidFill>
            <a:prstDash val="solid"/>
            <a:miter lim="800000"/>
          </a:ln>
        </p:spPr>
        <p:style>
          <a:lnRef idx="2">
            <a:schemeClr val="accent1">
              <a:lumMod val="75000"/>
            </a:schemeClr>
          </a:lnRef>
          <a:fillRef idx="1">
            <a:schemeClr val="accent1"/>
          </a:fillRef>
          <a:effectRef idx="0">
            <a:srgbClr val="FFFFFF"/>
          </a:effectRef>
          <a:fontRef idx="minor">
            <a:schemeClr val="lt1"/>
          </a:fontRef>
        </p:style>
        <p:txBody>
          <a:bodyPr rtlCol="0" anchor="ctr">
            <a:noAutofit/>
          </a:bodyPr>
          <a:p>
            <a:pPr algn="ctr"/>
            <a:r>
              <a:rPr lang="en-US" altLang="zh-CN" sz="1600">
                <a:solidFill>
                  <a:srgbClr val="000000"/>
                </a:solidFill>
              </a:rPr>
              <a:t>The recall value is too low compared to the mean</a:t>
            </a:r>
            <a:r>
              <a:rPr lang="zh-CN" altLang="en-US" sz="1600">
                <a:solidFill>
                  <a:srgbClr val="000000"/>
                </a:solidFill>
              </a:rPr>
              <a:t>-</a:t>
            </a:r>
            <a:r>
              <a:rPr lang="en-US" altLang="zh-CN" sz="1600">
                <a:solidFill>
                  <a:srgbClr val="000000"/>
                </a:solidFill>
              </a:rPr>
              <a:t>threshold.</a:t>
            </a:r>
            <a:endParaRPr lang="zh-CN" altLang="en-US" sz="1600">
              <a:solidFill>
                <a:srgbClr val="000000"/>
              </a:solidFill>
            </a:endParaRPr>
          </a:p>
        </p:txBody>
      </p:sp>
      <p:sp>
        <p:nvSpPr>
          <p:cNvPr id="16" name="TextBox 15"/>
          <p:cNvSpPr txBox="1"/>
          <p:nvPr/>
        </p:nvSpPr>
        <p:spPr>
          <a:xfrm>
            <a:off x="11635105" y="5939790"/>
            <a:ext cx="914400" cy="457200"/>
          </a:xfrm>
          <a:prstGeom prst="rect">
            <a:avLst/>
          </a:prstGeom>
          <a:noFill/>
        </p:spPr>
        <p:txBody>
          <a:bodyPr wrap="none">
            <a:spAutoFit/>
          </a:bodyPr>
          <a:lstStyle/>
          <a:p>
            <a:r>
              <a:t>21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linds(horizontal)">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3600">
                <a:solidFill>
                  <a:schemeClr val="tx1"/>
                </a:solidFill>
                <a:latin typeface="微软雅黑" panose="020B0503020204020204" charset="-122"/>
                <a:ea typeface="微软雅黑" panose="020B0503020204020204" charset="-122"/>
              </a:rPr>
              <a:t>Experiment Results</a:t>
            </a:r>
            <a:endParaRPr lang="en-US" altLang="zh-CN">
              <a:latin typeface="微软雅黑" panose="020B0503020204020204" charset="-122"/>
              <a:ea typeface="微软雅黑" panose="020B0503020204020204" charset="-122"/>
            </a:endParaRPr>
          </a:p>
        </p:txBody>
      </p:sp>
      <p:sp>
        <p:nvSpPr>
          <p:cNvPr id="3" name="内容占位符 2"/>
          <p:cNvSpPr>
            <a:spLocks noGrp="1"/>
          </p:cNvSpPr>
          <p:nvPr>
            <p:ph idx="1"/>
          </p:nvPr>
        </p:nvSpPr>
        <p:spPr>
          <a:xfrm>
            <a:off x="838177" y="1983597"/>
            <a:ext cx="5190787" cy="4404978"/>
          </a:xfrm>
        </p:spPr>
        <p:txBody>
          <a:bodyPr>
            <a:noAutofit/>
          </a:bodyPr>
          <a:p>
            <a:r>
              <a:rPr lang="en-US" altLang="zh-CN" sz="2000">
                <a:latin typeface="微软雅黑" panose="020B0503020204020204" charset="-122"/>
                <a:ea typeface="微软雅黑" panose="020B0503020204020204" charset="-122"/>
              </a:rPr>
              <a:t>Optimized Max-Threshold (Percentile-Based Adjustment)</a:t>
            </a:r>
            <a:endParaRPr lang="en-US" altLang="zh-CN" sz="2000">
              <a:latin typeface="微软雅黑" panose="020B0503020204020204" charset="-122"/>
              <a:ea typeface="微软雅黑" panose="020B0503020204020204" charset="-122"/>
            </a:endParaRPr>
          </a:p>
          <a:p>
            <a:pPr lvl="1"/>
            <a:r>
              <a:rPr lang="en-US" altLang="zh-CN" sz="2000">
                <a:latin typeface="微软雅黑" panose="020B0503020204020204" charset="-122"/>
                <a:ea typeface="微软雅黑" panose="020B0503020204020204" charset="-122"/>
              </a:rPr>
              <a:t>Accuracy improves steadily (90.08% </a:t>
            </a:r>
            <a:r>
              <a:rPr lang="en-US" altLang="en-US" sz="2000">
                <a:latin typeface="微软雅黑" panose="020B0503020204020204" charset="-122"/>
                <a:ea typeface="微软雅黑" panose="020B0503020204020204" charset="-122"/>
              </a:rPr>
              <a:t>→</a:t>
            </a:r>
            <a:r>
              <a:rPr lang="en-US" altLang="zh-CN" sz="2000">
                <a:latin typeface="微软雅黑" panose="020B0503020204020204" charset="-122"/>
                <a:ea typeface="微软雅黑" panose="020B0503020204020204" charset="-122"/>
              </a:rPr>
              <a:t> 99.06%) when adjusting the threshold</a:t>
            </a:r>
            <a:r>
              <a:rPr lang="zh-CN" altLang="en-US" sz="2000">
                <a:latin typeface="微软雅黑" panose="020B0503020204020204" charset="-122"/>
                <a:ea typeface="微软雅黑" panose="020B0503020204020204" charset="-122"/>
              </a:rPr>
              <a:t>（</a:t>
            </a:r>
            <a:r>
              <a:rPr lang="en-US" altLang="zh-CN" sz="2000">
                <a:latin typeface="微软雅黑" panose="020B0503020204020204" charset="-122"/>
                <a:ea typeface="微软雅黑" panose="020B0503020204020204" charset="-122"/>
              </a:rPr>
              <a:t>90 </a:t>
            </a:r>
            <a:r>
              <a:rPr lang="en-US" altLang="en-US" sz="2000">
                <a:latin typeface="微软雅黑" panose="020B0503020204020204" charset="-122"/>
                <a:ea typeface="微软雅黑" panose="020B0503020204020204" charset="-122"/>
              </a:rPr>
              <a:t>→ </a:t>
            </a:r>
            <a:r>
              <a:rPr lang="en-US" altLang="zh-CN" sz="2000">
                <a:latin typeface="微软雅黑" panose="020B0503020204020204" charset="-122"/>
                <a:ea typeface="微软雅黑" panose="020B0503020204020204" charset="-122"/>
              </a:rPr>
              <a:t>99</a:t>
            </a:r>
            <a:r>
              <a:rPr lang="zh-CN" altLang="en-US" sz="2000">
                <a:latin typeface="微软雅黑" panose="020B0503020204020204" charset="-122"/>
                <a:ea typeface="微软雅黑" panose="020B0503020204020204" charset="-122"/>
              </a:rPr>
              <a:t>）</a:t>
            </a:r>
            <a:r>
              <a:rPr lang="en-US" altLang="zh-CN" sz="2000">
                <a:latin typeface="微软雅黑" panose="020B0503020204020204" charset="-122"/>
                <a:ea typeface="微软雅黑" panose="020B0503020204020204" charset="-122"/>
              </a:rPr>
              <a:t>.</a:t>
            </a:r>
            <a:endParaRPr lang="en-US" altLang="zh-CN" sz="2000">
              <a:latin typeface="微软雅黑" panose="020B0503020204020204" charset="-122"/>
              <a:ea typeface="微软雅黑" panose="020B0503020204020204" charset="-122"/>
            </a:endParaRPr>
          </a:p>
          <a:p>
            <a:pPr lvl="1"/>
            <a:r>
              <a:rPr lang="en-US" altLang="zh-CN" sz="2000">
                <a:latin typeface="微软雅黑" panose="020B0503020204020204" charset="-122"/>
                <a:ea typeface="微软雅黑" panose="020B0503020204020204" charset="-122"/>
              </a:rPr>
              <a:t>At the 100% percentile, recall drops to 78.6%, showing that the 100% max similarity value is not best choice.</a:t>
            </a:r>
            <a:endParaRPr lang="en-US" altLang="zh-CN" sz="2000">
              <a:latin typeface="微软雅黑" panose="020B0503020204020204" charset="-122"/>
              <a:ea typeface="微软雅黑" panose="020B0503020204020204" charset="-122"/>
            </a:endParaRPr>
          </a:p>
          <a:p>
            <a:pPr lvl="1"/>
            <a:r>
              <a:rPr lang="en-US" altLang="zh-CN" sz="2000">
                <a:latin typeface="微软雅黑" panose="020B0503020204020204" charset="-122"/>
                <a:ea typeface="微软雅黑" panose="020B0503020204020204" charset="-122"/>
              </a:rPr>
              <a:t>99% is the best choice in our experiment.</a:t>
            </a:r>
            <a:endParaRPr lang="en-US" altLang="en-US" sz="2000">
              <a:latin typeface="微软雅黑" panose="020B0503020204020204" charset="-122"/>
              <a:ea typeface="微软雅黑" panose="020B0503020204020204" charset="-122"/>
            </a:endParaRPr>
          </a:p>
        </p:txBody>
      </p:sp>
      <p:pic>
        <p:nvPicPr>
          <p:cNvPr id="6" name="图片 5" descr="upload_post_object_v2_3537490457"/>
          <p:cNvPicPr>
            <a:picLocks noChangeAspect="1"/>
          </p:cNvPicPr>
          <p:nvPr/>
        </p:nvPicPr>
        <p:blipFill>
          <a:blip r:embed="rId1"/>
          <a:stretch>
            <a:fillRect/>
          </a:stretch>
        </p:blipFill>
        <p:spPr>
          <a:xfrm>
            <a:off x="6068619" y="1983589"/>
            <a:ext cx="6123407" cy="3584788"/>
          </a:xfrm>
          <a:prstGeom prst="rect">
            <a:avLst/>
          </a:prstGeom>
        </p:spPr>
      </p:pic>
      <p:sp>
        <p:nvSpPr>
          <p:cNvPr id="4" name="椭圆 3"/>
          <p:cNvSpPr/>
          <p:nvPr userDrawn="1"/>
        </p:nvSpPr>
        <p:spPr>
          <a:xfrm>
            <a:off x="11183411" y="1905285"/>
            <a:ext cx="449081" cy="410588"/>
          </a:xfrm>
          <a:prstGeom prst="ellipse">
            <a:avLst/>
          </a:prstGeom>
          <a:noFill/>
          <a:ln w="12700" cap="flat" cmpd="sng" algn="ctr">
            <a:solidFill>
              <a:srgbClr val="FF0000">
                <a:alpha val="100000"/>
              </a:srgbClr>
            </a:solidFill>
            <a:prstDash val="solid"/>
            <a:miter lim="800000"/>
          </a:ln>
        </p:spPr>
        <p:style>
          <a:lnRef idx="2">
            <a:schemeClr val="accent1">
              <a:lumMod val="75000"/>
            </a:schemeClr>
          </a:lnRef>
          <a:fillRef idx="1">
            <a:schemeClr val="accent1"/>
          </a:fillRef>
          <a:effectRef idx="0">
            <a:srgbClr val="FFFFFF"/>
          </a:effectRef>
          <a:fontRef idx="minor">
            <a:schemeClr val="lt1"/>
          </a:fontRef>
        </p:style>
        <p:txBody>
          <a:bodyPr rtlCol="0" anchor="ctr">
            <a:noAutofit/>
          </a:bodyPr>
          <a:p>
            <a:pPr algn="ctr"/>
            <a:endParaRPr lang="zh-CN" altLang="en-US">
              <a:solidFill>
                <a:srgbClr val="000000"/>
              </a:solidFill>
            </a:endParaRPr>
          </a:p>
        </p:txBody>
      </p:sp>
      <p:cxnSp>
        <p:nvCxnSpPr>
          <p:cNvPr id="5" name="直接箭头连接符 4"/>
          <p:cNvCxnSpPr>
            <a:stCxn id="4" idx="0"/>
            <a:endCxn id="7" idx="3"/>
          </p:cNvCxnSpPr>
          <p:nvPr userDrawn="1"/>
        </p:nvCxnSpPr>
        <p:spPr>
          <a:xfrm flipH="1" flipV="1">
            <a:off x="9938561" y="1016920"/>
            <a:ext cx="1470025" cy="888365"/>
          </a:xfrm>
          <a:prstGeom prst="straightConnector1">
            <a:avLst/>
          </a:prstGeom>
          <a:ln w="6350" cap="flat" cmpd="sng" algn="ctr">
            <a:solidFill>
              <a:srgbClr val="92D050">
                <a:alpha val="100000"/>
              </a:srgbClr>
            </a:solidFill>
            <a:prstDash val="solid"/>
            <a:miter lim="800000"/>
            <a:tailEnd type="triangle"/>
          </a:ln>
        </p:spPr>
        <p:style>
          <a:lnRef idx="2">
            <a:schemeClr val="accent1"/>
          </a:lnRef>
          <a:fillRef idx="0">
            <a:srgbClr val="FFFFFF"/>
          </a:fillRef>
          <a:effectRef idx="0">
            <a:srgbClr val="FFFFFF"/>
          </a:effectRef>
          <a:fontRef idx="minor">
            <a:schemeClr val="tx1"/>
          </a:fontRef>
        </p:style>
      </p:cxnSp>
      <p:sp>
        <p:nvSpPr>
          <p:cNvPr id="7" name="矩形 6"/>
          <p:cNvSpPr/>
          <p:nvPr userDrawn="1"/>
        </p:nvSpPr>
        <p:spPr>
          <a:xfrm>
            <a:off x="7295656" y="654274"/>
            <a:ext cx="2643160" cy="724944"/>
          </a:xfrm>
          <a:prstGeom prst="rect">
            <a:avLst/>
          </a:prstGeom>
          <a:noFill/>
          <a:ln w="12700" cap="flat" cmpd="sng" algn="ctr">
            <a:solidFill>
              <a:srgbClr val="FF0000">
                <a:alpha val="100000"/>
              </a:srgbClr>
            </a:solidFill>
            <a:prstDash val="solid"/>
            <a:miter lim="800000"/>
          </a:ln>
        </p:spPr>
        <p:style>
          <a:lnRef idx="2">
            <a:schemeClr val="accent1">
              <a:lumMod val="75000"/>
            </a:schemeClr>
          </a:lnRef>
          <a:fillRef idx="1">
            <a:schemeClr val="accent1"/>
          </a:fillRef>
          <a:effectRef idx="0">
            <a:srgbClr val="FFFFFF"/>
          </a:effectRef>
          <a:fontRef idx="minor">
            <a:schemeClr val="lt1"/>
          </a:fontRef>
        </p:style>
        <p:txBody>
          <a:bodyPr rtlCol="0" anchor="ctr">
            <a:noAutofit/>
          </a:bodyPr>
          <a:p>
            <a:pPr algn="ctr"/>
            <a:r>
              <a:rPr lang="en-US" altLang="zh-CN">
                <a:solidFill>
                  <a:srgbClr val="000000"/>
                </a:solidFill>
              </a:rPr>
              <a:t>Best performance for max threshold</a:t>
            </a:r>
            <a:endParaRPr lang="zh-CN" altLang="en-US">
              <a:solidFill>
                <a:srgbClr val="000000"/>
              </a:solidFill>
            </a:endParaRPr>
          </a:p>
        </p:txBody>
      </p:sp>
      <p:sp>
        <p:nvSpPr>
          <p:cNvPr id="16" name="TextBox 15"/>
          <p:cNvSpPr txBox="1"/>
          <p:nvPr/>
        </p:nvSpPr>
        <p:spPr>
          <a:xfrm>
            <a:off x="11635105" y="5939790"/>
            <a:ext cx="914400" cy="457200"/>
          </a:xfrm>
          <a:prstGeom prst="rect">
            <a:avLst/>
          </a:prstGeom>
          <a:noFill/>
        </p:spPr>
        <p:txBody>
          <a:bodyPr wrap="none">
            <a:spAutoFit/>
          </a:bodyPr>
          <a:lstStyle/>
          <a:p>
            <a:r>
              <a:t>22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par>
                                <p:cTn id="11" presetID="3" presetClass="entr" presetSubtype="10" fill="hold" grpId="1"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linds(horizontal)">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chor="ctr"/>
          <a:p>
            <a:pPr algn="l"/>
            <a:r>
              <a:rPr lang="en-US" altLang="zh-CN" sz="2800">
                <a:solidFill>
                  <a:srgbClr val="D9D9D9"/>
                </a:solidFill>
              </a:rPr>
              <a:t>Introduction</a:t>
            </a:r>
            <a:br>
              <a:rPr lang="en-US" altLang="zh-CN" sz="2800">
                <a:solidFill>
                  <a:srgbClr val="D9D9D9"/>
                </a:solidFill>
              </a:rPr>
            </a:br>
            <a:r>
              <a:rPr lang="en-US" altLang="zh-CN" sz="2800">
                <a:solidFill>
                  <a:srgbClr val="D9D9D9"/>
                </a:solidFill>
              </a:rPr>
              <a:t>Related Work</a:t>
            </a:r>
            <a:br>
              <a:rPr lang="en-US" altLang="zh-CN" sz="2800">
                <a:solidFill>
                  <a:srgbClr val="D9D9D9"/>
                </a:solidFill>
              </a:rPr>
            </a:br>
            <a:r>
              <a:rPr lang="en-US" altLang="zh-CN" sz="2800">
                <a:solidFill>
                  <a:srgbClr val="D9D9D9"/>
                </a:solidFill>
              </a:rPr>
              <a:t>System Model</a:t>
            </a:r>
            <a:br>
              <a:rPr lang="en-US" altLang="zh-CN" sz="2800">
                <a:solidFill>
                  <a:srgbClr val="D9D9D9"/>
                </a:solidFill>
              </a:rPr>
            </a:br>
            <a:r>
              <a:rPr lang="en-US" altLang="zh-CN" sz="2800">
                <a:solidFill>
                  <a:srgbClr val="D9D9D9"/>
                </a:solidFill>
              </a:rPr>
              <a:t>The Proposed Defense Mechanism</a:t>
            </a:r>
            <a:br>
              <a:rPr lang="en-US" altLang="zh-CN" sz="2800">
                <a:solidFill>
                  <a:srgbClr val="D9D9D9"/>
                </a:solidFill>
              </a:rPr>
            </a:br>
            <a:r>
              <a:rPr lang="en-US" altLang="zh-CN" sz="2800">
                <a:solidFill>
                  <a:srgbClr val="D9D9D9"/>
                </a:solidFill>
              </a:rPr>
              <a:t>Experiment</a:t>
            </a:r>
            <a:br>
              <a:rPr lang="en-US" altLang="zh-CN" sz="2800">
                <a:solidFill>
                  <a:srgbClr val="D9D9D9"/>
                </a:solidFill>
              </a:rPr>
            </a:br>
            <a:r>
              <a:rPr lang="en-US" altLang="zh-CN" sz="2800"/>
              <a:t>Conclusion</a:t>
            </a:r>
            <a:br>
              <a:rPr lang="en-US" altLang="zh-CN" sz="2800"/>
            </a:br>
            <a:r>
              <a:rPr lang="en-US" altLang="zh-CN" sz="2800">
                <a:solidFill>
                  <a:srgbClr val="D9D9D9"/>
                </a:solidFill>
              </a:rPr>
              <a:t>Future Work</a:t>
            </a:r>
            <a:endParaRPr lang="en-US" altLang="zh-CN" sz="2800">
              <a:solidFill>
                <a:srgbClr val="000000"/>
              </a:solidFill>
            </a:endParaRPr>
          </a:p>
        </p:txBody>
      </p:sp>
      <p:sp>
        <p:nvSpPr>
          <p:cNvPr id="3" name="文本占位符 2"/>
          <p:cNvSpPr>
            <a:spLocks noGrp="1"/>
          </p:cNvSpPr>
          <p:nvPr>
            <p:ph type="body" idx="1"/>
          </p:nvPr>
        </p:nvSpPr>
        <p:spPr/>
        <p:txBody>
          <a:bodyPr/>
          <a:p>
            <a:endParaRPr lang="zh-CN" altLang="en-US"/>
          </a:p>
        </p:txBody>
      </p:sp>
      <p:sp>
        <p:nvSpPr>
          <p:cNvPr id="6" name="TextBox 5"/>
          <p:cNvSpPr txBox="1"/>
          <p:nvPr/>
        </p:nvSpPr>
        <p:spPr>
          <a:xfrm>
            <a:off x="11635105" y="5939790"/>
            <a:ext cx="914400" cy="457200"/>
          </a:xfrm>
          <a:prstGeom prst="rect">
            <a:avLst/>
          </a:prstGeom>
          <a:noFill/>
        </p:spPr>
        <p:txBody>
          <a:bodyPr wrap="none">
            <a:spAutoFit/>
          </a:bodyPr>
          <a:lstStyle/>
          <a:p>
            <a:r>
              <a:t>23</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3600">
                <a:solidFill>
                  <a:schemeClr val="tx1"/>
                </a:solidFill>
              </a:rPr>
              <a:t>Conclusion</a:t>
            </a:r>
            <a:endParaRPr lang="en-US" altLang="zh-CN"/>
          </a:p>
        </p:txBody>
      </p:sp>
      <p:sp>
        <p:nvSpPr>
          <p:cNvPr id="3" name="内容占位符 2"/>
          <p:cNvSpPr>
            <a:spLocks noGrp="1"/>
          </p:cNvSpPr>
          <p:nvPr>
            <p:ph idx="1"/>
          </p:nvPr>
        </p:nvSpPr>
        <p:spPr>
          <a:xfrm>
            <a:off x="838177" y="1983597"/>
            <a:ext cx="10515600" cy="5072183"/>
          </a:xfrm>
        </p:spPr>
        <p:txBody>
          <a:bodyPr>
            <a:noAutofit/>
          </a:bodyPr>
          <a:p>
            <a:pPr>
              <a:lnSpc>
                <a:spcPct val="90000"/>
              </a:lnSpc>
              <a:buFont typeface="Arial" panose="020B0604020202020204" pitchFamily="34" charset="0"/>
              <a:buChar char="•"/>
            </a:pPr>
            <a:r>
              <a:rPr lang="en-US" altLang="zh-CN">
                <a:latin typeface="微软雅黑" panose="020B0503020204020204" charset="-122"/>
                <a:ea typeface="微软雅黑" panose="020B0503020204020204" charset="-122"/>
              </a:rPr>
              <a:t>This paper proposed a defense mechanism to detect Backdoor attacks by semantic similarity. </a:t>
            </a:r>
            <a:endParaRPr lang="en-US" altLang="zh-CN">
              <a:latin typeface="微软雅黑" panose="020B0503020204020204" charset="-122"/>
              <a:ea typeface="微软雅黑" panose="020B0503020204020204" charset="-122"/>
            </a:endParaRPr>
          </a:p>
          <a:p>
            <a:pPr>
              <a:lnSpc>
                <a:spcPct val="90000"/>
              </a:lnSpc>
            </a:pPr>
            <a:r>
              <a:rPr lang="en-US" altLang="zh-CN">
                <a:latin typeface="微软雅黑" panose="020B0503020204020204" charset="-122"/>
                <a:ea typeface="微软雅黑" panose="020B0503020204020204" charset="-122"/>
              </a:rPr>
              <a:t>The key contributions include:  </a:t>
            </a:r>
            <a:endParaRPr lang="en-US" altLang="zh-CN">
              <a:latin typeface="微软雅黑" panose="020B0503020204020204" charset="-122"/>
              <a:ea typeface="微软雅黑" panose="020B0503020204020204" charset="-122"/>
            </a:endParaRPr>
          </a:p>
          <a:p>
            <a:pPr lvl="1">
              <a:lnSpc>
                <a:spcPct val="90000"/>
              </a:lnSpc>
            </a:pPr>
            <a:r>
              <a:rPr lang="en-US" altLang="zh-CN">
                <a:solidFill>
                  <a:schemeClr val="tx1"/>
                </a:solidFill>
                <a:latin typeface="微软雅黑" panose="020B0503020204020204" charset="-122"/>
                <a:ea typeface="微软雅黑" panose="020B0503020204020204" charset="-122"/>
              </a:rPr>
              <a:t>Develop defense strategies without model modification</a:t>
            </a:r>
            <a:r>
              <a:rPr lang="en-US" altLang="zh-CN">
                <a:latin typeface="微软雅黑" panose="020B0503020204020204" charset="-122"/>
                <a:ea typeface="微软雅黑" panose="020B0503020204020204" charset="-122"/>
              </a:rPr>
              <a:t>:</a:t>
            </a:r>
            <a:endParaRPr lang="en-US" altLang="zh-CN">
              <a:latin typeface="微软雅黑" panose="020B0503020204020204" charset="-122"/>
              <a:ea typeface="微软雅黑" panose="020B0503020204020204" charset="-122"/>
            </a:endParaRPr>
          </a:p>
          <a:p>
            <a:pPr lvl="2">
              <a:lnSpc>
                <a:spcPct val="90000"/>
              </a:lnSpc>
            </a:pPr>
            <a:r>
              <a:rPr lang="en-US" altLang="zh-CN">
                <a:latin typeface="微软雅黑" panose="020B0503020204020204" charset="-122"/>
                <a:ea typeface="微软雅黑" panose="020B0503020204020204" charset="-122"/>
              </a:rPr>
              <a:t>Max</a:t>
            </a:r>
            <a:r>
              <a:rPr lang="zh-CN" altLang="en-US">
                <a:latin typeface="微软雅黑" panose="020B0503020204020204" charset="-122"/>
                <a:ea typeface="微软雅黑" panose="020B0503020204020204" charset="-122"/>
              </a:rPr>
              <a:t>-</a:t>
            </a:r>
            <a:r>
              <a:rPr lang="en-US" altLang="zh-CN">
                <a:latin typeface="微软雅黑" panose="020B0503020204020204" charset="-122"/>
                <a:ea typeface="微软雅黑" panose="020B0503020204020204" charset="-122"/>
              </a:rPr>
              <a:t>similarity thresholds</a:t>
            </a:r>
            <a:endParaRPr lang="en-US" altLang="zh-CN">
              <a:latin typeface="微软雅黑" panose="020B0503020204020204" charset="-122"/>
              <a:ea typeface="微软雅黑" panose="020B0503020204020204" charset="-122"/>
            </a:endParaRPr>
          </a:p>
          <a:p>
            <a:pPr lvl="2">
              <a:lnSpc>
                <a:spcPct val="90000"/>
              </a:lnSpc>
            </a:pPr>
            <a:r>
              <a:rPr lang="en-US" altLang="zh-CN">
                <a:latin typeface="微软雅黑" panose="020B0503020204020204" charset="-122"/>
                <a:ea typeface="微软雅黑" panose="020B0503020204020204" charset="-122"/>
              </a:rPr>
              <a:t>Mean</a:t>
            </a:r>
            <a:r>
              <a:rPr lang="zh-CN" altLang="en-US">
                <a:latin typeface="微软雅黑" panose="020B0503020204020204" charset="-122"/>
                <a:ea typeface="微软雅黑" panose="020B0503020204020204" charset="-122"/>
              </a:rPr>
              <a:t>-</a:t>
            </a:r>
            <a:r>
              <a:rPr lang="en-US" altLang="zh-CN">
                <a:latin typeface="微软雅黑" panose="020B0503020204020204" charset="-122"/>
                <a:ea typeface="微软雅黑" panose="020B0503020204020204" charset="-122"/>
              </a:rPr>
              <a:t>similarity thresholds</a:t>
            </a:r>
            <a:endParaRPr lang="en-US" altLang="zh-CN">
              <a:latin typeface="微软雅黑" panose="020B0503020204020204" charset="-122"/>
              <a:ea typeface="微软雅黑" panose="020B0503020204020204" charset="-122"/>
            </a:endParaRPr>
          </a:p>
          <a:p>
            <a:pPr lvl="1">
              <a:lnSpc>
                <a:spcPct val="90000"/>
              </a:lnSpc>
            </a:pPr>
            <a:r>
              <a:rPr lang="en-US" altLang="zh-CN">
                <a:latin typeface="微软雅黑" panose="020B0503020204020204" charset="-122"/>
                <a:ea typeface="微软雅黑" panose="020B0503020204020204" charset="-122"/>
              </a:rPr>
              <a:t>Comprehensive experiments under various poisoning ratios. </a:t>
            </a:r>
            <a:endParaRPr lang="en-US" altLang="zh-CN">
              <a:latin typeface="微软雅黑" panose="020B0503020204020204" charset="-122"/>
              <a:ea typeface="微软雅黑" panose="020B0503020204020204" charset="-122"/>
            </a:endParaRPr>
          </a:p>
          <a:p>
            <a:pPr>
              <a:lnSpc>
                <a:spcPct val="90000"/>
              </a:lnSpc>
            </a:pPr>
            <a:r>
              <a:rPr lang="en-US" altLang="zh-CN">
                <a:latin typeface="微软雅黑" panose="020B0503020204020204" charset="-122"/>
                <a:ea typeface="微软雅黑" panose="020B0503020204020204" charset="-122"/>
              </a:rPr>
              <a:t>High detection accuracy and recall, confirming the defense mechanism's ability to </a:t>
            </a:r>
            <a:r>
              <a:rPr lang="en-US" altLang="zh-CN">
                <a:solidFill>
                  <a:schemeClr val="tx1"/>
                </a:solidFill>
                <a:latin typeface="微软雅黑" panose="020B0503020204020204" charset="-122"/>
                <a:ea typeface="微软雅黑" panose="020B0503020204020204" charset="-122"/>
              </a:rPr>
              <a:t>detect</a:t>
            </a:r>
            <a:r>
              <a:rPr lang="en-US" altLang="zh-CN">
                <a:latin typeface="微软雅黑" panose="020B0503020204020204" charset="-122"/>
                <a:ea typeface="微软雅黑" panose="020B0503020204020204" charset="-122"/>
              </a:rPr>
              <a:t> poisoned samples. </a:t>
            </a:r>
            <a:endParaRPr lang="en-US" altLang="zh-CN">
              <a:latin typeface="微软雅黑" panose="020B0503020204020204" charset="-122"/>
              <a:ea typeface="微软雅黑" panose="020B0503020204020204" charset="-122"/>
            </a:endParaRPr>
          </a:p>
        </p:txBody>
      </p:sp>
      <p:sp>
        <p:nvSpPr>
          <p:cNvPr id="40" name="TextBox 39"/>
          <p:cNvSpPr txBox="1"/>
          <p:nvPr/>
        </p:nvSpPr>
        <p:spPr>
          <a:xfrm>
            <a:off x="11635105" y="5939790"/>
            <a:ext cx="914400" cy="457200"/>
          </a:xfrm>
          <a:prstGeom prst="rect">
            <a:avLst/>
          </a:prstGeom>
          <a:noFill/>
        </p:spPr>
        <p:txBody>
          <a:bodyPr wrap="none">
            <a:spAutoFit/>
          </a:bodyPr>
          <a:lstStyle/>
          <a:p>
            <a:r>
              <a:t>24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chor="ctr"/>
          <a:p>
            <a:pPr algn="l"/>
            <a:r>
              <a:rPr lang="en-US" altLang="zh-CN" sz="2800">
                <a:solidFill>
                  <a:srgbClr val="D9D9D9"/>
                </a:solidFill>
              </a:rPr>
              <a:t>Introduction</a:t>
            </a:r>
            <a:br>
              <a:rPr lang="en-US" altLang="zh-CN" sz="2800">
                <a:solidFill>
                  <a:srgbClr val="D9D9D9"/>
                </a:solidFill>
              </a:rPr>
            </a:br>
            <a:r>
              <a:rPr lang="en-US" altLang="zh-CN" sz="2800">
                <a:solidFill>
                  <a:srgbClr val="D9D9D9"/>
                </a:solidFill>
              </a:rPr>
              <a:t>Related Work</a:t>
            </a:r>
            <a:br>
              <a:rPr lang="en-US" altLang="zh-CN" sz="2800">
                <a:solidFill>
                  <a:srgbClr val="D9D9D9"/>
                </a:solidFill>
              </a:rPr>
            </a:br>
            <a:r>
              <a:rPr lang="en-US" altLang="zh-CN" sz="2800">
                <a:solidFill>
                  <a:srgbClr val="D9D9D9"/>
                </a:solidFill>
              </a:rPr>
              <a:t>System Model</a:t>
            </a:r>
            <a:br>
              <a:rPr lang="en-US" altLang="zh-CN" sz="2800">
                <a:solidFill>
                  <a:srgbClr val="D9D9D9"/>
                </a:solidFill>
              </a:rPr>
            </a:br>
            <a:r>
              <a:rPr lang="en-US" altLang="zh-CN" sz="2800">
                <a:solidFill>
                  <a:srgbClr val="D9D9D9"/>
                </a:solidFill>
              </a:rPr>
              <a:t>The Proposed Defense Mechanism</a:t>
            </a:r>
            <a:br>
              <a:rPr lang="en-US" altLang="zh-CN" sz="2800">
                <a:solidFill>
                  <a:srgbClr val="D9D9D9"/>
                </a:solidFill>
              </a:rPr>
            </a:br>
            <a:r>
              <a:rPr lang="en-US" altLang="zh-CN" sz="2800">
                <a:solidFill>
                  <a:srgbClr val="D9D9D9"/>
                </a:solidFill>
              </a:rPr>
              <a:t>Experiment</a:t>
            </a:r>
            <a:br>
              <a:rPr lang="en-US" altLang="zh-CN" sz="2800">
                <a:solidFill>
                  <a:srgbClr val="D9D9D9"/>
                </a:solidFill>
              </a:rPr>
            </a:br>
            <a:r>
              <a:rPr lang="en-US" altLang="zh-CN" sz="2800">
                <a:solidFill>
                  <a:srgbClr val="D9D9D9"/>
                </a:solidFill>
              </a:rPr>
              <a:t>Conclusion</a:t>
            </a:r>
            <a:br>
              <a:rPr lang="en-US" altLang="zh-CN" sz="2800"/>
            </a:br>
            <a:r>
              <a:rPr lang="en-US" altLang="zh-CN" sz="2800"/>
              <a:t>Future Work</a:t>
            </a:r>
            <a:endParaRPr lang="en-US" altLang="zh-CN" sz="2800">
              <a:solidFill>
                <a:srgbClr val="D9D9D9"/>
              </a:solidFill>
            </a:endParaRPr>
          </a:p>
        </p:txBody>
      </p:sp>
      <p:sp>
        <p:nvSpPr>
          <p:cNvPr id="3" name="文本占位符 2"/>
          <p:cNvSpPr>
            <a:spLocks noGrp="1"/>
          </p:cNvSpPr>
          <p:nvPr>
            <p:ph type="body" idx="1"/>
          </p:nvPr>
        </p:nvSpPr>
        <p:spPr/>
        <p:txBody>
          <a:bodyPr/>
          <a:p>
            <a:endParaRPr lang="zh-CN" altLang="en-US"/>
          </a:p>
        </p:txBody>
      </p:sp>
      <p:sp>
        <p:nvSpPr>
          <p:cNvPr id="6" name="TextBox 5"/>
          <p:cNvSpPr txBox="1"/>
          <p:nvPr/>
        </p:nvSpPr>
        <p:spPr>
          <a:xfrm>
            <a:off x="11635105" y="5939790"/>
            <a:ext cx="914400" cy="457200"/>
          </a:xfrm>
          <a:prstGeom prst="rect">
            <a:avLst/>
          </a:prstGeom>
          <a:noFill/>
        </p:spPr>
        <p:txBody>
          <a:bodyPr wrap="none">
            <a:spAutoFit/>
          </a:bodyPr>
          <a:lstStyle/>
          <a:p>
            <a:r>
              <a:t>25</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3600">
                <a:solidFill>
                  <a:schemeClr val="tx1"/>
                </a:solidFill>
                <a:latin typeface="微软雅黑" panose="020B0503020204020204" charset="-122"/>
                <a:ea typeface="微软雅黑" panose="020B0503020204020204" charset="-122"/>
              </a:rPr>
              <a:t>F</a:t>
            </a:r>
            <a:r>
              <a:rPr lang="en-US" altLang="zh-CN" sz="3600">
                <a:solidFill>
                  <a:schemeClr val="tx1"/>
                </a:solidFill>
                <a:latin typeface="微软雅黑" panose="020B0503020204020204" charset="-122"/>
                <a:ea typeface="微软雅黑" panose="020B0503020204020204" charset="-122"/>
                <a:cs typeface="Arial" panose="020B0604020202020204" pitchFamily="34" charset="0"/>
              </a:rPr>
              <a:t>uture Work</a:t>
            </a:r>
            <a:endParaRPr lang="en-US" altLang="zh-CN"/>
          </a:p>
        </p:txBody>
      </p:sp>
      <p:sp>
        <p:nvSpPr>
          <p:cNvPr id="3" name="内容占位符 2"/>
          <p:cNvSpPr>
            <a:spLocks noGrp="1"/>
          </p:cNvSpPr>
          <p:nvPr>
            <p:ph idx="1"/>
          </p:nvPr>
        </p:nvSpPr>
        <p:spPr>
          <a:xfrm>
            <a:off x="838177" y="1983597"/>
            <a:ext cx="10515600" cy="4404978"/>
          </a:xfrm>
        </p:spPr>
        <p:txBody>
          <a:bodyPr>
            <a:noAutofit/>
          </a:bodyPr>
          <a:p>
            <a:pPr>
              <a:lnSpc>
                <a:spcPct val="90000"/>
              </a:lnSpc>
            </a:pPr>
            <a:r>
              <a:rPr lang="zh-CN" altLang="en-US">
                <a:solidFill>
                  <a:schemeClr val="tx1"/>
                </a:solidFill>
                <a:latin typeface="微软雅黑" panose="020B0503020204020204" charset="-122"/>
                <a:ea typeface="微软雅黑" panose="020B0503020204020204" charset="-122"/>
              </a:rPr>
              <a:t>Extend to </a:t>
            </a:r>
            <a:r>
              <a:rPr lang="en-US" altLang="zh-CN">
                <a:solidFill>
                  <a:schemeClr val="tx1"/>
                </a:solidFill>
                <a:latin typeface="微软雅黑" panose="020B0503020204020204" charset="-122"/>
                <a:ea typeface="微软雅黑" panose="020B0503020204020204" charset="-122"/>
              </a:rPr>
              <a:t>multi-modality semantic communications, integrating text, image, video, audio, ect. </a:t>
            </a:r>
            <a:endParaRPr lang="zh-CN" altLang="en-US">
              <a:solidFill>
                <a:schemeClr val="tx1"/>
              </a:solidFill>
              <a:latin typeface="微软雅黑" panose="020B0503020204020204" charset="-122"/>
              <a:ea typeface="微软雅黑" panose="020B0503020204020204" charset="-122"/>
            </a:endParaRPr>
          </a:p>
          <a:p>
            <a:pPr>
              <a:lnSpc>
                <a:spcPct val="90000"/>
              </a:lnSpc>
            </a:pPr>
            <a:r>
              <a:rPr lang="zh-CN" altLang="en-US">
                <a:solidFill>
                  <a:schemeClr val="tx1"/>
                </a:solidFill>
                <a:latin typeface="微软雅黑" panose="020B0503020204020204" charset="-122"/>
                <a:ea typeface="微软雅黑" panose="020B0503020204020204" charset="-122"/>
              </a:rPr>
              <a:t>Investigate dynamic thresholding for adaptive detection</a:t>
            </a:r>
            <a:r>
              <a:rPr lang="en-US" altLang="zh-CN">
                <a:solidFill>
                  <a:schemeClr val="tx1"/>
                </a:solidFill>
                <a:latin typeface="微软雅黑" panose="020B0503020204020204" charset="-122"/>
                <a:ea typeface="微软雅黑" panose="020B0503020204020204" charset="-122"/>
              </a:rPr>
              <a:t>.</a:t>
            </a:r>
            <a:endParaRPr lang="en-US" altLang="zh-CN">
              <a:solidFill>
                <a:schemeClr val="tx1"/>
              </a:solidFill>
              <a:latin typeface="微软雅黑" panose="020B0503020204020204" charset="-122"/>
              <a:ea typeface="微软雅黑" panose="020B0503020204020204" charset="-122"/>
            </a:endParaRPr>
          </a:p>
          <a:p>
            <a:pPr>
              <a:lnSpc>
                <a:spcPct val="90000"/>
              </a:lnSpc>
            </a:pPr>
            <a:r>
              <a:rPr lang="en-US" altLang="zh-CN">
                <a:latin typeface="微软雅黑" panose="020B0503020204020204" charset="-122"/>
                <a:ea typeface="微软雅黑" panose="020B0503020204020204" charset="-122"/>
              </a:rPr>
              <a:t>Explore other security and privacy threats in semantic communications system.</a:t>
            </a:r>
            <a:endParaRPr lang="en-US" altLang="zh-CN">
              <a:latin typeface="微软雅黑" panose="020B0503020204020204" charset="-122"/>
              <a:ea typeface="微软雅黑" panose="020B0503020204020204" charset="-122"/>
            </a:endParaRPr>
          </a:p>
        </p:txBody>
      </p:sp>
      <p:sp>
        <p:nvSpPr>
          <p:cNvPr id="20" name="TextBox 19"/>
          <p:cNvSpPr txBox="1"/>
          <p:nvPr/>
        </p:nvSpPr>
        <p:spPr>
          <a:xfrm>
            <a:off x="11635105" y="5939790"/>
            <a:ext cx="914400" cy="457200"/>
          </a:xfrm>
          <a:prstGeom prst="rect">
            <a:avLst/>
          </a:prstGeom>
          <a:noFill/>
        </p:spPr>
        <p:txBody>
          <a:bodyPr wrap="none">
            <a:spAutoFit/>
          </a:bodyPr>
          <a:lstStyle/>
          <a:p>
            <a:r>
              <a:t>26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chor="ctr"/>
          <a:p>
            <a:pPr algn="ctr"/>
            <a:r>
              <a:rPr lang="en-US" altLang="zh-CN" sz="4400">
                <a:solidFill>
                  <a:schemeClr val="tx1"/>
                </a:solidFill>
                <a:latin typeface="微软雅黑" panose="020B0503020204020204" charset="-122"/>
                <a:ea typeface="微软雅黑" panose="020B0503020204020204" charset="-122"/>
              </a:rPr>
              <a:t>Thank you!</a:t>
            </a:r>
            <a:endParaRPr lang="en-US" altLang="zh-CN"/>
          </a:p>
        </p:txBody>
      </p:sp>
      <p:sp>
        <p:nvSpPr>
          <p:cNvPr id="3" name="文本占位符 2"/>
          <p:cNvSpPr>
            <a:spLocks noGrp="1"/>
          </p:cNvSpPr>
          <p:nvPr>
            <p:ph type="body" idx="1"/>
          </p:nvPr>
        </p:nvSpPr>
        <p:spPr/>
        <p:txBody>
          <a:bodyPr/>
          <a:p>
            <a:endParaRPr lang="zh-CN" altLang="en-US"/>
          </a:p>
        </p:txBody>
      </p:sp>
      <p:sp>
        <p:nvSpPr>
          <p:cNvPr id="6" name="TextBox 5"/>
          <p:cNvSpPr txBox="1"/>
          <p:nvPr/>
        </p:nvSpPr>
        <p:spPr>
          <a:xfrm>
            <a:off x="11635105" y="5939790"/>
            <a:ext cx="914400" cy="457200"/>
          </a:xfrm>
          <a:prstGeom prst="rect">
            <a:avLst/>
          </a:prstGeom>
          <a:noFill/>
        </p:spPr>
        <p:txBody>
          <a:bodyPr wrap="none">
            <a:spAutoFit/>
          </a:bodyPr>
          <a:lstStyle/>
          <a:p>
            <a:r>
              <a:t>27</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3600">
                <a:solidFill>
                  <a:schemeClr val="tx1"/>
                </a:solidFill>
              </a:rPr>
              <a:t>Backup</a:t>
            </a:r>
            <a:endParaRPr lang="en-US" altLang="zh-CN"/>
          </a:p>
        </p:txBody>
      </p:sp>
      <p:sp>
        <p:nvSpPr>
          <p:cNvPr id="3" name="内容占位符 2"/>
          <p:cNvSpPr>
            <a:spLocks noGrp="1"/>
          </p:cNvSpPr>
          <p:nvPr>
            <p:ph idx="1"/>
          </p:nvPr>
        </p:nvSpPr>
        <p:spPr>
          <a:xfrm>
            <a:off x="838177" y="1983597"/>
            <a:ext cx="10515600" cy="4404978"/>
          </a:xfrm>
        </p:spPr>
        <p:txBody>
          <a:bodyPr>
            <a:noAutofit/>
          </a:bodyPr>
          <a:p>
            <a:r>
              <a:rPr lang="en-US" altLang="zh-CN">
                <a:solidFill>
                  <a:schemeClr val="tx1"/>
                </a:solidFill>
                <a:latin typeface="微软雅黑" panose="020B0503020204020204" charset="-122"/>
                <a:ea typeface="微软雅黑" panose="020B0503020204020204" charset="-122"/>
              </a:rPr>
              <a:t>Why is Mahalanobis distance?</a:t>
            </a:r>
            <a:endParaRPr lang="en-US" altLang="zh-CN">
              <a:solidFill>
                <a:schemeClr val="tx1"/>
              </a:solidFill>
              <a:latin typeface="微软雅黑" panose="020B0503020204020204" charset="-122"/>
              <a:ea typeface="微软雅黑" panose="020B0503020204020204" charset="-122"/>
            </a:endParaRPr>
          </a:p>
          <a:p>
            <a:pPr lvl="1"/>
            <a:r>
              <a:rPr lang="en-US" altLang="zh-CN">
                <a:solidFill>
                  <a:schemeClr val="tx1"/>
                </a:solidFill>
                <a:latin typeface="微软雅黑" panose="020B0503020204020204" charset="-122"/>
                <a:ea typeface="微软雅黑" panose="020B0503020204020204" charset="-122"/>
              </a:rPr>
              <a:t>Try Cosine Similarity and Manhattan Distance as semantic similarity. </a:t>
            </a:r>
            <a:endParaRPr lang="en-US" altLang="zh-CN">
              <a:solidFill>
                <a:schemeClr val="tx1"/>
              </a:solidFill>
              <a:latin typeface="微软雅黑" panose="020B0503020204020204" charset="-122"/>
              <a:ea typeface="微软雅黑" panose="020B0503020204020204" charset="-122"/>
            </a:endParaRPr>
          </a:p>
          <a:p>
            <a:pPr lvl="2"/>
            <a:r>
              <a:rPr lang="en-US" altLang="zh-CN">
                <a:solidFill>
                  <a:schemeClr val="tx1"/>
                </a:solidFill>
                <a:latin typeface="微软雅黑" panose="020B0503020204020204" charset="-122"/>
                <a:ea typeface="微软雅黑" panose="020B0503020204020204" charset="-122"/>
              </a:rPr>
              <a:t>Since Cosine Similarity focuses on the distance between the directions of two vectors, and Manhattan Distance focuses on calculating the sum of the absolute differences between vector components, it is not suitable for high</a:t>
            </a:r>
            <a:r>
              <a:rPr lang="zh-CN" altLang="en-US">
                <a:solidFill>
                  <a:schemeClr val="tx1"/>
                </a:solidFill>
                <a:latin typeface="微软雅黑" panose="020B0503020204020204" charset="-122"/>
                <a:ea typeface="微软雅黑" panose="020B0503020204020204" charset="-122"/>
              </a:rPr>
              <a:t>-</a:t>
            </a:r>
            <a:r>
              <a:rPr lang="en-US" altLang="zh-CN">
                <a:solidFill>
                  <a:schemeClr val="tx1"/>
                </a:solidFill>
                <a:latin typeface="微软雅黑" panose="020B0503020204020204" charset="-122"/>
                <a:ea typeface="微软雅黑" panose="020B0503020204020204" charset="-122"/>
              </a:rPr>
              <a:t>dimensional data.</a:t>
            </a:r>
            <a:endParaRPr lang="en-US" altLang="zh-CN">
              <a:solidFill>
                <a:schemeClr val="tx1"/>
              </a:solidFill>
              <a:latin typeface="微软雅黑" panose="020B0503020204020204" charset="-122"/>
              <a:ea typeface="微软雅黑" panose="020B0503020204020204" charset="-122"/>
            </a:endParaRPr>
          </a:p>
          <a:p>
            <a:pPr lvl="1"/>
            <a:r>
              <a:rPr lang="en-US" altLang="zh-CN">
                <a:solidFill>
                  <a:schemeClr val="tx1"/>
                </a:solidFill>
                <a:latin typeface="微软雅黑" panose="020B0503020204020204" charset="-122"/>
                <a:ea typeface="微软雅黑" panose="020B0503020204020204" charset="-122"/>
              </a:rPr>
              <a:t>Detecting poisoned samples is detecting abnormal data, and Mahalanobis distance is usually used to detect abnormal data.</a:t>
            </a:r>
            <a:endParaRPr lang="zh-CN" altLang="en-US">
              <a:solidFill>
                <a:schemeClr val="tx1"/>
              </a:solidFill>
              <a:latin typeface="微软雅黑" panose="020B0503020204020204" charset="-122"/>
              <a:ea typeface="微软雅黑" panose="020B0503020204020204" charset="-122"/>
            </a:endParaRPr>
          </a:p>
          <a:p>
            <a:pPr lvl="1"/>
            <a:endParaRPr lang="en-US" altLang="zh-CN">
              <a:latin typeface="微软雅黑" panose="020B0503020204020204" charset="-122"/>
              <a:ea typeface="微软雅黑" panose="020B0503020204020204" charset="-122"/>
            </a:endParaRPr>
          </a:p>
        </p:txBody>
      </p:sp>
      <p:sp>
        <p:nvSpPr>
          <p:cNvPr id="25" name="TextBox 24"/>
          <p:cNvSpPr txBox="1"/>
          <p:nvPr/>
        </p:nvSpPr>
        <p:spPr>
          <a:xfrm>
            <a:off x="11635105" y="5939790"/>
            <a:ext cx="914400" cy="457200"/>
          </a:xfrm>
          <a:prstGeom prst="rect">
            <a:avLst/>
          </a:prstGeom>
          <a:noFill/>
        </p:spPr>
        <p:txBody>
          <a:bodyPr wrap="none">
            <a:spAutoFit/>
          </a:bodyPr>
          <a:lstStyle/>
          <a:p>
            <a:r>
              <a:t>28</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3600">
                <a:solidFill>
                  <a:schemeClr val="tx1"/>
                </a:solidFill>
                <a:latin typeface="微软雅黑" panose="020B0503020204020204" charset="-122"/>
                <a:ea typeface="微软雅黑" panose="020B0503020204020204" charset="-122"/>
              </a:rPr>
              <a:t>Backup</a:t>
            </a:r>
            <a:endParaRPr lang="en-US" altLang="zh-CN"/>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Autofit/>
              </a:bodyPr>
              <a:p>
                <a:r>
                  <a:rPr lang="en-US" altLang="zh-CN"/>
                  <a:t>Loss function of Semantic Communication System</a:t>
                </a:r>
                <a:endParaRPr lang="en-US" altLang="zh-CN"/>
              </a:p>
              <a:p>
                <a:pPr lvl="1"/>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𝐿</m:t>
                        </m:r>
                      </m:e>
                      <m:sub>
                        <m:r>
                          <a:rPr lang="en-US" altLang="zh-CN" i="1">
                            <a:latin typeface="Cambria Math" panose="02040503050406030204" charset="0"/>
                            <a:cs typeface="Cambria Math" panose="02040503050406030204" charset="0"/>
                          </a:rPr>
                          <m:t>𝑡𝑜𝑡𝑎𝑙</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𝜎</m:t>
                    </m:r>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𝐿</m:t>
                        </m:r>
                      </m:e>
                      <m:sub>
                        <m:r>
                          <a:rPr lang="en-US" altLang="zh-CN" i="1">
                            <a:latin typeface="Cambria Math" panose="02040503050406030204" charset="0"/>
                            <a:cs typeface="Cambria Math" panose="02040503050406030204" charset="0"/>
                          </a:rPr>
                          <m:t>𝐶𝐶𝐸</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𝜎</m:t>
                    </m:r>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𝐿</m:t>
                        </m:r>
                      </m:e>
                      <m:sub>
                        <m:r>
                          <a:rPr lang="en-US" altLang="zh-CN" i="1">
                            <a:latin typeface="Cambria Math" panose="02040503050406030204" charset="0"/>
                            <a:cs typeface="Cambria Math" panose="02040503050406030204" charset="0"/>
                          </a:rPr>
                          <m:t>𝑀𝑆𝐸</m:t>
                        </m:r>
                      </m:sub>
                    </m:sSub>
                  </m:oMath>
                </a14:m>
                <a:endParaRPr lang="en-US" altLang="zh-CN" i="1">
                  <a:latin typeface="Cambria Math" panose="02040503050406030204" charset="0"/>
                  <a:cs typeface="Cambria Math" panose="02040503050406030204" charset="0"/>
                </a:endParaRPr>
              </a:p>
              <a:p>
                <a:pPr lvl="1"/>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𝐿</m:t>
                        </m:r>
                      </m:e>
                      <m:sub>
                        <m:r>
                          <a:rPr lang="en-US" altLang="zh-CN" i="1">
                            <a:latin typeface="Cambria Math" panose="02040503050406030204" charset="0"/>
                            <a:cs typeface="Cambria Math" panose="02040503050406030204" charset="0"/>
                          </a:rPr>
                          <m:t>𝐶𝐶𝐸</m:t>
                        </m:r>
                      </m:sub>
                    </m:sSub>
                    <m:r>
                      <a:rPr lang="en-US" altLang="zh-CN" i="1">
                        <a:latin typeface="Cambria Math" panose="02040503050406030204" charset="0"/>
                        <a:cs typeface="Cambria Math" panose="02040503050406030204" charset="0"/>
                      </a:rPr>
                      <m:t>=−</m:t>
                    </m:r>
                    <m:f>
                      <m:fPr>
                        <m:ctrlPr>
                          <a:rPr lang="en-US" altLang="zh-CN" i="1">
                            <a:latin typeface="Cambria Math" panose="02040503050406030204" charset="0"/>
                            <a:cs typeface="Cambria Math" panose="02040503050406030204" charset="0"/>
                          </a:rPr>
                        </m:ctrlPr>
                      </m:fPr>
                      <m:num>
                        <m:r>
                          <a:rPr lang="en-US" altLang="zh-CN" i="1">
                            <a:latin typeface="Cambria Math" panose="02040503050406030204" charset="0"/>
                            <a:cs typeface="Cambria Math" panose="02040503050406030204" charset="0"/>
                          </a:rPr>
                          <m:t>1</m:t>
                        </m:r>
                      </m:num>
                      <m:den>
                        <m:r>
                          <a:rPr lang="en-US" altLang="zh-CN" i="1">
                            <a:latin typeface="Cambria Math" panose="02040503050406030204" charset="0"/>
                            <a:cs typeface="Cambria Math" panose="02040503050406030204" charset="0"/>
                          </a:rPr>
                          <m:t>𝑁</m:t>
                        </m:r>
                      </m:den>
                    </m:f>
                    <m:nary>
                      <m:naryPr>
                        <m:chr m:val="∑"/>
                        <m:limLoc m:val="undOvr"/>
                        <m:ctrlPr>
                          <a:rPr lang="en-US" altLang="zh-CN" i="1">
                            <a:latin typeface="Cambria Math" panose="02040503050406030204" charset="0"/>
                            <a:cs typeface="Cambria Math" panose="02040503050406030204" charset="0"/>
                          </a:rPr>
                        </m:ctrlPr>
                      </m:naryPr>
                      <m:sub>
                        <m:r>
                          <a:rPr lang="en-US" altLang="zh-CN" i="1">
                            <a:latin typeface="Cambria Math" panose="02040503050406030204" charset="0"/>
                            <a:cs typeface="Cambria Math" panose="02040503050406030204" charset="0"/>
                          </a:rPr>
                          <m:t>𝑖</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sub>
                      <m:sup>
                        <m:r>
                          <a:rPr lang="en-US" altLang="zh-CN" i="1">
                            <a:latin typeface="Cambria Math" panose="02040503050406030204" charset="0"/>
                            <a:cs typeface="Cambria Math" panose="02040503050406030204" charset="0"/>
                          </a:rPr>
                          <m:t>𝑁</m:t>
                        </m:r>
                      </m:sup>
                      <m:e>
                        <m:nary>
                          <m:naryPr>
                            <m:chr m:val="∑"/>
                            <m:limLoc m:val="undOvr"/>
                            <m:ctrlPr>
                              <a:rPr lang="en-US" altLang="zh-CN" i="1">
                                <a:latin typeface="Cambria Math" panose="02040503050406030204" charset="0"/>
                                <a:cs typeface="Cambria Math" panose="02040503050406030204" charset="0"/>
                              </a:rPr>
                            </m:ctrlPr>
                          </m:naryPr>
                          <m:sub>
                            <m:r>
                              <a:rPr lang="en-US" altLang="zh-CN" i="1">
                                <a:latin typeface="Cambria Math" panose="02040503050406030204" charset="0"/>
                                <a:cs typeface="Cambria Math" panose="02040503050406030204" charset="0"/>
                              </a:rPr>
                              <m:t>𝑘</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sub>
                          <m:sup>
                            <m:r>
                              <a:rPr lang="en-US" altLang="zh-CN" i="1">
                                <a:latin typeface="Cambria Math" panose="02040503050406030204" charset="0"/>
                                <a:cs typeface="Cambria Math" panose="02040503050406030204" charset="0"/>
                              </a:rPr>
                              <m:t>𝐾</m:t>
                            </m:r>
                          </m:sup>
                          <m:e>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𝑦</m:t>
                                </m:r>
                              </m:e>
                              <m:sub>
                                <m:r>
                                  <a:rPr lang="en-US" altLang="zh-CN" i="1">
                                    <a:latin typeface="Cambria Math" panose="02040503050406030204" charset="0"/>
                                    <a:cs typeface="Cambria Math" panose="02040503050406030204" charset="0"/>
                                  </a:rPr>
                                  <m:t>𝑖</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𝑘</m:t>
                                </m:r>
                              </m:sub>
                            </m:sSub>
                          </m:e>
                        </m:nary>
                      </m:e>
                    </m:nary>
                    <m:func>
                      <m:funcPr>
                        <m:ctrlPr>
                          <a:rPr lang="en-US" altLang="zh-CN" i="1">
                            <a:latin typeface="Cambria Math" panose="02040503050406030204" charset="0"/>
                            <a:cs typeface="Cambria Math" panose="02040503050406030204" charset="0"/>
                          </a:rPr>
                        </m:ctrlPr>
                      </m:funcPr>
                      <m:fName>
                        <m:r>
                          <a:rPr lang="en-US" altLang="zh-CN" i="1">
                            <a:latin typeface="Cambria Math" panose="02040503050406030204" charset="0"/>
                            <a:cs typeface="Cambria Math" panose="02040503050406030204" charset="0"/>
                          </a:rPr>
                          <m:t>𝑙𝑜𝑔</m:t>
                        </m:r>
                      </m:fName>
                      <m:e>
                        <m:r>
                          <a:rPr lang="en-US" altLang="zh-CN" i="1">
                            <a:latin typeface="Cambria Math" panose="02040503050406030204" charset="0"/>
                            <a:cs typeface="Cambria Math" panose="02040503050406030204" charset="0"/>
                          </a:rPr>
                          <m:t>(</m:t>
                        </m:r>
                      </m:e>
                    </m:func>
                    <m:sSub>
                      <m:sSubPr>
                        <m:ctrlPr>
                          <a:rPr lang="en-US" altLang="zh-CN" i="1">
                            <a:latin typeface="Cambria Math" panose="02040503050406030204" charset="0"/>
                            <a:cs typeface="Cambria Math" panose="02040503050406030204" charset="0"/>
                          </a:rPr>
                        </m:ctrlPr>
                      </m:sSubPr>
                      <m:e>
                        <m:acc>
                          <m:accPr>
                            <m:ctrlPr>
                              <a:rPr lang="en-US" alt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𝑦</m:t>
                            </m:r>
                          </m:e>
                        </m:acc>
                      </m:e>
                      <m:sub>
                        <m:r>
                          <a:rPr lang="en-US" altLang="zh-CN" i="1">
                            <a:latin typeface="Cambria Math" panose="02040503050406030204" charset="0"/>
                            <a:cs typeface="Cambria Math" panose="02040503050406030204" charset="0"/>
                          </a:rPr>
                          <m:t>𝑖</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𝑘</m:t>
                        </m:r>
                      </m:sub>
                    </m:sSub>
                    <m:r>
                      <a:rPr lang="en-US" altLang="zh-CN" i="1">
                        <a:latin typeface="Cambria Math" panose="02040503050406030204" charset="0"/>
                        <a:cs typeface="Cambria Math" panose="02040503050406030204" charset="0"/>
                      </a:rPr>
                      <m:t>)</m:t>
                    </m:r>
                  </m:oMath>
                </a14:m>
                <a:r>
                  <a:rPr lang="en-US" altLang="zh-CN">
                    <a:latin typeface="Cambria Math" panose="02040503050406030204" charset="0"/>
                    <a:cs typeface="Cambria Math" panose="02040503050406030204" charset="0"/>
                  </a:rPr>
                  <a:t>, represents Cross</a:t>
                </a:r>
                <a:r>
                  <a:rPr lang="zh-CN" altLang="en-US">
                    <a:latin typeface="Cambria Math" panose="02040503050406030204" charset="0"/>
                    <a:cs typeface="Cambria Math" panose="02040503050406030204" charset="0"/>
                  </a:rPr>
                  <a:t>-</a:t>
                </a:r>
                <a:r>
                  <a:rPr lang="en-US" altLang="zh-CN">
                    <a:latin typeface="Cambria Math" panose="02040503050406030204" charset="0"/>
                    <a:cs typeface="Cambria Math" panose="02040503050406030204" charset="0"/>
                  </a:rPr>
                  <a:t>Entropy loss, the semantic information of data for ensuring the semantic accuracy.</a:t>
                </a:r>
                <a:endParaRPr lang="en-US" altLang="zh-CN" i="1">
                  <a:latin typeface="Cambria Math" panose="02040503050406030204" charset="0"/>
                  <a:cs typeface="Cambria Math" panose="02040503050406030204" charset="0"/>
                </a:endParaRPr>
              </a:p>
              <a:p>
                <a:pPr lvl="1"/>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𝐿</m:t>
                        </m:r>
                      </m:e>
                      <m:sub>
                        <m:r>
                          <a:rPr lang="en-US" altLang="zh-CN" i="1">
                            <a:latin typeface="Cambria Math" panose="02040503050406030204" charset="0"/>
                            <a:cs typeface="Cambria Math" panose="02040503050406030204" charset="0"/>
                          </a:rPr>
                          <m:t>𝑀𝑆𝐸</m:t>
                        </m:r>
                      </m:sub>
                    </m:sSub>
                    <m:r>
                      <a:rPr lang="en-US" altLang="zh-CN" i="1">
                        <a:latin typeface="Cambria Math" panose="02040503050406030204" charset="0"/>
                        <a:cs typeface="Cambria Math" panose="02040503050406030204" charset="0"/>
                      </a:rPr>
                      <m:t>=</m:t>
                    </m:r>
                    <m:f>
                      <m:fPr>
                        <m:ctrlPr>
                          <a:rPr lang="en-US" altLang="zh-CN" i="1">
                            <a:latin typeface="Cambria Math" panose="02040503050406030204" charset="0"/>
                            <a:cs typeface="Cambria Math" panose="02040503050406030204" charset="0"/>
                          </a:rPr>
                        </m:ctrlPr>
                      </m:fPr>
                      <m:num>
                        <m:r>
                          <a:rPr lang="en-US" altLang="zh-CN" i="1">
                            <a:latin typeface="Cambria Math" panose="02040503050406030204" charset="0"/>
                            <a:cs typeface="Cambria Math" panose="02040503050406030204" charset="0"/>
                          </a:rPr>
                          <m:t>1</m:t>
                        </m:r>
                      </m:num>
                      <m:den>
                        <m:r>
                          <a:rPr lang="en-US" altLang="zh-CN" i="1">
                            <a:latin typeface="Cambria Math" panose="02040503050406030204" charset="0"/>
                            <a:cs typeface="Cambria Math" panose="02040503050406030204" charset="0"/>
                          </a:rPr>
                          <m:t>𝑀</m:t>
                        </m:r>
                      </m:den>
                    </m:f>
                    <m:nary>
                      <m:naryPr>
                        <m:chr m:val="∑"/>
                        <m:limLoc m:val="undOvr"/>
                        <m:ctrlPr>
                          <a:rPr lang="en-US" altLang="zh-CN" i="1">
                            <a:latin typeface="Cambria Math" panose="02040503050406030204" charset="0"/>
                            <a:cs typeface="Cambria Math" panose="02040503050406030204" charset="0"/>
                          </a:rPr>
                        </m:ctrlPr>
                      </m:naryPr>
                      <m:sub>
                        <m:r>
                          <a:rPr lang="en-US" altLang="zh-CN" i="1">
                            <a:latin typeface="Cambria Math" panose="02040503050406030204" charset="0"/>
                            <a:cs typeface="Cambria Math" panose="02040503050406030204" charset="0"/>
                          </a:rPr>
                          <m:t>𝑖</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sub>
                      <m:sup>
                        <m:r>
                          <a:rPr lang="en-US" altLang="zh-CN" i="1">
                            <a:latin typeface="Cambria Math" panose="02040503050406030204" charset="0"/>
                            <a:cs typeface="Cambria Math" panose="02040503050406030204" charset="0"/>
                          </a:rPr>
                          <m:t>𝑀</m:t>
                        </m:r>
                      </m:sup>
                      <m:e>
                        <m:r>
                          <a:rPr lang="en-US" altLang="zh-CN" i="1">
                            <a:latin typeface="Cambria Math" panose="02040503050406030204" charset="0"/>
                            <a:cs typeface="Cambria Math" panose="02040503050406030204" charset="0"/>
                          </a:rPr>
                          <m:t>(</m:t>
                        </m:r>
                      </m:e>
                    </m:nary>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𝑝</m:t>
                        </m:r>
                      </m:e>
                      <m:sub>
                        <m:r>
                          <a:rPr lang="en-US" altLang="zh-CN" i="1">
                            <a:latin typeface="Cambria Math" panose="02040503050406030204" charset="0"/>
                            <a:cs typeface="Cambria Math" panose="02040503050406030204" charset="0"/>
                          </a:rPr>
                          <m:t>𝑚</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acc>
                          <m:accPr>
                            <m:ctrlPr>
                              <a:rPr lang="en-US" alt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𝑝</m:t>
                            </m:r>
                          </m:e>
                        </m:acc>
                      </m:e>
                      <m:sub>
                        <m:r>
                          <a:rPr lang="en-US" altLang="zh-CN" i="1">
                            <a:latin typeface="Cambria Math" panose="02040503050406030204" charset="0"/>
                            <a:cs typeface="Cambria Math" panose="02040503050406030204" charset="0"/>
                          </a:rPr>
                          <m:t>𝑚</m:t>
                        </m:r>
                      </m:sub>
                    </m:sSub>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m:t>
                        </m:r>
                      </m:e>
                      <m:sup>
                        <m:r>
                          <a:rPr lang="en-US" altLang="zh-CN" i="1">
                            <a:latin typeface="Cambria Math" panose="02040503050406030204" charset="0"/>
                            <a:cs typeface="Cambria Math" panose="02040503050406030204" charset="0"/>
                          </a:rPr>
                          <m:t>2</m:t>
                        </m:r>
                      </m:sup>
                    </m:sSup>
                  </m:oMath>
                </a14:m>
                <a:r>
                  <a:rPr lang="en-US" altLang="zh-CN">
                    <a:latin typeface="Cambria Math" panose="02040503050406030204" charset="0"/>
                    <a:cs typeface="Cambria Math" panose="02040503050406030204" charset="0"/>
                  </a:rPr>
                  <a:t>, represents  the reconstruction quality, the Mean Squared Error at the pixel level</a:t>
                </a:r>
                <a:endParaRPr lang="en-US" altLang="zh-CN" i="1">
                  <a:latin typeface="Cambria Math" panose="02040503050406030204" charset="0"/>
                  <a:cs typeface="Cambria Math" panose="02040503050406030204" charset="0"/>
                </a:endParaRPr>
              </a:p>
              <a:p>
                <a:pPr lvl="1"/>
                <a:endParaRPr lang="en-US" altLang="zh-CN"/>
              </a:p>
              <a:p>
                <a:endParaRPr lang="zh-CN" altLang="en-US"/>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l="-6" t="-259" r="6" b="4"/>
                </a:stretch>
              </a:blipFill>
            </p:spPr>
            <p:txBody>
              <a:bodyPr/>
              <a:lstStyle/>
              <a:p>
                <a:r>
                  <a:rPr lang="zh-CN" altLang="en-US">
                    <a:noFill/>
                  </a:rPr>
                  <a:t> </a:t>
                </a:r>
              </a:p>
            </p:txBody>
          </p:sp>
        </mc:Fallback>
      </mc:AlternateContent>
      <p:sp>
        <p:nvSpPr>
          <p:cNvPr id="6" name="TextBox 5"/>
          <p:cNvSpPr txBox="1"/>
          <p:nvPr/>
        </p:nvSpPr>
        <p:spPr>
          <a:xfrm>
            <a:off x="11635105" y="5939790"/>
            <a:ext cx="914400" cy="457200"/>
          </a:xfrm>
          <a:prstGeom prst="rect">
            <a:avLst/>
          </a:prstGeom>
          <a:noFill/>
        </p:spPr>
        <p:txBody>
          <a:bodyPr wrap="none">
            <a:spAutoFit/>
          </a:bodyPr>
          <a:lstStyle/>
          <a:p>
            <a:r>
              <a:t>29</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chor="ctr"/>
          <a:p>
            <a:pPr marL="0" indent="0" algn="l">
              <a:buNone/>
            </a:pPr>
            <a:r>
              <a:rPr lang="en-US" altLang="zh-CN" sz="2800"/>
              <a:t>Introduction</a:t>
            </a:r>
            <a:br>
              <a:rPr lang="en-US" altLang="zh-CN" sz="2800"/>
            </a:br>
            <a:r>
              <a:rPr lang="en-US" altLang="zh-CN" sz="2800">
                <a:solidFill>
                  <a:srgbClr val="D9D9D9"/>
                </a:solidFill>
              </a:rPr>
              <a:t>Related Work</a:t>
            </a:r>
            <a:br>
              <a:rPr lang="en-US" altLang="zh-CN" sz="2800">
                <a:solidFill>
                  <a:srgbClr val="D9D9D9"/>
                </a:solidFill>
              </a:rPr>
            </a:br>
            <a:r>
              <a:rPr lang="en-US" altLang="zh-CN" sz="2800">
                <a:solidFill>
                  <a:srgbClr val="D9D9D9"/>
                </a:solidFill>
              </a:rPr>
              <a:t>System Model</a:t>
            </a:r>
            <a:br>
              <a:rPr lang="en-US" altLang="zh-CN" sz="2800">
                <a:solidFill>
                  <a:srgbClr val="D9D9D9"/>
                </a:solidFill>
              </a:rPr>
            </a:br>
            <a:r>
              <a:rPr lang="en-US" altLang="zh-CN" sz="2800">
                <a:solidFill>
                  <a:srgbClr val="D9D9D9"/>
                </a:solidFill>
              </a:rPr>
              <a:t>The Proposed Defense Mechanism</a:t>
            </a:r>
            <a:br>
              <a:rPr lang="en-US" altLang="zh-CN" sz="2800">
                <a:solidFill>
                  <a:srgbClr val="D9D9D9"/>
                </a:solidFill>
              </a:rPr>
            </a:br>
            <a:r>
              <a:rPr lang="en-US" altLang="zh-CN" sz="2800">
                <a:solidFill>
                  <a:srgbClr val="D9D9D9"/>
                </a:solidFill>
              </a:rPr>
              <a:t>Experiment</a:t>
            </a:r>
            <a:br>
              <a:rPr lang="en-US" altLang="zh-CN" sz="2800">
                <a:solidFill>
                  <a:srgbClr val="D9D9D9"/>
                </a:solidFill>
              </a:rPr>
            </a:br>
            <a:r>
              <a:rPr lang="en-US" altLang="zh-CN" sz="2800">
                <a:solidFill>
                  <a:srgbClr val="D9D9D9"/>
                </a:solidFill>
              </a:rPr>
              <a:t>Conclusion</a:t>
            </a:r>
            <a:br>
              <a:rPr lang="en-US" altLang="zh-CN" sz="2800">
                <a:solidFill>
                  <a:srgbClr val="D9D9D9"/>
                </a:solidFill>
              </a:rPr>
            </a:br>
            <a:r>
              <a:rPr lang="en-US" altLang="zh-CN" sz="2800">
                <a:solidFill>
                  <a:srgbClr val="D9D9D9"/>
                </a:solidFill>
              </a:rPr>
              <a:t>Future Work</a:t>
            </a:r>
            <a:endParaRPr lang="en-US" altLang="zh-CN" sz="2800">
              <a:solidFill>
                <a:srgbClr val="D9D9D9"/>
              </a:solidFill>
            </a:endParaRPr>
          </a:p>
        </p:txBody>
      </p:sp>
      <p:sp>
        <p:nvSpPr>
          <p:cNvPr id="3" name="文本占位符 2"/>
          <p:cNvSpPr>
            <a:spLocks noGrp="1"/>
          </p:cNvSpPr>
          <p:nvPr>
            <p:ph type="body" idx="1"/>
          </p:nvPr>
        </p:nvSpPr>
        <p:spPr/>
        <p:txBody>
          <a:bodyPr/>
          <a:p>
            <a:endParaRPr lang="zh-CN" altLang="en-US"/>
          </a:p>
        </p:txBody>
      </p:sp>
      <p:sp>
        <p:nvSpPr>
          <p:cNvPr id="6" name="TextBox 5"/>
          <p:cNvSpPr txBox="1"/>
          <p:nvPr/>
        </p:nvSpPr>
        <p:spPr>
          <a:xfrm>
            <a:off x="11635105" y="5939790"/>
            <a:ext cx="914400" cy="457200"/>
          </a:xfrm>
          <a:prstGeom prst="rect">
            <a:avLst/>
          </a:prstGeom>
          <a:noFill/>
        </p:spPr>
        <p:txBody>
          <a:bodyPr wrap="none">
            <a:spAutoFit/>
          </a:bodyPr>
          <a:lstStyle/>
          <a:p>
            <a:r>
              <a:t>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3600"/>
              <a:t>Semantic Communication System</a:t>
            </a:r>
            <a:endParaRPr lang="en-US" altLang="zh-CN" sz="3600"/>
          </a:p>
        </p:txBody>
      </p:sp>
      <p:sp>
        <p:nvSpPr>
          <p:cNvPr id="3" name="内容占位符 2"/>
          <p:cNvSpPr>
            <a:spLocks noGrp="1"/>
          </p:cNvSpPr>
          <p:nvPr>
            <p:ph idx="1"/>
          </p:nvPr>
        </p:nvSpPr>
        <p:spPr/>
        <p:txBody>
          <a:bodyPr>
            <a:noAutofit/>
          </a:bodyPr>
          <a:p>
            <a:r>
              <a:rPr lang="en-US" altLang="zh-CN"/>
              <a:t>What is Semantic Communication?</a:t>
            </a:r>
            <a:endParaRPr lang="en-US" altLang="zh-CN"/>
          </a:p>
          <a:p>
            <a:pPr lvl="1"/>
            <a:r>
              <a:rPr lang="en-US" altLang="zh-CN"/>
              <a:t>Encoder extracts semantic features (images </a:t>
            </a:r>
            <a:r>
              <a:rPr lang="en-US" altLang="en-US"/>
              <a:t>→</a:t>
            </a:r>
            <a:r>
              <a:rPr lang="en-US" altLang="zh-CN"/>
              <a:t> feature vectors).</a:t>
            </a:r>
            <a:endParaRPr lang="en-US" altLang="zh-CN"/>
          </a:p>
          <a:p>
            <a:pPr lvl="1"/>
            <a:r>
              <a:rPr lang="en-US" altLang="zh-CN"/>
              <a:t>Feature vectors transmitted over a communication channel.</a:t>
            </a:r>
            <a:endParaRPr lang="en-US" altLang="zh-CN"/>
          </a:p>
          <a:p>
            <a:pPr lvl="1"/>
            <a:r>
              <a:rPr lang="en-US" altLang="zh-CN"/>
              <a:t>Decoder reconstructs the original informationn.</a:t>
            </a:r>
            <a:endParaRPr lang="en-US" altLang="zh-CN"/>
          </a:p>
          <a:p>
            <a:pPr lvl="2"/>
            <a:endParaRPr lang="en-US" altLang="zh-CN"/>
          </a:p>
          <a:p>
            <a:endParaRPr lang="zh-CN" altLang="en-US"/>
          </a:p>
        </p:txBody>
      </p:sp>
      <p:pic>
        <p:nvPicPr>
          <p:cNvPr id="5" name="图片 4" descr="upload_post_object_v2_519038476"/>
          <p:cNvPicPr>
            <a:picLocks noChangeAspect="1"/>
          </p:cNvPicPr>
          <p:nvPr/>
        </p:nvPicPr>
        <p:blipFill>
          <a:blip r:embed="rId1"/>
          <a:stretch>
            <a:fillRect/>
          </a:stretch>
        </p:blipFill>
        <p:spPr>
          <a:xfrm>
            <a:off x="2187125" y="3598702"/>
            <a:ext cx="7817777" cy="2736222"/>
          </a:xfrm>
          <a:prstGeom prst="rect">
            <a:avLst/>
          </a:prstGeom>
        </p:spPr>
      </p:pic>
      <p:sp>
        <p:nvSpPr>
          <p:cNvPr id="8" name="TextBox 7"/>
          <p:cNvSpPr txBox="1"/>
          <p:nvPr/>
        </p:nvSpPr>
        <p:spPr>
          <a:xfrm>
            <a:off x="11635105" y="5939790"/>
            <a:ext cx="914400" cy="457200"/>
          </a:xfrm>
          <a:prstGeom prst="rect">
            <a:avLst/>
          </a:prstGeom>
          <a:noFill/>
        </p:spPr>
        <p:txBody>
          <a:bodyPr wrap="none">
            <a:spAutoFit/>
          </a:bodyPr>
          <a:lstStyle/>
          <a:p>
            <a:r>
              <a:t>4</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3600"/>
              <a:t>Semantic Communication</a:t>
            </a:r>
            <a:endParaRPr lang="zh-CN" altLang="en-US" sz="3600"/>
          </a:p>
        </p:txBody>
      </p:sp>
      <p:sp>
        <p:nvSpPr>
          <p:cNvPr id="3" name="内容占位符 2"/>
          <p:cNvSpPr>
            <a:spLocks noGrp="1"/>
          </p:cNvSpPr>
          <p:nvPr>
            <p:ph idx="1"/>
          </p:nvPr>
        </p:nvSpPr>
        <p:spPr/>
        <p:txBody>
          <a:bodyPr/>
          <a:p>
            <a:r>
              <a:rPr lang="en-US" altLang="zh-CN"/>
              <a:t>W</a:t>
            </a:r>
            <a:r>
              <a:rPr lang="en-US" altLang="zh-CN">
                <a:solidFill>
                  <a:schemeClr val="tx1"/>
                </a:solidFill>
                <a:latin typeface="微软雅黑" panose="020B0503020204020204" charset="-122"/>
                <a:ea typeface="微软雅黑" panose="020B0503020204020204" charset="-122"/>
              </a:rPr>
              <a:t>hy</a:t>
            </a:r>
            <a:r>
              <a:rPr lang="en-US" altLang="zh-CN"/>
              <a:t> is Semantic Communication?</a:t>
            </a:r>
            <a:endParaRPr lang="en-US" altLang="zh-CN"/>
          </a:p>
          <a:p>
            <a:pPr lvl="1"/>
            <a:r>
              <a:rPr lang="en-US" altLang="zh-CN"/>
              <a:t>Transmits "meaning" instead of raw data.  </a:t>
            </a:r>
            <a:endParaRPr lang="en-US" altLang="zh-CN"/>
          </a:p>
          <a:p>
            <a:pPr lvl="1"/>
            <a:r>
              <a:rPr lang="en-US" altLang="zh-CN">
                <a:solidFill>
                  <a:schemeClr val="tx1"/>
                </a:solidFill>
                <a:latin typeface="微软雅黑" panose="020B0503020204020204" charset="-122"/>
                <a:ea typeface="微软雅黑" panose="020B0503020204020204" charset="-122"/>
              </a:rPr>
              <a:t>Transmit key info only, no need to transmit all original data.</a:t>
            </a:r>
            <a:endParaRPr lang="en-US" altLang="zh-CN">
              <a:solidFill>
                <a:schemeClr val="tx1"/>
              </a:solidFill>
              <a:latin typeface="微软雅黑" panose="020B0503020204020204" charset="-122"/>
              <a:ea typeface="微软雅黑" panose="020B0503020204020204" charset="-122"/>
            </a:endParaRPr>
          </a:p>
          <a:p>
            <a:pPr lvl="1"/>
            <a:r>
              <a:rPr lang="en-US" altLang="zh-CN">
                <a:solidFill>
                  <a:schemeClr val="tx1"/>
                </a:solidFill>
                <a:latin typeface="微软雅黑" panose="020B0503020204020204" charset="-122"/>
                <a:ea typeface="微软雅黑" panose="020B0503020204020204" charset="-122"/>
              </a:rPr>
              <a:t>Lower Bandwidth cost.</a:t>
            </a:r>
            <a:endParaRPr lang="en-US" altLang="zh-CN">
              <a:solidFill>
                <a:schemeClr val="tx1"/>
              </a:solidFill>
              <a:latin typeface="微软雅黑" panose="020B0503020204020204" charset="-122"/>
              <a:ea typeface="微软雅黑" panose="020B0503020204020204" charset="-122"/>
            </a:endParaRPr>
          </a:p>
          <a:p>
            <a:pPr lvl="1"/>
            <a:r>
              <a:rPr lang="en-US" altLang="zh-CN"/>
              <a:t>Used in IoT, autonomous driving, AR/VR applications.</a:t>
            </a:r>
            <a:endParaRPr lang="en-US" altLang="zh-CN"/>
          </a:p>
          <a:p>
            <a:endParaRPr lang="en-US" altLang="zh-CN"/>
          </a:p>
          <a:p>
            <a:pPr lvl="1"/>
            <a:endParaRPr lang="zh-CN" altLang="en-US"/>
          </a:p>
        </p:txBody>
      </p:sp>
      <p:sp>
        <p:nvSpPr>
          <p:cNvPr id="4" name="文本框 3"/>
          <p:cNvSpPr txBox="1"/>
          <p:nvPr userDrawn="1"/>
        </p:nvSpPr>
        <p:spPr>
          <a:xfrm>
            <a:off x="7597181" y="2360781"/>
            <a:ext cx="4094356" cy="427035"/>
          </a:xfrm>
          <a:prstGeom prst="rect">
            <a:avLst/>
          </a:prstGeom>
        </p:spPr>
        <p:txBody>
          <a:bodyPr wrap="square" rtlCol="0">
            <a:noAutofit/>
          </a:bodyPr>
          <a:p>
            <a:pPr algn="l"/>
            <a:r>
              <a:rPr lang="en-US" altLang="en-US" sz="2400"/>
              <a:t>→</a:t>
            </a:r>
            <a:r>
              <a:rPr lang="en-US" altLang="zh-CN" sz="2400"/>
              <a:t> improves efficiency</a:t>
            </a:r>
            <a:endParaRPr lang="en-US" altLang="en-US" sz="2400"/>
          </a:p>
        </p:txBody>
      </p:sp>
      <p:sp>
        <p:nvSpPr>
          <p:cNvPr id="10" name="TextBox 9"/>
          <p:cNvSpPr txBox="1"/>
          <p:nvPr/>
        </p:nvSpPr>
        <p:spPr>
          <a:xfrm>
            <a:off x="11635105" y="5939790"/>
            <a:ext cx="914400" cy="457200"/>
          </a:xfrm>
          <a:prstGeom prst="rect">
            <a:avLst/>
          </a:prstGeom>
          <a:noFill/>
        </p:spPr>
        <p:txBody>
          <a:bodyPr wrap="none">
            <a:spAutoFit/>
          </a:bodyPr>
          <a:lstStyle/>
          <a:p>
            <a:r>
              <a:t>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3600"/>
              <a:t>Backdoor Attack</a:t>
            </a:r>
            <a:endParaRPr lang="zh-CN" altLang="en-US" sz="3600"/>
          </a:p>
        </p:txBody>
      </p:sp>
      <p:sp>
        <p:nvSpPr>
          <p:cNvPr id="3" name="内容占位符 2"/>
          <p:cNvSpPr>
            <a:spLocks noGrp="1"/>
          </p:cNvSpPr>
          <p:nvPr>
            <p:ph idx="1"/>
          </p:nvPr>
        </p:nvSpPr>
        <p:spPr/>
        <p:txBody>
          <a:bodyPr/>
          <a:p>
            <a:r>
              <a:rPr lang="en-US" altLang="zh-CN">
                <a:solidFill>
                  <a:schemeClr val="tx1"/>
                </a:solidFill>
                <a:latin typeface="微软雅黑" panose="020B0503020204020204" charset="-122"/>
                <a:ea typeface="微软雅黑" panose="020B0503020204020204" charset="-122"/>
              </a:rPr>
              <a:t>What are Backdoor Attacks</a:t>
            </a:r>
            <a:r>
              <a:rPr lang="en-US" altLang="zh-CN"/>
              <a:t>?</a:t>
            </a:r>
            <a:endParaRPr lang="en-US" altLang="zh-CN"/>
          </a:p>
          <a:p>
            <a:pPr lvl="1"/>
            <a:r>
              <a:rPr lang="en-US" altLang="zh-CN">
                <a:solidFill>
                  <a:schemeClr val="tx1"/>
                </a:solidFill>
                <a:latin typeface="微软雅黑" panose="020B0503020204020204" charset="-122"/>
                <a:ea typeface="微软雅黑" panose="020B0503020204020204" charset="-122"/>
              </a:rPr>
              <a:t>Inject poisoned samples with hidden triggers.</a:t>
            </a:r>
            <a:endParaRPr lang="en-US" altLang="zh-CN">
              <a:solidFill>
                <a:schemeClr val="tx1"/>
              </a:solidFill>
              <a:latin typeface="微软雅黑" panose="020B0503020204020204" charset="-122"/>
              <a:ea typeface="微软雅黑" panose="020B0503020204020204" charset="-122"/>
            </a:endParaRPr>
          </a:p>
          <a:p>
            <a:pPr lvl="1"/>
            <a:r>
              <a:rPr lang="en-US" altLang="zh-CN">
                <a:solidFill>
                  <a:schemeClr val="tx1"/>
                </a:solidFill>
                <a:latin typeface="微软雅黑" panose="020B0503020204020204" charset="-122"/>
                <a:ea typeface="微软雅黑" panose="020B0503020204020204" charset="-122"/>
              </a:rPr>
              <a:t>Manipulating inference results.</a:t>
            </a:r>
            <a:endParaRPr lang="en-US" altLang="zh-CN">
              <a:solidFill>
                <a:schemeClr val="tx1"/>
              </a:solidFill>
              <a:latin typeface="微软雅黑" panose="020B0503020204020204" charset="-122"/>
              <a:ea typeface="微软雅黑" panose="020B0503020204020204" charset="-122"/>
            </a:endParaRPr>
          </a:p>
          <a:p>
            <a:pPr lvl="1"/>
            <a:r>
              <a:rPr lang="en-US" altLang="zh-CN">
                <a:solidFill>
                  <a:schemeClr val="tx1"/>
                </a:solidFill>
                <a:latin typeface="微软雅黑" panose="020B0503020204020204" charset="-122"/>
                <a:ea typeface="微软雅黑" panose="020B0503020204020204" charset="-122"/>
              </a:rPr>
              <a:t>The model behaves normally for clean samples, misclassifies triggered samples.</a:t>
            </a:r>
            <a:endParaRPr lang="en-US" altLang="zh-CN">
              <a:solidFill>
                <a:schemeClr val="tx1"/>
              </a:solidFill>
              <a:latin typeface="微软雅黑" panose="020B0503020204020204" charset="-122"/>
              <a:ea typeface="微软雅黑" panose="020B0503020204020204" charset="-122"/>
            </a:endParaRPr>
          </a:p>
          <a:p>
            <a:pPr lvl="1"/>
            <a:r>
              <a:rPr lang="en-US" altLang="zh-CN">
                <a:solidFill>
                  <a:schemeClr val="tx1"/>
                </a:solidFill>
                <a:latin typeface="微软雅黑" panose="020B0503020204020204" charset="-122"/>
                <a:ea typeface="微软雅黑" panose="020B0503020204020204" charset="-122"/>
              </a:rPr>
              <a:t>The model will classifier the clean samples(with trigger) as the target class.</a:t>
            </a:r>
            <a:endParaRPr lang="en-US" altLang="zh-CN">
              <a:solidFill>
                <a:schemeClr val="tx1"/>
              </a:solidFill>
              <a:latin typeface="微软雅黑" panose="020B0503020204020204" charset="-122"/>
              <a:ea typeface="微软雅黑" panose="020B0503020204020204" charset="-122"/>
            </a:endParaRPr>
          </a:p>
          <a:p>
            <a:pPr lvl="1"/>
            <a:endParaRPr lang="zh-CN" altLang="en-US"/>
          </a:p>
        </p:txBody>
      </p:sp>
      <p:pic>
        <p:nvPicPr>
          <p:cNvPr id="7" name="图片 6" descr="upload_post_object_v2_1899267192"/>
          <p:cNvPicPr>
            <a:picLocks noChangeAspect="1"/>
          </p:cNvPicPr>
          <p:nvPr/>
        </p:nvPicPr>
        <p:blipFill>
          <a:blip r:embed="rId1"/>
          <a:stretch>
            <a:fillRect/>
          </a:stretch>
        </p:blipFill>
        <p:spPr>
          <a:xfrm>
            <a:off x="739104" y="5234641"/>
            <a:ext cx="726205" cy="725198"/>
          </a:xfrm>
          <a:prstGeom prst="rect">
            <a:avLst/>
          </a:prstGeom>
        </p:spPr>
      </p:pic>
      <p:sp>
        <p:nvSpPr>
          <p:cNvPr id="8" name="右箭头 7"/>
          <p:cNvSpPr/>
          <p:nvPr userDrawn="1"/>
        </p:nvSpPr>
        <p:spPr>
          <a:xfrm>
            <a:off x="1741385" y="5462488"/>
            <a:ext cx="724944" cy="269448"/>
          </a:xfrm>
          <a:prstGeom prst="rightArrow">
            <a:avLst/>
          </a:prstGeom>
          <a:solidFill>
            <a:srgbClr val="E2E6ED">
              <a:alpha val="100000"/>
            </a:srgbClr>
          </a:solidFill>
          <a:ln w="12700" cap="flat" cmpd="sng" algn="ctr">
            <a:solidFill>
              <a:srgbClr val="AEB5C0">
                <a:alpha val="100000"/>
              </a:srgbClr>
            </a:solidFill>
            <a:prstDash val="solid"/>
            <a:miter lim="800000"/>
          </a:ln>
        </p:spPr>
        <p:style>
          <a:lnRef idx="2">
            <a:schemeClr val="accent1">
              <a:lumMod val="75000"/>
            </a:schemeClr>
          </a:lnRef>
          <a:fillRef idx="1">
            <a:schemeClr val="accent1"/>
          </a:fillRef>
          <a:effectRef idx="0">
            <a:srgbClr val="FFFFFF"/>
          </a:effectRef>
          <a:fontRef idx="minor">
            <a:schemeClr val="lt1"/>
          </a:fontRef>
        </p:style>
        <p:txBody>
          <a:bodyPr rtlCol="0" anchor="ctr">
            <a:noAutofit/>
          </a:bodyPr>
          <a:p>
            <a:pPr algn="ctr"/>
            <a:endParaRPr lang="zh-CN" altLang="en-US">
              <a:solidFill>
                <a:srgbClr val="000000"/>
              </a:solidFill>
            </a:endParaRPr>
          </a:p>
        </p:txBody>
      </p:sp>
      <p:sp>
        <p:nvSpPr>
          <p:cNvPr id="9" name="文本框 8"/>
          <p:cNvSpPr txBox="1"/>
          <p:nvPr userDrawn="1"/>
        </p:nvSpPr>
        <p:spPr>
          <a:xfrm>
            <a:off x="2703700" y="5412427"/>
            <a:ext cx="1238885" cy="368300"/>
          </a:xfrm>
          <a:prstGeom prst="rect">
            <a:avLst/>
          </a:prstGeom>
        </p:spPr>
        <p:txBody>
          <a:bodyPr wrap="none" rtlCol="0">
            <a:spAutoFit/>
          </a:bodyPr>
          <a:p>
            <a:r>
              <a:rPr lang="en-US" altLang="zh-CN"/>
              <a:t>Stop Sign</a:t>
            </a:r>
            <a:endParaRPr lang="zh-CN" altLang="en-US"/>
          </a:p>
        </p:txBody>
      </p:sp>
      <p:pic>
        <p:nvPicPr>
          <p:cNvPr id="12" name="图片 11" descr="upload_post_object_v2_1899267192"/>
          <p:cNvPicPr>
            <a:picLocks noChangeAspect="1"/>
          </p:cNvPicPr>
          <p:nvPr/>
        </p:nvPicPr>
        <p:blipFill>
          <a:blip r:embed="rId1"/>
          <a:stretch>
            <a:fillRect/>
          </a:stretch>
        </p:blipFill>
        <p:spPr>
          <a:xfrm>
            <a:off x="5600697" y="5234612"/>
            <a:ext cx="726205" cy="725198"/>
          </a:xfrm>
          <a:prstGeom prst="rect">
            <a:avLst/>
          </a:prstGeom>
        </p:spPr>
      </p:pic>
      <p:sp>
        <p:nvSpPr>
          <p:cNvPr id="13" name="右箭头 12"/>
          <p:cNvSpPr/>
          <p:nvPr userDrawn="1"/>
        </p:nvSpPr>
        <p:spPr>
          <a:xfrm>
            <a:off x="8200422" y="5462488"/>
            <a:ext cx="686451" cy="269448"/>
          </a:xfrm>
          <a:prstGeom prst="rightArrow">
            <a:avLst/>
          </a:prstGeom>
          <a:solidFill>
            <a:srgbClr val="E2E6ED">
              <a:alpha val="100000"/>
            </a:srgbClr>
          </a:solidFill>
          <a:ln w="12700" cap="flat" cmpd="sng" algn="ctr">
            <a:solidFill>
              <a:srgbClr val="AEB5C0">
                <a:alpha val="100000"/>
              </a:srgbClr>
            </a:solidFill>
            <a:prstDash val="solid"/>
            <a:miter lim="800000"/>
          </a:ln>
        </p:spPr>
        <p:style>
          <a:lnRef idx="2">
            <a:schemeClr val="accent1">
              <a:lumMod val="75000"/>
            </a:schemeClr>
          </a:lnRef>
          <a:fillRef idx="1">
            <a:schemeClr val="accent1"/>
          </a:fillRef>
          <a:effectRef idx="0">
            <a:srgbClr val="FFFFFF"/>
          </a:effectRef>
          <a:fontRef idx="minor">
            <a:schemeClr val="lt1"/>
          </a:fontRef>
        </p:style>
        <p:txBody>
          <a:bodyPr rtlCol="0" anchor="ctr">
            <a:noAutofit/>
          </a:bodyPr>
          <a:p>
            <a:pPr algn="ctr"/>
            <a:endParaRPr lang="zh-CN" altLang="en-US">
              <a:solidFill>
                <a:srgbClr val="000000"/>
              </a:solidFill>
            </a:endParaRPr>
          </a:p>
        </p:txBody>
      </p:sp>
      <p:sp>
        <p:nvSpPr>
          <p:cNvPr id="14" name="文本框 13"/>
          <p:cNvSpPr txBox="1"/>
          <p:nvPr userDrawn="1"/>
        </p:nvSpPr>
        <p:spPr>
          <a:xfrm>
            <a:off x="10087826" y="5406012"/>
            <a:ext cx="1259205" cy="368300"/>
          </a:xfrm>
          <a:prstGeom prst="rect">
            <a:avLst/>
          </a:prstGeom>
        </p:spPr>
        <p:txBody>
          <a:bodyPr wrap="none" rtlCol="0">
            <a:spAutoFit/>
          </a:bodyPr>
          <a:p>
            <a:r>
              <a:rPr lang="en-US" altLang="zh-CN"/>
              <a:t>Yield Sign</a:t>
            </a:r>
            <a:endParaRPr lang="zh-CN" altLang="en-US"/>
          </a:p>
        </p:txBody>
      </p:sp>
      <p:sp>
        <p:nvSpPr>
          <p:cNvPr id="17" name="十字形 16"/>
          <p:cNvSpPr/>
          <p:nvPr userDrawn="1"/>
        </p:nvSpPr>
        <p:spPr>
          <a:xfrm>
            <a:off x="6745426" y="5412448"/>
            <a:ext cx="365680" cy="372095"/>
          </a:xfrm>
          <a:prstGeom prst="plus">
            <a:avLst>
              <a:gd name="adj" fmla="val 37837"/>
            </a:avLst>
          </a:prstGeom>
          <a:solidFill>
            <a:srgbClr val="E2E6ED">
              <a:alpha val="100000"/>
            </a:srgbClr>
          </a:solidFill>
          <a:ln w="12700" cap="flat" cmpd="sng" algn="ctr">
            <a:solidFill>
              <a:srgbClr val="AEB5C0">
                <a:alpha val="100000"/>
              </a:srgbClr>
            </a:solidFill>
            <a:prstDash val="solid"/>
            <a:miter lim="800000"/>
          </a:ln>
        </p:spPr>
        <p:style>
          <a:lnRef idx="2">
            <a:schemeClr val="accent1">
              <a:lumMod val="75000"/>
            </a:schemeClr>
          </a:lnRef>
          <a:fillRef idx="1">
            <a:schemeClr val="accent1"/>
          </a:fillRef>
          <a:effectRef idx="0">
            <a:srgbClr val="FFFFFF"/>
          </a:effectRef>
          <a:fontRef idx="minor">
            <a:schemeClr val="lt1"/>
          </a:fontRef>
        </p:style>
        <p:txBody>
          <a:bodyPr rtlCol="0" anchor="ctr">
            <a:noAutofit/>
          </a:bodyPr>
          <a:p>
            <a:pPr algn="ctr"/>
            <a:endParaRPr lang="zh-CN" altLang="en-US">
              <a:solidFill>
                <a:srgbClr val="000000"/>
              </a:solidFill>
            </a:endParaRPr>
          </a:p>
        </p:txBody>
      </p:sp>
      <p:pic>
        <p:nvPicPr>
          <p:cNvPr id="5" name="图片 4" descr="upload_post_object_v2_1899267192"/>
          <p:cNvPicPr>
            <a:picLocks noChangeAspect="1"/>
          </p:cNvPicPr>
          <p:nvPr/>
        </p:nvPicPr>
        <p:blipFill>
          <a:blip r:embed="rId1"/>
          <a:stretch>
            <a:fillRect/>
          </a:stretch>
        </p:blipFill>
        <p:spPr>
          <a:xfrm>
            <a:off x="9124250" y="5234612"/>
            <a:ext cx="726205" cy="725198"/>
          </a:xfrm>
          <a:prstGeom prst="rect">
            <a:avLst/>
          </a:prstGeom>
        </p:spPr>
      </p:pic>
      <p:sp>
        <p:nvSpPr>
          <p:cNvPr id="4" name="等腰三角形 3"/>
          <p:cNvSpPr/>
          <p:nvPr userDrawn="1"/>
        </p:nvSpPr>
        <p:spPr>
          <a:xfrm>
            <a:off x="9371886" y="5731937"/>
            <a:ext cx="230956" cy="171934"/>
          </a:xfrm>
          <a:prstGeom prst="triangle">
            <a:avLst/>
          </a:prstGeom>
          <a:solidFill>
            <a:srgbClr val="FFFFFF">
              <a:alpha val="100000"/>
            </a:srgbClr>
          </a:solidFill>
          <a:ln w="12700" cap="flat" cmpd="sng" algn="ctr">
            <a:solidFill>
              <a:srgbClr val="AEB5C0">
                <a:alpha val="100000"/>
              </a:srgbClr>
            </a:solidFill>
            <a:prstDash val="solid"/>
            <a:miter lim="800000"/>
          </a:ln>
        </p:spPr>
        <p:style>
          <a:lnRef idx="2">
            <a:schemeClr val="accent1">
              <a:lumMod val="75000"/>
            </a:schemeClr>
          </a:lnRef>
          <a:fillRef idx="1">
            <a:schemeClr val="accent1"/>
          </a:fillRef>
          <a:effectRef idx="0">
            <a:srgbClr val="FFFFFF"/>
          </a:effectRef>
          <a:fontRef idx="minor">
            <a:schemeClr val="lt1"/>
          </a:fontRef>
        </p:style>
        <p:txBody>
          <a:bodyPr rtlCol="0" anchor="ctr">
            <a:noAutofit/>
          </a:bodyPr>
          <a:p>
            <a:pPr algn="ctr"/>
            <a:endParaRPr lang="zh-CN" altLang="en-US">
              <a:solidFill>
                <a:srgbClr val="000000"/>
              </a:solidFill>
            </a:endParaRPr>
          </a:p>
        </p:txBody>
      </p:sp>
      <p:sp>
        <p:nvSpPr>
          <p:cNvPr id="6" name="等腰三角形 5"/>
          <p:cNvSpPr/>
          <p:nvPr userDrawn="1"/>
        </p:nvSpPr>
        <p:spPr>
          <a:xfrm>
            <a:off x="7489617" y="5456073"/>
            <a:ext cx="333603" cy="269448"/>
          </a:xfrm>
          <a:prstGeom prst="triangle">
            <a:avLst/>
          </a:prstGeom>
          <a:solidFill>
            <a:srgbClr val="FFFFFF">
              <a:alpha val="100000"/>
            </a:srgbClr>
          </a:solidFill>
          <a:ln w="12700" cap="flat" cmpd="sng" algn="ctr">
            <a:solidFill>
              <a:srgbClr val="AEB5C0">
                <a:alpha val="100000"/>
              </a:srgbClr>
            </a:solidFill>
            <a:prstDash val="solid"/>
            <a:miter lim="800000"/>
          </a:ln>
        </p:spPr>
        <p:style>
          <a:lnRef idx="2">
            <a:schemeClr val="accent1">
              <a:lumMod val="75000"/>
            </a:schemeClr>
          </a:lnRef>
          <a:fillRef idx="1">
            <a:schemeClr val="accent1"/>
          </a:fillRef>
          <a:effectRef idx="0">
            <a:srgbClr val="FFFFFF"/>
          </a:effectRef>
          <a:fontRef idx="minor">
            <a:schemeClr val="lt1"/>
          </a:fontRef>
        </p:style>
        <p:txBody>
          <a:bodyPr rtlCol="0" anchor="ctr">
            <a:noAutofit/>
          </a:bodyPr>
          <a:p>
            <a:pPr algn="ctr"/>
            <a:endParaRPr lang="zh-CN" altLang="en-US">
              <a:solidFill>
                <a:srgbClr val="000000"/>
              </a:solidFill>
            </a:endParaRPr>
          </a:p>
        </p:txBody>
      </p:sp>
      <p:sp>
        <p:nvSpPr>
          <p:cNvPr id="18" name="文本框 17"/>
          <p:cNvSpPr txBox="1"/>
          <p:nvPr userDrawn="1"/>
        </p:nvSpPr>
        <p:spPr>
          <a:xfrm>
            <a:off x="7193630" y="4933371"/>
            <a:ext cx="887730" cy="368300"/>
          </a:xfrm>
          <a:prstGeom prst="rect">
            <a:avLst/>
          </a:prstGeom>
          <a:ln>
            <a:solidFill>
              <a:srgbClr val="FF0000"/>
            </a:solidFill>
          </a:ln>
        </p:spPr>
        <p:txBody>
          <a:bodyPr wrap="none" rtlCol="0">
            <a:spAutoFit/>
          </a:bodyPr>
          <a:p>
            <a:r>
              <a:rPr lang="en-US" altLang="zh-CN"/>
              <a:t>trigger</a:t>
            </a:r>
            <a:endParaRPr lang="zh-CN" altLang="en-US"/>
          </a:p>
        </p:txBody>
      </p:sp>
      <p:sp>
        <p:nvSpPr>
          <p:cNvPr id="44" name="TextBox 43"/>
          <p:cNvSpPr txBox="1"/>
          <p:nvPr/>
        </p:nvSpPr>
        <p:spPr>
          <a:xfrm>
            <a:off x="11635105" y="5939790"/>
            <a:ext cx="914400" cy="457200"/>
          </a:xfrm>
          <a:prstGeom prst="rect">
            <a:avLst/>
          </a:prstGeom>
          <a:noFill/>
        </p:spPr>
        <p:txBody>
          <a:bodyPr wrap="none">
            <a:spAutoFit/>
          </a:bodyPr>
          <a:lstStyle/>
          <a:p>
            <a:r>
              <a:t>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linds(horizontal)">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blinds(horizontal)">
                                      <p:cBhvr>
                                        <p:cTn id="18" dur="500"/>
                                        <p:tgtEl>
                                          <p:spTgt spid="14"/>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blinds(horizontal)">
                                      <p:cBhvr>
                                        <p:cTn id="21" dur="500"/>
                                        <p:tgtEl>
                                          <p:spTgt spid="4"/>
                                        </p:tgtEl>
                                      </p:cBhvr>
                                    </p:animEffect>
                                  </p:childTnLst>
                                </p:cTn>
                              </p:par>
                              <p:par>
                                <p:cTn id="22" presetID="3" presetClass="entr" presetSubtype="10" fill="hold"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blinds(horizontal)">
                                      <p:cBhvr>
                                        <p:cTn id="24" dur="500"/>
                                        <p:tgtEl>
                                          <p:spTgt spid="5"/>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linds(horizontal)">
                                      <p:cBhvr>
                                        <p:cTn id="27" dur="500"/>
                                        <p:tgtEl>
                                          <p:spTgt spid="13"/>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blinds(horizontal)">
                                      <p:cBhvr>
                                        <p:cTn id="30" dur="500"/>
                                        <p:tgtEl>
                                          <p:spTgt spid="6"/>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blinds(horizontal)">
                                      <p:cBhvr>
                                        <p:cTn id="33" dur="500"/>
                                        <p:tgtEl>
                                          <p:spTgt spid="17"/>
                                        </p:tgtEl>
                                      </p:cBhvr>
                                    </p:animEffect>
                                  </p:childTnLst>
                                </p:cTn>
                              </p:par>
                              <p:par>
                                <p:cTn id="34" presetID="3" presetClass="entr" presetSubtype="10" fill="hold"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blinds(horizontal)">
                                      <p:cBhvr>
                                        <p:cTn id="36" dur="500"/>
                                        <p:tgtEl>
                                          <p:spTgt spid="12"/>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blinds(horizontal)">
                                      <p:cBhvr>
                                        <p:cTn id="4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4" grpId="0"/>
      <p:bldP spid="4" grpId="0" animBg="1"/>
      <p:bldP spid="13" grpId="0" animBg="1"/>
      <p:bldP spid="6" grpId="0" animBg="1"/>
      <p:bldP spid="17" grpId="0" animBg="1"/>
      <p:bldP spid="1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chor="ctr"/>
          <a:p>
            <a:pPr algn="l"/>
            <a:r>
              <a:rPr lang="en-US" altLang="zh-CN" sz="2800">
                <a:solidFill>
                  <a:srgbClr val="D9D9D9"/>
                </a:solidFill>
              </a:rPr>
              <a:t>Introduction</a:t>
            </a:r>
            <a:br>
              <a:rPr lang="en-US" altLang="zh-CN" sz="2800"/>
            </a:br>
            <a:r>
              <a:rPr lang="en-US" altLang="zh-CN" sz="2800"/>
              <a:t>Related Work</a:t>
            </a:r>
            <a:br>
              <a:rPr lang="en-US" altLang="zh-CN" sz="2800"/>
            </a:br>
            <a:r>
              <a:rPr lang="en-US" altLang="zh-CN" sz="2800">
                <a:solidFill>
                  <a:srgbClr val="D9D9D9"/>
                </a:solidFill>
              </a:rPr>
              <a:t>System Model</a:t>
            </a:r>
            <a:br>
              <a:rPr lang="en-US" altLang="zh-CN" sz="2800">
                <a:solidFill>
                  <a:srgbClr val="D9D9D9"/>
                </a:solidFill>
              </a:rPr>
            </a:br>
            <a:r>
              <a:rPr lang="en-US" altLang="zh-CN" sz="2800">
                <a:solidFill>
                  <a:srgbClr val="D9D9D9"/>
                </a:solidFill>
              </a:rPr>
              <a:t>The Proposed Defense Mechanism</a:t>
            </a:r>
            <a:br>
              <a:rPr lang="en-US" altLang="zh-CN" sz="2800">
                <a:solidFill>
                  <a:srgbClr val="D9D9D9"/>
                </a:solidFill>
              </a:rPr>
            </a:br>
            <a:r>
              <a:rPr lang="en-US" altLang="zh-CN" sz="2800">
                <a:solidFill>
                  <a:srgbClr val="D9D9D9"/>
                </a:solidFill>
              </a:rPr>
              <a:t>Experiment</a:t>
            </a:r>
            <a:br>
              <a:rPr lang="en-US" altLang="zh-CN" sz="2800">
                <a:solidFill>
                  <a:srgbClr val="D9D9D9"/>
                </a:solidFill>
              </a:rPr>
            </a:br>
            <a:r>
              <a:rPr lang="en-US" altLang="zh-CN" sz="2800">
                <a:solidFill>
                  <a:srgbClr val="D9D9D9"/>
                </a:solidFill>
              </a:rPr>
              <a:t>Conclusion</a:t>
            </a:r>
            <a:br>
              <a:rPr lang="en-US" altLang="zh-CN" sz="2800">
                <a:solidFill>
                  <a:srgbClr val="D9D9D9"/>
                </a:solidFill>
              </a:rPr>
            </a:br>
            <a:r>
              <a:rPr lang="en-US" altLang="zh-CN" sz="2800">
                <a:solidFill>
                  <a:srgbClr val="D9D9D9"/>
                </a:solidFill>
              </a:rPr>
              <a:t>Future Work</a:t>
            </a:r>
            <a:endParaRPr lang="en-US" altLang="zh-CN" sz="4400">
              <a:solidFill>
                <a:srgbClr val="D9D9D9"/>
              </a:solidFill>
            </a:endParaRPr>
          </a:p>
        </p:txBody>
      </p:sp>
      <p:sp>
        <p:nvSpPr>
          <p:cNvPr id="3" name="文本占位符 2"/>
          <p:cNvSpPr>
            <a:spLocks noGrp="1"/>
          </p:cNvSpPr>
          <p:nvPr>
            <p:ph type="body" idx="1"/>
          </p:nvPr>
        </p:nvSpPr>
        <p:spPr/>
        <p:txBody>
          <a:bodyPr/>
          <a:p>
            <a:endParaRPr lang="zh-CN" altLang="en-US"/>
          </a:p>
        </p:txBody>
      </p:sp>
      <p:sp>
        <p:nvSpPr>
          <p:cNvPr id="6" name="TextBox 5"/>
          <p:cNvSpPr txBox="1"/>
          <p:nvPr/>
        </p:nvSpPr>
        <p:spPr>
          <a:xfrm>
            <a:off x="11635105" y="5939790"/>
            <a:ext cx="914400" cy="457200"/>
          </a:xfrm>
          <a:prstGeom prst="rect">
            <a:avLst/>
          </a:prstGeom>
          <a:noFill/>
        </p:spPr>
        <p:txBody>
          <a:bodyPr wrap="none">
            <a:spAutoFit/>
          </a:bodyPr>
          <a:lstStyle/>
          <a:p>
            <a:r>
              <a:t>7</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3600"/>
              <a:t>Existing Defense Mechanisms </a:t>
            </a:r>
            <a:r>
              <a:rPr lang="zh-CN" altLang="en-US" sz="3600"/>
              <a:t>&amp; </a:t>
            </a:r>
            <a:r>
              <a:rPr lang="en-US" altLang="zh-CN" sz="3600"/>
              <a:t>Limitations</a:t>
            </a:r>
            <a:endParaRPr lang="zh-CN" altLang="en-US" sz="3600"/>
          </a:p>
        </p:txBody>
      </p:sp>
      <p:sp>
        <p:nvSpPr>
          <p:cNvPr id="3" name="内容占位符 2"/>
          <p:cNvSpPr>
            <a:spLocks noGrp="1"/>
          </p:cNvSpPr>
          <p:nvPr>
            <p:ph idx="1"/>
          </p:nvPr>
        </p:nvSpPr>
        <p:spPr/>
        <p:txBody>
          <a:bodyPr/>
          <a:p>
            <a:r>
              <a:rPr lang="en-US" altLang="zh-CN"/>
              <a:t>Neuron Pruning[1]: </a:t>
            </a:r>
            <a:endParaRPr lang="en-US" altLang="zh-CN"/>
          </a:p>
          <a:p>
            <a:pPr lvl="1"/>
            <a:r>
              <a:rPr lang="en-US" altLang="zh-CN"/>
              <a:t>Removes malicious neurons.</a:t>
            </a:r>
            <a:endParaRPr lang="en-US" altLang="zh-CN"/>
          </a:p>
          <a:p>
            <a:pPr lvl="1"/>
            <a:r>
              <a:rPr lang="en-US" altLang="zh-CN"/>
              <a:t>Affects clean sample accuracy.</a:t>
            </a:r>
            <a:endParaRPr lang="en-US" altLang="zh-CN"/>
          </a:p>
          <a:p>
            <a:r>
              <a:rPr lang="en-US" altLang="zh-CN"/>
              <a:t>Semantic Shield[2]: </a:t>
            </a:r>
            <a:endParaRPr lang="en-US" altLang="zh-CN"/>
          </a:p>
          <a:p>
            <a:pPr lvl="1"/>
            <a:r>
              <a:rPr lang="en-US" altLang="zh-CN">
                <a:solidFill>
                  <a:schemeClr val="tx1"/>
                </a:solidFill>
                <a:latin typeface="微软雅黑" panose="020B0503020204020204" charset="-122"/>
                <a:ea typeface="微软雅黑" panose="020B0503020204020204" charset="-122"/>
              </a:rPr>
              <a:t>Aligns image-text pairs.</a:t>
            </a:r>
            <a:endParaRPr lang="en-US" altLang="zh-CN">
              <a:solidFill>
                <a:schemeClr val="tx1"/>
              </a:solidFill>
              <a:latin typeface="微软雅黑" panose="020B0503020204020204" charset="-122"/>
              <a:ea typeface="微软雅黑" panose="020B0503020204020204" charset="-122"/>
            </a:endParaRPr>
          </a:p>
          <a:p>
            <a:pPr lvl="1"/>
            <a:r>
              <a:rPr lang="en-US" altLang="zh-CN">
                <a:solidFill>
                  <a:schemeClr val="tx1"/>
                </a:solidFill>
                <a:latin typeface="微软雅黑" panose="020B0503020204020204" charset="-122"/>
                <a:ea typeface="微软雅黑" panose="020B0503020204020204" charset="-122"/>
              </a:rPr>
              <a:t>Limited to paired data formats.</a:t>
            </a:r>
            <a:endParaRPr lang="en-US" altLang="zh-CN">
              <a:latin typeface="微软雅黑" panose="020B0503020204020204" charset="-122"/>
              <a:ea typeface="微软雅黑" panose="020B0503020204020204" charset="-122"/>
            </a:endParaRPr>
          </a:p>
        </p:txBody>
      </p:sp>
      <p:sp>
        <p:nvSpPr>
          <p:cNvPr id="4" name="文本框 3"/>
          <p:cNvSpPr txBox="1"/>
          <p:nvPr userDrawn="1"/>
        </p:nvSpPr>
        <p:spPr>
          <a:xfrm>
            <a:off x="0" y="6376845"/>
            <a:ext cx="11611460" cy="278130"/>
          </a:xfrm>
          <a:prstGeom prst="rect">
            <a:avLst/>
          </a:prstGeom>
        </p:spPr>
        <p:txBody>
          <a:bodyPr wrap="square" rtlCol="0">
            <a:noAutofit/>
          </a:bodyPr>
          <a:p>
            <a:pPr algn="l"/>
            <a:r>
              <a:rPr lang="en-US" altLang="zh-CN" sz="800">
                <a:solidFill>
                  <a:srgbClr val="FFFFFF"/>
                </a:solidFill>
              </a:rPr>
              <a:t>[</a:t>
            </a:r>
            <a:r>
              <a:rPr lang="en-US" altLang="zh-CN" sz="800">
                <a:solidFill>
                  <a:srgbClr val="FFFFFF"/>
                </a:solidFill>
                <a:cs typeface="Arial" panose="020B0604020202020204" pitchFamily="34" charset="0"/>
              </a:rPr>
              <a:t>1</a:t>
            </a:r>
            <a:r>
              <a:rPr lang="en-US" altLang="zh-CN" sz="800">
                <a:solidFill>
                  <a:srgbClr val="FFFFFF"/>
                </a:solidFill>
              </a:rPr>
              <a:t>] Yuan Zhou, et al."Backdoor attacks and defenses on semantic-symbol reconstruction in semantic communications" In ICC 2024 - IEEE International Conference on Communications.</a:t>
            </a:r>
            <a:endParaRPr lang="en-US" altLang="zh-CN" sz="800">
              <a:solidFill>
                <a:srgbClr val="FFFFFF"/>
              </a:solidFill>
            </a:endParaRPr>
          </a:p>
          <a:p>
            <a:pPr algn="l"/>
            <a:r>
              <a:rPr lang="en-US" altLang="zh-CN" sz="800">
                <a:solidFill>
                  <a:srgbClr val="FFFFFF"/>
                </a:solidFill>
              </a:rPr>
              <a:t>[2] Alvi Md Ishmam, et al."Semantic shield: Defending vision-language models against backdooring and poisoning via fine</a:t>
            </a:r>
            <a:r>
              <a:rPr lang="zh-CN" altLang="en-US" sz="800">
                <a:solidFill>
                  <a:srgbClr val="FFFFFF"/>
                </a:solidFill>
              </a:rPr>
              <a:t>-</a:t>
            </a:r>
            <a:r>
              <a:rPr lang="en-US" altLang="zh-CN" sz="800">
                <a:solidFill>
                  <a:srgbClr val="FFFFFF"/>
                </a:solidFill>
              </a:rPr>
              <a:t>grained knowledge alignment." In 2024 IEEE/CVF Conference on Computer Vision and Pattern Recognition (CVPR).</a:t>
            </a:r>
            <a:endParaRPr lang="en-US" altLang="zh-CN" sz="800">
              <a:solidFill>
                <a:srgbClr val="FFFFFF"/>
              </a:solidFill>
            </a:endParaRPr>
          </a:p>
        </p:txBody>
      </p:sp>
      <p:sp>
        <p:nvSpPr>
          <p:cNvPr id="7" name="圆角矩形 6"/>
          <p:cNvSpPr/>
          <p:nvPr userDrawn="1"/>
        </p:nvSpPr>
        <p:spPr>
          <a:xfrm>
            <a:off x="6445590" y="3290991"/>
            <a:ext cx="1642352" cy="949485"/>
          </a:xfrm>
          <a:prstGeom prst="roundRect">
            <a:avLst/>
          </a:prstGeom>
          <a:noFill/>
          <a:ln w="12700" cap="flat" cmpd="sng" algn="ctr">
            <a:solidFill>
              <a:srgbClr val="000000">
                <a:alpha val="100000"/>
              </a:srgbClr>
            </a:solidFill>
            <a:prstDash val="solid"/>
            <a:miter lim="800000"/>
          </a:ln>
        </p:spPr>
        <p:style>
          <a:lnRef idx="2">
            <a:schemeClr val="accent1">
              <a:lumMod val="75000"/>
            </a:schemeClr>
          </a:lnRef>
          <a:fillRef idx="1">
            <a:schemeClr val="accent1"/>
          </a:fillRef>
          <a:effectRef idx="0">
            <a:srgbClr val="FFFFFF"/>
          </a:effectRef>
          <a:fontRef idx="minor">
            <a:schemeClr val="lt1"/>
          </a:fontRef>
        </p:style>
        <p:txBody>
          <a:bodyPr rtlCol="0" anchor="ctr">
            <a:noAutofit/>
          </a:bodyPr>
          <a:p>
            <a:pPr algn="ctr"/>
            <a:r>
              <a:rPr lang="en-US" altLang="zh-CN">
                <a:solidFill>
                  <a:srgbClr val="000000"/>
                </a:solidFill>
              </a:rPr>
              <a:t>Text Information</a:t>
            </a:r>
            <a:endParaRPr lang="zh-CN" altLang="en-US">
              <a:solidFill>
                <a:srgbClr val="000000"/>
              </a:solidFill>
            </a:endParaRPr>
          </a:p>
        </p:txBody>
      </p:sp>
      <p:sp>
        <p:nvSpPr>
          <p:cNvPr id="8" name="圆角矩形 7"/>
          <p:cNvSpPr/>
          <p:nvPr userDrawn="1"/>
        </p:nvSpPr>
        <p:spPr>
          <a:xfrm>
            <a:off x="9913134" y="3290991"/>
            <a:ext cx="1642352" cy="949485"/>
          </a:xfrm>
          <a:prstGeom prst="roundRect">
            <a:avLst/>
          </a:prstGeom>
          <a:noFill/>
          <a:ln w="12700" cap="flat" cmpd="sng" algn="ctr">
            <a:solidFill>
              <a:srgbClr val="000000">
                <a:alpha val="100000"/>
              </a:srgbClr>
            </a:solidFill>
            <a:prstDash val="solid"/>
            <a:miter lim="800000"/>
          </a:ln>
        </p:spPr>
        <p:style>
          <a:lnRef idx="2">
            <a:schemeClr val="accent1">
              <a:lumMod val="75000"/>
            </a:schemeClr>
          </a:lnRef>
          <a:fillRef idx="1">
            <a:schemeClr val="accent1"/>
          </a:fillRef>
          <a:effectRef idx="0">
            <a:srgbClr val="FFFFFF"/>
          </a:effectRef>
          <a:fontRef idx="minor">
            <a:schemeClr val="lt1"/>
          </a:fontRef>
        </p:style>
        <p:txBody>
          <a:bodyPr rtlCol="0" anchor="ctr">
            <a:noAutofit/>
          </a:bodyPr>
          <a:p>
            <a:pPr algn="ctr"/>
            <a:r>
              <a:rPr lang="en-US" altLang="zh-CN">
                <a:solidFill>
                  <a:srgbClr val="000000"/>
                </a:solidFill>
              </a:rPr>
              <a:t>Visual Information</a:t>
            </a:r>
            <a:endParaRPr lang="zh-CN" altLang="en-US">
              <a:solidFill>
                <a:srgbClr val="000000"/>
              </a:solidFill>
            </a:endParaRPr>
          </a:p>
        </p:txBody>
      </p:sp>
      <p:cxnSp>
        <p:nvCxnSpPr>
          <p:cNvPr id="9" name="直接箭头连接符 8"/>
          <p:cNvCxnSpPr>
            <a:stCxn id="11" idx="0"/>
            <a:endCxn id="7" idx="0"/>
          </p:cNvCxnSpPr>
          <p:nvPr userDrawn="1"/>
        </p:nvCxnSpPr>
        <p:spPr>
          <a:xfrm>
            <a:off x="7266766" y="2713872"/>
            <a:ext cx="0" cy="577215"/>
          </a:xfrm>
          <a:prstGeom prst="straightConnector1">
            <a:avLst/>
          </a:prstGeom>
          <a:ln w="19050" cap="flat" cmpd="sng" algn="ctr">
            <a:solidFill>
              <a:srgbClr val="000000">
                <a:alpha val="100000"/>
              </a:srgbClr>
            </a:solidFill>
            <a:prstDash val="solid"/>
            <a:miter lim="800000"/>
            <a:tailEnd type="triangle"/>
          </a:ln>
        </p:spPr>
        <p:style>
          <a:lnRef idx="2">
            <a:schemeClr val="accent1"/>
          </a:lnRef>
          <a:fillRef idx="0">
            <a:srgbClr val="FFFFFF"/>
          </a:fillRef>
          <a:effectRef idx="0">
            <a:srgbClr val="FFFFFF"/>
          </a:effectRef>
          <a:fontRef idx="minor">
            <a:schemeClr val="tx1"/>
          </a:fontRef>
        </p:style>
      </p:cxnSp>
      <p:cxnSp>
        <p:nvCxnSpPr>
          <p:cNvPr id="10" name="直接箭头连接符 9"/>
          <p:cNvCxnSpPr/>
          <p:nvPr userDrawn="1"/>
        </p:nvCxnSpPr>
        <p:spPr>
          <a:xfrm>
            <a:off x="10719875" y="2714243"/>
            <a:ext cx="14435" cy="576748"/>
          </a:xfrm>
          <a:prstGeom prst="straightConnector1">
            <a:avLst/>
          </a:prstGeom>
          <a:ln w="19050" cap="flat" cmpd="sng" algn="ctr">
            <a:solidFill>
              <a:srgbClr val="000000">
                <a:alpha val="100000"/>
              </a:srgbClr>
            </a:solidFill>
            <a:prstDash val="solid"/>
            <a:miter lim="800000"/>
            <a:tailEnd type="triangle"/>
          </a:ln>
        </p:spPr>
        <p:style>
          <a:lnRef idx="2">
            <a:schemeClr val="accent1"/>
          </a:lnRef>
          <a:fillRef idx="0">
            <a:srgbClr val="FFFFFF"/>
          </a:fillRef>
          <a:effectRef idx="0">
            <a:srgbClr val="FFFFFF"/>
          </a:effectRef>
          <a:fontRef idx="minor">
            <a:schemeClr val="tx1"/>
          </a:fontRef>
        </p:style>
      </p:cxnSp>
      <p:sp>
        <p:nvSpPr>
          <p:cNvPr id="11" name="梯形 10"/>
          <p:cNvSpPr/>
          <p:nvPr userDrawn="1"/>
        </p:nvSpPr>
        <p:spPr>
          <a:xfrm rot="10800000" flipH="1">
            <a:off x="6474459" y="1771174"/>
            <a:ext cx="1584613" cy="943069"/>
          </a:xfrm>
          <a:prstGeom prst="trapezoid">
            <a:avLst>
              <a:gd name="adj" fmla="val 20125"/>
            </a:avLst>
          </a:prstGeom>
          <a:noFill/>
          <a:ln w="12700" cap="flat" cmpd="sng" algn="ctr">
            <a:solidFill>
              <a:srgbClr val="000000">
                <a:alpha val="100000"/>
              </a:srgbClr>
            </a:solidFill>
            <a:prstDash val="solid"/>
            <a:miter lim="800000"/>
          </a:ln>
        </p:spPr>
        <p:style>
          <a:lnRef idx="2">
            <a:schemeClr val="accent1">
              <a:lumMod val="75000"/>
            </a:schemeClr>
          </a:lnRef>
          <a:fillRef idx="1">
            <a:schemeClr val="accent1"/>
          </a:fillRef>
          <a:effectRef idx="0">
            <a:srgbClr val="FFFFFF"/>
          </a:effectRef>
          <a:fontRef idx="minor">
            <a:schemeClr val="lt1"/>
          </a:fontRef>
        </p:style>
        <p:txBody>
          <a:bodyPr rtlCol="0" anchor="ctr">
            <a:noAutofit/>
          </a:bodyPr>
          <a:p>
            <a:pPr algn="ctr"/>
            <a:endParaRPr lang="zh-CN" altLang="en-US">
              <a:solidFill>
                <a:srgbClr val="000000"/>
              </a:solidFill>
            </a:endParaRPr>
          </a:p>
        </p:txBody>
      </p:sp>
      <p:sp>
        <p:nvSpPr>
          <p:cNvPr id="14" name="文本框 13"/>
          <p:cNvSpPr txBox="1"/>
          <p:nvPr userDrawn="1"/>
        </p:nvSpPr>
        <p:spPr>
          <a:xfrm>
            <a:off x="6678835" y="1845573"/>
            <a:ext cx="1175821" cy="716004"/>
          </a:xfrm>
          <a:prstGeom prst="rect">
            <a:avLst/>
          </a:prstGeom>
        </p:spPr>
        <p:txBody>
          <a:bodyPr wrap="square" rtlCol="0">
            <a:noAutofit/>
          </a:bodyPr>
          <a:p>
            <a:pPr algn="ctr"/>
            <a:r>
              <a:rPr lang="en-US" altLang="zh-CN"/>
              <a:t>Text </a:t>
            </a:r>
            <a:r>
              <a:rPr lang="en-US" altLang="zh-CN">
                <a:cs typeface="Arial" panose="020B0604020202020204" pitchFamily="34" charset="0"/>
              </a:rPr>
              <a:t>encoder</a:t>
            </a:r>
            <a:endParaRPr lang="zh-CN" altLang="en-US"/>
          </a:p>
        </p:txBody>
      </p:sp>
      <p:sp>
        <p:nvSpPr>
          <p:cNvPr id="15" name="梯形 14"/>
          <p:cNvSpPr/>
          <p:nvPr userDrawn="1"/>
        </p:nvSpPr>
        <p:spPr>
          <a:xfrm rot="10800000" flipH="1">
            <a:off x="9913134" y="1771174"/>
            <a:ext cx="1584613" cy="943069"/>
          </a:xfrm>
          <a:prstGeom prst="trapezoid">
            <a:avLst>
              <a:gd name="adj" fmla="val 20125"/>
            </a:avLst>
          </a:prstGeom>
          <a:noFill/>
          <a:ln w="12700" cap="flat" cmpd="sng" algn="ctr">
            <a:solidFill>
              <a:srgbClr val="000000">
                <a:alpha val="100000"/>
              </a:srgbClr>
            </a:solidFill>
            <a:prstDash val="solid"/>
            <a:miter lim="800000"/>
          </a:ln>
        </p:spPr>
        <p:style>
          <a:lnRef idx="2">
            <a:schemeClr val="accent1">
              <a:lumMod val="75000"/>
            </a:schemeClr>
          </a:lnRef>
          <a:fillRef idx="1">
            <a:schemeClr val="accent1"/>
          </a:fillRef>
          <a:effectRef idx="0">
            <a:srgbClr val="FFFFFF"/>
          </a:effectRef>
          <a:fontRef idx="minor">
            <a:schemeClr val="lt1"/>
          </a:fontRef>
        </p:style>
        <p:txBody>
          <a:bodyPr rtlCol="0" anchor="ctr">
            <a:noAutofit/>
          </a:bodyPr>
          <a:p>
            <a:pPr algn="ctr"/>
            <a:endParaRPr lang="zh-CN" altLang="en-US">
              <a:solidFill>
                <a:srgbClr val="000000"/>
              </a:solidFill>
            </a:endParaRPr>
          </a:p>
        </p:txBody>
      </p:sp>
      <p:sp>
        <p:nvSpPr>
          <p:cNvPr id="16" name="文本框 15"/>
          <p:cNvSpPr txBox="1"/>
          <p:nvPr userDrawn="1"/>
        </p:nvSpPr>
        <p:spPr>
          <a:xfrm>
            <a:off x="10117530" y="1884707"/>
            <a:ext cx="1175821" cy="716004"/>
          </a:xfrm>
          <a:prstGeom prst="rect">
            <a:avLst/>
          </a:prstGeom>
        </p:spPr>
        <p:txBody>
          <a:bodyPr wrap="square" rtlCol="0">
            <a:noAutofit/>
          </a:bodyPr>
          <a:p>
            <a:pPr algn="ctr"/>
            <a:r>
              <a:rPr lang="en-US" altLang="zh-CN"/>
              <a:t>Text </a:t>
            </a:r>
            <a:r>
              <a:rPr lang="en-US" altLang="zh-CN">
                <a:cs typeface="Arial" panose="020B0604020202020204" pitchFamily="34" charset="0"/>
              </a:rPr>
              <a:t>encoder</a:t>
            </a:r>
            <a:endParaRPr lang="zh-CN" altLang="en-US"/>
          </a:p>
        </p:txBody>
      </p:sp>
      <p:cxnSp>
        <p:nvCxnSpPr>
          <p:cNvPr id="17" name="直接箭头连接符 16"/>
          <p:cNvCxnSpPr>
            <a:stCxn id="7" idx="3"/>
            <a:endCxn id="8" idx="1"/>
          </p:cNvCxnSpPr>
          <p:nvPr userDrawn="1"/>
        </p:nvCxnSpPr>
        <p:spPr>
          <a:xfrm>
            <a:off x="8087942" y="3766368"/>
            <a:ext cx="1824990" cy="0"/>
          </a:xfrm>
          <a:prstGeom prst="straightConnector1">
            <a:avLst/>
          </a:prstGeom>
          <a:ln w="19050" cap="flat" cmpd="sng" algn="ctr">
            <a:solidFill>
              <a:srgbClr val="000000">
                <a:alpha val="100000"/>
              </a:srgbClr>
            </a:solidFill>
            <a:prstDash val="solid"/>
            <a:miter lim="800000"/>
            <a:headEnd type="triangle"/>
            <a:tailEnd type="triangle"/>
          </a:ln>
        </p:spPr>
        <p:style>
          <a:lnRef idx="2">
            <a:schemeClr val="accent1"/>
          </a:lnRef>
          <a:fillRef idx="0">
            <a:srgbClr val="FFFFFF"/>
          </a:fillRef>
          <a:effectRef idx="0">
            <a:srgbClr val="FFFFFF"/>
          </a:effectRef>
          <a:fontRef idx="minor">
            <a:schemeClr val="tx1"/>
          </a:fontRef>
        </p:style>
      </p:cxnSp>
      <p:sp>
        <p:nvSpPr>
          <p:cNvPr id="18" name="文本框 17"/>
          <p:cNvSpPr txBox="1"/>
          <p:nvPr userDrawn="1"/>
        </p:nvSpPr>
        <p:spPr>
          <a:xfrm>
            <a:off x="8406050" y="3290991"/>
            <a:ext cx="1188720" cy="368300"/>
          </a:xfrm>
          <a:prstGeom prst="rect">
            <a:avLst/>
          </a:prstGeom>
        </p:spPr>
        <p:txBody>
          <a:bodyPr wrap="none" rtlCol="0">
            <a:spAutoFit/>
          </a:bodyPr>
          <a:p>
            <a:r>
              <a:rPr lang="en-US" altLang="zh-CN"/>
              <a:t>Compare</a:t>
            </a:r>
            <a:endParaRPr lang="zh-CN" altLang="en-US"/>
          </a:p>
        </p:txBody>
      </p:sp>
      <p:sp>
        <p:nvSpPr>
          <p:cNvPr id="38" name="TextBox 37"/>
          <p:cNvSpPr txBox="1"/>
          <p:nvPr/>
        </p:nvSpPr>
        <p:spPr>
          <a:xfrm>
            <a:off x="11635105" y="5939790"/>
            <a:ext cx="914400" cy="457200"/>
          </a:xfrm>
          <a:prstGeom prst="rect">
            <a:avLst/>
          </a:prstGeom>
          <a:noFill/>
        </p:spPr>
        <p:txBody>
          <a:bodyPr wrap="none">
            <a:spAutoFit/>
          </a:bodyPr>
          <a:lstStyle/>
          <a:p>
            <a:r>
              <a:t>8</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linds(horizontal)">
                                      <p:cBhvr>
                                        <p:cTn id="10" dur="500"/>
                                        <p:tgtEl>
                                          <p:spTgt spid="1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linds(horizontal)">
                                      <p:cBhvr>
                                        <p:cTn id="13" dur="500"/>
                                        <p:tgtEl>
                                          <p:spTgt spid="11"/>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linds(horizontal)">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blinds(horizontal)">
                                      <p:cBhvr>
                                        <p:cTn id="21" dur="500"/>
                                        <p:tgtEl>
                                          <p:spTgt spid="10"/>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blinds(horizontal)">
                                      <p:cBhvr>
                                        <p:cTn id="24" dur="500"/>
                                        <p:tgtEl>
                                          <p:spTgt spid="16"/>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linds(horizontal)">
                                      <p:cBhvr>
                                        <p:cTn id="27" dur="500"/>
                                        <p:tgtEl>
                                          <p:spTgt spid="15"/>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blinds(horizontal)">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blinds(horizontal)">
                                      <p:cBhvr>
                                        <p:cTn id="3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1" grpId="0" animBg="1"/>
      <p:bldP spid="7" grpId="0" animBg="1"/>
      <p:bldP spid="16" grpId="0"/>
      <p:bldP spid="15"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chor="ctr"/>
          <a:p>
            <a:pPr algn="l"/>
            <a:r>
              <a:rPr lang="en-US" altLang="zh-CN" sz="2800">
                <a:solidFill>
                  <a:srgbClr val="D9D9D9"/>
                </a:solidFill>
              </a:rPr>
              <a:t>Introduction</a:t>
            </a:r>
            <a:br>
              <a:rPr lang="en-US" altLang="zh-CN" sz="2800">
                <a:solidFill>
                  <a:srgbClr val="D9D9D9"/>
                </a:solidFill>
              </a:rPr>
            </a:br>
            <a:r>
              <a:rPr lang="en-US" altLang="zh-CN" sz="2800">
                <a:solidFill>
                  <a:srgbClr val="D9D9D9"/>
                </a:solidFill>
              </a:rPr>
              <a:t>Related Work</a:t>
            </a:r>
            <a:br>
              <a:rPr lang="en-US" altLang="zh-CN" sz="2800"/>
            </a:br>
            <a:r>
              <a:rPr lang="en-US" altLang="zh-CN" sz="2800"/>
              <a:t>System Model</a:t>
            </a:r>
            <a:br>
              <a:rPr lang="en-US" altLang="zh-CN" sz="2800"/>
            </a:br>
            <a:r>
              <a:rPr lang="en-US" altLang="zh-CN" sz="2800">
                <a:solidFill>
                  <a:srgbClr val="D9D9D9"/>
                </a:solidFill>
              </a:rPr>
              <a:t>The Proposed Defense Mechanism</a:t>
            </a:r>
            <a:br>
              <a:rPr lang="en-US" altLang="zh-CN" sz="2800">
                <a:solidFill>
                  <a:srgbClr val="D9D9D9"/>
                </a:solidFill>
              </a:rPr>
            </a:br>
            <a:r>
              <a:rPr lang="en-US" altLang="zh-CN" sz="2800">
                <a:solidFill>
                  <a:srgbClr val="D9D9D9"/>
                </a:solidFill>
              </a:rPr>
              <a:t>Experiment</a:t>
            </a:r>
            <a:br>
              <a:rPr lang="en-US" altLang="zh-CN" sz="2800">
                <a:solidFill>
                  <a:srgbClr val="D9D9D9"/>
                </a:solidFill>
              </a:rPr>
            </a:br>
            <a:r>
              <a:rPr lang="en-US" altLang="zh-CN" sz="2800">
                <a:solidFill>
                  <a:srgbClr val="D9D9D9"/>
                </a:solidFill>
              </a:rPr>
              <a:t>Conclusion</a:t>
            </a:r>
            <a:br>
              <a:rPr lang="en-US" altLang="zh-CN" sz="2800">
                <a:solidFill>
                  <a:srgbClr val="D9D9D9"/>
                </a:solidFill>
              </a:rPr>
            </a:br>
            <a:r>
              <a:rPr lang="en-US" altLang="zh-CN" sz="2800">
                <a:solidFill>
                  <a:srgbClr val="D9D9D9"/>
                </a:solidFill>
              </a:rPr>
              <a:t>Future Work</a:t>
            </a:r>
            <a:endParaRPr lang="en-US" altLang="zh-CN" sz="2800">
              <a:solidFill>
                <a:srgbClr val="D9D9D9"/>
              </a:solidFill>
            </a:endParaRPr>
          </a:p>
        </p:txBody>
      </p:sp>
      <p:sp>
        <p:nvSpPr>
          <p:cNvPr id="3" name="文本占位符 2"/>
          <p:cNvSpPr>
            <a:spLocks noGrp="1"/>
          </p:cNvSpPr>
          <p:nvPr>
            <p:ph type="body" idx="1"/>
          </p:nvPr>
        </p:nvSpPr>
        <p:spPr/>
        <p:txBody>
          <a:bodyPr/>
          <a:p>
            <a:endParaRPr lang="zh-CN" altLang="en-US"/>
          </a:p>
        </p:txBody>
      </p:sp>
      <p:sp>
        <p:nvSpPr>
          <p:cNvPr id="6" name="TextBox 5"/>
          <p:cNvSpPr txBox="1"/>
          <p:nvPr/>
        </p:nvSpPr>
        <p:spPr>
          <a:xfrm>
            <a:off x="11635105" y="5939790"/>
            <a:ext cx="914400" cy="457200"/>
          </a:xfrm>
          <a:prstGeom prst="rect">
            <a:avLst/>
          </a:prstGeom>
          <a:noFill/>
        </p:spPr>
        <p:txBody>
          <a:bodyPr wrap="none">
            <a:spAutoFit/>
          </a:bodyPr>
          <a:lstStyle/>
          <a:p>
            <a:r>
              <a:t>9</a:t>
            </a: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spect">
      <a:majorFont>
        <a:latin typeface="微软雅黑"/>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微软雅黑"/>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7603</Words>
  <Application>WPS 演示</Application>
  <PresentationFormat>宽屏</PresentationFormat>
  <Paragraphs>286</Paragraphs>
  <Slides>29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29</vt:i4>
      </vt:variant>
    </vt:vector>
  </HeadingPairs>
  <TitlesOfParts>
    <vt:vector size="37" baseType="lpstr">
      <vt:lpstr>Arial</vt:lpstr>
      <vt:lpstr>宋体</vt:lpstr>
      <vt:lpstr>Wingdings</vt:lpstr>
      <vt:lpstr>微软雅黑</vt:lpstr>
      <vt:lpstr>Cambria Math</vt:lpstr>
      <vt:lpstr>Arial Unicode MS</vt:lpstr>
      <vt:lpstr>Calibri</vt:lpstr>
      <vt:lpstr>Office 主题</vt:lpstr>
      <vt:lpstr>Detecting Backdoor Attacks via Similarity in Semantic Communication Systems</vt:lpstr>
      <vt:lpstr>Outline</vt:lpstr>
      <vt:lpstr>Introduction Related Work System Model The Proposed Defense Mechanism Experiment Conclusion Future Work</vt:lpstr>
      <vt:lpstr>Semantic Communication System</vt:lpstr>
      <vt:lpstr>Semantic Communication</vt:lpstr>
      <vt:lpstr>Backdoor Attack</vt:lpstr>
      <vt:lpstr>Introduction Related Work System Model The Proposed Defense Mechanism Experiment Conclusion Future Work</vt:lpstr>
      <vt:lpstr>Existing Defense Mechanisms &amp; Limitations</vt:lpstr>
      <vt:lpstr>Introduction Related Work System Model The Proposed Defense Mechanism Experiment Conclusion Future Work</vt:lpstr>
      <vt:lpstr>System model</vt:lpstr>
      <vt:lpstr>System model</vt:lpstr>
      <vt:lpstr>Backdoor Attack Model</vt:lpstr>
      <vt:lpstr>Introduction Related Work System Model The Proposed Defense Mechanism Experiment Future Work Conclusion</vt:lpstr>
      <vt:lpstr>Proposed Defense Mechanism</vt:lpstr>
      <vt:lpstr>Proposed Defense Mechanism</vt:lpstr>
      <vt:lpstr>Detection</vt:lpstr>
      <vt:lpstr>Threshold Determination</vt:lpstr>
      <vt:lpstr>Introduction Related Work System Model The Proposed Defense Mechanism Experiment Future Work Conclusion</vt:lpstr>
      <vt:lpstr>Experiment Setting</vt:lpstr>
      <vt:lpstr>Experiment Results</vt:lpstr>
      <vt:lpstr>Experiment Results</vt:lpstr>
      <vt:lpstr>Experiment Results</vt:lpstr>
      <vt:lpstr>Introduction Related Work System Model The Proposed Defense Mechanism Experiment Conclusion Future Work</vt:lpstr>
      <vt:lpstr>Conclusion</vt:lpstr>
      <vt:lpstr>Introduction Related Work System Model The Proposed Defense Mechanism Experiment Conclusion Future Work</vt:lpstr>
      <vt:lpstr>Future Work</vt:lpstr>
      <vt:lpstr>Thank you!</vt:lpstr>
      <vt:lpstr>Backup</vt:lpstr>
      <vt:lpstr>Backup</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Detecting Backdoor Attacks via Similarity in Semantic Communication Systems</dc:title>
  <dc:creator/>
  <cp:lastModifiedBy>嘘。</cp:lastModifiedBy>
  <cp:revision>2</cp:revision>
  <dcterms:created xsi:type="dcterms:W3CDTF">2025-02-21T09:04:00Z</dcterms:created>
  <dcterms:modified xsi:type="dcterms:W3CDTF">2025-02-21T09:08:31Z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2052-12.1.0.19770</vt:lpwstr>
  </property>
  <property fmtid="{D5CDD505-2E9C-101B-9397-08002B2CF9AE}" pid="3" name="ICV">
    <vt:lpwstr>B75C98F4C40948689CB49D1002CA5FAC</vt:lpwstr>
  </property>
</Properties>
</file>