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>
        <p:scale>
          <a:sx n="67" d="100"/>
          <a:sy n="67" d="100"/>
        </p:scale>
        <p:origin x="747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6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30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9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71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56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4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88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45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0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8/26/2020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C3B253AB-709D-43D1-B9BC-F5DE98EC3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0CAAC-93C5-4BFF-8173-1FA0CFD45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802219"/>
          </a:xfrm>
        </p:spPr>
        <p:txBody>
          <a:bodyPr anchor="b">
            <a:normAutofit/>
          </a:bodyPr>
          <a:lstStyle/>
          <a:p>
            <a:r>
              <a:rPr lang="en-US" sz="5400" dirty="0"/>
              <a:t>UK Road accident severity</a:t>
            </a:r>
            <a:endParaRPr lang="en-N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05870F-A439-4989-BEA2-C6F835435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065146"/>
            <a:ext cx="4023359" cy="1208141"/>
          </a:xfrm>
        </p:spPr>
        <p:txBody>
          <a:bodyPr>
            <a:normAutofit/>
          </a:bodyPr>
          <a:lstStyle/>
          <a:p>
            <a:r>
              <a:rPr lang="en-US" dirty="0"/>
              <a:t>An Analysis, Visualization and Predictive Model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47732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7C5F-4012-4444-9311-4EF1E1D0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9617A-072F-4E65-992A-766119CD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visualization system for localizing ‘hot-spots’</a:t>
            </a:r>
          </a:p>
          <a:p>
            <a:endParaRPr lang="en-US" dirty="0"/>
          </a:p>
          <a:p>
            <a:r>
              <a:rPr lang="en-US" dirty="0"/>
              <a:t>Predictive model needs more work and is not implementable in the real world</a:t>
            </a:r>
          </a:p>
          <a:p>
            <a:pPr lvl="1"/>
            <a:r>
              <a:rPr lang="en-US" dirty="0"/>
              <a:t>Expand with more data and features</a:t>
            </a:r>
          </a:p>
          <a:p>
            <a:pPr lvl="1"/>
            <a:r>
              <a:rPr lang="en-US" dirty="0"/>
              <a:t>Potentially include factors such as </a:t>
            </a:r>
          </a:p>
          <a:p>
            <a:pPr lvl="2"/>
            <a:r>
              <a:rPr lang="en-US" dirty="0"/>
              <a:t>Age of driver</a:t>
            </a:r>
          </a:p>
          <a:p>
            <a:pPr lvl="2"/>
            <a:r>
              <a:rPr lang="en-US" dirty="0"/>
              <a:t>Model of car</a:t>
            </a:r>
          </a:p>
          <a:p>
            <a:pPr lvl="2"/>
            <a:r>
              <a:rPr lang="en-US" dirty="0"/>
              <a:t>Speed </a:t>
            </a:r>
          </a:p>
        </p:txBody>
      </p:sp>
    </p:spTree>
    <p:extLst>
      <p:ext uri="{BB962C8B-B14F-4D97-AF65-F5344CB8AC3E}">
        <p14:creationId xmlns:p14="http://schemas.microsoft.com/office/powerpoint/2010/main" val="58926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C312D1C-D2CD-4B4E-BE31-314047EA1E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" r="-1" b="-1"/>
          <a:stretch/>
        </p:blipFill>
        <p:spPr>
          <a:xfrm>
            <a:off x="20" y="1"/>
            <a:ext cx="12198076" cy="68579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6FE6C92-1731-4FD3-9F27-3D29161B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735"/>
            <a:ext cx="12192000" cy="2844264"/>
          </a:xfrm>
          <a:prstGeom prst="rect">
            <a:avLst/>
          </a:prstGeom>
          <a:gradFill flip="none" rotWithShape="1">
            <a:gsLst>
              <a:gs pos="100000">
                <a:schemeClr val="accent4">
                  <a:alpha val="60000"/>
                </a:schemeClr>
              </a:gs>
              <a:gs pos="0">
                <a:schemeClr val="accent2">
                  <a:alpha val="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B7B511-37A3-4E19-AE8A-45ECC20D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4292866"/>
            <a:ext cx="9679449" cy="9969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5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4521711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475100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5266150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2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ED1-B416-471C-8771-B1726CB8C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BAAC-6B89-451D-B825-7C24B2F6A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Data Science Capstone Project </a:t>
            </a:r>
          </a:p>
          <a:p>
            <a:endParaRPr lang="en-US" dirty="0"/>
          </a:p>
          <a:p>
            <a:r>
              <a:rPr lang="en-US" dirty="0"/>
              <a:t>Data Source:</a:t>
            </a:r>
          </a:p>
          <a:p>
            <a:pPr lvl="1"/>
            <a:r>
              <a:rPr lang="en-US" dirty="0"/>
              <a:t>Road Safety Data – Accidents 2018</a:t>
            </a:r>
          </a:p>
          <a:p>
            <a:pPr lvl="1"/>
            <a:r>
              <a:rPr lang="en-US" dirty="0"/>
              <a:t>UK Department for Transport</a:t>
            </a:r>
          </a:p>
          <a:p>
            <a:pPr lvl="1"/>
            <a:r>
              <a:rPr lang="en-US" dirty="0"/>
              <a:t>Data.gov.uk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39331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FAA50-9B26-4CEC-975C-B7F62D1E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25CE1-70C4-405F-9043-C9FC5136C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Thousands of road accidents each year</a:t>
            </a:r>
          </a:p>
          <a:p>
            <a:endParaRPr lang="en-US" dirty="0"/>
          </a:p>
          <a:p>
            <a:r>
              <a:rPr lang="en-US" dirty="0"/>
              <a:t>How to improve road safety through a data science solution</a:t>
            </a:r>
          </a:p>
          <a:p>
            <a:endParaRPr lang="en-US" dirty="0"/>
          </a:p>
          <a:p>
            <a:r>
              <a:rPr lang="en-US" dirty="0"/>
              <a:t>Machine Learning: A predictive model for crash likelihood based on location, weather conditions, road conditions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1105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AB34-060A-4B76-A882-B330E209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B6F-F817-48EB-A841-51B612234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122,635 samples</a:t>
            </a:r>
          </a:p>
          <a:p>
            <a:r>
              <a:rPr lang="en-US" dirty="0"/>
              <a:t>32 features</a:t>
            </a:r>
          </a:p>
          <a:p>
            <a:endParaRPr lang="en-US" dirty="0"/>
          </a:p>
          <a:p>
            <a:r>
              <a:rPr lang="en-US" dirty="0"/>
              <a:t>Accident Severity</a:t>
            </a:r>
          </a:p>
          <a:p>
            <a:pPr lvl="1"/>
            <a:r>
              <a:rPr lang="en-US" dirty="0"/>
              <a:t>1 – Fatal</a:t>
            </a:r>
          </a:p>
          <a:p>
            <a:pPr lvl="1"/>
            <a:r>
              <a:rPr lang="en-US" dirty="0"/>
              <a:t>2 – Serious </a:t>
            </a:r>
          </a:p>
          <a:p>
            <a:pPr lvl="1"/>
            <a:r>
              <a:rPr lang="en-US" dirty="0"/>
              <a:t>3 – Slight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2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1FF4-58DB-4CA5-9F72-66540E2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Initial Solution</a:t>
            </a:r>
          </a:p>
        </p:txBody>
      </p:sp>
      <p:sp>
        <p:nvSpPr>
          <p:cNvPr id="3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F01A1CBC-52E2-4721-B2ED-499F802F5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750" r="-4" b="-4"/>
          <a:stretch/>
        </p:blipFill>
        <p:spPr>
          <a:xfrm>
            <a:off x="7402277" y="341648"/>
            <a:ext cx="2926335" cy="2926335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7972CB6D-8B6C-485B-9AB0-944EAA5D19BE}"/>
              </a:ext>
            </a:extLst>
          </p:cNvPr>
          <p:cNvPicPr>
            <a:picLocks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r="16893" b="1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46355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0A2B0-00D1-411D-9EB5-42488813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3800"/>
              <a:t>Map Visualization of Road Accidents</a:t>
            </a:r>
            <a:endParaRPr lang="en-NL" sz="3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05A52-411D-4E1B-A426-0D8123CC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567837"/>
            <a:ext cx="5221625" cy="57223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4985-F525-4BAD-BCB9-6F16A3FD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Sample set of 1000 random accidents. </a:t>
            </a:r>
          </a:p>
          <a:p>
            <a:r>
              <a:rPr lang="en-US" sz="1800" dirty="0"/>
              <a:t>Easy visualization of accident ‘hot-spots’.</a:t>
            </a:r>
          </a:p>
          <a:p>
            <a:endParaRPr lang="en-US" sz="1800" dirty="0"/>
          </a:p>
          <a:p>
            <a:r>
              <a:rPr lang="en-US" sz="1800" dirty="0"/>
              <a:t>Three clear ‘high-risk’ zones for chance of accident and severity in descending order:</a:t>
            </a:r>
          </a:p>
          <a:p>
            <a:pPr lvl="1"/>
            <a:r>
              <a:rPr lang="en-US" sz="1400" dirty="0"/>
              <a:t>London </a:t>
            </a:r>
          </a:p>
          <a:p>
            <a:pPr lvl="1"/>
            <a:r>
              <a:rPr lang="en-US" sz="1400" dirty="0"/>
              <a:t>Birmingham</a:t>
            </a:r>
          </a:p>
          <a:p>
            <a:pPr lvl="1"/>
            <a:r>
              <a:rPr lang="en-US" sz="1400" dirty="0"/>
              <a:t>Leeds</a:t>
            </a:r>
          </a:p>
          <a:p>
            <a:endParaRPr lang="en-NL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13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598F9-FC8F-433A-A651-723C5ECBA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110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C0E22-88DF-4DAE-B752-F5D883AF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2185183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BE9C-D365-498A-B93C-2888E68A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6628-BB9B-4EA4-9314-8D711C0F8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4 factors:</a:t>
            </a:r>
          </a:p>
          <a:p>
            <a:pPr lvl="1"/>
            <a:r>
              <a:rPr lang="en-US" dirty="0"/>
              <a:t>Day of week</a:t>
            </a:r>
          </a:p>
          <a:p>
            <a:pPr lvl="1"/>
            <a:r>
              <a:rPr lang="en-US" dirty="0"/>
              <a:t>Weather Conditions</a:t>
            </a:r>
          </a:p>
          <a:p>
            <a:pPr lvl="1"/>
            <a:r>
              <a:rPr lang="en-US" dirty="0"/>
              <a:t>Light Conditions</a:t>
            </a:r>
          </a:p>
          <a:p>
            <a:pPr lvl="1"/>
            <a:r>
              <a:rPr lang="en-US" dirty="0"/>
              <a:t>Road Conditions</a:t>
            </a:r>
          </a:p>
          <a:p>
            <a:pPr lvl="1"/>
            <a:endParaRPr lang="en-US" dirty="0"/>
          </a:p>
          <a:p>
            <a:r>
              <a:rPr lang="en-US" dirty="0"/>
              <a:t>3 Models: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Decision Tree </a:t>
            </a:r>
          </a:p>
          <a:p>
            <a:pPr lvl="1"/>
            <a:r>
              <a:rPr lang="en-US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418923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9FBD-0004-4BC6-9B08-E4595117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400" dirty="0"/>
              <a:t>Decision Tree</a:t>
            </a:r>
            <a:endParaRPr lang="en-NL" sz="5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C39CA-5254-47FE-A527-4831D213E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1171000"/>
            <a:ext cx="5221625" cy="4516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9E4CD8-3689-4BB6-B4E8-13ED9F56D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en-US" sz="1800" dirty="0"/>
              <a:t>Scored best accuracy after adjustments.</a:t>
            </a:r>
          </a:p>
          <a:p>
            <a:endParaRPr lang="en-US" sz="1800" dirty="0"/>
          </a:p>
          <a:p>
            <a:r>
              <a:rPr lang="en-US" sz="1800" dirty="0"/>
              <a:t>Successfully predicted 19551 serious accidents.</a:t>
            </a:r>
          </a:p>
          <a:p>
            <a:endParaRPr lang="en-US" sz="1800" dirty="0"/>
          </a:p>
          <a:p>
            <a:r>
              <a:rPr lang="en-US" sz="1800" dirty="0"/>
              <a:t>Accuracy of 79.71%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4798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Univers</vt:lpstr>
      <vt:lpstr>GradientVTI</vt:lpstr>
      <vt:lpstr>UK Road accident severity</vt:lpstr>
      <vt:lpstr>Introduction</vt:lpstr>
      <vt:lpstr>Problem</vt:lpstr>
      <vt:lpstr>Data </vt:lpstr>
      <vt:lpstr>Initial Solution</vt:lpstr>
      <vt:lpstr>Map Visualization of Road Accidents</vt:lpstr>
      <vt:lpstr>Predictive Model</vt:lpstr>
      <vt:lpstr>Creating the Model</vt:lpstr>
      <vt:lpstr>Decision Tree</vt:lpstr>
      <vt:lpstr>Conclusion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 Road accident severity</dc:title>
  <dc:creator>Galloway, G.S.W.</dc:creator>
  <cp:lastModifiedBy>Galloway, G.S.W.</cp:lastModifiedBy>
  <cp:revision>1</cp:revision>
  <dcterms:created xsi:type="dcterms:W3CDTF">2020-08-26T11:47:22Z</dcterms:created>
  <dcterms:modified xsi:type="dcterms:W3CDTF">2020-08-26T11:47:54Z</dcterms:modified>
</cp:coreProperties>
</file>