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3"/>
  </p:notesMasterIdLst>
  <p:sldIdLst>
    <p:sldId id="256" r:id="rId2"/>
    <p:sldId id="315" r:id="rId3"/>
    <p:sldId id="294" r:id="rId4"/>
    <p:sldId id="317" r:id="rId5"/>
    <p:sldId id="295" r:id="rId6"/>
    <p:sldId id="297" r:id="rId7"/>
    <p:sldId id="362" r:id="rId8"/>
    <p:sldId id="343" r:id="rId9"/>
    <p:sldId id="298" r:id="rId10"/>
    <p:sldId id="299" r:id="rId11"/>
    <p:sldId id="300" r:id="rId12"/>
    <p:sldId id="301" r:id="rId13"/>
    <p:sldId id="384" r:id="rId14"/>
    <p:sldId id="306" r:id="rId15"/>
    <p:sldId id="307" r:id="rId16"/>
    <p:sldId id="346" r:id="rId17"/>
    <p:sldId id="369" r:id="rId18"/>
    <p:sldId id="309" r:id="rId19"/>
    <p:sldId id="318" r:id="rId20"/>
    <p:sldId id="319" r:id="rId21"/>
    <p:sldId id="324" r:id="rId22"/>
    <p:sldId id="325" r:id="rId23"/>
    <p:sldId id="326" r:id="rId24"/>
    <p:sldId id="329" r:id="rId25"/>
    <p:sldId id="328" r:id="rId26"/>
    <p:sldId id="368" r:id="rId27"/>
    <p:sldId id="370" r:id="rId28"/>
    <p:sldId id="330" r:id="rId29"/>
    <p:sldId id="331" r:id="rId30"/>
    <p:sldId id="341" r:id="rId31"/>
    <p:sldId id="332" r:id="rId32"/>
    <p:sldId id="333" r:id="rId33"/>
    <p:sldId id="334" r:id="rId34"/>
    <p:sldId id="335" r:id="rId35"/>
    <p:sldId id="371" r:id="rId36"/>
    <p:sldId id="336" r:id="rId37"/>
    <p:sldId id="320" r:id="rId38"/>
    <p:sldId id="385" r:id="rId39"/>
    <p:sldId id="374" r:id="rId40"/>
    <p:sldId id="375" r:id="rId41"/>
    <p:sldId id="376" r:id="rId42"/>
    <p:sldId id="379" r:id="rId43"/>
    <p:sldId id="377" r:id="rId44"/>
    <p:sldId id="378" r:id="rId45"/>
    <p:sldId id="380" r:id="rId46"/>
    <p:sldId id="381" r:id="rId47"/>
    <p:sldId id="382" r:id="rId48"/>
    <p:sldId id="383" r:id="rId49"/>
    <p:sldId id="373" r:id="rId50"/>
    <p:sldId id="321" r:id="rId51"/>
    <p:sldId id="348" r:id="rId52"/>
    <p:sldId id="386" r:id="rId53"/>
    <p:sldId id="366" r:id="rId54"/>
    <p:sldId id="347" r:id="rId55"/>
    <p:sldId id="349" r:id="rId56"/>
    <p:sldId id="350" r:id="rId57"/>
    <p:sldId id="351" r:id="rId58"/>
    <p:sldId id="355" r:id="rId59"/>
    <p:sldId id="352" r:id="rId60"/>
    <p:sldId id="354" r:id="rId61"/>
    <p:sldId id="372" r:id="rId62"/>
    <p:sldId id="322" r:id="rId63"/>
    <p:sldId id="323" r:id="rId64"/>
    <p:sldId id="356" r:id="rId65"/>
    <p:sldId id="357" r:id="rId66"/>
    <p:sldId id="358" r:id="rId67"/>
    <p:sldId id="359" r:id="rId68"/>
    <p:sldId id="360" r:id="rId69"/>
    <p:sldId id="361" r:id="rId70"/>
    <p:sldId id="364" r:id="rId71"/>
    <p:sldId id="365"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78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EE97F-2327-4FE9-8874-2C0F3581839A}" type="datetimeFigureOut">
              <a:rPr lang="en-US" smtClean="0"/>
              <a:pPr/>
              <a:t>4/14/2016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134D-0EB3-42CB-9322-AA369738187D}" type="slidenum">
              <a:rPr lang="en-US" smtClean="0"/>
              <a:pPr/>
              <a:t>‹#›</a:t>
            </a:fld>
            <a:endParaRPr lang="en-US"/>
          </a:p>
        </p:txBody>
      </p:sp>
    </p:spTree>
    <p:extLst>
      <p:ext uri="{BB962C8B-B14F-4D97-AF65-F5344CB8AC3E}">
        <p14:creationId xmlns:p14="http://schemas.microsoft.com/office/powerpoint/2010/main" val="908695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25</a:t>
            </a:fld>
            <a:endParaRPr lang="en-US"/>
          </a:p>
        </p:txBody>
      </p:sp>
    </p:spTree>
    <p:extLst>
      <p:ext uri="{BB962C8B-B14F-4D97-AF65-F5344CB8AC3E}">
        <p14:creationId xmlns:p14="http://schemas.microsoft.com/office/powerpoint/2010/main" val="53169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4223539-C274-414E-836E-21403C9CE2AE}" type="datetimeFigureOut">
              <a:rPr lang="en-US" smtClean="0"/>
              <a:pPr/>
              <a:t>4/14/2016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4223539-C274-414E-836E-21403C9CE2AE}" type="datetimeFigureOut">
              <a:rPr lang="en-US" smtClean="0"/>
              <a:pPr/>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4/14/2016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pPr/>
              <a:t>4/14/2016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4223539-C274-414E-836E-21403C9CE2AE}" type="datetimeFigureOut">
              <a:rPr lang="en-US" smtClean="0"/>
              <a:pPr/>
              <a:t>4/14/2016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pPr/>
              <a:t>4/14/2016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4/14/2016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4223539-C274-414E-836E-21403C9CE2AE}" type="datetimeFigureOut">
              <a:rPr lang="en-US" smtClean="0"/>
              <a:pPr/>
              <a:t>4/14/2016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pPr/>
              <a:t>4/14/2016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8.jpeg"/></Relationships>
</file>

<file path=ppt/slides/_rels/slide5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3.wmf"/></Relationships>
</file>

<file path=ppt/slides/_rels/slide7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关系</a:t>
            </a:r>
            <a:endParaRPr lang="en-US" dirty="0"/>
          </a:p>
        </p:txBody>
      </p:sp>
      <p:sp>
        <p:nvSpPr>
          <p:cNvPr id="3" name="Subtitle 2"/>
          <p:cNvSpPr>
            <a:spLocks noGrp="1"/>
          </p:cNvSpPr>
          <p:nvPr>
            <p:ph type="subTitle" idx="1"/>
          </p:nvPr>
        </p:nvSpPr>
        <p:spPr/>
        <p:txBody>
          <a:bodyPr/>
          <a:lstStyle/>
          <a:p>
            <a:r>
              <a:rPr lang="zh-CN" altLang="en-US" dirty="0" smtClean="0"/>
              <a:t>第五章</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对称关系</a:t>
            </a:r>
            <a:endParaRPr lang="en-US" dirty="0"/>
          </a:p>
        </p:txBody>
      </p:sp>
      <p:sp>
        <p:nvSpPr>
          <p:cNvPr id="3" name="Content Placeholder 2"/>
          <p:cNvSpPr>
            <a:spLocks noGrp="1"/>
          </p:cNvSpPr>
          <p:nvPr>
            <p:ph idx="1"/>
          </p:nvPr>
        </p:nvSpPr>
        <p:spPr/>
        <p:txBody>
          <a:bodyPr>
            <a:normAutofit fontScale="92500" lnSpcReduction="20000"/>
          </a:bodyPr>
          <a:lstStyle/>
          <a:p>
            <a:pPr>
              <a:lnSpc>
                <a:spcPct val="160000"/>
              </a:lnSpc>
              <a:buNone/>
            </a:pPr>
            <a:r>
              <a:rPr lang="zh-CN" altLang="en-US" b="1" dirty="0" smtClean="0"/>
              <a:t>定义：</a:t>
            </a:r>
            <a:r>
              <a:rPr lang="zh-CN" altLang="en-US" dirty="0">
                <a:ea typeface="Cambria Math"/>
              </a:rPr>
              <a:t>若</a:t>
            </a:r>
            <a:r>
              <a:rPr lang="en-US" altLang="zh-CN" dirty="0" smtClean="0">
                <a:ea typeface="Cambria Math"/>
              </a:rPr>
              <a:t>R</a:t>
            </a:r>
            <a:r>
              <a:rPr lang="zh-CN" altLang="en-US" dirty="0" smtClean="0">
                <a:ea typeface="Cambria Math"/>
              </a:rPr>
              <a:t>满足：如果</a:t>
            </a:r>
            <a:r>
              <a:rPr lang="en-US" altLang="zh-CN" dirty="0" smtClean="0">
                <a:ea typeface="Cambria Math"/>
              </a:rPr>
              <a:t>(</a:t>
            </a:r>
            <a:r>
              <a:rPr lang="en-US" altLang="zh-CN" i="1" dirty="0" err="1">
                <a:ea typeface="Cambria Math"/>
              </a:rPr>
              <a:t>a,b</a:t>
            </a:r>
            <a:r>
              <a:rPr lang="en-US" altLang="zh-CN" dirty="0">
                <a:ea typeface="Cambria Math"/>
              </a:rPr>
              <a:t>)</a:t>
            </a:r>
            <a:r>
              <a:rPr lang="en-US" altLang="zh-CN" i="1" dirty="0">
                <a:ea typeface="Cambria Math"/>
              </a:rPr>
              <a:t> </a:t>
            </a:r>
            <a:r>
              <a:rPr lang="en-US" altLang="zh-CN" dirty="0">
                <a:latin typeface="Cambria Math"/>
                <a:ea typeface="Cambria Math"/>
              </a:rPr>
              <a:t>∊</a:t>
            </a:r>
            <a:r>
              <a:rPr lang="en-US" altLang="zh-CN" i="1" dirty="0">
                <a:latin typeface="Cambria Math"/>
                <a:ea typeface="Cambria Math"/>
              </a:rPr>
              <a:t> </a:t>
            </a:r>
            <a:r>
              <a:rPr lang="en-US" altLang="zh-CN" i="1" dirty="0" smtClean="0">
                <a:ea typeface="Cambria Math"/>
              </a:rPr>
              <a:t>R</a:t>
            </a:r>
            <a:r>
              <a:rPr lang="zh-CN" altLang="en-US" dirty="0" smtClean="0">
                <a:ea typeface="Cambria Math"/>
              </a:rPr>
              <a:t>，那么</a:t>
            </a:r>
            <a:r>
              <a:rPr lang="en-US" altLang="zh-CN" i="1" dirty="0" smtClean="0">
                <a:ea typeface="Cambria Math"/>
              </a:rPr>
              <a:t> </a:t>
            </a:r>
            <a:r>
              <a:rPr lang="en-US" dirty="0" smtClean="0"/>
              <a:t>(</a:t>
            </a:r>
            <a:r>
              <a:rPr lang="en-US" i="1" dirty="0" err="1" smtClean="0"/>
              <a:t>b,a</a:t>
            </a:r>
            <a:r>
              <a:rPr lang="en-US" dirty="0" smtClean="0"/>
              <a:t>)</a:t>
            </a:r>
            <a:r>
              <a:rPr lang="en-US" i="1" dirty="0" smtClean="0"/>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R</a:t>
            </a:r>
            <a:r>
              <a:rPr lang="zh-CN" altLang="en-US" dirty="0" smtClean="0">
                <a:ea typeface="Cambria Math"/>
              </a:rPr>
              <a:t>，则称</a:t>
            </a:r>
            <a:r>
              <a:rPr lang="en-US" altLang="zh-CN" dirty="0" smtClean="0">
                <a:ea typeface="Cambria Math"/>
              </a:rPr>
              <a:t>R</a:t>
            </a:r>
            <a:r>
              <a:rPr lang="zh-CN" altLang="en-US" dirty="0" smtClean="0">
                <a:ea typeface="Cambria Math"/>
              </a:rPr>
              <a:t>为对 </a:t>
            </a:r>
            <a:r>
              <a:rPr lang="en-US" altLang="zh-CN" dirty="0" smtClean="0">
                <a:ea typeface="Cambria Math"/>
              </a:rPr>
              <a:t>	</a:t>
            </a:r>
            <a:r>
              <a:rPr lang="zh-CN" altLang="en-US" dirty="0" smtClean="0">
                <a:ea typeface="Cambria Math"/>
              </a:rPr>
              <a:t>称关系</a:t>
            </a:r>
            <a:r>
              <a:rPr lang="zh-CN" altLang="en-US" i="1" dirty="0" smtClean="0">
                <a:ea typeface="Cambria Math"/>
              </a:rPr>
              <a:t>。</a:t>
            </a:r>
            <a:r>
              <a:rPr lang="zh-CN" altLang="en-US" dirty="0">
                <a:ea typeface="Cambria Math"/>
              </a:rPr>
              <a:t>即，</a:t>
            </a:r>
            <a:r>
              <a:rPr lang="en-US" altLang="zh-CN" dirty="0">
                <a:ea typeface="Cambria Math"/>
              </a:rPr>
              <a:t>R</a:t>
            </a:r>
            <a:r>
              <a:rPr lang="zh-CN" altLang="en-US" dirty="0" smtClean="0">
                <a:ea typeface="Cambria Math"/>
              </a:rPr>
              <a:t>为对称关系</a:t>
            </a:r>
            <a:r>
              <a:rPr lang="zh-CN" altLang="en-US" dirty="0">
                <a:ea typeface="Cambria Math"/>
              </a:rPr>
              <a:t>，当且仅当</a:t>
            </a:r>
            <a:endParaRPr lang="en-US" i="1" dirty="0" smtClean="0">
              <a:ea typeface="Cambria Math"/>
            </a:endParaRPr>
          </a:p>
          <a:p>
            <a:pPr lvl="1" algn="ctr">
              <a:buNone/>
            </a:pPr>
            <a:r>
              <a:rPr lang="en-US" dirty="0" smtClean="0">
                <a:latin typeface="Cambria Math"/>
                <a:ea typeface="Cambria Math"/>
              </a:rPr>
              <a:t>       ∀</a:t>
            </a:r>
            <a:r>
              <a:rPr lang="en-US" i="1" dirty="0" err="1" smtClean="0">
                <a:ea typeface="Cambria Math"/>
              </a:rPr>
              <a:t>x</a:t>
            </a:r>
            <a:r>
              <a:rPr lang="en-US" dirty="0" err="1" smtClean="0">
                <a:latin typeface="Cambria Math"/>
                <a:ea typeface="Cambria Math"/>
              </a:rPr>
              <a:t>∀</a:t>
            </a:r>
            <a:r>
              <a:rPr lang="en-US" i="1" dirty="0" err="1" smtClean="0">
                <a:ea typeface="Cambria Math"/>
              </a:rPr>
              <a:t>y</a:t>
            </a:r>
            <a:r>
              <a:rPr lang="en-US" dirty="0" smtClean="0">
                <a:latin typeface="Cambria Math"/>
                <a:ea typeface="Cambria Math"/>
              </a:rPr>
              <a:t> [(</a:t>
            </a:r>
            <a:r>
              <a:rPr lang="en-US" i="1" dirty="0" err="1" smtClean="0">
                <a:ea typeface="Cambria Math"/>
              </a:rPr>
              <a:t>x</a:t>
            </a:r>
            <a:r>
              <a:rPr lang="en-US" dirty="0" err="1" smtClean="0">
                <a:latin typeface="Cambria Math"/>
                <a:ea typeface="Cambria Math"/>
              </a:rPr>
              <a:t>,</a:t>
            </a:r>
            <a:r>
              <a:rPr lang="en-US" i="1" dirty="0" err="1" smtClean="0">
                <a:ea typeface="Cambria Math"/>
              </a:rPr>
              <a:t>y</a:t>
            </a:r>
            <a:r>
              <a:rPr lang="en-US" dirty="0" smtClean="0">
                <a:latin typeface="Cambria Math"/>
                <a:ea typeface="Cambria Math"/>
              </a:rPr>
              <a:t>) ∊</a:t>
            </a:r>
            <a:r>
              <a:rPr lang="en-US" i="1" dirty="0" smtClean="0">
                <a:ea typeface="Cambria Math"/>
              </a:rPr>
              <a:t>R</a:t>
            </a:r>
            <a:r>
              <a:rPr lang="en-US" dirty="0" smtClean="0">
                <a:latin typeface="Cambria Math"/>
                <a:ea typeface="Cambria Math"/>
              </a:rPr>
              <a:t> ⟶ (</a:t>
            </a:r>
            <a:r>
              <a:rPr lang="en-US" i="1" dirty="0" err="1" smtClean="0">
                <a:ea typeface="Cambria Math"/>
              </a:rPr>
              <a:t>y</a:t>
            </a:r>
            <a:r>
              <a:rPr lang="en-US" dirty="0" err="1" smtClean="0">
                <a:ea typeface="Cambria Math"/>
              </a:rPr>
              <a:t>,</a:t>
            </a:r>
            <a:r>
              <a:rPr lang="en-US" i="1" dirty="0" err="1" smtClean="0">
                <a:ea typeface="Cambria Math"/>
              </a:rPr>
              <a:t>x</a:t>
            </a:r>
            <a:r>
              <a:rPr lang="en-US" dirty="0" smtClean="0">
                <a:latin typeface="Cambria Math"/>
                <a:ea typeface="Cambria Math"/>
              </a:rPr>
              <a:t>) ∊ </a:t>
            </a:r>
            <a:r>
              <a:rPr lang="en-US" i="1" dirty="0" smtClean="0">
                <a:ea typeface="Cambria Math"/>
              </a:rPr>
              <a:t>R</a:t>
            </a:r>
            <a:r>
              <a:rPr lang="en-US" dirty="0" smtClean="0">
                <a:latin typeface="Cambria Math"/>
                <a:ea typeface="Cambria Math"/>
              </a:rPr>
              <a:t>]</a:t>
            </a:r>
          </a:p>
          <a:p>
            <a:pPr>
              <a:buNone/>
            </a:pPr>
            <a:r>
              <a:rPr lang="zh-CN" altLang="en-US" b="1" dirty="0" smtClean="0">
                <a:ea typeface="Cambria Math"/>
              </a:rPr>
              <a:t>例：</a:t>
            </a:r>
            <a:r>
              <a:rPr lang="zh-CN" altLang="en-US" dirty="0" smtClean="0">
                <a:ea typeface="Cambria Math"/>
              </a:rPr>
              <a:t>以下</a:t>
            </a:r>
            <a:r>
              <a:rPr lang="zh-CN" altLang="en-US" dirty="0">
                <a:ea typeface="Cambria Math"/>
              </a:rPr>
              <a:t>整数集上的关系</a:t>
            </a:r>
            <a:r>
              <a:rPr lang="zh-CN" altLang="en-US" dirty="0" smtClean="0">
                <a:ea typeface="Cambria Math"/>
              </a:rPr>
              <a:t>是对称的</a:t>
            </a:r>
            <a:r>
              <a:rPr lang="en-US" altLang="zh-CN" dirty="0">
                <a:ea typeface="Cambria Math"/>
              </a:rPr>
              <a:t>:</a:t>
            </a:r>
          </a:p>
          <a:p>
            <a:pPr lvl="1">
              <a:buNone/>
            </a:pPr>
            <a:r>
              <a:rPr lang="en-US" i="1" dirty="0" smtClean="0"/>
              <a:t>R</a:t>
            </a:r>
            <a:r>
              <a:rPr lang="en-US" baseline="-25000" dirty="0" smtClean="0">
                <a:latin typeface="Cambria Math" pitchFamily="18" charset="0"/>
                <a:ea typeface="Cambria Math" pitchFamily="18" charset="0"/>
              </a:rPr>
              <a:t>3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latin typeface="Cambria Math"/>
                <a:ea typeface="Cambria Math"/>
              </a:rPr>
              <a:t>or</a:t>
            </a:r>
            <a:r>
              <a:rPr lang="en-US" i="1" dirty="0" smtClean="0">
                <a:latin typeface="Cambria Math"/>
                <a:ea typeface="Cambria Math"/>
              </a:rPr>
              <a:t> a </a:t>
            </a:r>
            <a:r>
              <a:rPr lang="en-US" dirty="0" smtClean="0">
                <a:latin typeface="Cambria Math"/>
                <a:ea typeface="Cambria Math"/>
              </a:rPr>
              <a:t>=</a:t>
            </a:r>
            <a:r>
              <a:rPr lang="en-US" i="1" dirty="0" smtClean="0">
                <a:latin typeface="Cambria Math"/>
                <a:ea typeface="Cambria Math"/>
              </a:rPr>
              <a:t> −b</a:t>
            </a:r>
            <a:r>
              <a:rPr lang="en-US" dirty="0" smtClean="0">
                <a:latin typeface="Cambria Math"/>
                <a:ea typeface="Cambria Math"/>
              </a:rPr>
              <a:t>},</a:t>
            </a:r>
            <a:endParaRPr lang="en-US" dirty="0" smtClean="0"/>
          </a:p>
          <a:p>
            <a:pPr lvl="1">
              <a:buNone/>
            </a:pPr>
            <a:r>
              <a:rPr lang="en-US" i="1" dirty="0" smtClean="0"/>
              <a:t>R</a:t>
            </a:r>
            <a:r>
              <a:rPr lang="en-US" baseline="-25000" dirty="0" smtClean="0">
                <a:latin typeface="Cambria Math" pitchFamily="18" charset="0"/>
                <a:ea typeface="Cambria Math" pitchFamily="18" charset="0"/>
              </a:rPr>
              <a:t>4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a:t>
            </a:r>
            <a:r>
              <a:rPr lang="en-US" dirty="0" smtClean="0">
                <a:latin typeface="Cambria Math"/>
                <a:ea typeface="Cambria Math"/>
              </a:rPr>
              <a:t>},</a:t>
            </a:r>
            <a:endParaRPr lang="en-US" dirty="0" smtClean="0"/>
          </a:p>
          <a:p>
            <a:pPr lvl="1">
              <a:buNone/>
            </a:pPr>
            <a:r>
              <a:rPr lang="en-US" i="1" dirty="0" smtClean="0"/>
              <a:t>R</a:t>
            </a:r>
            <a:r>
              <a:rPr lang="en-US" baseline="-25000" dirty="0" smtClean="0">
                <a:latin typeface="Cambria Math" pitchFamily="18" charset="0"/>
                <a:ea typeface="Cambria Math" pitchFamily="18" charset="0"/>
              </a:rPr>
              <a:t>6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 </a:t>
            </a:r>
            <a:r>
              <a:rPr lang="en-US" i="1" dirty="0" smtClean="0"/>
              <a:t>b</a:t>
            </a:r>
            <a:r>
              <a:rPr lang="en-US" dirty="0" smtClean="0"/>
              <a:t> </a:t>
            </a:r>
            <a:r>
              <a:rPr lang="en-US" dirty="0" smtClean="0">
                <a:latin typeface="Cambria Math"/>
                <a:ea typeface="Cambria Math"/>
              </a:rPr>
              <a:t>≤ 3}.</a:t>
            </a:r>
          </a:p>
          <a:p>
            <a:pPr lvl="1">
              <a:buNone/>
            </a:pPr>
            <a:r>
              <a:rPr lang="zh-CN" altLang="en-US" dirty="0">
                <a:ea typeface="Cambria Math"/>
              </a:rPr>
              <a:t>以下关系</a:t>
            </a:r>
            <a:r>
              <a:rPr lang="zh-CN" altLang="en-US" dirty="0" smtClean="0">
                <a:ea typeface="Cambria Math"/>
              </a:rPr>
              <a:t>不是</a:t>
            </a:r>
            <a:r>
              <a:rPr lang="zh-CN" altLang="en-US" dirty="0">
                <a:ea typeface="Cambria Math"/>
              </a:rPr>
              <a:t>对称</a:t>
            </a:r>
            <a:r>
              <a:rPr lang="zh-CN" altLang="en-US" dirty="0" smtClean="0">
                <a:ea typeface="Cambria Math"/>
              </a:rPr>
              <a:t>的</a:t>
            </a:r>
            <a:r>
              <a:rPr lang="en-US" altLang="zh-CN" dirty="0">
                <a:latin typeface="Cambria Math"/>
                <a:ea typeface="Cambria Math"/>
              </a:rPr>
              <a:t>:</a:t>
            </a:r>
          </a:p>
          <a:p>
            <a:pPr lvl="1">
              <a:buNone/>
            </a:pPr>
            <a:r>
              <a:rPr lang="en-US" i="1" dirty="0" smtClean="0"/>
              <a:t>R</a:t>
            </a:r>
            <a:r>
              <a:rPr lang="en-US" baseline="-25000" dirty="0" smtClean="0">
                <a:latin typeface="Cambria Math" pitchFamily="18" charset="0"/>
                <a:ea typeface="Cambria Math" pitchFamily="18" charset="0"/>
              </a:rPr>
              <a:t>1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a:t>
            </a:r>
            <a:r>
              <a:rPr lang="en-US" dirty="0" smtClean="0">
                <a:latin typeface="Cambria Math"/>
                <a:ea typeface="Cambria Math"/>
              </a:rPr>
              <a:t>} (</a:t>
            </a:r>
            <a:r>
              <a:rPr lang="zh-CN" altLang="en-US" dirty="0">
                <a:latin typeface="Cambria Math"/>
                <a:ea typeface="Cambria Math"/>
              </a:rPr>
              <a:t>反例： </a:t>
            </a:r>
            <a:r>
              <a:rPr lang="en-US" dirty="0" smtClean="0">
                <a:latin typeface="Cambria Math"/>
                <a:ea typeface="Cambria Math"/>
              </a:rPr>
              <a:t>3 ≤ 4, </a:t>
            </a:r>
            <a:r>
              <a:rPr lang="zh-CN" altLang="en-US" dirty="0" smtClean="0">
                <a:latin typeface="Cambria Math"/>
                <a:ea typeface="Cambria Math"/>
              </a:rPr>
              <a:t>但</a:t>
            </a:r>
            <a:r>
              <a:rPr lang="en-US" dirty="0" smtClean="0">
                <a:latin typeface="Cambria Math"/>
                <a:ea typeface="Cambria Math"/>
              </a:rPr>
              <a:t> 4 ≰ 3),</a:t>
            </a:r>
          </a:p>
          <a:p>
            <a:pPr lvl="1">
              <a:buNone/>
            </a:pPr>
            <a:r>
              <a:rPr lang="en-US" i="1" dirty="0" smtClean="0"/>
              <a:t>R</a:t>
            </a:r>
            <a:r>
              <a:rPr lang="en-US" baseline="-25000" dirty="0" smtClean="0">
                <a:latin typeface="Cambria Math" pitchFamily="18" charset="0"/>
                <a:ea typeface="Cambria Math" pitchFamily="18" charset="0"/>
              </a:rPr>
              <a:t>2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&gt; </a:t>
            </a:r>
            <a:r>
              <a:rPr lang="en-US" i="1" dirty="0" smtClean="0">
                <a:latin typeface="Cambria Math"/>
                <a:ea typeface="Cambria Math"/>
              </a:rPr>
              <a:t>b</a:t>
            </a:r>
            <a:r>
              <a:rPr lang="en-US" dirty="0" smtClean="0">
                <a:latin typeface="Cambria Math"/>
                <a:ea typeface="Cambria Math"/>
              </a:rPr>
              <a:t>}  (</a:t>
            </a:r>
            <a:r>
              <a:rPr lang="zh-CN" altLang="en-US" dirty="0">
                <a:latin typeface="Cambria Math"/>
                <a:ea typeface="Cambria Math"/>
              </a:rPr>
              <a:t>反例：</a:t>
            </a:r>
            <a:r>
              <a:rPr lang="en-US" dirty="0" smtClean="0">
                <a:latin typeface="Cambria Math"/>
                <a:ea typeface="Cambria Math"/>
              </a:rPr>
              <a:t> 4 &gt; 3, </a:t>
            </a:r>
            <a:r>
              <a:rPr lang="zh-CN" altLang="en-US" dirty="0" smtClean="0">
                <a:latin typeface="Cambria Math"/>
                <a:ea typeface="Cambria Math"/>
              </a:rPr>
              <a:t>但</a:t>
            </a:r>
            <a:r>
              <a:rPr lang="en-US" dirty="0" smtClean="0">
                <a:latin typeface="Cambria Math"/>
                <a:ea typeface="Cambria Math"/>
              </a:rPr>
              <a:t>3 ≯ 4),</a:t>
            </a:r>
          </a:p>
          <a:p>
            <a:pPr lvl="1">
              <a:buNone/>
            </a:pPr>
            <a:r>
              <a:rPr lang="en-US" i="1" dirty="0" smtClean="0"/>
              <a:t>R</a:t>
            </a:r>
            <a:r>
              <a:rPr lang="en-US" baseline="-25000" dirty="0" smtClean="0">
                <a:latin typeface="Cambria Math" pitchFamily="18" charset="0"/>
                <a:ea typeface="Cambria Math" pitchFamily="18" charset="0"/>
              </a:rPr>
              <a:t>5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latin typeface="Cambria Math"/>
                <a:ea typeface="Cambria Math"/>
              </a:rPr>
              <a:t>+ 1} (</a:t>
            </a:r>
            <a:r>
              <a:rPr lang="zh-CN" altLang="en-US" dirty="0">
                <a:latin typeface="Cambria Math"/>
                <a:ea typeface="Cambria Math"/>
              </a:rPr>
              <a:t>反例： </a:t>
            </a:r>
            <a:r>
              <a:rPr lang="en-US" dirty="0" smtClean="0">
                <a:latin typeface="Cambria Math"/>
                <a:ea typeface="Cambria Math"/>
              </a:rPr>
              <a:t>4 = 3 + 1, </a:t>
            </a:r>
            <a:r>
              <a:rPr lang="zh-CN" altLang="en-US" dirty="0" smtClean="0">
                <a:latin typeface="Cambria Math"/>
                <a:ea typeface="Cambria Math"/>
              </a:rPr>
              <a:t>但</a:t>
            </a:r>
            <a:r>
              <a:rPr lang="en-US" dirty="0" smtClean="0">
                <a:latin typeface="Cambria Math"/>
                <a:ea typeface="Cambria Math"/>
              </a:rPr>
              <a:t>3 ≠4 + 1).</a:t>
            </a:r>
          </a:p>
          <a:p>
            <a:pPr lvl="1">
              <a:buNone/>
            </a:pPr>
            <a:endParaRPr lang="en-US" dirty="0" smtClean="0">
              <a:latin typeface="Cambria Math"/>
              <a:ea typeface="Cambria Math"/>
            </a:endParaRPr>
          </a:p>
          <a:p>
            <a:pPr lvl="1">
              <a:buNone/>
            </a:pPr>
            <a:endParaRPr lang="en-US" dirty="0" smtClean="0">
              <a:latin typeface="Cambria Math"/>
              <a:ea typeface="Cambria Math"/>
            </a:endParaRPr>
          </a:p>
          <a:p>
            <a:pPr lvl="1">
              <a:buNone/>
            </a:pPr>
            <a:endParaRPr lang="en-US" dirty="0" smtClean="0">
              <a:latin typeface="Cambria Math"/>
              <a:ea typeface="Cambria Math"/>
            </a:endParaRPr>
          </a:p>
          <a:p>
            <a:pPr lvl="1">
              <a:buNone/>
            </a:pPr>
            <a:endParaRPr lang="en-US" dirty="0" smtClean="0">
              <a:latin typeface="Cambria Math"/>
              <a:ea typeface="Cambria Math"/>
            </a:endParaRPr>
          </a:p>
          <a:p>
            <a:pPr lvl="1">
              <a:buNone/>
            </a:pPr>
            <a:endParaRPr lang="en-US" dirty="0" smtClean="0">
              <a:latin typeface="Cambria Math"/>
              <a:ea typeface="Cambria Math"/>
            </a:endParaRPr>
          </a:p>
          <a:p>
            <a:pPr lvl="1">
              <a:buNone/>
            </a:pPr>
            <a:endParaRPr lang="en-US" dirty="0" smtClean="0">
              <a:latin typeface="Cambria Math"/>
              <a:ea typeface="Cambria Math"/>
            </a:endParaRPr>
          </a:p>
          <a:p>
            <a:pPr>
              <a:buNone/>
            </a:pPr>
            <a:endParaRPr lang="en-US" dirty="0" smtClean="0">
              <a:ea typeface="Cambria Math"/>
            </a:endParaRPr>
          </a:p>
          <a:p>
            <a:pPr lvl="1">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反对称关系</a:t>
            </a:r>
            <a:endParaRPr lang="en-US" dirty="0"/>
          </a:p>
        </p:txBody>
      </p:sp>
      <p:sp>
        <p:nvSpPr>
          <p:cNvPr id="3" name="Content Placeholder 2"/>
          <p:cNvSpPr>
            <a:spLocks noGrp="1"/>
          </p:cNvSpPr>
          <p:nvPr>
            <p:ph idx="1"/>
          </p:nvPr>
        </p:nvSpPr>
        <p:spPr/>
        <p:txBody>
          <a:bodyPr>
            <a:normAutofit fontScale="85000" lnSpcReduction="10000"/>
          </a:bodyPr>
          <a:lstStyle/>
          <a:p>
            <a:pPr>
              <a:lnSpc>
                <a:spcPct val="160000"/>
              </a:lnSpc>
              <a:buNone/>
            </a:pPr>
            <a:r>
              <a:rPr lang="zh-CN" altLang="en-US" b="1" dirty="0" smtClean="0"/>
              <a:t>定义：</a:t>
            </a:r>
            <a:r>
              <a:rPr lang="zh-CN" altLang="en-US" dirty="0" smtClean="0">
                <a:ea typeface="Cambria Math"/>
              </a:rPr>
              <a:t>若</a:t>
            </a:r>
            <a:r>
              <a:rPr lang="en-US" altLang="zh-CN" dirty="0" smtClean="0">
                <a:ea typeface="Cambria Math"/>
              </a:rPr>
              <a:t>R</a:t>
            </a:r>
            <a:r>
              <a:rPr lang="zh-CN" altLang="en-US" dirty="0" smtClean="0">
                <a:ea typeface="Cambria Math"/>
              </a:rPr>
              <a:t>满足：如果</a:t>
            </a:r>
            <a:r>
              <a:rPr lang="en-US" dirty="0" smtClean="0"/>
              <a:t>(</a:t>
            </a:r>
            <a:r>
              <a:rPr lang="en-US" i="1" dirty="0" err="1" smtClean="0"/>
              <a:t>a</a:t>
            </a:r>
            <a:r>
              <a:rPr lang="en-US" dirty="0" err="1" smtClean="0"/>
              <a:t>,</a:t>
            </a:r>
            <a:r>
              <a:rPr lang="en-US" i="1" dirty="0" err="1" smtClean="0"/>
              <a:t>b</a:t>
            </a:r>
            <a:r>
              <a:rPr lang="en-US" dirty="0" smtClean="0"/>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R</a:t>
            </a:r>
            <a:r>
              <a:rPr lang="zh-CN" altLang="en-US" dirty="0" smtClean="0">
                <a:ea typeface="Cambria Math"/>
              </a:rPr>
              <a:t>且</a:t>
            </a:r>
            <a:r>
              <a:rPr lang="en-US" dirty="0" smtClean="0"/>
              <a:t>(</a:t>
            </a:r>
            <a:r>
              <a:rPr lang="en-US" i="1" dirty="0" err="1" smtClean="0"/>
              <a:t>b</a:t>
            </a:r>
            <a:r>
              <a:rPr lang="en-US" dirty="0" err="1" smtClean="0"/>
              <a:t>,</a:t>
            </a:r>
            <a:r>
              <a:rPr lang="en-US" i="1" dirty="0" err="1" smtClean="0"/>
              <a:t>a</a:t>
            </a:r>
            <a:r>
              <a:rPr lang="en-US" dirty="0" smtClean="0"/>
              <a:t>) </a:t>
            </a:r>
            <a:r>
              <a:rPr lang="en-US" dirty="0" smtClean="0">
                <a:latin typeface="Cambria Math"/>
                <a:ea typeface="Cambria Math"/>
              </a:rPr>
              <a:t>∊ </a:t>
            </a:r>
            <a:r>
              <a:rPr lang="en-US" i="1" dirty="0" smtClean="0">
                <a:ea typeface="Cambria Math"/>
              </a:rPr>
              <a:t>R</a:t>
            </a:r>
            <a:r>
              <a:rPr lang="en-US" b="1" i="1" dirty="0" smtClean="0">
                <a:ea typeface="Cambria Math"/>
              </a:rPr>
              <a:t>, </a:t>
            </a:r>
            <a:r>
              <a:rPr lang="zh-CN" altLang="en-US" dirty="0" smtClean="0">
                <a:ea typeface="Cambria Math"/>
              </a:rPr>
              <a:t>那么</a:t>
            </a:r>
            <a:r>
              <a:rPr lang="en-US" dirty="0" smtClean="0">
                <a:ea typeface="Cambria Math"/>
              </a:rPr>
              <a:t> </a:t>
            </a:r>
            <a:r>
              <a:rPr lang="en-US" i="1" dirty="0" smtClean="0">
                <a:ea typeface="Cambria Math"/>
              </a:rPr>
              <a:t>a = b </a:t>
            </a:r>
            <a:r>
              <a:rPr lang="zh-CN" altLang="en-US" dirty="0" smtClean="0">
                <a:ea typeface="Cambria Math"/>
              </a:rPr>
              <a:t>，则</a:t>
            </a:r>
            <a:r>
              <a:rPr lang="zh-CN" altLang="en-US" dirty="0">
                <a:ea typeface="Cambria Math"/>
              </a:rPr>
              <a:t>称</a:t>
            </a:r>
            <a:r>
              <a:rPr lang="en-US" altLang="zh-CN" dirty="0">
                <a:ea typeface="Cambria Math"/>
              </a:rPr>
              <a:t>R</a:t>
            </a:r>
            <a:r>
              <a:rPr lang="zh-CN" altLang="en-US" dirty="0" smtClean="0">
                <a:ea typeface="Cambria Math"/>
              </a:rPr>
              <a:t>为</a:t>
            </a:r>
            <a:r>
              <a:rPr lang="en-US" altLang="zh-CN" dirty="0" smtClean="0">
                <a:ea typeface="Cambria Math"/>
              </a:rPr>
              <a:t>	</a:t>
            </a:r>
            <a:r>
              <a:rPr lang="zh-CN" altLang="en-US" dirty="0" smtClean="0">
                <a:ea typeface="Cambria Math"/>
              </a:rPr>
              <a:t>反对称关系</a:t>
            </a:r>
            <a:r>
              <a:rPr lang="zh-CN" altLang="en-US" i="1" dirty="0">
                <a:ea typeface="Cambria Math"/>
              </a:rPr>
              <a:t>。</a:t>
            </a:r>
            <a:r>
              <a:rPr lang="zh-CN" altLang="en-US" dirty="0">
                <a:ea typeface="Cambria Math"/>
              </a:rPr>
              <a:t>即，</a:t>
            </a:r>
            <a:r>
              <a:rPr lang="en-US" altLang="zh-CN" dirty="0">
                <a:ea typeface="Cambria Math"/>
              </a:rPr>
              <a:t>R</a:t>
            </a:r>
            <a:r>
              <a:rPr lang="zh-CN" altLang="en-US" dirty="0" smtClean="0">
                <a:ea typeface="Cambria Math"/>
              </a:rPr>
              <a:t>为反对称</a:t>
            </a:r>
            <a:r>
              <a:rPr lang="zh-CN" altLang="en-US" dirty="0">
                <a:ea typeface="Cambria Math"/>
              </a:rPr>
              <a:t>关系，当且仅当</a:t>
            </a:r>
            <a:endParaRPr lang="en-US" altLang="zh-CN" i="1" dirty="0">
              <a:ea typeface="Cambria Math"/>
            </a:endParaRPr>
          </a:p>
          <a:p>
            <a:pPr lvl="1" algn="ctr">
              <a:buNone/>
            </a:pPr>
            <a:r>
              <a:rPr lang="en-US" dirty="0" smtClean="0">
                <a:latin typeface="Cambria Math"/>
                <a:ea typeface="Cambria Math"/>
              </a:rPr>
              <a:t>∀</a:t>
            </a:r>
            <a:r>
              <a:rPr lang="en-US" i="1" dirty="0" err="1" smtClean="0">
                <a:ea typeface="Cambria Math"/>
              </a:rPr>
              <a:t>x</a:t>
            </a:r>
            <a:r>
              <a:rPr lang="en-US" dirty="0" err="1" smtClean="0">
                <a:latin typeface="Cambria Math"/>
                <a:ea typeface="Cambria Math"/>
              </a:rPr>
              <a:t>∀</a:t>
            </a:r>
            <a:r>
              <a:rPr lang="en-US" i="1" dirty="0" err="1" smtClean="0">
                <a:ea typeface="Cambria Math"/>
              </a:rPr>
              <a:t>y</a:t>
            </a:r>
            <a:r>
              <a:rPr lang="en-US" dirty="0" smtClean="0">
                <a:latin typeface="Cambria Math"/>
                <a:ea typeface="Cambria Math"/>
              </a:rPr>
              <a:t> [(</a:t>
            </a:r>
            <a:r>
              <a:rPr lang="en-US" i="1" dirty="0" err="1" smtClean="0">
                <a:ea typeface="Cambria Math"/>
              </a:rPr>
              <a:t>x</a:t>
            </a:r>
            <a:r>
              <a:rPr lang="en-US" dirty="0" err="1" smtClean="0">
                <a:latin typeface="Cambria Math"/>
                <a:ea typeface="Cambria Math"/>
              </a:rPr>
              <a:t>,</a:t>
            </a:r>
            <a:r>
              <a:rPr lang="en-US" i="1" dirty="0" err="1" smtClean="0">
                <a:ea typeface="Cambria Math"/>
              </a:rPr>
              <a:t>y</a:t>
            </a:r>
            <a:r>
              <a:rPr lang="en-US" dirty="0" smtClean="0">
                <a:latin typeface="Cambria Math"/>
                <a:ea typeface="Cambria Math"/>
              </a:rPr>
              <a:t>) ∊</a:t>
            </a:r>
            <a:r>
              <a:rPr lang="en-US" i="1" dirty="0" smtClean="0">
                <a:ea typeface="Cambria Math"/>
              </a:rPr>
              <a:t>R</a:t>
            </a:r>
            <a:r>
              <a:rPr lang="en-US" dirty="0" smtClean="0">
                <a:latin typeface="Cambria Math"/>
                <a:ea typeface="Cambria Math"/>
              </a:rPr>
              <a:t> ∧ (</a:t>
            </a:r>
            <a:r>
              <a:rPr lang="en-US" i="1" dirty="0" err="1" smtClean="0">
                <a:ea typeface="Cambria Math"/>
              </a:rPr>
              <a:t>y</a:t>
            </a:r>
            <a:r>
              <a:rPr lang="en-US" dirty="0" err="1" smtClean="0">
                <a:latin typeface="Cambria Math"/>
                <a:ea typeface="Cambria Math"/>
              </a:rPr>
              <a:t>,</a:t>
            </a:r>
            <a:r>
              <a:rPr lang="en-US" i="1" dirty="0" err="1" smtClean="0">
                <a:ea typeface="Cambria Math"/>
              </a:rPr>
              <a:t>x</a:t>
            </a:r>
            <a:r>
              <a:rPr lang="en-US" dirty="0" smtClean="0">
                <a:latin typeface="Cambria Math"/>
                <a:ea typeface="Cambria Math"/>
              </a:rPr>
              <a:t>) ∊ </a:t>
            </a:r>
            <a:r>
              <a:rPr lang="en-US" i="1" dirty="0" smtClean="0">
                <a:ea typeface="Cambria Math"/>
              </a:rPr>
              <a:t>R </a:t>
            </a:r>
            <a:r>
              <a:rPr lang="en-US" dirty="0" smtClean="0">
                <a:latin typeface="Cambria Math"/>
                <a:ea typeface="Cambria Math"/>
              </a:rPr>
              <a:t>⟶ </a:t>
            </a:r>
            <a:r>
              <a:rPr lang="en-US" i="1" dirty="0" smtClean="0">
                <a:ea typeface="Cambria Math"/>
              </a:rPr>
              <a:t>x</a:t>
            </a:r>
            <a:r>
              <a:rPr lang="en-US" dirty="0" smtClean="0">
                <a:latin typeface="Cambria Math"/>
                <a:ea typeface="Cambria Math"/>
              </a:rPr>
              <a:t> = </a:t>
            </a:r>
            <a:r>
              <a:rPr lang="en-US" i="1" dirty="0" smtClean="0">
                <a:ea typeface="Cambria Math"/>
              </a:rPr>
              <a:t>y</a:t>
            </a:r>
            <a:r>
              <a:rPr lang="en-US" dirty="0" smtClean="0">
                <a:latin typeface="Cambria Math"/>
                <a:ea typeface="Cambria Math"/>
              </a:rPr>
              <a:t>]</a:t>
            </a:r>
            <a:endParaRPr lang="en-US" dirty="0" smtClean="0">
              <a:ea typeface="Cambria Math"/>
            </a:endParaRPr>
          </a:p>
          <a:p>
            <a:pPr marL="0" indent="0">
              <a:buNone/>
            </a:pPr>
            <a:r>
              <a:rPr lang="zh-CN" altLang="en-US" b="1" dirty="0" smtClean="0">
                <a:ea typeface="Cambria Math"/>
              </a:rPr>
              <a:t>例：</a:t>
            </a:r>
            <a:r>
              <a:rPr lang="zh-CN" altLang="en-US" dirty="0">
                <a:ea typeface="Cambria Math"/>
              </a:rPr>
              <a:t>以下整数集上的关系</a:t>
            </a:r>
            <a:r>
              <a:rPr lang="zh-CN" altLang="en-US" dirty="0" smtClean="0">
                <a:ea typeface="Cambria Math"/>
              </a:rPr>
              <a:t>是反对称</a:t>
            </a:r>
            <a:r>
              <a:rPr lang="zh-CN" altLang="en-US" dirty="0">
                <a:ea typeface="Cambria Math"/>
              </a:rPr>
              <a:t>的</a:t>
            </a:r>
            <a:r>
              <a:rPr lang="en-US" altLang="zh-CN" dirty="0">
                <a:ea typeface="Cambria Math"/>
              </a:rPr>
              <a:t>: </a:t>
            </a:r>
            <a:endParaRPr lang="en-US" dirty="0" smtClean="0">
              <a:ea typeface="Cambria Math"/>
            </a:endParaRPr>
          </a:p>
          <a:p>
            <a:pPr lvl="1">
              <a:buNone/>
            </a:pPr>
            <a:r>
              <a:rPr lang="en-US" i="1" dirty="0" smtClean="0"/>
              <a:t>R</a:t>
            </a:r>
            <a:r>
              <a:rPr lang="en-US" baseline="-25000" dirty="0" smtClean="0">
                <a:latin typeface="Cambria Math" pitchFamily="18" charset="0"/>
                <a:ea typeface="Cambria Math" pitchFamily="18" charset="0"/>
              </a:rPr>
              <a:t>1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a:t>
            </a:r>
            <a:r>
              <a:rPr lang="en-US" dirty="0" smtClean="0">
                <a:latin typeface="Cambria Math"/>
                <a:ea typeface="Cambria Math"/>
              </a:rPr>
              <a:t>},</a:t>
            </a:r>
          </a:p>
          <a:p>
            <a:pPr lvl="1">
              <a:buNone/>
            </a:pPr>
            <a:r>
              <a:rPr lang="en-US" i="1" dirty="0" smtClean="0"/>
              <a:t>R</a:t>
            </a:r>
            <a:r>
              <a:rPr lang="en-US" baseline="-25000" dirty="0" smtClean="0">
                <a:latin typeface="Cambria Math" pitchFamily="18" charset="0"/>
                <a:ea typeface="Cambria Math" pitchFamily="18" charset="0"/>
              </a:rPr>
              <a:t>2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&gt; </a:t>
            </a:r>
            <a:r>
              <a:rPr lang="en-US" i="1" dirty="0" smtClean="0">
                <a:latin typeface="Cambria Math"/>
                <a:ea typeface="Cambria Math"/>
              </a:rPr>
              <a:t>b</a:t>
            </a:r>
            <a:r>
              <a:rPr lang="en-US" dirty="0" smtClean="0">
                <a:latin typeface="Cambria Math"/>
                <a:ea typeface="Cambria Math"/>
              </a:rPr>
              <a:t>},</a:t>
            </a:r>
            <a:endParaRPr lang="en-US" dirty="0" smtClean="0"/>
          </a:p>
          <a:p>
            <a:pPr lvl="1">
              <a:buNone/>
            </a:pPr>
            <a:r>
              <a:rPr lang="en-US" i="1" dirty="0" smtClean="0"/>
              <a:t>R</a:t>
            </a:r>
            <a:r>
              <a:rPr lang="en-US" baseline="-25000" dirty="0" smtClean="0">
                <a:latin typeface="Cambria Math" pitchFamily="18" charset="0"/>
                <a:ea typeface="Cambria Math" pitchFamily="18" charset="0"/>
              </a:rPr>
              <a:t>4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a:t>
            </a:r>
            <a:r>
              <a:rPr lang="en-US" dirty="0" smtClean="0">
                <a:latin typeface="Cambria Math"/>
                <a:ea typeface="Cambria Math"/>
              </a:rPr>
              <a:t>},</a:t>
            </a:r>
            <a:endParaRPr lang="en-US" dirty="0" smtClean="0"/>
          </a:p>
          <a:p>
            <a:pPr lvl="1">
              <a:buNone/>
            </a:pPr>
            <a:r>
              <a:rPr lang="en-US" i="1" dirty="0" smtClean="0"/>
              <a:t>R</a:t>
            </a:r>
            <a:r>
              <a:rPr lang="en-US" baseline="-25000" dirty="0" smtClean="0">
                <a:latin typeface="Cambria Math" pitchFamily="18" charset="0"/>
                <a:ea typeface="Cambria Math" pitchFamily="18" charset="0"/>
              </a:rPr>
              <a:t>5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latin typeface="Cambria Math"/>
                <a:ea typeface="Cambria Math"/>
              </a:rPr>
              <a:t>+ 1}.</a:t>
            </a:r>
          </a:p>
          <a:p>
            <a:pPr lvl="1">
              <a:buNone/>
            </a:pPr>
            <a:r>
              <a:rPr lang="zh-CN" altLang="en-US" dirty="0">
                <a:ea typeface="Cambria Math"/>
              </a:rPr>
              <a:t>以下关系</a:t>
            </a:r>
            <a:r>
              <a:rPr lang="zh-CN" altLang="en-US" dirty="0" smtClean="0">
                <a:ea typeface="Cambria Math"/>
              </a:rPr>
              <a:t>不是反对称</a:t>
            </a:r>
            <a:r>
              <a:rPr lang="zh-CN" altLang="en-US" dirty="0">
                <a:ea typeface="Cambria Math"/>
              </a:rPr>
              <a:t>的</a:t>
            </a:r>
            <a:r>
              <a:rPr lang="en-US" dirty="0" smtClean="0">
                <a:latin typeface="Cambria Math"/>
                <a:ea typeface="Cambria Math"/>
              </a:rPr>
              <a:t>:</a:t>
            </a:r>
          </a:p>
          <a:p>
            <a:pPr lvl="1">
              <a:buNone/>
            </a:pPr>
            <a:r>
              <a:rPr lang="en-US" i="1" dirty="0" smtClean="0"/>
              <a:t>R</a:t>
            </a:r>
            <a:r>
              <a:rPr lang="en-US" baseline="-25000" dirty="0" smtClean="0">
                <a:latin typeface="Cambria Math" pitchFamily="18" charset="0"/>
                <a:ea typeface="Cambria Math" pitchFamily="18" charset="0"/>
              </a:rPr>
              <a:t>3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latin typeface="Cambria Math"/>
                <a:ea typeface="Cambria Math"/>
              </a:rPr>
              <a:t>or</a:t>
            </a:r>
            <a:r>
              <a:rPr lang="en-US" i="1" dirty="0" smtClean="0">
                <a:latin typeface="Cambria Math"/>
                <a:ea typeface="Cambria Math"/>
              </a:rPr>
              <a:t> a </a:t>
            </a:r>
            <a:r>
              <a:rPr lang="en-US" dirty="0" smtClean="0">
                <a:latin typeface="Cambria Math"/>
                <a:ea typeface="Cambria Math"/>
              </a:rPr>
              <a:t>=</a:t>
            </a:r>
            <a:r>
              <a:rPr lang="en-US" i="1" dirty="0" smtClean="0">
                <a:latin typeface="Cambria Math"/>
                <a:ea typeface="Cambria Math"/>
              </a:rPr>
              <a:t> −b</a:t>
            </a:r>
            <a:r>
              <a:rPr lang="en-US" dirty="0" smtClean="0">
                <a:latin typeface="Cambria Math"/>
                <a:ea typeface="Cambria Math"/>
              </a:rPr>
              <a:t>} (</a:t>
            </a:r>
            <a:r>
              <a:rPr lang="zh-CN" altLang="en-US" dirty="0">
                <a:latin typeface="Cambria Math"/>
                <a:ea typeface="Cambria Math"/>
              </a:rPr>
              <a:t>反例：</a:t>
            </a:r>
            <a:r>
              <a:rPr lang="en-US" dirty="0" smtClean="0">
                <a:latin typeface="Cambria Math"/>
                <a:ea typeface="Cambria Math"/>
              </a:rPr>
              <a:t>(1,−1) </a:t>
            </a:r>
            <a:r>
              <a:rPr lang="zh-CN" altLang="en-US" dirty="0" smtClean="0">
                <a:latin typeface="Cambria Math"/>
                <a:ea typeface="Cambria Math"/>
              </a:rPr>
              <a:t>和</a:t>
            </a:r>
            <a:r>
              <a:rPr lang="en-US" dirty="0" smtClean="0">
                <a:latin typeface="Cambria Math"/>
                <a:ea typeface="Cambria Math"/>
              </a:rPr>
              <a:t> (−1,1) </a:t>
            </a:r>
            <a:r>
              <a:rPr lang="zh-CN" altLang="en-US" dirty="0" smtClean="0">
                <a:latin typeface="Cambria Math"/>
                <a:ea typeface="Cambria Math"/>
              </a:rPr>
              <a:t>都属于</a:t>
            </a:r>
            <a:r>
              <a:rPr lang="en-US" i="1" dirty="0" smtClean="0"/>
              <a:t>R</a:t>
            </a:r>
            <a:r>
              <a:rPr lang="en-US" baseline="-25000" dirty="0" smtClean="0">
                <a:latin typeface="Cambria Math" pitchFamily="18" charset="0"/>
                <a:ea typeface="Cambria Math" pitchFamily="18" charset="0"/>
              </a:rPr>
              <a:t>3</a:t>
            </a:r>
            <a:r>
              <a:rPr lang="en-US" dirty="0" smtClean="0">
                <a:latin typeface="Cambria Math"/>
                <a:ea typeface="Cambria Math"/>
              </a:rPr>
              <a:t>),</a:t>
            </a:r>
            <a:endParaRPr lang="en-US" dirty="0" smtClean="0"/>
          </a:p>
          <a:p>
            <a:pPr lvl="1">
              <a:buNone/>
            </a:pPr>
            <a:r>
              <a:rPr lang="en-US" i="1" dirty="0" smtClean="0"/>
              <a:t>R</a:t>
            </a:r>
            <a:r>
              <a:rPr lang="en-US" baseline="-25000" dirty="0" smtClean="0">
                <a:latin typeface="Cambria Math" pitchFamily="18" charset="0"/>
                <a:ea typeface="Cambria Math" pitchFamily="18" charset="0"/>
              </a:rPr>
              <a:t>6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 </a:t>
            </a:r>
            <a:r>
              <a:rPr lang="en-US" i="1" dirty="0" smtClean="0"/>
              <a:t>b</a:t>
            </a:r>
            <a:r>
              <a:rPr lang="en-US" dirty="0" smtClean="0"/>
              <a:t> </a:t>
            </a:r>
            <a:r>
              <a:rPr lang="en-US" dirty="0" smtClean="0">
                <a:latin typeface="Cambria Math"/>
                <a:ea typeface="Cambria Math"/>
              </a:rPr>
              <a:t>≤ 3} (</a:t>
            </a:r>
            <a:r>
              <a:rPr lang="zh-CN" altLang="en-US" dirty="0">
                <a:latin typeface="Cambria Math"/>
                <a:ea typeface="Cambria Math"/>
              </a:rPr>
              <a:t>反例：</a:t>
            </a:r>
            <a:r>
              <a:rPr lang="en-US" dirty="0" smtClean="0">
                <a:latin typeface="Cambria Math"/>
                <a:ea typeface="Cambria Math"/>
              </a:rPr>
              <a:t> (1,2) </a:t>
            </a:r>
            <a:r>
              <a:rPr lang="zh-CN" altLang="en-US" dirty="0" smtClean="0">
                <a:latin typeface="Cambria Math"/>
                <a:ea typeface="Cambria Math"/>
              </a:rPr>
              <a:t>和</a:t>
            </a:r>
            <a:r>
              <a:rPr lang="en-US" dirty="0" smtClean="0">
                <a:latin typeface="Cambria Math"/>
                <a:ea typeface="Cambria Math"/>
              </a:rPr>
              <a:t> (2,1)</a:t>
            </a:r>
            <a:r>
              <a:rPr lang="zh-CN" altLang="en-US" dirty="0" smtClean="0">
                <a:latin typeface="Cambria Math"/>
                <a:ea typeface="Cambria Math"/>
              </a:rPr>
              <a:t>都属于</a:t>
            </a:r>
            <a:r>
              <a:rPr lang="en-US" i="1" dirty="0" smtClean="0"/>
              <a:t>R</a:t>
            </a:r>
            <a:r>
              <a:rPr lang="en-US" baseline="-25000" dirty="0" smtClean="0">
                <a:latin typeface="Cambria Math" pitchFamily="18" charset="0"/>
                <a:ea typeface="Cambria Math" pitchFamily="18" charset="0"/>
              </a:rPr>
              <a:t>6</a:t>
            </a:r>
            <a:r>
              <a:rPr lang="en-US" dirty="0" smtClean="0">
                <a:latin typeface="Cambria Math"/>
                <a:ea typeface="Cambria Math"/>
              </a:rPr>
              <a:t>).</a:t>
            </a:r>
          </a:p>
          <a:p>
            <a:pPr lvl="1">
              <a:buNone/>
            </a:pPr>
            <a:endParaRPr lang="en-US" dirty="0" smtClean="0"/>
          </a:p>
          <a:p>
            <a:pPr lvl="1">
              <a:buNone/>
            </a:pPr>
            <a:endParaRPr lang="en-US" dirty="0" smtClean="0">
              <a:latin typeface="Cambria Math"/>
              <a:ea typeface="Cambria Math"/>
            </a:endParaRPr>
          </a:p>
          <a:p>
            <a:endParaRPr lang="en-US" dirty="0"/>
          </a:p>
        </p:txBody>
      </p:sp>
      <p:sp>
        <p:nvSpPr>
          <p:cNvPr id="5" name="TextBox 4"/>
          <p:cNvSpPr txBox="1"/>
          <p:nvPr/>
        </p:nvSpPr>
        <p:spPr>
          <a:xfrm>
            <a:off x="4343400" y="3745468"/>
            <a:ext cx="3276600" cy="369332"/>
          </a:xfrm>
          <a:prstGeom prst="rect">
            <a:avLst/>
          </a:prstGeom>
          <a:noFill/>
          <a:ln>
            <a:solidFill>
              <a:schemeClr val="accent1"/>
            </a:solidFill>
          </a:ln>
        </p:spPr>
        <p:txBody>
          <a:bodyPr wrap="square" rtlCol="0">
            <a:spAutoFit/>
          </a:bodyPr>
          <a:lstStyle/>
          <a:p>
            <a:r>
              <a:rPr lang="zh-CN" altLang="en-US" dirty="0" smtClean="0"/>
              <a:t>如果</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a:t>
            </a:r>
            <a:r>
              <a:rPr lang="zh-CN" altLang="en-US" dirty="0" smtClean="0">
                <a:latin typeface="Cambria Math"/>
                <a:ea typeface="Cambria Math"/>
              </a:rPr>
              <a:t>，</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a:t>
            </a:r>
            <a:r>
              <a:rPr lang="zh-CN" altLang="en-US" dirty="0" smtClean="0">
                <a:latin typeface="Cambria Math"/>
                <a:ea typeface="Cambria Math"/>
              </a:rPr>
              <a:t>，那么</a:t>
            </a:r>
            <a:r>
              <a:rPr lang="en-US" i="1" dirty="0" smtClean="0">
                <a:latin typeface="Cambria Math"/>
                <a:ea typeface="Cambria Math"/>
              </a:rPr>
              <a:t>a = b. </a:t>
            </a:r>
            <a:endParaRPr lang="en-US" dirty="0"/>
          </a:p>
        </p:txBody>
      </p:sp>
      <p:cxnSp>
        <p:nvCxnSpPr>
          <p:cNvPr id="11" name="Straight Arrow Connector 10"/>
          <p:cNvCxnSpPr/>
          <p:nvPr/>
        </p:nvCxnSpPr>
        <p:spPr>
          <a:xfrm flipH="1">
            <a:off x="3048000" y="3886200"/>
            <a:ext cx="1219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flipH="1">
            <a:off x="3048000" y="4267200"/>
            <a:ext cx="1219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343400" y="4202668"/>
            <a:ext cx="3276600" cy="369332"/>
          </a:xfrm>
          <a:prstGeom prst="rect">
            <a:avLst/>
          </a:prstGeom>
          <a:noFill/>
          <a:ln>
            <a:solidFill>
              <a:schemeClr val="accent1"/>
            </a:solidFill>
          </a:ln>
        </p:spPr>
        <p:txBody>
          <a:bodyPr wrap="square" rtlCol="0">
            <a:spAutoFit/>
          </a:bodyPr>
          <a:lstStyle/>
          <a:p>
            <a:r>
              <a:rPr lang="en-US" altLang="zh-CN" dirty="0" smtClean="0"/>
              <a:t>a&gt;b, b&gt;a</a:t>
            </a:r>
            <a:r>
              <a:rPr lang="zh-CN" altLang="en-US" dirty="0" smtClean="0"/>
              <a:t>不能同时成立</a:t>
            </a:r>
            <a:r>
              <a:rPr lang="en-US" i="1" dirty="0" smtClean="0">
                <a:latin typeface="Cambria Math"/>
                <a:ea typeface="Cambria Math"/>
              </a:rPr>
              <a:t>.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传递关系</a:t>
            </a:r>
            <a:endParaRPr lang="en-US" dirty="0"/>
          </a:p>
        </p:txBody>
      </p:sp>
      <p:sp>
        <p:nvSpPr>
          <p:cNvPr id="3" name="Content Placeholder 2"/>
          <p:cNvSpPr>
            <a:spLocks noGrp="1"/>
          </p:cNvSpPr>
          <p:nvPr>
            <p:ph idx="1"/>
          </p:nvPr>
        </p:nvSpPr>
        <p:spPr/>
        <p:txBody>
          <a:bodyPr>
            <a:normAutofit fontScale="85000" lnSpcReduction="10000"/>
          </a:bodyPr>
          <a:lstStyle/>
          <a:p>
            <a:pPr>
              <a:lnSpc>
                <a:spcPct val="160000"/>
              </a:lnSpc>
              <a:buNone/>
            </a:pPr>
            <a:r>
              <a:rPr lang="zh-CN" altLang="en-US" b="1" dirty="0"/>
              <a:t>定义：</a:t>
            </a:r>
            <a:r>
              <a:rPr lang="zh-CN" altLang="en-US" dirty="0">
                <a:ea typeface="Cambria Math"/>
              </a:rPr>
              <a:t>若</a:t>
            </a:r>
            <a:r>
              <a:rPr lang="en-US" altLang="zh-CN" dirty="0">
                <a:ea typeface="Cambria Math"/>
              </a:rPr>
              <a:t>R</a:t>
            </a:r>
            <a:r>
              <a:rPr lang="zh-CN" altLang="en-US" dirty="0">
                <a:ea typeface="Cambria Math"/>
              </a:rPr>
              <a:t>满足：如果</a:t>
            </a:r>
            <a:r>
              <a:rPr lang="en-US" altLang="zh-CN" dirty="0"/>
              <a:t>(</a:t>
            </a:r>
            <a:r>
              <a:rPr lang="en-US" altLang="zh-CN" i="1" dirty="0" err="1"/>
              <a:t>a</a:t>
            </a:r>
            <a:r>
              <a:rPr lang="en-US" altLang="zh-CN" dirty="0" err="1"/>
              <a:t>,</a:t>
            </a:r>
            <a:r>
              <a:rPr lang="en-US" altLang="zh-CN" i="1" dirty="0" err="1"/>
              <a:t>b</a:t>
            </a:r>
            <a:r>
              <a:rPr lang="en-US" altLang="zh-CN" dirty="0"/>
              <a:t>) </a:t>
            </a:r>
            <a:r>
              <a:rPr lang="en-US" altLang="zh-CN" dirty="0">
                <a:latin typeface="Cambria Math"/>
                <a:ea typeface="Cambria Math"/>
              </a:rPr>
              <a:t>∊</a:t>
            </a:r>
            <a:r>
              <a:rPr lang="en-US" altLang="zh-CN" i="1" dirty="0">
                <a:latin typeface="Cambria Math"/>
                <a:ea typeface="Cambria Math"/>
              </a:rPr>
              <a:t> </a:t>
            </a:r>
            <a:r>
              <a:rPr lang="en-US" altLang="zh-CN" i="1" dirty="0">
                <a:ea typeface="Cambria Math"/>
              </a:rPr>
              <a:t>R</a:t>
            </a:r>
            <a:r>
              <a:rPr lang="zh-CN" altLang="en-US" dirty="0">
                <a:ea typeface="Cambria Math"/>
              </a:rPr>
              <a:t>且</a:t>
            </a:r>
            <a:r>
              <a:rPr lang="en-US" altLang="zh-CN" dirty="0"/>
              <a:t>(</a:t>
            </a:r>
            <a:r>
              <a:rPr lang="en-US" altLang="zh-CN" i="1" dirty="0" err="1" smtClean="0"/>
              <a:t>b</a:t>
            </a:r>
            <a:r>
              <a:rPr lang="en-US" altLang="zh-CN" dirty="0" err="1" smtClean="0"/>
              <a:t>,</a:t>
            </a:r>
            <a:r>
              <a:rPr lang="en-US" altLang="zh-CN" i="1" dirty="0" err="1" smtClean="0"/>
              <a:t>c</a:t>
            </a:r>
            <a:r>
              <a:rPr lang="en-US" altLang="zh-CN" dirty="0" smtClean="0"/>
              <a:t>) </a:t>
            </a:r>
            <a:r>
              <a:rPr lang="en-US" altLang="zh-CN" dirty="0">
                <a:latin typeface="Cambria Math"/>
                <a:ea typeface="Cambria Math"/>
              </a:rPr>
              <a:t>∊ </a:t>
            </a:r>
            <a:r>
              <a:rPr lang="en-US" altLang="zh-CN" i="1" dirty="0">
                <a:ea typeface="Cambria Math"/>
              </a:rPr>
              <a:t>R</a:t>
            </a:r>
            <a:r>
              <a:rPr lang="en-US" altLang="zh-CN" b="1" i="1" dirty="0">
                <a:ea typeface="Cambria Math"/>
              </a:rPr>
              <a:t>, </a:t>
            </a:r>
            <a:r>
              <a:rPr lang="zh-CN" altLang="en-US" dirty="0">
                <a:ea typeface="Cambria Math"/>
              </a:rPr>
              <a:t>那么</a:t>
            </a:r>
            <a:r>
              <a:rPr lang="en-US" altLang="zh-CN" dirty="0">
                <a:ea typeface="Cambria Math"/>
              </a:rPr>
              <a:t> </a:t>
            </a:r>
            <a:r>
              <a:rPr lang="en-US" altLang="zh-CN" dirty="0"/>
              <a:t>(</a:t>
            </a:r>
            <a:r>
              <a:rPr lang="en-US" altLang="zh-CN" i="1" dirty="0" err="1" smtClean="0"/>
              <a:t>a</a:t>
            </a:r>
            <a:r>
              <a:rPr lang="en-US" altLang="zh-CN" dirty="0" err="1" smtClean="0"/>
              <a:t>,</a:t>
            </a:r>
            <a:r>
              <a:rPr lang="en-US" altLang="zh-CN" i="1" dirty="0" err="1" smtClean="0"/>
              <a:t>c</a:t>
            </a:r>
            <a:r>
              <a:rPr lang="en-US" altLang="zh-CN" dirty="0" smtClean="0"/>
              <a:t>) </a:t>
            </a:r>
            <a:r>
              <a:rPr lang="en-US" altLang="zh-CN" dirty="0">
                <a:latin typeface="Cambria Math"/>
                <a:ea typeface="Cambria Math"/>
              </a:rPr>
              <a:t>∊</a:t>
            </a:r>
            <a:r>
              <a:rPr lang="en-US" altLang="zh-CN" i="1" dirty="0">
                <a:latin typeface="Cambria Math"/>
                <a:ea typeface="Cambria Math"/>
              </a:rPr>
              <a:t> </a:t>
            </a:r>
            <a:r>
              <a:rPr lang="en-US" altLang="zh-CN" i="1" dirty="0">
                <a:ea typeface="Cambria Math"/>
              </a:rPr>
              <a:t>R </a:t>
            </a:r>
            <a:r>
              <a:rPr lang="zh-CN" altLang="en-US" dirty="0" smtClean="0">
                <a:ea typeface="Cambria Math"/>
              </a:rPr>
              <a:t>，则</a:t>
            </a:r>
            <a:r>
              <a:rPr lang="zh-CN" altLang="en-US" dirty="0">
                <a:ea typeface="Cambria Math"/>
              </a:rPr>
              <a:t>称</a:t>
            </a:r>
            <a:r>
              <a:rPr lang="en-US" altLang="zh-CN" dirty="0">
                <a:ea typeface="Cambria Math"/>
              </a:rPr>
              <a:t>R</a:t>
            </a:r>
            <a:r>
              <a:rPr lang="zh-CN" altLang="en-US" dirty="0" smtClean="0">
                <a:ea typeface="Cambria Math"/>
              </a:rPr>
              <a:t>为</a:t>
            </a:r>
            <a:r>
              <a:rPr lang="zh-CN" altLang="en-US" dirty="0">
                <a:ea typeface="Cambria Math"/>
              </a:rPr>
              <a:t>传递</a:t>
            </a:r>
            <a:r>
              <a:rPr lang="zh-CN" altLang="en-US" dirty="0" smtClean="0">
                <a:ea typeface="Cambria Math"/>
              </a:rPr>
              <a:t>关系</a:t>
            </a:r>
            <a:r>
              <a:rPr lang="zh-CN" altLang="en-US" i="1" dirty="0">
                <a:ea typeface="Cambria Math"/>
              </a:rPr>
              <a:t>。</a:t>
            </a:r>
            <a:r>
              <a:rPr lang="zh-CN" altLang="en-US" dirty="0">
                <a:ea typeface="Cambria Math"/>
              </a:rPr>
              <a:t>即，</a:t>
            </a:r>
            <a:r>
              <a:rPr lang="en-US" altLang="zh-CN" dirty="0">
                <a:ea typeface="Cambria Math"/>
              </a:rPr>
              <a:t>R</a:t>
            </a:r>
            <a:r>
              <a:rPr lang="zh-CN" altLang="en-US" dirty="0" smtClean="0">
                <a:ea typeface="Cambria Math"/>
              </a:rPr>
              <a:t>为传递关系</a:t>
            </a:r>
            <a:r>
              <a:rPr lang="zh-CN" altLang="en-US" dirty="0">
                <a:ea typeface="Cambria Math"/>
              </a:rPr>
              <a:t>，当且仅当</a:t>
            </a:r>
            <a:endParaRPr lang="en-US" altLang="zh-CN" i="1" dirty="0">
              <a:ea typeface="Cambria Math"/>
            </a:endParaRPr>
          </a:p>
          <a:p>
            <a:pPr lvl="1" algn="ctr">
              <a:buNone/>
            </a:pPr>
            <a:r>
              <a:rPr lang="en-US" dirty="0" smtClean="0">
                <a:latin typeface="Cambria Math"/>
                <a:ea typeface="Cambria Math"/>
              </a:rPr>
              <a:t>      ∀</a:t>
            </a:r>
            <a:r>
              <a:rPr lang="en-US" i="1" dirty="0" err="1" smtClean="0">
                <a:ea typeface="Cambria Math"/>
              </a:rPr>
              <a:t>x</a:t>
            </a:r>
            <a:r>
              <a:rPr lang="en-US" dirty="0" err="1" smtClean="0">
                <a:latin typeface="Cambria Math"/>
                <a:ea typeface="Cambria Math"/>
              </a:rPr>
              <a:t>∀</a:t>
            </a:r>
            <a:r>
              <a:rPr lang="en-US" i="1" dirty="0" err="1" smtClean="0">
                <a:ea typeface="Cambria Math"/>
              </a:rPr>
              <a:t>y</a:t>
            </a:r>
            <a:r>
              <a:rPr lang="en-US" dirty="0" smtClean="0">
                <a:latin typeface="Cambria Math"/>
                <a:ea typeface="Cambria Math"/>
              </a:rPr>
              <a:t> ∀</a:t>
            </a:r>
            <a:r>
              <a:rPr lang="en-US" i="1" dirty="0" smtClean="0">
                <a:ea typeface="Cambria Math"/>
              </a:rPr>
              <a:t>z</a:t>
            </a:r>
            <a:r>
              <a:rPr lang="en-US" dirty="0" smtClean="0">
                <a:latin typeface="Cambria Math"/>
                <a:ea typeface="Cambria Math"/>
              </a:rPr>
              <a:t>[((</a:t>
            </a:r>
            <a:r>
              <a:rPr lang="en-US" i="1" dirty="0" err="1" smtClean="0">
                <a:ea typeface="Cambria Math"/>
              </a:rPr>
              <a:t>x</a:t>
            </a:r>
            <a:r>
              <a:rPr lang="en-US" dirty="0" err="1" smtClean="0">
                <a:latin typeface="Cambria Math"/>
                <a:ea typeface="Cambria Math"/>
              </a:rPr>
              <a:t>,</a:t>
            </a:r>
            <a:r>
              <a:rPr lang="en-US" i="1" dirty="0" err="1" smtClean="0">
                <a:ea typeface="Cambria Math"/>
              </a:rPr>
              <a:t>y</a:t>
            </a:r>
            <a:r>
              <a:rPr lang="en-US" dirty="0" smtClean="0">
                <a:latin typeface="Cambria Math"/>
                <a:ea typeface="Cambria Math"/>
              </a:rPr>
              <a:t>) ∊</a:t>
            </a:r>
            <a:r>
              <a:rPr lang="en-US" i="1" dirty="0" smtClean="0">
                <a:ea typeface="Cambria Math"/>
              </a:rPr>
              <a:t>R</a:t>
            </a:r>
            <a:r>
              <a:rPr lang="en-US" dirty="0" smtClean="0">
                <a:latin typeface="Cambria Math"/>
                <a:ea typeface="Cambria Math"/>
              </a:rPr>
              <a:t> ∧ (</a:t>
            </a:r>
            <a:r>
              <a:rPr lang="en-US" i="1" dirty="0" err="1" smtClean="0">
                <a:ea typeface="Cambria Math"/>
              </a:rPr>
              <a:t>y</a:t>
            </a:r>
            <a:r>
              <a:rPr lang="en-US" dirty="0" err="1" smtClean="0">
                <a:latin typeface="Cambria Math"/>
                <a:ea typeface="Cambria Math"/>
              </a:rPr>
              <a:t>,</a:t>
            </a:r>
            <a:r>
              <a:rPr lang="en-US" i="1" dirty="0" err="1" smtClean="0">
                <a:ea typeface="Cambria Math"/>
              </a:rPr>
              <a:t>z</a:t>
            </a:r>
            <a:r>
              <a:rPr lang="en-US" dirty="0" smtClean="0">
                <a:latin typeface="Cambria Math"/>
                <a:ea typeface="Cambria Math"/>
              </a:rPr>
              <a:t>) ∊ R) ⟶ (</a:t>
            </a:r>
            <a:r>
              <a:rPr lang="en-US" i="1" dirty="0" err="1" smtClean="0">
                <a:ea typeface="Cambria Math"/>
              </a:rPr>
              <a:t>x</a:t>
            </a:r>
            <a:r>
              <a:rPr lang="en-US" dirty="0" err="1" smtClean="0">
                <a:latin typeface="Cambria Math"/>
                <a:ea typeface="Cambria Math"/>
              </a:rPr>
              <a:t>,</a:t>
            </a:r>
            <a:r>
              <a:rPr lang="en-US" i="1" dirty="0" err="1" smtClean="0">
                <a:ea typeface="Cambria Math"/>
              </a:rPr>
              <a:t>z</a:t>
            </a:r>
            <a:r>
              <a:rPr lang="en-US" dirty="0" smtClean="0">
                <a:latin typeface="Cambria Math"/>
                <a:ea typeface="Cambria Math"/>
              </a:rPr>
              <a:t>) ∊ </a:t>
            </a:r>
            <a:r>
              <a:rPr lang="en-US" i="1" dirty="0" smtClean="0">
                <a:ea typeface="Cambria Math"/>
              </a:rPr>
              <a:t>R</a:t>
            </a:r>
            <a:r>
              <a:rPr lang="en-US" dirty="0" smtClean="0">
                <a:latin typeface="Cambria Math"/>
                <a:ea typeface="Cambria Math"/>
              </a:rPr>
              <a:t> ]</a:t>
            </a:r>
            <a:endParaRPr lang="en-US" dirty="0" smtClean="0">
              <a:ea typeface="Cambria Math"/>
            </a:endParaRPr>
          </a:p>
          <a:p>
            <a:pPr marL="0" indent="0">
              <a:buNone/>
            </a:pPr>
            <a:r>
              <a:rPr lang="zh-CN" altLang="en-US" b="1" dirty="0" smtClean="0">
                <a:ea typeface="Cambria Math"/>
              </a:rPr>
              <a:t>例：</a:t>
            </a:r>
            <a:r>
              <a:rPr lang="zh-CN" altLang="en-US" dirty="0">
                <a:ea typeface="Cambria Math"/>
              </a:rPr>
              <a:t>以下整数集上的关系</a:t>
            </a:r>
            <a:r>
              <a:rPr lang="zh-CN" altLang="en-US" dirty="0" smtClean="0">
                <a:ea typeface="Cambria Math"/>
              </a:rPr>
              <a:t>是传递的</a:t>
            </a:r>
            <a:r>
              <a:rPr lang="en-US" dirty="0" smtClean="0">
                <a:ea typeface="Cambria Math"/>
              </a:rPr>
              <a:t>:</a:t>
            </a:r>
          </a:p>
          <a:p>
            <a:pPr lvl="1">
              <a:buNone/>
            </a:pPr>
            <a:r>
              <a:rPr lang="en-US" i="1" dirty="0" smtClean="0"/>
              <a:t>R</a:t>
            </a:r>
            <a:r>
              <a:rPr lang="en-US" baseline="-25000" dirty="0" smtClean="0">
                <a:latin typeface="Cambria Math" pitchFamily="18" charset="0"/>
                <a:ea typeface="Cambria Math" pitchFamily="18" charset="0"/>
              </a:rPr>
              <a:t>1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a:t>
            </a:r>
            <a:r>
              <a:rPr lang="en-US" dirty="0" smtClean="0">
                <a:latin typeface="Cambria Math"/>
                <a:ea typeface="Cambria Math"/>
              </a:rPr>
              <a:t>},</a:t>
            </a:r>
          </a:p>
          <a:p>
            <a:pPr lvl="1">
              <a:buNone/>
            </a:pPr>
            <a:r>
              <a:rPr lang="en-US" i="1" dirty="0" smtClean="0"/>
              <a:t>R</a:t>
            </a:r>
            <a:r>
              <a:rPr lang="en-US" baseline="-25000" dirty="0" smtClean="0">
                <a:latin typeface="Cambria Math" pitchFamily="18" charset="0"/>
                <a:ea typeface="Cambria Math" pitchFamily="18" charset="0"/>
              </a:rPr>
              <a:t>2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&gt; </a:t>
            </a:r>
            <a:r>
              <a:rPr lang="en-US" i="1" dirty="0" smtClean="0">
                <a:latin typeface="Cambria Math"/>
                <a:ea typeface="Cambria Math"/>
              </a:rPr>
              <a:t>b</a:t>
            </a:r>
            <a:r>
              <a:rPr lang="en-US" dirty="0" smtClean="0">
                <a:latin typeface="Cambria Math"/>
                <a:ea typeface="Cambria Math"/>
              </a:rPr>
              <a:t>},</a:t>
            </a:r>
            <a:endParaRPr lang="en-US" dirty="0" smtClean="0"/>
          </a:p>
          <a:p>
            <a:pPr lvl="1">
              <a:buNone/>
            </a:pPr>
            <a:r>
              <a:rPr lang="en-US" i="1" dirty="0" smtClean="0"/>
              <a:t>R</a:t>
            </a:r>
            <a:r>
              <a:rPr lang="en-US" baseline="-25000" dirty="0" smtClean="0">
                <a:latin typeface="Cambria Math" pitchFamily="18" charset="0"/>
                <a:ea typeface="Cambria Math" pitchFamily="18" charset="0"/>
              </a:rPr>
              <a:t>3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latin typeface="Cambria Math"/>
                <a:ea typeface="Cambria Math"/>
              </a:rPr>
              <a:t>or</a:t>
            </a:r>
            <a:r>
              <a:rPr lang="en-US" i="1" dirty="0" smtClean="0">
                <a:latin typeface="Cambria Math"/>
                <a:ea typeface="Cambria Math"/>
              </a:rPr>
              <a:t> a </a:t>
            </a:r>
            <a:r>
              <a:rPr lang="en-US" dirty="0" smtClean="0">
                <a:latin typeface="Cambria Math"/>
                <a:ea typeface="Cambria Math"/>
              </a:rPr>
              <a:t>=</a:t>
            </a:r>
            <a:r>
              <a:rPr lang="en-US" i="1" dirty="0" smtClean="0">
                <a:latin typeface="Cambria Math"/>
                <a:ea typeface="Cambria Math"/>
              </a:rPr>
              <a:t> −b</a:t>
            </a:r>
            <a:r>
              <a:rPr lang="en-US" dirty="0" smtClean="0">
                <a:latin typeface="Cambria Math"/>
                <a:ea typeface="Cambria Math"/>
              </a:rPr>
              <a:t>},</a:t>
            </a:r>
            <a:endParaRPr lang="en-US" dirty="0" smtClean="0"/>
          </a:p>
          <a:p>
            <a:pPr lvl="1">
              <a:buNone/>
            </a:pPr>
            <a:r>
              <a:rPr lang="en-US" i="1" dirty="0" smtClean="0"/>
              <a:t>R</a:t>
            </a:r>
            <a:r>
              <a:rPr lang="en-US" baseline="-25000" dirty="0" smtClean="0">
                <a:latin typeface="Cambria Math" pitchFamily="18" charset="0"/>
                <a:ea typeface="Cambria Math" pitchFamily="18" charset="0"/>
              </a:rPr>
              <a:t>4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a:t>
            </a:r>
            <a:r>
              <a:rPr lang="en-US" dirty="0" smtClean="0">
                <a:latin typeface="Cambria Math"/>
                <a:ea typeface="Cambria Math"/>
              </a:rPr>
              <a:t>}.</a:t>
            </a:r>
          </a:p>
          <a:p>
            <a:pPr lvl="1">
              <a:buNone/>
            </a:pPr>
            <a:r>
              <a:rPr lang="zh-CN" altLang="en-US" dirty="0">
                <a:ea typeface="Cambria Math"/>
              </a:rPr>
              <a:t>以下关系</a:t>
            </a:r>
            <a:r>
              <a:rPr lang="zh-CN" altLang="en-US" dirty="0" smtClean="0">
                <a:ea typeface="Cambria Math"/>
              </a:rPr>
              <a:t>不是传递的</a:t>
            </a:r>
            <a:r>
              <a:rPr lang="en-US" dirty="0" smtClean="0">
                <a:latin typeface="Cambria Math"/>
                <a:ea typeface="Cambria Math"/>
              </a:rPr>
              <a:t>:</a:t>
            </a:r>
          </a:p>
          <a:p>
            <a:pPr lvl="1">
              <a:buNone/>
            </a:pPr>
            <a:r>
              <a:rPr lang="en-US" dirty="0" smtClean="0">
                <a:latin typeface="Cambria Math"/>
                <a:ea typeface="Cambria Math"/>
              </a:rPr>
              <a:t> </a:t>
            </a:r>
            <a:r>
              <a:rPr lang="en-US" i="1" dirty="0" smtClean="0"/>
              <a:t>R</a:t>
            </a:r>
            <a:r>
              <a:rPr lang="en-US" baseline="-25000" dirty="0" smtClean="0">
                <a:latin typeface="Cambria Math" pitchFamily="18" charset="0"/>
                <a:ea typeface="Cambria Math" pitchFamily="18" charset="0"/>
              </a:rPr>
              <a:t>5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latin typeface="Cambria Math"/>
                <a:ea typeface="Cambria Math"/>
              </a:rPr>
              <a:t>+ 1} (</a:t>
            </a:r>
            <a:r>
              <a:rPr lang="zh-CN" altLang="en-US" dirty="0">
                <a:latin typeface="Cambria Math"/>
                <a:ea typeface="Cambria Math"/>
              </a:rPr>
              <a:t>反例</a:t>
            </a:r>
            <a:r>
              <a:rPr lang="zh-CN" altLang="en-US" dirty="0" smtClean="0">
                <a:latin typeface="Cambria Math"/>
                <a:ea typeface="Cambria Math"/>
              </a:rPr>
              <a:t>：</a:t>
            </a:r>
            <a:r>
              <a:rPr lang="en-US" altLang="zh-CN" dirty="0">
                <a:latin typeface="Cambria Math"/>
                <a:ea typeface="Cambria Math"/>
              </a:rPr>
              <a:t>(4,3</a:t>
            </a:r>
            <a:r>
              <a:rPr lang="en-US" altLang="zh-CN" dirty="0" smtClean="0">
                <a:latin typeface="Cambria Math"/>
                <a:ea typeface="Cambria Math"/>
              </a:rPr>
              <a:t>)</a:t>
            </a:r>
            <a:r>
              <a:rPr lang="zh-CN" altLang="en-US" dirty="0" smtClean="0">
                <a:latin typeface="Cambria Math"/>
                <a:ea typeface="Cambria Math"/>
              </a:rPr>
              <a:t>和</a:t>
            </a:r>
            <a:r>
              <a:rPr lang="en-US" dirty="0" smtClean="0">
                <a:latin typeface="Cambria Math"/>
                <a:ea typeface="Cambria Math"/>
              </a:rPr>
              <a:t>(3,2) </a:t>
            </a:r>
            <a:r>
              <a:rPr lang="zh-CN" altLang="en-US" dirty="0" smtClean="0">
                <a:latin typeface="Cambria Math"/>
                <a:ea typeface="Cambria Math"/>
              </a:rPr>
              <a:t>都属于</a:t>
            </a:r>
            <a:r>
              <a:rPr lang="en-US" i="1" dirty="0" smtClean="0"/>
              <a:t>R</a:t>
            </a:r>
            <a:r>
              <a:rPr lang="en-US" baseline="-25000" dirty="0" smtClean="0">
                <a:latin typeface="Cambria Math" pitchFamily="18" charset="0"/>
                <a:ea typeface="Cambria Math" pitchFamily="18" charset="0"/>
              </a:rPr>
              <a:t>5</a:t>
            </a:r>
            <a:r>
              <a:rPr lang="zh-CN" altLang="en-US" dirty="0" smtClean="0">
                <a:latin typeface="Cambria Math" pitchFamily="18" charset="0"/>
                <a:ea typeface="Cambria Math" pitchFamily="18" charset="0"/>
              </a:rPr>
              <a:t>，</a:t>
            </a:r>
            <a:r>
              <a:rPr lang="zh-CN" altLang="en-US" dirty="0" smtClean="0">
                <a:latin typeface="Cambria Math"/>
                <a:ea typeface="Cambria Math"/>
              </a:rPr>
              <a:t>但</a:t>
            </a:r>
            <a:r>
              <a:rPr lang="en-US" dirty="0" smtClean="0">
                <a:latin typeface="Cambria Math"/>
                <a:ea typeface="Cambria Math"/>
              </a:rPr>
              <a:t>(4,2)</a:t>
            </a:r>
            <a:r>
              <a:rPr lang="zh-CN" altLang="en-US" dirty="0" smtClean="0">
                <a:latin typeface="Cambria Math"/>
                <a:ea typeface="Cambria Math"/>
              </a:rPr>
              <a:t>不</a:t>
            </a:r>
            <a:r>
              <a:rPr lang="en-US" dirty="0" smtClean="0">
                <a:latin typeface="Cambria Math"/>
                <a:ea typeface="Cambria Math"/>
              </a:rPr>
              <a:t>),</a:t>
            </a:r>
          </a:p>
          <a:p>
            <a:pPr lvl="1">
              <a:buNone/>
            </a:pPr>
            <a:r>
              <a:rPr lang="en-US" i="1" dirty="0" smtClean="0"/>
              <a:t> R</a:t>
            </a:r>
            <a:r>
              <a:rPr lang="en-US" baseline="-25000" dirty="0" smtClean="0">
                <a:latin typeface="Cambria Math" pitchFamily="18" charset="0"/>
                <a:ea typeface="Cambria Math" pitchFamily="18" charset="0"/>
              </a:rPr>
              <a:t>6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 </a:t>
            </a:r>
            <a:r>
              <a:rPr lang="en-US" i="1" dirty="0" smtClean="0"/>
              <a:t>b</a:t>
            </a:r>
            <a:r>
              <a:rPr lang="en-US" dirty="0" smtClean="0"/>
              <a:t> </a:t>
            </a:r>
            <a:r>
              <a:rPr lang="en-US" dirty="0" smtClean="0">
                <a:latin typeface="Cambria Math"/>
                <a:ea typeface="Cambria Math"/>
              </a:rPr>
              <a:t>≤ 3} (</a:t>
            </a:r>
            <a:r>
              <a:rPr lang="zh-CN" altLang="en-US" dirty="0">
                <a:latin typeface="Cambria Math"/>
                <a:ea typeface="Cambria Math"/>
              </a:rPr>
              <a:t>反例：</a:t>
            </a:r>
            <a:r>
              <a:rPr lang="en-US" dirty="0" smtClean="0">
                <a:latin typeface="Cambria Math"/>
                <a:ea typeface="Cambria Math"/>
              </a:rPr>
              <a:t>(2,1)</a:t>
            </a:r>
            <a:r>
              <a:rPr lang="zh-CN" altLang="en-US" dirty="0">
                <a:latin typeface="Cambria Math"/>
                <a:ea typeface="Cambria Math"/>
              </a:rPr>
              <a:t>和</a:t>
            </a:r>
            <a:r>
              <a:rPr lang="en-US" dirty="0" smtClean="0">
                <a:latin typeface="Cambria Math"/>
                <a:ea typeface="Cambria Math"/>
              </a:rPr>
              <a:t>(1,2)</a:t>
            </a:r>
            <a:r>
              <a:rPr lang="zh-CN" altLang="en-US" dirty="0">
                <a:latin typeface="Cambria Math"/>
                <a:ea typeface="Cambria Math"/>
              </a:rPr>
              <a:t>都属于</a:t>
            </a:r>
            <a:r>
              <a:rPr lang="en-US" i="1" dirty="0" smtClean="0"/>
              <a:t>R</a:t>
            </a:r>
            <a:r>
              <a:rPr lang="en-US" baseline="-25000" dirty="0" smtClean="0">
                <a:latin typeface="Cambria Math" pitchFamily="18" charset="0"/>
                <a:ea typeface="Cambria Math" pitchFamily="18" charset="0"/>
              </a:rPr>
              <a:t>6</a:t>
            </a:r>
            <a:r>
              <a:rPr lang="zh-CN" altLang="en-US" dirty="0" smtClean="0">
                <a:latin typeface="Cambria Math" pitchFamily="18" charset="0"/>
                <a:ea typeface="Cambria Math" pitchFamily="18" charset="0"/>
              </a:rPr>
              <a:t>，</a:t>
            </a:r>
            <a:r>
              <a:rPr lang="zh-CN" altLang="en-US" dirty="0" smtClean="0">
                <a:latin typeface="Cambria Math"/>
                <a:ea typeface="Cambria Math"/>
              </a:rPr>
              <a:t>但</a:t>
            </a:r>
            <a:r>
              <a:rPr lang="en-US" dirty="0" smtClean="0">
                <a:latin typeface="Cambria Math"/>
                <a:ea typeface="Cambria Math"/>
              </a:rPr>
              <a:t>(2,2)</a:t>
            </a:r>
            <a:r>
              <a:rPr lang="zh-CN" altLang="en-US" dirty="0" smtClean="0">
                <a:latin typeface="Cambria Math"/>
                <a:ea typeface="Cambria Math"/>
              </a:rPr>
              <a:t>不</a:t>
            </a:r>
            <a:r>
              <a:rPr lang="en-US" dirty="0" smtClean="0">
                <a:latin typeface="Cambria Math"/>
                <a:ea typeface="Cambria Math"/>
              </a:rPr>
              <a:t>).</a:t>
            </a:r>
          </a:p>
          <a:p>
            <a:pPr lvl="1">
              <a:buNone/>
            </a:pPr>
            <a:endParaRPr lang="en-US" dirty="0" smtClean="0">
              <a:latin typeface="Cambria Math"/>
              <a:ea typeface="Cambria Math"/>
            </a:endParaRPr>
          </a:p>
          <a:p>
            <a:pPr lvl="1">
              <a:buNone/>
            </a:pPr>
            <a:endParaRPr lang="en-US" dirty="0" smtClean="0"/>
          </a:p>
          <a:p>
            <a:pPr>
              <a:buNone/>
            </a:pPr>
            <a:endParaRPr lang="en-US" b="1" dirty="0" smtClean="0">
              <a:ea typeface="Cambria Math"/>
            </a:endParaRPr>
          </a:p>
        </p:txBody>
      </p:sp>
      <p:cxnSp>
        <p:nvCxnSpPr>
          <p:cNvPr id="6" name="Straight Arrow Connector 5"/>
          <p:cNvCxnSpPr/>
          <p:nvPr/>
        </p:nvCxnSpPr>
        <p:spPr>
          <a:xfrm flipH="1">
            <a:off x="3124200" y="3886200"/>
            <a:ext cx="762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038600" y="3745468"/>
            <a:ext cx="3352800" cy="369332"/>
          </a:xfrm>
          <a:prstGeom prst="rect">
            <a:avLst/>
          </a:prstGeom>
          <a:noFill/>
          <a:ln>
            <a:solidFill>
              <a:schemeClr val="accent1"/>
            </a:solidFill>
          </a:ln>
        </p:spPr>
        <p:txBody>
          <a:bodyPr wrap="square" rtlCol="0">
            <a:spAutoFit/>
          </a:bodyPr>
          <a:lstStyle/>
          <a:p>
            <a:r>
              <a:rPr lang="zh-CN" altLang="en-US" dirty="0"/>
              <a:t>如果</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a:t>
            </a:r>
            <a:r>
              <a:rPr lang="zh-CN" altLang="en-US" i="1" dirty="0" smtClean="0">
                <a:latin typeface="Cambria Math"/>
                <a:ea typeface="Cambria Math"/>
              </a:rPr>
              <a:t>，</a:t>
            </a:r>
            <a:r>
              <a:rPr lang="en-US" i="1" dirty="0" smtClean="0"/>
              <a:t>b</a:t>
            </a:r>
            <a:r>
              <a:rPr lang="en-US" dirty="0" smtClean="0"/>
              <a:t> </a:t>
            </a:r>
            <a:r>
              <a:rPr lang="en-US" dirty="0" smtClean="0">
                <a:latin typeface="Cambria Math"/>
                <a:ea typeface="Cambria Math"/>
              </a:rPr>
              <a:t>≤ </a:t>
            </a:r>
            <a:r>
              <a:rPr lang="en-US" i="1" dirty="0" smtClean="0">
                <a:ea typeface="Cambria Math"/>
              </a:rPr>
              <a:t>c</a:t>
            </a:r>
            <a:r>
              <a:rPr lang="zh-CN" altLang="en-US" i="1" dirty="0">
                <a:ea typeface="Cambria Math"/>
              </a:rPr>
              <a:t>，</a:t>
            </a:r>
            <a:r>
              <a:rPr lang="zh-CN" altLang="en-US" dirty="0" smtClean="0">
                <a:latin typeface="Cambria Math"/>
                <a:ea typeface="Cambria Math"/>
              </a:rPr>
              <a:t>那么</a:t>
            </a:r>
            <a:r>
              <a:rPr lang="en-US" i="1" dirty="0" smtClean="0"/>
              <a:t>b</a:t>
            </a:r>
            <a:r>
              <a:rPr lang="en-US" dirty="0" smtClean="0"/>
              <a:t> </a:t>
            </a:r>
            <a:r>
              <a:rPr lang="en-US" dirty="0" smtClean="0">
                <a:latin typeface="Cambria Math"/>
                <a:ea typeface="Cambria Math"/>
              </a:rPr>
              <a:t>≤ </a:t>
            </a:r>
            <a:r>
              <a:rPr lang="en-US" i="1" dirty="0" smtClean="0">
                <a:ea typeface="Cambria Math"/>
              </a:rPr>
              <a:t>c. </a:t>
            </a:r>
            <a:r>
              <a:rPr lang="en-US" i="1" dirty="0" smtClean="0">
                <a:latin typeface="Cambria Math"/>
                <a:ea typeface="Cambria Math"/>
              </a:rPr>
              <a:t> </a:t>
            </a:r>
            <a:r>
              <a:rPr lang="en-US" dirty="0" smtClean="0"/>
              <a:t>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理解关系的性质</a:t>
            </a:r>
            <a:endParaRPr lang="zh-CN" altLang="en-US" dirty="0"/>
          </a:p>
        </p:txBody>
      </p:sp>
      <p:sp>
        <p:nvSpPr>
          <p:cNvPr id="3" name="Content Placeholder 2"/>
          <p:cNvSpPr>
            <a:spLocks noGrp="1"/>
          </p:cNvSpPr>
          <p:nvPr>
            <p:ph idx="1"/>
          </p:nvPr>
        </p:nvSpPr>
        <p:spPr/>
        <p:txBody>
          <a:bodyPr/>
          <a:lstStyle/>
          <a:p>
            <a:r>
              <a:rPr lang="zh-CN" altLang="en-US" dirty="0" smtClean="0"/>
              <a:t>自反关系要求有全部的</a:t>
            </a:r>
            <a:r>
              <a:rPr lang="en-US" altLang="zh-CN" dirty="0" smtClean="0"/>
              <a:t>(a, a</a:t>
            </a:r>
            <a:r>
              <a:rPr lang="en-US" altLang="zh-CN" dirty="0" smtClean="0"/>
              <a:t>); </a:t>
            </a:r>
            <a:r>
              <a:rPr lang="zh-CN" altLang="en-US" dirty="0" smtClean="0"/>
              <a:t>这</a:t>
            </a:r>
            <a:r>
              <a:rPr lang="zh-CN" altLang="en-US" dirty="0" smtClean="0"/>
              <a:t>条性质与</a:t>
            </a:r>
            <a:r>
              <a:rPr lang="en-US" altLang="zh-CN" dirty="0" smtClean="0"/>
              <a:t>A</a:t>
            </a:r>
            <a:r>
              <a:rPr lang="zh-CN" altLang="en-US" dirty="0" smtClean="0"/>
              <a:t>有关，其他</a:t>
            </a:r>
            <a:r>
              <a:rPr lang="zh-CN" altLang="en-US" dirty="0" smtClean="0"/>
              <a:t>三条性质与</a:t>
            </a:r>
            <a:r>
              <a:rPr lang="en-US" altLang="zh-CN" dirty="0" smtClean="0"/>
              <a:t>A</a:t>
            </a:r>
            <a:r>
              <a:rPr lang="zh-CN" altLang="en-US" dirty="0" smtClean="0"/>
              <a:t>无关</a:t>
            </a:r>
            <a:r>
              <a:rPr lang="zh-CN" altLang="en-US" dirty="0" smtClean="0"/>
              <a:t>；</a:t>
            </a:r>
            <a:endParaRPr lang="en-US" altLang="zh-CN" dirty="0" smtClean="0"/>
          </a:p>
          <a:p>
            <a:endParaRPr lang="en-US" altLang="zh-CN" dirty="0" smtClean="0"/>
          </a:p>
          <a:p>
            <a:pPr marL="0" indent="0">
              <a:buNone/>
            </a:pPr>
            <a:r>
              <a:rPr lang="zh-CN" altLang="en-US" dirty="0" smtClean="0"/>
              <a:t>对称关系和反对称关系与</a:t>
            </a:r>
            <a:r>
              <a:rPr lang="en-US" altLang="zh-CN" dirty="0"/>
              <a:t>(a, a</a:t>
            </a:r>
            <a:r>
              <a:rPr lang="en-US" altLang="zh-CN" dirty="0" smtClean="0"/>
              <a:t>)</a:t>
            </a:r>
            <a:r>
              <a:rPr lang="zh-CN" altLang="en-US" dirty="0" smtClean="0"/>
              <a:t>无关</a:t>
            </a:r>
            <a:r>
              <a:rPr lang="zh-CN" altLang="en-US" dirty="0"/>
              <a:t>；</a:t>
            </a:r>
            <a:endParaRPr lang="en-US" altLang="zh-CN" dirty="0"/>
          </a:p>
          <a:p>
            <a:r>
              <a:rPr lang="en-US" altLang="zh-CN" dirty="0" smtClean="0">
                <a:latin typeface="Cambria Math"/>
                <a:ea typeface="Cambria Math"/>
              </a:rPr>
              <a:t>a ≠b, </a:t>
            </a:r>
            <a:r>
              <a:rPr lang="zh-CN" altLang="en-US" dirty="0" smtClean="0"/>
              <a:t>对称关系要求</a:t>
            </a:r>
            <a:r>
              <a:rPr lang="en-US" altLang="zh-CN" dirty="0"/>
              <a:t>(a, </a:t>
            </a:r>
            <a:r>
              <a:rPr lang="en-US" altLang="zh-CN" dirty="0" smtClean="0"/>
              <a:t>b)</a:t>
            </a:r>
            <a:r>
              <a:rPr lang="zh-CN" altLang="en-US" dirty="0" smtClean="0"/>
              <a:t>和</a:t>
            </a:r>
            <a:r>
              <a:rPr lang="en-US" altLang="zh-CN" dirty="0" smtClean="0"/>
              <a:t>(b, </a:t>
            </a:r>
            <a:r>
              <a:rPr lang="en-US" altLang="zh-CN" dirty="0"/>
              <a:t>a</a:t>
            </a:r>
            <a:r>
              <a:rPr lang="en-US" altLang="zh-CN" dirty="0" smtClean="0"/>
              <a:t>)</a:t>
            </a:r>
            <a:r>
              <a:rPr lang="zh-CN" altLang="en-US" dirty="0" smtClean="0"/>
              <a:t>成对出现；</a:t>
            </a:r>
            <a:endParaRPr lang="en-US" altLang="zh-CN" dirty="0" smtClean="0"/>
          </a:p>
          <a:p>
            <a:r>
              <a:rPr lang="en-US" altLang="zh-CN" dirty="0">
                <a:latin typeface="Cambria Math"/>
                <a:ea typeface="Cambria Math"/>
              </a:rPr>
              <a:t>a ≠b</a:t>
            </a:r>
            <a:r>
              <a:rPr lang="en-US" altLang="zh-CN" dirty="0" smtClean="0">
                <a:latin typeface="Cambria Math"/>
                <a:ea typeface="Cambria Math"/>
              </a:rPr>
              <a:t>, </a:t>
            </a:r>
            <a:r>
              <a:rPr lang="zh-CN" altLang="en-US" dirty="0" smtClean="0"/>
              <a:t>反对称关系</a:t>
            </a:r>
            <a:r>
              <a:rPr lang="zh-CN" altLang="en-US" dirty="0"/>
              <a:t>要求</a:t>
            </a:r>
            <a:r>
              <a:rPr lang="en-US" altLang="zh-CN" dirty="0"/>
              <a:t>(a, b)</a:t>
            </a:r>
            <a:r>
              <a:rPr lang="zh-CN" altLang="en-US" dirty="0"/>
              <a:t>和</a:t>
            </a:r>
            <a:r>
              <a:rPr lang="en-US" altLang="zh-CN" dirty="0"/>
              <a:t>(b, a</a:t>
            </a:r>
            <a:r>
              <a:rPr lang="en-US" altLang="zh-CN" dirty="0" smtClean="0"/>
              <a:t>)</a:t>
            </a:r>
            <a:r>
              <a:rPr lang="zh-CN" altLang="en-US" dirty="0" smtClean="0"/>
              <a:t>不能成</a:t>
            </a:r>
            <a:r>
              <a:rPr lang="zh-CN" altLang="en-US" dirty="0"/>
              <a:t>对</a:t>
            </a:r>
            <a:r>
              <a:rPr lang="zh-CN" altLang="en-US" dirty="0" smtClean="0"/>
              <a:t>出现；</a:t>
            </a:r>
            <a:endParaRPr lang="en-US" altLang="zh-CN" dirty="0" smtClean="0"/>
          </a:p>
          <a:p>
            <a:endParaRPr lang="en-US" altLang="zh-CN" dirty="0"/>
          </a:p>
          <a:p>
            <a:r>
              <a:rPr lang="zh-CN" altLang="en-US" dirty="0" smtClean="0"/>
              <a:t>传递称关系要求：能传的一定要传过去</a:t>
            </a:r>
            <a:r>
              <a:rPr lang="en-US" altLang="zh-CN" dirty="0" smtClean="0"/>
              <a:t>.</a:t>
            </a:r>
            <a:endParaRPr lang="en-US" altLang="zh-CN" dirty="0"/>
          </a:p>
          <a:p>
            <a:endParaRPr lang="zh-CN" altLang="en-US" dirty="0"/>
          </a:p>
        </p:txBody>
      </p:sp>
    </p:spTree>
    <p:extLst>
      <p:ext uri="{BB962C8B-B14F-4D97-AF65-F5344CB8AC3E}">
        <p14:creationId xmlns:p14="http://schemas.microsoft.com/office/powerpoint/2010/main" val="589108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关系的组合</a:t>
            </a:r>
            <a:endParaRPr lang="en-US" dirty="0"/>
          </a:p>
        </p:txBody>
      </p:sp>
      <p:sp>
        <p:nvSpPr>
          <p:cNvPr id="3" name="Content Placeholder 2"/>
          <p:cNvSpPr>
            <a:spLocks noGrp="1"/>
          </p:cNvSpPr>
          <p:nvPr>
            <p:ph idx="1"/>
          </p:nvPr>
        </p:nvSpPr>
        <p:spPr/>
        <p:txBody>
          <a:bodyPr/>
          <a:lstStyle/>
          <a:p>
            <a:pPr marL="0" indent="0">
              <a:buNone/>
            </a:pPr>
            <a:r>
              <a:rPr lang="zh-CN" altLang="en-US" sz="2800" dirty="0" smtClean="0"/>
              <a:t>对于</a:t>
            </a:r>
            <a:r>
              <a:rPr lang="zh-CN" altLang="en-US" sz="2800" dirty="0" smtClean="0"/>
              <a:t>两个</a:t>
            </a:r>
            <a:r>
              <a:rPr lang="en-US" sz="2800" dirty="0" smtClean="0"/>
              <a:t> </a:t>
            </a:r>
            <a:r>
              <a:rPr lang="en-US" sz="2800" i="1" dirty="0" smtClean="0"/>
              <a:t>R</a:t>
            </a:r>
            <a:r>
              <a:rPr lang="en-US" sz="2800" baseline="-25000" dirty="0" smtClean="0">
                <a:latin typeface="Cambria Math" pitchFamily="18" charset="0"/>
                <a:ea typeface="Cambria Math" pitchFamily="18" charset="0"/>
              </a:rPr>
              <a:t>1</a:t>
            </a:r>
            <a:r>
              <a:rPr lang="en-US" sz="2800" dirty="0" smtClean="0"/>
              <a:t> </a:t>
            </a:r>
            <a:r>
              <a:rPr lang="zh-CN" altLang="en-US" sz="2800" dirty="0" smtClean="0"/>
              <a:t>和</a:t>
            </a:r>
            <a:r>
              <a:rPr lang="en-US" sz="2800" i="1" dirty="0" smtClean="0"/>
              <a:t>R</a:t>
            </a:r>
            <a:r>
              <a:rPr lang="en-US" sz="2800" baseline="-25000" dirty="0" smtClean="0">
                <a:latin typeface="Cambria Math" pitchFamily="18" charset="0"/>
                <a:ea typeface="Cambria Math" pitchFamily="18" charset="0"/>
              </a:rPr>
              <a:t>2</a:t>
            </a:r>
            <a:r>
              <a:rPr lang="zh-CN" altLang="en-US" sz="2800" dirty="0" smtClean="0">
                <a:latin typeface="Cambria Math" pitchFamily="18" charset="0"/>
                <a:ea typeface="Cambria Math" pitchFamily="18" charset="0"/>
              </a:rPr>
              <a:t>，</a:t>
            </a:r>
            <a:r>
              <a:rPr lang="zh-CN" altLang="en-US" sz="2800" dirty="0" smtClean="0"/>
              <a:t>我们能用基本的集合运算产生新的关系：</a:t>
            </a:r>
            <a:r>
              <a:rPr lang="en-US" sz="2800" i="1" dirty="0" smtClean="0"/>
              <a:t>R</a:t>
            </a:r>
            <a:r>
              <a:rPr lang="en-US" sz="2800" baseline="-25000" dirty="0" smtClean="0">
                <a:latin typeface="Cambria Math" pitchFamily="18" charset="0"/>
                <a:ea typeface="Cambria Math" pitchFamily="18" charset="0"/>
              </a:rPr>
              <a:t>1</a:t>
            </a:r>
            <a:r>
              <a:rPr lang="en-US" sz="2800" dirty="0" smtClean="0"/>
              <a:t> </a:t>
            </a:r>
            <a:r>
              <a:rPr lang="en-US" sz="2800" dirty="0" smtClean="0">
                <a:latin typeface="Cambria Math"/>
                <a:ea typeface="Cambria Math"/>
              </a:rPr>
              <a:t>∪</a:t>
            </a:r>
            <a:r>
              <a:rPr lang="en-US" sz="2800" dirty="0" smtClean="0"/>
              <a:t> </a:t>
            </a:r>
            <a:r>
              <a:rPr lang="en-US" sz="2800" i="1" dirty="0" smtClean="0"/>
              <a:t>R</a:t>
            </a:r>
            <a:r>
              <a:rPr lang="en-US" sz="2800" baseline="-25000" dirty="0" smtClean="0">
                <a:latin typeface="Cambria Math" pitchFamily="18" charset="0"/>
                <a:ea typeface="Cambria Math" pitchFamily="18" charset="0"/>
              </a:rPr>
              <a:t>2</a:t>
            </a:r>
            <a:r>
              <a:rPr lang="en-US" sz="2800" dirty="0" smtClean="0"/>
              <a:t>, </a:t>
            </a:r>
            <a:r>
              <a:rPr lang="en-US" sz="2800" i="1" dirty="0" smtClean="0"/>
              <a:t>R</a:t>
            </a:r>
            <a:r>
              <a:rPr lang="en-US" sz="2800" baseline="-25000" dirty="0" smtClean="0">
                <a:latin typeface="Cambria Math" pitchFamily="18" charset="0"/>
                <a:ea typeface="Cambria Math" pitchFamily="18" charset="0"/>
              </a:rPr>
              <a:t>1</a:t>
            </a:r>
            <a:r>
              <a:rPr lang="en-US" sz="2800" dirty="0" smtClean="0"/>
              <a:t> </a:t>
            </a:r>
            <a:r>
              <a:rPr lang="en-US" sz="2800" dirty="0" smtClean="0">
                <a:latin typeface="Cambria Math"/>
                <a:ea typeface="Cambria Math"/>
              </a:rPr>
              <a:t>∩</a:t>
            </a:r>
            <a:r>
              <a:rPr lang="en-US" sz="2800" dirty="0" smtClean="0"/>
              <a:t> </a:t>
            </a:r>
            <a:r>
              <a:rPr lang="en-US" sz="2800" i="1" dirty="0" smtClean="0"/>
              <a:t>R</a:t>
            </a:r>
            <a:r>
              <a:rPr lang="en-US" sz="2800" baseline="-25000" dirty="0" smtClean="0">
                <a:latin typeface="Cambria Math" pitchFamily="18" charset="0"/>
                <a:ea typeface="Cambria Math" pitchFamily="18" charset="0"/>
              </a:rPr>
              <a:t>2</a:t>
            </a:r>
            <a:r>
              <a:rPr lang="en-US" sz="2800" dirty="0" smtClean="0"/>
              <a:t>, </a:t>
            </a:r>
            <a:r>
              <a:rPr lang="en-US" sz="2800" i="1" dirty="0" smtClean="0"/>
              <a:t>R</a:t>
            </a:r>
            <a:r>
              <a:rPr lang="en-US" sz="2800" baseline="-25000" dirty="0" smtClean="0">
                <a:latin typeface="Cambria Math" pitchFamily="18" charset="0"/>
                <a:ea typeface="Cambria Math" pitchFamily="18" charset="0"/>
              </a:rPr>
              <a:t>1</a:t>
            </a:r>
            <a:r>
              <a:rPr lang="en-US" sz="2800" dirty="0" smtClean="0"/>
              <a:t> </a:t>
            </a:r>
            <a:r>
              <a:rPr lang="en-US" sz="2800" dirty="0" smtClean="0">
                <a:latin typeface="Cambria Math"/>
                <a:ea typeface="Cambria Math"/>
              </a:rPr>
              <a:t>− </a:t>
            </a:r>
            <a:r>
              <a:rPr lang="en-US" sz="2800" i="1" dirty="0" smtClean="0"/>
              <a:t>R</a:t>
            </a:r>
            <a:r>
              <a:rPr lang="en-US" sz="2800" baseline="-25000" dirty="0" smtClean="0">
                <a:latin typeface="Cambria Math" pitchFamily="18" charset="0"/>
                <a:ea typeface="Cambria Math" pitchFamily="18" charset="0"/>
              </a:rPr>
              <a:t>2</a:t>
            </a:r>
            <a:r>
              <a:rPr lang="en-US" sz="2800" dirty="0" smtClean="0"/>
              <a:t>, </a:t>
            </a:r>
            <a:r>
              <a:rPr lang="zh-CN" altLang="en-US" sz="2800" dirty="0" smtClean="0"/>
              <a:t>和</a:t>
            </a:r>
            <a:r>
              <a:rPr lang="en-US" sz="2800" i="1" dirty="0" smtClean="0"/>
              <a:t>R</a:t>
            </a:r>
            <a:r>
              <a:rPr lang="en-US" sz="2800" baseline="-25000" dirty="0" smtClean="0">
                <a:latin typeface="Cambria Math" pitchFamily="18" charset="0"/>
                <a:ea typeface="Cambria Math" pitchFamily="18" charset="0"/>
              </a:rPr>
              <a:t>2</a:t>
            </a:r>
            <a:r>
              <a:rPr lang="en-US" sz="2800" dirty="0" smtClean="0"/>
              <a:t> </a:t>
            </a:r>
            <a:r>
              <a:rPr lang="en-US" sz="2800" dirty="0" smtClean="0">
                <a:latin typeface="Cambria Math"/>
                <a:ea typeface="Cambria Math"/>
              </a:rPr>
              <a:t>−</a:t>
            </a:r>
            <a:r>
              <a:rPr lang="en-US" sz="2800" dirty="0" smtClean="0"/>
              <a:t> </a:t>
            </a:r>
            <a:r>
              <a:rPr lang="en-US" sz="2800" i="1" dirty="0" smtClean="0"/>
              <a:t>R</a:t>
            </a:r>
            <a:r>
              <a:rPr lang="en-US" sz="2800" baseline="-25000" dirty="0" smtClean="0">
                <a:latin typeface="Cambria Math" pitchFamily="18" charset="0"/>
                <a:ea typeface="Cambria Math" pitchFamily="18" charset="0"/>
              </a:rPr>
              <a:t>1</a:t>
            </a:r>
            <a:r>
              <a:rPr lang="en-US" sz="2800" dirty="0" smtClean="0"/>
              <a:t>.</a:t>
            </a:r>
          </a:p>
          <a:p>
            <a:pPr marL="0" indent="0">
              <a:buNone/>
            </a:pPr>
            <a:endParaRPr lang="en-US" altLang="zh-CN" b="1" dirty="0" smtClean="0">
              <a:ea typeface="Cambria Math"/>
            </a:endParaRPr>
          </a:p>
          <a:p>
            <a:pPr marL="0" indent="0">
              <a:buNone/>
            </a:pPr>
            <a:r>
              <a:rPr lang="zh-CN" altLang="en-US" b="1" dirty="0" smtClean="0">
                <a:ea typeface="Cambria Math"/>
              </a:rPr>
              <a:t>例： </a:t>
            </a:r>
            <a:r>
              <a:rPr lang="en-US" i="1" dirty="0" smtClean="0"/>
              <a:t>A</a:t>
            </a:r>
            <a:r>
              <a:rPr lang="en-US" dirty="0" smtClean="0"/>
              <a:t> = {</a:t>
            </a:r>
            <a:r>
              <a:rPr lang="en-US" dirty="0" smtClean="0">
                <a:latin typeface="Cambria Math" pitchFamily="18" charset="0"/>
                <a:ea typeface="Cambria Math" pitchFamily="18" charset="0"/>
              </a:rPr>
              <a:t>1, 2, 3</a:t>
            </a:r>
            <a:r>
              <a:rPr lang="en-US" dirty="0" smtClean="0"/>
              <a:t>}</a:t>
            </a:r>
            <a:r>
              <a:rPr lang="zh-CN" altLang="en-US" dirty="0" smtClean="0"/>
              <a:t>，</a:t>
            </a:r>
            <a:r>
              <a:rPr lang="en-US" i="1" dirty="0" smtClean="0"/>
              <a:t>B</a:t>
            </a:r>
            <a:r>
              <a:rPr lang="en-US" dirty="0" smtClean="0"/>
              <a:t> </a:t>
            </a:r>
            <a:r>
              <a:rPr lang="en-US" i="1" dirty="0" smtClean="0"/>
              <a:t>= </a:t>
            </a:r>
            <a:r>
              <a:rPr lang="en-US" dirty="0" smtClean="0"/>
              <a:t>{</a:t>
            </a:r>
            <a:r>
              <a:rPr lang="en-US" dirty="0" smtClean="0">
                <a:latin typeface="Cambria Math" pitchFamily="18" charset="0"/>
                <a:ea typeface="Cambria Math" pitchFamily="18" charset="0"/>
              </a:rPr>
              <a:t>1, 2, 3, 4</a:t>
            </a:r>
            <a:r>
              <a:rPr lang="en-US" dirty="0" smtClean="0"/>
              <a:t>}. </a:t>
            </a:r>
            <a:r>
              <a:rPr lang="en-US" i="1" dirty="0" smtClean="0"/>
              <a:t>R</a:t>
            </a:r>
            <a:r>
              <a:rPr lang="en-US" baseline="-25000"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1, 1</a:t>
            </a:r>
            <a:r>
              <a:rPr lang="en-US" dirty="0" smtClean="0"/>
              <a:t>),(</a:t>
            </a:r>
            <a:r>
              <a:rPr lang="en-US" dirty="0" smtClean="0">
                <a:latin typeface="Cambria Math" pitchFamily="18" charset="0"/>
                <a:ea typeface="Cambria Math" pitchFamily="18" charset="0"/>
              </a:rPr>
              <a:t>2, 2</a:t>
            </a:r>
            <a:r>
              <a:rPr lang="en-US" dirty="0" smtClean="0"/>
              <a:t>),(</a:t>
            </a:r>
            <a:r>
              <a:rPr lang="en-US" dirty="0" smtClean="0">
                <a:latin typeface="Cambria Math" pitchFamily="18" charset="0"/>
                <a:ea typeface="Cambria Math" pitchFamily="18" charset="0"/>
              </a:rPr>
              <a:t>3,3</a:t>
            </a:r>
            <a:r>
              <a:rPr lang="en-US" dirty="0" smtClean="0"/>
              <a:t>)}</a:t>
            </a:r>
            <a:r>
              <a:rPr lang="zh-CN" altLang="en-US" dirty="0" smtClean="0"/>
              <a:t>，</a:t>
            </a:r>
            <a:r>
              <a:rPr lang="en-US" i="1" dirty="0" smtClean="0"/>
              <a:t>R</a:t>
            </a:r>
            <a:r>
              <a:rPr lang="en-US" baseline="-25000"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1, 1</a:t>
            </a:r>
            <a:r>
              <a:rPr lang="en-US" dirty="0" smtClean="0"/>
              <a:t>), (</a:t>
            </a:r>
            <a:r>
              <a:rPr lang="en-US" dirty="0" smtClean="0">
                <a:latin typeface="Cambria Math" pitchFamily="18" charset="0"/>
                <a:ea typeface="Cambria Math" pitchFamily="18" charset="0"/>
              </a:rPr>
              <a:t>1, 2</a:t>
            </a:r>
            <a:r>
              <a:rPr lang="en-US" dirty="0" smtClean="0"/>
              <a:t>), (</a:t>
            </a:r>
            <a:r>
              <a:rPr lang="en-US" dirty="0" smtClean="0">
                <a:latin typeface="Cambria Math" pitchFamily="18" charset="0"/>
                <a:ea typeface="Cambria Math" pitchFamily="18" charset="0"/>
              </a:rPr>
              <a:t>1, 3</a:t>
            </a:r>
            <a:r>
              <a:rPr lang="en-US" dirty="0" smtClean="0"/>
              <a:t>), (</a:t>
            </a:r>
            <a:r>
              <a:rPr lang="en-US" dirty="0" smtClean="0">
                <a:latin typeface="Cambria Math" pitchFamily="18" charset="0"/>
                <a:ea typeface="Cambria Math" pitchFamily="18" charset="0"/>
              </a:rPr>
              <a:t>1, 4</a:t>
            </a:r>
            <a:r>
              <a:rPr lang="en-US" dirty="0" smtClean="0"/>
              <a:t>)}</a:t>
            </a:r>
            <a:r>
              <a:rPr lang="zh-CN" altLang="en-US" dirty="0" smtClean="0"/>
              <a:t>，则：</a:t>
            </a:r>
            <a:endParaRPr lang="en-US" altLang="zh-CN" dirty="0" smtClean="0"/>
          </a:p>
          <a:p>
            <a:pPr marL="0" indent="0">
              <a:buNone/>
            </a:pPr>
            <a:r>
              <a:rPr lang="en-US" altLang="zh-CN" sz="2400" i="1" dirty="0" smtClean="0"/>
              <a:t>	R</a:t>
            </a:r>
            <a:r>
              <a:rPr lang="en-US" altLang="zh-CN" sz="2400" baseline="-25000" dirty="0" smtClean="0">
                <a:latin typeface="Cambria Math" pitchFamily="18" charset="0"/>
                <a:ea typeface="Cambria Math" pitchFamily="18" charset="0"/>
              </a:rPr>
              <a:t>1</a:t>
            </a:r>
            <a:r>
              <a:rPr lang="en-US" altLang="zh-CN" sz="2400" dirty="0" smtClean="0"/>
              <a:t> </a:t>
            </a:r>
            <a:r>
              <a:rPr lang="en-US" altLang="zh-CN" sz="2400" dirty="0">
                <a:latin typeface="Cambria Math"/>
                <a:ea typeface="Cambria Math"/>
              </a:rPr>
              <a:t>∪</a:t>
            </a:r>
            <a:r>
              <a:rPr lang="en-US" altLang="zh-CN" sz="2400" dirty="0"/>
              <a:t> </a:t>
            </a:r>
            <a:r>
              <a:rPr lang="en-US" altLang="zh-CN" sz="2400" i="1" dirty="0"/>
              <a:t>R</a:t>
            </a:r>
            <a:r>
              <a:rPr lang="en-US" altLang="zh-CN" sz="2400" baseline="-25000" dirty="0">
                <a:latin typeface="Cambria Math" pitchFamily="18" charset="0"/>
                <a:ea typeface="Cambria Math" pitchFamily="18" charset="0"/>
              </a:rPr>
              <a:t>2 </a:t>
            </a:r>
            <a:r>
              <a:rPr lang="en-US" altLang="zh-CN" sz="2400" dirty="0"/>
              <a:t>={(</a:t>
            </a:r>
            <a:r>
              <a:rPr lang="en-US" altLang="zh-CN" sz="2400" dirty="0">
                <a:latin typeface="Cambria Math" pitchFamily="18" charset="0"/>
                <a:ea typeface="Cambria Math" pitchFamily="18" charset="0"/>
              </a:rPr>
              <a:t>1</a:t>
            </a:r>
            <a:r>
              <a:rPr lang="en-US" altLang="zh-CN" sz="2400" dirty="0" smtClean="0">
                <a:latin typeface="Cambria Math" pitchFamily="18" charset="0"/>
                <a:ea typeface="Cambria Math" pitchFamily="18" charset="0"/>
              </a:rPr>
              <a:t>, 1</a:t>
            </a:r>
            <a:r>
              <a:rPr lang="en-US" altLang="zh-CN" sz="2400" dirty="0" smtClean="0"/>
              <a:t>), (</a:t>
            </a:r>
            <a:r>
              <a:rPr lang="en-US" altLang="zh-CN" sz="2400" dirty="0">
                <a:latin typeface="Cambria Math" pitchFamily="18" charset="0"/>
                <a:ea typeface="Cambria Math" pitchFamily="18" charset="0"/>
              </a:rPr>
              <a:t>1</a:t>
            </a:r>
            <a:r>
              <a:rPr lang="en-US" altLang="zh-CN" sz="2400" dirty="0" smtClean="0">
                <a:latin typeface="Cambria Math" pitchFamily="18" charset="0"/>
                <a:ea typeface="Cambria Math" pitchFamily="18" charset="0"/>
              </a:rPr>
              <a:t>, 2</a:t>
            </a:r>
            <a:r>
              <a:rPr lang="en-US" altLang="zh-CN" sz="2400" dirty="0" smtClean="0"/>
              <a:t>), (</a:t>
            </a:r>
            <a:r>
              <a:rPr lang="en-US" altLang="zh-CN" sz="2400" dirty="0">
                <a:latin typeface="Cambria Math" pitchFamily="18" charset="0"/>
                <a:ea typeface="Cambria Math" pitchFamily="18" charset="0"/>
              </a:rPr>
              <a:t>1</a:t>
            </a:r>
            <a:r>
              <a:rPr lang="en-US" altLang="zh-CN" sz="2400" dirty="0" smtClean="0">
                <a:latin typeface="Cambria Math" pitchFamily="18" charset="0"/>
                <a:ea typeface="Cambria Math" pitchFamily="18" charset="0"/>
              </a:rPr>
              <a:t>, 3</a:t>
            </a:r>
            <a:r>
              <a:rPr lang="en-US" altLang="zh-CN" sz="2400" dirty="0" smtClean="0"/>
              <a:t>), (</a:t>
            </a:r>
            <a:r>
              <a:rPr lang="en-US" altLang="zh-CN" sz="2400" dirty="0">
                <a:latin typeface="Cambria Math" pitchFamily="18" charset="0"/>
                <a:ea typeface="Cambria Math" pitchFamily="18" charset="0"/>
              </a:rPr>
              <a:t>1</a:t>
            </a:r>
            <a:r>
              <a:rPr lang="en-US" altLang="zh-CN" sz="2400" dirty="0" smtClean="0">
                <a:latin typeface="Cambria Math" pitchFamily="18" charset="0"/>
                <a:ea typeface="Cambria Math" pitchFamily="18" charset="0"/>
              </a:rPr>
              <a:t>, 4</a:t>
            </a:r>
            <a:r>
              <a:rPr lang="en-US" altLang="zh-CN" sz="2400" dirty="0" smtClean="0"/>
              <a:t>), (</a:t>
            </a:r>
            <a:r>
              <a:rPr lang="en-US" altLang="zh-CN" sz="2400" dirty="0">
                <a:latin typeface="Cambria Math" pitchFamily="18" charset="0"/>
                <a:ea typeface="Cambria Math" pitchFamily="18" charset="0"/>
              </a:rPr>
              <a:t>2</a:t>
            </a:r>
            <a:r>
              <a:rPr lang="en-US" altLang="zh-CN" sz="2400" dirty="0" smtClean="0">
                <a:latin typeface="Cambria Math" pitchFamily="18" charset="0"/>
                <a:ea typeface="Cambria Math" pitchFamily="18" charset="0"/>
              </a:rPr>
              <a:t>, 2</a:t>
            </a:r>
            <a:r>
              <a:rPr lang="en-US" altLang="zh-CN" sz="2400" dirty="0" smtClean="0"/>
              <a:t>), (</a:t>
            </a:r>
            <a:r>
              <a:rPr lang="en-US" altLang="zh-CN" sz="2400" dirty="0">
                <a:latin typeface="Cambria Math" pitchFamily="18" charset="0"/>
                <a:ea typeface="Cambria Math" pitchFamily="18" charset="0"/>
              </a:rPr>
              <a:t>3</a:t>
            </a:r>
            <a:r>
              <a:rPr lang="en-US" altLang="zh-CN" sz="2400" dirty="0" smtClean="0">
                <a:latin typeface="Cambria Math" pitchFamily="18" charset="0"/>
                <a:ea typeface="Cambria Math" pitchFamily="18" charset="0"/>
              </a:rPr>
              <a:t>, 3</a:t>
            </a:r>
            <a:r>
              <a:rPr lang="en-US" altLang="zh-CN" sz="2400" dirty="0" smtClean="0"/>
              <a:t>)}</a:t>
            </a:r>
            <a:r>
              <a:rPr lang="zh-CN" altLang="en-US" sz="2400" dirty="0"/>
              <a:t> ，</a:t>
            </a:r>
            <a:r>
              <a:rPr lang="en-US" altLang="zh-CN" sz="2400" dirty="0" smtClean="0"/>
              <a:t> </a:t>
            </a:r>
          </a:p>
          <a:p>
            <a:pPr marL="0" indent="0">
              <a:buNone/>
            </a:pPr>
            <a:r>
              <a:rPr lang="en-US" altLang="zh-CN" sz="2400" i="1" dirty="0" smtClean="0"/>
              <a:t>	R</a:t>
            </a:r>
            <a:r>
              <a:rPr lang="en-US" altLang="zh-CN" sz="2400" baseline="-25000" dirty="0" smtClean="0">
                <a:latin typeface="Cambria Math" pitchFamily="18" charset="0"/>
                <a:ea typeface="Cambria Math" pitchFamily="18" charset="0"/>
              </a:rPr>
              <a:t>1</a:t>
            </a:r>
            <a:r>
              <a:rPr lang="en-US" altLang="zh-CN" sz="2400" dirty="0" smtClean="0"/>
              <a:t> </a:t>
            </a:r>
            <a:r>
              <a:rPr lang="en-US" altLang="zh-CN" sz="2400" dirty="0">
                <a:latin typeface="Cambria Math"/>
                <a:ea typeface="Cambria Math"/>
              </a:rPr>
              <a:t>∩</a:t>
            </a:r>
            <a:r>
              <a:rPr lang="en-US" altLang="zh-CN" sz="2400" dirty="0"/>
              <a:t> </a:t>
            </a:r>
            <a:r>
              <a:rPr lang="en-US" altLang="zh-CN" sz="2400" i="1" dirty="0"/>
              <a:t>R</a:t>
            </a:r>
            <a:r>
              <a:rPr lang="en-US" altLang="zh-CN" sz="2400" baseline="-25000" dirty="0">
                <a:latin typeface="Cambria Math" pitchFamily="18" charset="0"/>
                <a:ea typeface="Cambria Math" pitchFamily="18" charset="0"/>
              </a:rPr>
              <a:t>2 </a:t>
            </a:r>
            <a:r>
              <a:rPr lang="en-US" altLang="zh-CN" sz="2400" dirty="0"/>
              <a:t>={(</a:t>
            </a:r>
            <a:r>
              <a:rPr lang="en-US" altLang="zh-CN" sz="2400" dirty="0">
                <a:latin typeface="Cambria Math" pitchFamily="18" charset="0"/>
                <a:ea typeface="Cambria Math" pitchFamily="18" charset="0"/>
              </a:rPr>
              <a:t>1</a:t>
            </a:r>
            <a:r>
              <a:rPr lang="en-US" altLang="zh-CN" sz="2400" dirty="0" smtClean="0">
                <a:latin typeface="Cambria Math" pitchFamily="18" charset="0"/>
                <a:ea typeface="Cambria Math" pitchFamily="18" charset="0"/>
              </a:rPr>
              <a:t>, 1</a:t>
            </a:r>
            <a:r>
              <a:rPr lang="en-US" altLang="zh-CN" sz="2400" dirty="0"/>
              <a:t>)} </a:t>
            </a:r>
            <a:r>
              <a:rPr lang="zh-CN" altLang="en-US" sz="2400" dirty="0" smtClean="0"/>
              <a:t>，</a:t>
            </a:r>
            <a:endParaRPr lang="en-US" altLang="zh-CN" sz="2400" dirty="0" smtClean="0"/>
          </a:p>
          <a:p>
            <a:pPr marL="0" indent="0">
              <a:buNone/>
            </a:pPr>
            <a:r>
              <a:rPr lang="en-US" altLang="zh-CN" sz="2400" i="1" dirty="0" smtClean="0"/>
              <a:t>	R</a:t>
            </a:r>
            <a:r>
              <a:rPr lang="en-US" altLang="zh-CN" sz="2400" baseline="-25000" dirty="0" smtClean="0">
                <a:latin typeface="Cambria Math" pitchFamily="18" charset="0"/>
                <a:ea typeface="Cambria Math" pitchFamily="18" charset="0"/>
              </a:rPr>
              <a:t>1</a:t>
            </a:r>
            <a:r>
              <a:rPr lang="en-US" altLang="zh-CN" sz="2400" dirty="0" smtClean="0"/>
              <a:t> </a:t>
            </a:r>
            <a:r>
              <a:rPr lang="en-US" altLang="zh-CN" sz="2400" dirty="0">
                <a:latin typeface="Cambria Math"/>
                <a:ea typeface="Cambria Math"/>
              </a:rPr>
              <a:t>− </a:t>
            </a:r>
            <a:r>
              <a:rPr lang="en-US" altLang="zh-CN" sz="2400" i="1" dirty="0"/>
              <a:t>R</a:t>
            </a:r>
            <a:r>
              <a:rPr lang="en-US" altLang="zh-CN" sz="2400" baseline="-25000" dirty="0">
                <a:latin typeface="Cambria Math" pitchFamily="18" charset="0"/>
                <a:ea typeface="Cambria Math" pitchFamily="18" charset="0"/>
              </a:rPr>
              <a:t>2 </a:t>
            </a:r>
            <a:r>
              <a:rPr lang="en-US" altLang="zh-CN" sz="2400" dirty="0"/>
              <a:t>={(</a:t>
            </a:r>
            <a:r>
              <a:rPr lang="en-US" altLang="zh-CN" sz="2400" dirty="0">
                <a:latin typeface="Cambria Math" pitchFamily="18" charset="0"/>
                <a:ea typeface="Cambria Math" pitchFamily="18" charset="0"/>
              </a:rPr>
              <a:t>2</a:t>
            </a:r>
            <a:r>
              <a:rPr lang="en-US" altLang="zh-CN" sz="2400" dirty="0" smtClean="0">
                <a:latin typeface="Cambria Math" pitchFamily="18" charset="0"/>
                <a:ea typeface="Cambria Math" pitchFamily="18" charset="0"/>
              </a:rPr>
              <a:t>, 2</a:t>
            </a:r>
            <a:r>
              <a:rPr lang="en-US" altLang="zh-CN" sz="2400" dirty="0" smtClean="0"/>
              <a:t>), (</a:t>
            </a:r>
            <a:r>
              <a:rPr lang="en-US" altLang="zh-CN" sz="2400" dirty="0">
                <a:latin typeface="Cambria Math" pitchFamily="18" charset="0"/>
                <a:ea typeface="Cambria Math" pitchFamily="18" charset="0"/>
              </a:rPr>
              <a:t>3</a:t>
            </a:r>
            <a:r>
              <a:rPr lang="en-US" altLang="zh-CN" sz="2400" dirty="0" smtClean="0">
                <a:latin typeface="Cambria Math" pitchFamily="18" charset="0"/>
                <a:ea typeface="Cambria Math" pitchFamily="18" charset="0"/>
              </a:rPr>
              <a:t>, 3</a:t>
            </a:r>
            <a:r>
              <a:rPr lang="en-US" altLang="zh-CN" sz="2400" dirty="0"/>
              <a:t>)} </a:t>
            </a:r>
            <a:r>
              <a:rPr lang="zh-CN" altLang="en-US" sz="2400" dirty="0"/>
              <a:t>，</a:t>
            </a:r>
            <a:endParaRPr lang="en-US" altLang="zh-CN" sz="2400" dirty="0" smtClean="0"/>
          </a:p>
          <a:p>
            <a:pPr marL="0" indent="0">
              <a:buNone/>
            </a:pPr>
            <a:r>
              <a:rPr lang="en-US" altLang="zh-CN" sz="2400" i="1" dirty="0" smtClean="0"/>
              <a:t>	R</a:t>
            </a:r>
            <a:r>
              <a:rPr lang="en-US" altLang="zh-CN" sz="2400" baseline="-25000" dirty="0" smtClean="0">
                <a:latin typeface="Cambria Math" pitchFamily="18" charset="0"/>
                <a:ea typeface="Cambria Math" pitchFamily="18" charset="0"/>
              </a:rPr>
              <a:t>2</a:t>
            </a:r>
            <a:r>
              <a:rPr lang="en-US" altLang="zh-CN" sz="2400" dirty="0" smtClean="0"/>
              <a:t> </a:t>
            </a:r>
            <a:r>
              <a:rPr lang="en-US" altLang="zh-CN" sz="2400" dirty="0">
                <a:latin typeface="Cambria Math"/>
                <a:ea typeface="Cambria Math"/>
              </a:rPr>
              <a:t>−</a:t>
            </a:r>
            <a:r>
              <a:rPr lang="en-US" altLang="zh-CN" sz="2400" dirty="0"/>
              <a:t> </a:t>
            </a:r>
            <a:r>
              <a:rPr lang="en-US" altLang="zh-CN" sz="2400" i="1" dirty="0"/>
              <a:t>R</a:t>
            </a:r>
            <a:r>
              <a:rPr lang="en-US" altLang="zh-CN" sz="2400" baseline="-25000" dirty="0">
                <a:latin typeface="Cambria Math" pitchFamily="18" charset="0"/>
                <a:ea typeface="Cambria Math" pitchFamily="18" charset="0"/>
              </a:rPr>
              <a:t>1 </a:t>
            </a:r>
            <a:r>
              <a:rPr lang="en-US" altLang="zh-CN" sz="2400" dirty="0"/>
              <a:t>={(</a:t>
            </a:r>
            <a:r>
              <a:rPr lang="en-US" altLang="zh-CN" sz="2400" dirty="0">
                <a:latin typeface="Cambria Math" pitchFamily="18" charset="0"/>
                <a:ea typeface="Cambria Math" pitchFamily="18" charset="0"/>
              </a:rPr>
              <a:t>1</a:t>
            </a:r>
            <a:r>
              <a:rPr lang="en-US" altLang="zh-CN" sz="2400" dirty="0" smtClean="0">
                <a:latin typeface="Cambria Math" pitchFamily="18" charset="0"/>
                <a:ea typeface="Cambria Math" pitchFamily="18" charset="0"/>
              </a:rPr>
              <a:t>, 2</a:t>
            </a:r>
            <a:r>
              <a:rPr lang="en-US" altLang="zh-CN" sz="2400" dirty="0" smtClean="0"/>
              <a:t>), (</a:t>
            </a:r>
            <a:r>
              <a:rPr lang="en-US" altLang="zh-CN" sz="2400" dirty="0">
                <a:latin typeface="Cambria Math" pitchFamily="18" charset="0"/>
                <a:ea typeface="Cambria Math" pitchFamily="18" charset="0"/>
              </a:rPr>
              <a:t>1</a:t>
            </a:r>
            <a:r>
              <a:rPr lang="en-US" altLang="zh-CN" sz="2400" dirty="0" smtClean="0">
                <a:latin typeface="Cambria Math" pitchFamily="18" charset="0"/>
                <a:ea typeface="Cambria Math" pitchFamily="18" charset="0"/>
              </a:rPr>
              <a:t>, 3</a:t>
            </a:r>
            <a:r>
              <a:rPr lang="en-US" altLang="zh-CN" sz="2400" dirty="0" smtClean="0"/>
              <a:t>), (</a:t>
            </a:r>
            <a:r>
              <a:rPr lang="en-US" altLang="zh-CN" sz="2400" dirty="0">
                <a:latin typeface="Cambria Math" pitchFamily="18" charset="0"/>
                <a:ea typeface="Cambria Math" pitchFamily="18" charset="0"/>
              </a:rPr>
              <a:t>1</a:t>
            </a:r>
            <a:r>
              <a:rPr lang="en-US" altLang="zh-CN" sz="2400" dirty="0" smtClean="0">
                <a:latin typeface="Cambria Math" pitchFamily="18" charset="0"/>
                <a:ea typeface="Cambria Math" pitchFamily="18" charset="0"/>
              </a:rPr>
              <a:t>, 4</a:t>
            </a:r>
            <a:r>
              <a:rPr lang="en-US" altLang="zh-CN" sz="2400" dirty="0"/>
              <a:t>)} </a:t>
            </a:r>
            <a:r>
              <a:rPr lang="en-US" altLang="zh-CN" sz="2400" dirty="0" smtClean="0"/>
              <a:t>.</a:t>
            </a:r>
            <a:endParaRPr lang="en-US" altLang="zh-CN" sz="2400" dirty="0"/>
          </a:p>
          <a:p>
            <a:pPr marL="0" indent="0">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关系的复合</a:t>
            </a:r>
            <a:endParaRPr lang="en-US" dirty="0"/>
          </a:p>
        </p:txBody>
      </p:sp>
      <p:sp>
        <p:nvSpPr>
          <p:cNvPr id="3" name="Content Placeholder 2"/>
          <p:cNvSpPr>
            <a:spLocks noGrp="1"/>
          </p:cNvSpPr>
          <p:nvPr>
            <p:ph idx="1"/>
          </p:nvPr>
        </p:nvSpPr>
        <p:spPr/>
        <p:txBody>
          <a:bodyPr>
            <a:normAutofit/>
          </a:bodyPr>
          <a:lstStyle/>
          <a:p>
            <a:pPr>
              <a:buNone/>
            </a:pPr>
            <a:r>
              <a:rPr lang="zh-CN" altLang="en-US" b="1" dirty="0"/>
              <a:t>定义： </a:t>
            </a:r>
            <a:r>
              <a:rPr lang="zh-CN" altLang="en-US" dirty="0" smtClean="0"/>
              <a:t>假设</a:t>
            </a:r>
            <a:endParaRPr lang="en-US" dirty="0" smtClean="0"/>
          </a:p>
          <a:p>
            <a:pPr lvl="1"/>
            <a:r>
              <a:rPr lang="en-US" i="1" dirty="0" smtClean="0"/>
              <a:t>R</a:t>
            </a:r>
            <a:r>
              <a:rPr lang="en-US" baseline="-25000" dirty="0" smtClean="0">
                <a:latin typeface="Cambria Math" pitchFamily="18" charset="0"/>
                <a:ea typeface="Cambria Math" pitchFamily="18" charset="0"/>
              </a:rPr>
              <a:t>1</a:t>
            </a:r>
            <a:r>
              <a:rPr lang="en-US" dirty="0" smtClean="0"/>
              <a:t> </a:t>
            </a:r>
            <a:r>
              <a:rPr lang="zh-CN" altLang="en-US" dirty="0" smtClean="0"/>
              <a:t>是从</a:t>
            </a:r>
            <a:r>
              <a:rPr lang="en-US" altLang="zh-CN" dirty="0" smtClean="0"/>
              <a:t>A</a:t>
            </a:r>
            <a:r>
              <a:rPr lang="zh-CN" altLang="en-US" dirty="0" smtClean="0"/>
              <a:t>到</a:t>
            </a:r>
            <a:r>
              <a:rPr lang="en-US" altLang="zh-CN" dirty="0" smtClean="0"/>
              <a:t>B</a:t>
            </a:r>
            <a:r>
              <a:rPr lang="zh-CN" altLang="en-US" dirty="0" smtClean="0"/>
              <a:t>的关系</a:t>
            </a:r>
            <a:r>
              <a:rPr lang="en-US" altLang="zh-CN" dirty="0" smtClean="0"/>
              <a:t>;</a:t>
            </a:r>
            <a:endParaRPr lang="en-US" dirty="0" smtClean="0"/>
          </a:p>
          <a:p>
            <a:pPr lvl="1"/>
            <a:r>
              <a:rPr lang="en-US" i="1" dirty="0" smtClean="0"/>
              <a:t>R</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zh-CN" altLang="en-US" dirty="0" smtClean="0"/>
              <a:t>是从</a:t>
            </a:r>
            <a:r>
              <a:rPr lang="en-US" altLang="zh-CN" dirty="0" smtClean="0"/>
              <a:t>B</a:t>
            </a:r>
            <a:r>
              <a:rPr lang="zh-CN" altLang="en-US" dirty="0" smtClean="0"/>
              <a:t>到</a:t>
            </a:r>
            <a:r>
              <a:rPr lang="en-US" altLang="zh-CN" dirty="0" smtClean="0"/>
              <a:t>C</a:t>
            </a:r>
            <a:r>
              <a:rPr lang="zh-CN" altLang="en-US" dirty="0" smtClean="0"/>
              <a:t>的关系</a:t>
            </a:r>
            <a:r>
              <a:rPr lang="en-US" dirty="0" smtClean="0"/>
              <a:t>.</a:t>
            </a:r>
          </a:p>
          <a:p>
            <a:pPr>
              <a:buNone/>
            </a:pPr>
            <a:r>
              <a:rPr lang="en-US" dirty="0" smtClean="0"/>
              <a:t>   </a:t>
            </a:r>
            <a:r>
              <a:rPr lang="zh-CN" altLang="en-US" dirty="0" smtClean="0"/>
              <a:t>那么他们的复合</a:t>
            </a:r>
            <a:r>
              <a:rPr lang="en-US" altLang="zh-CN" i="1" dirty="0"/>
              <a:t>R</a:t>
            </a:r>
            <a:r>
              <a:rPr lang="en-US" altLang="zh-CN" baseline="-25000" dirty="0">
                <a:latin typeface="Cambria Math" pitchFamily="18" charset="0"/>
                <a:ea typeface="Cambria Math" pitchFamily="18" charset="0"/>
              </a:rPr>
              <a:t>1</a:t>
            </a:r>
            <a:r>
              <a:rPr lang="en-US" altLang="zh-CN" b="1" dirty="0">
                <a:latin typeface="Cambria Math"/>
                <a:ea typeface="Cambria Math"/>
              </a:rPr>
              <a:t>∘</a:t>
            </a:r>
            <a:r>
              <a:rPr lang="en-US" altLang="zh-CN" dirty="0"/>
              <a:t> </a:t>
            </a:r>
            <a:r>
              <a:rPr lang="en-US" altLang="zh-CN" i="1" dirty="0" smtClean="0"/>
              <a:t>R</a:t>
            </a:r>
            <a:r>
              <a:rPr lang="en-US" altLang="zh-CN" baseline="-25000" dirty="0" smtClean="0">
                <a:latin typeface="Cambria Math" pitchFamily="18" charset="0"/>
                <a:ea typeface="Cambria Math" pitchFamily="18" charset="0"/>
              </a:rPr>
              <a:t>2</a:t>
            </a:r>
            <a:r>
              <a:rPr lang="en-US" dirty="0" smtClean="0"/>
              <a:t>,</a:t>
            </a:r>
            <a:r>
              <a:rPr lang="en-US" b="1" dirty="0" smtClean="0"/>
              <a:t> </a:t>
            </a:r>
            <a:r>
              <a:rPr lang="zh-CN" altLang="en-US" sz="2400" b="1" dirty="0" smtClean="0"/>
              <a:t>是一个</a:t>
            </a:r>
            <a:r>
              <a:rPr lang="zh-CN" altLang="en-US" dirty="0" smtClean="0"/>
              <a:t>从</a:t>
            </a:r>
            <a:r>
              <a:rPr lang="en-US" altLang="zh-CN" dirty="0" smtClean="0"/>
              <a:t>A</a:t>
            </a:r>
            <a:r>
              <a:rPr lang="zh-CN" altLang="en-US" dirty="0" smtClean="0"/>
              <a:t>到</a:t>
            </a:r>
            <a:r>
              <a:rPr lang="en-US" altLang="zh-CN" dirty="0"/>
              <a:t>C</a:t>
            </a:r>
            <a:r>
              <a:rPr lang="zh-CN" altLang="en-US" dirty="0"/>
              <a:t>的</a:t>
            </a:r>
            <a:r>
              <a:rPr lang="zh-CN" altLang="en-US" dirty="0" smtClean="0"/>
              <a:t>关系，其定义式如下：</a:t>
            </a:r>
            <a:endParaRPr lang="en-US" altLang="zh-CN" dirty="0" smtClean="0"/>
          </a:p>
          <a:p>
            <a:pPr algn="ctr">
              <a:buNone/>
            </a:pPr>
            <a:r>
              <a:rPr lang="en-US" altLang="zh-CN" i="1" dirty="0"/>
              <a:t>R</a:t>
            </a:r>
            <a:r>
              <a:rPr lang="en-US" altLang="zh-CN" baseline="-25000" dirty="0">
                <a:latin typeface="Cambria Math" pitchFamily="18" charset="0"/>
                <a:ea typeface="Cambria Math" pitchFamily="18" charset="0"/>
              </a:rPr>
              <a:t>1</a:t>
            </a:r>
            <a:r>
              <a:rPr lang="en-US" altLang="zh-CN" b="1" dirty="0">
                <a:latin typeface="Cambria Math"/>
                <a:ea typeface="Cambria Math"/>
              </a:rPr>
              <a:t>∘</a:t>
            </a:r>
            <a:r>
              <a:rPr lang="en-US" altLang="zh-CN" dirty="0"/>
              <a:t> </a:t>
            </a:r>
            <a:r>
              <a:rPr lang="en-US" altLang="zh-CN" i="1" dirty="0" smtClean="0"/>
              <a:t>R</a:t>
            </a:r>
            <a:r>
              <a:rPr lang="en-US" altLang="zh-CN" baseline="-25000" dirty="0" smtClean="0">
                <a:latin typeface="Cambria Math" pitchFamily="18" charset="0"/>
                <a:ea typeface="Cambria Math" pitchFamily="18" charset="0"/>
              </a:rPr>
              <a:t>2</a:t>
            </a:r>
            <a:r>
              <a:rPr lang="en-US" altLang="zh-CN" dirty="0" smtClean="0">
                <a:latin typeface="Cambria Math" pitchFamily="18" charset="0"/>
                <a:ea typeface="Cambria Math" pitchFamily="18" charset="0"/>
              </a:rPr>
              <a:t> = {</a:t>
            </a:r>
            <a:r>
              <a:rPr lang="en-US" altLang="zh-CN" dirty="0"/>
              <a:t>(</a:t>
            </a:r>
            <a:r>
              <a:rPr lang="en-US" altLang="zh-CN" i="1" dirty="0" err="1"/>
              <a:t>x,z</a:t>
            </a:r>
            <a:r>
              <a:rPr lang="en-US" altLang="zh-CN" dirty="0"/>
              <a:t>)</a:t>
            </a:r>
            <a:r>
              <a:rPr lang="en-US" altLang="zh-CN" i="1" dirty="0"/>
              <a:t> </a:t>
            </a:r>
            <a:r>
              <a:rPr lang="en-US" altLang="zh-CN" i="1" dirty="0" smtClean="0"/>
              <a:t>|</a:t>
            </a:r>
            <a:r>
              <a:rPr lang="en-US" altLang="zh-CN" dirty="0" smtClean="0"/>
              <a:t> </a:t>
            </a:r>
            <a:r>
              <a:rPr lang="en-US" altLang="zh-CN" dirty="0" smtClean="0">
                <a:sym typeface="Symbol"/>
              </a:rPr>
              <a:t>(</a:t>
            </a:r>
            <a:r>
              <a:rPr lang="en-US" altLang="zh-CN" dirty="0"/>
              <a:t>y</a:t>
            </a:r>
            <a:r>
              <a:rPr lang="en-US" altLang="zh-CN" dirty="0">
                <a:latin typeface="Cambria Math"/>
                <a:ea typeface="Cambria Math"/>
              </a:rPr>
              <a:t> ∊ B</a:t>
            </a:r>
            <a:r>
              <a:rPr lang="en-US" altLang="zh-CN" dirty="0" smtClean="0">
                <a:sym typeface="Symbol"/>
              </a:rPr>
              <a:t>)(</a:t>
            </a:r>
            <a:r>
              <a:rPr lang="en-US" altLang="zh-CN" dirty="0" smtClean="0"/>
              <a:t>(</a:t>
            </a:r>
            <a:r>
              <a:rPr lang="en-US" altLang="zh-CN" i="1" dirty="0" err="1"/>
              <a:t>x,y</a:t>
            </a:r>
            <a:r>
              <a:rPr lang="en-US" altLang="zh-CN" dirty="0"/>
              <a:t>)</a:t>
            </a:r>
            <a:r>
              <a:rPr lang="en-US" altLang="zh-CN" i="1" dirty="0"/>
              <a:t> </a:t>
            </a:r>
            <a:r>
              <a:rPr lang="en-US" altLang="zh-CN" dirty="0">
                <a:latin typeface="Cambria Math"/>
                <a:ea typeface="Cambria Math"/>
              </a:rPr>
              <a:t>∊ </a:t>
            </a:r>
            <a:r>
              <a:rPr lang="en-US" altLang="zh-CN" i="1" dirty="0" smtClean="0"/>
              <a:t>R</a:t>
            </a:r>
            <a:r>
              <a:rPr lang="en-US" altLang="zh-CN" baseline="-25000" dirty="0" smtClean="0">
                <a:latin typeface="Cambria Math" pitchFamily="18" charset="0"/>
                <a:ea typeface="Cambria Math" pitchFamily="18" charset="0"/>
              </a:rPr>
              <a:t>1</a:t>
            </a:r>
            <a:r>
              <a:rPr lang="en-US" altLang="zh-CN" dirty="0">
                <a:latin typeface="Cambria Math"/>
                <a:ea typeface="Cambria Math"/>
              </a:rPr>
              <a:t> ∧</a:t>
            </a:r>
            <a:r>
              <a:rPr lang="en-US" altLang="zh-CN" dirty="0" smtClean="0"/>
              <a:t>(</a:t>
            </a:r>
            <a:r>
              <a:rPr lang="en-US" altLang="zh-CN" i="1" dirty="0" err="1"/>
              <a:t>y,z</a:t>
            </a:r>
            <a:r>
              <a:rPr lang="en-US" altLang="zh-CN" dirty="0" smtClean="0"/>
              <a:t>)</a:t>
            </a:r>
            <a:r>
              <a:rPr lang="en-US" altLang="zh-CN" dirty="0">
                <a:latin typeface="Cambria Math"/>
                <a:ea typeface="Cambria Math"/>
              </a:rPr>
              <a:t> ∊ </a:t>
            </a:r>
            <a:r>
              <a:rPr lang="en-US" altLang="zh-CN" i="1" dirty="0" smtClean="0"/>
              <a:t>R</a:t>
            </a:r>
            <a:r>
              <a:rPr lang="en-US" altLang="zh-CN" baseline="-25000" dirty="0" smtClean="0">
                <a:latin typeface="Cambria Math" pitchFamily="18" charset="0"/>
                <a:ea typeface="Cambria Math" pitchFamily="18" charset="0"/>
              </a:rPr>
              <a:t>2</a:t>
            </a:r>
            <a:r>
              <a:rPr lang="en-US" altLang="zh-CN" dirty="0" smtClean="0">
                <a:sym typeface="Symbol"/>
              </a:rPr>
              <a:t>))</a:t>
            </a:r>
            <a:r>
              <a:rPr lang="en-US" altLang="zh-CN" dirty="0" smtClean="0">
                <a:latin typeface="Cambria Math" pitchFamily="18" charset="0"/>
                <a:ea typeface="Cambria Math" pitchFamily="18" charset="0"/>
              </a:rPr>
              <a:t>}</a:t>
            </a:r>
            <a:endParaRPr lang="en-US" altLang="zh-CN" dirty="0" smtClean="0"/>
          </a:p>
          <a:p>
            <a:pPr>
              <a:buNone/>
            </a:pPr>
            <a:r>
              <a:rPr lang="en-US" altLang="zh-CN" dirty="0" smtClean="0"/>
              <a:t>	</a:t>
            </a:r>
            <a:r>
              <a:rPr lang="zh-CN" altLang="en-US" dirty="0" smtClean="0"/>
              <a:t>即，</a:t>
            </a:r>
            <a:r>
              <a:rPr lang="en-US" altLang="zh-CN" dirty="0" smtClean="0"/>
              <a:t>(</a:t>
            </a:r>
            <a:r>
              <a:rPr lang="en-US" altLang="zh-CN" i="1" dirty="0" err="1"/>
              <a:t>x,z</a:t>
            </a:r>
            <a:r>
              <a:rPr lang="en-US" altLang="zh-CN" dirty="0"/>
              <a:t>)</a:t>
            </a:r>
            <a:r>
              <a:rPr lang="en-US" altLang="zh-CN" i="1" dirty="0"/>
              <a:t> </a:t>
            </a:r>
            <a:r>
              <a:rPr lang="en-US" altLang="zh-CN" dirty="0">
                <a:latin typeface="Cambria Math"/>
                <a:ea typeface="Cambria Math"/>
              </a:rPr>
              <a:t>∊ </a:t>
            </a:r>
            <a:r>
              <a:rPr lang="en-US" altLang="zh-CN" i="1" dirty="0" smtClean="0"/>
              <a:t>R</a:t>
            </a:r>
            <a:r>
              <a:rPr lang="en-US" altLang="zh-CN" baseline="-25000" dirty="0" smtClean="0">
                <a:latin typeface="Cambria Math" pitchFamily="18" charset="0"/>
                <a:ea typeface="Cambria Math" pitchFamily="18" charset="0"/>
              </a:rPr>
              <a:t>1</a:t>
            </a:r>
            <a:r>
              <a:rPr lang="en-US" altLang="zh-CN" b="1" dirty="0" smtClean="0">
                <a:latin typeface="Cambria Math"/>
                <a:ea typeface="Cambria Math"/>
              </a:rPr>
              <a:t>∘</a:t>
            </a:r>
            <a:r>
              <a:rPr lang="en-US" altLang="zh-CN" dirty="0" smtClean="0"/>
              <a:t> </a:t>
            </a:r>
            <a:r>
              <a:rPr lang="en-US" altLang="zh-CN" i="1" dirty="0" smtClean="0"/>
              <a:t>R</a:t>
            </a:r>
            <a:r>
              <a:rPr lang="en-US" altLang="zh-CN" baseline="-25000" dirty="0" smtClean="0">
                <a:latin typeface="Cambria Math" pitchFamily="18" charset="0"/>
                <a:ea typeface="Cambria Math" pitchFamily="18" charset="0"/>
              </a:rPr>
              <a:t>2</a:t>
            </a:r>
            <a:r>
              <a:rPr lang="zh-CN" altLang="en-US" dirty="0" smtClean="0">
                <a:latin typeface="Cambria Math" pitchFamily="18" charset="0"/>
                <a:ea typeface="Cambria Math" pitchFamily="18" charset="0"/>
              </a:rPr>
              <a:t>当且仅当：</a:t>
            </a:r>
            <a:endParaRPr lang="en-US" altLang="zh-CN" dirty="0"/>
          </a:p>
          <a:p>
            <a:pPr algn="ctr">
              <a:buNone/>
            </a:pPr>
            <a:r>
              <a:rPr lang="en-US" altLang="zh-CN" dirty="0" smtClean="0"/>
              <a:t>	</a:t>
            </a:r>
            <a:r>
              <a:rPr lang="zh-CN" altLang="en-US" dirty="0" smtClean="0"/>
              <a:t>存在</a:t>
            </a:r>
            <a:r>
              <a:rPr lang="en-US" altLang="zh-CN" dirty="0" smtClean="0"/>
              <a:t>y</a:t>
            </a:r>
            <a:r>
              <a:rPr lang="en-US" altLang="zh-CN" dirty="0">
                <a:latin typeface="Cambria Math"/>
                <a:ea typeface="Cambria Math"/>
              </a:rPr>
              <a:t> ∊ </a:t>
            </a:r>
            <a:r>
              <a:rPr lang="en-US" altLang="zh-CN" dirty="0" smtClean="0">
                <a:latin typeface="Cambria Math"/>
                <a:ea typeface="Cambria Math"/>
              </a:rPr>
              <a:t>B</a:t>
            </a:r>
            <a:r>
              <a:rPr lang="zh-CN" altLang="en-US" dirty="0" smtClean="0">
                <a:latin typeface="Cambria Math"/>
                <a:ea typeface="Cambria Math"/>
              </a:rPr>
              <a:t>使</a:t>
            </a:r>
            <a:r>
              <a:rPr lang="en-US" dirty="0" smtClean="0"/>
              <a:t> (</a:t>
            </a:r>
            <a:r>
              <a:rPr lang="en-US" i="1" dirty="0" err="1" smtClean="0"/>
              <a:t>x,y</a:t>
            </a:r>
            <a:r>
              <a:rPr lang="en-US" dirty="0" smtClean="0"/>
              <a:t>)</a:t>
            </a:r>
            <a:r>
              <a:rPr lang="en-US" i="1" dirty="0" smtClean="0"/>
              <a:t> </a:t>
            </a:r>
            <a:r>
              <a:rPr lang="en-US" altLang="zh-CN" dirty="0">
                <a:latin typeface="Cambria Math"/>
                <a:ea typeface="Cambria Math"/>
              </a:rPr>
              <a:t>∊ </a:t>
            </a:r>
            <a:r>
              <a:rPr lang="en-US" i="1" dirty="0" smtClean="0"/>
              <a:t>R</a:t>
            </a:r>
            <a:r>
              <a:rPr lang="en-US" baseline="-25000" dirty="0" smtClean="0">
                <a:latin typeface="Cambria Math" pitchFamily="18" charset="0"/>
                <a:ea typeface="Cambria Math" pitchFamily="18" charset="0"/>
              </a:rPr>
              <a:t>1</a:t>
            </a:r>
            <a:r>
              <a:rPr lang="en-US" altLang="zh-CN" dirty="0" smtClean="0"/>
              <a:t>, </a:t>
            </a:r>
            <a:r>
              <a:rPr lang="en-US" dirty="0" smtClean="0"/>
              <a:t>(</a:t>
            </a:r>
            <a:r>
              <a:rPr lang="en-US" i="1" dirty="0" err="1" smtClean="0"/>
              <a:t>y,z</a:t>
            </a:r>
            <a:r>
              <a:rPr lang="en-US" dirty="0" smtClean="0"/>
              <a:t>)</a:t>
            </a:r>
            <a:r>
              <a:rPr lang="en-US" i="1" dirty="0" smtClean="0"/>
              <a:t> </a:t>
            </a:r>
            <a:r>
              <a:rPr lang="en-US" altLang="zh-CN" dirty="0">
                <a:latin typeface="Cambria Math"/>
                <a:ea typeface="Cambria Math"/>
              </a:rPr>
              <a:t>∊ </a:t>
            </a:r>
            <a:r>
              <a:rPr lang="en-US" i="1" dirty="0" smtClean="0"/>
              <a:t>R</a:t>
            </a:r>
            <a:r>
              <a:rPr lang="en-US" baseline="-25000" dirty="0" smtClean="0">
                <a:latin typeface="Cambria Math" pitchFamily="18" charset="0"/>
                <a:ea typeface="Cambria Math" pitchFamily="18" charset="0"/>
              </a:rPr>
              <a:t>2</a:t>
            </a:r>
            <a:r>
              <a:rPr lang="en-US" b="1" dirty="0" smtClean="0"/>
              <a:t>,</a:t>
            </a:r>
            <a:r>
              <a:rPr lang="en-US" dirty="0" smtClean="0"/>
              <a:t> </a:t>
            </a:r>
            <a:r>
              <a:rPr lang="zh-CN" altLang="en-US" dirty="0" smtClean="0"/>
              <a:t>同时成立</a:t>
            </a:r>
            <a:r>
              <a:rPr lang="en-US" altLang="zh-CN" dirty="0" smtClean="0"/>
              <a:t>.</a:t>
            </a:r>
          </a:p>
          <a:p>
            <a:pPr>
              <a:buNone/>
            </a:pPr>
            <a:r>
              <a:rPr lang="zh-CN" altLang="en-US" dirty="0"/>
              <a:t>注意关系</a:t>
            </a:r>
            <a:r>
              <a:rPr lang="zh-CN" altLang="en-US" dirty="0" smtClean="0"/>
              <a:t>复合与函数复合写法次序的不同！</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normAutofit/>
          </a:bodyPr>
          <a:lstStyle/>
          <a:p>
            <a:r>
              <a:rPr lang="zh-CN" altLang="en-US" dirty="0" smtClean="0"/>
              <a:t>复合关系图示</a:t>
            </a:r>
            <a:endParaRPr lang="en-US" dirty="0"/>
          </a:p>
        </p:txBody>
      </p:sp>
      <p:sp>
        <p:nvSpPr>
          <p:cNvPr id="4" name="Oval 3"/>
          <p:cNvSpPr/>
          <p:nvPr/>
        </p:nvSpPr>
        <p:spPr>
          <a:xfrm>
            <a:off x="2209800" y="2209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209800" y="3124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209800" y="4191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71600" y="2133600"/>
            <a:ext cx="381000" cy="523220"/>
          </a:xfrm>
          <a:prstGeom prst="rect">
            <a:avLst/>
          </a:prstGeom>
          <a:noFill/>
        </p:spPr>
        <p:txBody>
          <a:bodyPr wrap="square" rtlCol="0">
            <a:spAutoFit/>
          </a:bodyPr>
          <a:lstStyle/>
          <a:p>
            <a:r>
              <a:rPr lang="en-US" sz="2800" i="1" dirty="0" smtClean="0"/>
              <a:t>a</a:t>
            </a:r>
            <a:endParaRPr lang="en-US" sz="2800" i="1" dirty="0"/>
          </a:p>
        </p:txBody>
      </p:sp>
      <p:sp>
        <p:nvSpPr>
          <p:cNvPr id="10" name="Oval 9"/>
          <p:cNvSpPr/>
          <p:nvPr/>
        </p:nvSpPr>
        <p:spPr>
          <a:xfrm>
            <a:off x="4495800" y="2057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572000" y="2895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572000" y="3886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648200" y="4724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705600" y="1676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705600" y="2514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705600" y="3352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705600" y="4724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447800" y="3048000"/>
            <a:ext cx="381000" cy="523220"/>
          </a:xfrm>
          <a:prstGeom prst="rect">
            <a:avLst/>
          </a:prstGeom>
          <a:noFill/>
        </p:spPr>
        <p:txBody>
          <a:bodyPr wrap="square" rtlCol="0">
            <a:spAutoFit/>
          </a:bodyPr>
          <a:lstStyle/>
          <a:p>
            <a:r>
              <a:rPr lang="en-US" sz="2800" i="1" dirty="0" smtClean="0"/>
              <a:t>b</a:t>
            </a:r>
            <a:endParaRPr lang="en-US" sz="2800" i="1" dirty="0"/>
          </a:p>
        </p:txBody>
      </p:sp>
      <p:sp>
        <p:nvSpPr>
          <p:cNvPr id="19" name="TextBox 18"/>
          <p:cNvSpPr txBox="1"/>
          <p:nvPr/>
        </p:nvSpPr>
        <p:spPr>
          <a:xfrm>
            <a:off x="1524000" y="4114800"/>
            <a:ext cx="381000" cy="523220"/>
          </a:xfrm>
          <a:prstGeom prst="rect">
            <a:avLst/>
          </a:prstGeom>
          <a:noFill/>
        </p:spPr>
        <p:txBody>
          <a:bodyPr wrap="square" rtlCol="0">
            <a:spAutoFit/>
          </a:bodyPr>
          <a:lstStyle/>
          <a:p>
            <a:r>
              <a:rPr lang="en-US" sz="2800" i="1" dirty="0" smtClean="0"/>
              <a:t>c</a:t>
            </a:r>
            <a:endParaRPr lang="en-US" sz="2800" i="1" dirty="0"/>
          </a:p>
        </p:txBody>
      </p:sp>
      <p:sp>
        <p:nvSpPr>
          <p:cNvPr id="20" name="TextBox 19"/>
          <p:cNvSpPr txBox="1"/>
          <p:nvPr/>
        </p:nvSpPr>
        <p:spPr>
          <a:xfrm>
            <a:off x="7467600" y="1676400"/>
            <a:ext cx="381000" cy="523220"/>
          </a:xfrm>
          <a:prstGeom prst="rect">
            <a:avLst/>
          </a:prstGeom>
          <a:noFill/>
        </p:spPr>
        <p:txBody>
          <a:bodyPr wrap="square" rtlCol="0">
            <a:spAutoFit/>
          </a:bodyPr>
          <a:lstStyle/>
          <a:p>
            <a:r>
              <a:rPr lang="en-US" sz="2800" i="1" dirty="0" smtClean="0"/>
              <a:t>w</a:t>
            </a:r>
            <a:endParaRPr lang="en-US" sz="2800" i="1" dirty="0"/>
          </a:p>
        </p:txBody>
      </p:sp>
      <p:sp>
        <p:nvSpPr>
          <p:cNvPr id="21" name="TextBox 20"/>
          <p:cNvSpPr txBox="1"/>
          <p:nvPr/>
        </p:nvSpPr>
        <p:spPr>
          <a:xfrm>
            <a:off x="7543800" y="2514600"/>
            <a:ext cx="381000" cy="523220"/>
          </a:xfrm>
          <a:prstGeom prst="rect">
            <a:avLst/>
          </a:prstGeom>
          <a:noFill/>
        </p:spPr>
        <p:txBody>
          <a:bodyPr wrap="square" rtlCol="0">
            <a:spAutoFit/>
          </a:bodyPr>
          <a:lstStyle/>
          <a:p>
            <a:r>
              <a:rPr lang="en-US" sz="2800" i="1" dirty="0" smtClean="0"/>
              <a:t>x</a:t>
            </a:r>
            <a:endParaRPr lang="en-US" sz="2800" i="1" dirty="0"/>
          </a:p>
        </p:txBody>
      </p:sp>
      <p:sp>
        <p:nvSpPr>
          <p:cNvPr id="22" name="TextBox 21"/>
          <p:cNvSpPr txBox="1"/>
          <p:nvPr/>
        </p:nvSpPr>
        <p:spPr>
          <a:xfrm>
            <a:off x="7543800" y="3276600"/>
            <a:ext cx="381000" cy="523220"/>
          </a:xfrm>
          <a:prstGeom prst="rect">
            <a:avLst/>
          </a:prstGeom>
          <a:noFill/>
        </p:spPr>
        <p:txBody>
          <a:bodyPr wrap="square" rtlCol="0">
            <a:spAutoFit/>
          </a:bodyPr>
          <a:lstStyle/>
          <a:p>
            <a:r>
              <a:rPr lang="en-US" sz="2800" i="1" dirty="0" smtClean="0"/>
              <a:t>y</a:t>
            </a:r>
            <a:endParaRPr lang="en-US" sz="2800" i="1" dirty="0"/>
          </a:p>
        </p:txBody>
      </p:sp>
      <p:sp>
        <p:nvSpPr>
          <p:cNvPr id="23" name="TextBox 22"/>
          <p:cNvSpPr txBox="1"/>
          <p:nvPr/>
        </p:nvSpPr>
        <p:spPr>
          <a:xfrm>
            <a:off x="7543800" y="4648200"/>
            <a:ext cx="381000" cy="523220"/>
          </a:xfrm>
          <a:prstGeom prst="rect">
            <a:avLst/>
          </a:prstGeom>
          <a:noFill/>
        </p:spPr>
        <p:txBody>
          <a:bodyPr wrap="square" rtlCol="0">
            <a:spAutoFit/>
          </a:bodyPr>
          <a:lstStyle/>
          <a:p>
            <a:r>
              <a:rPr lang="en-US" sz="2800" i="1" dirty="0" smtClean="0"/>
              <a:t>z</a:t>
            </a:r>
            <a:endParaRPr lang="en-US" sz="2800" i="1" dirty="0"/>
          </a:p>
        </p:txBody>
      </p:sp>
      <p:sp>
        <p:nvSpPr>
          <p:cNvPr id="24" name="TextBox 23"/>
          <p:cNvSpPr txBox="1"/>
          <p:nvPr/>
        </p:nvSpPr>
        <p:spPr>
          <a:xfrm>
            <a:off x="3048000" y="1600200"/>
            <a:ext cx="762000" cy="523220"/>
          </a:xfrm>
          <a:prstGeom prst="rect">
            <a:avLst/>
          </a:prstGeom>
          <a:noFill/>
          <a:ln>
            <a:solidFill>
              <a:srgbClr val="FF0000"/>
            </a:solidFill>
          </a:ln>
        </p:spPr>
        <p:txBody>
          <a:bodyPr wrap="square" rtlCol="0">
            <a:spAutoFit/>
          </a:bodyPr>
          <a:lstStyle/>
          <a:p>
            <a:r>
              <a:rPr lang="en-US" sz="2800" i="1" dirty="0" smtClean="0"/>
              <a:t>R</a:t>
            </a:r>
            <a:r>
              <a:rPr lang="en-US" sz="2800" baseline="-25000" dirty="0" smtClean="0">
                <a:latin typeface="Cambria Math" pitchFamily="18" charset="0"/>
                <a:ea typeface="Cambria Math" pitchFamily="18" charset="0"/>
              </a:rPr>
              <a:t>1</a:t>
            </a:r>
            <a:endParaRPr lang="en-US" sz="2800" baseline="-25000" dirty="0">
              <a:latin typeface="Cambria Math" pitchFamily="18" charset="0"/>
              <a:ea typeface="Cambria Math" pitchFamily="18" charset="0"/>
            </a:endParaRPr>
          </a:p>
        </p:txBody>
      </p:sp>
      <p:sp>
        <p:nvSpPr>
          <p:cNvPr id="25" name="TextBox 24"/>
          <p:cNvSpPr txBox="1"/>
          <p:nvPr/>
        </p:nvSpPr>
        <p:spPr>
          <a:xfrm>
            <a:off x="5486400" y="1600200"/>
            <a:ext cx="762000" cy="523220"/>
          </a:xfrm>
          <a:prstGeom prst="rect">
            <a:avLst/>
          </a:prstGeom>
          <a:noFill/>
          <a:ln>
            <a:solidFill>
              <a:srgbClr val="FFC000"/>
            </a:solidFill>
          </a:ln>
        </p:spPr>
        <p:txBody>
          <a:bodyPr wrap="square" rtlCol="0">
            <a:spAutoFit/>
          </a:bodyPr>
          <a:lstStyle/>
          <a:p>
            <a:r>
              <a:rPr lang="en-US" sz="2800" i="1" dirty="0" smtClean="0"/>
              <a:t>R</a:t>
            </a:r>
            <a:r>
              <a:rPr lang="en-US" sz="2800" baseline="-25000" dirty="0" smtClean="0">
                <a:latin typeface="Cambria Math" pitchFamily="18" charset="0"/>
                <a:ea typeface="Cambria Math" pitchFamily="18" charset="0"/>
              </a:rPr>
              <a:t>2</a:t>
            </a:r>
            <a:endParaRPr lang="en-US" sz="2800" baseline="-25000" dirty="0">
              <a:latin typeface="Cambria Math" pitchFamily="18" charset="0"/>
              <a:ea typeface="Cambria Math" pitchFamily="18" charset="0"/>
            </a:endParaRPr>
          </a:p>
        </p:txBody>
      </p:sp>
      <p:cxnSp>
        <p:nvCxnSpPr>
          <p:cNvPr id="27" name="Straight Arrow Connector 26"/>
          <p:cNvCxnSpPr/>
          <p:nvPr/>
        </p:nvCxnSpPr>
        <p:spPr>
          <a:xfrm flipV="1">
            <a:off x="2743200" y="2438400"/>
            <a:ext cx="1676400" cy="914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16200000" flipH="1">
            <a:off x="2628900" y="2705100"/>
            <a:ext cx="2057400" cy="1981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5105400" y="2057400"/>
            <a:ext cx="1371600" cy="990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5029200" y="2286000"/>
            <a:ext cx="1600200" cy="457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6200000" flipH="1">
            <a:off x="4724400" y="2819400"/>
            <a:ext cx="2209800" cy="1600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514600" y="5739825"/>
            <a:ext cx="4267200" cy="584775"/>
          </a:xfrm>
          <a:prstGeom prst="rect">
            <a:avLst/>
          </a:prstGeom>
          <a:noFill/>
        </p:spPr>
        <p:txBody>
          <a:bodyPr wrap="square" rtlCol="0">
            <a:spAutoFit/>
          </a:bodyPr>
          <a:lstStyle/>
          <a:p>
            <a:r>
              <a:rPr lang="en-US" b="1" dirty="0" smtClean="0"/>
              <a:t> </a:t>
            </a:r>
            <a:r>
              <a:rPr lang="en-US" sz="3200" i="1" dirty="0" smtClean="0"/>
              <a:t>R</a:t>
            </a:r>
            <a:r>
              <a:rPr lang="en-US" sz="3200" baseline="-25000" dirty="0" smtClean="0">
                <a:latin typeface="Cambria Math" pitchFamily="18" charset="0"/>
                <a:ea typeface="Cambria Math" pitchFamily="18" charset="0"/>
              </a:rPr>
              <a:t>1</a:t>
            </a:r>
            <a:r>
              <a:rPr lang="en-US" sz="3200" b="1" dirty="0" smtClean="0">
                <a:latin typeface="Cambria Math"/>
                <a:ea typeface="Cambria Math"/>
              </a:rPr>
              <a:t>∘</a:t>
            </a:r>
            <a:r>
              <a:rPr lang="en-US" sz="3200" dirty="0" smtClean="0"/>
              <a:t> </a:t>
            </a:r>
            <a:r>
              <a:rPr lang="en-US" sz="3200" i="1" dirty="0" smtClean="0"/>
              <a:t>R</a:t>
            </a:r>
            <a:r>
              <a:rPr lang="en-US" sz="3200" baseline="-25000" dirty="0" smtClean="0">
                <a:latin typeface="Cambria Math" pitchFamily="18" charset="0"/>
                <a:ea typeface="Cambria Math" pitchFamily="18" charset="0"/>
              </a:rPr>
              <a:t>2</a:t>
            </a:r>
            <a:r>
              <a:rPr lang="en-US" sz="3200" b="1" baseline="-25000" dirty="0" smtClean="0"/>
              <a:t>  </a:t>
            </a:r>
            <a:r>
              <a:rPr lang="en-US" sz="3200" b="1" dirty="0" smtClean="0"/>
              <a:t>= </a:t>
            </a:r>
            <a:r>
              <a:rPr lang="en-US" sz="3200" dirty="0" smtClean="0"/>
              <a:t>{(</a:t>
            </a:r>
            <a:r>
              <a:rPr lang="en-US" sz="3200" i="1" dirty="0" smtClean="0"/>
              <a:t>b</a:t>
            </a:r>
            <a:r>
              <a:rPr lang="en-US" sz="3200" dirty="0" smtClean="0"/>
              <a:t>, </a:t>
            </a:r>
            <a:r>
              <a:rPr lang="en-US" sz="3200" i="1" dirty="0" smtClean="0"/>
              <a:t>x</a:t>
            </a:r>
            <a:r>
              <a:rPr lang="en-US" sz="3200" dirty="0" smtClean="0"/>
              <a:t>), (</a:t>
            </a:r>
            <a:r>
              <a:rPr lang="en-US" sz="3200" i="1" dirty="0" smtClean="0"/>
              <a:t>b</a:t>
            </a:r>
            <a:r>
              <a:rPr lang="en-US" sz="3200" dirty="0" smtClean="0"/>
              <a:t>, </a:t>
            </a:r>
            <a:r>
              <a:rPr lang="en-US" sz="3200" i="1" dirty="0" smtClean="0"/>
              <a:t>z</a:t>
            </a:r>
            <a:r>
              <a:rPr lang="en-US" sz="3200" dirty="0" smtClean="0"/>
              <a:t>)}</a:t>
            </a:r>
            <a:endParaRPr lang="en-US" sz="3200" dirty="0"/>
          </a:p>
        </p:txBody>
      </p:sp>
      <p:sp>
        <p:nvSpPr>
          <p:cNvPr id="34" name="Right Brace 33"/>
          <p:cNvSpPr/>
          <p:nvPr/>
        </p:nvSpPr>
        <p:spPr>
          <a:xfrm>
            <a:off x="5105400" y="1676400"/>
            <a:ext cx="609600" cy="3733800"/>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Left Brace 35"/>
          <p:cNvSpPr/>
          <p:nvPr/>
        </p:nvSpPr>
        <p:spPr>
          <a:xfrm>
            <a:off x="914400" y="1600200"/>
            <a:ext cx="533400" cy="3810000"/>
          </a:xfrm>
          <a:prstGeom prst="lef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 name="Right Brace 36"/>
          <p:cNvSpPr/>
          <p:nvPr/>
        </p:nvSpPr>
        <p:spPr>
          <a:xfrm>
            <a:off x="8229600" y="1752600"/>
            <a:ext cx="609600" cy="3657600"/>
          </a:xfrm>
          <a:prstGeom prst="rightBrace">
            <a:avLst/>
          </a:prstGeom>
          <a:ln>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9" name="Left Brace 38"/>
          <p:cNvSpPr/>
          <p:nvPr/>
        </p:nvSpPr>
        <p:spPr>
          <a:xfrm>
            <a:off x="3733800" y="1676400"/>
            <a:ext cx="609600" cy="3733800"/>
          </a:xfrm>
          <a:prstGeom prst="leftBrace">
            <a:avLst/>
          </a:prstGeom>
          <a:ln>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TextBox 39"/>
          <p:cNvSpPr txBox="1"/>
          <p:nvPr/>
        </p:nvSpPr>
        <p:spPr>
          <a:xfrm>
            <a:off x="4114800" y="2819400"/>
            <a:ext cx="381000" cy="523220"/>
          </a:xfrm>
          <a:prstGeom prst="rect">
            <a:avLst/>
          </a:prstGeom>
          <a:noFill/>
        </p:spPr>
        <p:txBody>
          <a:bodyPr wrap="square" rtlCol="0">
            <a:spAutoFit/>
          </a:bodyPr>
          <a:lstStyle/>
          <a:p>
            <a:r>
              <a:rPr lang="en-US" sz="2800" i="1" dirty="0" smtClean="0"/>
              <a:t>n</a:t>
            </a:r>
            <a:endParaRPr lang="en-US" sz="2800" i="1" dirty="0"/>
          </a:p>
        </p:txBody>
      </p:sp>
      <p:sp>
        <p:nvSpPr>
          <p:cNvPr id="41" name="TextBox 40"/>
          <p:cNvSpPr txBox="1"/>
          <p:nvPr/>
        </p:nvSpPr>
        <p:spPr>
          <a:xfrm>
            <a:off x="4114800" y="1752600"/>
            <a:ext cx="381000" cy="523220"/>
          </a:xfrm>
          <a:prstGeom prst="rect">
            <a:avLst/>
          </a:prstGeom>
          <a:noFill/>
        </p:spPr>
        <p:txBody>
          <a:bodyPr wrap="square" rtlCol="0">
            <a:spAutoFit/>
          </a:bodyPr>
          <a:lstStyle/>
          <a:p>
            <a:r>
              <a:rPr lang="en-US" sz="2800" i="1" dirty="0" smtClean="0"/>
              <a:t>m</a:t>
            </a:r>
            <a:endParaRPr lang="en-US" sz="2800" i="1" dirty="0"/>
          </a:p>
        </p:txBody>
      </p:sp>
      <p:sp>
        <p:nvSpPr>
          <p:cNvPr id="42" name="TextBox 41"/>
          <p:cNvSpPr txBox="1"/>
          <p:nvPr/>
        </p:nvSpPr>
        <p:spPr>
          <a:xfrm>
            <a:off x="4114800" y="3581400"/>
            <a:ext cx="381000" cy="523220"/>
          </a:xfrm>
          <a:prstGeom prst="rect">
            <a:avLst/>
          </a:prstGeom>
          <a:noFill/>
        </p:spPr>
        <p:txBody>
          <a:bodyPr wrap="square" rtlCol="0">
            <a:spAutoFit/>
          </a:bodyPr>
          <a:lstStyle/>
          <a:p>
            <a:r>
              <a:rPr lang="en-US" sz="2800" i="1" dirty="0" smtClean="0"/>
              <a:t>o</a:t>
            </a:r>
            <a:endParaRPr lang="en-US" sz="2800" i="1" dirty="0"/>
          </a:p>
        </p:txBody>
      </p:sp>
      <p:sp>
        <p:nvSpPr>
          <p:cNvPr id="43" name="TextBox 42"/>
          <p:cNvSpPr txBox="1"/>
          <p:nvPr/>
        </p:nvSpPr>
        <p:spPr>
          <a:xfrm>
            <a:off x="4191000" y="4648200"/>
            <a:ext cx="381000" cy="523220"/>
          </a:xfrm>
          <a:prstGeom prst="rect">
            <a:avLst/>
          </a:prstGeom>
          <a:noFill/>
        </p:spPr>
        <p:txBody>
          <a:bodyPr wrap="square" rtlCol="0">
            <a:spAutoFit/>
          </a:bodyPr>
          <a:lstStyle/>
          <a:p>
            <a:r>
              <a:rPr lang="en-US" sz="2800" i="1" dirty="0" smtClean="0"/>
              <a:t>p</a:t>
            </a:r>
            <a:endParaRPr lang="en-US" sz="2800" i="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关系复合示例</a:t>
            </a:r>
            <a:endParaRPr lang="zh-CN" altLang="en-US" dirty="0"/>
          </a:p>
        </p:txBody>
      </p:sp>
      <p:sp>
        <p:nvSpPr>
          <p:cNvPr id="3" name="Content Placeholder 2"/>
          <p:cNvSpPr>
            <a:spLocks noGrp="1"/>
          </p:cNvSpPr>
          <p:nvPr>
            <p:ph idx="1"/>
          </p:nvPr>
        </p:nvSpPr>
        <p:spPr/>
        <p:txBody>
          <a:bodyPr/>
          <a:lstStyle/>
          <a:p>
            <a:pPr marL="0" indent="0">
              <a:buNone/>
            </a:pPr>
            <a:r>
              <a:rPr lang="zh-CN" altLang="en-US" b="1" dirty="0" smtClean="0"/>
              <a:t>例</a:t>
            </a:r>
            <a:r>
              <a:rPr lang="en-US" altLang="zh-CN" b="1" dirty="0" smtClean="0">
                <a:latin typeface="Cambria Math" panose="02040503050406030204" pitchFamily="18" charset="0"/>
                <a:ea typeface="Cambria Math" panose="02040503050406030204" pitchFamily="18" charset="0"/>
              </a:rPr>
              <a:t>20</a:t>
            </a:r>
            <a:r>
              <a:rPr lang="zh-CN" altLang="en-US" dirty="0" smtClean="0"/>
              <a:t>：</a:t>
            </a:r>
            <a:r>
              <a:rPr lang="en-US" altLang="zh-CN" dirty="0" smtClean="0">
                <a:latin typeface="Cambria Math" panose="02040503050406030204" pitchFamily="18" charset="0"/>
                <a:ea typeface="Cambria Math" panose="02040503050406030204" pitchFamily="18" charset="0"/>
              </a:rPr>
              <a:t>R = {(1, 1), (1, 4), (2, </a:t>
            </a:r>
            <a:r>
              <a:rPr lang="en-US" altLang="zh-CN" u="sng" dirty="0" smtClean="0">
                <a:solidFill>
                  <a:srgbClr val="FF0000"/>
                </a:solidFill>
                <a:latin typeface="Cambria Math" panose="02040503050406030204" pitchFamily="18" charset="0"/>
                <a:ea typeface="Cambria Math" panose="02040503050406030204" pitchFamily="18" charset="0"/>
              </a:rPr>
              <a:t>3</a:t>
            </a:r>
            <a:r>
              <a:rPr lang="en-US" altLang="zh-CN" dirty="0" smtClean="0">
                <a:latin typeface="Cambria Math" panose="02040503050406030204" pitchFamily="18" charset="0"/>
                <a:ea typeface="Cambria Math" panose="02040503050406030204" pitchFamily="18" charset="0"/>
              </a:rPr>
              <a:t>), (3, 1), (3, 4)}, </a:t>
            </a:r>
            <a:endParaRPr lang="en-US" altLang="zh-CN" dirty="0" smtClean="0">
              <a:latin typeface="Cambria Math" panose="02040503050406030204" pitchFamily="18" charset="0"/>
              <a:ea typeface="Cambria Math" panose="02040503050406030204" pitchFamily="18" charset="0"/>
            </a:endParaRPr>
          </a:p>
          <a:p>
            <a:pPr marL="0" indent="0">
              <a:buNone/>
            </a:pPr>
            <a:r>
              <a:rPr lang="en-US" altLang="zh-CN" dirty="0">
                <a:latin typeface="Cambria Math" panose="02040503050406030204" pitchFamily="18" charset="0"/>
                <a:ea typeface="Cambria Math" panose="02040503050406030204" pitchFamily="18" charset="0"/>
              </a:rPr>
              <a:t>	</a:t>
            </a:r>
            <a:r>
              <a:rPr lang="en-US" altLang="zh-CN" dirty="0" smtClean="0">
                <a:latin typeface="Cambria Math" panose="02040503050406030204" pitchFamily="18" charset="0"/>
                <a:ea typeface="Cambria Math" panose="02040503050406030204" pitchFamily="18" charset="0"/>
              </a:rPr>
              <a:t>  </a:t>
            </a:r>
            <a:r>
              <a:rPr lang="en-US" altLang="zh-CN" dirty="0" smtClean="0">
                <a:latin typeface="Cambria Math" panose="02040503050406030204" pitchFamily="18" charset="0"/>
                <a:ea typeface="Cambria Math" panose="02040503050406030204" pitchFamily="18" charset="0"/>
              </a:rPr>
              <a:t>S </a:t>
            </a:r>
            <a:r>
              <a:rPr lang="en-US" altLang="zh-CN" dirty="0" smtClean="0">
                <a:latin typeface="Cambria Math" panose="02040503050406030204" pitchFamily="18" charset="0"/>
                <a:ea typeface="Cambria Math" panose="02040503050406030204" pitchFamily="18" charset="0"/>
              </a:rPr>
              <a:t>= {(1, 0), 	(2, 0), (</a:t>
            </a:r>
            <a:r>
              <a:rPr lang="en-US" altLang="zh-CN" u="sng" dirty="0" smtClean="0">
                <a:solidFill>
                  <a:srgbClr val="FF0000"/>
                </a:solidFill>
                <a:latin typeface="Cambria Math" panose="02040503050406030204" pitchFamily="18" charset="0"/>
                <a:ea typeface="Cambria Math" panose="02040503050406030204" pitchFamily="18" charset="0"/>
              </a:rPr>
              <a:t>3</a:t>
            </a:r>
            <a:r>
              <a:rPr lang="en-US" altLang="zh-CN" dirty="0" smtClean="0">
                <a:latin typeface="Cambria Math" panose="02040503050406030204" pitchFamily="18" charset="0"/>
                <a:ea typeface="Cambria Math" panose="02040503050406030204" pitchFamily="18" charset="0"/>
              </a:rPr>
              <a:t>, 1), (</a:t>
            </a:r>
            <a:r>
              <a:rPr lang="en-US" altLang="zh-CN" u="sng" dirty="0" smtClean="0">
                <a:solidFill>
                  <a:srgbClr val="FF0000"/>
                </a:solidFill>
                <a:latin typeface="Cambria Math" panose="02040503050406030204" pitchFamily="18" charset="0"/>
                <a:ea typeface="Cambria Math" panose="02040503050406030204" pitchFamily="18" charset="0"/>
              </a:rPr>
              <a:t>3</a:t>
            </a:r>
            <a:r>
              <a:rPr lang="en-US" altLang="zh-CN" dirty="0" smtClean="0">
                <a:latin typeface="Cambria Math" panose="02040503050406030204" pitchFamily="18" charset="0"/>
                <a:ea typeface="Cambria Math" panose="02040503050406030204" pitchFamily="18" charset="0"/>
              </a:rPr>
              <a:t>, 2), (4,1)}</a:t>
            </a:r>
            <a:r>
              <a:rPr lang="zh-CN" altLang="en-US" dirty="0" smtClean="0">
                <a:latin typeface="Cambria Math" panose="02040503050406030204" pitchFamily="18" charset="0"/>
                <a:ea typeface="Cambria Math" panose="02040503050406030204" pitchFamily="18" charset="0"/>
              </a:rPr>
              <a:t>，则</a:t>
            </a:r>
            <a:endParaRPr lang="en-US" altLang="zh-CN" dirty="0" smtClean="0">
              <a:latin typeface="Cambria Math" panose="02040503050406030204" pitchFamily="18" charset="0"/>
              <a:ea typeface="Cambria Math" panose="02040503050406030204" pitchFamily="18" charset="0"/>
            </a:endParaRPr>
          </a:p>
          <a:p>
            <a:pPr marL="0" indent="0">
              <a:buNone/>
            </a:pPr>
            <a:r>
              <a:rPr lang="en-US" altLang="zh-CN" dirty="0">
                <a:latin typeface="Cambria Math" panose="02040503050406030204" pitchFamily="18" charset="0"/>
                <a:ea typeface="Cambria Math" panose="02040503050406030204" pitchFamily="18" charset="0"/>
              </a:rPr>
              <a:t> </a:t>
            </a:r>
            <a:r>
              <a:rPr lang="en-US" altLang="zh-CN" dirty="0" smtClean="0">
                <a:latin typeface="Cambria Math" panose="02040503050406030204" pitchFamily="18" charset="0"/>
                <a:ea typeface="Cambria Math" panose="02040503050406030204" pitchFamily="18" charset="0"/>
              </a:rPr>
              <a:t>   R</a:t>
            </a:r>
            <a:r>
              <a:rPr lang="en-US" altLang="zh-CN" b="1" dirty="0" smtClean="0">
                <a:latin typeface="Cambria Math" panose="02040503050406030204" pitchFamily="18" charset="0"/>
                <a:ea typeface="Cambria Math" panose="02040503050406030204" pitchFamily="18" charset="0"/>
              </a:rPr>
              <a:t>∘</a:t>
            </a:r>
            <a:r>
              <a:rPr lang="en-US" altLang="zh-CN" dirty="0" smtClean="0">
                <a:latin typeface="Cambria Math" panose="02040503050406030204" pitchFamily="18" charset="0"/>
                <a:ea typeface="Cambria Math" panose="02040503050406030204" pitchFamily="18" charset="0"/>
              </a:rPr>
              <a:t>S = {(1, 0), (1, 1), (</a:t>
            </a:r>
            <a:r>
              <a:rPr lang="en-US" altLang="zh-CN" u="sng" dirty="0" smtClean="0">
                <a:solidFill>
                  <a:srgbClr val="FF0000"/>
                </a:solidFill>
                <a:latin typeface="Cambria Math" panose="02040503050406030204" pitchFamily="18" charset="0"/>
                <a:ea typeface="Cambria Math" panose="02040503050406030204" pitchFamily="18" charset="0"/>
              </a:rPr>
              <a:t>2, 1</a:t>
            </a:r>
            <a:r>
              <a:rPr lang="en-US" altLang="zh-CN" dirty="0" smtClean="0">
                <a:latin typeface="Cambria Math" panose="02040503050406030204" pitchFamily="18" charset="0"/>
                <a:ea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a:t>
            </a:r>
            <a:r>
              <a:rPr lang="en-US" altLang="zh-CN" u="sng" dirty="0">
                <a:solidFill>
                  <a:srgbClr val="FF0000"/>
                </a:solidFill>
                <a:latin typeface="Cambria Math" panose="02040503050406030204" pitchFamily="18" charset="0"/>
                <a:ea typeface="Cambria Math" panose="02040503050406030204" pitchFamily="18" charset="0"/>
              </a:rPr>
              <a:t>2, </a:t>
            </a:r>
            <a:r>
              <a:rPr lang="en-US" altLang="zh-CN" u="sng" dirty="0" smtClean="0">
                <a:solidFill>
                  <a:srgbClr val="FF0000"/>
                </a:solidFill>
                <a:latin typeface="Cambria Math" panose="02040503050406030204" pitchFamily="18" charset="0"/>
                <a:ea typeface="Cambria Math" panose="02040503050406030204" pitchFamily="18" charset="0"/>
              </a:rPr>
              <a:t>2</a:t>
            </a:r>
            <a:r>
              <a:rPr lang="en-US" altLang="zh-CN" dirty="0" smtClean="0">
                <a:latin typeface="Cambria Math" panose="02040503050406030204" pitchFamily="18" charset="0"/>
                <a:ea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(3, </a:t>
            </a:r>
            <a:r>
              <a:rPr lang="en-US" altLang="zh-CN" dirty="0" smtClean="0">
                <a:latin typeface="Cambria Math" panose="02040503050406030204" pitchFamily="18" charset="0"/>
                <a:ea typeface="Cambria Math" panose="02040503050406030204" pitchFamily="18" charset="0"/>
              </a:rPr>
              <a:t>0), </a:t>
            </a:r>
            <a:r>
              <a:rPr lang="en-US" altLang="zh-CN" dirty="0">
                <a:latin typeface="Cambria Math" panose="02040503050406030204" pitchFamily="18" charset="0"/>
                <a:ea typeface="Cambria Math" panose="02040503050406030204" pitchFamily="18" charset="0"/>
              </a:rPr>
              <a:t>(3, </a:t>
            </a:r>
            <a:r>
              <a:rPr lang="en-US" altLang="zh-CN" dirty="0" smtClean="0">
                <a:latin typeface="Cambria Math" panose="02040503050406030204" pitchFamily="18" charset="0"/>
                <a:ea typeface="Cambria Math" panose="02040503050406030204" pitchFamily="18" charset="0"/>
              </a:rPr>
              <a:t>1)}.</a:t>
            </a:r>
            <a:endParaRPr lang="en-US" altLang="zh-CN" dirty="0" smtClean="0"/>
          </a:p>
          <a:p>
            <a:pPr marL="0" indent="0">
              <a:buNone/>
            </a:pPr>
            <a:endParaRPr lang="en-US" altLang="zh-CN" i="1" dirty="0">
              <a:latin typeface="Cambria Math" panose="02040503050406030204" pitchFamily="18" charset="0"/>
            </a:endParaRPr>
          </a:p>
          <a:p>
            <a:pPr marL="0" indent="0">
              <a:buNone/>
            </a:pPr>
            <a:r>
              <a:rPr lang="zh-CN" altLang="en-US" b="1" dirty="0"/>
              <a:t>例</a:t>
            </a:r>
            <a:r>
              <a:rPr lang="en-US" altLang="zh-CN" b="1" dirty="0" smtClean="0">
                <a:latin typeface="Cambria Math" panose="02040503050406030204" pitchFamily="18" charset="0"/>
                <a:ea typeface="Cambria Math" panose="02040503050406030204" pitchFamily="18" charset="0"/>
              </a:rPr>
              <a:t>22</a:t>
            </a:r>
            <a:r>
              <a:rPr lang="zh-CN" altLang="en-US" dirty="0" smtClean="0"/>
              <a:t>：</a:t>
            </a:r>
            <a:r>
              <a:rPr lang="en-US" altLang="zh-CN" dirty="0" smtClean="0">
                <a:latin typeface="Cambria Math" panose="02040503050406030204" pitchFamily="18" charset="0"/>
                <a:ea typeface="Cambria Math" panose="02040503050406030204" pitchFamily="18" charset="0"/>
              </a:rPr>
              <a:t>R = {(</a:t>
            </a:r>
            <a:r>
              <a:rPr lang="en-US" altLang="zh-CN" dirty="0">
                <a:latin typeface="Cambria Math" panose="02040503050406030204" pitchFamily="18" charset="0"/>
                <a:ea typeface="Cambria Math" panose="02040503050406030204" pitchFamily="18" charset="0"/>
              </a:rPr>
              <a:t>1, 1), </a:t>
            </a:r>
            <a:r>
              <a:rPr lang="en-US" altLang="zh-CN" dirty="0" smtClean="0">
                <a:latin typeface="Cambria Math" panose="02040503050406030204" pitchFamily="18" charset="0"/>
                <a:ea typeface="Cambria Math" panose="02040503050406030204" pitchFamily="18" charset="0"/>
              </a:rPr>
              <a:t>(2</a:t>
            </a:r>
            <a:r>
              <a:rPr lang="en-US" altLang="zh-CN" dirty="0">
                <a:latin typeface="Cambria Math" panose="02040503050406030204" pitchFamily="18" charset="0"/>
                <a:ea typeface="Cambria Math" panose="02040503050406030204" pitchFamily="18" charset="0"/>
              </a:rPr>
              <a:t>, </a:t>
            </a:r>
            <a:r>
              <a:rPr lang="en-US" altLang="zh-CN" dirty="0" smtClean="0">
                <a:latin typeface="Cambria Math" panose="02040503050406030204" pitchFamily="18" charset="0"/>
                <a:ea typeface="Cambria Math" panose="02040503050406030204" pitchFamily="18" charset="0"/>
              </a:rPr>
              <a:t>1), </a:t>
            </a:r>
            <a:r>
              <a:rPr lang="en-US" altLang="zh-CN" dirty="0">
                <a:latin typeface="Cambria Math" panose="02040503050406030204" pitchFamily="18" charset="0"/>
                <a:ea typeface="Cambria Math" panose="02040503050406030204" pitchFamily="18" charset="0"/>
              </a:rPr>
              <a:t>(3, </a:t>
            </a:r>
            <a:r>
              <a:rPr lang="en-US" altLang="zh-CN" dirty="0" smtClean="0">
                <a:latin typeface="Cambria Math" panose="02040503050406030204" pitchFamily="18" charset="0"/>
                <a:ea typeface="Cambria Math" panose="02040503050406030204" pitchFamily="18" charset="0"/>
              </a:rPr>
              <a:t>2), (4, 3)}</a:t>
            </a:r>
            <a:r>
              <a:rPr lang="zh-CN" altLang="en-US" dirty="0" smtClean="0">
                <a:latin typeface="Cambria Math" panose="02040503050406030204" pitchFamily="18" charset="0"/>
                <a:ea typeface="Cambria Math" panose="02040503050406030204" pitchFamily="18" charset="0"/>
              </a:rPr>
              <a:t>，则</a:t>
            </a:r>
            <a:endParaRPr lang="en-US" altLang="zh-CN" dirty="0" smtClean="0">
              <a:latin typeface="Cambria Math" panose="02040503050406030204" pitchFamily="18" charset="0"/>
              <a:ea typeface="Cambria Math" panose="02040503050406030204" pitchFamily="18" charset="0"/>
            </a:endParaRPr>
          </a:p>
          <a:p>
            <a:pPr marL="365760" lvl="1" indent="0">
              <a:buNone/>
            </a:pPr>
            <a:r>
              <a:rPr lang="en-US" altLang="zh-CN" dirty="0" smtClean="0">
                <a:latin typeface="Cambria Math" panose="02040503050406030204" pitchFamily="18" charset="0"/>
                <a:ea typeface="Cambria Math" panose="02040503050406030204" pitchFamily="18" charset="0"/>
              </a:rPr>
              <a:t>R</a:t>
            </a:r>
            <a:r>
              <a:rPr lang="en-US" altLang="zh-CN" baseline="30000" dirty="0" smtClean="0">
                <a:latin typeface="Cambria Math" panose="02040503050406030204" pitchFamily="18" charset="0"/>
                <a:ea typeface="Cambria Math" panose="02040503050406030204" pitchFamily="18" charset="0"/>
              </a:rPr>
              <a:t>2</a:t>
            </a:r>
            <a:r>
              <a:rPr lang="en-US" altLang="zh-CN" dirty="0" smtClean="0">
                <a:latin typeface="Cambria Math" panose="02040503050406030204" pitchFamily="18" charset="0"/>
                <a:ea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 {(1, 1), (2, 1), (3, </a:t>
            </a:r>
            <a:r>
              <a:rPr lang="en-US" altLang="zh-CN" dirty="0" smtClean="0">
                <a:latin typeface="Cambria Math" panose="02040503050406030204" pitchFamily="18" charset="0"/>
                <a:ea typeface="Cambria Math" panose="02040503050406030204" pitchFamily="18" charset="0"/>
              </a:rPr>
              <a:t>1), </a:t>
            </a:r>
            <a:r>
              <a:rPr lang="en-US" altLang="zh-CN" dirty="0">
                <a:latin typeface="Cambria Math" panose="02040503050406030204" pitchFamily="18" charset="0"/>
                <a:ea typeface="Cambria Math" panose="02040503050406030204" pitchFamily="18" charset="0"/>
              </a:rPr>
              <a:t>(4, </a:t>
            </a:r>
            <a:r>
              <a:rPr lang="en-US" altLang="zh-CN" dirty="0" smtClean="0">
                <a:latin typeface="Cambria Math" panose="02040503050406030204" pitchFamily="18" charset="0"/>
                <a:ea typeface="Cambria Math" panose="02040503050406030204" pitchFamily="18" charset="0"/>
              </a:rPr>
              <a:t>2)}</a:t>
            </a:r>
            <a:r>
              <a:rPr lang="zh-CN" altLang="en-US" dirty="0" smtClean="0">
                <a:latin typeface="Cambria Math" panose="02040503050406030204" pitchFamily="18" charset="0"/>
                <a:ea typeface="Cambria Math" panose="02040503050406030204" pitchFamily="18" charset="0"/>
              </a:rPr>
              <a:t>；</a:t>
            </a:r>
            <a:endParaRPr lang="en-US" altLang="zh-CN" dirty="0">
              <a:latin typeface="Cambria Math" panose="02040503050406030204" pitchFamily="18" charset="0"/>
              <a:ea typeface="Cambria Math" panose="02040503050406030204" pitchFamily="18" charset="0"/>
            </a:endParaRPr>
          </a:p>
          <a:p>
            <a:pPr marL="365760" lvl="1" indent="0">
              <a:buNone/>
            </a:pPr>
            <a:r>
              <a:rPr lang="en-US" altLang="zh-CN" dirty="0" smtClean="0">
                <a:latin typeface="Cambria Math" panose="02040503050406030204" pitchFamily="18" charset="0"/>
                <a:ea typeface="Cambria Math" panose="02040503050406030204" pitchFamily="18" charset="0"/>
              </a:rPr>
              <a:t>R</a:t>
            </a:r>
            <a:r>
              <a:rPr lang="en-US" altLang="zh-CN" baseline="30000" dirty="0" smtClean="0">
                <a:latin typeface="Cambria Math" panose="02040503050406030204" pitchFamily="18" charset="0"/>
                <a:ea typeface="Cambria Math" panose="02040503050406030204" pitchFamily="18" charset="0"/>
              </a:rPr>
              <a:t>3</a:t>
            </a:r>
            <a:r>
              <a:rPr lang="en-US" altLang="zh-CN" dirty="0" smtClean="0">
                <a:latin typeface="Cambria Math" panose="02040503050406030204" pitchFamily="18" charset="0"/>
                <a:ea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 {(1, 1), (2, 1), (3, </a:t>
            </a:r>
            <a:r>
              <a:rPr lang="en-US" altLang="zh-CN" dirty="0" smtClean="0">
                <a:latin typeface="Cambria Math" panose="02040503050406030204" pitchFamily="18" charset="0"/>
                <a:ea typeface="Cambria Math" panose="02040503050406030204" pitchFamily="18" charset="0"/>
              </a:rPr>
              <a:t>1), </a:t>
            </a:r>
            <a:r>
              <a:rPr lang="en-US" altLang="zh-CN" dirty="0">
                <a:latin typeface="Cambria Math" panose="02040503050406030204" pitchFamily="18" charset="0"/>
                <a:ea typeface="Cambria Math" panose="02040503050406030204" pitchFamily="18" charset="0"/>
              </a:rPr>
              <a:t>(4, </a:t>
            </a:r>
            <a:r>
              <a:rPr lang="en-US" altLang="zh-CN" dirty="0" smtClean="0">
                <a:latin typeface="Cambria Math" panose="02040503050406030204" pitchFamily="18" charset="0"/>
                <a:ea typeface="Cambria Math" panose="02040503050406030204" pitchFamily="18" charset="0"/>
              </a:rPr>
              <a:t>1)}</a:t>
            </a:r>
            <a:r>
              <a:rPr lang="zh-CN" altLang="en-US" dirty="0" smtClean="0">
                <a:latin typeface="Cambria Math" panose="02040503050406030204" pitchFamily="18" charset="0"/>
                <a:ea typeface="Cambria Math" panose="02040503050406030204" pitchFamily="18" charset="0"/>
              </a:rPr>
              <a:t>；</a:t>
            </a:r>
            <a:endParaRPr lang="en-US" altLang="zh-CN" dirty="0" smtClean="0">
              <a:latin typeface="Cambria Math" panose="02040503050406030204" pitchFamily="18" charset="0"/>
              <a:ea typeface="Cambria Math" panose="02040503050406030204" pitchFamily="18" charset="0"/>
            </a:endParaRPr>
          </a:p>
          <a:p>
            <a:pPr marL="365760" lvl="1" indent="0">
              <a:buNone/>
            </a:pPr>
            <a:r>
              <a:rPr lang="en-US" altLang="zh-CN" dirty="0" smtClean="0">
                <a:latin typeface="Cambria Math" panose="02040503050406030204" pitchFamily="18" charset="0"/>
                <a:ea typeface="Cambria Math" panose="02040503050406030204" pitchFamily="18" charset="0"/>
              </a:rPr>
              <a:t>R</a:t>
            </a:r>
            <a:r>
              <a:rPr lang="en-US" altLang="zh-CN" baseline="30000" dirty="0" smtClean="0">
                <a:latin typeface="Cambria Math" panose="02040503050406030204" pitchFamily="18" charset="0"/>
                <a:ea typeface="Cambria Math" panose="02040503050406030204" pitchFamily="18" charset="0"/>
              </a:rPr>
              <a:t>4</a:t>
            </a:r>
            <a:r>
              <a:rPr lang="en-US" altLang="zh-CN" dirty="0" smtClean="0">
                <a:latin typeface="Cambria Math" panose="02040503050406030204" pitchFamily="18" charset="0"/>
                <a:ea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 </a:t>
            </a:r>
            <a:r>
              <a:rPr lang="en-US" altLang="zh-CN" dirty="0" smtClean="0">
                <a:latin typeface="Cambria Math" panose="02040503050406030204" pitchFamily="18" charset="0"/>
                <a:ea typeface="Cambria Math" panose="02040503050406030204" pitchFamily="18" charset="0"/>
              </a:rPr>
              <a:t>R</a:t>
            </a:r>
            <a:r>
              <a:rPr lang="en-US" altLang="zh-CN" baseline="30000" dirty="0" smtClean="0">
                <a:latin typeface="Cambria Math" panose="02040503050406030204" pitchFamily="18" charset="0"/>
                <a:ea typeface="Cambria Math" panose="02040503050406030204" pitchFamily="18" charset="0"/>
              </a:rPr>
              <a:t>5</a:t>
            </a:r>
            <a:r>
              <a:rPr lang="en-US" altLang="zh-CN" dirty="0" smtClean="0">
                <a:latin typeface="Cambria Math" panose="02040503050406030204" pitchFamily="18" charset="0"/>
                <a:ea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 </a:t>
            </a:r>
            <a:r>
              <a:rPr lang="en-US" altLang="zh-CN" dirty="0" smtClean="0">
                <a:latin typeface="Cambria Math" panose="02040503050406030204" pitchFamily="18" charset="0"/>
                <a:ea typeface="Cambria Math" panose="02040503050406030204" pitchFamily="18" charset="0"/>
              </a:rPr>
              <a:t>R</a:t>
            </a:r>
            <a:r>
              <a:rPr lang="en-US" altLang="zh-CN" baseline="30000" dirty="0" smtClean="0">
                <a:latin typeface="Cambria Math" panose="02040503050406030204" pitchFamily="18" charset="0"/>
                <a:ea typeface="Cambria Math" panose="02040503050406030204" pitchFamily="18" charset="0"/>
              </a:rPr>
              <a:t>6</a:t>
            </a:r>
            <a:r>
              <a:rPr lang="en-US" altLang="zh-CN" dirty="0" smtClean="0">
                <a:latin typeface="Cambria Math" panose="02040503050406030204" pitchFamily="18" charset="0"/>
                <a:ea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 </a:t>
            </a:r>
            <a:r>
              <a:rPr lang="en-US" altLang="zh-CN" dirty="0" smtClean="0">
                <a:latin typeface="Cambria Math" panose="02040503050406030204" pitchFamily="18" charset="0"/>
                <a:ea typeface="Cambria Math" panose="02040503050406030204" pitchFamily="18" charset="0"/>
              </a:rPr>
              <a:t>… = R</a:t>
            </a:r>
            <a:r>
              <a:rPr lang="en-US" altLang="zh-CN" baseline="30000" dirty="0" smtClean="0">
                <a:latin typeface="Cambria Math" panose="02040503050406030204" pitchFamily="18" charset="0"/>
                <a:ea typeface="Cambria Math" panose="02040503050406030204" pitchFamily="18" charset="0"/>
              </a:rPr>
              <a:t>3</a:t>
            </a:r>
            <a:endParaRPr lang="zh-CN" altLang="en-US" baseline="30000" dirty="0">
              <a:latin typeface="Cambria Math" panose="02040503050406030204" pitchFamily="18" charset="0"/>
            </a:endParaRPr>
          </a:p>
        </p:txBody>
      </p:sp>
    </p:spTree>
    <p:extLst>
      <p:ext uri="{BB962C8B-B14F-4D97-AF65-F5344CB8AC3E}">
        <p14:creationId xmlns:p14="http://schemas.microsoft.com/office/powerpoint/2010/main" val="1899928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关系的幂</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zh-CN" altLang="en-US" b="1" dirty="0"/>
              <a:t>定义： </a:t>
            </a:r>
            <a:r>
              <a:rPr lang="en-US" i="1" dirty="0" smtClean="0"/>
              <a:t>R</a:t>
            </a:r>
            <a:r>
              <a:rPr lang="en-US" dirty="0" smtClean="0"/>
              <a:t> </a:t>
            </a:r>
            <a:r>
              <a:rPr lang="zh-CN" altLang="en-US" dirty="0" smtClean="0"/>
              <a:t>是</a:t>
            </a:r>
            <a:r>
              <a:rPr lang="en-US" i="1" dirty="0" smtClean="0"/>
              <a:t>A</a:t>
            </a:r>
            <a:r>
              <a:rPr lang="zh-CN" altLang="en-US" dirty="0" smtClean="0"/>
              <a:t>上的关系，其幂</a:t>
            </a:r>
            <a:r>
              <a:rPr lang="en-US" i="1" dirty="0" smtClean="0"/>
              <a:t>R</a:t>
            </a:r>
            <a:r>
              <a:rPr lang="en-US" i="1" baseline="30000" dirty="0" smtClean="0"/>
              <a:t>n</a:t>
            </a:r>
            <a:r>
              <a:rPr lang="en-US" dirty="0" smtClean="0"/>
              <a:t> </a:t>
            </a:r>
            <a:r>
              <a:rPr lang="zh-CN" altLang="en-US" dirty="0" smtClean="0"/>
              <a:t>递归定义如下：</a:t>
            </a:r>
            <a:endParaRPr lang="en-US" dirty="0" smtClean="0"/>
          </a:p>
          <a:p>
            <a:pPr lvl="1"/>
            <a:r>
              <a:rPr lang="zh-CN" altLang="en-US" dirty="0" smtClean="0"/>
              <a:t>起步：</a:t>
            </a:r>
            <a:r>
              <a:rPr lang="en-US" i="1" dirty="0" smtClean="0"/>
              <a:t>R</a:t>
            </a:r>
            <a:r>
              <a:rPr lang="en-US" baseline="30000" dirty="0" smtClean="0">
                <a:latin typeface="Cambria Math" pitchFamily="18" charset="0"/>
                <a:ea typeface="Cambria Math" pitchFamily="18" charset="0"/>
              </a:rPr>
              <a:t>1</a:t>
            </a:r>
            <a:r>
              <a:rPr lang="en-US" dirty="0" smtClean="0"/>
              <a:t> = </a:t>
            </a:r>
            <a:r>
              <a:rPr lang="en-US" i="1" dirty="0" smtClean="0"/>
              <a:t>R</a:t>
            </a:r>
          </a:p>
          <a:p>
            <a:pPr lvl="1"/>
            <a:r>
              <a:rPr lang="zh-CN" altLang="en-US" dirty="0" smtClean="0"/>
              <a:t>递推：</a:t>
            </a:r>
            <a:r>
              <a:rPr lang="en-US" i="1" dirty="0" smtClean="0"/>
              <a:t>R</a:t>
            </a:r>
            <a:r>
              <a:rPr lang="en-US" i="1" baseline="30000" dirty="0" smtClean="0"/>
              <a:t>n</a:t>
            </a:r>
            <a:r>
              <a:rPr lang="en-US" baseline="30000" dirty="0" smtClean="0"/>
              <a:t>+</a:t>
            </a:r>
            <a:r>
              <a:rPr lang="en-US" baseline="30000" dirty="0" smtClean="0">
                <a:latin typeface="Cambria Math" pitchFamily="18" charset="0"/>
                <a:ea typeface="Cambria Math" pitchFamily="18" charset="0"/>
              </a:rPr>
              <a:t>1</a:t>
            </a:r>
            <a:r>
              <a:rPr lang="en-US" dirty="0" smtClean="0"/>
              <a:t> = </a:t>
            </a:r>
            <a:r>
              <a:rPr lang="en-US" i="1" dirty="0" smtClean="0"/>
              <a:t>R</a:t>
            </a:r>
            <a:r>
              <a:rPr lang="en-US" i="1" baseline="30000" dirty="0" smtClean="0"/>
              <a:t>n</a:t>
            </a:r>
            <a:r>
              <a:rPr lang="en-US" b="1" baseline="30000" dirty="0" smtClean="0"/>
              <a:t> </a:t>
            </a:r>
            <a:r>
              <a:rPr lang="en-US" b="1" dirty="0" smtClean="0">
                <a:latin typeface="Cambria Math"/>
                <a:ea typeface="Cambria Math"/>
              </a:rPr>
              <a:t>∘</a:t>
            </a:r>
            <a:r>
              <a:rPr lang="en-US" dirty="0" smtClean="0"/>
              <a:t> </a:t>
            </a:r>
            <a:r>
              <a:rPr lang="en-US" i="1" dirty="0" smtClean="0"/>
              <a:t>R</a:t>
            </a:r>
            <a:endParaRPr lang="en-US" altLang="zh-CN" dirty="0"/>
          </a:p>
          <a:p>
            <a:pPr lvl="1">
              <a:buNone/>
            </a:pPr>
            <a:r>
              <a:rPr lang="zh-CN" altLang="en-US" dirty="0" smtClean="0"/>
              <a:t>传递关系的幂是其自身的子集，我们有如下定理：</a:t>
            </a:r>
            <a:endParaRPr lang="en-US" dirty="0" smtClean="0"/>
          </a:p>
          <a:p>
            <a:pPr>
              <a:buNone/>
            </a:pPr>
            <a:r>
              <a:rPr lang="zh-CN" altLang="en-US" b="1" dirty="0" smtClean="0">
                <a:latin typeface="Cambria Math" pitchFamily="18" charset="0"/>
                <a:ea typeface="Cambria Math" pitchFamily="18" charset="0"/>
              </a:rPr>
              <a:t>定理</a:t>
            </a:r>
            <a:r>
              <a:rPr lang="en-US" b="1" dirty="0" smtClean="0">
                <a:latin typeface="Cambria Math" pitchFamily="18" charset="0"/>
                <a:ea typeface="Cambria Math" pitchFamily="18" charset="0"/>
              </a:rPr>
              <a:t>1</a:t>
            </a:r>
            <a:r>
              <a:rPr lang="zh-CN" altLang="en-US" b="1" dirty="0" smtClean="0">
                <a:latin typeface="Cambria Math" pitchFamily="18" charset="0"/>
                <a:ea typeface="Cambria Math" pitchFamily="18" charset="0"/>
              </a:rPr>
              <a:t>：</a:t>
            </a:r>
            <a:r>
              <a:rPr lang="zh-CN" altLang="en-US" dirty="0" smtClean="0">
                <a:latin typeface="Cambria Math" pitchFamily="18" charset="0"/>
                <a:ea typeface="Cambria Math" pitchFamily="18" charset="0"/>
              </a:rPr>
              <a:t>关系</a:t>
            </a:r>
            <a:r>
              <a:rPr lang="en-US" i="1" dirty="0" smtClean="0"/>
              <a:t>R</a:t>
            </a:r>
            <a:r>
              <a:rPr lang="en-US" dirty="0" smtClean="0"/>
              <a:t> </a:t>
            </a:r>
            <a:r>
              <a:rPr lang="zh-CN" altLang="en-US" dirty="0" smtClean="0"/>
              <a:t>传递当且仅当</a:t>
            </a:r>
            <a:r>
              <a:rPr lang="en-US" i="1" dirty="0" smtClean="0"/>
              <a:t>R</a:t>
            </a:r>
            <a:r>
              <a:rPr lang="en-US" i="1" baseline="30000" dirty="0" smtClean="0"/>
              <a:t>n</a:t>
            </a:r>
            <a:r>
              <a:rPr lang="en-US" dirty="0" smtClean="0"/>
              <a:t> </a:t>
            </a:r>
            <a:r>
              <a:rPr lang="en-US" dirty="0" smtClean="0">
                <a:latin typeface="Cambria Math"/>
                <a:ea typeface="Cambria Math"/>
              </a:rPr>
              <a:t>⊆</a:t>
            </a:r>
            <a:r>
              <a:rPr lang="en-US" dirty="0" smtClean="0"/>
              <a:t> </a:t>
            </a:r>
            <a:r>
              <a:rPr lang="en-US" i="1" dirty="0" smtClean="0"/>
              <a:t>R</a:t>
            </a:r>
            <a:r>
              <a:rPr lang="zh-CN" altLang="en-US" dirty="0" smtClean="0"/>
              <a:t>，对于</a:t>
            </a:r>
            <a:r>
              <a:rPr lang="en-US" i="1" dirty="0" smtClean="0"/>
              <a:t>n = </a:t>
            </a:r>
            <a:r>
              <a:rPr lang="en-US" dirty="0" smtClean="0">
                <a:latin typeface="Cambria Math" pitchFamily="18" charset="0"/>
                <a:ea typeface="Cambria Math" pitchFamily="18" charset="0"/>
              </a:rPr>
              <a:t>1,2,3 </a:t>
            </a:r>
            <a:r>
              <a:rPr lang="en-US" i="1" dirty="0" smtClean="0"/>
              <a:t>….</a:t>
            </a:r>
          </a:p>
          <a:p>
            <a:pPr>
              <a:buNone/>
            </a:pPr>
            <a:r>
              <a:rPr lang="zh-CN" altLang="en-US" dirty="0" smtClean="0"/>
              <a:t>实际上有：</a:t>
            </a:r>
            <a:r>
              <a:rPr lang="zh-CN" altLang="en-US" dirty="0">
                <a:latin typeface="Cambria Math" pitchFamily="18" charset="0"/>
                <a:ea typeface="Cambria Math" pitchFamily="18" charset="0"/>
              </a:rPr>
              <a:t>关系</a:t>
            </a:r>
            <a:r>
              <a:rPr lang="en-US" altLang="zh-CN" i="1" dirty="0"/>
              <a:t>R</a:t>
            </a:r>
            <a:r>
              <a:rPr lang="en-US" altLang="zh-CN" dirty="0"/>
              <a:t> </a:t>
            </a:r>
            <a:r>
              <a:rPr lang="zh-CN" altLang="en-US" dirty="0"/>
              <a:t>传递当且仅当</a:t>
            </a:r>
            <a:r>
              <a:rPr lang="en-US" altLang="zh-CN" i="1" dirty="0"/>
              <a:t>R</a:t>
            </a:r>
            <a:r>
              <a:rPr lang="en-US" altLang="zh-CN" i="1" baseline="30000" dirty="0"/>
              <a:t>2</a:t>
            </a:r>
            <a:r>
              <a:rPr lang="en-US" altLang="zh-CN" dirty="0"/>
              <a:t> </a:t>
            </a:r>
            <a:r>
              <a:rPr lang="en-US" altLang="zh-CN" dirty="0">
                <a:latin typeface="Cambria Math"/>
                <a:ea typeface="Cambria Math"/>
              </a:rPr>
              <a:t>⊆</a:t>
            </a:r>
            <a:r>
              <a:rPr lang="en-US" altLang="zh-CN" dirty="0"/>
              <a:t> </a:t>
            </a:r>
            <a:r>
              <a:rPr lang="en-US" altLang="zh-CN" i="1" dirty="0" smtClean="0"/>
              <a:t>R</a:t>
            </a:r>
          </a:p>
          <a:p>
            <a:r>
              <a:rPr lang="en-US" altLang="zh-CN" dirty="0">
                <a:sym typeface="Symbol" panose="05050102010706020507" pitchFamily="18" charset="2"/>
              </a:rPr>
              <a:t>“</a:t>
            </a:r>
            <a:r>
              <a:rPr lang="zh-CN" altLang="en-US" dirty="0">
                <a:sym typeface="Symbol" panose="05050102010706020507" pitchFamily="18" charset="2"/>
              </a:rPr>
              <a:t></a:t>
            </a:r>
            <a:r>
              <a:rPr lang="en-US" altLang="zh-CN" dirty="0">
                <a:sym typeface="Symbol" panose="05050102010706020507" pitchFamily="18" charset="2"/>
              </a:rPr>
              <a:t>”:  </a:t>
            </a:r>
            <a:r>
              <a:rPr lang="zh-CN" altLang="en-US" dirty="0">
                <a:latin typeface="Cambria Math" panose="02040503050406030204" pitchFamily="18" charset="0"/>
                <a:sym typeface="Symbol" panose="05050102010706020507" pitchFamily="18" charset="2"/>
              </a:rPr>
              <a:t>取</a:t>
            </a:r>
            <a:r>
              <a:rPr lang="en-US" altLang="zh-CN" dirty="0">
                <a:latin typeface="Cambria Math" panose="02040503050406030204" pitchFamily="18" charset="0"/>
                <a:ea typeface="Cambria Math" panose="02040503050406030204" pitchFamily="18" charset="0"/>
                <a:sym typeface="Symbol" panose="05050102010706020507" pitchFamily="18" charset="2"/>
              </a:rPr>
              <a:t>(a, b)</a:t>
            </a:r>
            <a:r>
              <a:rPr lang="en-US" altLang="zh-CN" dirty="0">
                <a:latin typeface="Cambria Math" panose="02040503050406030204" pitchFamily="18" charset="0"/>
                <a:ea typeface="Cambria Math" panose="02040503050406030204" pitchFamily="18" charset="0"/>
              </a:rPr>
              <a:t>∊ R</a:t>
            </a:r>
            <a:r>
              <a:rPr lang="en-US" altLang="zh-CN" baseline="30000" dirty="0">
                <a:latin typeface="Cambria Math" panose="02040503050406030204" pitchFamily="18" charset="0"/>
                <a:ea typeface="Cambria Math" panose="02040503050406030204" pitchFamily="18" charset="0"/>
              </a:rPr>
              <a:t>2</a:t>
            </a:r>
            <a:r>
              <a:rPr lang="en-US" altLang="zh-CN" dirty="0">
                <a:latin typeface="Cambria Math" panose="02040503050406030204" pitchFamily="18" charset="0"/>
                <a:ea typeface="Cambria Math" panose="02040503050406030204" pitchFamily="18" charset="0"/>
              </a:rPr>
              <a:t>, </a:t>
            </a:r>
            <a:r>
              <a:rPr lang="zh-CN" altLang="en-US" dirty="0">
                <a:latin typeface="Cambria Math" panose="02040503050406030204" pitchFamily="18" charset="0"/>
                <a:ea typeface="Cambria Math"/>
              </a:rPr>
              <a:t>由复合之定义知，存在</a:t>
            </a:r>
            <a:r>
              <a:rPr lang="en-US" altLang="zh-CN" dirty="0">
                <a:latin typeface="Cambria Math" panose="02040503050406030204" pitchFamily="18" charset="0"/>
                <a:ea typeface="Cambria Math" panose="02040503050406030204" pitchFamily="18" charset="0"/>
              </a:rPr>
              <a:t>c∊ R</a:t>
            </a:r>
            <a:r>
              <a:rPr lang="zh-CN" altLang="en-US" dirty="0">
                <a:latin typeface="Cambria Math" panose="02040503050406030204" pitchFamily="18" charset="0"/>
                <a:ea typeface="Cambria Math"/>
              </a:rPr>
              <a:t>使</a:t>
            </a:r>
            <a:r>
              <a:rPr lang="en-US" altLang="zh-CN" dirty="0">
                <a:latin typeface="Cambria Math" panose="02040503050406030204" pitchFamily="18" charset="0"/>
                <a:ea typeface="Cambria Math" panose="02040503050406030204" pitchFamily="18" charset="0"/>
                <a:sym typeface="Symbol" panose="05050102010706020507" pitchFamily="18" charset="2"/>
              </a:rPr>
              <a:t>(a, c)</a:t>
            </a:r>
            <a:r>
              <a:rPr lang="en-US" altLang="zh-CN" dirty="0">
                <a:latin typeface="Cambria Math" panose="02040503050406030204" pitchFamily="18" charset="0"/>
                <a:ea typeface="Cambria Math" panose="02040503050406030204" pitchFamily="18" charset="0"/>
              </a:rPr>
              <a:t>∊ R</a:t>
            </a:r>
            <a:r>
              <a:rPr lang="en-US" altLang="zh-CN" baseline="30000" dirty="0">
                <a:latin typeface="Cambria Math" panose="02040503050406030204" pitchFamily="18" charset="0"/>
                <a:ea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 </a:t>
            </a:r>
            <a:r>
              <a:rPr lang="en-US" altLang="zh-CN" dirty="0">
                <a:latin typeface="Cambria Math" panose="02040503050406030204" pitchFamily="18" charset="0"/>
                <a:ea typeface="Cambria Math" panose="02040503050406030204" pitchFamily="18" charset="0"/>
                <a:sym typeface="Symbol" panose="05050102010706020507" pitchFamily="18" charset="2"/>
              </a:rPr>
              <a:t>(c, b)</a:t>
            </a:r>
            <a:r>
              <a:rPr lang="en-US" altLang="zh-CN" dirty="0">
                <a:latin typeface="Cambria Math" panose="02040503050406030204" pitchFamily="18" charset="0"/>
                <a:ea typeface="Cambria Math" panose="02040503050406030204" pitchFamily="18" charset="0"/>
              </a:rPr>
              <a:t>∊ R</a:t>
            </a:r>
            <a:r>
              <a:rPr lang="en-US" altLang="zh-CN" baseline="30000" dirty="0">
                <a:latin typeface="Cambria Math" panose="02040503050406030204" pitchFamily="18" charset="0"/>
                <a:ea typeface="Cambria Math" panose="02040503050406030204" pitchFamily="18" charset="0"/>
              </a:rPr>
              <a:t> </a:t>
            </a:r>
            <a:r>
              <a:rPr lang="zh-CN" altLang="en-US" dirty="0">
                <a:latin typeface="Cambria Math" panose="02040503050406030204" pitchFamily="18" charset="0"/>
                <a:ea typeface="Cambria Math"/>
              </a:rPr>
              <a:t>，再由</a:t>
            </a:r>
            <a:r>
              <a:rPr lang="en-US" altLang="zh-CN" dirty="0">
                <a:latin typeface="Cambria Math" panose="02040503050406030204" pitchFamily="18" charset="0"/>
                <a:ea typeface="Cambria Math" panose="02040503050406030204" pitchFamily="18" charset="0"/>
              </a:rPr>
              <a:t>R</a:t>
            </a:r>
            <a:r>
              <a:rPr lang="zh-CN" altLang="en-US" dirty="0">
                <a:latin typeface="Cambria Math" panose="02040503050406030204" pitchFamily="18" charset="0"/>
                <a:ea typeface="Cambria Math"/>
              </a:rPr>
              <a:t>的传递性可得</a:t>
            </a:r>
            <a:r>
              <a:rPr lang="en-US" altLang="zh-CN" dirty="0">
                <a:latin typeface="Cambria Math" panose="02040503050406030204" pitchFamily="18" charset="0"/>
                <a:ea typeface="Cambria Math" panose="02040503050406030204" pitchFamily="18" charset="0"/>
                <a:sym typeface="Symbol" panose="05050102010706020507" pitchFamily="18" charset="2"/>
              </a:rPr>
              <a:t>(a, b)</a:t>
            </a:r>
            <a:r>
              <a:rPr lang="en-US" altLang="zh-CN" dirty="0">
                <a:latin typeface="Cambria Math" panose="02040503050406030204" pitchFamily="18" charset="0"/>
                <a:ea typeface="Cambria Math" panose="02040503050406030204" pitchFamily="18" charset="0"/>
              </a:rPr>
              <a:t>∊ R</a:t>
            </a:r>
            <a:r>
              <a:rPr lang="zh-CN" altLang="en-US" dirty="0">
                <a:latin typeface="Cambria Math" panose="02040503050406030204" pitchFamily="18" charset="0"/>
                <a:ea typeface="Cambria Math"/>
              </a:rPr>
              <a:t>，故</a:t>
            </a:r>
            <a:r>
              <a:rPr lang="zh-CN" altLang="en-US" dirty="0" smtClean="0">
                <a:latin typeface="Cambria Math" panose="02040503050406030204" pitchFamily="18" charset="0"/>
                <a:ea typeface="Cambria Math"/>
              </a:rPr>
              <a:t>有</a:t>
            </a:r>
            <a:r>
              <a:rPr lang="en-US" altLang="zh-CN" dirty="0">
                <a:latin typeface="Cambria Math" panose="02040503050406030204" pitchFamily="18" charset="0"/>
                <a:ea typeface="Cambria Math" panose="02040503050406030204" pitchFamily="18" charset="0"/>
              </a:rPr>
              <a:t>R</a:t>
            </a:r>
            <a:r>
              <a:rPr lang="en-US" altLang="zh-CN" baseline="30000" dirty="0">
                <a:latin typeface="Cambria Math" panose="02040503050406030204" pitchFamily="18" charset="0"/>
                <a:ea typeface="Cambria Math" panose="02040503050406030204" pitchFamily="18" charset="0"/>
              </a:rPr>
              <a:t>2</a:t>
            </a:r>
            <a:r>
              <a:rPr lang="en-US" altLang="zh-CN" dirty="0">
                <a:latin typeface="Cambria Math" panose="02040503050406030204" pitchFamily="18" charset="0"/>
                <a:ea typeface="Cambria Math" panose="02040503050406030204" pitchFamily="18" charset="0"/>
              </a:rPr>
              <a:t> ⊆ R</a:t>
            </a:r>
            <a:endParaRPr lang="en-US" altLang="zh-CN" dirty="0">
              <a:latin typeface="Cambria Math" panose="02040503050406030204" pitchFamily="18" charset="0"/>
              <a:ea typeface="Cambria Math" panose="02040503050406030204" pitchFamily="18" charset="0"/>
              <a:sym typeface="Symbol" panose="05050102010706020507" pitchFamily="18" charset="2"/>
            </a:endParaRPr>
          </a:p>
          <a:p>
            <a:r>
              <a:rPr lang="en-US" altLang="zh-CN" dirty="0" smtClean="0">
                <a:latin typeface="Cambria Math" panose="02040503050406030204" pitchFamily="18" charset="0"/>
                <a:ea typeface="Cambria Math" panose="02040503050406030204" pitchFamily="18" charset="0"/>
                <a:sym typeface="Symbol" panose="05050102010706020507" pitchFamily="18" charset="2"/>
              </a:rPr>
              <a:t>“</a:t>
            </a:r>
            <a:r>
              <a:rPr lang="zh-CN" altLang="en-US" dirty="0">
                <a:latin typeface="Cambria Math" panose="02040503050406030204" pitchFamily="18" charset="0"/>
                <a:sym typeface="Symbol" panose="05050102010706020507" pitchFamily="18" charset="2"/>
              </a:rPr>
              <a:t></a:t>
            </a:r>
            <a:r>
              <a:rPr lang="en-US" altLang="zh-CN" dirty="0">
                <a:latin typeface="Cambria Math" panose="02040503050406030204" pitchFamily="18" charset="0"/>
                <a:ea typeface="Cambria Math" panose="02040503050406030204" pitchFamily="18" charset="0"/>
                <a:sym typeface="Symbol" panose="05050102010706020507" pitchFamily="18" charset="2"/>
              </a:rPr>
              <a:t>”: </a:t>
            </a:r>
            <a:r>
              <a:rPr lang="zh-CN" altLang="en-US" dirty="0">
                <a:latin typeface="Cambria Math" panose="02040503050406030204" pitchFamily="18" charset="0"/>
                <a:sym typeface="Symbol" panose="05050102010706020507" pitchFamily="18" charset="2"/>
              </a:rPr>
              <a:t>如果</a:t>
            </a:r>
            <a:r>
              <a:rPr lang="en-US" altLang="zh-CN" dirty="0">
                <a:latin typeface="Cambria Math" panose="02040503050406030204" pitchFamily="18" charset="0"/>
                <a:ea typeface="Cambria Math" panose="02040503050406030204" pitchFamily="18" charset="0"/>
                <a:sym typeface="Symbol" panose="05050102010706020507" pitchFamily="18" charset="2"/>
              </a:rPr>
              <a:t>(a, b)</a:t>
            </a:r>
            <a:r>
              <a:rPr lang="en-US" altLang="zh-CN" dirty="0">
                <a:latin typeface="Cambria Math" panose="02040503050406030204" pitchFamily="18" charset="0"/>
                <a:ea typeface="Cambria Math" panose="02040503050406030204" pitchFamily="18" charset="0"/>
              </a:rPr>
              <a:t>∊ R</a:t>
            </a:r>
            <a:r>
              <a:rPr lang="en-US" altLang="zh-CN" baseline="30000" dirty="0">
                <a:latin typeface="Cambria Math" panose="02040503050406030204" pitchFamily="18" charset="0"/>
                <a:ea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 </a:t>
            </a:r>
            <a:r>
              <a:rPr lang="en-US" altLang="zh-CN" dirty="0">
                <a:latin typeface="Cambria Math" panose="02040503050406030204" pitchFamily="18" charset="0"/>
                <a:ea typeface="Cambria Math" panose="02040503050406030204" pitchFamily="18" charset="0"/>
                <a:sym typeface="Symbol" panose="05050102010706020507" pitchFamily="18" charset="2"/>
              </a:rPr>
              <a:t>(b, c)</a:t>
            </a:r>
            <a:r>
              <a:rPr lang="en-US" altLang="zh-CN" dirty="0">
                <a:latin typeface="Cambria Math" panose="02040503050406030204" pitchFamily="18" charset="0"/>
                <a:ea typeface="Cambria Math" panose="02040503050406030204" pitchFamily="18" charset="0"/>
              </a:rPr>
              <a:t>∊ R</a:t>
            </a:r>
            <a:r>
              <a:rPr lang="zh-CN" altLang="en-US" dirty="0">
                <a:latin typeface="Cambria Math" panose="02040503050406030204" pitchFamily="18" charset="0"/>
                <a:ea typeface="Cambria Math"/>
              </a:rPr>
              <a:t>，由复合之定义知</a:t>
            </a:r>
            <a:r>
              <a:rPr lang="zh-CN" altLang="en-US" dirty="0" smtClean="0">
                <a:latin typeface="Cambria Math" panose="02040503050406030204" pitchFamily="18" charset="0"/>
                <a:ea typeface="Cambria Math"/>
              </a:rPr>
              <a:t>，</a:t>
            </a:r>
            <a:r>
              <a:rPr lang="en-US" altLang="zh-CN" dirty="0" smtClean="0">
                <a:latin typeface="Cambria Math" panose="02040503050406030204" pitchFamily="18" charset="0"/>
                <a:ea typeface="Cambria Math" panose="02040503050406030204" pitchFamily="18" charset="0"/>
                <a:sym typeface="Symbol" panose="05050102010706020507" pitchFamily="18" charset="2"/>
              </a:rPr>
              <a:t>(</a:t>
            </a:r>
            <a:r>
              <a:rPr lang="en-US" altLang="zh-CN" dirty="0">
                <a:latin typeface="Cambria Math" panose="02040503050406030204" pitchFamily="18" charset="0"/>
                <a:ea typeface="Cambria Math" panose="02040503050406030204" pitchFamily="18" charset="0"/>
                <a:sym typeface="Symbol" panose="05050102010706020507" pitchFamily="18" charset="2"/>
              </a:rPr>
              <a:t>a, c)</a:t>
            </a:r>
            <a:r>
              <a:rPr lang="en-US" altLang="zh-CN" dirty="0">
                <a:latin typeface="Cambria Math" panose="02040503050406030204" pitchFamily="18" charset="0"/>
                <a:ea typeface="Cambria Math" panose="02040503050406030204" pitchFamily="18" charset="0"/>
              </a:rPr>
              <a:t>∊ R</a:t>
            </a:r>
            <a:r>
              <a:rPr lang="en-US" altLang="zh-CN" baseline="30000" dirty="0">
                <a:latin typeface="Cambria Math" panose="02040503050406030204" pitchFamily="18" charset="0"/>
                <a:ea typeface="Cambria Math" panose="02040503050406030204" pitchFamily="18" charset="0"/>
              </a:rPr>
              <a:t>2</a:t>
            </a:r>
            <a:r>
              <a:rPr lang="en-US" altLang="zh-CN" dirty="0">
                <a:latin typeface="Cambria Math" panose="02040503050406030204" pitchFamily="18" charset="0"/>
                <a:ea typeface="Cambria Math" panose="02040503050406030204" pitchFamily="18" charset="0"/>
              </a:rPr>
              <a:t>,  </a:t>
            </a:r>
            <a:r>
              <a:rPr lang="zh-CN" altLang="en-US" dirty="0">
                <a:latin typeface="Cambria Math" panose="02040503050406030204" pitchFamily="18" charset="0"/>
                <a:ea typeface="Cambria Math"/>
              </a:rPr>
              <a:t>由于</a:t>
            </a:r>
            <a:r>
              <a:rPr lang="en-US" altLang="zh-CN" dirty="0">
                <a:latin typeface="Cambria Math" panose="02040503050406030204" pitchFamily="18" charset="0"/>
                <a:ea typeface="Cambria Math" panose="02040503050406030204" pitchFamily="18" charset="0"/>
              </a:rPr>
              <a:t>R</a:t>
            </a:r>
            <a:r>
              <a:rPr lang="en-US" altLang="zh-CN" baseline="30000" dirty="0">
                <a:latin typeface="Cambria Math" panose="02040503050406030204" pitchFamily="18" charset="0"/>
                <a:ea typeface="Cambria Math" panose="02040503050406030204" pitchFamily="18" charset="0"/>
              </a:rPr>
              <a:t>2</a:t>
            </a:r>
            <a:r>
              <a:rPr lang="en-US" altLang="zh-CN" dirty="0">
                <a:latin typeface="Cambria Math" panose="02040503050406030204" pitchFamily="18" charset="0"/>
                <a:ea typeface="Cambria Math" panose="02040503050406030204" pitchFamily="18" charset="0"/>
              </a:rPr>
              <a:t> ⊆ R</a:t>
            </a:r>
            <a:r>
              <a:rPr lang="zh-CN" altLang="en-US" dirty="0">
                <a:latin typeface="Cambria Math" panose="02040503050406030204" pitchFamily="18" charset="0"/>
                <a:ea typeface="Cambria Math"/>
              </a:rPr>
              <a:t>，故</a:t>
            </a:r>
            <a:r>
              <a:rPr lang="en-US" altLang="zh-CN" dirty="0">
                <a:latin typeface="Cambria Math" panose="02040503050406030204" pitchFamily="18" charset="0"/>
                <a:ea typeface="Cambria Math" panose="02040503050406030204" pitchFamily="18" charset="0"/>
                <a:sym typeface="Symbol" panose="05050102010706020507" pitchFamily="18" charset="2"/>
              </a:rPr>
              <a:t>(a, c)</a:t>
            </a:r>
            <a:r>
              <a:rPr lang="en-US" altLang="zh-CN" dirty="0">
                <a:latin typeface="Cambria Math" panose="02040503050406030204" pitchFamily="18" charset="0"/>
                <a:ea typeface="Cambria Math" panose="02040503050406030204" pitchFamily="18" charset="0"/>
              </a:rPr>
              <a:t>∊ R</a:t>
            </a:r>
            <a:r>
              <a:rPr lang="en-US" altLang="zh-CN" baseline="30000" dirty="0">
                <a:latin typeface="Cambria Math" panose="02040503050406030204" pitchFamily="18" charset="0"/>
                <a:ea typeface="Cambria Math" panose="02040503050406030204" pitchFamily="18" charset="0"/>
              </a:rPr>
              <a:t> </a:t>
            </a:r>
            <a:r>
              <a:rPr lang="zh-CN" altLang="en-US" dirty="0">
                <a:latin typeface="Cambria Math" panose="02040503050406030204" pitchFamily="18" charset="0"/>
                <a:ea typeface="Cambria Math"/>
              </a:rPr>
              <a:t>，</a:t>
            </a:r>
            <a:r>
              <a:rPr lang="en-US" altLang="zh-CN" dirty="0">
                <a:latin typeface="Cambria Math" panose="02040503050406030204" pitchFamily="18" charset="0"/>
                <a:ea typeface="Cambria Math" panose="02040503050406030204" pitchFamily="18" charset="0"/>
              </a:rPr>
              <a:t>R</a:t>
            </a:r>
            <a:r>
              <a:rPr lang="zh-CN" altLang="en-US" dirty="0">
                <a:latin typeface="Cambria Math" panose="02040503050406030204" pitchFamily="18" charset="0"/>
                <a:ea typeface="Cambria Math"/>
              </a:rPr>
              <a:t>具有传递性</a:t>
            </a:r>
            <a:r>
              <a:rPr lang="en-US" altLang="zh-CN" dirty="0" smtClean="0">
                <a:latin typeface="Cambria Math"/>
                <a:ea typeface="Cambria Math"/>
              </a:rPr>
              <a:t>.</a:t>
            </a:r>
          </a:p>
          <a:p>
            <a:pPr marL="0" indent="0">
              <a:buNone/>
            </a:pPr>
            <a:r>
              <a:rPr lang="zh-CN" altLang="en-US" dirty="0" smtClean="0">
                <a:latin typeface="Cambria Math"/>
                <a:sym typeface="Symbol" panose="05050102010706020507" pitchFamily="18" charset="2"/>
              </a:rPr>
              <a:t>马上可以得到，</a:t>
            </a:r>
            <a:r>
              <a:rPr lang="en-US" altLang="zh-CN" dirty="0" smtClean="0">
                <a:latin typeface="Cambria Math"/>
                <a:sym typeface="Symbol" panose="05050102010706020507" pitchFamily="18" charset="2"/>
              </a:rPr>
              <a:t>R</a:t>
            </a:r>
            <a:r>
              <a:rPr lang="en-US" altLang="zh-CN" baseline="30000" dirty="0" smtClean="0">
                <a:latin typeface="Cambria Math"/>
                <a:sym typeface="Symbol" panose="05050102010706020507" pitchFamily="18" charset="2"/>
              </a:rPr>
              <a:t>3</a:t>
            </a:r>
            <a:r>
              <a:rPr lang="en-US" altLang="zh-CN" dirty="0" smtClean="0">
                <a:latin typeface="Cambria Math"/>
                <a:sym typeface="Symbol" panose="05050102010706020507" pitchFamily="18" charset="2"/>
              </a:rPr>
              <a:t>=R</a:t>
            </a:r>
            <a:r>
              <a:rPr lang="en-US" altLang="zh-CN" baseline="30000" dirty="0" smtClean="0">
                <a:latin typeface="Cambria Math"/>
                <a:sym typeface="Symbol" panose="05050102010706020507" pitchFamily="18" charset="2"/>
              </a:rPr>
              <a:t>2</a:t>
            </a:r>
            <a:r>
              <a:rPr lang="en-US" altLang="zh-CN" b="1" dirty="0">
                <a:latin typeface="Cambria Math"/>
                <a:ea typeface="Cambria Math"/>
              </a:rPr>
              <a:t> ∘</a:t>
            </a:r>
            <a:r>
              <a:rPr lang="en-US" altLang="zh-CN" dirty="0"/>
              <a:t> </a:t>
            </a:r>
            <a:r>
              <a:rPr lang="en-US" altLang="zh-CN" dirty="0" smtClean="0"/>
              <a:t>R</a:t>
            </a:r>
            <a:r>
              <a:rPr lang="en-US" altLang="zh-CN" dirty="0">
                <a:latin typeface="Cambria Math" panose="02040503050406030204" pitchFamily="18" charset="0"/>
                <a:ea typeface="Cambria Math" panose="02040503050406030204" pitchFamily="18" charset="0"/>
              </a:rPr>
              <a:t> </a:t>
            </a:r>
            <a:r>
              <a:rPr lang="en-US" altLang="zh-CN" dirty="0" smtClean="0">
                <a:latin typeface="Cambria Math" panose="02040503050406030204" pitchFamily="18" charset="0"/>
                <a:ea typeface="Cambria Math" panose="02040503050406030204" pitchFamily="18" charset="0"/>
              </a:rPr>
              <a:t>⊆</a:t>
            </a:r>
            <a:r>
              <a:rPr lang="en-US" altLang="zh-CN" dirty="0">
                <a:latin typeface="Cambria Math"/>
                <a:sym typeface="Symbol" panose="05050102010706020507" pitchFamily="18" charset="2"/>
              </a:rPr>
              <a:t> </a:t>
            </a:r>
            <a:r>
              <a:rPr lang="en-US" altLang="zh-CN" dirty="0" smtClean="0">
                <a:latin typeface="Cambria Math"/>
                <a:sym typeface="Symbol" panose="05050102010706020507" pitchFamily="18" charset="2"/>
              </a:rPr>
              <a:t>R</a:t>
            </a:r>
            <a:r>
              <a:rPr lang="en-US" altLang="zh-CN" baseline="30000" dirty="0" smtClean="0">
                <a:latin typeface="Cambria Math"/>
                <a:sym typeface="Symbol" panose="05050102010706020507" pitchFamily="18" charset="2"/>
              </a:rPr>
              <a:t>2</a:t>
            </a:r>
            <a:r>
              <a:rPr lang="en-US" altLang="zh-CN" dirty="0" smtClean="0">
                <a:latin typeface="Cambria Math"/>
                <a:sym typeface="Symbol" panose="05050102010706020507" pitchFamily="18" charset="2"/>
              </a:rPr>
              <a:t>, </a:t>
            </a:r>
            <a:r>
              <a:rPr lang="en-US" altLang="zh-CN" dirty="0" smtClean="0"/>
              <a:t>R</a:t>
            </a:r>
            <a:r>
              <a:rPr lang="en-US" altLang="zh-CN" baseline="30000" dirty="0" smtClean="0">
                <a:latin typeface="Cambria Math" panose="02040503050406030204" pitchFamily="18" charset="0"/>
                <a:ea typeface="Cambria Math" panose="02040503050406030204" pitchFamily="18" charset="0"/>
              </a:rPr>
              <a:t>n+1</a:t>
            </a:r>
            <a:r>
              <a:rPr lang="en-US" altLang="zh-CN" dirty="0" smtClean="0">
                <a:latin typeface="Cambria Math" panose="02040503050406030204" pitchFamily="18" charset="0"/>
                <a:ea typeface="Cambria Math" panose="02040503050406030204" pitchFamily="18" charset="0"/>
              </a:rPr>
              <a:t> ⊆</a:t>
            </a:r>
            <a:r>
              <a:rPr lang="en-US" altLang="zh-CN" dirty="0" smtClean="0">
                <a:latin typeface="Cambria Math"/>
                <a:sym typeface="Symbol" panose="05050102010706020507" pitchFamily="18" charset="2"/>
              </a:rPr>
              <a:t> R</a:t>
            </a:r>
            <a:r>
              <a:rPr lang="en-US" altLang="zh-CN" baseline="30000" dirty="0" smtClean="0">
                <a:latin typeface="Cambria Math"/>
                <a:sym typeface="Symbol" panose="05050102010706020507" pitchFamily="18" charset="2"/>
              </a:rPr>
              <a:t>n</a:t>
            </a:r>
            <a:r>
              <a:rPr lang="en-US" altLang="zh-CN" dirty="0" smtClean="0">
                <a:latin typeface="Cambria Math"/>
                <a:sym typeface="Symbol" panose="05050102010706020507" pitchFamily="18" charset="2"/>
              </a:rPr>
              <a:t>.</a:t>
            </a:r>
            <a:endParaRPr lang="en-US" altLang="zh-CN" dirty="0">
              <a:sym typeface="Symbol" panose="05050102010706020507" pitchFamily="18" charset="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关系的表示</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本章摘要</a:t>
            </a:r>
            <a:endParaRPr lang="en-US" dirty="0"/>
          </a:p>
        </p:txBody>
      </p:sp>
      <p:sp>
        <p:nvSpPr>
          <p:cNvPr id="3" name="Content Placeholder 2"/>
          <p:cNvSpPr>
            <a:spLocks noGrp="1"/>
          </p:cNvSpPr>
          <p:nvPr>
            <p:ph idx="1"/>
          </p:nvPr>
        </p:nvSpPr>
        <p:spPr/>
        <p:txBody>
          <a:bodyPr>
            <a:normAutofit/>
          </a:bodyPr>
          <a:lstStyle/>
          <a:p>
            <a:r>
              <a:rPr lang="zh-CN" altLang="en-US" dirty="0" smtClean="0"/>
              <a:t>关系及其性质</a:t>
            </a:r>
            <a:endParaRPr lang="en-US" dirty="0" smtClean="0"/>
          </a:p>
          <a:p>
            <a:r>
              <a:rPr lang="zh-CN" altLang="en-US" dirty="0" smtClean="0"/>
              <a:t>关系的表示</a:t>
            </a:r>
            <a:endParaRPr lang="en-US" dirty="0" smtClean="0"/>
          </a:p>
          <a:p>
            <a:r>
              <a:rPr lang="zh-CN" altLang="en-US" dirty="0"/>
              <a:t>关系</a:t>
            </a:r>
            <a:r>
              <a:rPr lang="zh-CN" altLang="en-US" dirty="0" smtClean="0"/>
              <a:t>的闭包</a:t>
            </a:r>
            <a:endParaRPr lang="en-US" dirty="0" smtClean="0"/>
          </a:p>
          <a:p>
            <a:r>
              <a:rPr lang="zh-CN" altLang="en-US" dirty="0" smtClean="0"/>
              <a:t>等价关系</a:t>
            </a:r>
            <a:endParaRPr lang="en-US" dirty="0" smtClean="0"/>
          </a:p>
          <a:p>
            <a:r>
              <a:rPr lang="zh-CN" altLang="en-US" dirty="0" smtClean="0"/>
              <a:t>偏序</a:t>
            </a:r>
            <a:endParaRPr lang="en-US" dirty="0" smtClean="0"/>
          </a:p>
          <a:p>
            <a:pPr lvl="1">
              <a:buNone/>
            </a:pPr>
            <a:endParaRPr lang="en-US" dirty="0" smtClean="0"/>
          </a:p>
          <a:p>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本节摘要</a:t>
            </a:r>
            <a:endParaRPr lang="en-US" dirty="0"/>
          </a:p>
        </p:txBody>
      </p:sp>
      <p:sp>
        <p:nvSpPr>
          <p:cNvPr id="3" name="Content Placeholder 2"/>
          <p:cNvSpPr>
            <a:spLocks noGrp="1"/>
          </p:cNvSpPr>
          <p:nvPr>
            <p:ph idx="1"/>
          </p:nvPr>
        </p:nvSpPr>
        <p:spPr/>
        <p:txBody>
          <a:bodyPr>
            <a:normAutofit/>
          </a:bodyPr>
          <a:lstStyle/>
          <a:p>
            <a:r>
              <a:rPr lang="zh-CN" altLang="en-US" dirty="0" smtClean="0"/>
              <a:t>用矩阵表示关系</a:t>
            </a:r>
            <a:endParaRPr lang="en-US" dirty="0" smtClean="0"/>
          </a:p>
          <a:p>
            <a:r>
              <a:rPr lang="zh-CN" altLang="en-US" dirty="0" smtClean="0"/>
              <a:t>用有向图表示</a:t>
            </a:r>
            <a:r>
              <a:rPr lang="zh-CN" altLang="en-US" dirty="0"/>
              <a:t>关系</a:t>
            </a:r>
            <a:endParaRPr lang="en-US" altLang="zh-C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用矩阵表示关系</a:t>
            </a:r>
            <a:endParaRPr lang="en-US" altLang="zh-CN" dirty="0"/>
          </a:p>
        </p:txBody>
      </p:sp>
      <p:sp>
        <p:nvSpPr>
          <p:cNvPr id="3" name="Content Placeholder 2"/>
          <p:cNvSpPr>
            <a:spLocks noGrp="1"/>
          </p:cNvSpPr>
          <p:nvPr>
            <p:ph idx="1"/>
          </p:nvPr>
        </p:nvSpPr>
        <p:spPr/>
        <p:txBody>
          <a:bodyPr>
            <a:normAutofit/>
          </a:bodyPr>
          <a:lstStyle/>
          <a:p>
            <a:r>
              <a:rPr lang="zh-CN" altLang="en-US" dirty="0" smtClean="0"/>
              <a:t>有限集间</a:t>
            </a:r>
            <a:r>
              <a:rPr lang="zh-CN" altLang="en-US" dirty="0"/>
              <a:t>的关系可用</a:t>
            </a:r>
            <a:r>
              <a:rPr lang="en-US" altLang="zh-CN" dirty="0" smtClean="0">
                <a:latin typeface="Cambria Math" panose="02040503050406030204" pitchFamily="18" charset="0"/>
                <a:ea typeface="Cambria Math" panose="02040503050406030204" pitchFamily="18" charset="0"/>
              </a:rPr>
              <a:t>0-1</a:t>
            </a:r>
            <a:r>
              <a:rPr lang="zh-CN" altLang="en-US" dirty="0" smtClean="0"/>
              <a:t>矩阵来表示</a:t>
            </a:r>
            <a:endParaRPr lang="en-US" dirty="0" smtClean="0"/>
          </a:p>
          <a:p>
            <a:r>
              <a:rPr lang="en-US" i="1" dirty="0" smtClean="0"/>
              <a:t>A</a:t>
            </a:r>
            <a:r>
              <a:rPr lang="en-US" dirty="0" smtClean="0"/>
              <a:t> = {</a:t>
            </a:r>
            <a:r>
              <a:rPr lang="en-US" i="1" dirty="0" smtClean="0"/>
              <a:t>a</a:t>
            </a:r>
            <a:r>
              <a:rPr lang="en-US" baseline="-25000" dirty="0" smtClean="0">
                <a:latin typeface="Cambria Math" pitchFamily="18" charset="0"/>
                <a:ea typeface="Cambria Math" pitchFamily="18" charset="0"/>
              </a:rPr>
              <a:t>1</a:t>
            </a:r>
            <a:r>
              <a:rPr lang="en-US" dirty="0" smtClean="0"/>
              <a:t>, </a:t>
            </a:r>
            <a:r>
              <a:rPr lang="en-US" i="1" dirty="0" smtClean="0"/>
              <a:t>a</a:t>
            </a:r>
            <a:r>
              <a:rPr lang="en-US" baseline="-25000" dirty="0" smtClean="0">
                <a:latin typeface="Cambria Math" pitchFamily="18" charset="0"/>
                <a:ea typeface="Cambria Math" pitchFamily="18" charset="0"/>
              </a:rPr>
              <a:t>2</a:t>
            </a:r>
            <a:r>
              <a:rPr lang="en-US" dirty="0" smtClean="0"/>
              <a:t>, …, </a:t>
            </a:r>
            <a:r>
              <a:rPr lang="en-US" i="1" dirty="0" smtClean="0"/>
              <a:t>a</a:t>
            </a:r>
            <a:r>
              <a:rPr lang="en-US" i="1" baseline="-25000" dirty="0" smtClean="0"/>
              <a:t>m</a:t>
            </a:r>
            <a:r>
              <a:rPr lang="en-US" dirty="0" smtClean="0"/>
              <a:t>} , </a:t>
            </a:r>
            <a:r>
              <a:rPr lang="en-US" i="1" dirty="0" smtClean="0"/>
              <a:t>B</a:t>
            </a:r>
            <a:r>
              <a:rPr lang="en-US" dirty="0" smtClean="0"/>
              <a:t> = {</a:t>
            </a:r>
            <a:r>
              <a:rPr lang="en-US" i="1" dirty="0" smtClean="0"/>
              <a:t>b</a:t>
            </a:r>
            <a:r>
              <a:rPr lang="en-US" baseline="-25000" dirty="0" smtClean="0">
                <a:latin typeface="Cambria Math" pitchFamily="18" charset="0"/>
                <a:ea typeface="Cambria Math" pitchFamily="18" charset="0"/>
              </a:rPr>
              <a:t>1</a:t>
            </a:r>
            <a:r>
              <a:rPr lang="en-US" dirty="0" smtClean="0"/>
              <a:t>, </a:t>
            </a:r>
            <a:r>
              <a:rPr lang="en-US" i="1" dirty="0" smtClean="0"/>
              <a:t>b</a:t>
            </a:r>
            <a:r>
              <a:rPr lang="en-US" baseline="-25000" dirty="0" smtClean="0">
                <a:latin typeface="Cambria Math" pitchFamily="18" charset="0"/>
                <a:ea typeface="Cambria Math" pitchFamily="18" charset="0"/>
              </a:rPr>
              <a:t>2</a:t>
            </a:r>
            <a:r>
              <a:rPr lang="en-US" dirty="0" smtClean="0"/>
              <a:t>, …, </a:t>
            </a:r>
            <a:r>
              <a:rPr lang="en-US" i="1" dirty="0" err="1" smtClean="0"/>
              <a:t>b</a:t>
            </a:r>
            <a:r>
              <a:rPr lang="en-US" i="1" baseline="-25000" dirty="0" err="1" smtClean="0"/>
              <a:t>n</a:t>
            </a:r>
            <a:r>
              <a:rPr lang="en-US" dirty="0" smtClean="0"/>
              <a:t>}, </a:t>
            </a:r>
            <a:r>
              <a:rPr lang="en-US" altLang="zh-CN" i="1" dirty="0" smtClean="0"/>
              <a:t>R</a:t>
            </a:r>
            <a:r>
              <a:rPr lang="zh-CN" altLang="en-US" dirty="0" smtClean="0"/>
              <a:t>是</a:t>
            </a:r>
            <a:r>
              <a:rPr lang="zh-CN" altLang="en-US" dirty="0"/>
              <a:t>从</a:t>
            </a:r>
            <a:r>
              <a:rPr lang="en-US" altLang="zh-CN" dirty="0"/>
              <a:t>A</a:t>
            </a:r>
            <a:r>
              <a:rPr lang="zh-CN" altLang="en-US" dirty="0"/>
              <a:t>到</a:t>
            </a:r>
            <a:r>
              <a:rPr lang="en-US" altLang="zh-CN" dirty="0"/>
              <a:t>B</a:t>
            </a:r>
            <a:r>
              <a:rPr lang="zh-CN" altLang="en-US" dirty="0"/>
              <a:t>的关系</a:t>
            </a:r>
            <a:endParaRPr lang="en-US" dirty="0" smtClean="0"/>
          </a:p>
          <a:p>
            <a:pPr lvl="1"/>
            <a:r>
              <a:rPr lang="zh-CN" altLang="en-US" dirty="0"/>
              <a:t>当</a:t>
            </a:r>
            <a:r>
              <a:rPr lang="en-US" dirty="0" smtClean="0"/>
              <a:t> </a:t>
            </a:r>
            <a:r>
              <a:rPr lang="en-US" i="1" dirty="0" smtClean="0"/>
              <a:t>A</a:t>
            </a:r>
            <a:r>
              <a:rPr lang="en-US" dirty="0" smtClean="0"/>
              <a:t> = </a:t>
            </a:r>
            <a:r>
              <a:rPr lang="en-US" i="1" dirty="0" smtClean="0"/>
              <a:t>B</a:t>
            </a:r>
            <a:r>
              <a:rPr lang="en-US" dirty="0" smtClean="0"/>
              <a:t>, </a:t>
            </a:r>
            <a:r>
              <a:rPr lang="zh-CN" altLang="en-US" dirty="0" smtClean="0"/>
              <a:t>必须用统一的次序</a:t>
            </a:r>
            <a:r>
              <a:rPr lang="en-US" dirty="0" smtClean="0"/>
              <a:t> </a:t>
            </a:r>
          </a:p>
          <a:p>
            <a:r>
              <a:rPr lang="en-US" altLang="zh-CN" dirty="0" smtClean="0"/>
              <a:t>R</a:t>
            </a:r>
            <a:r>
              <a:rPr lang="zh-CN" altLang="en-US" dirty="0" smtClean="0"/>
              <a:t>的关系矩阵</a:t>
            </a:r>
            <a:r>
              <a:rPr lang="en-US" i="1" dirty="0" smtClean="0"/>
              <a:t>M</a:t>
            </a:r>
            <a:r>
              <a:rPr lang="en-US" i="1" baseline="-25000" dirty="0" smtClean="0"/>
              <a:t>R</a:t>
            </a:r>
            <a:r>
              <a:rPr lang="en-US" dirty="0" smtClean="0"/>
              <a:t> = [</a:t>
            </a:r>
            <a:r>
              <a:rPr lang="en-US" i="1" dirty="0" smtClean="0"/>
              <a:t>m</a:t>
            </a:r>
            <a:r>
              <a:rPr lang="en-US" i="1" baseline="-25000" dirty="0" smtClean="0"/>
              <a:t>ij</a:t>
            </a:r>
            <a:r>
              <a:rPr lang="en-US" dirty="0" smtClean="0"/>
              <a:t>], </a:t>
            </a:r>
            <a:r>
              <a:rPr lang="zh-CN" altLang="en-US" dirty="0" smtClean="0"/>
              <a:t>这里</a:t>
            </a:r>
            <a:endParaRPr lang="en-US" dirty="0" smtClean="0"/>
          </a:p>
          <a:p>
            <a:endParaRPr lang="en-US" dirty="0" smtClean="0"/>
          </a:p>
          <a:p>
            <a:pPr>
              <a:buNone/>
            </a:pPr>
            <a:endParaRPr lang="en-US" dirty="0" smtClean="0"/>
          </a:p>
          <a:p>
            <a:r>
              <a:rPr lang="en-US" altLang="zh-CN" dirty="0"/>
              <a:t>R</a:t>
            </a:r>
            <a:r>
              <a:rPr lang="zh-CN" altLang="en-US" dirty="0"/>
              <a:t>的关系</a:t>
            </a:r>
            <a:r>
              <a:rPr lang="zh-CN" altLang="en-US" dirty="0" smtClean="0"/>
              <a:t>矩阵</a:t>
            </a:r>
            <a:r>
              <a:rPr lang="en-US" dirty="0" smtClean="0"/>
              <a:t> (</a:t>
            </a:r>
            <a:r>
              <a:rPr lang="en-US" i="1" dirty="0" err="1" smtClean="0"/>
              <a:t>i</a:t>
            </a:r>
            <a:r>
              <a:rPr lang="en-US" dirty="0" err="1" smtClean="0"/>
              <a:t>,</a:t>
            </a:r>
            <a:r>
              <a:rPr lang="en-US" i="1" dirty="0" err="1" smtClean="0"/>
              <a:t>j</a:t>
            </a:r>
            <a:r>
              <a:rPr lang="en-US" dirty="0" smtClean="0"/>
              <a:t>) </a:t>
            </a:r>
            <a:r>
              <a:rPr lang="zh-CN" altLang="en-US" dirty="0" smtClean="0"/>
              <a:t>处为</a:t>
            </a:r>
            <a:r>
              <a:rPr lang="en-US" altLang="zh-CN" dirty="0">
                <a:latin typeface="Cambria Math" panose="02040503050406030204" pitchFamily="18" charset="0"/>
                <a:ea typeface="Cambria Math" panose="02040503050406030204" pitchFamily="18" charset="0"/>
              </a:rPr>
              <a:t>1</a:t>
            </a:r>
            <a:r>
              <a:rPr lang="zh-CN" altLang="en-US" dirty="0" smtClean="0"/>
              <a:t>当且仅当</a:t>
            </a:r>
            <a:r>
              <a:rPr lang="en-US" i="1" dirty="0" err="1" smtClean="0"/>
              <a:t>a</a:t>
            </a:r>
            <a:r>
              <a:rPr lang="en-US" i="1" baseline="-25000" dirty="0" err="1" smtClean="0"/>
              <a:t>i</a:t>
            </a:r>
            <a:r>
              <a:rPr lang="zh-CN" altLang="en-US" dirty="0" smtClean="0"/>
              <a:t>与</a:t>
            </a:r>
            <a:r>
              <a:rPr lang="en-US" i="1" dirty="0" err="1" smtClean="0"/>
              <a:t>b</a:t>
            </a:r>
            <a:r>
              <a:rPr lang="en-US" i="1" baseline="-25000" dirty="0" err="1" smtClean="0"/>
              <a:t>j</a:t>
            </a:r>
            <a:r>
              <a:rPr lang="en-US" i="1" dirty="0" smtClean="0"/>
              <a:t> </a:t>
            </a:r>
            <a:r>
              <a:rPr lang="zh-CN" altLang="en-US" dirty="0" smtClean="0"/>
              <a:t>具有关系</a:t>
            </a:r>
            <a:r>
              <a:rPr lang="en-US" dirty="0" smtClean="0"/>
              <a:t>. </a:t>
            </a:r>
            <a:endParaRPr lang="en-US"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2971800" y="4419600"/>
            <a:ext cx="2760345" cy="6096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关系矩阵示例</a:t>
            </a:r>
            <a:endParaRPr lang="en-US" dirty="0"/>
          </a:p>
        </p:txBody>
      </p:sp>
      <p:sp>
        <p:nvSpPr>
          <p:cNvPr id="3" name="Content Placeholder 2"/>
          <p:cNvSpPr>
            <a:spLocks noGrp="1"/>
          </p:cNvSpPr>
          <p:nvPr>
            <p:ph idx="1"/>
          </p:nvPr>
        </p:nvSpPr>
        <p:spPr/>
        <p:txBody>
          <a:bodyPr/>
          <a:lstStyle/>
          <a:p>
            <a:pPr>
              <a:buNone/>
            </a:pPr>
            <a:r>
              <a:rPr lang="zh-CN" altLang="en-US" b="1" dirty="0" smtClean="0"/>
              <a:t>例</a:t>
            </a:r>
            <a:r>
              <a:rPr lang="en-US" b="1" dirty="0" smtClean="0">
                <a:latin typeface="Cambria Math" pitchFamily="18" charset="0"/>
                <a:ea typeface="Cambria Math" pitchFamily="18" charset="0"/>
              </a:rPr>
              <a:t>1</a:t>
            </a:r>
            <a:r>
              <a:rPr lang="zh-CN" altLang="en-US" b="1" dirty="0" smtClean="0">
                <a:latin typeface="Cambria Math" pitchFamily="18" charset="0"/>
                <a:ea typeface="Cambria Math" pitchFamily="18" charset="0"/>
              </a:rPr>
              <a:t>：</a:t>
            </a:r>
            <a:r>
              <a:rPr lang="en-US" dirty="0" smtClean="0"/>
              <a:t> </a:t>
            </a:r>
            <a:r>
              <a:rPr lang="en-US" i="1" dirty="0" smtClean="0"/>
              <a:t>A</a:t>
            </a:r>
            <a:r>
              <a:rPr lang="en-US" dirty="0" smtClean="0"/>
              <a:t> = {</a:t>
            </a:r>
            <a:r>
              <a:rPr lang="en-US" dirty="0" smtClean="0">
                <a:latin typeface="Cambria Math" pitchFamily="18" charset="0"/>
                <a:ea typeface="Cambria Math" pitchFamily="18" charset="0"/>
              </a:rPr>
              <a:t>1,2,3</a:t>
            </a:r>
            <a:r>
              <a:rPr lang="en-US" dirty="0" smtClean="0"/>
              <a:t>} , </a:t>
            </a:r>
            <a:r>
              <a:rPr lang="en-US" i="1" dirty="0" smtClean="0"/>
              <a:t>B</a:t>
            </a:r>
            <a:r>
              <a:rPr lang="en-US" dirty="0" smtClean="0"/>
              <a:t> = {</a:t>
            </a:r>
            <a:r>
              <a:rPr lang="en-US" dirty="0" smtClean="0">
                <a:latin typeface="Cambria Math" pitchFamily="18" charset="0"/>
                <a:ea typeface="Cambria Math" pitchFamily="18" charset="0"/>
              </a:rPr>
              <a:t>1,2</a:t>
            </a:r>
            <a:r>
              <a:rPr lang="en-US" dirty="0" smtClean="0"/>
              <a:t>}. </a:t>
            </a:r>
            <a:r>
              <a:rPr lang="en-US" i="1" dirty="0" smtClean="0"/>
              <a:t>R</a:t>
            </a:r>
            <a:r>
              <a:rPr lang="zh-CN" altLang="en-US" dirty="0"/>
              <a:t>是从</a:t>
            </a:r>
            <a:r>
              <a:rPr lang="en-US" altLang="zh-CN" dirty="0"/>
              <a:t>A</a:t>
            </a:r>
            <a:r>
              <a:rPr lang="zh-CN" altLang="en-US" dirty="0"/>
              <a:t>到</a:t>
            </a:r>
            <a:r>
              <a:rPr lang="en-US" altLang="zh-CN" dirty="0"/>
              <a:t>B</a:t>
            </a:r>
            <a:r>
              <a:rPr lang="zh-CN" altLang="en-US" dirty="0"/>
              <a:t>的</a:t>
            </a:r>
            <a:r>
              <a:rPr lang="zh-CN" altLang="en-US" dirty="0" smtClean="0"/>
              <a:t>关系：</a:t>
            </a:r>
            <a:endParaRPr lang="en-US" altLang="zh-CN" dirty="0" smtClean="0"/>
          </a:p>
          <a:p>
            <a:pPr algn="ctr">
              <a:buNone/>
            </a:pPr>
            <a:r>
              <a:rPr lang="en-US" dirty="0" smtClean="0"/>
              <a:t>(</a:t>
            </a:r>
            <a:r>
              <a:rPr lang="en-US" i="1" dirty="0" err="1" smtClean="0"/>
              <a:t>a</a:t>
            </a:r>
            <a:r>
              <a:rPr lang="en-US" dirty="0" err="1" smtClean="0"/>
              <a:t>,</a:t>
            </a:r>
            <a:r>
              <a:rPr lang="en-US" i="1" dirty="0" err="1" smtClean="0"/>
              <a:t>b</a:t>
            </a:r>
            <a:r>
              <a:rPr lang="en-US" dirty="0" smtClean="0"/>
              <a:t>)</a:t>
            </a:r>
            <a:r>
              <a:rPr lang="en-US" altLang="zh-CN" dirty="0">
                <a:latin typeface="Cambria Math"/>
                <a:ea typeface="Cambria Math"/>
              </a:rPr>
              <a:t> </a:t>
            </a:r>
            <a:r>
              <a:rPr lang="en-US" altLang="zh-CN" dirty="0" smtClean="0">
                <a:latin typeface="Cambria Math"/>
                <a:ea typeface="Cambria Math"/>
              </a:rPr>
              <a:t>∈</a:t>
            </a:r>
            <a:r>
              <a:rPr lang="en-US" altLang="zh-CN" i="1" dirty="0"/>
              <a:t> </a:t>
            </a:r>
            <a:r>
              <a:rPr lang="en-US" altLang="zh-CN" i="1" dirty="0" smtClean="0"/>
              <a:t>R</a:t>
            </a:r>
            <a:r>
              <a:rPr lang="zh-CN" altLang="en-US" dirty="0" smtClean="0"/>
              <a:t>当且仅当</a:t>
            </a:r>
            <a:r>
              <a:rPr lang="en-US" i="1" dirty="0" smtClean="0"/>
              <a:t>a</a:t>
            </a:r>
            <a:r>
              <a:rPr lang="en-US" dirty="0" smtClean="0"/>
              <a:t> &gt; </a:t>
            </a:r>
            <a:r>
              <a:rPr lang="en-US" i="1" dirty="0" smtClean="0"/>
              <a:t>b</a:t>
            </a:r>
            <a:r>
              <a:rPr lang="en-US" dirty="0" smtClean="0"/>
              <a:t>. </a:t>
            </a:r>
          </a:p>
          <a:p>
            <a:pPr>
              <a:buNone/>
            </a:pPr>
            <a:r>
              <a:rPr lang="en-US" altLang="zh-CN" dirty="0" smtClean="0"/>
              <a:t>	</a:t>
            </a:r>
            <a:r>
              <a:rPr lang="zh-CN" altLang="en-US" dirty="0" smtClean="0"/>
              <a:t>写出</a:t>
            </a:r>
            <a:r>
              <a:rPr lang="en-US" altLang="zh-CN" dirty="0" smtClean="0"/>
              <a:t>R</a:t>
            </a:r>
            <a:r>
              <a:rPr lang="zh-CN" altLang="en-US" dirty="0" smtClean="0"/>
              <a:t>的关系矩。</a:t>
            </a:r>
            <a:endParaRPr lang="en-US" altLang="zh-CN" dirty="0" smtClean="0"/>
          </a:p>
          <a:p>
            <a:pPr>
              <a:buNone/>
            </a:pPr>
            <a:endParaRPr lang="en-US" altLang="zh-CN" dirty="0" smtClean="0"/>
          </a:p>
          <a:p>
            <a:pPr>
              <a:buNone/>
            </a:pPr>
            <a:r>
              <a:rPr lang="zh-CN" altLang="en-US" b="1" dirty="0" smtClean="0"/>
              <a:t>解：</a:t>
            </a:r>
            <a:r>
              <a:rPr lang="en-US" dirty="0" smtClean="0"/>
              <a:t> </a:t>
            </a:r>
            <a:r>
              <a:rPr lang="en-US" i="1" dirty="0" smtClean="0"/>
              <a:t>R</a:t>
            </a:r>
            <a:r>
              <a:rPr lang="en-US" dirty="0" smtClean="0"/>
              <a:t> = {(</a:t>
            </a:r>
            <a:r>
              <a:rPr lang="en-US" dirty="0" smtClean="0">
                <a:latin typeface="Cambria Math" pitchFamily="18" charset="0"/>
                <a:ea typeface="Cambria Math" pitchFamily="18" charset="0"/>
              </a:rPr>
              <a:t>2,1</a:t>
            </a:r>
            <a:r>
              <a:rPr lang="en-US" dirty="0" smtClean="0"/>
              <a:t>), (</a:t>
            </a:r>
            <a:r>
              <a:rPr lang="en-US" dirty="0" smtClean="0">
                <a:latin typeface="Cambria Math" pitchFamily="18" charset="0"/>
                <a:ea typeface="Cambria Math" pitchFamily="18" charset="0"/>
              </a:rPr>
              <a:t>3,1</a:t>
            </a:r>
            <a:r>
              <a:rPr lang="en-US" dirty="0" smtClean="0"/>
              <a:t>),(</a:t>
            </a:r>
            <a:r>
              <a:rPr lang="en-US" dirty="0" smtClean="0">
                <a:latin typeface="Cambria Math" pitchFamily="18" charset="0"/>
                <a:ea typeface="Cambria Math" pitchFamily="18" charset="0"/>
              </a:rPr>
              <a:t>3,2</a:t>
            </a:r>
            <a:r>
              <a:rPr lang="en-US" dirty="0" smtClean="0"/>
              <a:t>)}, </a:t>
            </a:r>
            <a:r>
              <a:rPr lang="zh-CN" altLang="en-US" dirty="0" smtClean="0"/>
              <a:t>其矩阵如下：</a:t>
            </a:r>
            <a:endParaRPr lang="en-US" dirty="0"/>
          </a:p>
        </p:txBody>
      </p:sp>
      <p:pic>
        <p:nvPicPr>
          <p:cNvPr id="7" name="Picture 6" descr="addin_tmp.png"/>
          <p:cNvPicPr>
            <a:picLocks noChangeAspect="1"/>
          </p:cNvPicPr>
          <p:nvPr>
            <p:custDataLst>
              <p:tags r:id="rId1"/>
            </p:custDataLst>
          </p:nvPr>
        </p:nvPicPr>
        <p:blipFill>
          <a:blip r:embed="rId3" cstate="print"/>
          <a:stretch>
            <a:fillRect/>
          </a:stretch>
        </p:blipFill>
        <p:spPr>
          <a:xfrm>
            <a:off x="3340187" y="4648201"/>
            <a:ext cx="2092873" cy="990599"/>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关系矩阵</a:t>
            </a:r>
            <a:r>
              <a:rPr lang="zh-CN" altLang="en-US" dirty="0" smtClean="0"/>
              <a:t>示例（续）</a:t>
            </a:r>
            <a:endParaRPr lang="en-US" dirty="0"/>
          </a:p>
        </p:txBody>
      </p:sp>
      <p:sp>
        <p:nvSpPr>
          <p:cNvPr id="3" name="Content Placeholder 2"/>
          <p:cNvSpPr>
            <a:spLocks noGrp="1"/>
          </p:cNvSpPr>
          <p:nvPr>
            <p:ph idx="1"/>
          </p:nvPr>
        </p:nvSpPr>
        <p:spPr/>
        <p:txBody>
          <a:bodyPr>
            <a:normAutofit/>
          </a:bodyPr>
          <a:lstStyle/>
          <a:p>
            <a:pPr>
              <a:buNone/>
            </a:pPr>
            <a:r>
              <a:rPr lang="zh-CN" altLang="en-US" b="1" dirty="0"/>
              <a:t>例</a:t>
            </a:r>
            <a:r>
              <a:rPr lang="en-US" b="1" dirty="0" smtClean="0">
                <a:latin typeface="Cambria Math" pitchFamily="18" charset="0"/>
                <a:ea typeface="Cambria Math" pitchFamily="18" charset="0"/>
              </a:rPr>
              <a:t>2</a:t>
            </a:r>
            <a:r>
              <a:rPr lang="zh-CN" altLang="en-US" b="1" dirty="0" smtClean="0">
                <a:latin typeface="Cambria Math" pitchFamily="18" charset="0"/>
                <a:ea typeface="Cambria Math" pitchFamily="18" charset="0"/>
              </a:rPr>
              <a:t>：</a:t>
            </a:r>
            <a:r>
              <a:rPr lang="en-US" dirty="0" smtClean="0"/>
              <a:t>Let </a:t>
            </a:r>
            <a:r>
              <a:rPr lang="en-US" i="1" dirty="0" smtClean="0"/>
              <a:t>A</a:t>
            </a:r>
            <a:r>
              <a:rPr lang="en-US" dirty="0" smtClean="0"/>
              <a:t> = {</a:t>
            </a:r>
            <a:r>
              <a:rPr lang="en-US" i="1" dirty="0" smtClean="0"/>
              <a:t>a</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a:t>
            </a:r>
            <a:r>
              <a:rPr lang="en-US" i="1" dirty="0" smtClean="0">
                <a:ea typeface="Cambria Math" pitchFamily="18" charset="0"/>
              </a:rPr>
              <a:t>a</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i="1" dirty="0" smtClean="0">
                <a:ea typeface="Cambria Math" pitchFamily="18" charset="0"/>
              </a:rPr>
              <a:t>a</a:t>
            </a:r>
            <a:r>
              <a:rPr lang="en-US" baseline="-25000" dirty="0" smtClean="0">
                <a:latin typeface="Cambria Math" pitchFamily="18" charset="0"/>
                <a:ea typeface="Cambria Math" pitchFamily="18" charset="0"/>
              </a:rPr>
              <a:t>3</a:t>
            </a:r>
            <a:r>
              <a:rPr lang="en-US" dirty="0" smtClean="0"/>
              <a:t>} , </a:t>
            </a:r>
            <a:r>
              <a:rPr lang="en-US" i="1" dirty="0" smtClean="0"/>
              <a:t>B</a:t>
            </a:r>
            <a:r>
              <a:rPr lang="en-US" dirty="0" smtClean="0"/>
              <a:t> = {</a:t>
            </a:r>
            <a:r>
              <a:rPr lang="en-US" i="1" dirty="0" smtClean="0"/>
              <a:t>b</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a:t>
            </a:r>
            <a:r>
              <a:rPr lang="en-US" i="1" dirty="0" smtClean="0">
                <a:ea typeface="Cambria Math" pitchFamily="18" charset="0"/>
              </a:rPr>
              <a:t>b</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i="1" dirty="0" smtClean="0">
                <a:ea typeface="Cambria Math" pitchFamily="18" charset="0"/>
              </a:rPr>
              <a:t>b</a:t>
            </a:r>
            <a:r>
              <a:rPr lang="en-US" baseline="-25000" dirty="0" smtClean="0">
                <a:latin typeface="Cambria Math" pitchFamily="18" charset="0"/>
                <a:ea typeface="Cambria Math" pitchFamily="18" charset="0"/>
              </a:rPr>
              <a:t>3</a:t>
            </a:r>
            <a:r>
              <a:rPr lang="en-US" dirty="0" smtClean="0">
                <a:latin typeface="Cambria Math" pitchFamily="18" charset="0"/>
                <a:ea typeface="Cambria Math" pitchFamily="18" charset="0"/>
              </a:rPr>
              <a:t>,</a:t>
            </a:r>
            <a:r>
              <a:rPr lang="en-US" i="1" dirty="0" smtClean="0">
                <a:ea typeface="Cambria Math" pitchFamily="18" charset="0"/>
              </a:rPr>
              <a:t>b</a:t>
            </a:r>
            <a:r>
              <a:rPr lang="en-US" baseline="-25000" dirty="0" smtClean="0">
                <a:latin typeface="Cambria Math" pitchFamily="18" charset="0"/>
                <a:ea typeface="Cambria Math" pitchFamily="18" charset="0"/>
              </a:rPr>
              <a:t>4</a:t>
            </a:r>
            <a:r>
              <a:rPr lang="en-US" dirty="0" smtClean="0">
                <a:latin typeface="Cambria Math" pitchFamily="18" charset="0"/>
                <a:ea typeface="Cambria Math" pitchFamily="18" charset="0"/>
              </a:rPr>
              <a:t>, </a:t>
            </a:r>
            <a:r>
              <a:rPr lang="en-US" i="1" dirty="0" smtClean="0">
                <a:ea typeface="Cambria Math" pitchFamily="18" charset="0"/>
              </a:rPr>
              <a:t>b</a:t>
            </a:r>
            <a:r>
              <a:rPr lang="en-US" baseline="-25000" dirty="0" smtClean="0">
                <a:latin typeface="Cambria Math" pitchFamily="18" charset="0"/>
                <a:ea typeface="Cambria Math" pitchFamily="18" charset="0"/>
              </a:rPr>
              <a:t>5</a:t>
            </a:r>
            <a:r>
              <a:rPr lang="en-US" dirty="0" smtClean="0"/>
              <a:t>}. </a:t>
            </a:r>
            <a:r>
              <a:rPr lang="en-US" altLang="zh-CN" i="1" dirty="0"/>
              <a:t>R</a:t>
            </a:r>
            <a:r>
              <a:rPr lang="zh-CN" altLang="en-US" dirty="0"/>
              <a:t>是从</a:t>
            </a:r>
            <a:r>
              <a:rPr lang="en-US" altLang="zh-CN" dirty="0"/>
              <a:t>A</a:t>
            </a:r>
            <a:r>
              <a:rPr lang="zh-CN" altLang="en-US" dirty="0"/>
              <a:t>到</a:t>
            </a:r>
            <a:r>
              <a:rPr lang="en-US" altLang="zh-CN" dirty="0"/>
              <a:t>B</a:t>
            </a:r>
            <a:r>
              <a:rPr lang="zh-CN" altLang="en-US" dirty="0"/>
              <a:t>的</a:t>
            </a:r>
            <a:r>
              <a:rPr lang="zh-CN" altLang="en-US" dirty="0" smtClean="0"/>
              <a:t>关系，其矩阵如下：</a:t>
            </a:r>
            <a:endParaRPr lang="en-US" dirty="0" smtClean="0"/>
          </a:p>
          <a:p>
            <a:pPr>
              <a:buNone/>
            </a:pPr>
            <a:endParaRPr lang="en-US" dirty="0" smtClean="0"/>
          </a:p>
          <a:p>
            <a:pPr>
              <a:buNone/>
            </a:pPr>
            <a:endParaRPr lang="en-US" dirty="0" smtClean="0"/>
          </a:p>
          <a:p>
            <a:pPr>
              <a:buNone/>
            </a:pPr>
            <a:r>
              <a:rPr lang="en-US" b="1" dirty="0" smtClean="0"/>
              <a:t>    </a:t>
            </a:r>
            <a:r>
              <a:rPr lang="zh-CN" altLang="en-US" dirty="0" smtClean="0"/>
              <a:t>请写出</a:t>
            </a:r>
            <a:r>
              <a:rPr lang="en-US" altLang="zh-CN" dirty="0" smtClean="0"/>
              <a:t>R</a:t>
            </a:r>
            <a:r>
              <a:rPr lang="zh-CN" altLang="en-US" dirty="0" smtClean="0"/>
              <a:t>的表达式。</a:t>
            </a:r>
            <a:endParaRPr lang="en-US" dirty="0" smtClean="0"/>
          </a:p>
          <a:p>
            <a:pPr>
              <a:buNone/>
            </a:pPr>
            <a:endParaRPr lang="en-US" altLang="zh-CN" b="1" dirty="0" smtClean="0"/>
          </a:p>
          <a:p>
            <a:pPr>
              <a:buNone/>
            </a:pPr>
            <a:r>
              <a:rPr lang="zh-CN" altLang="en-US" b="1" dirty="0" smtClean="0"/>
              <a:t>解：</a:t>
            </a:r>
            <a:r>
              <a:rPr lang="en-US" i="1" dirty="0" smtClean="0"/>
              <a:t>R</a:t>
            </a:r>
            <a:r>
              <a:rPr lang="zh-CN" altLang="en-US" dirty="0" smtClean="0"/>
              <a:t>由对应于</a:t>
            </a:r>
            <a:r>
              <a:rPr lang="en-US" altLang="zh-CN" i="1" dirty="0"/>
              <a:t>m</a:t>
            </a:r>
            <a:r>
              <a:rPr lang="en-US" altLang="zh-CN" i="1" baseline="-25000" dirty="0"/>
              <a:t>ij</a:t>
            </a:r>
            <a:r>
              <a:rPr lang="en-US" altLang="zh-CN" dirty="0"/>
              <a:t> = </a:t>
            </a:r>
            <a:r>
              <a:rPr lang="en-US" altLang="zh-CN" dirty="0">
                <a:latin typeface="Cambria Math" pitchFamily="18" charset="0"/>
                <a:ea typeface="Cambria Math" pitchFamily="18" charset="0"/>
              </a:rPr>
              <a:t>1</a:t>
            </a:r>
            <a:r>
              <a:rPr lang="zh-CN" altLang="en-US" dirty="0" smtClean="0"/>
              <a:t>的序对</a:t>
            </a:r>
            <a:r>
              <a:rPr lang="en-US" altLang="zh-CN" dirty="0"/>
              <a:t>(</a:t>
            </a:r>
            <a:r>
              <a:rPr lang="en-US" altLang="zh-CN" i="1" dirty="0" err="1"/>
              <a:t>a</a:t>
            </a:r>
            <a:r>
              <a:rPr lang="en-US" altLang="zh-CN" i="1" baseline="-25000" dirty="0" err="1"/>
              <a:t>i</a:t>
            </a:r>
            <a:r>
              <a:rPr lang="en-US" altLang="zh-CN" dirty="0" err="1"/>
              <a:t>,</a:t>
            </a:r>
            <a:r>
              <a:rPr lang="en-US" altLang="zh-CN" i="1" dirty="0" err="1"/>
              <a:t>b</a:t>
            </a:r>
            <a:r>
              <a:rPr lang="en-US" altLang="zh-CN" i="1" baseline="-25000" dirty="0" err="1"/>
              <a:t>j</a:t>
            </a:r>
            <a:r>
              <a:rPr lang="en-US" altLang="zh-CN" dirty="0"/>
              <a:t>)</a:t>
            </a:r>
            <a:r>
              <a:rPr lang="zh-CN" altLang="en-US" dirty="0" smtClean="0"/>
              <a:t>构成，故：</a:t>
            </a:r>
            <a:endParaRPr lang="en-US" dirty="0" smtClean="0"/>
          </a:p>
          <a:p>
            <a:pPr>
              <a:buNone/>
            </a:pPr>
            <a:r>
              <a:rPr lang="en-US" sz="2000" i="1" dirty="0" smtClean="0"/>
              <a:t>          R </a:t>
            </a:r>
            <a:r>
              <a:rPr lang="en-US" sz="2000" dirty="0" smtClean="0"/>
              <a:t>= {(</a:t>
            </a:r>
            <a:r>
              <a:rPr lang="en-US" sz="2000" i="1" dirty="0" smtClean="0"/>
              <a:t>a</a:t>
            </a:r>
            <a:r>
              <a:rPr lang="en-US" sz="2000" baseline="-25000" dirty="0" smtClean="0">
                <a:latin typeface="Cambria Math" pitchFamily="18" charset="0"/>
                <a:ea typeface="Cambria Math" pitchFamily="18" charset="0"/>
              </a:rPr>
              <a:t>1</a:t>
            </a:r>
            <a:r>
              <a:rPr lang="en-US" sz="2000" dirty="0" smtClean="0">
                <a:latin typeface="Cambria Math" pitchFamily="18" charset="0"/>
                <a:ea typeface="Cambria Math" pitchFamily="18" charset="0"/>
              </a:rPr>
              <a:t>,</a:t>
            </a:r>
            <a:r>
              <a:rPr lang="en-US" sz="2000" i="1" dirty="0" smtClean="0">
                <a:ea typeface="Cambria Math" pitchFamily="18" charset="0"/>
              </a:rPr>
              <a:t> b</a:t>
            </a:r>
            <a:r>
              <a:rPr lang="en-US" sz="2000" baseline="-25000" dirty="0" smtClean="0">
                <a:latin typeface="Cambria Math" pitchFamily="18" charset="0"/>
                <a:ea typeface="Cambria Math" pitchFamily="18" charset="0"/>
              </a:rPr>
              <a:t>2</a:t>
            </a:r>
            <a:r>
              <a:rPr lang="en-US" sz="2000" dirty="0" smtClean="0"/>
              <a:t>), (</a:t>
            </a:r>
            <a:r>
              <a:rPr lang="en-US" sz="2000" i="1" dirty="0" smtClean="0">
                <a:ea typeface="Cambria Math" pitchFamily="18" charset="0"/>
              </a:rPr>
              <a:t>a</a:t>
            </a:r>
            <a:r>
              <a:rPr lang="en-US" sz="2000" baseline="-25000" dirty="0" smtClean="0">
                <a:latin typeface="Cambria Math" pitchFamily="18" charset="0"/>
                <a:ea typeface="Cambria Math" pitchFamily="18" charset="0"/>
              </a:rPr>
              <a:t>2</a:t>
            </a:r>
            <a:r>
              <a:rPr lang="en-US" sz="2000" dirty="0" smtClean="0">
                <a:latin typeface="Cambria Math" pitchFamily="18" charset="0"/>
                <a:ea typeface="Cambria Math" pitchFamily="18" charset="0"/>
              </a:rPr>
              <a:t>,</a:t>
            </a:r>
            <a:r>
              <a:rPr lang="en-US" sz="2000" i="1" dirty="0" smtClean="0"/>
              <a:t> b</a:t>
            </a:r>
            <a:r>
              <a:rPr lang="en-US" sz="2000" baseline="-25000" dirty="0" smtClean="0">
                <a:latin typeface="Cambria Math" pitchFamily="18" charset="0"/>
                <a:ea typeface="Cambria Math" pitchFamily="18" charset="0"/>
              </a:rPr>
              <a:t>1</a:t>
            </a:r>
            <a:r>
              <a:rPr lang="en-US" sz="2000" dirty="0" smtClean="0"/>
              <a:t>),(</a:t>
            </a:r>
            <a:r>
              <a:rPr lang="en-US" sz="2000" i="1" dirty="0" smtClean="0">
                <a:ea typeface="Cambria Math" pitchFamily="18" charset="0"/>
              </a:rPr>
              <a:t>a</a:t>
            </a:r>
            <a:r>
              <a:rPr lang="en-US" sz="2000" baseline="-25000" dirty="0" smtClean="0">
                <a:latin typeface="Cambria Math" pitchFamily="18" charset="0"/>
                <a:ea typeface="Cambria Math" pitchFamily="18" charset="0"/>
              </a:rPr>
              <a:t>2</a:t>
            </a:r>
            <a:r>
              <a:rPr lang="en-US" sz="2000" dirty="0" smtClean="0">
                <a:latin typeface="Cambria Math" pitchFamily="18" charset="0"/>
                <a:ea typeface="Cambria Math" pitchFamily="18" charset="0"/>
              </a:rPr>
              <a:t>,</a:t>
            </a:r>
            <a:r>
              <a:rPr lang="en-US" sz="2000" i="1" dirty="0" smtClean="0">
                <a:ea typeface="Cambria Math" pitchFamily="18" charset="0"/>
              </a:rPr>
              <a:t> b</a:t>
            </a:r>
            <a:r>
              <a:rPr lang="en-US" sz="2000" baseline="-25000" dirty="0" smtClean="0">
                <a:latin typeface="Cambria Math" pitchFamily="18" charset="0"/>
                <a:ea typeface="Cambria Math" pitchFamily="18" charset="0"/>
              </a:rPr>
              <a:t>3</a:t>
            </a:r>
            <a:r>
              <a:rPr lang="en-US" sz="2000" dirty="0" smtClean="0"/>
              <a:t>), (</a:t>
            </a:r>
            <a:r>
              <a:rPr lang="en-US" sz="2000" i="1" dirty="0" smtClean="0">
                <a:ea typeface="Cambria Math" pitchFamily="18" charset="0"/>
              </a:rPr>
              <a:t>a</a:t>
            </a:r>
            <a:r>
              <a:rPr lang="en-US" sz="2000" baseline="-25000" dirty="0" smtClean="0">
                <a:latin typeface="Cambria Math" pitchFamily="18" charset="0"/>
                <a:ea typeface="Cambria Math" pitchFamily="18" charset="0"/>
              </a:rPr>
              <a:t>2</a:t>
            </a:r>
            <a:r>
              <a:rPr lang="en-US" sz="2000" dirty="0" smtClean="0">
                <a:latin typeface="Cambria Math" pitchFamily="18" charset="0"/>
                <a:ea typeface="Cambria Math" pitchFamily="18" charset="0"/>
              </a:rPr>
              <a:t>,</a:t>
            </a:r>
            <a:r>
              <a:rPr lang="en-US" sz="2000" i="1" dirty="0" smtClean="0"/>
              <a:t> b</a:t>
            </a:r>
            <a:r>
              <a:rPr lang="en-US" sz="2000" baseline="-25000" dirty="0" smtClean="0">
                <a:latin typeface="Cambria Math" pitchFamily="18" charset="0"/>
                <a:ea typeface="Cambria Math" pitchFamily="18" charset="0"/>
              </a:rPr>
              <a:t>4</a:t>
            </a:r>
            <a:r>
              <a:rPr lang="en-US" sz="2000" dirty="0" smtClean="0"/>
              <a:t>),(</a:t>
            </a:r>
            <a:r>
              <a:rPr lang="en-US" sz="2000" i="1" dirty="0" smtClean="0">
                <a:ea typeface="Cambria Math" pitchFamily="18" charset="0"/>
              </a:rPr>
              <a:t>a</a:t>
            </a:r>
            <a:r>
              <a:rPr lang="en-US" sz="2000" baseline="-25000" dirty="0" smtClean="0">
                <a:latin typeface="Cambria Math" pitchFamily="18" charset="0"/>
                <a:ea typeface="Cambria Math" pitchFamily="18" charset="0"/>
              </a:rPr>
              <a:t>3</a:t>
            </a:r>
            <a:r>
              <a:rPr lang="en-US" sz="2000" dirty="0" smtClean="0">
                <a:latin typeface="Cambria Math" pitchFamily="18" charset="0"/>
                <a:ea typeface="Cambria Math" pitchFamily="18" charset="0"/>
              </a:rPr>
              <a:t>,</a:t>
            </a:r>
            <a:r>
              <a:rPr lang="en-US" sz="2000" i="1" dirty="0" smtClean="0">
                <a:ea typeface="Cambria Math" pitchFamily="18" charset="0"/>
              </a:rPr>
              <a:t> b</a:t>
            </a:r>
            <a:r>
              <a:rPr lang="en-US" sz="2000" baseline="-25000" dirty="0" smtClean="0">
                <a:latin typeface="Cambria Math" pitchFamily="18" charset="0"/>
                <a:ea typeface="Cambria Math" pitchFamily="18" charset="0"/>
              </a:rPr>
              <a:t>1</a:t>
            </a:r>
            <a:r>
              <a:rPr lang="en-US" sz="2000" dirty="0" smtClean="0"/>
              <a:t>), {(</a:t>
            </a:r>
            <a:r>
              <a:rPr lang="en-US" sz="2000" i="1" dirty="0" smtClean="0"/>
              <a:t>a</a:t>
            </a:r>
            <a:r>
              <a:rPr lang="en-US" sz="2000" baseline="-25000" dirty="0" smtClean="0">
                <a:latin typeface="Cambria Math" pitchFamily="18" charset="0"/>
                <a:ea typeface="Cambria Math" pitchFamily="18" charset="0"/>
              </a:rPr>
              <a:t>3</a:t>
            </a:r>
            <a:r>
              <a:rPr lang="en-US" sz="2000" dirty="0" smtClean="0">
                <a:latin typeface="Cambria Math" pitchFamily="18" charset="0"/>
                <a:ea typeface="Cambria Math" pitchFamily="18" charset="0"/>
              </a:rPr>
              <a:t>,</a:t>
            </a:r>
            <a:r>
              <a:rPr lang="en-US" sz="2000" i="1" dirty="0" smtClean="0">
                <a:ea typeface="Cambria Math" pitchFamily="18" charset="0"/>
              </a:rPr>
              <a:t> b</a:t>
            </a:r>
            <a:r>
              <a:rPr lang="en-US" sz="2000" baseline="-25000" dirty="0" smtClean="0">
                <a:latin typeface="Cambria Math" pitchFamily="18" charset="0"/>
                <a:ea typeface="Cambria Math" pitchFamily="18" charset="0"/>
              </a:rPr>
              <a:t>3</a:t>
            </a:r>
            <a:r>
              <a:rPr lang="en-US" sz="2000" dirty="0" smtClean="0"/>
              <a:t>), (</a:t>
            </a:r>
            <a:r>
              <a:rPr lang="en-US" sz="2000" i="1" dirty="0" smtClean="0">
                <a:ea typeface="Cambria Math" pitchFamily="18" charset="0"/>
              </a:rPr>
              <a:t>a</a:t>
            </a:r>
            <a:r>
              <a:rPr lang="en-US" sz="2000" baseline="-25000" dirty="0" smtClean="0">
                <a:latin typeface="Cambria Math" pitchFamily="18" charset="0"/>
                <a:ea typeface="Cambria Math" pitchFamily="18" charset="0"/>
              </a:rPr>
              <a:t>3</a:t>
            </a:r>
            <a:r>
              <a:rPr lang="en-US" sz="2000" dirty="0" smtClean="0">
                <a:latin typeface="Cambria Math" pitchFamily="18" charset="0"/>
                <a:ea typeface="Cambria Math" pitchFamily="18" charset="0"/>
              </a:rPr>
              <a:t>,</a:t>
            </a:r>
            <a:r>
              <a:rPr lang="en-US" sz="2000" i="1" dirty="0" smtClean="0"/>
              <a:t> b</a:t>
            </a:r>
            <a:r>
              <a:rPr lang="en-US" sz="2000" baseline="-25000" dirty="0" smtClean="0">
                <a:latin typeface="Cambria Math" pitchFamily="18" charset="0"/>
                <a:ea typeface="Cambria Math" pitchFamily="18" charset="0"/>
              </a:rPr>
              <a:t>5</a:t>
            </a:r>
            <a:r>
              <a:rPr lang="en-US" sz="2000" dirty="0" smtClean="0"/>
              <a:t>)}. </a:t>
            </a:r>
            <a:endParaRPr lang="en-US" sz="2000" dirty="0"/>
          </a:p>
        </p:txBody>
      </p:sp>
      <p:pic>
        <p:nvPicPr>
          <p:cNvPr id="6" name="Picture 5" descr="addin_tmp.png"/>
          <p:cNvPicPr>
            <a:picLocks noChangeAspect="1"/>
          </p:cNvPicPr>
          <p:nvPr>
            <p:custDataLst>
              <p:tags r:id="rId1"/>
            </p:custDataLst>
          </p:nvPr>
        </p:nvPicPr>
        <p:blipFill>
          <a:blip r:embed="rId3" cstate="print"/>
          <a:stretch>
            <a:fillRect/>
          </a:stretch>
        </p:blipFill>
        <p:spPr>
          <a:xfrm>
            <a:off x="2971800" y="2895600"/>
            <a:ext cx="3082290" cy="912495"/>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特殊关系的矩阵的特征</a:t>
            </a:r>
            <a:endParaRPr lang="en-US" dirty="0"/>
          </a:p>
        </p:txBody>
      </p:sp>
      <p:sp>
        <p:nvSpPr>
          <p:cNvPr id="3" name="Content Placeholder 2"/>
          <p:cNvSpPr>
            <a:spLocks noGrp="1"/>
          </p:cNvSpPr>
          <p:nvPr>
            <p:ph idx="1"/>
          </p:nvPr>
        </p:nvSpPr>
        <p:spPr/>
        <p:txBody>
          <a:bodyPr/>
          <a:lstStyle/>
          <a:p>
            <a:r>
              <a:rPr lang="en-US" i="1" dirty="0" smtClean="0"/>
              <a:t>R</a:t>
            </a:r>
            <a:r>
              <a:rPr lang="en-US" dirty="0" smtClean="0"/>
              <a:t> </a:t>
            </a:r>
            <a:r>
              <a:rPr lang="zh-CN" altLang="en-US" dirty="0" smtClean="0"/>
              <a:t>是自反关系，则</a:t>
            </a:r>
            <a:r>
              <a:rPr lang="en-US" i="1" dirty="0" smtClean="0"/>
              <a:t>M</a:t>
            </a:r>
            <a:r>
              <a:rPr lang="en-US" i="1" baseline="-25000" dirty="0" smtClean="0"/>
              <a:t>R</a:t>
            </a:r>
            <a:r>
              <a:rPr lang="zh-CN" altLang="en-US" dirty="0" smtClean="0"/>
              <a:t>的对角线元素全是</a:t>
            </a:r>
            <a:r>
              <a:rPr lang="en-US" dirty="0" smtClean="0">
                <a:latin typeface="Cambria Math" pitchFamily="18" charset="0"/>
                <a:ea typeface="Cambria Math" pitchFamily="18" charset="0"/>
              </a:rPr>
              <a:t>1</a:t>
            </a:r>
            <a:r>
              <a:rPr lang="en-US" dirty="0" smtClean="0"/>
              <a:t>.</a:t>
            </a:r>
          </a:p>
          <a:p>
            <a:endParaRPr lang="en-US" dirty="0" smtClean="0"/>
          </a:p>
          <a:p>
            <a:pPr>
              <a:buNone/>
            </a:pPr>
            <a:endParaRPr lang="en-US" dirty="0" smtClean="0"/>
          </a:p>
          <a:p>
            <a:pPr>
              <a:buNone/>
            </a:pPr>
            <a:endParaRPr lang="en-US" dirty="0"/>
          </a:p>
          <a:p>
            <a:pPr>
              <a:buNone/>
            </a:pPr>
            <a:endParaRPr lang="en-US" dirty="0" smtClean="0"/>
          </a:p>
          <a:p>
            <a:pPr marL="0" indent="0">
              <a:buNone/>
            </a:pPr>
            <a:endParaRPr lang="en-US" dirty="0" smtClean="0"/>
          </a:p>
          <a:p>
            <a:r>
              <a:rPr lang="en-US" i="1" dirty="0" smtClean="0"/>
              <a:t>R</a:t>
            </a:r>
            <a:r>
              <a:rPr lang="en-US" dirty="0" smtClean="0"/>
              <a:t> </a:t>
            </a:r>
            <a:r>
              <a:rPr lang="zh-CN" altLang="en-US" dirty="0" smtClean="0"/>
              <a:t>是对称关系当且仅当</a:t>
            </a:r>
            <a:r>
              <a:rPr lang="en-US" altLang="zh-CN" i="1" dirty="0"/>
              <a:t>M</a:t>
            </a:r>
            <a:r>
              <a:rPr lang="en-US" altLang="zh-CN" i="1" baseline="-25000" dirty="0"/>
              <a:t>R</a:t>
            </a:r>
            <a:r>
              <a:rPr lang="zh-CN" altLang="en-US" dirty="0" smtClean="0"/>
              <a:t>是对称矩阵；</a:t>
            </a:r>
            <a:endParaRPr lang="en-US" altLang="zh-CN" dirty="0" smtClean="0"/>
          </a:p>
          <a:p>
            <a:r>
              <a:rPr lang="en-US" altLang="zh-CN" i="1" dirty="0"/>
              <a:t>R</a:t>
            </a:r>
            <a:r>
              <a:rPr lang="en-US" altLang="zh-CN" dirty="0"/>
              <a:t> </a:t>
            </a:r>
            <a:r>
              <a:rPr lang="zh-CN" altLang="en-US" dirty="0"/>
              <a:t>是对称关系</a:t>
            </a:r>
            <a:r>
              <a:rPr lang="zh-CN" altLang="en-US" dirty="0" smtClean="0"/>
              <a:t>当且仅当：当</a:t>
            </a:r>
            <a:r>
              <a:rPr lang="en-US" altLang="zh-CN" i="1" dirty="0" err="1">
                <a:ea typeface="Cambria Math" pitchFamily="18" charset="0"/>
              </a:rPr>
              <a:t>i</a:t>
            </a:r>
            <a:r>
              <a:rPr lang="en-US" altLang="zh-CN" dirty="0">
                <a:latin typeface="Cambria Math"/>
                <a:ea typeface="Cambria Math"/>
              </a:rPr>
              <a:t>≠</a:t>
            </a:r>
            <a:r>
              <a:rPr lang="en-US" altLang="zh-CN" i="1" dirty="0">
                <a:ea typeface="Cambria Math" pitchFamily="18" charset="0"/>
              </a:rPr>
              <a:t> j</a:t>
            </a:r>
            <a:r>
              <a:rPr lang="zh-CN" altLang="en-US" dirty="0" smtClean="0"/>
              <a:t>时，</a:t>
            </a:r>
            <a:r>
              <a:rPr lang="en-US" i="1" dirty="0" smtClean="0"/>
              <a:t>m</a:t>
            </a:r>
            <a:r>
              <a:rPr lang="en-US" i="1" baseline="-25000" dirty="0" smtClean="0"/>
              <a:t>ij</a:t>
            </a:r>
            <a:r>
              <a:rPr lang="en-US" dirty="0" smtClean="0"/>
              <a:t> = </a:t>
            </a:r>
            <a:r>
              <a:rPr lang="en-US" dirty="0" smtClean="0">
                <a:latin typeface="Cambria Math" pitchFamily="18" charset="0"/>
                <a:ea typeface="Cambria Math" pitchFamily="18" charset="0"/>
              </a:rPr>
              <a:t>0</a:t>
            </a:r>
            <a:r>
              <a:rPr lang="zh-CN" altLang="en-US" dirty="0" smtClean="0">
                <a:latin typeface="Cambria Math" pitchFamily="18" charset="0"/>
                <a:ea typeface="Cambria Math" pitchFamily="18" charset="0"/>
              </a:rPr>
              <a:t>或</a:t>
            </a:r>
            <a:r>
              <a:rPr lang="en-US" i="1" dirty="0" err="1" smtClean="0"/>
              <a:t>m</a:t>
            </a:r>
            <a:r>
              <a:rPr lang="en-US" i="1" baseline="-25000" dirty="0" err="1" smtClean="0"/>
              <a:t>ji</a:t>
            </a:r>
            <a:r>
              <a:rPr lang="en-US" dirty="0" smtClean="0"/>
              <a:t> = </a:t>
            </a:r>
            <a:r>
              <a:rPr lang="en-US" dirty="0" smtClean="0">
                <a:latin typeface="Cambria Math" pitchFamily="18" charset="0"/>
                <a:ea typeface="Cambria Math" pitchFamily="18" charset="0"/>
              </a:rPr>
              <a:t>0</a:t>
            </a:r>
            <a:r>
              <a:rPr lang="en-US" dirty="0" smtClean="0"/>
              <a:t>. </a:t>
            </a:r>
          </a:p>
          <a:p>
            <a:endParaRPr lang="en-US" dirty="0"/>
          </a:p>
        </p:txBody>
      </p:sp>
      <p:pic>
        <p:nvPicPr>
          <p:cNvPr id="4" name="Content Placeholder 3" descr="0803.jpg"/>
          <p:cNvPicPr>
            <a:picLocks noChangeAspect="1"/>
          </p:cNvPicPr>
          <p:nvPr/>
        </p:nvPicPr>
        <p:blipFill>
          <a:blip r:embed="rId2" cstate="print"/>
          <a:stretch>
            <a:fillRect/>
          </a:stretch>
        </p:blipFill>
        <p:spPr>
          <a:xfrm>
            <a:off x="1447800" y="2642900"/>
            <a:ext cx="1676400" cy="1548100"/>
          </a:xfrm>
          <a:prstGeom prst="rect">
            <a:avLst/>
          </a:prstGeom>
        </p:spPr>
      </p:pic>
      <p:pic>
        <p:nvPicPr>
          <p:cNvPr id="5" name="Content Placeholder 5" descr="0804.jpg"/>
          <p:cNvPicPr>
            <a:picLocks noChangeAspect="1"/>
          </p:cNvPicPr>
          <p:nvPr/>
        </p:nvPicPr>
        <p:blipFill>
          <a:blip r:embed="rId3" cstate="print"/>
          <a:stretch>
            <a:fillRect/>
          </a:stretch>
        </p:blipFill>
        <p:spPr>
          <a:xfrm>
            <a:off x="3657600" y="2514600"/>
            <a:ext cx="3962400" cy="21336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从关系矩阵判断关系特征</a:t>
            </a:r>
            <a:endParaRPr lang="en-US" dirty="0"/>
          </a:p>
        </p:txBody>
      </p:sp>
      <p:sp>
        <p:nvSpPr>
          <p:cNvPr id="7" name="Content Placeholder 6"/>
          <p:cNvSpPr>
            <a:spLocks noGrp="1"/>
          </p:cNvSpPr>
          <p:nvPr>
            <p:ph idx="1"/>
          </p:nvPr>
        </p:nvSpPr>
        <p:spPr/>
        <p:txBody>
          <a:bodyPr>
            <a:normAutofit/>
          </a:bodyPr>
          <a:lstStyle/>
          <a:p>
            <a:pPr>
              <a:buNone/>
            </a:pPr>
            <a:r>
              <a:rPr lang="zh-CN" altLang="en-US" b="1" dirty="0" smtClean="0"/>
              <a:t>例</a:t>
            </a:r>
            <a:r>
              <a:rPr lang="en-US" altLang="zh-CN" b="1" dirty="0" smtClean="0">
                <a:latin typeface="Cambria Math" pitchFamily="18" charset="0"/>
                <a:ea typeface="Cambria Math" pitchFamily="18" charset="0"/>
              </a:rPr>
              <a:t>3</a:t>
            </a:r>
            <a:r>
              <a:rPr lang="zh-CN" altLang="en-US" b="1" dirty="0" smtClean="0">
                <a:latin typeface="Cambria Math" pitchFamily="18" charset="0"/>
                <a:ea typeface="Cambria Math" pitchFamily="18" charset="0"/>
              </a:rPr>
              <a:t>：</a:t>
            </a:r>
            <a:r>
              <a:rPr lang="zh-CN" altLang="en-US" dirty="0">
                <a:latin typeface="Cambria Math" pitchFamily="18" charset="0"/>
                <a:ea typeface="Cambria Math" pitchFamily="18" charset="0"/>
              </a:rPr>
              <a:t>关系</a:t>
            </a:r>
            <a:r>
              <a:rPr lang="en-US" altLang="zh-CN" dirty="0" smtClean="0">
                <a:latin typeface="Cambria Math" pitchFamily="18" charset="0"/>
                <a:ea typeface="Cambria Math" pitchFamily="18" charset="0"/>
              </a:rPr>
              <a:t>R</a:t>
            </a:r>
            <a:r>
              <a:rPr lang="zh-CN" altLang="en-US" dirty="0" smtClean="0">
                <a:latin typeface="Cambria Math" pitchFamily="18" charset="0"/>
                <a:ea typeface="Cambria Math" pitchFamily="18" charset="0"/>
              </a:rPr>
              <a:t>的</a:t>
            </a:r>
            <a:r>
              <a:rPr lang="zh-CN" altLang="en-US" dirty="0" smtClean="0"/>
              <a:t>矩阵</a:t>
            </a:r>
            <a:r>
              <a:rPr lang="zh-CN" altLang="en-US" dirty="0"/>
              <a:t>如下：</a:t>
            </a:r>
            <a:endParaRPr lang="en-US" altLang="zh-CN" dirty="0"/>
          </a:p>
          <a:p>
            <a:pPr>
              <a:buNone/>
            </a:pPr>
            <a:endParaRPr lang="en-US" dirty="0" smtClean="0"/>
          </a:p>
          <a:p>
            <a:pPr>
              <a:buNone/>
            </a:pPr>
            <a:endParaRPr lang="en-US" dirty="0" smtClean="0"/>
          </a:p>
          <a:p>
            <a:pPr>
              <a:buNone/>
            </a:pPr>
            <a:endParaRPr lang="en-US" dirty="0" smtClean="0"/>
          </a:p>
          <a:p>
            <a:pPr>
              <a:buNone/>
            </a:pPr>
            <a:r>
              <a:rPr lang="en-US" i="1" dirty="0" smtClean="0"/>
              <a:t>	R</a:t>
            </a:r>
            <a:r>
              <a:rPr lang="zh-CN" altLang="en-US" dirty="0" smtClean="0"/>
              <a:t>是否具有自反性、</a:t>
            </a:r>
            <a:r>
              <a:rPr lang="zh-CN" altLang="en-US" dirty="0"/>
              <a:t>对称性</a:t>
            </a:r>
            <a:r>
              <a:rPr lang="zh-CN" altLang="en-US" dirty="0" smtClean="0"/>
              <a:t>和反对称性？</a:t>
            </a:r>
            <a:endParaRPr lang="en-US" altLang="zh-CN" dirty="0" smtClean="0"/>
          </a:p>
          <a:p>
            <a:pPr>
              <a:buNone/>
            </a:pPr>
            <a:endParaRPr lang="en-US" dirty="0" smtClean="0"/>
          </a:p>
          <a:p>
            <a:pPr>
              <a:buNone/>
            </a:pPr>
            <a:r>
              <a:rPr lang="zh-CN" altLang="en-US" b="1" dirty="0"/>
              <a:t>解</a:t>
            </a:r>
            <a:r>
              <a:rPr lang="zh-CN" altLang="en-US" b="1" dirty="0" smtClean="0"/>
              <a:t>：</a:t>
            </a:r>
            <a:r>
              <a:rPr lang="zh-CN" altLang="en-US" dirty="0"/>
              <a:t>对角线元素全是</a:t>
            </a:r>
            <a:r>
              <a:rPr lang="en-US" altLang="zh-CN" dirty="0" smtClean="0">
                <a:latin typeface="Cambria Math" pitchFamily="18" charset="0"/>
                <a:ea typeface="Cambria Math" pitchFamily="18" charset="0"/>
              </a:rPr>
              <a:t>1</a:t>
            </a:r>
            <a:r>
              <a:rPr lang="zh-CN" altLang="en-US" dirty="0" smtClean="0">
                <a:latin typeface="Cambria Math" pitchFamily="18" charset="0"/>
                <a:ea typeface="Cambria Math" pitchFamily="18" charset="0"/>
              </a:rPr>
              <a:t>，</a:t>
            </a:r>
            <a:r>
              <a:rPr lang="zh-CN" altLang="en-US" dirty="0" smtClean="0"/>
              <a:t>故</a:t>
            </a:r>
            <a:r>
              <a:rPr lang="en-US" altLang="zh-CN" dirty="0">
                <a:latin typeface="Cambria Math" pitchFamily="18" charset="0"/>
                <a:ea typeface="Cambria Math" pitchFamily="18" charset="0"/>
              </a:rPr>
              <a:t>R</a:t>
            </a:r>
            <a:r>
              <a:rPr lang="zh-CN" altLang="en-US" dirty="0" smtClean="0"/>
              <a:t>具有</a:t>
            </a:r>
            <a:r>
              <a:rPr lang="zh-CN" altLang="en-US" dirty="0"/>
              <a:t>自反性</a:t>
            </a:r>
            <a:r>
              <a:rPr lang="en-US" dirty="0" smtClean="0"/>
              <a:t>.  </a:t>
            </a:r>
            <a:r>
              <a:rPr lang="en-US" i="1" dirty="0" smtClean="0"/>
              <a:t>M</a:t>
            </a:r>
            <a:r>
              <a:rPr lang="en-US" i="1" baseline="-25000" dirty="0" smtClean="0"/>
              <a:t>R</a:t>
            </a:r>
            <a:r>
              <a:rPr lang="zh-CN" altLang="en-US" dirty="0"/>
              <a:t>是</a:t>
            </a:r>
            <a:r>
              <a:rPr lang="zh-CN" altLang="en-US" dirty="0" smtClean="0"/>
              <a:t>对称矩阵</a:t>
            </a:r>
            <a:r>
              <a:rPr lang="zh-CN" altLang="en-US" dirty="0" smtClean="0">
                <a:latin typeface="Cambria Math" pitchFamily="18" charset="0"/>
                <a:ea typeface="Cambria Math" pitchFamily="18" charset="0"/>
              </a:rPr>
              <a:t>，</a:t>
            </a:r>
            <a:r>
              <a:rPr lang="zh-CN" altLang="en-US" dirty="0" smtClean="0"/>
              <a:t>故</a:t>
            </a:r>
            <a:r>
              <a:rPr lang="en-US" altLang="zh-CN" dirty="0">
                <a:latin typeface="Cambria Math" pitchFamily="18" charset="0"/>
                <a:ea typeface="Cambria Math" pitchFamily="18" charset="0"/>
              </a:rPr>
              <a:t>R</a:t>
            </a:r>
            <a:r>
              <a:rPr lang="zh-CN" altLang="en-US" dirty="0" smtClean="0"/>
              <a:t>具有</a:t>
            </a:r>
            <a:r>
              <a:rPr lang="zh-CN" altLang="en-US" dirty="0"/>
              <a:t>对称性</a:t>
            </a:r>
            <a:r>
              <a:rPr lang="en-US" altLang="zh-CN" dirty="0" smtClean="0"/>
              <a:t>.  </a:t>
            </a:r>
            <a:r>
              <a:rPr lang="en-US" i="1" dirty="0" smtClean="0"/>
              <a:t>m</a:t>
            </a:r>
            <a:r>
              <a:rPr lang="en-US" baseline="-25000" dirty="0" smtClean="0">
                <a:latin typeface="Cambria" pitchFamily="18" charset="0"/>
              </a:rPr>
              <a:t>1,2</a:t>
            </a:r>
            <a:r>
              <a:rPr lang="zh-CN" altLang="en-US" dirty="0" smtClean="0"/>
              <a:t>，</a:t>
            </a:r>
            <a:r>
              <a:rPr lang="en-US" i="1" dirty="0" smtClean="0"/>
              <a:t>m</a:t>
            </a:r>
            <a:r>
              <a:rPr lang="en-US" baseline="-25000" dirty="0" smtClean="0">
                <a:latin typeface="Cambria Math" pitchFamily="18" charset="0"/>
                <a:ea typeface="Cambria Math" pitchFamily="18" charset="0"/>
              </a:rPr>
              <a:t>2,1</a:t>
            </a:r>
            <a:r>
              <a:rPr lang="zh-CN" altLang="en-US" dirty="0" smtClean="0"/>
              <a:t>均为</a:t>
            </a:r>
            <a:r>
              <a:rPr lang="en-US" dirty="0" smtClean="0">
                <a:latin typeface="Cambria Math" pitchFamily="18" charset="0"/>
                <a:ea typeface="Cambria Math" pitchFamily="18" charset="0"/>
              </a:rPr>
              <a:t>1</a:t>
            </a:r>
            <a:r>
              <a:rPr lang="zh-CN" altLang="en-US" dirty="0" smtClean="0">
                <a:latin typeface="Cambria Math" pitchFamily="18" charset="0"/>
                <a:ea typeface="Cambria Math" pitchFamily="18" charset="0"/>
              </a:rPr>
              <a:t>，</a:t>
            </a:r>
            <a:r>
              <a:rPr lang="zh-CN" altLang="en-US" dirty="0"/>
              <a:t>故</a:t>
            </a:r>
            <a:r>
              <a:rPr lang="en-US" altLang="zh-CN" dirty="0" smtClean="0">
                <a:latin typeface="Cambria Math" pitchFamily="18" charset="0"/>
                <a:ea typeface="Cambria Math" pitchFamily="18" charset="0"/>
              </a:rPr>
              <a:t>R</a:t>
            </a:r>
            <a:r>
              <a:rPr lang="zh-CN" altLang="en-US" dirty="0" smtClean="0">
                <a:latin typeface="Cambria Math" pitchFamily="18" charset="0"/>
                <a:ea typeface="Cambria Math" pitchFamily="18" charset="0"/>
              </a:rPr>
              <a:t>不</a:t>
            </a:r>
            <a:r>
              <a:rPr lang="zh-CN" altLang="en-US" dirty="0" smtClean="0"/>
              <a:t>具有反对称性。</a:t>
            </a:r>
            <a:endParaRPr lang="en-US" dirty="0" smtClean="0"/>
          </a:p>
        </p:txBody>
      </p:sp>
      <p:pic>
        <p:nvPicPr>
          <p:cNvPr id="10" name="Picture 9" descr="addin_tmp.png"/>
          <p:cNvPicPr>
            <a:picLocks noChangeAspect="1"/>
          </p:cNvPicPr>
          <p:nvPr>
            <p:custDataLst>
              <p:tags r:id="rId1"/>
            </p:custDataLst>
          </p:nvPr>
        </p:nvPicPr>
        <p:blipFill>
          <a:blip r:embed="rId4" cstate="print"/>
          <a:stretch>
            <a:fillRect/>
          </a:stretch>
        </p:blipFill>
        <p:spPr>
          <a:xfrm>
            <a:off x="3276600" y="2590800"/>
            <a:ext cx="2308860" cy="912495"/>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bodyPr>
          <a:lstStyle/>
          <a:p>
            <a:r>
              <a:rPr lang="zh-CN" altLang="en-US" dirty="0" smtClean="0">
                <a:sym typeface="Wingdings" panose="05000000000000000000" pitchFamily="2" charset="2"/>
              </a:rPr>
              <a:t>集合上可</a:t>
            </a:r>
            <a:r>
              <a:rPr lang="zh-CN" altLang="en-US" dirty="0">
                <a:sym typeface="Wingdings" panose="05000000000000000000" pitchFamily="2" charset="2"/>
              </a:rPr>
              <a:t>定义</a:t>
            </a:r>
            <a:r>
              <a:rPr lang="zh-CN" altLang="en-US" dirty="0" smtClean="0">
                <a:sym typeface="Wingdings" panose="05000000000000000000" pitchFamily="2" charset="2"/>
              </a:rPr>
              <a:t>多少种各类关系</a:t>
            </a:r>
            <a:endParaRPr lang="zh-CN"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pPr marL="0" indent="0">
                  <a:buNone/>
                </a:pPr>
                <a:r>
                  <a:rPr lang="zh-CN" altLang="en-US" b="1" dirty="0" smtClean="0"/>
                  <a:t>问题</a:t>
                </a:r>
                <a:r>
                  <a:rPr lang="zh-CN" altLang="en-US" dirty="0" smtClean="0">
                    <a:sym typeface="Wingdings" panose="05000000000000000000" pitchFamily="2" charset="2"/>
                  </a:rPr>
                  <a:t>：</a:t>
                </a:r>
                <a:r>
                  <a:rPr lang="en-US" altLang="zh-CN" dirty="0" smtClean="0">
                    <a:sym typeface="Wingdings" panose="05000000000000000000" pitchFamily="2" charset="2"/>
                  </a:rPr>
                  <a:t>|A|=n, A</a:t>
                </a:r>
                <a:r>
                  <a:rPr lang="zh-CN" altLang="en-US" dirty="0" smtClean="0">
                    <a:sym typeface="Wingdings" panose="05000000000000000000" pitchFamily="2" charset="2"/>
                  </a:rPr>
                  <a:t>上可定义多少个不同的</a:t>
                </a:r>
                <a:r>
                  <a:rPr lang="zh-CN" altLang="en-US" dirty="0" smtClean="0"/>
                  <a:t>自反关系、对称关系和反对称关系？</a:t>
                </a:r>
                <a:endParaRPr lang="en-US" altLang="zh-CN" dirty="0" smtClean="0"/>
              </a:p>
              <a:p>
                <a:pPr marL="0" indent="0">
                  <a:buNone/>
                </a:pPr>
                <a:r>
                  <a:rPr lang="zh-CN" altLang="en-US" b="1" dirty="0" smtClean="0"/>
                  <a:t>答</a:t>
                </a:r>
                <a:r>
                  <a:rPr lang="zh-CN" altLang="en-US" dirty="0" smtClean="0"/>
                  <a:t>：</a:t>
                </a:r>
                <a:endParaRPr lang="en-US" altLang="zh-CN" dirty="0"/>
              </a:p>
              <a:p>
                <a:r>
                  <a:rPr lang="zh-CN" altLang="en-US" dirty="0" smtClean="0"/>
                  <a:t>自反关系要求关系矩阵对角线全</a:t>
                </a:r>
                <a:r>
                  <a:rPr lang="en-US" altLang="zh-CN" dirty="0" smtClean="0">
                    <a:latin typeface="Cambria Math" panose="02040503050406030204" pitchFamily="18" charset="0"/>
                    <a:ea typeface="Cambria Math" panose="02040503050406030204" pitchFamily="18" charset="0"/>
                  </a:rPr>
                  <a:t>1</a:t>
                </a:r>
                <a:r>
                  <a:rPr lang="zh-CN" altLang="en-US" dirty="0" smtClean="0"/>
                  <a:t>，其他元素无限制。总共有</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p>
                    </m:sSup>
                  </m:oMath>
                </a14:m>
                <a:r>
                  <a:rPr lang="zh-CN" altLang="en-US" dirty="0"/>
                  <a:t>种；</a:t>
                </a:r>
                <a:endParaRPr lang="en-US" altLang="zh-CN" dirty="0" smtClean="0"/>
              </a:p>
              <a:p>
                <a:r>
                  <a:rPr lang="zh-CN" altLang="en-US" dirty="0" smtClean="0"/>
                  <a:t>对称关系</a:t>
                </a:r>
                <a:r>
                  <a:rPr lang="zh-CN" altLang="en-US" dirty="0"/>
                  <a:t>要求关系</a:t>
                </a:r>
                <a:r>
                  <a:rPr lang="zh-CN" altLang="en-US" dirty="0" smtClean="0"/>
                  <a:t>矩阵对称，只需确定对角线及其上边的元素即可。总共有</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2</m:t>
                        </m:r>
                      </m:e>
                      <m:sup>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p>
                    </m:sSup>
                  </m:oMath>
                </a14:m>
                <a:r>
                  <a:rPr lang="zh-CN" altLang="en-US" dirty="0" smtClean="0"/>
                  <a:t>种</a:t>
                </a:r>
                <a:r>
                  <a:rPr lang="zh-CN" altLang="en-US" dirty="0"/>
                  <a:t>；</a:t>
                </a:r>
                <a:endParaRPr lang="en-US" altLang="zh-CN" dirty="0" smtClean="0"/>
              </a:p>
              <a:p>
                <a:r>
                  <a:rPr lang="zh-CN" altLang="en-US" dirty="0" smtClean="0"/>
                  <a:t>反对称关系</a:t>
                </a:r>
                <a:r>
                  <a:rPr lang="zh-CN" altLang="en-US" dirty="0"/>
                  <a:t>要求关系</a:t>
                </a:r>
                <a:r>
                  <a:rPr lang="zh-CN" altLang="en-US" dirty="0" smtClean="0"/>
                  <a:t>矩阵对称位置的两</a:t>
                </a:r>
                <a:r>
                  <a:rPr lang="zh-CN" altLang="en-US" dirty="0" smtClean="0"/>
                  <a:t>个数不能</a:t>
                </a:r>
                <a:r>
                  <a:rPr lang="zh-CN" altLang="en-US" dirty="0" smtClean="0"/>
                  <a:t>都是</a:t>
                </a:r>
                <a:r>
                  <a:rPr lang="en-US" altLang="zh-CN" dirty="0" smtClean="0">
                    <a:latin typeface="Cambria Math" panose="02040503050406030204" pitchFamily="18" charset="0"/>
                    <a:ea typeface="Cambria Math" panose="02040503050406030204" pitchFamily="18" charset="0"/>
                  </a:rPr>
                  <a:t>1</a:t>
                </a:r>
                <a:r>
                  <a:rPr lang="zh-CN" altLang="en-US" dirty="0" smtClean="0"/>
                  <a:t>，两位置一起考虑有</a:t>
                </a:r>
                <a:r>
                  <a:rPr lang="en-US" altLang="zh-CN" dirty="0" smtClean="0">
                    <a:latin typeface="Cambria Math" panose="02040503050406030204" pitchFamily="18" charset="0"/>
                    <a:ea typeface="Cambria Math" panose="02040503050406030204" pitchFamily="18" charset="0"/>
                  </a:rPr>
                  <a:t>3</a:t>
                </a:r>
                <a:r>
                  <a:rPr lang="zh-CN" altLang="en-US" dirty="0"/>
                  <a:t>种</a:t>
                </a:r>
                <a:r>
                  <a:rPr lang="zh-CN" altLang="en-US" dirty="0" smtClean="0"/>
                  <a:t>情况，对角线元素随意。</a:t>
                </a:r>
                <a:r>
                  <a:rPr lang="zh-CN" altLang="en-US" dirty="0"/>
                  <a:t>总共</a:t>
                </a:r>
                <a:r>
                  <a:rPr lang="zh-CN" altLang="en-US" dirty="0" smtClean="0"/>
                  <a:t>有</a:t>
                </a:r>
                <a14:m>
                  <m:oMath xmlns:m="http://schemas.openxmlformats.org/officeDocument/2006/math">
                    <m:sSup>
                      <m:sSupPr>
                        <m:ctrlPr>
                          <a:rPr lang="en-US" altLang="zh-CN" i="1">
                            <a:latin typeface="Cambria Math" panose="02040503050406030204" pitchFamily="18" charset="0"/>
                          </a:rPr>
                        </m:ctrlPr>
                      </m:sSupPr>
                      <m:e>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𝑛</m:t>
                            </m:r>
                          </m:sup>
                        </m:sSup>
                        <m:r>
                          <a:rPr lang="en-US" altLang="zh-CN" b="0" i="1" smtClean="0">
                            <a:latin typeface="Cambria Math" panose="02040503050406030204" pitchFamily="18" charset="0"/>
                          </a:rPr>
                          <m:t>3</m:t>
                        </m:r>
                      </m:e>
                      <m:sup>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b="0" i="1" smtClean="0">
                            <a:latin typeface="Cambria Math" panose="02040503050406030204" pitchFamily="18" charset="0"/>
                          </a:rPr>
                          <m:t>−</m:t>
                        </m:r>
                        <m:r>
                          <a:rPr lang="en-US" altLang="zh-CN" i="1">
                            <a:latin typeface="Cambria Math" panose="02040503050406030204" pitchFamily="18" charset="0"/>
                          </a:rPr>
                          <m:t>1)</m:t>
                        </m:r>
                      </m:sup>
                    </m:sSup>
                  </m:oMath>
                </a14:m>
                <a:r>
                  <a:rPr lang="zh-CN" altLang="en-US" dirty="0" smtClean="0"/>
                  <a:t>种。</a:t>
                </a:r>
                <a:endParaRPr lang="zh-CN" alt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333" t="-2778" r="-14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94972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用关系矩阵计算关系复合</a:t>
            </a:r>
            <a:endParaRPr lang="zh-CN" altLang="en-US" dirty="0"/>
          </a:p>
        </p:txBody>
      </p:sp>
      <p:sp>
        <p:nvSpPr>
          <p:cNvPr id="3" name="Content Placeholder 2"/>
          <p:cNvSpPr>
            <a:spLocks noGrp="1"/>
          </p:cNvSpPr>
          <p:nvPr>
            <p:ph idx="1"/>
          </p:nvPr>
        </p:nvSpPr>
        <p:spPr/>
        <p:txBody>
          <a:bodyPr>
            <a:normAutofit lnSpcReduction="10000"/>
          </a:bodyPr>
          <a:lstStyle/>
          <a:p>
            <a:r>
              <a:rPr lang="en-US" altLang="zh-CN" dirty="0">
                <a:sym typeface="Wingdings" panose="05000000000000000000" pitchFamily="2" charset="2"/>
              </a:rPr>
              <a:t>|A</a:t>
            </a:r>
            <a:r>
              <a:rPr lang="en-US" altLang="zh-CN" dirty="0" smtClean="0">
                <a:sym typeface="Wingdings" panose="05000000000000000000" pitchFamily="2" charset="2"/>
              </a:rPr>
              <a:t>|=m, |B|=</a:t>
            </a:r>
            <a:r>
              <a:rPr lang="en-US" altLang="zh-CN" dirty="0">
                <a:sym typeface="Wingdings" panose="05000000000000000000" pitchFamily="2" charset="2"/>
              </a:rPr>
              <a:t>n, </a:t>
            </a:r>
            <a:r>
              <a:rPr lang="en-US" altLang="zh-CN" dirty="0" smtClean="0">
                <a:sym typeface="Wingdings" panose="05000000000000000000" pitchFamily="2" charset="2"/>
              </a:rPr>
              <a:t>|C|=k, R</a:t>
            </a:r>
            <a:r>
              <a:rPr lang="zh-CN" altLang="en-US" dirty="0" smtClean="0"/>
              <a:t>是</a:t>
            </a:r>
            <a:r>
              <a:rPr lang="zh-CN" altLang="en-US" dirty="0"/>
              <a:t>从</a:t>
            </a:r>
            <a:r>
              <a:rPr lang="en-US" altLang="zh-CN" dirty="0"/>
              <a:t>A</a:t>
            </a:r>
            <a:r>
              <a:rPr lang="zh-CN" altLang="en-US" dirty="0"/>
              <a:t>到</a:t>
            </a:r>
            <a:r>
              <a:rPr lang="en-US" altLang="zh-CN" dirty="0"/>
              <a:t>B</a:t>
            </a:r>
            <a:r>
              <a:rPr lang="zh-CN" altLang="en-US" dirty="0"/>
              <a:t>的</a:t>
            </a:r>
            <a:r>
              <a:rPr lang="zh-CN" altLang="en-US" dirty="0" smtClean="0"/>
              <a:t>关系</a:t>
            </a:r>
            <a:r>
              <a:rPr lang="en-US" altLang="zh-CN" dirty="0" smtClean="0"/>
              <a:t>, </a:t>
            </a:r>
            <a:r>
              <a:rPr lang="en-US" altLang="zh-CN" dirty="0" smtClean="0">
                <a:sym typeface="Wingdings" panose="05000000000000000000" pitchFamily="2" charset="2"/>
              </a:rPr>
              <a:t>S</a:t>
            </a:r>
            <a:r>
              <a:rPr lang="zh-CN" altLang="en-US" dirty="0" smtClean="0"/>
              <a:t>是从</a:t>
            </a:r>
            <a:r>
              <a:rPr lang="en-US" altLang="zh-CN" dirty="0" smtClean="0"/>
              <a:t>B</a:t>
            </a:r>
            <a:r>
              <a:rPr lang="zh-CN" altLang="en-US" dirty="0" smtClean="0"/>
              <a:t>到</a:t>
            </a:r>
            <a:r>
              <a:rPr lang="en-US" altLang="zh-CN" dirty="0" smtClean="0"/>
              <a:t>C</a:t>
            </a:r>
            <a:r>
              <a:rPr lang="zh-CN" altLang="en-US" dirty="0" smtClean="0"/>
              <a:t>的关系，</a:t>
            </a:r>
            <a:r>
              <a:rPr lang="en-US" altLang="zh-CN" dirty="0" smtClean="0"/>
              <a:t>M</a:t>
            </a:r>
            <a:r>
              <a:rPr lang="en-US" altLang="zh-CN" baseline="-25000" dirty="0" smtClean="0"/>
              <a:t>R</a:t>
            </a:r>
            <a:r>
              <a:rPr lang="zh-CN" altLang="en-US" dirty="0" smtClean="0"/>
              <a:t>是</a:t>
            </a:r>
            <a:r>
              <a:rPr lang="en-US" altLang="zh-CN" dirty="0" smtClean="0"/>
              <a:t>m</a:t>
            </a:r>
            <a:r>
              <a:rPr lang="zh-CN" altLang="en-US" dirty="0" smtClean="0">
                <a:sym typeface="Symbol" panose="05050102010706020507" pitchFamily="18" charset="2"/>
              </a:rPr>
              <a:t></a:t>
            </a:r>
            <a:r>
              <a:rPr lang="en-US" altLang="zh-CN" dirty="0" smtClean="0"/>
              <a:t>n</a:t>
            </a:r>
            <a:r>
              <a:rPr lang="zh-CN" altLang="en-US" dirty="0" smtClean="0"/>
              <a:t>矩阵，</a:t>
            </a:r>
            <a:r>
              <a:rPr lang="en-US" altLang="zh-CN" dirty="0" smtClean="0"/>
              <a:t>M</a:t>
            </a:r>
            <a:r>
              <a:rPr lang="en-US" altLang="zh-CN" baseline="-25000" dirty="0" smtClean="0"/>
              <a:t>S</a:t>
            </a:r>
            <a:r>
              <a:rPr lang="zh-CN" altLang="en-US" dirty="0" smtClean="0"/>
              <a:t>是</a:t>
            </a:r>
            <a:r>
              <a:rPr lang="en-US" altLang="zh-CN" dirty="0" smtClean="0"/>
              <a:t>n</a:t>
            </a:r>
            <a:r>
              <a:rPr lang="zh-CN" altLang="en-US" dirty="0" smtClean="0">
                <a:sym typeface="Symbol" panose="05050102010706020507" pitchFamily="18" charset="2"/>
              </a:rPr>
              <a:t> </a:t>
            </a:r>
            <a:r>
              <a:rPr lang="zh-CN" altLang="en-US" dirty="0">
                <a:sym typeface="Symbol" panose="05050102010706020507" pitchFamily="18" charset="2"/>
              </a:rPr>
              <a:t> </a:t>
            </a:r>
            <a:r>
              <a:rPr lang="en-US" altLang="zh-CN" dirty="0" smtClean="0"/>
              <a:t>k</a:t>
            </a:r>
            <a:r>
              <a:rPr lang="zh-CN" altLang="en-US" dirty="0" smtClean="0"/>
              <a:t>矩阵，</a:t>
            </a:r>
            <a:r>
              <a:rPr lang="en-US" altLang="zh-CN" dirty="0" smtClean="0"/>
              <a:t>M</a:t>
            </a:r>
            <a:r>
              <a:rPr lang="en-US" altLang="zh-CN" baseline="-25000" dirty="0" smtClean="0"/>
              <a:t>R</a:t>
            </a:r>
            <a:r>
              <a:rPr lang="en-US" altLang="zh-CN" b="1" baseline="-25000" dirty="0" smtClean="0">
                <a:latin typeface="Cambria Math"/>
                <a:ea typeface="Cambria Math"/>
              </a:rPr>
              <a:t>∘</a:t>
            </a:r>
            <a:r>
              <a:rPr lang="en-US" altLang="zh-CN" baseline="-25000" dirty="0" smtClean="0"/>
              <a:t>S</a:t>
            </a:r>
            <a:r>
              <a:rPr lang="zh-CN" altLang="en-US" dirty="0" smtClean="0"/>
              <a:t>是</a:t>
            </a:r>
            <a:r>
              <a:rPr lang="en-US" altLang="zh-CN" dirty="0" smtClean="0"/>
              <a:t>m</a:t>
            </a:r>
            <a:r>
              <a:rPr lang="zh-CN" altLang="en-US" dirty="0">
                <a:sym typeface="Symbol" panose="05050102010706020507" pitchFamily="18" charset="2"/>
              </a:rPr>
              <a:t>  </a:t>
            </a:r>
            <a:r>
              <a:rPr lang="en-US" altLang="zh-CN" dirty="0" smtClean="0"/>
              <a:t>k</a:t>
            </a:r>
            <a:r>
              <a:rPr lang="zh-CN" altLang="en-US" dirty="0" smtClean="0"/>
              <a:t>矩阵</a:t>
            </a:r>
            <a:r>
              <a:rPr lang="zh-CN" altLang="en-US" dirty="0" smtClean="0"/>
              <a:t>，</a:t>
            </a:r>
          </a:p>
          <a:p>
            <a:pPr marL="365760" lvl="1" indent="0">
              <a:buNone/>
            </a:pPr>
            <a:r>
              <a:rPr lang="zh-CN" altLang="en-US" dirty="0" smtClean="0"/>
              <a:t>我们有：</a:t>
            </a:r>
            <a:endParaRPr lang="en-US" altLang="zh-CN" dirty="0" smtClean="0"/>
          </a:p>
          <a:p>
            <a:pPr marL="0" indent="0" algn="ctr">
              <a:buNone/>
            </a:pPr>
            <a:r>
              <a:rPr lang="en-US" altLang="zh-CN" dirty="0" smtClean="0"/>
              <a:t>M</a:t>
            </a:r>
            <a:r>
              <a:rPr lang="en-US" altLang="zh-CN" baseline="-25000" dirty="0" smtClean="0"/>
              <a:t>R </a:t>
            </a:r>
            <a:r>
              <a:rPr lang="en-US" altLang="zh-CN" dirty="0"/>
              <a:t>⊙</a:t>
            </a:r>
            <a:r>
              <a:rPr lang="en-US" altLang="zh-CN" baseline="-25000" dirty="0"/>
              <a:t> </a:t>
            </a:r>
            <a:r>
              <a:rPr lang="en-US" altLang="zh-CN" baseline="-25000" dirty="0" smtClean="0"/>
              <a:t> </a:t>
            </a:r>
            <a:r>
              <a:rPr lang="en-US" altLang="zh-CN" dirty="0" smtClean="0"/>
              <a:t>M</a:t>
            </a:r>
            <a:r>
              <a:rPr lang="en-US" altLang="zh-CN" baseline="-25000" dirty="0" smtClean="0"/>
              <a:t>S</a:t>
            </a:r>
            <a:r>
              <a:rPr lang="en-US" altLang="zh-CN" dirty="0" smtClean="0"/>
              <a:t> = </a:t>
            </a:r>
            <a:r>
              <a:rPr lang="en-US" altLang="zh-CN" dirty="0"/>
              <a:t>M</a:t>
            </a:r>
            <a:r>
              <a:rPr lang="en-US" altLang="zh-CN" baseline="-25000" dirty="0"/>
              <a:t>R</a:t>
            </a:r>
            <a:r>
              <a:rPr lang="en-US" altLang="zh-CN" b="1" baseline="-25000" dirty="0">
                <a:latin typeface="Cambria Math"/>
                <a:ea typeface="Cambria Math"/>
              </a:rPr>
              <a:t>∘</a:t>
            </a:r>
            <a:r>
              <a:rPr lang="en-US" altLang="zh-CN" baseline="-25000" dirty="0" smtClean="0"/>
              <a:t>S</a:t>
            </a:r>
          </a:p>
          <a:p>
            <a:pPr marL="0" indent="0">
              <a:buNone/>
            </a:pPr>
            <a:r>
              <a:rPr lang="en-US" altLang="zh-CN" dirty="0" smtClean="0"/>
              <a:t>    </a:t>
            </a:r>
            <a:r>
              <a:rPr lang="zh-CN" altLang="en-US" dirty="0" smtClean="0"/>
              <a:t>这里</a:t>
            </a:r>
            <a:r>
              <a:rPr lang="zh-CN" altLang="en-US" dirty="0" smtClean="0"/>
              <a:t>，</a:t>
            </a:r>
            <a:r>
              <a:rPr lang="en-US" altLang="zh-CN" dirty="0" smtClean="0"/>
              <a:t>⊙</a:t>
            </a:r>
            <a:r>
              <a:rPr lang="zh-CN" altLang="en-US" dirty="0" smtClean="0"/>
              <a:t>表示</a:t>
            </a:r>
            <a:r>
              <a:rPr lang="zh-CN" altLang="en-US" dirty="0"/>
              <a:t>矩阵</a:t>
            </a:r>
            <a:r>
              <a:rPr lang="zh-CN" altLang="en-US" dirty="0" smtClean="0"/>
              <a:t>布尔型乘法</a:t>
            </a:r>
            <a:r>
              <a:rPr lang="zh-CN" altLang="en-US" dirty="0" smtClean="0"/>
              <a:t>，在作</a:t>
            </a:r>
            <a:r>
              <a:rPr lang="zh-CN" altLang="en-US" dirty="0" smtClean="0"/>
              <a:t>算术运算时，</a:t>
            </a:r>
            <a:r>
              <a:rPr lang="zh-CN" altLang="en-US" dirty="0" smtClean="0"/>
              <a:t>采用布尔运算</a:t>
            </a:r>
            <a:r>
              <a:rPr lang="zh-CN" altLang="en-US" dirty="0" smtClean="0"/>
              <a:t>规则</a:t>
            </a:r>
            <a:r>
              <a:rPr lang="en-US" altLang="zh-CN" dirty="0" smtClean="0"/>
              <a:t>(</a:t>
            </a:r>
            <a:r>
              <a:rPr lang="en-US" altLang="zh-CN" dirty="0" smtClean="0">
                <a:latin typeface="Cambria Math" panose="02040503050406030204" pitchFamily="18" charset="0"/>
                <a:ea typeface="Cambria Math" panose="02040503050406030204" pitchFamily="18" charset="0"/>
              </a:rPr>
              <a:t>1+1=1</a:t>
            </a:r>
            <a:r>
              <a:rPr lang="en-US" altLang="zh-CN" dirty="0" smtClean="0"/>
              <a:t>, </a:t>
            </a:r>
            <a:r>
              <a:rPr lang="zh-CN" altLang="en-US" dirty="0" smtClean="0"/>
              <a:t>其他不变</a:t>
            </a:r>
            <a:r>
              <a:rPr lang="en-US" altLang="zh-CN" dirty="0" smtClean="0"/>
              <a:t>).</a:t>
            </a:r>
          </a:p>
          <a:p>
            <a:pPr marL="0" indent="0">
              <a:buNone/>
            </a:pPr>
            <a:endParaRPr lang="en-US" altLang="zh-CN" dirty="0"/>
          </a:p>
          <a:p>
            <a:r>
              <a:rPr lang="zh-CN" altLang="en-US" dirty="0"/>
              <a:t>用关系矩阵</a:t>
            </a:r>
            <a:r>
              <a:rPr lang="zh-CN" altLang="en-US" dirty="0" smtClean="0"/>
              <a:t>计算关系的并与交，即对应位置的数作布尔运算</a:t>
            </a:r>
            <a:r>
              <a:rPr lang="zh-CN" altLang="en-US" dirty="0" smtClean="0"/>
              <a:t>，例见</a:t>
            </a:r>
            <a:r>
              <a:rPr lang="zh-CN" altLang="en-US" dirty="0" smtClean="0"/>
              <a:t>课本</a:t>
            </a:r>
            <a:r>
              <a:rPr lang="en-US" altLang="zh-CN" dirty="0" smtClean="0"/>
              <a:t>.</a:t>
            </a:r>
            <a:endParaRPr lang="zh-CN" altLang="en-US" dirty="0"/>
          </a:p>
        </p:txBody>
      </p:sp>
    </p:spTree>
    <p:extLst>
      <p:ext uri="{BB962C8B-B14F-4D97-AF65-F5344CB8AC3E}">
        <p14:creationId xmlns:p14="http://schemas.microsoft.com/office/powerpoint/2010/main" val="14533195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用有向图表示关系</a:t>
            </a:r>
            <a:endParaRPr lang="en-US" altLang="zh-CN" dirty="0"/>
          </a:p>
        </p:txBody>
      </p:sp>
      <p:sp>
        <p:nvSpPr>
          <p:cNvPr id="3" name="Content Placeholder 2"/>
          <p:cNvSpPr>
            <a:spLocks noGrp="1"/>
          </p:cNvSpPr>
          <p:nvPr>
            <p:ph idx="1"/>
          </p:nvPr>
        </p:nvSpPr>
        <p:spPr/>
        <p:txBody>
          <a:bodyPr>
            <a:normAutofit/>
          </a:bodyPr>
          <a:lstStyle/>
          <a:p>
            <a:pPr>
              <a:buNone/>
            </a:pPr>
            <a:r>
              <a:rPr lang="zh-CN" altLang="en-US" b="1" dirty="0"/>
              <a:t>定义： </a:t>
            </a:r>
            <a:r>
              <a:rPr lang="zh-CN" altLang="en-US" dirty="0" smtClean="0"/>
              <a:t>有向图由顶点集</a:t>
            </a:r>
            <a:r>
              <a:rPr lang="en-US" altLang="zh-CN" i="1" dirty="0" smtClean="0"/>
              <a:t>V</a:t>
            </a:r>
            <a:r>
              <a:rPr lang="zh-CN" altLang="en-US" dirty="0" smtClean="0"/>
              <a:t>和边集</a:t>
            </a:r>
            <a:r>
              <a:rPr lang="en-US" i="1" dirty="0" smtClean="0"/>
              <a:t>E</a:t>
            </a:r>
            <a:r>
              <a:rPr lang="zh-CN" altLang="en-US" dirty="0" smtClean="0"/>
              <a:t>构成，每条边都是顶点的序对。</a:t>
            </a:r>
            <a:r>
              <a:rPr lang="en-US" dirty="0" smtClean="0"/>
              <a:t> </a:t>
            </a:r>
            <a:r>
              <a:rPr lang="zh-CN" altLang="en-US" dirty="0" smtClean="0"/>
              <a:t>对于边</a:t>
            </a:r>
            <a:r>
              <a:rPr lang="en-US" dirty="0" smtClean="0"/>
              <a:t>(</a:t>
            </a:r>
            <a:r>
              <a:rPr lang="en-US" i="1" dirty="0" err="1" smtClean="0"/>
              <a:t>a</a:t>
            </a:r>
            <a:r>
              <a:rPr lang="en-US" dirty="0" err="1" smtClean="0"/>
              <a:t>,</a:t>
            </a:r>
            <a:r>
              <a:rPr lang="en-US" i="1" dirty="0" err="1" smtClean="0"/>
              <a:t>b</a:t>
            </a:r>
            <a:r>
              <a:rPr lang="en-US" dirty="0" smtClean="0"/>
              <a:t>), </a:t>
            </a:r>
            <a:r>
              <a:rPr lang="en-US" altLang="zh-CN" i="1" dirty="0" smtClean="0"/>
              <a:t>a</a:t>
            </a:r>
            <a:r>
              <a:rPr lang="zh-CN" altLang="en-US" dirty="0"/>
              <a:t>称为</a:t>
            </a:r>
            <a:r>
              <a:rPr lang="zh-CN" altLang="en-US" dirty="0" smtClean="0"/>
              <a:t>其</a:t>
            </a:r>
            <a:r>
              <a:rPr lang="zh-CN" altLang="en-US" dirty="0"/>
              <a:t>起点，</a:t>
            </a:r>
            <a:r>
              <a:rPr lang="en-US" altLang="zh-CN" i="1" dirty="0"/>
              <a:t>b</a:t>
            </a:r>
            <a:r>
              <a:rPr lang="zh-CN" altLang="en-US" dirty="0"/>
              <a:t>称为其终点</a:t>
            </a:r>
            <a:r>
              <a:rPr lang="zh-CN" altLang="en-US" dirty="0" smtClean="0"/>
              <a:t>。此时，</a:t>
            </a:r>
            <a:r>
              <a:rPr lang="en-US" altLang="zh-CN" i="1" dirty="0"/>
              <a:t> E</a:t>
            </a:r>
            <a:r>
              <a:rPr lang="zh-CN" altLang="en-US" dirty="0" smtClean="0"/>
              <a:t>是</a:t>
            </a:r>
            <a:r>
              <a:rPr lang="en-US" altLang="zh-CN" i="1" dirty="0"/>
              <a:t>V</a:t>
            </a:r>
            <a:r>
              <a:rPr lang="zh-CN" altLang="en-US" dirty="0" smtClean="0"/>
              <a:t>上关系，称此图为</a:t>
            </a:r>
            <a:r>
              <a:rPr lang="en-US" altLang="zh-CN" i="1" dirty="0"/>
              <a:t>E</a:t>
            </a:r>
            <a:r>
              <a:rPr lang="zh-CN" altLang="en-US" dirty="0" smtClean="0"/>
              <a:t>的关系图。</a:t>
            </a:r>
            <a:endParaRPr lang="en-US" dirty="0" smtClean="0"/>
          </a:p>
          <a:p>
            <a:pPr lvl="1"/>
            <a:r>
              <a:rPr lang="zh-CN" altLang="en-US" dirty="0" smtClean="0"/>
              <a:t>形如</a:t>
            </a:r>
            <a:r>
              <a:rPr lang="en-US" dirty="0" smtClean="0"/>
              <a:t>(</a:t>
            </a:r>
            <a:r>
              <a:rPr lang="en-US" i="1" dirty="0" err="1" smtClean="0"/>
              <a:t>a</a:t>
            </a:r>
            <a:r>
              <a:rPr lang="en-US" dirty="0" err="1" smtClean="0"/>
              <a:t>,</a:t>
            </a:r>
            <a:r>
              <a:rPr lang="en-US" i="1" dirty="0" err="1" smtClean="0"/>
              <a:t>a</a:t>
            </a:r>
            <a:r>
              <a:rPr lang="en-US" dirty="0" smtClean="0"/>
              <a:t>) </a:t>
            </a:r>
            <a:r>
              <a:rPr lang="zh-CN" altLang="en-US" dirty="0" smtClean="0"/>
              <a:t>的边称为</a:t>
            </a:r>
            <a:r>
              <a:rPr lang="en-US" i="1" dirty="0" smtClean="0"/>
              <a:t>loop</a:t>
            </a:r>
            <a:r>
              <a:rPr lang="en-US" dirty="0" smtClean="0"/>
              <a:t>.  </a:t>
            </a:r>
            <a:r>
              <a:rPr lang="en-US" b="1" dirty="0" smtClean="0"/>
              <a:t>  </a:t>
            </a:r>
          </a:p>
          <a:p>
            <a:pPr>
              <a:buNone/>
            </a:pPr>
            <a:endParaRPr lang="en-US" b="1" dirty="0" smtClean="0"/>
          </a:p>
          <a:p>
            <a:pPr>
              <a:buNone/>
            </a:pPr>
            <a:r>
              <a:rPr lang="zh-CN" altLang="en-US" b="1" dirty="0" smtClean="0"/>
              <a:t>例</a:t>
            </a:r>
            <a:r>
              <a:rPr lang="en-US" b="1" dirty="0" smtClean="0">
                <a:latin typeface="Cambria Math" pitchFamily="18" charset="0"/>
                <a:ea typeface="Cambria Math" pitchFamily="18" charset="0"/>
              </a:rPr>
              <a:t>7</a:t>
            </a:r>
            <a:r>
              <a:rPr lang="zh-CN" altLang="en-US" b="1" dirty="0" smtClean="0">
                <a:latin typeface="Cambria Math" pitchFamily="18" charset="0"/>
                <a:ea typeface="Cambria Math" pitchFamily="18" charset="0"/>
              </a:rPr>
              <a:t>：</a:t>
            </a:r>
            <a:r>
              <a:rPr lang="zh-CN" altLang="en-US" dirty="0" smtClean="0"/>
              <a:t>一个具有顶点</a:t>
            </a:r>
            <a:r>
              <a:rPr lang="en-US" dirty="0" smtClean="0"/>
              <a:t> </a:t>
            </a:r>
            <a:r>
              <a:rPr lang="en-US" i="1" dirty="0" smtClean="0"/>
              <a:t>a</a:t>
            </a:r>
            <a:r>
              <a:rPr lang="en-US" dirty="0" smtClean="0"/>
              <a:t>, </a:t>
            </a:r>
            <a:r>
              <a:rPr lang="en-US" i="1" dirty="0" smtClean="0"/>
              <a:t>b</a:t>
            </a:r>
            <a:r>
              <a:rPr lang="en-US" dirty="0" smtClean="0"/>
              <a:t>, </a:t>
            </a:r>
            <a:r>
              <a:rPr lang="en-US" i="1" dirty="0" smtClean="0"/>
              <a:t>c</a:t>
            </a:r>
            <a:r>
              <a:rPr lang="en-US" dirty="0" smtClean="0"/>
              <a:t>, </a:t>
            </a:r>
            <a:r>
              <a:rPr lang="en-US" i="1" dirty="0" smtClean="0"/>
              <a:t>d</a:t>
            </a:r>
            <a:r>
              <a:rPr lang="en-US" dirty="0" smtClean="0"/>
              <a:t>, </a:t>
            </a:r>
            <a:r>
              <a:rPr lang="zh-CN" altLang="en-US" dirty="0" smtClean="0"/>
              <a:t>和</a:t>
            </a:r>
            <a:endParaRPr lang="en-US" altLang="zh-CN" dirty="0" smtClean="0"/>
          </a:p>
          <a:p>
            <a:pPr>
              <a:buNone/>
            </a:pPr>
            <a:r>
              <a:rPr lang="zh-CN" altLang="en-US" dirty="0" smtClean="0"/>
              <a:t>边</a:t>
            </a:r>
            <a:r>
              <a:rPr lang="en-US" dirty="0" smtClean="0"/>
              <a:t>(</a:t>
            </a:r>
            <a:r>
              <a:rPr lang="en-US" i="1" dirty="0" smtClean="0"/>
              <a:t>a</a:t>
            </a:r>
            <a:r>
              <a:rPr lang="en-US" dirty="0" smtClean="0"/>
              <a:t>, </a:t>
            </a:r>
            <a:r>
              <a:rPr lang="en-US" i="1" dirty="0" smtClean="0"/>
              <a:t>b</a:t>
            </a:r>
            <a:r>
              <a:rPr lang="en-US" dirty="0" smtClean="0"/>
              <a:t>), (</a:t>
            </a:r>
            <a:r>
              <a:rPr lang="en-US" i="1" dirty="0" smtClean="0"/>
              <a:t>a</a:t>
            </a:r>
            <a:r>
              <a:rPr lang="en-US" dirty="0" smtClean="0"/>
              <a:t>, </a:t>
            </a:r>
            <a:r>
              <a:rPr lang="en-US" i="1" dirty="0" smtClean="0"/>
              <a:t>d</a:t>
            </a:r>
            <a:r>
              <a:rPr lang="en-US" dirty="0" smtClean="0"/>
              <a:t>), (</a:t>
            </a:r>
            <a:r>
              <a:rPr lang="en-US" i="1" dirty="0" smtClean="0"/>
              <a:t>b</a:t>
            </a:r>
            <a:r>
              <a:rPr lang="en-US" dirty="0" smtClean="0"/>
              <a:t>, </a:t>
            </a:r>
            <a:r>
              <a:rPr lang="en-US" i="1" dirty="0" smtClean="0"/>
              <a:t>b</a:t>
            </a:r>
            <a:r>
              <a:rPr lang="en-US" dirty="0" smtClean="0"/>
              <a:t>), (</a:t>
            </a:r>
            <a:r>
              <a:rPr lang="en-US" i="1" dirty="0" smtClean="0"/>
              <a:t>b</a:t>
            </a:r>
            <a:r>
              <a:rPr lang="en-US" dirty="0" smtClean="0"/>
              <a:t>, 	</a:t>
            </a:r>
            <a:r>
              <a:rPr lang="en-US" i="1" dirty="0" smtClean="0"/>
              <a:t>d</a:t>
            </a:r>
            <a:r>
              <a:rPr lang="en-US" dirty="0" smtClean="0"/>
              <a:t>), (</a:t>
            </a:r>
            <a:r>
              <a:rPr lang="en-US" i="1" dirty="0" smtClean="0"/>
              <a:t>c</a:t>
            </a:r>
            <a:r>
              <a:rPr lang="en-US" dirty="0" smtClean="0"/>
              <a:t>, a), </a:t>
            </a:r>
          </a:p>
          <a:p>
            <a:pPr>
              <a:buNone/>
            </a:pPr>
            <a:r>
              <a:rPr lang="en-US" dirty="0" smtClean="0"/>
              <a:t>(</a:t>
            </a:r>
            <a:r>
              <a:rPr lang="en-US" i="1" dirty="0" smtClean="0"/>
              <a:t>c,</a:t>
            </a:r>
            <a:r>
              <a:rPr lang="en-US" dirty="0" smtClean="0"/>
              <a:t> </a:t>
            </a:r>
            <a:r>
              <a:rPr lang="en-US" i="1" dirty="0" smtClean="0"/>
              <a:t>b</a:t>
            </a:r>
            <a:r>
              <a:rPr lang="en-US" dirty="0" smtClean="0"/>
              <a:t>), (</a:t>
            </a:r>
            <a:r>
              <a:rPr lang="en-US" i="1" dirty="0" smtClean="0"/>
              <a:t>d</a:t>
            </a:r>
            <a:r>
              <a:rPr lang="en-US" dirty="0" smtClean="0"/>
              <a:t>, </a:t>
            </a:r>
            <a:r>
              <a:rPr lang="en-US" i="1" dirty="0" smtClean="0"/>
              <a:t>b</a:t>
            </a:r>
            <a:r>
              <a:rPr lang="en-US" dirty="0" smtClean="0"/>
              <a:t>) </a:t>
            </a:r>
            <a:r>
              <a:rPr lang="zh-CN" altLang="en-US" dirty="0" smtClean="0"/>
              <a:t>的有向图如下：</a:t>
            </a:r>
            <a:r>
              <a:rPr lang="en-US" dirty="0" smtClean="0"/>
              <a:t>   </a:t>
            </a:r>
          </a:p>
          <a:p>
            <a:pPr>
              <a:buNone/>
            </a:pPr>
            <a:endParaRPr lang="en-US" dirty="0"/>
          </a:p>
        </p:txBody>
      </p:sp>
      <p:pic>
        <p:nvPicPr>
          <p:cNvPr id="4" name="Content Placeholder 3" descr="0805.jpg"/>
          <p:cNvPicPr>
            <a:picLocks noChangeAspect="1"/>
          </p:cNvPicPr>
          <p:nvPr/>
        </p:nvPicPr>
        <p:blipFill>
          <a:blip r:embed="rId2" cstate="print"/>
          <a:stretch>
            <a:fillRect/>
          </a:stretch>
        </p:blipFill>
        <p:spPr>
          <a:xfrm>
            <a:off x="6172200" y="3962400"/>
            <a:ext cx="2286000" cy="259651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关系</a:t>
            </a:r>
            <a:r>
              <a:rPr lang="zh-CN" altLang="en-US" dirty="0" smtClean="0"/>
              <a:t>图示例</a:t>
            </a:r>
            <a:endParaRPr lang="en-US" dirty="0"/>
          </a:p>
        </p:txBody>
      </p:sp>
      <p:sp>
        <p:nvSpPr>
          <p:cNvPr id="3" name="Content Placeholder 2"/>
          <p:cNvSpPr>
            <a:spLocks noGrp="1"/>
          </p:cNvSpPr>
          <p:nvPr>
            <p:ph idx="1"/>
          </p:nvPr>
        </p:nvSpPr>
        <p:spPr/>
        <p:txBody>
          <a:bodyPr>
            <a:normAutofit/>
          </a:bodyPr>
          <a:lstStyle/>
          <a:p>
            <a:pPr>
              <a:buNone/>
            </a:pPr>
            <a:r>
              <a:rPr lang="zh-CN" altLang="en-US" b="1" dirty="0" smtClean="0"/>
              <a:t>例</a:t>
            </a:r>
            <a:r>
              <a:rPr lang="en-US" b="1" dirty="0" smtClean="0">
                <a:latin typeface="Cambria Math" panose="02040503050406030204" pitchFamily="18" charset="0"/>
                <a:ea typeface="Cambria Math" panose="02040503050406030204" pitchFamily="18" charset="0"/>
              </a:rPr>
              <a:t>8</a:t>
            </a:r>
            <a:r>
              <a:rPr lang="zh-CN" altLang="en-US" b="1" dirty="0" smtClean="0"/>
              <a:t>：</a:t>
            </a:r>
            <a:r>
              <a:rPr lang="en-US" dirty="0" smtClean="0"/>
              <a:t> </a:t>
            </a:r>
            <a:r>
              <a:rPr lang="zh-CN" altLang="en-US" dirty="0" smtClean="0"/>
              <a:t>写出下图所表示的关系</a:t>
            </a:r>
            <a:endParaRPr lang="en-US" dirty="0" smtClean="0"/>
          </a:p>
          <a:p>
            <a:pPr>
              <a:buNone/>
            </a:pPr>
            <a:endParaRPr lang="en-US" dirty="0" smtClean="0"/>
          </a:p>
          <a:p>
            <a:pPr>
              <a:buNone/>
            </a:pPr>
            <a:endParaRPr lang="en-US" dirty="0" smtClean="0"/>
          </a:p>
          <a:p>
            <a:pPr>
              <a:buNone/>
            </a:pPr>
            <a:r>
              <a:rPr lang="en-US" dirty="0" smtClean="0"/>
              <a:t> </a:t>
            </a:r>
          </a:p>
          <a:p>
            <a:pPr>
              <a:buNone/>
            </a:pPr>
            <a:endParaRPr lang="en-US" dirty="0" smtClean="0"/>
          </a:p>
          <a:p>
            <a:pPr>
              <a:buNone/>
            </a:pPr>
            <a:endParaRPr lang="en-US" dirty="0"/>
          </a:p>
          <a:p>
            <a:pPr>
              <a:buNone/>
            </a:pPr>
            <a:r>
              <a:rPr lang="zh-CN" altLang="en-US" b="1" dirty="0" smtClean="0"/>
              <a:t>解：</a:t>
            </a:r>
            <a:r>
              <a:rPr lang="en-US" dirty="0" smtClean="0"/>
              <a:t> R = {</a:t>
            </a:r>
            <a:r>
              <a:rPr lang="en-US" sz="2800" dirty="0" smtClean="0"/>
              <a:t>(</a:t>
            </a:r>
            <a:r>
              <a:rPr lang="en-US" sz="2800" dirty="0" smtClean="0">
                <a:latin typeface="Cambria Math" pitchFamily="18" charset="0"/>
                <a:ea typeface="Cambria Math" pitchFamily="18" charset="0"/>
              </a:rPr>
              <a:t>1, 3</a:t>
            </a:r>
            <a:r>
              <a:rPr lang="en-US" sz="2800" dirty="0" smtClean="0"/>
              <a:t>), (</a:t>
            </a:r>
            <a:r>
              <a:rPr lang="en-US" sz="2800" dirty="0" smtClean="0">
                <a:latin typeface="Cambria Math" pitchFamily="18" charset="0"/>
                <a:ea typeface="Cambria Math" pitchFamily="18" charset="0"/>
              </a:rPr>
              <a:t>1, 4</a:t>
            </a:r>
            <a:r>
              <a:rPr lang="en-US" sz="2800" dirty="0" smtClean="0"/>
              <a:t>), (</a:t>
            </a:r>
            <a:r>
              <a:rPr lang="en-US" sz="2800" dirty="0" smtClean="0">
                <a:latin typeface="Cambria Math" pitchFamily="18" charset="0"/>
                <a:ea typeface="Cambria Math" pitchFamily="18" charset="0"/>
              </a:rPr>
              <a:t>2, 1</a:t>
            </a:r>
            <a:r>
              <a:rPr lang="en-US" sz="2800" dirty="0" smtClean="0"/>
              <a:t>), (</a:t>
            </a:r>
            <a:r>
              <a:rPr lang="en-US" sz="2800" dirty="0" smtClean="0">
                <a:latin typeface="Cambria Math" pitchFamily="18" charset="0"/>
                <a:ea typeface="Cambria Math" pitchFamily="18" charset="0"/>
              </a:rPr>
              <a:t>2, 2</a:t>
            </a:r>
            <a:r>
              <a:rPr lang="en-US" sz="2800" dirty="0" smtClean="0"/>
              <a:t>), (</a:t>
            </a:r>
            <a:r>
              <a:rPr lang="en-US" sz="2800" dirty="0" smtClean="0">
                <a:latin typeface="Cambria Math" pitchFamily="18" charset="0"/>
                <a:ea typeface="Cambria Math" pitchFamily="18" charset="0"/>
              </a:rPr>
              <a:t>2, 3</a:t>
            </a:r>
            <a:r>
              <a:rPr lang="en-US" sz="2800" dirty="0" smtClean="0"/>
              <a:t>), (</a:t>
            </a:r>
            <a:r>
              <a:rPr lang="en-US" sz="2800" dirty="0" smtClean="0">
                <a:latin typeface="Cambria Math" pitchFamily="18" charset="0"/>
                <a:ea typeface="Cambria Math" pitchFamily="18" charset="0"/>
              </a:rPr>
              <a:t>3, 1</a:t>
            </a:r>
            <a:r>
              <a:rPr lang="en-US" sz="2800" dirty="0" smtClean="0"/>
              <a:t>), (</a:t>
            </a:r>
            <a:r>
              <a:rPr lang="en-US" sz="2800" dirty="0" smtClean="0">
                <a:latin typeface="Cambria Math" pitchFamily="18" charset="0"/>
                <a:ea typeface="Cambria Math" pitchFamily="18" charset="0"/>
              </a:rPr>
              <a:t>3, 3</a:t>
            </a:r>
            <a:r>
              <a:rPr lang="en-US" sz="2800" dirty="0" smtClean="0"/>
              <a:t>), (</a:t>
            </a:r>
            <a:r>
              <a:rPr lang="en-US" sz="2800" dirty="0" smtClean="0">
                <a:latin typeface="Cambria Math" pitchFamily="18" charset="0"/>
                <a:ea typeface="Cambria Math" pitchFamily="18" charset="0"/>
              </a:rPr>
              <a:t>4, 1</a:t>
            </a:r>
            <a:r>
              <a:rPr lang="en-US" sz="2800" dirty="0" smtClean="0"/>
              <a:t>), (</a:t>
            </a:r>
            <a:r>
              <a:rPr lang="en-US" sz="2800" dirty="0" smtClean="0">
                <a:latin typeface="Cambria Math" pitchFamily="18" charset="0"/>
                <a:ea typeface="Cambria Math" pitchFamily="18" charset="0"/>
              </a:rPr>
              <a:t>4, 3</a:t>
            </a:r>
            <a:r>
              <a:rPr lang="en-US" sz="2800" dirty="0" smtClean="0"/>
              <a:t>)}</a:t>
            </a:r>
            <a:endParaRPr lang="en-US" dirty="0" smtClean="0"/>
          </a:p>
          <a:p>
            <a:endParaRPr lang="en-US" dirty="0"/>
          </a:p>
        </p:txBody>
      </p:sp>
      <p:pic>
        <p:nvPicPr>
          <p:cNvPr id="6" name="Content Placeholder 5" descr="0807.jpg"/>
          <p:cNvPicPr>
            <a:picLocks noChangeAspect="1"/>
          </p:cNvPicPr>
          <p:nvPr/>
        </p:nvPicPr>
        <p:blipFill>
          <a:blip r:embed="rId2" cstate="print"/>
          <a:stretch>
            <a:fillRect/>
          </a:stretch>
        </p:blipFill>
        <p:spPr>
          <a:xfrm>
            <a:off x="3200400" y="2454986"/>
            <a:ext cx="2133600" cy="2287284"/>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关系及其性质</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特殊关系</a:t>
            </a:r>
            <a:r>
              <a:rPr lang="zh-CN" altLang="en-US" dirty="0" smtClean="0"/>
              <a:t>的图的</a:t>
            </a:r>
            <a:r>
              <a:rPr lang="zh-CN" altLang="en-US" dirty="0"/>
              <a:t>特征</a:t>
            </a:r>
            <a:endParaRPr lang="en-US" dirty="0"/>
          </a:p>
        </p:txBody>
      </p:sp>
      <p:sp>
        <p:nvSpPr>
          <p:cNvPr id="3" name="Content Placeholder 2"/>
          <p:cNvSpPr>
            <a:spLocks noGrp="1"/>
          </p:cNvSpPr>
          <p:nvPr>
            <p:ph idx="1"/>
          </p:nvPr>
        </p:nvSpPr>
        <p:spPr>
          <a:xfrm>
            <a:off x="609600" y="2133600"/>
            <a:ext cx="8229600" cy="4389120"/>
          </a:xfrm>
        </p:spPr>
        <p:txBody>
          <a:bodyPr>
            <a:normAutofit/>
          </a:bodyPr>
          <a:lstStyle/>
          <a:p>
            <a:pPr>
              <a:buNone/>
            </a:pPr>
            <a:r>
              <a:rPr lang="en-US" b="1" dirty="0" smtClean="0"/>
              <a:t>   </a:t>
            </a:r>
            <a:endParaRPr lang="en-US" i="1" dirty="0" smtClean="0"/>
          </a:p>
          <a:p>
            <a:r>
              <a:rPr lang="zh-CN" altLang="en-US" b="1" dirty="0" smtClean="0">
                <a:ea typeface="Cambria Math"/>
              </a:rPr>
              <a:t>自反性</a:t>
            </a:r>
            <a:r>
              <a:rPr lang="zh-CN" altLang="en-US" dirty="0" smtClean="0">
                <a:ea typeface="Cambria Math"/>
              </a:rPr>
              <a:t>：每个顶点上均有</a:t>
            </a:r>
            <a:r>
              <a:rPr lang="en-US" dirty="0" smtClean="0">
                <a:ea typeface="Cambria Math"/>
              </a:rPr>
              <a:t>loop</a:t>
            </a:r>
            <a:r>
              <a:rPr lang="zh-CN" altLang="en-US" dirty="0" smtClean="0">
                <a:ea typeface="Cambria Math"/>
              </a:rPr>
              <a:t>；</a:t>
            </a:r>
            <a:endParaRPr lang="en-US" dirty="0" smtClean="0">
              <a:ea typeface="Cambria Math"/>
            </a:endParaRPr>
          </a:p>
          <a:p>
            <a:r>
              <a:rPr lang="zh-CN" altLang="en-US" b="1" dirty="0" smtClean="0">
                <a:ea typeface="Cambria Math"/>
              </a:rPr>
              <a:t>对称性</a:t>
            </a:r>
            <a:r>
              <a:rPr lang="zh-CN" altLang="en-US" dirty="0" smtClean="0">
                <a:ea typeface="Cambria Math"/>
              </a:rPr>
              <a:t>：</a:t>
            </a:r>
            <a:r>
              <a:rPr lang="en-US" altLang="zh-CN" i="1" dirty="0" smtClean="0">
                <a:ea typeface="Cambria Math"/>
              </a:rPr>
              <a:t>x </a:t>
            </a:r>
            <a:r>
              <a:rPr lang="en-US" altLang="zh-CN" dirty="0">
                <a:latin typeface="Cambria Math"/>
                <a:ea typeface="Cambria Math"/>
              </a:rPr>
              <a:t>≠</a:t>
            </a:r>
            <a:r>
              <a:rPr lang="en-US" altLang="zh-CN" i="1" dirty="0">
                <a:latin typeface="Cambria Math"/>
                <a:ea typeface="Cambria Math"/>
              </a:rPr>
              <a:t> </a:t>
            </a:r>
            <a:r>
              <a:rPr lang="en-US" altLang="zh-CN" i="1" dirty="0" smtClean="0">
                <a:ea typeface="Cambria Math"/>
              </a:rPr>
              <a:t>y</a:t>
            </a:r>
            <a:r>
              <a:rPr lang="zh-CN" altLang="en-US" dirty="0" smtClean="0">
                <a:ea typeface="Cambria Math"/>
              </a:rPr>
              <a:t>，边</a:t>
            </a:r>
            <a:r>
              <a:rPr lang="en-US" dirty="0" smtClean="0">
                <a:ea typeface="Cambria Math"/>
              </a:rPr>
              <a:t>(</a:t>
            </a:r>
            <a:r>
              <a:rPr lang="en-US" i="1" dirty="0" err="1" smtClean="0">
                <a:ea typeface="Cambria Math"/>
              </a:rPr>
              <a:t>x,y</a:t>
            </a:r>
            <a:r>
              <a:rPr lang="en-US" dirty="0" smtClean="0">
                <a:ea typeface="Cambria Math"/>
              </a:rPr>
              <a:t>)</a:t>
            </a:r>
            <a:r>
              <a:rPr lang="zh-CN" altLang="en-US" dirty="0" smtClean="0">
                <a:ea typeface="Cambria Math"/>
              </a:rPr>
              <a:t>和</a:t>
            </a:r>
            <a:r>
              <a:rPr lang="en-US" dirty="0" smtClean="0">
                <a:ea typeface="Cambria Math"/>
              </a:rPr>
              <a:t>(</a:t>
            </a:r>
            <a:r>
              <a:rPr lang="en-US" i="1" dirty="0" err="1" smtClean="0">
                <a:ea typeface="Cambria Math"/>
              </a:rPr>
              <a:t>y,x</a:t>
            </a:r>
            <a:r>
              <a:rPr lang="en-US" dirty="0" smtClean="0">
                <a:ea typeface="Cambria Math"/>
              </a:rPr>
              <a:t>)</a:t>
            </a:r>
            <a:r>
              <a:rPr lang="zh-CN" altLang="en-US" dirty="0" smtClean="0">
                <a:ea typeface="Cambria Math"/>
              </a:rPr>
              <a:t>总成对出现；</a:t>
            </a:r>
            <a:endParaRPr lang="en-US" i="1" dirty="0" smtClean="0">
              <a:ea typeface="Cambria Math"/>
            </a:endParaRPr>
          </a:p>
          <a:p>
            <a:r>
              <a:rPr lang="zh-CN" altLang="en-US" b="1" dirty="0" smtClean="0">
                <a:ea typeface="Cambria Math"/>
              </a:rPr>
              <a:t>反对称性</a:t>
            </a:r>
            <a:r>
              <a:rPr lang="zh-CN" altLang="en-US" dirty="0" smtClean="0">
                <a:ea typeface="Cambria Math"/>
              </a:rPr>
              <a:t>：</a:t>
            </a:r>
            <a:r>
              <a:rPr lang="en-US" altLang="zh-CN" i="1" dirty="0">
                <a:ea typeface="Cambria Math"/>
              </a:rPr>
              <a:t>x </a:t>
            </a:r>
            <a:r>
              <a:rPr lang="en-US" altLang="zh-CN" dirty="0">
                <a:latin typeface="Cambria Math"/>
                <a:ea typeface="Cambria Math"/>
              </a:rPr>
              <a:t>≠</a:t>
            </a:r>
            <a:r>
              <a:rPr lang="en-US" altLang="zh-CN" i="1" dirty="0">
                <a:latin typeface="Cambria Math"/>
                <a:ea typeface="Cambria Math"/>
              </a:rPr>
              <a:t> </a:t>
            </a:r>
            <a:r>
              <a:rPr lang="en-US" altLang="zh-CN" i="1" dirty="0">
                <a:ea typeface="Cambria Math"/>
              </a:rPr>
              <a:t>y</a:t>
            </a:r>
            <a:r>
              <a:rPr lang="zh-CN" altLang="en-US" dirty="0">
                <a:ea typeface="Cambria Math"/>
              </a:rPr>
              <a:t>，</a:t>
            </a:r>
            <a:r>
              <a:rPr lang="zh-CN" altLang="en-US" dirty="0" smtClean="0">
                <a:ea typeface="Cambria Math"/>
              </a:rPr>
              <a:t>边</a:t>
            </a:r>
            <a:r>
              <a:rPr lang="en-US" altLang="zh-CN" dirty="0" smtClean="0">
                <a:ea typeface="Cambria Math"/>
              </a:rPr>
              <a:t>(</a:t>
            </a:r>
            <a:r>
              <a:rPr lang="en-US" altLang="zh-CN" i="1" dirty="0" err="1">
                <a:ea typeface="Cambria Math"/>
              </a:rPr>
              <a:t>x,y</a:t>
            </a:r>
            <a:r>
              <a:rPr lang="en-US" altLang="zh-CN" dirty="0" smtClean="0">
                <a:ea typeface="Cambria Math"/>
              </a:rPr>
              <a:t>)</a:t>
            </a:r>
            <a:r>
              <a:rPr lang="zh-CN" altLang="en-US" dirty="0" smtClean="0">
                <a:ea typeface="Cambria Math"/>
              </a:rPr>
              <a:t>和</a:t>
            </a:r>
            <a:r>
              <a:rPr lang="en-US" altLang="zh-CN" dirty="0">
                <a:ea typeface="Cambria Math"/>
              </a:rPr>
              <a:t>(</a:t>
            </a:r>
            <a:r>
              <a:rPr lang="en-US" altLang="zh-CN" i="1" dirty="0" err="1">
                <a:ea typeface="Cambria Math"/>
              </a:rPr>
              <a:t>y,x</a:t>
            </a:r>
            <a:r>
              <a:rPr lang="en-US" altLang="zh-CN" dirty="0" smtClean="0">
                <a:ea typeface="Cambria Math"/>
              </a:rPr>
              <a:t>)</a:t>
            </a:r>
            <a:r>
              <a:rPr lang="zh-CN" altLang="en-US" dirty="0" smtClean="0">
                <a:ea typeface="Cambria Math"/>
              </a:rPr>
              <a:t>总不成</a:t>
            </a:r>
            <a:r>
              <a:rPr lang="zh-CN" altLang="en-US" dirty="0">
                <a:ea typeface="Cambria Math"/>
              </a:rPr>
              <a:t>对出现；</a:t>
            </a:r>
            <a:endParaRPr lang="en-US" altLang="zh-CN" i="1" dirty="0">
              <a:ea typeface="Cambria Math"/>
            </a:endParaRPr>
          </a:p>
          <a:p>
            <a:r>
              <a:rPr lang="zh-CN" altLang="en-US" b="1" dirty="0" smtClean="0">
                <a:ea typeface="Cambria Math"/>
              </a:rPr>
              <a:t>传递性</a:t>
            </a:r>
            <a:r>
              <a:rPr lang="zh-CN" altLang="en-US" dirty="0" smtClean="0">
                <a:ea typeface="Cambria Math"/>
              </a:rPr>
              <a:t>：有边</a:t>
            </a:r>
            <a:r>
              <a:rPr lang="en-US" dirty="0" smtClean="0">
                <a:ea typeface="Cambria Math"/>
              </a:rPr>
              <a:t>(</a:t>
            </a:r>
            <a:r>
              <a:rPr lang="en-US" i="1" dirty="0" err="1" smtClean="0">
                <a:ea typeface="Cambria Math"/>
              </a:rPr>
              <a:t>x,y</a:t>
            </a:r>
            <a:r>
              <a:rPr lang="en-US" dirty="0" smtClean="0">
                <a:ea typeface="Cambria Math"/>
              </a:rPr>
              <a:t>)</a:t>
            </a:r>
            <a:r>
              <a:rPr lang="zh-CN" altLang="en-US" dirty="0">
                <a:ea typeface="Cambria Math"/>
              </a:rPr>
              <a:t>和</a:t>
            </a:r>
            <a:r>
              <a:rPr lang="en-US" dirty="0" smtClean="0">
                <a:ea typeface="Cambria Math"/>
              </a:rPr>
              <a:t>(</a:t>
            </a:r>
            <a:r>
              <a:rPr lang="en-US" i="1" dirty="0" err="1" smtClean="0">
                <a:ea typeface="Cambria Math"/>
              </a:rPr>
              <a:t>y,z</a:t>
            </a:r>
            <a:r>
              <a:rPr lang="en-US" dirty="0" smtClean="0">
                <a:ea typeface="Cambria Math"/>
              </a:rPr>
              <a:t>)</a:t>
            </a:r>
            <a:r>
              <a:rPr lang="en-US" i="1" dirty="0" smtClean="0">
                <a:ea typeface="Cambria Math"/>
              </a:rPr>
              <a:t> </a:t>
            </a:r>
            <a:r>
              <a:rPr lang="zh-CN" altLang="en-US" dirty="0" smtClean="0">
                <a:ea typeface="Cambria Math"/>
              </a:rPr>
              <a:t>必有边</a:t>
            </a:r>
            <a:r>
              <a:rPr lang="en-US" dirty="0" smtClean="0">
                <a:ea typeface="Cambria Math"/>
              </a:rPr>
              <a:t>(</a:t>
            </a:r>
            <a:r>
              <a:rPr lang="en-US" i="1" dirty="0" err="1" smtClean="0">
                <a:ea typeface="Cambria Math"/>
              </a:rPr>
              <a:t>x,z</a:t>
            </a:r>
            <a:r>
              <a:rPr lang="en-US" dirty="0" smtClean="0">
                <a:ea typeface="Cambria Math"/>
              </a:rPr>
              <a:t>)</a:t>
            </a:r>
            <a:r>
              <a:rPr lang="en-US" i="1" dirty="0" smtClean="0">
                <a:ea typeface="Cambria Math"/>
              </a:rPr>
              <a:t>. </a:t>
            </a:r>
            <a:endParaRPr lang="en-US" dirty="0" smtClean="0">
              <a:ea typeface="Cambria Math"/>
            </a:endParaRPr>
          </a:p>
          <a:p>
            <a:pPr lvl="1"/>
            <a:endParaRPr lang="en-US" dirty="0" smtClean="0"/>
          </a:p>
          <a:p>
            <a:pPr lvl="1"/>
            <a:endParaRPr lang="en-US" i="1" dirty="0" smtClean="0"/>
          </a:p>
          <a:p>
            <a:pPr lvl="1"/>
            <a:endParaRPr lang="en-US" i="1" dirty="0" smtClean="0"/>
          </a:p>
          <a:p>
            <a:pPr lvl="1"/>
            <a:endParaRPr lang="en-US" i="1"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5908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3434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419600" y="3733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838200" y="4953000"/>
            <a:ext cx="7772400" cy="830997"/>
          </a:xfrm>
          <a:prstGeom prst="rect">
            <a:avLst/>
          </a:prstGeom>
          <a:noFill/>
        </p:spPr>
        <p:txBody>
          <a:bodyPr wrap="square" rtlCol="0">
            <a:spAutoFit/>
          </a:bodyPr>
          <a:lstStyle/>
          <a:p>
            <a:pPr>
              <a:buFont typeface="Arial" pitchFamily="34" charset="0"/>
              <a:buChar char="•"/>
            </a:pPr>
            <a:r>
              <a:rPr lang="zh-CN" altLang="en-US" sz="2400" dirty="0" smtClean="0"/>
              <a:t> 不自反</a:t>
            </a:r>
            <a:endParaRPr lang="en-US" sz="2400" dirty="0" smtClean="0"/>
          </a:p>
          <a:p>
            <a:pPr>
              <a:buFont typeface="Arial" pitchFamily="34" charset="0"/>
              <a:buChar char="•"/>
            </a:pPr>
            <a:r>
              <a:rPr lang="en-US" sz="2400" dirty="0" smtClean="0"/>
              <a:t> </a:t>
            </a:r>
            <a:r>
              <a:rPr lang="zh-CN" altLang="en-US" sz="2400" dirty="0" smtClean="0"/>
              <a:t>平凡地，具有</a:t>
            </a:r>
            <a:r>
              <a:rPr lang="zh-CN" altLang="en-US" sz="2400" dirty="0"/>
              <a:t>对称性</a:t>
            </a:r>
            <a:r>
              <a:rPr lang="zh-CN" altLang="en-US" sz="2400" dirty="0" smtClean="0"/>
              <a:t>，反对称性</a:t>
            </a:r>
            <a:r>
              <a:rPr lang="zh-CN" altLang="en-US" sz="2400" dirty="0"/>
              <a:t>，传递性</a:t>
            </a:r>
            <a:endParaRPr lang="en-US" sz="2400" dirty="0"/>
          </a:p>
        </p:txBody>
      </p:sp>
      <p:sp>
        <p:nvSpPr>
          <p:cNvPr id="21" name="Oval 20"/>
          <p:cNvSpPr/>
          <p:nvPr/>
        </p:nvSpPr>
        <p:spPr>
          <a:xfrm>
            <a:off x="2667000" y="3810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p:cNvSpPr/>
          <p:nvPr/>
        </p:nvSpPr>
        <p:spPr>
          <a:xfrm>
            <a:off x="2443216" y="2399168"/>
            <a:ext cx="382419" cy="353085"/>
          </a:xfrm>
          <a:custGeom>
            <a:avLst/>
            <a:gdLst>
              <a:gd name="connsiteX0" fmla="*/ 127968 w 382419"/>
              <a:gd name="connsiteY0" fmla="*/ 353085 h 353085"/>
              <a:gd name="connsiteX1" fmla="*/ 37434 w 382419"/>
              <a:gd name="connsiteY1" fmla="*/ 280658 h 353085"/>
              <a:gd name="connsiteX2" fmla="*/ 19327 w 382419"/>
              <a:gd name="connsiteY2" fmla="*/ 253497 h 353085"/>
              <a:gd name="connsiteX3" fmla="*/ 1220 w 382419"/>
              <a:gd name="connsiteY3" fmla="*/ 226337 h 353085"/>
              <a:gd name="connsiteX4" fmla="*/ 10273 w 382419"/>
              <a:gd name="connsiteY4" fmla="*/ 99588 h 353085"/>
              <a:gd name="connsiteX5" fmla="*/ 73647 w 382419"/>
              <a:gd name="connsiteY5" fmla="*/ 27161 h 353085"/>
              <a:gd name="connsiteX6" fmla="*/ 164182 w 382419"/>
              <a:gd name="connsiteY6" fmla="*/ 0 h 353085"/>
              <a:gd name="connsiteX7" fmla="*/ 290931 w 382419"/>
              <a:gd name="connsiteY7" fmla="*/ 18107 h 353085"/>
              <a:gd name="connsiteX8" fmla="*/ 318091 w 382419"/>
              <a:gd name="connsiteY8" fmla="*/ 36214 h 353085"/>
              <a:gd name="connsiteX9" fmla="*/ 327144 w 382419"/>
              <a:gd name="connsiteY9" fmla="*/ 63375 h 353085"/>
              <a:gd name="connsiteX10" fmla="*/ 345251 w 382419"/>
              <a:gd name="connsiteY10" fmla="*/ 90535 h 353085"/>
              <a:gd name="connsiteX11" fmla="*/ 363358 w 382419"/>
              <a:gd name="connsiteY11" fmla="*/ 144856 h 353085"/>
              <a:gd name="connsiteX12" fmla="*/ 372412 w 382419"/>
              <a:gd name="connsiteY12" fmla="*/ 172016 h 353085"/>
              <a:gd name="connsiteX13" fmla="*/ 381465 w 382419"/>
              <a:gd name="connsiteY13" fmla="*/ 208230 h 353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2419" h="353085">
                <a:moveTo>
                  <a:pt x="127968" y="353085"/>
                </a:moveTo>
                <a:cubicBezTo>
                  <a:pt x="53002" y="328098"/>
                  <a:pt x="84234" y="350860"/>
                  <a:pt x="37434" y="280658"/>
                </a:cubicBezTo>
                <a:lnTo>
                  <a:pt x="19327" y="253497"/>
                </a:lnTo>
                <a:lnTo>
                  <a:pt x="1220" y="226337"/>
                </a:lnTo>
                <a:cubicBezTo>
                  <a:pt x="4238" y="184087"/>
                  <a:pt x="0" y="140681"/>
                  <a:pt x="10273" y="99588"/>
                </a:cubicBezTo>
                <a:cubicBezTo>
                  <a:pt x="17157" y="72052"/>
                  <a:pt x="46063" y="39421"/>
                  <a:pt x="73647" y="27161"/>
                </a:cubicBezTo>
                <a:cubicBezTo>
                  <a:pt x="101983" y="14567"/>
                  <a:pt x="134087" y="7524"/>
                  <a:pt x="164182" y="0"/>
                </a:cubicBezTo>
                <a:cubicBezTo>
                  <a:pt x="189615" y="2312"/>
                  <a:pt x="256099" y="691"/>
                  <a:pt x="290931" y="18107"/>
                </a:cubicBezTo>
                <a:cubicBezTo>
                  <a:pt x="300663" y="22973"/>
                  <a:pt x="309038" y="30178"/>
                  <a:pt x="318091" y="36214"/>
                </a:cubicBezTo>
                <a:cubicBezTo>
                  <a:pt x="321109" y="45268"/>
                  <a:pt x="322876" y="54839"/>
                  <a:pt x="327144" y="63375"/>
                </a:cubicBezTo>
                <a:cubicBezTo>
                  <a:pt x="332010" y="73107"/>
                  <a:pt x="340832" y="80592"/>
                  <a:pt x="345251" y="90535"/>
                </a:cubicBezTo>
                <a:cubicBezTo>
                  <a:pt x="353003" y="107976"/>
                  <a:pt x="357322" y="126749"/>
                  <a:pt x="363358" y="144856"/>
                </a:cubicBezTo>
                <a:lnTo>
                  <a:pt x="372412" y="172016"/>
                </a:lnTo>
                <a:cubicBezTo>
                  <a:pt x="382419" y="202038"/>
                  <a:pt x="381465" y="189634"/>
                  <a:pt x="381465" y="208230"/>
                </a:cubicBezTo>
              </a:path>
            </a:pathLst>
          </a:custGeom>
          <a:ln>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1" name="TextBox 40"/>
          <p:cNvSpPr txBox="1"/>
          <p:nvPr/>
        </p:nvSpPr>
        <p:spPr>
          <a:xfrm>
            <a:off x="2133600" y="2743200"/>
            <a:ext cx="381000" cy="523220"/>
          </a:xfrm>
          <a:prstGeom prst="rect">
            <a:avLst/>
          </a:prstGeom>
          <a:noFill/>
        </p:spPr>
        <p:txBody>
          <a:bodyPr wrap="square" rtlCol="0">
            <a:spAutoFit/>
          </a:bodyPr>
          <a:lstStyle/>
          <a:p>
            <a:r>
              <a:rPr lang="en-US" sz="2800" i="1" dirty="0" smtClean="0"/>
              <a:t>a</a:t>
            </a:r>
            <a:endParaRPr lang="en-US" sz="2800" i="1" dirty="0"/>
          </a:p>
        </p:txBody>
      </p:sp>
      <p:sp>
        <p:nvSpPr>
          <p:cNvPr id="42" name="TextBox 41"/>
          <p:cNvSpPr txBox="1"/>
          <p:nvPr/>
        </p:nvSpPr>
        <p:spPr>
          <a:xfrm>
            <a:off x="3962400" y="3657600"/>
            <a:ext cx="381000" cy="523220"/>
          </a:xfrm>
          <a:prstGeom prst="rect">
            <a:avLst/>
          </a:prstGeom>
          <a:noFill/>
        </p:spPr>
        <p:txBody>
          <a:bodyPr wrap="square" rtlCol="0">
            <a:spAutoFit/>
          </a:bodyPr>
          <a:lstStyle/>
          <a:p>
            <a:r>
              <a:rPr lang="en-US" sz="2800" i="1" dirty="0" smtClean="0"/>
              <a:t>d</a:t>
            </a:r>
            <a:endParaRPr lang="en-US" sz="2800" i="1" dirty="0"/>
          </a:p>
        </p:txBody>
      </p:sp>
      <p:sp>
        <p:nvSpPr>
          <p:cNvPr id="43" name="TextBox 42"/>
          <p:cNvSpPr txBox="1"/>
          <p:nvPr/>
        </p:nvSpPr>
        <p:spPr>
          <a:xfrm>
            <a:off x="2286000" y="3733800"/>
            <a:ext cx="381000" cy="523220"/>
          </a:xfrm>
          <a:prstGeom prst="rect">
            <a:avLst/>
          </a:prstGeom>
          <a:noFill/>
        </p:spPr>
        <p:txBody>
          <a:bodyPr wrap="square" rtlCol="0">
            <a:spAutoFit/>
          </a:bodyPr>
          <a:lstStyle/>
          <a:p>
            <a:r>
              <a:rPr lang="en-US" sz="2800" i="1" dirty="0" smtClean="0"/>
              <a:t>c</a:t>
            </a:r>
            <a:endParaRPr lang="en-US" sz="2800" i="1" dirty="0"/>
          </a:p>
        </p:txBody>
      </p:sp>
      <p:sp>
        <p:nvSpPr>
          <p:cNvPr id="44" name="TextBox 43"/>
          <p:cNvSpPr txBox="1"/>
          <p:nvPr/>
        </p:nvSpPr>
        <p:spPr>
          <a:xfrm>
            <a:off x="3962400" y="2667000"/>
            <a:ext cx="381000" cy="523220"/>
          </a:xfrm>
          <a:prstGeom prst="rect">
            <a:avLst/>
          </a:prstGeom>
          <a:noFill/>
        </p:spPr>
        <p:txBody>
          <a:bodyPr wrap="square" rtlCol="0">
            <a:spAutoFit/>
          </a:bodyPr>
          <a:lstStyle/>
          <a:p>
            <a:r>
              <a:rPr lang="en-US" sz="2800" i="1" dirty="0" smtClean="0"/>
              <a:t>b</a:t>
            </a:r>
            <a:endParaRPr lang="en-US" sz="2800" i="1" dirty="0"/>
          </a:p>
        </p:txBody>
      </p:sp>
      <p:sp>
        <p:nvSpPr>
          <p:cNvPr id="14" name="Title 1"/>
          <p:cNvSpPr txBox="1">
            <a:spLocks/>
          </p:cNvSpPr>
          <p:nvPr/>
        </p:nvSpPr>
        <p:spPr>
          <a:xfrm>
            <a:off x="609600" y="856488"/>
            <a:ext cx="8229600" cy="1143000"/>
          </a:xfrm>
          <a:prstGeom prst="rect">
            <a:avLst/>
          </a:prstGeom>
        </p:spPr>
        <p:txBody>
          <a:bodyPr vert="horz" lIns="0" rIns="0" bIns="0" anchor="b">
            <a:normAutofit fontScale="97500"/>
          </a:bodyPr>
          <a:lstStyle/>
          <a:p>
            <a:pPr lvl="0">
              <a:spcBef>
                <a:spcPct val="0"/>
              </a:spcBef>
              <a:defRPr/>
            </a:pP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5" name="Title 4"/>
          <p:cNvSpPr>
            <a:spLocks noGrp="1"/>
          </p:cNvSpPr>
          <p:nvPr>
            <p:ph type="title"/>
          </p:nvPr>
        </p:nvSpPr>
        <p:spPr/>
        <p:txBody>
          <a:bodyPr>
            <a:normAutofit/>
          </a:bodyPr>
          <a:lstStyle/>
          <a:p>
            <a:pPr lvl="0"/>
            <a:r>
              <a:rPr lang="zh-CN" altLang="en-US" sz="5400" dirty="0"/>
              <a:t>从关系图确定关系的</a:t>
            </a:r>
            <a:r>
              <a:rPr lang="zh-CN" altLang="en-US" sz="5400" dirty="0" smtClean="0"/>
              <a:t>性质</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2860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7244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838200" y="5068669"/>
            <a:ext cx="7315200" cy="1200329"/>
          </a:xfrm>
          <a:prstGeom prst="rect">
            <a:avLst/>
          </a:prstGeom>
          <a:noFill/>
        </p:spPr>
        <p:txBody>
          <a:bodyPr wrap="square" rtlCol="0">
            <a:spAutoFit/>
          </a:bodyPr>
          <a:lstStyle/>
          <a:p>
            <a:pPr>
              <a:buFont typeface="Arial" pitchFamily="34" charset="0"/>
              <a:buChar char="•"/>
            </a:pPr>
            <a:r>
              <a:rPr lang="zh-CN" altLang="en-US" sz="2400" dirty="0"/>
              <a:t> 不自反</a:t>
            </a:r>
            <a:endParaRPr lang="en-US" altLang="zh-CN" sz="2400" dirty="0"/>
          </a:p>
          <a:p>
            <a:pPr>
              <a:buFont typeface="Arial" pitchFamily="34" charset="0"/>
              <a:buChar char="•"/>
            </a:pPr>
            <a:r>
              <a:rPr lang="en-US" altLang="zh-CN" sz="2400" dirty="0"/>
              <a:t> </a:t>
            </a:r>
            <a:r>
              <a:rPr lang="zh-CN" altLang="en-US" sz="2400" dirty="0" smtClean="0"/>
              <a:t>不对称，不反对称</a:t>
            </a:r>
            <a:endParaRPr lang="en-US" altLang="zh-CN" sz="2400" dirty="0" smtClean="0"/>
          </a:p>
          <a:p>
            <a:pPr>
              <a:buFont typeface="Arial" pitchFamily="34" charset="0"/>
              <a:buChar char="•"/>
            </a:pPr>
            <a:r>
              <a:rPr lang="zh-CN" altLang="en-US" sz="2400" dirty="0" smtClean="0"/>
              <a:t> </a:t>
            </a:r>
            <a:r>
              <a:rPr lang="zh-CN" altLang="en-US" sz="2400" dirty="0"/>
              <a:t>不</a:t>
            </a:r>
            <a:r>
              <a:rPr lang="zh-CN" altLang="en-US" sz="2400" dirty="0" smtClean="0"/>
              <a:t>传递，因为有</a:t>
            </a:r>
            <a:r>
              <a:rPr lang="en-US" altLang="zh-CN" sz="2400" dirty="0" smtClean="0"/>
              <a:t>(a, b), (b, d)</a:t>
            </a:r>
            <a:r>
              <a:rPr lang="zh-CN" altLang="en-US" sz="2400" dirty="0" smtClean="0"/>
              <a:t>而无</a:t>
            </a:r>
            <a:r>
              <a:rPr lang="en-US" altLang="zh-CN" sz="2400" dirty="0" smtClean="0"/>
              <a:t>(a, d)</a:t>
            </a:r>
            <a:endParaRPr lang="en-US" altLang="zh-CN" sz="2400" dirty="0"/>
          </a:p>
        </p:txBody>
      </p:sp>
      <p:cxnSp>
        <p:nvCxnSpPr>
          <p:cNvPr id="15" name="Straight Arrow Connector 14"/>
          <p:cNvCxnSpPr/>
          <p:nvPr/>
        </p:nvCxnSpPr>
        <p:spPr>
          <a:xfrm>
            <a:off x="2667000" y="2743200"/>
            <a:ext cx="1981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905000" y="2667000"/>
            <a:ext cx="381000" cy="523220"/>
          </a:xfrm>
          <a:prstGeom prst="rect">
            <a:avLst/>
          </a:prstGeom>
          <a:noFill/>
        </p:spPr>
        <p:txBody>
          <a:bodyPr wrap="square" rtlCol="0">
            <a:spAutoFit/>
          </a:bodyPr>
          <a:lstStyle/>
          <a:p>
            <a:r>
              <a:rPr lang="en-US" sz="2800" i="1" dirty="0" smtClean="0"/>
              <a:t>a</a:t>
            </a:r>
            <a:endParaRPr lang="en-US" sz="2800" i="1" dirty="0"/>
          </a:p>
        </p:txBody>
      </p:sp>
      <p:sp>
        <p:nvSpPr>
          <p:cNvPr id="31" name="TextBox 30"/>
          <p:cNvSpPr txBox="1"/>
          <p:nvPr/>
        </p:nvSpPr>
        <p:spPr>
          <a:xfrm>
            <a:off x="4267200" y="2895600"/>
            <a:ext cx="381000" cy="523220"/>
          </a:xfrm>
          <a:prstGeom prst="rect">
            <a:avLst/>
          </a:prstGeom>
          <a:noFill/>
        </p:spPr>
        <p:txBody>
          <a:bodyPr wrap="square" rtlCol="0">
            <a:spAutoFit/>
          </a:bodyPr>
          <a:lstStyle/>
          <a:p>
            <a:r>
              <a:rPr lang="en-US" sz="2800" i="1" dirty="0" smtClean="0"/>
              <a:t>b</a:t>
            </a:r>
            <a:endParaRPr lang="en-US" sz="2800" i="1" dirty="0"/>
          </a:p>
        </p:txBody>
      </p:sp>
      <p:sp>
        <p:nvSpPr>
          <p:cNvPr id="32" name="TextBox 31"/>
          <p:cNvSpPr txBox="1"/>
          <p:nvPr/>
        </p:nvSpPr>
        <p:spPr>
          <a:xfrm>
            <a:off x="1905000" y="4038600"/>
            <a:ext cx="381000" cy="523220"/>
          </a:xfrm>
          <a:prstGeom prst="rect">
            <a:avLst/>
          </a:prstGeom>
          <a:noFill/>
        </p:spPr>
        <p:txBody>
          <a:bodyPr wrap="square" rtlCol="0">
            <a:spAutoFit/>
          </a:bodyPr>
          <a:lstStyle/>
          <a:p>
            <a:r>
              <a:rPr lang="en-US" sz="2800" i="1" dirty="0" smtClean="0"/>
              <a:t>c</a:t>
            </a:r>
            <a:endParaRPr lang="en-US" sz="2800" i="1" dirty="0"/>
          </a:p>
        </p:txBody>
      </p:sp>
      <p:sp>
        <p:nvSpPr>
          <p:cNvPr id="33" name="TextBox 32"/>
          <p:cNvSpPr txBox="1"/>
          <p:nvPr/>
        </p:nvSpPr>
        <p:spPr>
          <a:xfrm>
            <a:off x="4191000" y="4038600"/>
            <a:ext cx="381000" cy="523220"/>
          </a:xfrm>
          <a:prstGeom prst="rect">
            <a:avLst/>
          </a:prstGeom>
          <a:noFill/>
        </p:spPr>
        <p:txBody>
          <a:bodyPr wrap="square" rtlCol="0">
            <a:spAutoFit/>
          </a:bodyPr>
          <a:lstStyle/>
          <a:p>
            <a:r>
              <a:rPr lang="en-US" sz="2800" i="1" dirty="0" smtClean="0"/>
              <a:t>d</a:t>
            </a:r>
            <a:endParaRPr lang="en-US" sz="2800" i="1" dirty="0"/>
          </a:p>
        </p:txBody>
      </p:sp>
      <p:sp>
        <p:nvSpPr>
          <p:cNvPr id="34" name="Oval 33"/>
          <p:cNvSpPr/>
          <p:nvPr/>
        </p:nvSpPr>
        <p:spPr>
          <a:xfrm>
            <a:off x="2362200" y="4114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724400" y="4191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p:nvPr/>
        </p:nvCxnSpPr>
        <p:spPr>
          <a:xfrm flipV="1">
            <a:off x="4724400" y="2971800"/>
            <a:ext cx="0" cy="1143000"/>
          </a:xfrm>
          <a:prstGeom prst="straightConnector1">
            <a:avLst/>
          </a:prstGeom>
          <a:ln>
            <a:solidFill>
              <a:schemeClr val="accent1">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5029200" y="2895600"/>
            <a:ext cx="0" cy="1295400"/>
          </a:xfrm>
          <a:prstGeom prst="straightConnector1">
            <a:avLst/>
          </a:prstGeom>
          <a:ln>
            <a:solidFill>
              <a:schemeClr val="accent1">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8" name="Title 4"/>
          <p:cNvSpPr>
            <a:spLocks noGrp="1"/>
          </p:cNvSpPr>
          <p:nvPr>
            <p:ph type="title"/>
          </p:nvPr>
        </p:nvSpPr>
        <p:spPr>
          <a:xfrm>
            <a:off x="457200" y="704088"/>
            <a:ext cx="8229600" cy="1143000"/>
          </a:xfrm>
        </p:spPr>
        <p:txBody>
          <a:bodyPr>
            <a:normAutofit/>
          </a:bodyPr>
          <a:lstStyle/>
          <a:p>
            <a:pPr lvl="0"/>
            <a:r>
              <a:rPr lang="zh-CN" altLang="en-US" sz="5400" dirty="0"/>
              <a:t>从关系图确定关系的</a:t>
            </a:r>
            <a:r>
              <a:rPr lang="zh-CN" altLang="en-US" sz="5400" dirty="0" smtClean="0"/>
              <a:t>性质</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2860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7244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876800" y="4114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914400" y="4876800"/>
            <a:ext cx="6629400" cy="1200329"/>
          </a:xfrm>
          <a:prstGeom prst="rect">
            <a:avLst/>
          </a:prstGeom>
          <a:noFill/>
        </p:spPr>
        <p:txBody>
          <a:bodyPr wrap="square" rtlCol="0">
            <a:spAutoFit/>
          </a:bodyPr>
          <a:lstStyle/>
          <a:p>
            <a:pPr>
              <a:buFont typeface="Arial" pitchFamily="34" charset="0"/>
              <a:buChar char="•"/>
            </a:pPr>
            <a:r>
              <a:rPr lang="zh-CN" altLang="en-US" sz="2400" dirty="0" smtClean="0"/>
              <a:t> 不</a:t>
            </a:r>
            <a:r>
              <a:rPr lang="zh-CN" altLang="en-US" sz="2400" dirty="0"/>
              <a:t>自反</a:t>
            </a:r>
            <a:endParaRPr lang="en-US" altLang="zh-CN" sz="2400" dirty="0"/>
          </a:p>
          <a:p>
            <a:pPr>
              <a:buFont typeface="Arial" pitchFamily="34" charset="0"/>
              <a:buChar char="•"/>
            </a:pPr>
            <a:r>
              <a:rPr lang="en-US" altLang="zh-CN" sz="2400" dirty="0"/>
              <a:t> </a:t>
            </a:r>
            <a:r>
              <a:rPr lang="zh-CN" altLang="en-US" sz="2400" dirty="0"/>
              <a:t>不对称</a:t>
            </a:r>
            <a:r>
              <a:rPr lang="zh-CN" altLang="en-US" sz="2400" dirty="0" smtClean="0"/>
              <a:t>，反对称</a:t>
            </a:r>
            <a:endParaRPr lang="en-US" altLang="zh-CN" sz="2400" dirty="0"/>
          </a:p>
          <a:p>
            <a:pPr>
              <a:buFont typeface="Arial" pitchFamily="34" charset="0"/>
              <a:buChar char="•"/>
            </a:pPr>
            <a:r>
              <a:rPr lang="zh-CN" altLang="en-US" sz="2400" dirty="0"/>
              <a:t> </a:t>
            </a:r>
            <a:r>
              <a:rPr lang="zh-CN" altLang="en-US" sz="2400" dirty="0" smtClean="0"/>
              <a:t>传递</a:t>
            </a:r>
            <a:endParaRPr lang="en-US" sz="2400" dirty="0"/>
          </a:p>
        </p:txBody>
      </p:sp>
      <p:cxnSp>
        <p:nvCxnSpPr>
          <p:cNvPr id="15" name="Straight Arrow Connector 14"/>
          <p:cNvCxnSpPr/>
          <p:nvPr/>
        </p:nvCxnSpPr>
        <p:spPr>
          <a:xfrm>
            <a:off x="2667000" y="2743200"/>
            <a:ext cx="1981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00000" flipH="1">
            <a:off x="1943100" y="3390900"/>
            <a:ext cx="990600" cy="152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2743200" y="2895600"/>
            <a:ext cx="1905000" cy="990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828800" y="2590800"/>
            <a:ext cx="381000" cy="523220"/>
          </a:xfrm>
          <a:prstGeom prst="rect">
            <a:avLst/>
          </a:prstGeom>
          <a:noFill/>
        </p:spPr>
        <p:txBody>
          <a:bodyPr wrap="square" rtlCol="0">
            <a:spAutoFit/>
          </a:bodyPr>
          <a:lstStyle/>
          <a:p>
            <a:r>
              <a:rPr lang="en-US" sz="2800" i="1" dirty="0" smtClean="0"/>
              <a:t>a</a:t>
            </a:r>
            <a:endParaRPr lang="en-US" sz="2800" i="1" dirty="0"/>
          </a:p>
        </p:txBody>
      </p:sp>
      <p:sp>
        <p:nvSpPr>
          <p:cNvPr id="20" name="TextBox 19"/>
          <p:cNvSpPr txBox="1"/>
          <p:nvPr/>
        </p:nvSpPr>
        <p:spPr>
          <a:xfrm>
            <a:off x="4419600" y="4114800"/>
            <a:ext cx="381000" cy="523220"/>
          </a:xfrm>
          <a:prstGeom prst="rect">
            <a:avLst/>
          </a:prstGeom>
          <a:noFill/>
        </p:spPr>
        <p:txBody>
          <a:bodyPr wrap="square" rtlCol="0">
            <a:spAutoFit/>
          </a:bodyPr>
          <a:lstStyle/>
          <a:p>
            <a:r>
              <a:rPr lang="en-US" sz="2800" i="1" dirty="0" smtClean="0"/>
              <a:t>d</a:t>
            </a:r>
            <a:endParaRPr lang="en-US" sz="2800" i="1" dirty="0"/>
          </a:p>
        </p:txBody>
      </p:sp>
      <p:sp>
        <p:nvSpPr>
          <p:cNvPr id="22" name="TextBox 21"/>
          <p:cNvSpPr txBox="1"/>
          <p:nvPr/>
        </p:nvSpPr>
        <p:spPr>
          <a:xfrm>
            <a:off x="1905000" y="3962400"/>
            <a:ext cx="381000" cy="523220"/>
          </a:xfrm>
          <a:prstGeom prst="rect">
            <a:avLst/>
          </a:prstGeom>
          <a:noFill/>
        </p:spPr>
        <p:txBody>
          <a:bodyPr wrap="square" rtlCol="0">
            <a:spAutoFit/>
          </a:bodyPr>
          <a:lstStyle/>
          <a:p>
            <a:r>
              <a:rPr lang="en-US" sz="2800" i="1" dirty="0" smtClean="0"/>
              <a:t>c</a:t>
            </a:r>
            <a:endParaRPr lang="en-US" sz="2800" i="1" dirty="0"/>
          </a:p>
        </p:txBody>
      </p:sp>
      <p:sp>
        <p:nvSpPr>
          <p:cNvPr id="23" name="TextBox 22"/>
          <p:cNvSpPr txBox="1"/>
          <p:nvPr/>
        </p:nvSpPr>
        <p:spPr>
          <a:xfrm>
            <a:off x="4648200" y="2971800"/>
            <a:ext cx="381000" cy="523220"/>
          </a:xfrm>
          <a:prstGeom prst="rect">
            <a:avLst/>
          </a:prstGeom>
          <a:noFill/>
        </p:spPr>
        <p:txBody>
          <a:bodyPr wrap="square" rtlCol="0">
            <a:spAutoFit/>
          </a:bodyPr>
          <a:lstStyle/>
          <a:p>
            <a:r>
              <a:rPr lang="en-US" sz="2800" i="1" dirty="0" smtClean="0"/>
              <a:t>b</a:t>
            </a:r>
            <a:endParaRPr lang="en-US" sz="2800" i="1" dirty="0"/>
          </a:p>
        </p:txBody>
      </p:sp>
      <p:sp>
        <p:nvSpPr>
          <p:cNvPr id="24" name="Oval 23"/>
          <p:cNvSpPr/>
          <p:nvPr/>
        </p:nvSpPr>
        <p:spPr>
          <a:xfrm>
            <a:off x="2514600" y="40386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4"/>
          <p:cNvSpPr>
            <a:spLocks noGrp="1"/>
          </p:cNvSpPr>
          <p:nvPr>
            <p:ph type="title"/>
          </p:nvPr>
        </p:nvSpPr>
        <p:spPr>
          <a:xfrm>
            <a:off x="457200" y="704088"/>
            <a:ext cx="8229600" cy="1143000"/>
          </a:xfrm>
        </p:spPr>
        <p:txBody>
          <a:bodyPr>
            <a:normAutofit/>
          </a:bodyPr>
          <a:lstStyle/>
          <a:p>
            <a:pPr lvl="0"/>
            <a:r>
              <a:rPr lang="zh-CN" altLang="en-US" sz="5400" dirty="0"/>
              <a:t>从关系图确定关系的</a:t>
            </a:r>
            <a:r>
              <a:rPr lang="zh-CN" altLang="en-US" sz="5400" dirty="0" smtClean="0"/>
              <a:t>性质</a:t>
            </a: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2860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8006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438400" y="3962400"/>
            <a:ext cx="304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876800" y="4191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838200" y="4724400"/>
            <a:ext cx="7467600" cy="1200329"/>
          </a:xfrm>
          <a:prstGeom prst="rect">
            <a:avLst/>
          </a:prstGeom>
          <a:noFill/>
        </p:spPr>
        <p:txBody>
          <a:bodyPr wrap="square" rtlCol="0">
            <a:spAutoFit/>
          </a:bodyPr>
          <a:lstStyle/>
          <a:p>
            <a:pPr>
              <a:buFont typeface="Arial" pitchFamily="34" charset="0"/>
              <a:buChar char="•"/>
            </a:pPr>
            <a:r>
              <a:rPr lang="zh-CN" altLang="en-US" sz="2400" dirty="0"/>
              <a:t> 不自反</a:t>
            </a:r>
            <a:endParaRPr lang="en-US" altLang="zh-CN" sz="2400" dirty="0"/>
          </a:p>
          <a:p>
            <a:pPr>
              <a:buFont typeface="Arial" pitchFamily="34" charset="0"/>
              <a:buChar char="•"/>
            </a:pPr>
            <a:r>
              <a:rPr lang="en-US" altLang="zh-CN" sz="2400" dirty="0"/>
              <a:t> </a:t>
            </a:r>
            <a:r>
              <a:rPr lang="zh-CN" altLang="en-US" sz="2400" dirty="0"/>
              <a:t>不对称，反对称</a:t>
            </a:r>
            <a:endParaRPr lang="en-US" altLang="zh-CN" sz="2400" dirty="0"/>
          </a:p>
          <a:p>
            <a:pPr>
              <a:buFont typeface="Arial" pitchFamily="34" charset="0"/>
              <a:buChar char="•"/>
            </a:pPr>
            <a:r>
              <a:rPr lang="zh-CN" altLang="en-US" sz="2400" dirty="0"/>
              <a:t> </a:t>
            </a:r>
            <a:r>
              <a:rPr lang="zh-CN" altLang="en-US" sz="2400" dirty="0" smtClean="0"/>
              <a:t>传递，</a:t>
            </a:r>
            <a:r>
              <a:rPr lang="zh-CN" altLang="en-US" sz="2400" dirty="0"/>
              <a:t>平凡</a:t>
            </a:r>
            <a:r>
              <a:rPr lang="zh-CN" altLang="en-US" sz="2400" dirty="0" smtClean="0"/>
              <a:t>地</a:t>
            </a:r>
            <a:endParaRPr lang="en-US" altLang="zh-CN" sz="2400" dirty="0"/>
          </a:p>
        </p:txBody>
      </p:sp>
      <p:cxnSp>
        <p:nvCxnSpPr>
          <p:cNvPr id="18" name="Straight Arrow Connector 17"/>
          <p:cNvCxnSpPr/>
          <p:nvPr/>
        </p:nvCxnSpPr>
        <p:spPr>
          <a:xfrm>
            <a:off x="2667000" y="2819400"/>
            <a:ext cx="2362200" cy="1295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0800000" flipV="1">
            <a:off x="2743200" y="2743200"/>
            <a:ext cx="1905000" cy="1219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828800" y="2590800"/>
            <a:ext cx="381000" cy="523220"/>
          </a:xfrm>
          <a:prstGeom prst="rect">
            <a:avLst/>
          </a:prstGeom>
          <a:noFill/>
        </p:spPr>
        <p:txBody>
          <a:bodyPr wrap="square" rtlCol="0">
            <a:spAutoFit/>
          </a:bodyPr>
          <a:lstStyle/>
          <a:p>
            <a:r>
              <a:rPr lang="en-US" sz="2800" i="1" dirty="0" smtClean="0"/>
              <a:t>a</a:t>
            </a:r>
            <a:endParaRPr lang="en-US" sz="2800" i="1" dirty="0"/>
          </a:p>
        </p:txBody>
      </p:sp>
      <p:sp>
        <p:nvSpPr>
          <p:cNvPr id="15" name="TextBox 14"/>
          <p:cNvSpPr txBox="1"/>
          <p:nvPr/>
        </p:nvSpPr>
        <p:spPr>
          <a:xfrm>
            <a:off x="4419600" y="4038600"/>
            <a:ext cx="381000" cy="523220"/>
          </a:xfrm>
          <a:prstGeom prst="rect">
            <a:avLst/>
          </a:prstGeom>
          <a:noFill/>
        </p:spPr>
        <p:txBody>
          <a:bodyPr wrap="square" rtlCol="0">
            <a:spAutoFit/>
          </a:bodyPr>
          <a:lstStyle/>
          <a:p>
            <a:r>
              <a:rPr lang="en-US" sz="2800" i="1" dirty="0" smtClean="0"/>
              <a:t>d</a:t>
            </a:r>
            <a:endParaRPr lang="en-US" sz="2800" i="1" dirty="0"/>
          </a:p>
        </p:txBody>
      </p:sp>
      <p:sp>
        <p:nvSpPr>
          <p:cNvPr id="16" name="TextBox 15"/>
          <p:cNvSpPr txBox="1"/>
          <p:nvPr/>
        </p:nvSpPr>
        <p:spPr>
          <a:xfrm>
            <a:off x="1981200" y="3886200"/>
            <a:ext cx="381000" cy="523220"/>
          </a:xfrm>
          <a:prstGeom prst="rect">
            <a:avLst/>
          </a:prstGeom>
          <a:noFill/>
        </p:spPr>
        <p:txBody>
          <a:bodyPr wrap="square" rtlCol="0">
            <a:spAutoFit/>
          </a:bodyPr>
          <a:lstStyle/>
          <a:p>
            <a:r>
              <a:rPr lang="en-US" sz="2800" i="1" dirty="0" smtClean="0"/>
              <a:t>c</a:t>
            </a:r>
            <a:endParaRPr lang="en-US" sz="2800" i="1" dirty="0"/>
          </a:p>
        </p:txBody>
      </p:sp>
      <p:sp>
        <p:nvSpPr>
          <p:cNvPr id="19" name="TextBox 18"/>
          <p:cNvSpPr txBox="1"/>
          <p:nvPr/>
        </p:nvSpPr>
        <p:spPr>
          <a:xfrm>
            <a:off x="4267200" y="2286000"/>
            <a:ext cx="381000" cy="523220"/>
          </a:xfrm>
          <a:prstGeom prst="rect">
            <a:avLst/>
          </a:prstGeom>
          <a:noFill/>
        </p:spPr>
        <p:txBody>
          <a:bodyPr wrap="square" rtlCol="0">
            <a:spAutoFit/>
          </a:bodyPr>
          <a:lstStyle/>
          <a:p>
            <a:r>
              <a:rPr lang="en-US" sz="2800" i="1" dirty="0" smtClean="0"/>
              <a:t>b</a:t>
            </a:r>
            <a:endParaRPr lang="en-US" sz="2800" i="1" dirty="0"/>
          </a:p>
        </p:txBody>
      </p:sp>
      <p:sp>
        <p:nvSpPr>
          <p:cNvPr id="22" name="Title 4"/>
          <p:cNvSpPr>
            <a:spLocks noGrp="1"/>
          </p:cNvSpPr>
          <p:nvPr>
            <p:ph type="title"/>
          </p:nvPr>
        </p:nvSpPr>
        <p:spPr>
          <a:xfrm>
            <a:off x="457200" y="704088"/>
            <a:ext cx="8229600" cy="1143000"/>
          </a:xfrm>
        </p:spPr>
        <p:txBody>
          <a:bodyPr>
            <a:normAutofit/>
          </a:bodyPr>
          <a:lstStyle/>
          <a:p>
            <a:pPr lvl="0"/>
            <a:r>
              <a:rPr lang="zh-CN" altLang="en-US" sz="5400" dirty="0"/>
              <a:t>从关系图确定关系的</a:t>
            </a:r>
            <a:r>
              <a:rPr lang="zh-CN" altLang="en-US" sz="5400" dirty="0" smtClean="0"/>
              <a:t>性质</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4800" dirty="0"/>
              <a:t>用关系图计算关系的幂</a:t>
            </a:r>
            <a:endParaRPr lang="zh-CN" altLang="en-US" dirty="0"/>
          </a:p>
        </p:txBody>
      </p:sp>
      <p:sp>
        <p:nvSpPr>
          <p:cNvPr id="3" name="Content Placeholder 2"/>
          <p:cNvSpPr>
            <a:spLocks noGrp="1"/>
          </p:cNvSpPr>
          <p:nvPr>
            <p:ph idx="1"/>
          </p:nvPr>
        </p:nvSpPr>
        <p:spPr/>
        <p:txBody>
          <a:bodyPr>
            <a:normAutofit lnSpcReduction="10000"/>
          </a:bodyPr>
          <a:lstStyle/>
          <a:p>
            <a:pPr marL="0" indent="0">
              <a:buNone/>
            </a:pPr>
            <a:r>
              <a:rPr lang="zh-CN" altLang="en-US" b="1" dirty="0" smtClean="0"/>
              <a:t>定理</a:t>
            </a:r>
            <a:r>
              <a:rPr lang="zh-CN" altLang="en-US" dirty="0" smtClean="0"/>
              <a:t>：</a:t>
            </a:r>
            <a:r>
              <a:rPr lang="en-US" altLang="zh-CN" sz="2800" i="1" dirty="0"/>
              <a:t> R</a:t>
            </a:r>
            <a:r>
              <a:rPr lang="en-US" altLang="zh-CN" sz="2800" dirty="0"/>
              <a:t> </a:t>
            </a:r>
            <a:r>
              <a:rPr lang="zh-CN" altLang="en-US" sz="2800" dirty="0"/>
              <a:t>是</a:t>
            </a:r>
            <a:r>
              <a:rPr lang="en-US" altLang="zh-CN" sz="2800" i="1" dirty="0"/>
              <a:t>A</a:t>
            </a:r>
            <a:r>
              <a:rPr lang="zh-CN" altLang="en-US" sz="2800" dirty="0"/>
              <a:t>上的关系，</a:t>
            </a:r>
            <a:r>
              <a:rPr lang="en-US" altLang="zh-CN" sz="2800" dirty="0" smtClean="0"/>
              <a:t>(a, b)</a:t>
            </a:r>
            <a:r>
              <a:rPr lang="en-US" altLang="zh-CN" sz="2800" dirty="0">
                <a:latin typeface="Cambria Math"/>
                <a:ea typeface="Cambria Math"/>
              </a:rPr>
              <a:t>∈</a:t>
            </a:r>
            <a:r>
              <a:rPr lang="en-US" altLang="zh-CN" sz="2800" i="1" dirty="0"/>
              <a:t>R</a:t>
            </a:r>
            <a:r>
              <a:rPr lang="en-US" altLang="zh-CN" sz="2800" i="1" baseline="30000" dirty="0">
                <a:ea typeface="Cambria Math" pitchFamily="18" charset="0"/>
              </a:rPr>
              <a:t>n</a:t>
            </a:r>
            <a:r>
              <a:rPr lang="zh-CN" altLang="en-US" sz="2800" dirty="0"/>
              <a:t>当且仅当在</a:t>
            </a:r>
            <a:r>
              <a:rPr lang="en-US" altLang="zh-CN" sz="2800" i="1" dirty="0"/>
              <a:t>R</a:t>
            </a:r>
            <a:r>
              <a:rPr lang="zh-CN" altLang="en-US" sz="2800" dirty="0"/>
              <a:t>的关系图中有</a:t>
            </a:r>
            <a:r>
              <a:rPr lang="zh-CN" altLang="en-US" sz="2800" dirty="0" smtClean="0"/>
              <a:t>从</a:t>
            </a:r>
            <a:r>
              <a:rPr lang="en-US" altLang="zh-CN" sz="2800" dirty="0" smtClean="0"/>
              <a:t>a</a:t>
            </a:r>
            <a:r>
              <a:rPr lang="zh-CN" altLang="en-US" sz="2800" dirty="0" smtClean="0"/>
              <a:t>到</a:t>
            </a:r>
            <a:r>
              <a:rPr lang="en-US" altLang="zh-CN" sz="2800" dirty="0" smtClean="0"/>
              <a:t>b</a:t>
            </a:r>
            <a:r>
              <a:rPr lang="zh-CN" altLang="en-US" sz="2800" dirty="0" smtClean="0"/>
              <a:t>的</a:t>
            </a:r>
            <a:r>
              <a:rPr lang="zh-CN" altLang="en-US" sz="2800" dirty="0"/>
              <a:t>长为</a:t>
            </a:r>
            <a:r>
              <a:rPr lang="en-US" altLang="zh-CN" sz="2800" dirty="0"/>
              <a:t>n</a:t>
            </a:r>
            <a:r>
              <a:rPr lang="zh-CN" altLang="en-US" sz="2800" dirty="0"/>
              <a:t>的</a:t>
            </a:r>
            <a:r>
              <a:rPr lang="zh-CN" altLang="en-US" sz="2800" dirty="0" smtClean="0"/>
              <a:t>路。</a:t>
            </a:r>
            <a:endParaRPr lang="en-US" altLang="zh-CN" sz="2800" dirty="0" smtClean="0"/>
          </a:p>
          <a:p>
            <a:pPr marL="0" indent="0">
              <a:buNone/>
            </a:pPr>
            <a:r>
              <a:rPr lang="zh-CN" altLang="en-US" sz="2800" b="1" dirty="0" smtClean="0"/>
              <a:t>证</a:t>
            </a:r>
            <a:r>
              <a:rPr lang="zh-CN" altLang="en-US" sz="2800" dirty="0" smtClean="0"/>
              <a:t>：</a:t>
            </a:r>
            <a:endParaRPr lang="en-US" altLang="zh-CN" sz="2800" dirty="0" smtClean="0"/>
          </a:p>
          <a:p>
            <a:pPr marL="274320" lvl="1" indent="-274320">
              <a:buClr>
                <a:schemeClr val="accent3"/>
              </a:buClr>
              <a:buSzPct val="95000"/>
            </a:pPr>
            <a:r>
              <a:rPr lang="en-US" altLang="zh-CN" sz="2800" dirty="0" smtClean="0">
                <a:sym typeface="Symbol" panose="05050102010706020507" pitchFamily="18" charset="2"/>
              </a:rPr>
              <a:t>“</a:t>
            </a:r>
            <a:r>
              <a:rPr lang="zh-CN" altLang="en-US" sz="2800" dirty="0">
                <a:sym typeface="Symbol" panose="05050102010706020507" pitchFamily="18" charset="2"/>
              </a:rPr>
              <a:t></a:t>
            </a:r>
            <a:r>
              <a:rPr lang="en-US" altLang="zh-CN" sz="2800" dirty="0">
                <a:sym typeface="Symbol" panose="05050102010706020507" pitchFamily="18" charset="2"/>
              </a:rPr>
              <a:t>”:  </a:t>
            </a:r>
            <a:r>
              <a:rPr lang="zh-CN" altLang="en-US" sz="2800" dirty="0" smtClean="0">
                <a:latin typeface="Cambria Math" panose="02040503050406030204" pitchFamily="18" charset="0"/>
                <a:sym typeface="Symbol" panose="05050102010706020507" pitchFamily="18" charset="2"/>
              </a:rPr>
              <a:t>如果取</a:t>
            </a:r>
            <a:r>
              <a:rPr lang="en-US" altLang="zh-CN" sz="2800" dirty="0" smtClean="0">
                <a:latin typeface="Cambria Math" panose="02040503050406030204" pitchFamily="18" charset="0"/>
                <a:ea typeface="Cambria Math" panose="02040503050406030204" pitchFamily="18" charset="0"/>
              </a:rPr>
              <a:t>(a, b)</a:t>
            </a:r>
            <a:r>
              <a:rPr lang="en-US" altLang="zh-CN" sz="2800" dirty="0">
                <a:latin typeface="Cambria Math" panose="02040503050406030204" pitchFamily="18" charset="0"/>
                <a:ea typeface="Cambria Math" panose="02040503050406030204" pitchFamily="18" charset="0"/>
              </a:rPr>
              <a:t>∈</a:t>
            </a:r>
            <a:r>
              <a:rPr lang="en-US" altLang="zh-CN" sz="2800" dirty="0" smtClean="0">
                <a:latin typeface="Cambria Math" panose="02040503050406030204" pitchFamily="18" charset="0"/>
                <a:ea typeface="Cambria Math" panose="02040503050406030204" pitchFamily="18" charset="0"/>
              </a:rPr>
              <a:t>R</a:t>
            </a:r>
            <a:r>
              <a:rPr lang="en-US" altLang="zh-CN" sz="2800" baseline="30000" dirty="0" smtClean="0">
                <a:latin typeface="Cambria Math" panose="02040503050406030204" pitchFamily="18" charset="0"/>
                <a:ea typeface="Cambria Math" panose="02040503050406030204" pitchFamily="18" charset="0"/>
              </a:rPr>
              <a:t>n</a:t>
            </a:r>
            <a:r>
              <a:rPr lang="en-US" altLang="zh-CN" sz="2800" dirty="0" smtClean="0">
                <a:latin typeface="Cambria Math" panose="02040503050406030204" pitchFamily="18" charset="0"/>
                <a:ea typeface="Cambria Math" panose="02040503050406030204" pitchFamily="18" charset="0"/>
              </a:rPr>
              <a:t> = </a:t>
            </a:r>
            <a:r>
              <a:rPr lang="en-US" altLang="zh-CN" dirty="0" smtClean="0">
                <a:latin typeface="Cambria Math" panose="02040503050406030204" pitchFamily="18" charset="0"/>
                <a:ea typeface="Cambria Math" panose="02040503050406030204" pitchFamily="18" charset="0"/>
              </a:rPr>
              <a:t>R</a:t>
            </a:r>
            <a:r>
              <a:rPr lang="en-US" altLang="zh-CN" b="1" baseline="30000" dirty="0" smtClean="0">
                <a:latin typeface="Cambria Math" panose="02040503050406030204" pitchFamily="18" charset="0"/>
                <a:ea typeface="Cambria Math" panose="02040503050406030204" pitchFamily="18" charset="0"/>
              </a:rPr>
              <a:t> </a:t>
            </a:r>
            <a:r>
              <a:rPr lang="en-US" altLang="zh-CN" b="1" dirty="0">
                <a:latin typeface="Cambria Math" panose="02040503050406030204" pitchFamily="18" charset="0"/>
                <a:ea typeface="Cambria Math" panose="02040503050406030204" pitchFamily="18" charset="0"/>
              </a:rPr>
              <a:t>∘</a:t>
            </a:r>
            <a:r>
              <a:rPr lang="en-US" altLang="zh-CN" dirty="0">
                <a:latin typeface="Cambria Math" panose="02040503050406030204" pitchFamily="18" charset="0"/>
                <a:ea typeface="Cambria Math" panose="02040503050406030204" pitchFamily="18" charset="0"/>
              </a:rPr>
              <a:t> </a:t>
            </a:r>
            <a:r>
              <a:rPr lang="en-US" altLang="zh-CN" dirty="0" smtClean="0">
                <a:latin typeface="Cambria Math" panose="02040503050406030204" pitchFamily="18" charset="0"/>
                <a:ea typeface="Cambria Math" panose="02040503050406030204" pitchFamily="18" charset="0"/>
              </a:rPr>
              <a:t>R</a:t>
            </a:r>
            <a:r>
              <a:rPr lang="en-US" altLang="zh-CN" sz="2800" baseline="30000" dirty="0" smtClean="0">
                <a:latin typeface="Cambria Math" panose="02040503050406030204" pitchFamily="18" charset="0"/>
                <a:ea typeface="Cambria Math" panose="02040503050406030204" pitchFamily="18" charset="0"/>
              </a:rPr>
              <a:t>n-1</a:t>
            </a:r>
            <a:r>
              <a:rPr lang="en-US" altLang="zh-CN" sz="2800" dirty="0" smtClean="0">
                <a:latin typeface="Cambria Math" panose="02040503050406030204" pitchFamily="18" charset="0"/>
                <a:ea typeface="Cambria Math" panose="02040503050406030204" pitchFamily="18" charset="0"/>
              </a:rPr>
              <a:t>, </a:t>
            </a:r>
            <a:r>
              <a:rPr lang="zh-CN" altLang="en-US" sz="2800" dirty="0">
                <a:latin typeface="Cambria Math" panose="02040503050406030204" pitchFamily="18" charset="0"/>
                <a:ea typeface="Cambria Math"/>
              </a:rPr>
              <a:t>由复合之定义知，</a:t>
            </a:r>
            <a:r>
              <a:rPr lang="zh-CN" altLang="en-US" sz="2800" dirty="0" smtClean="0">
                <a:latin typeface="Cambria Math" panose="02040503050406030204" pitchFamily="18" charset="0"/>
                <a:ea typeface="Cambria Math"/>
              </a:rPr>
              <a:t>存在</a:t>
            </a:r>
            <a:r>
              <a:rPr lang="en-US" altLang="zh-CN" sz="2800" dirty="0" smtClean="0">
                <a:latin typeface="Cambria Math" panose="02040503050406030204" pitchFamily="18" charset="0"/>
                <a:ea typeface="Cambria Math" panose="02040503050406030204" pitchFamily="18" charset="0"/>
              </a:rPr>
              <a:t>a</a:t>
            </a:r>
            <a:r>
              <a:rPr lang="en-US" altLang="zh-CN" sz="2800" baseline="-25000" dirty="0" smtClean="0">
                <a:latin typeface="Cambria Math" panose="02040503050406030204" pitchFamily="18" charset="0"/>
                <a:ea typeface="Cambria Math" panose="02040503050406030204" pitchFamily="18" charset="0"/>
              </a:rPr>
              <a:t>1</a:t>
            </a:r>
            <a:r>
              <a:rPr lang="en-US" altLang="zh-CN" sz="2800" dirty="0" smtClean="0">
                <a:latin typeface="Cambria Math" panose="02040503050406030204" pitchFamily="18" charset="0"/>
                <a:ea typeface="Cambria Math" panose="02040503050406030204" pitchFamily="18" charset="0"/>
              </a:rPr>
              <a:t>∊ A</a:t>
            </a:r>
            <a:r>
              <a:rPr lang="zh-CN" altLang="en-US" sz="2800" dirty="0" smtClean="0">
                <a:latin typeface="Cambria Math" panose="02040503050406030204" pitchFamily="18" charset="0"/>
                <a:ea typeface="Cambria Math"/>
              </a:rPr>
              <a:t>使</a:t>
            </a:r>
            <a:r>
              <a:rPr lang="en-US" altLang="zh-CN" sz="2800" dirty="0">
                <a:latin typeface="Cambria Math" panose="02040503050406030204" pitchFamily="18" charset="0"/>
                <a:ea typeface="Cambria Math" panose="02040503050406030204" pitchFamily="18" charset="0"/>
                <a:sym typeface="Symbol" panose="05050102010706020507" pitchFamily="18" charset="2"/>
              </a:rPr>
              <a:t>(a, </a:t>
            </a:r>
            <a:r>
              <a:rPr lang="en-US" altLang="zh-CN" sz="2800" dirty="0" smtClean="0">
                <a:latin typeface="Cambria Math" panose="02040503050406030204" pitchFamily="18" charset="0"/>
                <a:ea typeface="Cambria Math" panose="02040503050406030204" pitchFamily="18" charset="0"/>
                <a:sym typeface="Symbol" panose="05050102010706020507" pitchFamily="18" charset="2"/>
              </a:rPr>
              <a:t>a</a:t>
            </a:r>
            <a:r>
              <a:rPr lang="en-US" altLang="zh-CN" sz="2800" baseline="-25000" dirty="0" smtClean="0">
                <a:latin typeface="Cambria Math" panose="02040503050406030204" pitchFamily="18" charset="0"/>
                <a:ea typeface="Cambria Math" panose="02040503050406030204" pitchFamily="18" charset="0"/>
                <a:sym typeface="Symbol" panose="05050102010706020507" pitchFamily="18" charset="2"/>
              </a:rPr>
              <a:t>1</a:t>
            </a:r>
            <a:r>
              <a:rPr lang="en-US" altLang="zh-CN" sz="2800" dirty="0" smtClean="0">
                <a:latin typeface="Cambria Math" panose="02040503050406030204" pitchFamily="18" charset="0"/>
                <a:ea typeface="Cambria Math" panose="02040503050406030204" pitchFamily="18" charset="0"/>
                <a:sym typeface="Symbol" panose="05050102010706020507" pitchFamily="18" charset="2"/>
              </a:rPr>
              <a:t>)</a:t>
            </a:r>
            <a:r>
              <a:rPr lang="en-US" altLang="zh-CN" sz="2800" dirty="0">
                <a:latin typeface="Cambria Math" panose="02040503050406030204" pitchFamily="18" charset="0"/>
                <a:ea typeface="Cambria Math" panose="02040503050406030204" pitchFamily="18" charset="0"/>
              </a:rPr>
              <a:t>∊ R</a:t>
            </a:r>
            <a:r>
              <a:rPr lang="en-US" altLang="zh-CN" sz="2800" baseline="30000" dirty="0">
                <a:latin typeface="Cambria Math" panose="02040503050406030204" pitchFamily="18" charset="0"/>
                <a:ea typeface="Cambria Math" panose="02040503050406030204" pitchFamily="18" charset="0"/>
              </a:rPr>
              <a:t> </a:t>
            </a:r>
            <a:r>
              <a:rPr lang="en-US" altLang="zh-CN" sz="2800" dirty="0">
                <a:latin typeface="Cambria Math" panose="02040503050406030204" pitchFamily="18" charset="0"/>
                <a:ea typeface="Cambria Math" panose="02040503050406030204" pitchFamily="18" charset="0"/>
              </a:rPr>
              <a:t>, </a:t>
            </a:r>
            <a:r>
              <a:rPr lang="en-US" altLang="zh-CN" sz="2800" dirty="0" smtClean="0">
                <a:latin typeface="Cambria Math" panose="02040503050406030204" pitchFamily="18" charset="0"/>
                <a:ea typeface="Cambria Math" panose="02040503050406030204" pitchFamily="18" charset="0"/>
                <a:sym typeface="Symbol" panose="05050102010706020507" pitchFamily="18" charset="2"/>
              </a:rPr>
              <a:t>(a</a:t>
            </a:r>
            <a:r>
              <a:rPr lang="en-US" altLang="zh-CN" sz="2800" baseline="-25000" dirty="0" smtClean="0">
                <a:latin typeface="Cambria Math" panose="02040503050406030204" pitchFamily="18" charset="0"/>
                <a:ea typeface="Cambria Math" panose="02040503050406030204" pitchFamily="18" charset="0"/>
                <a:sym typeface="Symbol" panose="05050102010706020507" pitchFamily="18" charset="2"/>
              </a:rPr>
              <a:t>1</a:t>
            </a:r>
            <a:r>
              <a:rPr lang="en-US" altLang="zh-CN" sz="2800" dirty="0" smtClean="0">
                <a:latin typeface="Cambria Math" panose="02040503050406030204" pitchFamily="18" charset="0"/>
                <a:ea typeface="Cambria Math" panose="02040503050406030204" pitchFamily="18" charset="0"/>
                <a:sym typeface="Symbol" panose="05050102010706020507" pitchFamily="18" charset="2"/>
              </a:rPr>
              <a:t>, </a:t>
            </a:r>
            <a:r>
              <a:rPr lang="en-US" altLang="zh-CN" sz="2800" dirty="0">
                <a:latin typeface="Cambria Math" panose="02040503050406030204" pitchFamily="18" charset="0"/>
                <a:ea typeface="Cambria Math" panose="02040503050406030204" pitchFamily="18" charset="0"/>
                <a:sym typeface="Symbol" panose="05050102010706020507" pitchFamily="18" charset="2"/>
              </a:rPr>
              <a:t>b)</a:t>
            </a:r>
            <a:r>
              <a:rPr lang="en-US" altLang="zh-CN" sz="2800" dirty="0">
                <a:latin typeface="Cambria Math" panose="02040503050406030204" pitchFamily="18" charset="0"/>
                <a:ea typeface="Cambria Math" panose="02040503050406030204" pitchFamily="18" charset="0"/>
              </a:rPr>
              <a:t>∊ R</a:t>
            </a:r>
            <a:r>
              <a:rPr lang="en-US" altLang="zh-CN" sz="2800" baseline="30000" dirty="0">
                <a:latin typeface="Cambria Math" panose="02040503050406030204" pitchFamily="18" charset="0"/>
                <a:ea typeface="Cambria Math" panose="02040503050406030204" pitchFamily="18" charset="0"/>
              </a:rPr>
              <a:t>n-1</a:t>
            </a:r>
            <a:r>
              <a:rPr lang="en-US" altLang="zh-CN" sz="2800" baseline="30000" dirty="0" smtClean="0">
                <a:latin typeface="Cambria Math" panose="02040503050406030204" pitchFamily="18" charset="0"/>
                <a:ea typeface="Cambria Math" panose="02040503050406030204" pitchFamily="18" charset="0"/>
              </a:rPr>
              <a:t> </a:t>
            </a:r>
            <a:r>
              <a:rPr lang="en-US" altLang="zh-CN" sz="2800" dirty="0">
                <a:latin typeface="Cambria Math" panose="02040503050406030204" pitchFamily="18" charset="0"/>
                <a:ea typeface="Cambria Math" panose="02040503050406030204" pitchFamily="18" charset="0"/>
              </a:rPr>
              <a:t>= R</a:t>
            </a:r>
            <a:r>
              <a:rPr lang="en-US" altLang="zh-CN" sz="2800" b="1" baseline="30000" dirty="0">
                <a:latin typeface="Cambria Math" panose="02040503050406030204" pitchFamily="18" charset="0"/>
                <a:ea typeface="Cambria Math" panose="02040503050406030204" pitchFamily="18" charset="0"/>
              </a:rPr>
              <a:t> </a:t>
            </a:r>
            <a:r>
              <a:rPr lang="en-US" altLang="zh-CN" sz="2800" b="1" dirty="0">
                <a:latin typeface="Cambria Math" panose="02040503050406030204" pitchFamily="18" charset="0"/>
                <a:ea typeface="Cambria Math" panose="02040503050406030204" pitchFamily="18" charset="0"/>
              </a:rPr>
              <a:t>∘</a:t>
            </a:r>
            <a:r>
              <a:rPr lang="en-US" altLang="zh-CN" sz="2800" dirty="0">
                <a:latin typeface="Cambria Math" panose="02040503050406030204" pitchFamily="18" charset="0"/>
                <a:ea typeface="Cambria Math" panose="02040503050406030204" pitchFamily="18" charset="0"/>
              </a:rPr>
              <a:t> </a:t>
            </a:r>
            <a:r>
              <a:rPr lang="en-US" altLang="zh-CN" sz="2800" dirty="0" smtClean="0">
                <a:latin typeface="Cambria Math" panose="02040503050406030204" pitchFamily="18" charset="0"/>
                <a:ea typeface="Cambria Math" panose="02040503050406030204" pitchFamily="18" charset="0"/>
              </a:rPr>
              <a:t>R</a:t>
            </a:r>
            <a:r>
              <a:rPr lang="en-US" altLang="zh-CN" sz="2800" baseline="30000" dirty="0" smtClean="0">
                <a:latin typeface="Cambria Math" panose="02040503050406030204" pitchFamily="18" charset="0"/>
                <a:ea typeface="Cambria Math" panose="02040503050406030204" pitchFamily="18" charset="0"/>
              </a:rPr>
              <a:t>n-2 </a:t>
            </a:r>
            <a:r>
              <a:rPr lang="zh-CN" altLang="en-US" sz="2800" dirty="0" smtClean="0">
                <a:latin typeface="Cambria Math" panose="02040503050406030204" pitchFamily="18" charset="0"/>
                <a:ea typeface="Cambria Math"/>
              </a:rPr>
              <a:t>，再用</a:t>
            </a:r>
            <a:r>
              <a:rPr lang="zh-CN" altLang="en-US" sz="2800" dirty="0">
                <a:latin typeface="Cambria Math" panose="02040503050406030204" pitchFamily="18" charset="0"/>
                <a:ea typeface="Cambria Math"/>
              </a:rPr>
              <a:t>复合之</a:t>
            </a:r>
            <a:r>
              <a:rPr lang="zh-CN" altLang="en-US" sz="2800" dirty="0" smtClean="0">
                <a:latin typeface="Cambria Math" panose="02040503050406030204" pitchFamily="18" charset="0"/>
                <a:ea typeface="Cambria Math"/>
              </a:rPr>
              <a:t>定义</a:t>
            </a:r>
            <a:r>
              <a:rPr lang="zh-CN" altLang="en-US" sz="2800" dirty="0">
                <a:latin typeface="Cambria Math" panose="02040503050406030204" pitchFamily="18" charset="0"/>
                <a:ea typeface="Cambria Math"/>
              </a:rPr>
              <a:t>知，存在</a:t>
            </a:r>
            <a:r>
              <a:rPr lang="en-US" altLang="zh-CN" sz="2800" dirty="0" smtClean="0">
                <a:latin typeface="Cambria Math" panose="02040503050406030204" pitchFamily="18" charset="0"/>
                <a:ea typeface="Cambria Math" panose="02040503050406030204" pitchFamily="18" charset="0"/>
              </a:rPr>
              <a:t>a</a:t>
            </a:r>
            <a:r>
              <a:rPr lang="en-US" altLang="zh-CN" sz="2800" baseline="-25000" dirty="0" smtClean="0">
                <a:latin typeface="Cambria Math" panose="02040503050406030204" pitchFamily="18" charset="0"/>
                <a:ea typeface="Cambria Math" panose="02040503050406030204" pitchFamily="18" charset="0"/>
              </a:rPr>
              <a:t>2</a:t>
            </a:r>
            <a:r>
              <a:rPr lang="en-US" altLang="zh-CN" sz="2800" dirty="0" smtClean="0">
                <a:latin typeface="Cambria Math" panose="02040503050406030204" pitchFamily="18" charset="0"/>
                <a:ea typeface="Cambria Math" panose="02040503050406030204" pitchFamily="18" charset="0"/>
              </a:rPr>
              <a:t>∊ A</a:t>
            </a:r>
            <a:r>
              <a:rPr lang="zh-CN" altLang="en-US" sz="2800" dirty="0" smtClean="0">
                <a:latin typeface="Cambria Math" panose="02040503050406030204" pitchFamily="18" charset="0"/>
                <a:ea typeface="Cambria Math"/>
              </a:rPr>
              <a:t>使</a:t>
            </a:r>
            <a:r>
              <a:rPr lang="en-US" altLang="zh-CN" sz="2800" dirty="0" smtClean="0">
                <a:latin typeface="Cambria Math" panose="02040503050406030204" pitchFamily="18" charset="0"/>
                <a:ea typeface="Cambria Math" panose="02040503050406030204" pitchFamily="18" charset="0"/>
                <a:sym typeface="Symbol" panose="05050102010706020507" pitchFamily="18" charset="2"/>
              </a:rPr>
              <a:t>(</a:t>
            </a:r>
            <a:r>
              <a:rPr lang="en-US" altLang="zh-CN" sz="2800" dirty="0">
                <a:latin typeface="Cambria Math" panose="02040503050406030204" pitchFamily="18" charset="0"/>
                <a:ea typeface="Cambria Math" panose="02040503050406030204" pitchFamily="18" charset="0"/>
                <a:sym typeface="Symbol" panose="05050102010706020507" pitchFamily="18" charset="2"/>
              </a:rPr>
              <a:t>a</a:t>
            </a:r>
            <a:r>
              <a:rPr lang="en-US" altLang="zh-CN" sz="2800"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zh-CN" sz="2800" dirty="0" smtClean="0">
                <a:latin typeface="Cambria Math" panose="02040503050406030204" pitchFamily="18" charset="0"/>
                <a:ea typeface="Cambria Math" panose="02040503050406030204" pitchFamily="18" charset="0"/>
                <a:sym typeface="Symbol" panose="05050102010706020507" pitchFamily="18" charset="2"/>
              </a:rPr>
              <a:t>, a</a:t>
            </a:r>
            <a:r>
              <a:rPr lang="en-US" altLang="zh-CN" sz="2800" baseline="-25000" dirty="0" smtClean="0">
                <a:latin typeface="Cambria Math" panose="02040503050406030204" pitchFamily="18" charset="0"/>
                <a:ea typeface="Cambria Math" panose="02040503050406030204" pitchFamily="18" charset="0"/>
                <a:sym typeface="Symbol" panose="05050102010706020507" pitchFamily="18" charset="2"/>
              </a:rPr>
              <a:t>2</a:t>
            </a:r>
            <a:r>
              <a:rPr lang="en-US" altLang="zh-CN" sz="2800" dirty="0" smtClean="0">
                <a:latin typeface="Cambria Math" panose="02040503050406030204" pitchFamily="18" charset="0"/>
                <a:ea typeface="Cambria Math" panose="02040503050406030204" pitchFamily="18" charset="0"/>
                <a:sym typeface="Symbol" panose="05050102010706020507" pitchFamily="18" charset="2"/>
              </a:rPr>
              <a:t>)</a:t>
            </a:r>
            <a:r>
              <a:rPr lang="en-US" altLang="zh-CN" sz="2800" dirty="0">
                <a:latin typeface="Cambria Math" panose="02040503050406030204" pitchFamily="18" charset="0"/>
                <a:ea typeface="Cambria Math" panose="02040503050406030204" pitchFamily="18" charset="0"/>
              </a:rPr>
              <a:t>∊ </a:t>
            </a:r>
            <a:r>
              <a:rPr lang="en-US" altLang="zh-CN" sz="2800" dirty="0" smtClean="0">
                <a:latin typeface="Cambria Math" panose="02040503050406030204" pitchFamily="18" charset="0"/>
                <a:ea typeface="Cambria Math" panose="02040503050406030204" pitchFamily="18" charset="0"/>
              </a:rPr>
              <a:t>R</a:t>
            </a:r>
            <a:r>
              <a:rPr lang="en-US" altLang="zh-CN" sz="2800" baseline="30000" dirty="0" smtClean="0">
                <a:latin typeface="Cambria Math" panose="02040503050406030204" pitchFamily="18" charset="0"/>
                <a:ea typeface="Cambria Math" panose="02040503050406030204" pitchFamily="18" charset="0"/>
              </a:rPr>
              <a:t> </a:t>
            </a:r>
            <a:r>
              <a:rPr lang="en-US" altLang="zh-CN" sz="2800" dirty="0">
                <a:latin typeface="Cambria Math" panose="02040503050406030204" pitchFamily="18" charset="0"/>
                <a:ea typeface="Cambria Math" panose="02040503050406030204" pitchFamily="18" charset="0"/>
              </a:rPr>
              <a:t>, </a:t>
            </a:r>
            <a:r>
              <a:rPr lang="en-US" altLang="zh-CN" sz="2800" dirty="0">
                <a:latin typeface="Cambria Math" panose="02040503050406030204" pitchFamily="18" charset="0"/>
                <a:ea typeface="Cambria Math" panose="02040503050406030204" pitchFamily="18" charset="0"/>
                <a:sym typeface="Symbol" panose="05050102010706020507" pitchFamily="18" charset="2"/>
              </a:rPr>
              <a:t>(</a:t>
            </a:r>
            <a:r>
              <a:rPr lang="en-US" altLang="zh-CN" sz="2800" dirty="0" smtClean="0">
                <a:latin typeface="Cambria Math" panose="02040503050406030204" pitchFamily="18" charset="0"/>
                <a:ea typeface="Cambria Math" panose="02040503050406030204" pitchFamily="18" charset="0"/>
                <a:sym typeface="Symbol" panose="05050102010706020507" pitchFamily="18" charset="2"/>
              </a:rPr>
              <a:t>a</a:t>
            </a:r>
            <a:r>
              <a:rPr lang="en-US" altLang="zh-CN" sz="2800" baseline="-25000" dirty="0" smtClean="0">
                <a:latin typeface="Cambria Math" panose="02040503050406030204" pitchFamily="18" charset="0"/>
                <a:ea typeface="Cambria Math" panose="02040503050406030204" pitchFamily="18" charset="0"/>
                <a:sym typeface="Symbol" panose="05050102010706020507" pitchFamily="18" charset="2"/>
              </a:rPr>
              <a:t>2</a:t>
            </a:r>
            <a:r>
              <a:rPr lang="en-US" altLang="zh-CN" sz="2800" dirty="0" smtClean="0">
                <a:latin typeface="Cambria Math" panose="02040503050406030204" pitchFamily="18" charset="0"/>
                <a:ea typeface="Cambria Math" panose="02040503050406030204" pitchFamily="18" charset="0"/>
                <a:sym typeface="Symbol" panose="05050102010706020507" pitchFamily="18" charset="2"/>
              </a:rPr>
              <a:t>, </a:t>
            </a:r>
            <a:r>
              <a:rPr lang="en-US" altLang="zh-CN" sz="2800" dirty="0">
                <a:latin typeface="Cambria Math" panose="02040503050406030204" pitchFamily="18" charset="0"/>
                <a:ea typeface="Cambria Math" panose="02040503050406030204" pitchFamily="18" charset="0"/>
                <a:sym typeface="Symbol" panose="05050102010706020507" pitchFamily="18" charset="2"/>
              </a:rPr>
              <a:t>b)</a:t>
            </a:r>
            <a:r>
              <a:rPr lang="en-US" altLang="zh-CN" sz="2800" dirty="0">
                <a:latin typeface="Cambria Math" panose="02040503050406030204" pitchFamily="18" charset="0"/>
                <a:ea typeface="Cambria Math" panose="02040503050406030204" pitchFamily="18" charset="0"/>
              </a:rPr>
              <a:t>∊ </a:t>
            </a:r>
            <a:r>
              <a:rPr lang="en-US" altLang="zh-CN" sz="2800" dirty="0" smtClean="0">
                <a:latin typeface="Cambria Math" panose="02040503050406030204" pitchFamily="18" charset="0"/>
                <a:ea typeface="Cambria Math" panose="02040503050406030204" pitchFamily="18" charset="0"/>
              </a:rPr>
              <a:t>R</a:t>
            </a:r>
            <a:r>
              <a:rPr lang="en-US" altLang="zh-CN" sz="2800" baseline="30000" dirty="0" smtClean="0">
                <a:latin typeface="Cambria Math" panose="02040503050406030204" pitchFamily="18" charset="0"/>
                <a:ea typeface="Cambria Math" panose="02040503050406030204" pitchFamily="18" charset="0"/>
              </a:rPr>
              <a:t>n-2 </a:t>
            </a:r>
            <a:r>
              <a:rPr lang="en-US" altLang="zh-CN" sz="2800" dirty="0">
                <a:latin typeface="Cambria Math" panose="02040503050406030204" pitchFamily="18" charset="0"/>
                <a:ea typeface="Cambria Math" panose="02040503050406030204" pitchFamily="18" charset="0"/>
              </a:rPr>
              <a:t>= R</a:t>
            </a:r>
            <a:r>
              <a:rPr lang="en-US" altLang="zh-CN" sz="2800" b="1" baseline="30000" dirty="0">
                <a:latin typeface="Cambria Math" panose="02040503050406030204" pitchFamily="18" charset="0"/>
                <a:ea typeface="Cambria Math" panose="02040503050406030204" pitchFamily="18" charset="0"/>
              </a:rPr>
              <a:t> </a:t>
            </a:r>
            <a:r>
              <a:rPr lang="en-US" altLang="zh-CN" sz="2800" b="1" dirty="0">
                <a:latin typeface="Cambria Math" panose="02040503050406030204" pitchFamily="18" charset="0"/>
                <a:ea typeface="Cambria Math" panose="02040503050406030204" pitchFamily="18" charset="0"/>
              </a:rPr>
              <a:t>∘</a:t>
            </a:r>
            <a:r>
              <a:rPr lang="en-US" altLang="zh-CN" sz="2800" dirty="0">
                <a:latin typeface="Cambria Math" panose="02040503050406030204" pitchFamily="18" charset="0"/>
                <a:ea typeface="Cambria Math" panose="02040503050406030204" pitchFamily="18" charset="0"/>
              </a:rPr>
              <a:t> </a:t>
            </a:r>
            <a:r>
              <a:rPr lang="en-US" altLang="zh-CN" sz="2800" dirty="0" smtClean="0">
                <a:latin typeface="Cambria Math" panose="02040503050406030204" pitchFamily="18" charset="0"/>
                <a:ea typeface="Cambria Math" panose="02040503050406030204" pitchFamily="18" charset="0"/>
              </a:rPr>
              <a:t>R</a:t>
            </a:r>
            <a:r>
              <a:rPr lang="en-US" altLang="zh-CN" sz="2800" baseline="30000" dirty="0" smtClean="0">
                <a:latin typeface="Cambria Math" panose="02040503050406030204" pitchFamily="18" charset="0"/>
                <a:ea typeface="Cambria Math" panose="02040503050406030204" pitchFamily="18" charset="0"/>
              </a:rPr>
              <a:t>n-3 </a:t>
            </a:r>
            <a:r>
              <a:rPr lang="zh-CN" altLang="en-US" sz="2800" dirty="0" smtClean="0">
                <a:latin typeface="Cambria Math" panose="02040503050406030204" pitchFamily="18" charset="0"/>
                <a:ea typeface="Cambria Math"/>
              </a:rPr>
              <a:t>，依次往下，我们得到，</a:t>
            </a:r>
            <a:r>
              <a:rPr lang="zh-CN" altLang="en-US" sz="2800" dirty="0" smtClean="0">
                <a:latin typeface="Cambria Math" panose="02040503050406030204" pitchFamily="18" charset="0"/>
                <a:sym typeface="Symbol" panose="05050102010706020507" pitchFamily="18" charset="2"/>
              </a:rPr>
              <a:t>存在</a:t>
            </a:r>
            <a:r>
              <a:rPr lang="en-US" altLang="zh-CN" sz="2800" dirty="0" smtClean="0">
                <a:latin typeface="Cambria Math" panose="02040503050406030204" pitchFamily="18" charset="0"/>
                <a:ea typeface="Cambria Math" panose="02040503050406030204" pitchFamily="18" charset="0"/>
              </a:rPr>
              <a:t>a</a:t>
            </a:r>
            <a:r>
              <a:rPr lang="en-US" altLang="zh-CN" sz="2800" baseline="-25000" dirty="0" smtClean="0">
                <a:latin typeface="Cambria Math" panose="02040503050406030204" pitchFamily="18" charset="0"/>
                <a:ea typeface="Cambria Math" panose="02040503050406030204" pitchFamily="18" charset="0"/>
              </a:rPr>
              <a:t>1</a:t>
            </a:r>
            <a:r>
              <a:rPr lang="en-US" altLang="zh-CN" sz="2800" dirty="0" smtClean="0">
                <a:latin typeface="Cambria Math" panose="02040503050406030204" pitchFamily="18" charset="0"/>
                <a:ea typeface="Cambria Math" panose="02040503050406030204" pitchFamily="18" charset="0"/>
              </a:rPr>
              <a:t>, a</a:t>
            </a:r>
            <a:r>
              <a:rPr lang="en-US" altLang="zh-CN" sz="2800" baseline="-25000" dirty="0" smtClean="0">
                <a:latin typeface="Cambria Math" panose="02040503050406030204" pitchFamily="18" charset="0"/>
                <a:ea typeface="Cambria Math" panose="02040503050406030204" pitchFamily="18" charset="0"/>
              </a:rPr>
              <a:t>2</a:t>
            </a:r>
            <a:r>
              <a:rPr lang="en-US" altLang="zh-CN" sz="2800" dirty="0" smtClean="0">
                <a:latin typeface="Cambria Math" panose="02040503050406030204" pitchFamily="18" charset="0"/>
                <a:ea typeface="Cambria Math" panose="02040503050406030204" pitchFamily="18" charset="0"/>
              </a:rPr>
              <a:t>, a</a:t>
            </a:r>
            <a:r>
              <a:rPr lang="en-US" altLang="zh-CN" sz="2800" baseline="-25000" dirty="0" smtClean="0">
                <a:latin typeface="Cambria Math" panose="02040503050406030204" pitchFamily="18" charset="0"/>
                <a:ea typeface="Cambria Math" panose="02040503050406030204" pitchFamily="18" charset="0"/>
              </a:rPr>
              <a:t>3</a:t>
            </a:r>
            <a:r>
              <a:rPr lang="en-US" altLang="zh-CN" sz="2800" dirty="0" smtClean="0">
                <a:latin typeface="Cambria Math" panose="02040503050406030204" pitchFamily="18" charset="0"/>
                <a:ea typeface="Cambria Math" panose="02040503050406030204" pitchFamily="18" charset="0"/>
              </a:rPr>
              <a:t>, … , a</a:t>
            </a:r>
            <a:r>
              <a:rPr lang="en-US" altLang="zh-CN" sz="2800" baseline="-25000" dirty="0" smtClean="0">
                <a:latin typeface="Cambria Math" panose="02040503050406030204" pitchFamily="18" charset="0"/>
                <a:ea typeface="Cambria Math" panose="02040503050406030204" pitchFamily="18" charset="0"/>
              </a:rPr>
              <a:t>n-1</a:t>
            </a:r>
            <a:r>
              <a:rPr lang="en-US" altLang="zh-CN" sz="2800" dirty="0">
                <a:latin typeface="Cambria Math" panose="02040503050406030204" pitchFamily="18" charset="0"/>
                <a:ea typeface="Cambria Math" panose="02040503050406030204" pitchFamily="18" charset="0"/>
              </a:rPr>
              <a:t> ∊ </a:t>
            </a:r>
            <a:r>
              <a:rPr lang="en-US" altLang="zh-CN" sz="2800" dirty="0" smtClean="0">
                <a:latin typeface="Cambria Math" panose="02040503050406030204" pitchFamily="18" charset="0"/>
                <a:ea typeface="Cambria Math" panose="02040503050406030204" pitchFamily="18" charset="0"/>
              </a:rPr>
              <a:t>A, </a:t>
            </a:r>
            <a:r>
              <a:rPr lang="zh-CN" altLang="en-US" sz="2800" dirty="0" smtClean="0">
                <a:latin typeface="Cambria Math" panose="02040503050406030204" pitchFamily="18" charset="0"/>
                <a:ea typeface="Cambria Math"/>
              </a:rPr>
              <a:t>使</a:t>
            </a:r>
            <a:r>
              <a:rPr lang="en-US" altLang="zh-CN" sz="2800" dirty="0">
                <a:latin typeface="Cambria Math" panose="02040503050406030204" pitchFamily="18" charset="0"/>
                <a:ea typeface="Cambria Math" panose="02040503050406030204" pitchFamily="18" charset="0"/>
                <a:sym typeface="Symbol" panose="05050102010706020507" pitchFamily="18" charset="2"/>
              </a:rPr>
              <a:t>(a, a</a:t>
            </a:r>
            <a:r>
              <a:rPr lang="en-US" altLang="zh-CN" sz="2800"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zh-CN" sz="2800" dirty="0" smtClean="0">
                <a:latin typeface="Cambria Math" panose="02040503050406030204" pitchFamily="18" charset="0"/>
                <a:ea typeface="Cambria Math" panose="02040503050406030204" pitchFamily="18" charset="0"/>
                <a:sym typeface="Symbol" panose="05050102010706020507" pitchFamily="18" charset="2"/>
              </a:rPr>
              <a:t>), </a:t>
            </a:r>
            <a:r>
              <a:rPr lang="en-US" altLang="zh-CN" sz="2800" dirty="0">
                <a:latin typeface="Cambria Math" panose="02040503050406030204" pitchFamily="18" charset="0"/>
                <a:ea typeface="Cambria Math" panose="02040503050406030204" pitchFamily="18" charset="0"/>
                <a:sym typeface="Symbol" panose="05050102010706020507" pitchFamily="18" charset="2"/>
              </a:rPr>
              <a:t>(a</a:t>
            </a:r>
            <a:r>
              <a:rPr lang="en-US" altLang="zh-CN" sz="2800"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zh-CN" sz="2800" dirty="0">
                <a:latin typeface="Cambria Math" panose="02040503050406030204" pitchFamily="18" charset="0"/>
                <a:ea typeface="Cambria Math" panose="02040503050406030204" pitchFamily="18" charset="0"/>
                <a:sym typeface="Symbol" panose="05050102010706020507" pitchFamily="18" charset="2"/>
              </a:rPr>
              <a:t>, a</a:t>
            </a:r>
            <a:r>
              <a:rPr lang="en-US" altLang="zh-CN" sz="2800" baseline="-25000" dirty="0">
                <a:latin typeface="Cambria Math" panose="02040503050406030204" pitchFamily="18" charset="0"/>
                <a:ea typeface="Cambria Math" panose="02040503050406030204" pitchFamily="18" charset="0"/>
                <a:sym typeface="Symbol" panose="05050102010706020507" pitchFamily="18" charset="2"/>
              </a:rPr>
              <a:t>2</a:t>
            </a:r>
            <a:r>
              <a:rPr lang="en-US" altLang="zh-CN" sz="2800" dirty="0" smtClean="0">
                <a:latin typeface="Cambria Math" panose="02040503050406030204" pitchFamily="18" charset="0"/>
                <a:ea typeface="Cambria Math" panose="02040503050406030204" pitchFamily="18" charset="0"/>
                <a:sym typeface="Symbol" panose="05050102010706020507" pitchFamily="18" charset="2"/>
              </a:rPr>
              <a:t>), … , </a:t>
            </a:r>
            <a:r>
              <a:rPr lang="en-US" altLang="zh-CN" sz="2800" dirty="0">
                <a:latin typeface="Cambria Math" panose="02040503050406030204" pitchFamily="18" charset="0"/>
                <a:ea typeface="Cambria Math" panose="02040503050406030204" pitchFamily="18" charset="0"/>
                <a:sym typeface="Symbol" panose="05050102010706020507" pitchFamily="18" charset="2"/>
              </a:rPr>
              <a:t>(</a:t>
            </a:r>
            <a:r>
              <a:rPr lang="en-US" altLang="zh-CN" sz="2800" dirty="0" smtClean="0">
                <a:latin typeface="Cambria Math" panose="02040503050406030204" pitchFamily="18" charset="0"/>
                <a:ea typeface="Cambria Math" panose="02040503050406030204" pitchFamily="18" charset="0"/>
                <a:sym typeface="Symbol" panose="05050102010706020507" pitchFamily="18" charset="2"/>
              </a:rPr>
              <a:t>a</a:t>
            </a:r>
            <a:r>
              <a:rPr lang="en-US" altLang="zh-CN" sz="2800" baseline="-25000" dirty="0" smtClean="0">
                <a:latin typeface="Cambria Math" panose="02040503050406030204" pitchFamily="18" charset="0"/>
                <a:ea typeface="Cambria Math" panose="02040503050406030204" pitchFamily="18" charset="0"/>
                <a:sym typeface="Symbol" panose="05050102010706020507" pitchFamily="18" charset="2"/>
              </a:rPr>
              <a:t>n-1</a:t>
            </a:r>
            <a:r>
              <a:rPr lang="en-US" altLang="zh-CN" sz="2800" dirty="0" smtClean="0">
                <a:latin typeface="Cambria Math" panose="02040503050406030204" pitchFamily="18" charset="0"/>
                <a:ea typeface="Cambria Math" panose="02040503050406030204" pitchFamily="18" charset="0"/>
                <a:sym typeface="Symbol" panose="05050102010706020507" pitchFamily="18" charset="2"/>
              </a:rPr>
              <a:t>, b)</a:t>
            </a:r>
            <a:r>
              <a:rPr lang="en-US" altLang="zh-CN" sz="2800" dirty="0">
                <a:latin typeface="Cambria Math" panose="02040503050406030204" pitchFamily="18" charset="0"/>
                <a:ea typeface="Cambria Math" panose="02040503050406030204" pitchFamily="18" charset="0"/>
              </a:rPr>
              <a:t> ∊ </a:t>
            </a:r>
            <a:r>
              <a:rPr lang="en-US" altLang="zh-CN" sz="2800" dirty="0" smtClean="0">
                <a:latin typeface="Cambria Math" panose="02040503050406030204" pitchFamily="18" charset="0"/>
                <a:ea typeface="Cambria Math" panose="02040503050406030204" pitchFamily="18" charset="0"/>
              </a:rPr>
              <a:t>R, </a:t>
            </a:r>
            <a:r>
              <a:rPr lang="zh-CN" altLang="en-US" sz="2800" dirty="0" smtClean="0">
                <a:latin typeface="Cambria Math" panose="02040503050406030204" pitchFamily="18" charset="0"/>
                <a:ea typeface="Cambria Math"/>
              </a:rPr>
              <a:t>他们正好表示</a:t>
            </a:r>
            <a:r>
              <a:rPr lang="zh-CN" altLang="en-US" sz="2800" dirty="0">
                <a:latin typeface="Cambria Math" panose="02040503050406030204" pitchFamily="18" charset="0"/>
              </a:rPr>
              <a:t>关系图</a:t>
            </a:r>
            <a:r>
              <a:rPr lang="zh-CN" altLang="en-US" sz="2800" dirty="0" smtClean="0">
                <a:latin typeface="Cambria Math" panose="02040503050406030204" pitchFamily="18" charset="0"/>
              </a:rPr>
              <a:t>中从</a:t>
            </a:r>
            <a:r>
              <a:rPr lang="en-US" altLang="zh-CN" sz="2800" dirty="0">
                <a:latin typeface="Cambria Math" panose="02040503050406030204" pitchFamily="18" charset="0"/>
                <a:ea typeface="Cambria Math" panose="02040503050406030204" pitchFamily="18" charset="0"/>
              </a:rPr>
              <a:t>a</a:t>
            </a:r>
            <a:r>
              <a:rPr lang="zh-CN" altLang="en-US" sz="2800" dirty="0">
                <a:latin typeface="Cambria Math" panose="02040503050406030204" pitchFamily="18" charset="0"/>
              </a:rPr>
              <a:t>到</a:t>
            </a:r>
            <a:r>
              <a:rPr lang="en-US" altLang="zh-CN" sz="2800" dirty="0">
                <a:latin typeface="Cambria Math" panose="02040503050406030204" pitchFamily="18" charset="0"/>
                <a:ea typeface="Cambria Math" panose="02040503050406030204" pitchFamily="18" charset="0"/>
              </a:rPr>
              <a:t>b</a:t>
            </a:r>
            <a:r>
              <a:rPr lang="zh-CN" altLang="en-US" sz="2800" dirty="0" smtClean="0">
                <a:latin typeface="Cambria Math" panose="02040503050406030204" pitchFamily="18" charset="0"/>
              </a:rPr>
              <a:t>的一条长</a:t>
            </a:r>
            <a:r>
              <a:rPr lang="zh-CN" altLang="en-US" sz="2800" dirty="0">
                <a:latin typeface="Cambria Math" panose="02040503050406030204" pitchFamily="18" charset="0"/>
              </a:rPr>
              <a:t>为</a:t>
            </a:r>
            <a:r>
              <a:rPr lang="en-US" altLang="zh-CN" sz="2800" dirty="0">
                <a:latin typeface="Cambria Math" panose="02040503050406030204" pitchFamily="18" charset="0"/>
                <a:ea typeface="Cambria Math" panose="02040503050406030204" pitchFamily="18" charset="0"/>
              </a:rPr>
              <a:t>n</a:t>
            </a:r>
            <a:r>
              <a:rPr lang="zh-CN" altLang="en-US" sz="2800" dirty="0">
                <a:latin typeface="Cambria Math" panose="02040503050406030204" pitchFamily="18" charset="0"/>
              </a:rPr>
              <a:t>的</a:t>
            </a:r>
            <a:r>
              <a:rPr lang="zh-CN" altLang="en-US" sz="2800" dirty="0" smtClean="0">
                <a:latin typeface="Cambria Math" panose="02040503050406030204" pitchFamily="18" charset="0"/>
              </a:rPr>
              <a:t>路</a:t>
            </a:r>
            <a:r>
              <a:rPr lang="en-US" altLang="zh-CN" sz="2800" dirty="0" smtClean="0">
                <a:latin typeface="Cambria Math" panose="02040503050406030204" pitchFamily="18" charset="0"/>
                <a:ea typeface="Cambria Math" panose="02040503050406030204" pitchFamily="18" charset="0"/>
              </a:rPr>
              <a:t>.</a:t>
            </a:r>
            <a:endParaRPr lang="en-US" altLang="zh-CN" sz="2800" dirty="0">
              <a:latin typeface="Cambria Math" panose="02040503050406030204" pitchFamily="18" charset="0"/>
              <a:ea typeface="Cambria Math" panose="02040503050406030204" pitchFamily="18" charset="0"/>
              <a:sym typeface="Symbol" panose="05050102010706020507" pitchFamily="18" charset="2"/>
            </a:endParaRPr>
          </a:p>
          <a:p>
            <a:r>
              <a:rPr lang="en-US" altLang="zh-CN" sz="2800" dirty="0">
                <a:sym typeface="Symbol" panose="05050102010706020507" pitchFamily="18" charset="2"/>
              </a:rPr>
              <a:t>“</a:t>
            </a:r>
            <a:r>
              <a:rPr lang="zh-CN" altLang="en-US" sz="2800" dirty="0">
                <a:sym typeface="Symbol" panose="05050102010706020507" pitchFamily="18" charset="2"/>
              </a:rPr>
              <a:t></a:t>
            </a:r>
            <a:r>
              <a:rPr lang="en-US" altLang="zh-CN" sz="2800" dirty="0" smtClean="0">
                <a:sym typeface="Symbol" panose="05050102010706020507" pitchFamily="18" charset="2"/>
              </a:rPr>
              <a:t>”: </a:t>
            </a:r>
            <a:r>
              <a:rPr lang="zh-CN" altLang="en-US" sz="2800" dirty="0" smtClean="0">
                <a:sym typeface="Symbol" panose="05050102010706020507" pitchFamily="18" charset="2"/>
              </a:rPr>
              <a:t>显然</a:t>
            </a:r>
            <a:endParaRPr lang="en-US" altLang="zh-CN" sz="2800" baseline="30000" dirty="0">
              <a:latin typeface="Cambria Math" pitchFamily="18" charset="0"/>
              <a:ea typeface="Cambria Math" pitchFamily="18" charset="0"/>
            </a:endParaRPr>
          </a:p>
          <a:p>
            <a:pPr marL="0" indent="0">
              <a:buNone/>
            </a:pPr>
            <a:endParaRPr lang="zh-CN" altLang="en-US" dirty="0"/>
          </a:p>
        </p:txBody>
      </p:sp>
    </p:spTree>
    <p:extLst>
      <p:ext uri="{BB962C8B-B14F-4D97-AF65-F5344CB8AC3E}">
        <p14:creationId xmlns:p14="http://schemas.microsoft.com/office/powerpoint/2010/main" val="7237506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noAutofit/>
          </a:bodyPr>
          <a:lstStyle/>
          <a:p>
            <a:r>
              <a:rPr lang="zh-CN" altLang="en-US" sz="5400" dirty="0" smtClean="0"/>
              <a:t>用关系图计算关系的幂</a:t>
            </a:r>
            <a:endParaRPr lang="en-US" sz="5400" dirty="0"/>
          </a:p>
        </p:txBody>
      </p:sp>
      <p:grpSp>
        <p:nvGrpSpPr>
          <p:cNvPr id="18" name="Group 17"/>
          <p:cNvGrpSpPr/>
          <p:nvPr/>
        </p:nvGrpSpPr>
        <p:grpSpPr>
          <a:xfrm>
            <a:off x="1219200" y="1752600"/>
            <a:ext cx="2286000" cy="1956375"/>
            <a:chOff x="1905000" y="2590800"/>
            <a:chExt cx="4572000" cy="4587861"/>
          </a:xfrm>
        </p:grpSpPr>
        <p:sp>
          <p:nvSpPr>
            <p:cNvPr id="4" name="Oval 3"/>
            <p:cNvSpPr/>
            <p:nvPr/>
          </p:nvSpPr>
          <p:spPr>
            <a:xfrm>
              <a:off x="2362200" y="2667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3622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4102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486400" y="2667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905000" y="2743200"/>
              <a:ext cx="381000" cy="523220"/>
            </a:xfrm>
            <a:prstGeom prst="rect">
              <a:avLst/>
            </a:prstGeom>
            <a:noFill/>
          </p:spPr>
          <p:txBody>
            <a:bodyPr wrap="square" rtlCol="0">
              <a:spAutoFit/>
            </a:bodyPr>
            <a:lstStyle/>
            <a:p>
              <a:r>
                <a:rPr lang="en-US" sz="2800" i="1" dirty="0" smtClean="0"/>
                <a:t>a</a:t>
              </a:r>
              <a:endParaRPr lang="en-US" sz="2800" i="1" dirty="0"/>
            </a:p>
          </p:txBody>
        </p:sp>
        <p:sp>
          <p:nvSpPr>
            <p:cNvPr id="9" name="TextBox 8"/>
            <p:cNvSpPr txBox="1"/>
            <p:nvPr/>
          </p:nvSpPr>
          <p:spPr>
            <a:xfrm>
              <a:off x="6096000" y="2590800"/>
              <a:ext cx="381000" cy="523220"/>
            </a:xfrm>
            <a:prstGeom prst="rect">
              <a:avLst/>
            </a:prstGeom>
            <a:noFill/>
          </p:spPr>
          <p:txBody>
            <a:bodyPr wrap="square" rtlCol="0">
              <a:spAutoFit/>
            </a:bodyPr>
            <a:lstStyle/>
            <a:p>
              <a:r>
                <a:rPr lang="en-US" sz="2800" i="1" dirty="0" smtClean="0"/>
                <a:t>b</a:t>
              </a:r>
              <a:endParaRPr lang="en-US" sz="2800" i="1" dirty="0"/>
            </a:p>
          </p:txBody>
        </p:sp>
        <p:sp>
          <p:nvSpPr>
            <p:cNvPr id="10" name="TextBox 9"/>
            <p:cNvSpPr txBox="1"/>
            <p:nvPr/>
          </p:nvSpPr>
          <p:spPr>
            <a:xfrm>
              <a:off x="5486400" y="5029200"/>
              <a:ext cx="381000" cy="523220"/>
            </a:xfrm>
            <a:prstGeom prst="rect">
              <a:avLst/>
            </a:prstGeom>
            <a:noFill/>
          </p:spPr>
          <p:txBody>
            <a:bodyPr wrap="square" rtlCol="0">
              <a:spAutoFit/>
            </a:bodyPr>
            <a:lstStyle/>
            <a:p>
              <a:r>
                <a:rPr lang="en-US" sz="2800" i="1" dirty="0" smtClean="0"/>
                <a:t>c</a:t>
              </a:r>
              <a:endParaRPr lang="en-US" sz="2800" i="1" dirty="0"/>
            </a:p>
          </p:txBody>
        </p:sp>
        <p:sp>
          <p:nvSpPr>
            <p:cNvPr id="11" name="TextBox 10"/>
            <p:cNvSpPr txBox="1"/>
            <p:nvPr/>
          </p:nvSpPr>
          <p:spPr>
            <a:xfrm>
              <a:off x="2438400" y="5105400"/>
              <a:ext cx="381000" cy="523220"/>
            </a:xfrm>
            <a:prstGeom prst="rect">
              <a:avLst/>
            </a:prstGeom>
            <a:noFill/>
          </p:spPr>
          <p:txBody>
            <a:bodyPr wrap="square" rtlCol="0">
              <a:spAutoFit/>
            </a:bodyPr>
            <a:lstStyle/>
            <a:p>
              <a:r>
                <a:rPr lang="en-US" sz="2800" i="1" dirty="0" smtClean="0"/>
                <a:t>d</a:t>
              </a:r>
              <a:endParaRPr lang="en-US" sz="2800" i="1" dirty="0"/>
            </a:p>
          </p:txBody>
        </p:sp>
        <p:cxnSp>
          <p:nvCxnSpPr>
            <p:cNvPr id="13" name="Straight Arrow Connector 12"/>
            <p:cNvCxnSpPr/>
            <p:nvPr/>
          </p:nvCxnSpPr>
          <p:spPr>
            <a:xfrm>
              <a:off x="2895600" y="2895600"/>
              <a:ext cx="24384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2819400" y="3048000"/>
              <a:ext cx="2590800" cy="1447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5067300" y="3771900"/>
              <a:ext cx="12192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0800000" flipV="1">
              <a:off x="2819400" y="4648200"/>
              <a:ext cx="24384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886200" y="5807315"/>
              <a:ext cx="381000" cy="1371346"/>
            </a:xfrm>
            <a:prstGeom prst="rect">
              <a:avLst/>
            </a:prstGeom>
            <a:noFill/>
          </p:spPr>
          <p:txBody>
            <a:bodyPr wrap="square" rtlCol="0">
              <a:spAutoFit/>
            </a:bodyPr>
            <a:lstStyle/>
            <a:p>
              <a:r>
                <a:rPr lang="en-US" sz="3200" i="1" dirty="0" smtClean="0"/>
                <a:t>R</a:t>
              </a:r>
              <a:endParaRPr lang="en-US" sz="3200" i="1" dirty="0"/>
            </a:p>
          </p:txBody>
        </p:sp>
      </p:grpSp>
      <p:grpSp>
        <p:nvGrpSpPr>
          <p:cNvPr id="21" name="Group 20"/>
          <p:cNvGrpSpPr/>
          <p:nvPr/>
        </p:nvGrpSpPr>
        <p:grpSpPr>
          <a:xfrm>
            <a:off x="5029200" y="1676400"/>
            <a:ext cx="2133600" cy="1956375"/>
            <a:chOff x="1676400" y="1676400"/>
            <a:chExt cx="4800600" cy="4609120"/>
          </a:xfrm>
        </p:grpSpPr>
        <p:sp>
          <p:nvSpPr>
            <p:cNvPr id="22" name="Oval 21"/>
            <p:cNvSpPr/>
            <p:nvPr/>
          </p:nvSpPr>
          <p:spPr>
            <a:xfrm>
              <a:off x="2362200" y="1828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362200" y="3657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410200" y="3657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486400" y="1828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676400" y="1676400"/>
              <a:ext cx="381000" cy="523220"/>
            </a:xfrm>
            <a:prstGeom prst="rect">
              <a:avLst/>
            </a:prstGeom>
            <a:noFill/>
          </p:spPr>
          <p:txBody>
            <a:bodyPr wrap="square" rtlCol="0">
              <a:spAutoFit/>
            </a:bodyPr>
            <a:lstStyle/>
            <a:p>
              <a:r>
                <a:rPr lang="en-US" sz="2800" i="1" dirty="0" smtClean="0"/>
                <a:t>a</a:t>
              </a:r>
              <a:endParaRPr lang="en-US" sz="2800" i="1" dirty="0"/>
            </a:p>
          </p:txBody>
        </p:sp>
        <p:sp>
          <p:nvSpPr>
            <p:cNvPr id="27" name="TextBox 26"/>
            <p:cNvSpPr txBox="1"/>
            <p:nvPr/>
          </p:nvSpPr>
          <p:spPr>
            <a:xfrm>
              <a:off x="6096000" y="1676400"/>
              <a:ext cx="381000" cy="523220"/>
            </a:xfrm>
            <a:prstGeom prst="rect">
              <a:avLst/>
            </a:prstGeom>
            <a:noFill/>
          </p:spPr>
          <p:txBody>
            <a:bodyPr wrap="square" rtlCol="0">
              <a:spAutoFit/>
            </a:bodyPr>
            <a:lstStyle/>
            <a:p>
              <a:r>
                <a:rPr lang="en-US" sz="2800" i="1" dirty="0" smtClean="0"/>
                <a:t>b</a:t>
              </a:r>
              <a:endParaRPr lang="en-US" sz="2800" i="1" dirty="0"/>
            </a:p>
          </p:txBody>
        </p:sp>
        <p:sp>
          <p:nvSpPr>
            <p:cNvPr id="28" name="TextBox 27"/>
            <p:cNvSpPr txBox="1"/>
            <p:nvPr/>
          </p:nvSpPr>
          <p:spPr>
            <a:xfrm>
              <a:off x="5486400" y="4191000"/>
              <a:ext cx="381000" cy="523220"/>
            </a:xfrm>
            <a:prstGeom prst="rect">
              <a:avLst/>
            </a:prstGeom>
            <a:noFill/>
          </p:spPr>
          <p:txBody>
            <a:bodyPr wrap="square" rtlCol="0">
              <a:spAutoFit/>
            </a:bodyPr>
            <a:lstStyle/>
            <a:p>
              <a:r>
                <a:rPr lang="en-US" sz="2800" i="1" dirty="0" smtClean="0"/>
                <a:t>c</a:t>
              </a:r>
              <a:endParaRPr lang="en-US" sz="2800" i="1" dirty="0"/>
            </a:p>
          </p:txBody>
        </p:sp>
        <p:sp>
          <p:nvSpPr>
            <p:cNvPr id="29" name="TextBox 28"/>
            <p:cNvSpPr txBox="1"/>
            <p:nvPr/>
          </p:nvSpPr>
          <p:spPr>
            <a:xfrm>
              <a:off x="2438400" y="4267200"/>
              <a:ext cx="381000" cy="523220"/>
            </a:xfrm>
            <a:prstGeom prst="rect">
              <a:avLst/>
            </a:prstGeom>
            <a:noFill/>
          </p:spPr>
          <p:txBody>
            <a:bodyPr wrap="square" rtlCol="0">
              <a:spAutoFit/>
            </a:bodyPr>
            <a:lstStyle/>
            <a:p>
              <a:r>
                <a:rPr lang="en-US" sz="2800" i="1" dirty="0" smtClean="0"/>
                <a:t>d</a:t>
              </a:r>
              <a:endParaRPr lang="en-US" sz="2800" i="1" dirty="0"/>
            </a:p>
          </p:txBody>
        </p:sp>
        <p:cxnSp>
          <p:nvCxnSpPr>
            <p:cNvPr id="30" name="Straight Arrow Connector 29"/>
            <p:cNvCxnSpPr/>
            <p:nvPr/>
          </p:nvCxnSpPr>
          <p:spPr>
            <a:xfrm flipV="1">
              <a:off x="2819400" y="2209800"/>
              <a:ext cx="2590800" cy="144780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5067300" y="2933700"/>
              <a:ext cx="1219200" cy="7620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flipV="1">
              <a:off x="2819400" y="3810000"/>
              <a:ext cx="2438400" cy="7620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562350" y="4907820"/>
              <a:ext cx="1474470" cy="1377700"/>
            </a:xfrm>
            <a:prstGeom prst="rect">
              <a:avLst/>
            </a:prstGeom>
            <a:noFill/>
          </p:spPr>
          <p:txBody>
            <a:bodyPr wrap="square" rtlCol="0">
              <a:spAutoFit/>
            </a:bodyPr>
            <a:lstStyle/>
            <a:p>
              <a:r>
                <a:rPr lang="en-US" sz="3200" i="1" dirty="0" smtClean="0"/>
                <a:t>R</a:t>
              </a:r>
              <a:r>
                <a:rPr lang="en-US" sz="3200" baseline="30000" dirty="0" smtClean="0">
                  <a:latin typeface="Cambria Math" pitchFamily="18" charset="0"/>
                  <a:ea typeface="Cambria Math" pitchFamily="18" charset="0"/>
                </a:rPr>
                <a:t>2</a:t>
              </a:r>
              <a:endParaRPr lang="en-US" sz="3200" baseline="30000" dirty="0">
                <a:latin typeface="Cambria Math" pitchFamily="18" charset="0"/>
                <a:ea typeface="Cambria Math" pitchFamily="18" charset="0"/>
              </a:endParaRPr>
            </a:p>
          </p:txBody>
        </p:sp>
        <p:cxnSp>
          <p:nvCxnSpPr>
            <p:cNvPr id="34" name="Straight Arrow Connector 33"/>
            <p:cNvCxnSpPr/>
            <p:nvPr/>
          </p:nvCxnSpPr>
          <p:spPr>
            <a:xfrm>
              <a:off x="2895600" y="2209800"/>
              <a:ext cx="2514600" cy="1371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6" name="Oval 35"/>
          <p:cNvSpPr/>
          <p:nvPr/>
        </p:nvSpPr>
        <p:spPr>
          <a:xfrm>
            <a:off x="5428129" y="4182568"/>
            <a:ext cx="179294" cy="169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428129" y="4995779"/>
            <a:ext cx="179294" cy="169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6862482" y="4995779"/>
            <a:ext cx="179294" cy="169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6898341" y="4182568"/>
            <a:ext cx="179294" cy="169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5105400" y="4182568"/>
            <a:ext cx="179294" cy="232660"/>
          </a:xfrm>
          <a:prstGeom prst="rect">
            <a:avLst/>
          </a:prstGeom>
          <a:noFill/>
        </p:spPr>
        <p:txBody>
          <a:bodyPr wrap="square" rtlCol="0">
            <a:spAutoFit/>
          </a:bodyPr>
          <a:lstStyle/>
          <a:p>
            <a:r>
              <a:rPr lang="en-US" sz="2800" i="1" dirty="0" smtClean="0"/>
              <a:t>a</a:t>
            </a:r>
            <a:endParaRPr lang="en-US" sz="2800" i="1" dirty="0"/>
          </a:p>
        </p:txBody>
      </p:sp>
      <p:sp>
        <p:nvSpPr>
          <p:cNvPr id="41" name="TextBox 40"/>
          <p:cNvSpPr txBox="1"/>
          <p:nvPr/>
        </p:nvSpPr>
        <p:spPr>
          <a:xfrm>
            <a:off x="7391400" y="4114800"/>
            <a:ext cx="179294" cy="232660"/>
          </a:xfrm>
          <a:prstGeom prst="rect">
            <a:avLst/>
          </a:prstGeom>
          <a:noFill/>
        </p:spPr>
        <p:txBody>
          <a:bodyPr wrap="square" rtlCol="0">
            <a:spAutoFit/>
          </a:bodyPr>
          <a:lstStyle/>
          <a:p>
            <a:r>
              <a:rPr lang="en-US" sz="2800" i="1" dirty="0" smtClean="0"/>
              <a:t>b</a:t>
            </a:r>
            <a:endParaRPr lang="en-US" sz="2800" i="1" dirty="0"/>
          </a:p>
        </p:txBody>
      </p:sp>
      <p:sp>
        <p:nvSpPr>
          <p:cNvPr id="42" name="TextBox 41"/>
          <p:cNvSpPr txBox="1"/>
          <p:nvPr/>
        </p:nvSpPr>
        <p:spPr>
          <a:xfrm>
            <a:off x="6898341" y="5232966"/>
            <a:ext cx="179294" cy="232660"/>
          </a:xfrm>
          <a:prstGeom prst="rect">
            <a:avLst/>
          </a:prstGeom>
          <a:noFill/>
        </p:spPr>
        <p:txBody>
          <a:bodyPr wrap="square" rtlCol="0">
            <a:spAutoFit/>
          </a:bodyPr>
          <a:lstStyle/>
          <a:p>
            <a:r>
              <a:rPr lang="en-US" sz="2800" i="1" dirty="0" smtClean="0"/>
              <a:t>c</a:t>
            </a:r>
            <a:endParaRPr lang="en-US" sz="2800" i="1" dirty="0"/>
          </a:p>
        </p:txBody>
      </p:sp>
      <p:sp>
        <p:nvSpPr>
          <p:cNvPr id="43" name="TextBox 42"/>
          <p:cNvSpPr txBox="1"/>
          <p:nvPr/>
        </p:nvSpPr>
        <p:spPr>
          <a:xfrm>
            <a:off x="5463988" y="5266850"/>
            <a:ext cx="179294" cy="232660"/>
          </a:xfrm>
          <a:prstGeom prst="rect">
            <a:avLst/>
          </a:prstGeom>
          <a:noFill/>
        </p:spPr>
        <p:txBody>
          <a:bodyPr wrap="square" rtlCol="0">
            <a:spAutoFit/>
          </a:bodyPr>
          <a:lstStyle/>
          <a:p>
            <a:r>
              <a:rPr lang="en-US" sz="2800" i="1" dirty="0" smtClean="0"/>
              <a:t>d</a:t>
            </a:r>
            <a:endParaRPr lang="en-US" sz="2800" i="1" dirty="0"/>
          </a:p>
        </p:txBody>
      </p:sp>
      <p:sp>
        <p:nvSpPr>
          <p:cNvPr id="44" name="TextBox 43"/>
          <p:cNvSpPr txBox="1"/>
          <p:nvPr/>
        </p:nvSpPr>
        <p:spPr>
          <a:xfrm>
            <a:off x="6019800" y="5410200"/>
            <a:ext cx="753036" cy="584775"/>
          </a:xfrm>
          <a:prstGeom prst="rect">
            <a:avLst/>
          </a:prstGeom>
          <a:noFill/>
        </p:spPr>
        <p:txBody>
          <a:bodyPr wrap="square" rtlCol="0">
            <a:spAutoFit/>
          </a:bodyPr>
          <a:lstStyle/>
          <a:p>
            <a:r>
              <a:rPr lang="en-US" sz="3200" i="1" dirty="0" smtClean="0"/>
              <a:t>R</a:t>
            </a:r>
            <a:r>
              <a:rPr lang="en-US" sz="3200" baseline="30000" dirty="0" smtClean="0">
                <a:latin typeface="Cambria Math" pitchFamily="18" charset="0"/>
                <a:ea typeface="Cambria Math" pitchFamily="18" charset="0"/>
              </a:rPr>
              <a:t>3</a:t>
            </a:r>
            <a:endParaRPr lang="en-US" sz="3200" baseline="30000" dirty="0">
              <a:latin typeface="Cambria Math" pitchFamily="18" charset="0"/>
              <a:ea typeface="Cambria Math" pitchFamily="18" charset="0"/>
            </a:endParaRPr>
          </a:p>
        </p:txBody>
      </p:sp>
      <p:cxnSp>
        <p:nvCxnSpPr>
          <p:cNvPr id="45" name="Straight Arrow Connector 44"/>
          <p:cNvCxnSpPr/>
          <p:nvPr/>
        </p:nvCxnSpPr>
        <p:spPr>
          <a:xfrm rot="5400000">
            <a:off x="5228776" y="4690804"/>
            <a:ext cx="542141" cy="74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Right Arrow 62"/>
          <p:cNvSpPr/>
          <p:nvPr/>
        </p:nvSpPr>
        <p:spPr>
          <a:xfrm>
            <a:off x="4191000" y="2209800"/>
            <a:ext cx="304800" cy="228600"/>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Down Arrow 63"/>
          <p:cNvSpPr/>
          <p:nvPr/>
        </p:nvSpPr>
        <p:spPr>
          <a:xfrm>
            <a:off x="6019800" y="3581400"/>
            <a:ext cx="304800" cy="228600"/>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ight Arrow 64"/>
          <p:cNvSpPr/>
          <p:nvPr/>
        </p:nvSpPr>
        <p:spPr>
          <a:xfrm rot="10800000">
            <a:off x="4191000" y="4724400"/>
            <a:ext cx="304800" cy="228600"/>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6" name="Group 65"/>
          <p:cNvGrpSpPr/>
          <p:nvPr/>
        </p:nvGrpSpPr>
        <p:grpSpPr>
          <a:xfrm>
            <a:off x="1066800" y="3911025"/>
            <a:ext cx="2743200" cy="2108775"/>
            <a:chOff x="1752600" y="1676400"/>
            <a:chExt cx="4876800" cy="4177096"/>
          </a:xfrm>
        </p:grpSpPr>
        <p:sp>
          <p:nvSpPr>
            <p:cNvPr id="67" name="Oval 66"/>
            <p:cNvSpPr/>
            <p:nvPr/>
          </p:nvSpPr>
          <p:spPr>
            <a:xfrm>
              <a:off x="2362200" y="1828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2362200" y="3657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5410200" y="3657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5486400" y="1828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1752600" y="1905000"/>
              <a:ext cx="381000" cy="523220"/>
            </a:xfrm>
            <a:prstGeom prst="rect">
              <a:avLst/>
            </a:prstGeom>
            <a:noFill/>
          </p:spPr>
          <p:txBody>
            <a:bodyPr wrap="square" rtlCol="0">
              <a:spAutoFit/>
            </a:bodyPr>
            <a:lstStyle/>
            <a:p>
              <a:r>
                <a:rPr lang="en-US" sz="2800" i="1" dirty="0" smtClean="0"/>
                <a:t>a</a:t>
              </a:r>
              <a:endParaRPr lang="en-US" sz="2800" i="1" dirty="0"/>
            </a:p>
          </p:txBody>
        </p:sp>
        <p:sp>
          <p:nvSpPr>
            <p:cNvPr id="72" name="TextBox 71"/>
            <p:cNvSpPr txBox="1"/>
            <p:nvPr/>
          </p:nvSpPr>
          <p:spPr>
            <a:xfrm>
              <a:off x="6248400" y="1676400"/>
              <a:ext cx="381000" cy="523220"/>
            </a:xfrm>
            <a:prstGeom prst="rect">
              <a:avLst/>
            </a:prstGeom>
            <a:noFill/>
          </p:spPr>
          <p:txBody>
            <a:bodyPr wrap="square" rtlCol="0">
              <a:spAutoFit/>
            </a:bodyPr>
            <a:lstStyle/>
            <a:p>
              <a:r>
                <a:rPr lang="en-US" sz="2800" i="1" dirty="0" smtClean="0"/>
                <a:t>b</a:t>
              </a:r>
              <a:endParaRPr lang="en-US" sz="2800" i="1" dirty="0"/>
            </a:p>
          </p:txBody>
        </p:sp>
        <p:sp>
          <p:nvSpPr>
            <p:cNvPr id="73" name="TextBox 72"/>
            <p:cNvSpPr txBox="1"/>
            <p:nvPr/>
          </p:nvSpPr>
          <p:spPr>
            <a:xfrm>
              <a:off x="5486400" y="4191000"/>
              <a:ext cx="381000" cy="523220"/>
            </a:xfrm>
            <a:prstGeom prst="rect">
              <a:avLst/>
            </a:prstGeom>
            <a:noFill/>
          </p:spPr>
          <p:txBody>
            <a:bodyPr wrap="square" rtlCol="0">
              <a:spAutoFit/>
            </a:bodyPr>
            <a:lstStyle/>
            <a:p>
              <a:r>
                <a:rPr lang="en-US" sz="2800" i="1" dirty="0" smtClean="0"/>
                <a:t>c</a:t>
              </a:r>
              <a:endParaRPr lang="en-US" sz="2800" i="1" dirty="0"/>
            </a:p>
          </p:txBody>
        </p:sp>
        <p:sp>
          <p:nvSpPr>
            <p:cNvPr id="74" name="TextBox 73"/>
            <p:cNvSpPr txBox="1"/>
            <p:nvPr/>
          </p:nvSpPr>
          <p:spPr>
            <a:xfrm>
              <a:off x="2438400" y="4267200"/>
              <a:ext cx="381000" cy="523220"/>
            </a:xfrm>
            <a:prstGeom prst="rect">
              <a:avLst/>
            </a:prstGeom>
            <a:noFill/>
          </p:spPr>
          <p:txBody>
            <a:bodyPr wrap="square" rtlCol="0">
              <a:spAutoFit/>
            </a:bodyPr>
            <a:lstStyle/>
            <a:p>
              <a:r>
                <a:rPr lang="en-US" sz="2800" i="1" dirty="0" smtClean="0"/>
                <a:t>d</a:t>
              </a:r>
              <a:endParaRPr lang="en-US" sz="2800" i="1" dirty="0"/>
            </a:p>
          </p:txBody>
        </p:sp>
        <p:cxnSp>
          <p:nvCxnSpPr>
            <p:cNvPr id="75" name="Straight Arrow Connector 74"/>
            <p:cNvCxnSpPr/>
            <p:nvPr/>
          </p:nvCxnSpPr>
          <p:spPr>
            <a:xfrm>
              <a:off x="2895600" y="2057400"/>
              <a:ext cx="24384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2819400" y="2209800"/>
              <a:ext cx="2590800" cy="1447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rot="5400000">
              <a:off x="5067300" y="2933700"/>
              <a:ext cx="12192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rot="10800000" flipV="1">
              <a:off x="2819400" y="3810000"/>
              <a:ext cx="24384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13667" y="4695164"/>
              <a:ext cx="1828800" cy="1158332"/>
            </a:xfrm>
            <a:prstGeom prst="rect">
              <a:avLst/>
            </a:prstGeom>
            <a:noFill/>
          </p:spPr>
          <p:txBody>
            <a:bodyPr wrap="square" rtlCol="0">
              <a:spAutoFit/>
            </a:bodyPr>
            <a:lstStyle/>
            <a:p>
              <a:r>
                <a:rPr lang="en-US" sz="3200" i="1" dirty="0" smtClean="0"/>
                <a:t>R</a:t>
              </a:r>
              <a:r>
                <a:rPr lang="en-US" sz="3200" baseline="30000" dirty="0" smtClean="0">
                  <a:latin typeface="Cambria Math" pitchFamily="18" charset="0"/>
                  <a:ea typeface="Cambria Math" pitchFamily="18" charset="0"/>
                </a:rPr>
                <a:t>4</a:t>
              </a:r>
              <a:endParaRPr lang="en-US" sz="3200" baseline="30000" dirty="0">
                <a:latin typeface="Cambria Math" pitchFamily="18" charset="0"/>
                <a:ea typeface="Cambria Math" pitchFamily="18" charset="0"/>
              </a:endParaRPr>
            </a:p>
          </p:txBody>
        </p:sp>
      </p:grpSp>
      <p:sp>
        <p:nvSpPr>
          <p:cNvPr id="80" name="TextBox 79"/>
          <p:cNvSpPr txBox="1"/>
          <p:nvPr/>
        </p:nvSpPr>
        <p:spPr>
          <a:xfrm>
            <a:off x="762000" y="6019800"/>
            <a:ext cx="7543800" cy="461665"/>
          </a:xfrm>
          <a:prstGeom prst="rect">
            <a:avLst/>
          </a:prstGeom>
          <a:noFill/>
          <a:ln>
            <a:solidFill>
              <a:schemeClr val="tx2"/>
            </a:solidFill>
          </a:ln>
        </p:spPr>
        <p:txBody>
          <a:bodyPr wrap="square" rtlCol="0">
            <a:spAutoFit/>
          </a:bodyPr>
          <a:lstStyle/>
          <a:p>
            <a:r>
              <a:rPr lang="en-US" sz="2400" dirty="0" smtClean="0"/>
              <a:t>(</a:t>
            </a:r>
            <a:r>
              <a:rPr lang="en-US" sz="2400" dirty="0" err="1" smtClean="0"/>
              <a:t>x,y</a:t>
            </a:r>
            <a:r>
              <a:rPr lang="en-US" sz="2400" dirty="0" smtClean="0"/>
              <a:t>)</a:t>
            </a:r>
            <a:r>
              <a:rPr lang="en-US" altLang="zh-CN" sz="2400" dirty="0" smtClean="0">
                <a:latin typeface="Cambria Math"/>
                <a:ea typeface="Cambria Math"/>
              </a:rPr>
              <a:t>∈</a:t>
            </a:r>
            <a:r>
              <a:rPr lang="en-US" sz="2400" i="1" dirty="0" smtClean="0"/>
              <a:t>R</a:t>
            </a:r>
            <a:r>
              <a:rPr lang="en-US" sz="2400" i="1" baseline="30000" dirty="0" smtClean="0">
                <a:ea typeface="Cambria Math" pitchFamily="18" charset="0"/>
              </a:rPr>
              <a:t>n</a:t>
            </a:r>
            <a:r>
              <a:rPr lang="zh-CN" altLang="en-US" sz="2400" dirty="0" smtClean="0"/>
              <a:t>当且仅当在</a:t>
            </a:r>
            <a:r>
              <a:rPr lang="en-US" altLang="zh-CN" sz="2400" i="1" dirty="0" smtClean="0"/>
              <a:t>R</a:t>
            </a:r>
            <a:r>
              <a:rPr lang="zh-CN" altLang="en-US" sz="2400" dirty="0" smtClean="0"/>
              <a:t>的关系图中有从</a:t>
            </a:r>
            <a:r>
              <a:rPr lang="en-US" altLang="zh-CN" sz="2400" dirty="0" smtClean="0"/>
              <a:t>x</a:t>
            </a:r>
            <a:r>
              <a:rPr lang="zh-CN" altLang="en-US" sz="2400" dirty="0" smtClean="0"/>
              <a:t>到</a:t>
            </a:r>
            <a:r>
              <a:rPr lang="en-US" altLang="zh-CN" sz="2400" dirty="0" smtClean="0"/>
              <a:t>y</a:t>
            </a:r>
            <a:r>
              <a:rPr lang="zh-CN" altLang="en-US" sz="2400" dirty="0" smtClean="0"/>
              <a:t>的长为</a:t>
            </a:r>
            <a:r>
              <a:rPr lang="en-US" altLang="zh-CN" sz="2400" dirty="0" smtClean="0"/>
              <a:t>n</a:t>
            </a:r>
            <a:r>
              <a:rPr lang="zh-CN" altLang="en-US" sz="2400" dirty="0" smtClean="0"/>
              <a:t>的路</a:t>
            </a:r>
            <a:endParaRPr lang="en-US" sz="2400" baseline="30000" dirty="0" smtClean="0">
              <a:latin typeface="Cambria Math" pitchFamily="18" charset="0"/>
              <a:ea typeface="Cambria Math" pitchFamily="18" charset="0"/>
            </a:endParaRPr>
          </a:p>
        </p:txBody>
      </p:sp>
      <p:sp>
        <p:nvSpPr>
          <p:cNvPr id="93" name="Freeform 92"/>
          <p:cNvSpPr/>
          <p:nvPr/>
        </p:nvSpPr>
        <p:spPr>
          <a:xfrm>
            <a:off x="7010400" y="4038600"/>
            <a:ext cx="330850" cy="348856"/>
          </a:xfrm>
          <a:custGeom>
            <a:avLst/>
            <a:gdLst>
              <a:gd name="connsiteX0" fmla="*/ 0 w 330850"/>
              <a:gd name="connsiteY0" fmla="*/ 126749 h 348856"/>
              <a:gd name="connsiteX1" fmla="*/ 45268 w 330850"/>
              <a:gd name="connsiteY1" fmla="*/ 45268 h 348856"/>
              <a:gd name="connsiteX2" fmla="*/ 72428 w 330850"/>
              <a:gd name="connsiteY2" fmla="*/ 36214 h 348856"/>
              <a:gd name="connsiteX3" fmla="*/ 99588 w 330850"/>
              <a:gd name="connsiteY3" fmla="*/ 18107 h 348856"/>
              <a:gd name="connsiteX4" fmla="*/ 153909 w 330850"/>
              <a:gd name="connsiteY4" fmla="*/ 0 h 348856"/>
              <a:gd name="connsiteX5" fmla="*/ 190123 w 330850"/>
              <a:gd name="connsiteY5" fmla="*/ 9054 h 348856"/>
              <a:gd name="connsiteX6" fmla="*/ 244444 w 330850"/>
              <a:gd name="connsiteY6" fmla="*/ 27161 h 348856"/>
              <a:gd name="connsiteX7" fmla="*/ 307818 w 330850"/>
              <a:gd name="connsiteY7" fmla="*/ 108642 h 348856"/>
              <a:gd name="connsiteX8" fmla="*/ 316872 w 330850"/>
              <a:gd name="connsiteY8" fmla="*/ 135802 h 348856"/>
              <a:gd name="connsiteX9" fmla="*/ 289711 w 330850"/>
              <a:gd name="connsiteY9" fmla="*/ 298765 h 348856"/>
              <a:gd name="connsiteX10" fmla="*/ 262551 w 330850"/>
              <a:gd name="connsiteY10" fmla="*/ 307818 h 348856"/>
              <a:gd name="connsiteX11" fmla="*/ 235390 w 330850"/>
              <a:gd name="connsiteY11" fmla="*/ 325925 h 348856"/>
              <a:gd name="connsiteX12" fmla="*/ 90535 w 330850"/>
              <a:gd name="connsiteY12" fmla="*/ 325925 h 348856"/>
              <a:gd name="connsiteX13" fmla="*/ 36214 w 330850"/>
              <a:gd name="connsiteY13" fmla="*/ 307818 h 34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0850" h="348856">
                <a:moveTo>
                  <a:pt x="0" y="126749"/>
                </a:moveTo>
                <a:cubicBezTo>
                  <a:pt x="7972" y="102834"/>
                  <a:pt x="21921" y="53051"/>
                  <a:pt x="45268" y="45268"/>
                </a:cubicBezTo>
                <a:cubicBezTo>
                  <a:pt x="54321" y="42250"/>
                  <a:pt x="63892" y="40482"/>
                  <a:pt x="72428" y="36214"/>
                </a:cubicBezTo>
                <a:cubicBezTo>
                  <a:pt x="82160" y="31348"/>
                  <a:pt x="89645" y="22526"/>
                  <a:pt x="99588" y="18107"/>
                </a:cubicBezTo>
                <a:cubicBezTo>
                  <a:pt x="117029" y="10355"/>
                  <a:pt x="153909" y="0"/>
                  <a:pt x="153909" y="0"/>
                </a:cubicBezTo>
                <a:cubicBezTo>
                  <a:pt x="165980" y="3018"/>
                  <a:pt x="178205" y="5479"/>
                  <a:pt x="190123" y="9054"/>
                </a:cubicBezTo>
                <a:cubicBezTo>
                  <a:pt x="208404" y="14539"/>
                  <a:pt x="244444" y="27161"/>
                  <a:pt x="244444" y="27161"/>
                </a:cubicBezTo>
                <a:cubicBezTo>
                  <a:pt x="267879" y="50596"/>
                  <a:pt x="296988" y="76154"/>
                  <a:pt x="307818" y="108642"/>
                </a:cubicBezTo>
                <a:lnTo>
                  <a:pt x="316872" y="135802"/>
                </a:lnTo>
                <a:cubicBezTo>
                  <a:pt x="315989" y="149048"/>
                  <a:pt x="330850" y="265854"/>
                  <a:pt x="289711" y="298765"/>
                </a:cubicBezTo>
                <a:cubicBezTo>
                  <a:pt x="282259" y="304727"/>
                  <a:pt x="271604" y="304800"/>
                  <a:pt x="262551" y="307818"/>
                </a:cubicBezTo>
                <a:cubicBezTo>
                  <a:pt x="253497" y="313854"/>
                  <a:pt x="245122" y="321059"/>
                  <a:pt x="235390" y="325925"/>
                </a:cubicBezTo>
                <a:cubicBezTo>
                  <a:pt x="189530" y="348856"/>
                  <a:pt x="140940" y="329803"/>
                  <a:pt x="90535" y="325925"/>
                </a:cubicBezTo>
                <a:lnTo>
                  <a:pt x="36214" y="307818"/>
                </a:lnTo>
              </a:path>
            </a:pathLst>
          </a:cu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4" name="Freeform 93"/>
          <p:cNvSpPr/>
          <p:nvPr/>
        </p:nvSpPr>
        <p:spPr>
          <a:xfrm>
            <a:off x="6934200" y="4876800"/>
            <a:ext cx="330850" cy="348856"/>
          </a:xfrm>
          <a:custGeom>
            <a:avLst/>
            <a:gdLst>
              <a:gd name="connsiteX0" fmla="*/ 0 w 330850"/>
              <a:gd name="connsiteY0" fmla="*/ 126749 h 348856"/>
              <a:gd name="connsiteX1" fmla="*/ 45268 w 330850"/>
              <a:gd name="connsiteY1" fmla="*/ 45268 h 348856"/>
              <a:gd name="connsiteX2" fmla="*/ 72428 w 330850"/>
              <a:gd name="connsiteY2" fmla="*/ 36214 h 348856"/>
              <a:gd name="connsiteX3" fmla="*/ 99588 w 330850"/>
              <a:gd name="connsiteY3" fmla="*/ 18107 h 348856"/>
              <a:gd name="connsiteX4" fmla="*/ 153909 w 330850"/>
              <a:gd name="connsiteY4" fmla="*/ 0 h 348856"/>
              <a:gd name="connsiteX5" fmla="*/ 190123 w 330850"/>
              <a:gd name="connsiteY5" fmla="*/ 9054 h 348856"/>
              <a:gd name="connsiteX6" fmla="*/ 244444 w 330850"/>
              <a:gd name="connsiteY6" fmla="*/ 27161 h 348856"/>
              <a:gd name="connsiteX7" fmla="*/ 307818 w 330850"/>
              <a:gd name="connsiteY7" fmla="*/ 108642 h 348856"/>
              <a:gd name="connsiteX8" fmla="*/ 316872 w 330850"/>
              <a:gd name="connsiteY8" fmla="*/ 135802 h 348856"/>
              <a:gd name="connsiteX9" fmla="*/ 289711 w 330850"/>
              <a:gd name="connsiteY9" fmla="*/ 298765 h 348856"/>
              <a:gd name="connsiteX10" fmla="*/ 262551 w 330850"/>
              <a:gd name="connsiteY10" fmla="*/ 307818 h 348856"/>
              <a:gd name="connsiteX11" fmla="*/ 235390 w 330850"/>
              <a:gd name="connsiteY11" fmla="*/ 325925 h 348856"/>
              <a:gd name="connsiteX12" fmla="*/ 90535 w 330850"/>
              <a:gd name="connsiteY12" fmla="*/ 325925 h 348856"/>
              <a:gd name="connsiteX13" fmla="*/ 36214 w 330850"/>
              <a:gd name="connsiteY13" fmla="*/ 307818 h 34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0850" h="348856">
                <a:moveTo>
                  <a:pt x="0" y="126749"/>
                </a:moveTo>
                <a:cubicBezTo>
                  <a:pt x="7972" y="102834"/>
                  <a:pt x="21921" y="53051"/>
                  <a:pt x="45268" y="45268"/>
                </a:cubicBezTo>
                <a:cubicBezTo>
                  <a:pt x="54321" y="42250"/>
                  <a:pt x="63892" y="40482"/>
                  <a:pt x="72428" y="36214"/>
                </a:cubicBezTo>
                <a:cubicBezTo>
                  <a:pt x="82160" y="31348"/>
                  <a:pt x="89645" y="22526"/>
                  <a:pt x="99588" y="18107"/>
                </a:cubicBezTo>
                <a:cubicBezTo>
                  <a:pt x="117029" y="10355"/>
                  <a:pt x="153909" y="0"/>
                  <a:pt x="153909" y="0"/>
                </a:cubicBezTo>
                <a:cubicBezTo>
                  <a:pt x="165980" y="3018"/>
                  <a:pt x="178205" y="5479"/>
                  <a:pt x="190123" y="9054"/>
                </a:cubicBezTo>
                <a:cubicBezTo>
                  <a:pt x="208404" y="14539"/>
                  <a:pt x="244444" y="27161"/>
                  <a:pt x="244444" y="27161"/>
                </a:cubicBezTo>
                <a:cubicBezTo>
                  <a:pt x="267879" y="50596"/>
                  <a:pt x="296988" y="76154"/>
                  <a:pt x="307818" y="108642"/>
                </a:cubicBezTo>
                <a:lnTo>
                  <a:pt x="316872" y="135802"/>
                </a:lnTo>
                <a:cubicBezTo>
                  <a:pt x="315989" y="149048"/>
                  <a:pt x="330850" y="265854"/>
                  <a:pt x="289711" y="298765"/>
                </a:cubicBezTo>
                <a:cubicBezTo>
                  <a:pt x="282259" y="304727"/>
                  <a:pt x="271604" y="304800"/>
                  <a:pt x="262551" y="307818"/>
                </a:cubicBezTo>
                <a:cubicBezTo>
                  <a:pt x="253497" y="313854"/>
                  <a:pt x="245122" y="321059"/>
                  <a:pt x="235390" y="325925"/>
                </a:cubicBezTo>
                <a:cubicBezTo>
                  <a:pt x="189530" y="348856"/>
                  <a:pt x="140940" y="329803"/>
                  <a:pt x="90535" y="325925"/>
                </a:cubicBezTo>
                <a:lnTo>
                  <a:pt x="36214" y="307818"/>
                </a:lnTo>
              </a:path>
            </a:pathLst>
          </a:cu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5" name="Freeform 94"/>
          <p:cNvSpPr/>
          <p:nvPr/>
        </p:nvSpPr>
        <p:spPr>
          <a:xfrm rot="881162">
            <a:off x="5525642" y="4909739"/>
            <a:ext cx="304800" cy="348856"/>
          </a:xfrm>
          <a:custGeom>
            <a:avLst/>
            <a:gdLst>
              <a:gd name="connsiteX0" fmla="*/ 0 w 330850"/>
              <a:gd name="connsiteY0" fmla="*/ 126749 h 348856"/>
              <a:gd name="connsiteX1" fmla="*/ 45268 w 330850"/>
              <a:gd name="connsiteY1" fmla="*/ 45268 h 348856"/>
              <a:gd name="connsiteX2" fmla="*/ 72428 w 330850"/>
              <a:gd name="connsiteY2" fmla="*/ 36214 h 348856"/>
              <a:gd name="connsiteX3" fmla="*/ 99588 w 330850"/>
              <a:gd name="connsiteY3" fmla="*/ 18107 h 348856"/>
              <a:gd name="connsiteX4" fmla="*/ 153909 w 330850"/>
              <a:gd name="connsiteY4" fmla="*/ 0 h 348856"/>
              <a:gd name="connsiteX5" fmla="*/ 190123 w 330850"/>
              <a:gd name="connsiteY5" fmla="*/ 9054 h 348856"/>
              <a:gd name="connsiteX6" fmla="*/ 244444 w 330850"/>
              <a:gd name="connsiteY6" fmla="*/ 27161 h 348856"/>
              <a:gd name="connsiteX7" fmla="*/ 307818 w 330850"/>
              <a:gd name="connsiteY7" fmla="*/ 108642 h 348856"/>
              <a:gd name="connsiteX8" fmla="*/ 316872 w 330850"/>
              <a:gd name="connsiteY8" fmla="*/ 135802 h 348856"/>
              <a:gd name="connsiteX9" fmla="*/ 289711 w 330850"/>
              <a:gd name="connsiteY9" fmla="*/ 298765 h 348856"/>
              <a:gd name="connsiteX10" fmla="*/ 262551 w 330850"/>
              <a:gd name="connsiteY10" fmla="*/ 307818 h 348856"/>
              <a:gd name="connsiteX11" fmla="*/ 235390 w 330850"/>
              <a:gd name="connsiteY11" fmla="*/ 325925 h 348856"/>
              <a:gd name="connsiteX12" fmla="*/ 90535 w 330850"/>
              <a:gd name="connsiteY12" fmla="*/ 325925 h 348856"/>
              <a:gd name="connsiteX13" fmla="*/ 36214 w 330850"/>
              <a:gd name="connsiteY13" fmla="*/ 307818 h 34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0850" h="348856">
                <a:moveTo>
                  <a:pt x="0" y="126749"/>
                </a:moveTo>
                <a:cubicBezTo>
                  <a:pt x="7972" y="102834"/>
                  <a:pt x="21921" y="53051"/>
                  <a:pt x="45268" y="45268"/>
                </a:cubicBezTo>
                <a:cubicBezTo>
                  <a:pt x="54321" y="42250"/>
                  <a:pt x="63892" y="40482"/>
                  <a:pt x="72428" y="36214"/>
                </a:cubicBezTo>
                <a:cubicBezTo>
                  <a:pt x="82160" y="31348"/>
                  <a:pt x="89645" y="22526"/>
                  <a:pt x="99588" y="18107"/>
                </a:cubicBezTo>
                <a:cubicBezTo>
                  <a:pt x="117029" y="10355"/>
                  <a:pt x="153909" y="0"/>
                  <a:pt x="153909" y="0"/>
                </a:cubicBezTo>
                <a:cubicBezTo>
                  <a:pt x="165980" y="3018"/>
                  <a:pt x="178205" y="5479"/>
                  <a:pt x="190123" y="9054"/>
                </a:cubicBezTo>
                <a:cubicBezTo>
                  <a:pt x="208404" y="14539"/>
                  <a:pt x="244444" y="27161"/>
                  <a:pt x="244444" y="27161"/>
                </a:cubicBezTo>
                <a:cubicBezTo>
                  <a:pt x="267879" y="50596"/>
                  <a:pt x="296988" y="76154"/>
                  <a:pt x="307818" y="108642"/>
                </a:cubicBezTo>
                <a:lnTo>
                  <a:pt x="316872" y="135802"/>
                </a:lnTo>
                <a:cubicBezTo>
                  <a:pt x="315989" y="149048"/>
                  <a:pt x="330850" y="265854"/>
                  <a:pt x="289711" y="298765"/>
                </a:cubicBezTo>
                <a:cubicBezTo>
                  <a:pt x="282259" y="304727"/>
                  <a:pt x="271604" y="304800"/>
                  <a:pt x="262551" y="307818"/>
                </a:cubicBezTo>
                <a:cubicBezTo>
                  <a:pt x="253497" y="313854"/>
                  <a:pt x="245122" y="321059"/>
                  <a:pt x="235390" y="325925"/>
                </a:cubicBezTo>
                <a:cubicBezTo>
                  <a:pt x="189530" y="348856"/>
                  <a:pt x="140940" y="329803"/>
                  <a:pt x="90535" y="325925"/>
                </a:cubicBezTo>
                <a:lnTo>
                  <a:pt x="36214" y="307818"/>
                </a:lnTo>
              </a:path>
            </a:pathLst>
          </a:cu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关系的闭包</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本节摘要</a:t>
            </a:r>
          </a:p>
        </p:txBody>
      </p:sp>
      <p:sp>
        <p:nvSpPr>
          <p:cNvPr id="3" name="Content Placeholder 2"/>
          <p:cNvSpPr>
            <a:spLocks noGrp="1"/>
          </p:cNvSpPr>
          <p:nvPr>
            <p:ph idx="1"/>
          </p:nvPr>
        </p:nvSpPr>
        <p:spPr/>
        <p:txBody>
          <a:bodyPr/>
          <a:lstStyle/>
          <a:p>
            <a:r>
              <a:rPr lang="zh-CN" altLang="en-US" dirty="0" smtClean="0"/>
              <a:t>闭包的定义</a:t>
            </a:r>
            <a:endParaRPr lang="en-US" altLang="zh-CN" dirty="0" smtClean="0"/>
          </a:p>
          <a:p>
            <a:r>
              <a:rPr lang="zh-CN" altLang="en-US" dirty="0" smtClean="0"/>
              <a:t>传递闭包的</a:t>
            </a:r>
            <a:r>
              <a:rPr lang="zh-CN" altLang="en-US" dirty="0" smtClean="0"/>
              <a:t>计算公式</a:t>
            </a:r>
            <a:endParaRPr lang="en-US" altLang="zh-CN" dirty="0" smtClean="0"/>
          </a:p>
          <a:p>
            <a:r>
              <a:rPr lang="en-US" altLang="zh-CN" b="1" dirty="0"/>
              <a:t>Warshall</a:t>
            </a:r>
            <a:r>
              <a:rPr lang="zh-CN" altLang="en-US" dirty="0" smtClean="0"/>
              <a:t>算法</a:t>
            </a:r>
            <a:endParaRPr lang="zh-CN" altLang="en-US" dirty="0"/>
          </a:p>
        </p:txBody>
      </p:sp>
    </p:spTree>
    <p:extLst>
      <p:ext uri="{BB962C8B-B14F-4D97-AF65-F5344CB8AC3E}">
        <p14:creationId xmlns:p14="http://schemas.microsoft.com/office/powerpoint/2010/main" val="10692108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关系的三种闭包</a:t>
            </a:r>
            <a:endParaRPr lang="zh-CN" altLang="en-US" dirty="0"/>
          </a:p>
        </p:txBody>
      </p:sp>
      <p:sp>
        <p:nvSpPr>
          <p:cNvPr id="3" name="Content Placeholder 2"/>
          <p:cNvSpPr>
            <a:spLocks noGrp="1"/>
          </p:cNvSpPr>
          <p:nvPr>
            <p:ph idx="1"/>
          </p:nvPr>
        </p:nvSpPr>
        <p:spPr/>
        <p:txBody>
          <a:bodyPr/>
          <a:lstStyle/>
          <a:p>
            <a:pPr marL="0" indent="0">
              <a:buNone/>
            </a:pPr>
            <a:r>
              <a:rPr lang="zh-CN" altLang="en-US" dirty="0" smtClean="0"/>
              <a:t>针对关系自反性、对称性和传递性，我们有三种闭包：</a:t>
            </a:r>
            <a:endParaRPr lang="en-US" altLang="zh-CN" dirty="0" smtClean="0"/>
          </a:p>
          <a:p>
            <a:pPr marL="0" indent="0">
              <a:buNone/>
            </a:pPr>
            <a:endParaRPr lang="en-US" altLang="zh-CN" dirty="0" smtClean="0"/>
          </a:p>
          <a:p>
            <a:pPr marL="0" indent="0">
              <a:buNone/>
            </a:pPr>
            <a:r>
              <a:rPr lang="en-US" altLang="zh-CN" sz="2400" i="1" dirty="0" smtClean="0"/>
              <a:t>R</a:t>
            </a:r>
            <a:r>
              <a:rPr lang="en-US" altLang="zh-CN" sz="2400" dirty="0" smtClean="0"/>
              <a:t> </a:t>
            </a:r>
            <a:r>
              <a:rPr lang="zh-CN" altLang="en-US" sz="2400" dirty="0"/>
              <a:t>是</a:t>
            </a:r>
            <a:r>
              <a:rPr lang="en-US" altLang="zh-CN" sz="2400" i="1" dirty="0"/>
              <a:t>A</a:t>
            </a:r>
            <a:r>
              <a:rPr lang="zh-CN" altLang="en-US" sz="2400" dirty="0"/>
              <a:t>上的关系，</a:t>
            </a:r>
            <a:endParaRPr lang="en-US" altLang="zh-CN" dirty="0"/>
          </a:p>
          <a:p>
            <a:r>
              <a:rPr lang="en-US" altLang="zh-CN" sz="2800" i="1" dirty="0"/>
              <a:t>R</a:t>
            </a:r>
            <a:r>
              <a:rPr lang="zh-CN" altLang="en-US" dirty="0" smtClean="0"/>
              <a:t>的自反闭包是包含</a:t>
            </a:r>
            <a:r>
              <a:rPr lang="en-US" altLang="zh-CN" sz="2400" i="1" dirty="0"/>
              <a:t>R</a:t>
            </a:r>
            <a:r>
              <a:rPr lang="zh-CN" altLang="en-US" dirty="0" smtClean="0"/>
              <a:t>的最小自反关系，记作</a:t>
            </a:r>
            <a:r>
              <a:rPr lang="en-US" altLang="zh-CN" dirty="0" smtClean="0"/>
              <a:t>r(</a:t>
            </a:r>
            <a:r>
              <a:rPr lang="en-US" altLang="zh-CN" sz="2400" i="1" dirty="0"/>
              <a:t>R</a:t>
            </a:r>
            <a:r>
              <a:rPr lang="en-US" altLang="zh-CN" dirty="0" smtClean="0"/>
              <a:t>);</a:t>
            </a:r>
          </a:p>
          <a:p>
            <a:r>
              <a:rPr lang="en-US" altLang="zh-CN" sz="2800" i="1" dirty="0"/>
              <a:t>R</a:t>
            </a:r>
            <a:r>
              <a:rPr lang="zh-CN" altLang="en-US" dirty="0" smtClean="0"/>
              <a:t>的</a:t>
            </a:r>
            <a:r>
              <a:rPr lang="zh-CN" altLang="en-US" dirty="0"/>
              <a:t>对称</a:t>
            </a:r>
            <a:r>
              <a:rPr lang="zh-CN" altLang="en-US" dirty="0" smtClean="0"/>
              <a:t>闭包</a:t>
            </a:r>
            <a:r>
              <a:rPr lang="zh-CN" altLang="en-US" dirty="0"/>
              <a:t>是包含</a:t>
            </a:r>
            <a:r>
              <a:rPr lang="en-US" altLang="zh-CN" sz="2400" i="1" dirty="0"/>
              <a:t>R</a:t>
            </a:r>
            <a:r>
              <a:rPr lang="zh-CN" altLang="en-US" dirty="0"/>
              <a:t>的</a:t>
            </a:r>
            <a:r>
              <a:rPr lang="zh-CN" altLang="en-US" dirty="0" smtClean="0"/>
              <a:t>最小</a:t>
            </a:r>
            <a:r>
              <a:rPr lang="zh-CN" altLang="en-US" dirty="0"/>
              <a:t>对称</a:t>
            </a:r>
            <a:r>
              <a:rPr lang="zh-CN" altLang="en-US" dirty="0" smtClean="0"/>
              <a:t>关系</a:t>
            </a:r>
            <a:r>
              <a:rPr lang="zh-CN" altLang="en-US" dirty="0"/>
              <a:t>，记</a:t>
            </a:r>
            <a:r>
              <a:rPr lang="zh-CN" altLang="en-US" dirty="0" smtClean="0"/>
              <a:t>作</a:t>
            </a:r>
            <a:r>
              <a:rPr lang="en-US" altLang="zh-CN" dirty="0" smtClean="0"/>
              <a:t>s(</a:t>
            </a:r>
            <a:r>
              <a:rPr lang="en-US" altLang="zh-CN" sz="2400" i="1" dirty="0" smtClean="0"/>
              <a:t>R</a:t>
            </a:r>
            <a:r>
              <a:rPr lang="en-US" altLang="zh-CN" dirty="0"/>
              <a:t>);</a:t>
            </a:r>
            <a:endParaRPr lang="zh-CN" altLang="en-US" dirty="0"/>
          </a:p>
          <a:p>
            <a:r>
              <a:rPr lang="en-US" altLang="zh-CN" sz="2800" i="1" dirty="0"/>
              <a:t>R</a:t>
            </a:r>
            <a:r>
              <a:rPr lang="zh-CN" altLang="en-US" dirty="0" smtClean="0"/>
              <a:t>的传递闭包</a:t>
            </a:r>
            <a:r>
              <a:rPr lang="zh-CN" altLang="en-US" dirty="0"/>
              <a:t>是包含</a:t>
            </a:r>
            <a:r>
              <a:rPr lang="en-US" altLang="zh-CN" sz="2400" i="1" dirty="0"/>
              <a:t>R</a:t>
            </a:r>
            <a:r>
              <a:rPr lang="zh-CN" altLang="en-US" dirty="0"/>
              <a:t>的</a:t>
            </a:r>
            <a:r>
              <a:rPr lang="zh-CN" altLang="en-US" dirty="0" smtClean="0"/>
              <a:t>最小</a:t>
            </a:r>
            <a:r>
              <a:rPr lang="zh-CN" altLang="en-US" dirty="0"/>
              <a:t>传递</a:t>
            </a:r>
            <a:r>
              <a:rPr lang="zh-CN" altLang="en-US" dirty="0" smtClean="0"/>
              <a:t>关系</a:t>
            </a:r>
            <a:r>
              <a:rPr lang="zh-CN" altLang="en-US" dirty="0"/>
              <a:t>，记</a:t>
            </a:r>
            <a:r>
              <a:rPr lang="zh-CN" altLang="en-US" dirty="0" smtClean="0"/>
              <a:t>作</a:t>
            </a:r>
            <a:r>
              <a:rPr lang="en-US" altLang="zh-CN" dirty="0" smtClean="0"/>
              <a:t>t(</a:t>
            </a:r>
            <a:r>
              <a:rPr lang="en-US" altLang="zh-CN" sz="2400" i="1" dirty="0" smtClean="0"/>
              <a:t>R</a:t>
            </a:r>
            <a:r>
              <a:rPr lang="en-US" altLang="zh-CN" dirty="0" smtClean="0"/>
              <a:t>);</a:t>
            </a:r>
          </a:p>
          <a:p>
            <a:r>
              <a:rPr lang="zh-CN" altLang="en-US" dirty="0" smtClean="0"/>
              <a:t>有反对称闭包吗？</a:t>
            </a:r>
            <a:endParaRPr lang="zh-CN" altLang="en-US" dirty="0"/>
          </a:p>
          <a:p>
            <a:endParaRPr lang="zh-CN" altLang="en-US" dirty="0"/>
          </a:p>
        </p:txBody>
      </p:sp>
    </p:spTree>
    <p:extLst>
      <p:ext uri="{BB962C8B-B14F-4D97-AF65-F5344CB8AC3E}">
        <p14:creationId xmlns:p14="http://schemas.microsoft.com/office/powerpoint/2010/main" val="1551696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本节摘要</a:t>
            </a:r>
            <a:endParaRPr lang="en-US" dirty="0"/>
          </a:p>
        </p:txBody>
      </p:sp>
      <p:sp>
        <p:nvSpPr>
          <p:cNvPr id="3" name="Content Placeholder 2"/>
          <p:cNvSpPr>
            <a:spLocks noGrp="1"/>
          </p:cNvSpPr>
          <p:nvPr>
            <p:ph idx="1"/>
          </p:nvPr>
        </p:nvSpPr>
        <p:spPr/>
        <p:txBody>
          <a:bodyPr>
            <a:normAutofit/>
          </a:bodyPr>
          <a:lstStyle/>
          <a:p>
            <a:r>
              <a:rPr lang="zh-CN" altLang="en-US" dirty="0" smtClean="0"/>
              <a:t>关系与函数</a:t>
            </a:r>
            <a:endParaRPr lang="en-US" dirty="0" smtClean="0"/>
          </a:p>
          <a:p>
            <a:r>
              <a:rPr lang="zh-CN" altLang="en-US" dirty="0" smtClean="0"/>
              <a:t>关系的性质</a:t>
            </a:r>
            <a:endParaRPr lang="en-US" dirty="0" smtClean="0"/>
          </a:p>
          <a:p>
            <a:pPr lvl="1"/>
            <a:r>
              <a:rPr lang="zh-CN" altLang="en-US" dirty="0" smtClean="0"/>
              <a:t>自反性</a:t>
            </a:r>
            <a:endParaRPr lang="en-US" dirty="0" smtClean="0"/>
          </a:p>
          <a:p>
            <a:pPr lvl="1"/>
            <a:r>
              <a:rPr lang="zh-CN" altLang="en-US" dirty="0"/>
              <a:t>对称性</a:t>
            </a:r>
            <a:r>
              <a:rPr lang="zh-CN" altLang="en-US" dirty="0" smtClean="0"/>
              <a:t>与反对称性</a:t>
            </a:r>
            <a:endParaRPr lang="en-US" dirty="0" smtClean="0"/>
          </a:p>
          <a:p>
            <a:pPr lvl="1"/>
            <a:r>
              <a:rPr lang="zh-CN" altLang="en-US" dirty="0" smtClean="0"/>
              <a:t>传递性</a:t>
            </a:r>
            <a:endParaRPr lang="en-US" dirty="0" smtClean="0"/>
          </a:p>
          <a:p>
            <a:r>
              <a:rPr lang="zh-CN" altLang="en-US" dirty="0" smtClean="0"/>
              <a:t>关系的组合与复合</a:t>
            </a:r>
            <a:endParaRPr 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自反闭包</a:t>
            </a:r>
          </a:p>
        </p:txBody>
      </p:sp>
      <p:sp>
        <p:nvSpPr>
          <p:cNvPr id="3" name="Content Placeholder 2"/>
          <p:cNvSpPr>
            <a:spLocks noGrp="1"/>
          </p:cNvSpPr>
          <p:nvPr>
            <p:ph idx="1"/>
          </p:nvPr>
        </p:nvSpPr>
        <p:spPr/>
        <p:txBody>
          <a:bodyPr/>
          <a:lstStyle/>
          <a:p>
            <a:pPr marL="0" indent="0">
              <a:buNone/>
            </a:pPr>
            <a:r>
              <a:rPr lang="zh-CN" altLang="en-US" dirty="0" smtClean="0"/>
              <a:t>   对于集合</a:t>
            </a:r>
            <a:r>
              <a:rPr lang="en-US" altLang="zh-CN" dirty="0" smtClean="0"/>
              <a:t>A</a:t>
            </a:r>
            <a:r>
              <a:rPr lang="zh-CN" altLang="en-US" dirty="0" smtClean="0"/>
              <a:t>，定义其上的关系：</a:t>
            </a:r>
            <a:endParaRPr lang="en-US" altLang="zh-CN" dirty="0" smtClean="0"/>
          </a:p>
          <a:p>
            <a:pPr marL="0" indent="0" algn="ctr">
              <a:buNone/>
            </a:pPr>
            <a:r>
              <a:rPr lang="en-US" altLang="zh-CN" dirty="0" smtClean="0"/>
              <a:t>I</a:t>
            </a:r>
            <a:r>
              <a:rPr lang="en-US" altLang="zh-CN" baseline="-25000" dirty="0" smtClean="0"/>
              <a:t>A </a:t>
            </a:r>
            <a:r>
              <a:rPr lang="en-US" altLang="zh-CN" dirty="0" smtClean="0"/>
              <a:t>= {(a, a)|a</a:t>
            </a:r>
            <a:r>
              <a:rPr lang="en-US" altLang="zh-CN" sz="2400" dirty="0">
                <a:latin typeface="Cambria Math" panose="02040503050406030204" pitchFamily="18" charset="0"/>
                <a:ea typeface="Cambria Math" panose="02040503050406030204" pitchFamily="18" charset="0"/>
              </a:rPr>
              <a:t> </a:t>
            </a:r>
            <a:r>
              <a:rPr lang="en-US" altLang="zh-CN" sz="2400" dirty="0" smtClean="0">
                <a:latin typeface="Cambria Math" panose="02040503050406030204" pitchFamily="18" charset="0"/>
                <a:ea typeface="Cambria Math" panose="02040503050406030204" pitchFamily="18" charset="0"/>
              </a:rPr>
              <a:t>∈A</a:t>
            </a:r>
            <a:r>
              <a:rPr lang="en-US" altLang="zh-CN" dirty="0" smtClean="0"/>
              <a:t>}</a:t>
            </a:r>
          </a:p>
          <a:p>
            <a:pPr marL="0" indent="0">
              <a:buNone/>
            </a:pPr>
            <a:r>
              <a:rPr lang="zh-CN" altLang="en-US" dirty="0" smtClean="0"/>
              <a:t>称为</a:t>
            </a:r>
            <a:r>
              <a:rPr lang="en-US" altLang="zh-CN" dirty="0" smtClean="0"/>
              <a:t>A</a:t>
            </a:r>
            <a:r>
              <a:rPr lang="zh-CN" altLang="en-US" dirty="0" smtClean="0"/>
              <a:t>上的恒等关系</a:t>
            </a:r>
            <a:r>
              <a:rPr lang="en-US" altLang="zh-CN" dirty="0" smtClean="0"/>
              <a:t>.</a:t>
            </a:r>
          </a:p>
          <a:p>
            <a:pPr marL="0" indent="0">
              <a:buNone/>
            </a:pPr>
            <a:endParaRPr lang="en-US" altLang="zh-CN" dirty="0" smtClean="0"/>
          </a:p>
          <a:p>
            <a:pPr marL="0" indent="0">
              <a:buNone/>
            </a:pPr>
            <a:r>
              <a:rPr lang="en-US" altLang="zh-CN" sz="2800" i="1" dirty="0" smtClean="0"/>
              <a:t>   R</a:t>
            </a:r>
            <a:r>
              <a:rPr lang="zh-CN" altLang="en-US" sz="2800" dirty="0" smtClean="0"/>
              <a:t>是</a:t>
            </a:r>
            <a:r>
              <a:rPr lang="en-US" altLang="zh-CN" sz="2800" i="1" dirty="0"/>
              <a:t>A</a:t>
            </a:r>
            <a:r>
              <a:rPr lang="zh-CN" altLang="en-US" sz="2800" dirty="0"/>
              <a:t>上的关系</a:t>
            </a:r>
            <a:r>
              <a:rPr lang="zh-CN" altLang="en-US" sz="2800" dirty="0" smtClean="0"/>
              <a:t>，则其</a:t>
            </a:r>
            <a:r>
              <a:rPr lang="zh-CN" altLang="en-US" dirty="0"/>
              <a:t>自反</a:t>
            </a:r>
            <a:r>
              <a:rPr lang="zh-CN" altLang="en-US" dirty="0" smtClean="0"/>
              <a:t>闭包：</a:t>
            </a:r>
            <a:endParaRPr lang="en-US" altLang="zh-CN" dirty="0" smtClean="0"/>
          </a:p>
          <a:p>
            <a:pPr marL="0" indent="0" algn="ctr">
              <a:buNone/>
            </a:pPr>
            <a:r>
              <a:rPr lang="en-US" altLang="zh-CN" dirty="0" smtClean="0"/>
              <a:t>r(R) = </a:t>
            </a:r>
            <a:r>
              <a:rPr lang="en-US" altLang="zh-CN" sz="2400" dirty="0" smtClean="0"/>
              <a:t>R </a:t>
            </a:r>
            <a:r>
              <a:rPr lang="en-US" altLang="zh-CN" sz="2400" dirty="0" smtClean="0">
                <a:latin typeface="Cambria Math"/>
                <a:ea typeface="Cambria Math"/>
              </a:rPr>
              <a:t>∪ </a:t>
            </a:r>
            <a:r>
              <a:rPr lang="en-US" altLang="zh-CN" dirty="0"/>
              <a:t>I</a:t>
            </a:r>
            <a:r>
              <a:rPr lang="en-US" altLang="zh-CN" baseline="-25000" dirty="0"/>
              <a:t>A</a:t>
            </a:r>
            <a:endParaRPr lang="en-US" altLang="zh-CN" dirty="0"/>
          </a:p>
          <a:p>
            <a:pPr marL="0" indent="0">
              <a:buNone/>
            </a:pPr>
            <a:endParaRPr lang="zh-CN" altLang="en-US" dirty="0"/>
          </a:p>
        </p:txBody>
      </p:sp>
    </p:spTree>
    <p:extLst>
      <p:ext uri="{BB962C8B-B14F-4D97-AF65-F5344CB8AC3E}">
        <p14:creationId xmlns:p14="http://schemas.microsoft.com/office/powerpoint/2010/main" val="15989838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对称闭包</a:t>
            </a:r>
            <a:endParaRPr lang="zh-CN" altLang="en-US" dirty="0"/>
          </a:p>
        </p:txBody>
      </p:sp>
      <p:sp>
        <p:nvSpPr>
          <p:cNvPr id="3" name="Content Placeholder 2"/>
          <p:cNvSpPr>
            <a:spLocks noGrp="1"/>
          </p:cNvSpPr>
          <p:nvPr>
            <p:ph idx="1"/>
          </p:nvPr>
        </p:nvSpPr>
        <p:spPr/>
        <p:txBody>
          <a:bodyPr/>
          <a:lstStyle/>
          <a:p>
            <a:pPr marL="0" indent="0">
              <a:buNone/>
            </a:pPr>
            <a:r>
              <a:rPr lang="en-US" altLang="zh-CN" dirty="0" smtClean="0"/>
              <a:t>   </a:t>
            </a:r>
            <a:r>
              <a:rPr lang="en-US" altLang="zh-CN" i="1" dirty="0" smtClean="0"/>
              <a:t>R</a:t>
            </a:r>
            <a:r>
              <a:rPr lang="zh-CN" altLang="en-US" dirty="0"/>
              <a:t>是</a:t>
            </a:r>
            <a:r>
              <a:rPr lang="en-US" altLang="zh-CN" i="1" dirty="0"/>
              <a:t>A</a:t>
            </a:r>
            <a:r>
              <a:rPr lang="zh-CN" altLang="en-US" dirty="0"/>
              <a:t>上的关系</a:t>
            </a:r>
            <a:r>
              <a:rPr lang="zh-CN" altLang="en-US" dirty="0" smtClean="0"/>
              <a:t>，定义相应的关系</a:t>
            </a:r>
            <a:r>
              <a:rPr lang="zh-CN" altLang="en-US" dirty="0"/>
              <a:t>：</a:t>
            </a:r>
            <a:endParaRPr lang="en-US" altLang="zh-CN" dirty="0"/>
          </a:p>
          <a:p>
            <a:pPr marL="0" indent="0" algn="ctr">
              <a:buNone/>
            </a:pPr>
            <a:r>
              <a:rPr lang="en-US" altLang="zh-CN" dirty="0" smtClean="0"/>
              <a:t>R’ = {(b, </a:t>
            </a:r>
            <a:r>
              <a:rPr lang="en-US" altLang="zh-CN" dirty="0"/>
              <a:t>a</a:t>
            </a:r>
            <a:r>
              <a:rPr lang="en-US" altLang="zh-CN" dirty="0" smtClean="0"/>
              <a:t>)| </a:t>
            </a:r>
            <a:r>
              <a:rPr lang="en-US" altLang="zh-CN" dirty="0" smtClean="0"/>
              <a:t>(a, b)</a:t>
            </a:r>
            <a:r>
              <a:rPr lang="en-US" altLang="zh-CN" sz="2400" dirty="0" smtClean="0">
                <a:latin typeface="Cambria Math" panose="02040503050406030204" pitchFamily="18" charset="0"/>
                <a:ea typeface="Cambria Math" panose="02040503050406030204" pitchFamily="18" charset="0"/>
              </a:rPr>
              <a:t> </a:t>
            </a:r>
            <a:r>
              <a:rPr lang="en-US" altLang="zh-CN" sz="2400" dirty="0" smtClean="0">
                <a:latin typeface="Cambria Math" panose="02040503050406030204" pitchFamily="18" charset="0"/>
                <a:ea typeface="Cambria Math" panose="02040503050406030204" pitchFamily="18" charset="0"/>
              </a:rPr>
              <a:t>∈ R</a:t>
            </a:r>
            <a:r>
              <a:rPr lang="en-US" altLang="zh-CN" dirty="0" smtClean="0"/>
              <a:t>}</a:t>
            </a:r>
          </a:p>
          <a:p>
            <a:pPr marL="0" indent="0">
              <a:buNone/>
            </a:pPr>
            <a:r>
              <a:rPr lang="zh-CN" altLang="en-US" dirty="0" smtClean="0"/>
              <a:t>称为</a:t>
            </a:r>
            <a:r>
              <a:rPr lang="en-US" altLang="zh-CN" dirty="0" smtClean="0"/>
              <a:t>R</a:t>
            </a:r>
            <a:r>
              <a:rPr lang="zh-CN" altLang="en-US" dirty="0" smtClean="0"/>
              <a:t>的逆关系</a:t>
            </a:r>
            <a:r>
              <a:rPr lang="en-US" altLang="zh-CN" dirty="0" smtClean="0"/>
              <a:t>.</a:t>
            </a:r>
            <a:endParaRPr lang="en-US" altLang="zh-CN" dirty="0"/>
          </a:p>
          <a:p>
            <a:pPr marL="0" indent="0">
              <a:buNone/>
            </a:pPr>
            <a:endParaRPr lang="en-US" altLang="zh-CN" dirty="0" smtClean="0"/>
          </a:p>
          <a:p>
            <a:pPr marL="0" indent="0">
              <a:buNone/>
            </a:pPr>
            <a:r>
              <a:rPr lang="en-US" altLang="zh-CN" sz="2800" i="1" dirty="0" smtClean="0"/>
              <a:t>   R</a:t>
            </a:r>
            <a:r>
              <a:rPr lang="zh-CN" altLang="en-US" sz="2800" dirty="0"/>
              <a:t>是</a:t>
            </a:r>
            <a:r>
              <a:rPr lang="en-US" altLang="zh-CN" sz="2800" i="1" dirty="0"/>
              <a:t>A</a:t>
            </a:r>
            <a:r>
              <a:rPr lang="zh-CN" altLang="en-US" sz="2800" dirty="0"/>
              <a:t>上的关系，则</a:t>
            </a:r>
            <a:r>
              <a:rPr lang="zh-CN" altLang="en-US" sz="2800" dirty="0" smtClean="0"/>
              <a:t>其对称</a:t>
            </a:r>
            <a:r>
              <a:rPr lang="zh-CN" altLang="en-US" dirty="0" smtClean="0"/>
              <a:t>闭包</a:t>
            </a:r>
            <a:r>
              <a:rPr lang="zh-CN" altLang="en-US" dirty="0"/>
              <a:t>：</a:t>
            </a:r>
            <a:endParaRPr lang="en-US" altLang="zh-CN" dirty="0"/>
          </a:p>
          <a:p>
            <a:pPr marL="0" indent="0" algn="ctr">
              <a:buNone/>
            </a:pPr>
            <a:r>
              <a:rPr lang="en-US" altLang="zh-CN" dirty="0" smtClean="0"/>
              <a:t>s(R</a:t>
            </a:r>
            <a:r>
              <a:rPr lang="en-US" altLang="zh-CN" dirty="0"/>
              <a:t>) = </a:t>
            </a:r>
            <a:r>
              <a:rPr lang="en-US" altLang="zh-CN" sz="2400" dirty="0"/>
              <a:t>R </a:t>
            </a:r>
            <a:r>
              <a:rPr lang="en-US" altLang="zh-CN" sz="2400" dirty="0">
                <a:latin typeface="Cambria Math"/>
                <a:ea typeface="Cambria Math"/>
              </a:rPr>
              <a:t>∪ </a:t>
            </a:r>
            <a:r>
              <a:rPr lang="en-US" altLang="zh-CN" dirty="0"/>
              <a:t>R’</a:t>
            </a:r>
            <a:endParaRPr lang="zh-CN" altLang="en-US" dirty="0"/>
          </a:p>
        </p:txBody>
      </p:sp>
    </p:spTree>
    <p:extLst>
      <p:ext uri="{BB962C8B-B14F-4D97-AF65-F5344CB8AC3E}">
        <p14:creationId xmlns:p14="http://schemas.microsoft.com/office/powerpoint/2010/main" val="9975932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传递闭包</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altLang="zh-CN" sz="2800" i="1" dirty="0" smtClean="0"/>
                  <a:t>R</a:t>
                </a:r>
                <a:r>
                  <a:rPr lang="zh-CN" altLang="en-US" sz="2800" dirty="0" smtClean="0"/>
                  <a:t>是</a:t>
                </a:r>
                <a:r>
                  <a:rPr lang="en-US" altLang="zh-CN" sz="2800" i="1" dirty="0"/>
                  <a:t>A</a:t>
                </a:r>
                <a:r>
                  <a:rPr lang="zh-CN" altLang="en-US" sz="2800" dirty="0"/>
                  <a:t>上的关系，定义相应的关系</a:t>
                </a:r>
                <a:r>
                  <a:rPr lang="zh-CN" altLang="en-US" sz="2800" dirty="0" smtClean="0"/>
                  <a:t>：</a:t>
                </a:r>
                <a14:m>
                  <m:oMath xmlns:m="http://schemas.openxmlformats.org/officeDocument/2006/math">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𝑅</m:t>
                        </m:r>
                      </m:e>
                      <m:sup>
                        <m:r>
                          <a:rPr lang="en-US" altLang="zh-CN" sz="2800" i="1">
                            <a:latin typeface="Cambria Math" panose="02040503050406030204" pitchFamily="18" charset="0"/>
                          </a:rPr>
                          <m:t>+</m:t>
                        </m:r>
                      </m:sup>
                    </m:sSup>
                    <m:r>
                      <a:rPr lang="en-US" altLang="zh-CN" sz="2800" i="1">
                        <a:latin typeface="Cambria Math" panose="02040503050406030204" pitchFamily="18" charset="0"/>
                      </a:rPr>
                      <m:t>=</m:t>
                    </m:r>
                    <m:nary>
                      <m:naryPr>
                        <m:chr m:val="⋃"/>
                        <m:ctrlPr>
                          <a:rPr lang="en-US" altLang="zh-CN" sz="2800" i="1">
                            <a:latin typeface="Cambria Math" panose="02040503050406030204" pitchFamily="18" charset="0"/>
                          </a:rPr>
                        </m:ctrlPr>
                      </m:naryPr>
                      <m:sub>
                        <m:r>
                          <m:rPr>
                            <m:brk m:alnAt="23"/>
                          </m:rPr>
                          <a:rPr lang="en-US" altLang="zh-CN" sz="2800" i="1">
                            <a:latin typeface="Cambria Math" panose="02040503050406030204" pitchFamily="18" charset="0"/>
                          </a:rPr>
                          <m:t>𝑖</m:t>
                        </m:r>
                        <m:r>
                          <a:rPr lang="en-US" altLang="zh-CN" sz="2800" i="1">
                            <a:latin typeface="Cambria Math" panose="02040503050406030204" pitchFamily="18" charset="0"/>
                          </a:rPr>
                          <m:t>=1</m:t>
                        </m:r>
                      </m:sub>
                      <m:sup>
                        <m:r>
                          <a:rPr lang="en-US" altLang="zh-CN" sz="2800" i="1">
                            <a:latin typeface="Cambria Math" panose="02040503050406030204" pitchFamily="18" charset="0"/>
                            <a:ea typeface="Cambria Math" panose="02040503050406030204" pitchFamily="18" charset="0"/>
                          </a:rPr>
                          <m:t>∞</m:t>
                        </m:r>
                      </m:sup>
                      <m:e>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𝑅</m:t>
                            </m:r>
                          </m:e>
                          <m:sup>
                            <m:r>
                              <a:rPr lang="en-US" altLang="zh-CN" sz="2800" i="1">
                                <a:latin typeface="Cambria Math" panose="02040503050406030204" pitchFamily="18" charset="0"/>
                              </a:rPr>
                              <m:t>𝑖</m:t>
                            </m:r>
                          </m:sup>
                        </m:sSup>
                      </m:e>
                    </m:nary>
                  </m:oMath>
                </a14:m>
                <a:endParaRPr lang="en-US" altLang="zh-CN" sz="2800" b="1" dirty="0" smtClean="0"/>
              </a:p>
              <a:p>
                <a:pPr marL="0" indent="0">
                  <a:buNone/>
                </a:pPr>
                <a:endParaRPr lang="en-US" altLang="zh-CN" sz="2800" b="1" dirty="0" smtClean="0"/>
              </a:p>
              <a:p>
                <a:pPr marL="0" indent="0">
                  <a:buNone/>
                </a:pPr>
                <a:r>
                  <a:rPr lang="zh-CN" altLang="en-US" sz="2800" b="1" dirty="0" smtClean="0"/>
                  <a:t>定理</a:t>
                </a:r>
                <a:r>
                  <a:rPr lang="en-US" altLang="zh-CN" sz="2800" b="1" dirty="0" smtClean="0">
                    <a:latin typeface="Cambria Math" panose="02040503050406030204" pitchFamily="18" charset="0"/>
                    <a:ea typeface="Cambria Math" panose="02040503050406030204" pitchFamily="18" charset="0"/>
                  </a:rPr>
                  <a:t>1</a:t>
                </a:r>
                <a:r>
                  <a:rPr lang="zh-CN" altLang="en-US" sz="2800" dirty="0" smtClean="0"/>
                  <a:t>：</a:t>
                </a:r>
                <a:r>
                  <a:rPr lang="en-US" altLang="zh-CN" sz="2800" i="1" dirty="0" smtClean="0"/>
                  <a:t>R</a:t>
                </a:r>
                <a:r>
                  <a:rPr lang="zh-CN" altLang="en-US" sz="2800" dirty="0" smtClean="0"/>
                  <a:t>是</a:t>
                </a:r>
                <a:r>
                  <a:rPr lang="en-US" altLang="zh-CN" sz="2800" i="1" dirty="0"/>
                  <a:t>A</a:t>
                </a:r>
                <a:r>
                  <a:rPr lang="zh-CN" altLang="en-US" sz="2800" dirty="0"/>
                  <a:t>上的关系，</a:t>
                </a:r>
                <a:r>
                  <a:rPr lang="en-US" altLang="zh-CN" sz="2800" i="1" dirty="0"/>
                  <a:t>R</a:t>
                </a:r>
                <a:r>
                  <a:rPr lang="en-US" altLang="zh-CN" sz="2800" i="1" baseline="30000" dirty="0">
                    <a:ea typeface="Cambria Math" pitchFamily="18" charset="0"/>
                  </a:rPr>
                  <a:t>+</a:t>
                </a:r>
                <a:r>
                  <a:rPr lang="zh-CN" altLang="en-US" sz="2800" dirty="0" smtClean="0"/>
                  <a:t>是</a:t>
                </a:r>
                <a:r>
                  <a:rPr lang="en-US" altLang="zh-CN" sz="2800" i="1" dirty="0"/>
                  <a:t>R</a:t>
                </a:r>
                <a:r>
                  <a:rPr lang="zh-CN" altLang="en-US" sz="2800" dirty="0" smtClean="0"/>
                  <a:t>的传递闭包</a:t>
                </a:r>
                <a:r>
                  <a:rPr lang="en-US" altLang="zh-CN" dirty="0" smtClean="0"/>
                  <a:t>.</a:t>
                </a:r>
              </a:p>
              <a:p>
                <a:pPr marL="0" indent="0">
                  <a:buNone/>
                </a:pPr>
                <a:r>
                  <a:rPr lang="zh-CN" altLang="en-US" dirty="0" smtClean="0"/>
                  <a:t>我们需要</a:t>
                </a:r>
                <a:r>
                  <a:rPr lang="zh-CN" altLang="en-US" sz="2400" dirty="0" smtClean="0"/>
                  <a:t>证明：</a:t>
                </a:r>
                <a:endParaRPr lang="en-US" altLang="zh-CN" sz="2400" dirty="0" smtClean="0"/>
              </a:p>
              <a:p>
                <a:r>
                  <a:rPr lang="en-US" altLang="zh-CN" sz="2400" i="1" dirty="0" smtClean="0"/>
                  <a:t>R</a:t>
                </a:r>
                <a:r>
                  <a:rPr lang="en-US" altLang="zh-CN" sz="2400" i="1" baseline="30000" dirty="0">
                    <a:ea typeface="Cambria Math" pitchFamily="18" charset="0"/>
                  </a:rPr>
                  <a:t>+</a:t>
                </a:r>
                <a:r>
                  <a:rPr lang="zh-CN" altLang="en-US" sz="2400" dirty="0"/>
                  <a:t>是传递关系</a:t>
                </a:r>
                <a:r>
                  <a:rPr lang="en-US" altLang="zh-CN" sz="2400" dirty="0"/>
                  <a:t>.</a:t>
                </a:r>
              </a:p>
              <a:p>
                <a:pPr marL="0" indent="0">
                  <a:buNone/>
                </a:pPr>
                <a:r>
                  <a:rPr lang="zh-CN" altLang="en-US" sz="2400" b="1" dirty="0" smtClean="0"/>
                  <a:t>证</a:t>
                </a:r>
                <a:r>
                  <a:rPr lang="zh-CN" altLang="en-US" sz="2400" dirty="0"/>
                  <a:t>：如果</a:t>
                </a:r>
                <a:r>
                  <a:rPr lang="en-US" altLang="zh-CN" sz="2400" dirty="0"/>
                  <a:t>(a, b)</a:t>
                </a:r>
                <a:r>
                  <a:rPr lang="en-US" altLang="zh-CN" sz="2400" dirty="0">
                    <a:latin typeface="Cambria Math" panose="02040503050406030204" pitchFamily="18" charset="0"/>
                    <a:ea typeface="Cambria Math" panose="02040503050406030204" pitchFamily="18" charset="0"/>
                  </a:rPr>
                  <a:t> ∈</a:t>
                </a:r>
                <a:r>
                  <a:rPr lang="en-US" altLang="zh-CN" sz="2400" i="1" dirty="0"/>
                  <a:t> R</a:t>
                </a:r>
                <a:r>
                  <a:rPr lang="en-US" altLang="zh-CN" sz="2400" i="1" baseline="30000" dirty="0">
                    <a:ea typeface="Cambria Math" pitchFamily="18" charset="0"/>
                  </a:rPr>
                  <a:t>+</a:t>
                </a:r>
                <a:r>
                  <a:rPr lang="en-US" altLang="zh-CN" sz="2400" dirty="0"/>
                  <a:t>, (b, c)</a:t>
                </a:r>
                <a:r>
                  <a:rPr lang="en-US" altLang="zh-CN" sz="2400" dirty="0">
                    <a:latin typeface="Cambria Math" panose="02040503050406030204" pitchFamily="18" charset="0"/>
                    <a:ea typeface="Cambria Math" panose="02040503050406030204" pitchFamily="18" charset="0"/>
                  </a:rPr>
                  <a:t> ∈</a:t>
                </a:r>
                <a:r>
                  <a:rPr lang="en-US" altLang="zh-CN" sz="2400" i="1" dirty="0"/>
                  <a:t> R</a:t>
                </a:r>
                <a:r>
                  <a:rPr lang="en-US" altLang="zh-CN" sz="2400" i="1" baseline="30000" dirty="0">
                    <a:ea typeface="Cambria Math" pitchFamily="18" charset="0"/>
                  </a:rPr>
                  <a:t>+</a:t>
                </a:r>
                <a:r>
                  <a:rPr lang="en-US" altLang="zh-CN" sz="2400" dirty="0"/>
                  <a:t>, </a:t>
                </a:r>
                <a:r>
                  <a:rPr lang="zh-CN" altLang="en-US" sz="2400" dirty="0"/>
                  <a:t>有定义可知有正整数</a:t>
                </a:r>
                <a:r>
                  <a:rPr lang="en-US" altLang="zh-CN" sz="2400" dirty="0" err="1"/>
                  <a:t>i</a:t>
                </a:r>
                <a:r>
                  <a:rPr lang="en-US" altLang="zh-CN" sz="2400" dirty="0"/>
                  <a:t>, j</a:t>
                </a:r>
                <a:r>
                  <a:rPr lang="zh-CN" altLang="en-US" sz="2400" dirty="0"/>
                  <a:t>使</a:t>
                </a:r>
                <a:endParaRPr lang="en-US" altLang="zh-CN" sz="2400" dirty="0"/>
              </a:p>
              <a:p>
                <a:pPr marL="0" indent="0">
                  <a:buNone/>
                </a:pPr>
                <a:r>
                  <a:rPr lang="en-US" altLang="zh-CN" sz="2400" dirty="0"/>
                  <a:t>    (a, b)</a:t>
                </a:r>
                <a:r>
                  <a:rPr lang="en-US" altLang="zh-CN" sz="2400" dirty="0">
                    <a:latin typeface="Cambria Math" panose="02040503050406030204" pitchFamily="18" charset="0"/>
                    <a:ea typeface="Cambria Math" panose="02040503050406030204" pitchFamily="18" charset="0"/>
                  </a:rPr>
                  <a:t> ∈</a:t>
                </a:r>
                <a:r>
                  <a:rPr lang="en-US" altLang="zh-CN" sz="2400" i="1" dirty="0"/>
                  <a:t> </a:t>
                </a:r>
                <a:r>
                  <a:rPr lang="en-US" altLang="zh-CN" sz="2400" i="1" dirty="0" err="1"/>
                  <a:t>R</a:t>
                </a:r>
                <a:r>
                  <a:rPr lang="en-US" altLang="zh-CN" sz="2400" i="1" baseline="30000" dirty="0" err="1">
                    <a:ea typeface="Cambria Math" pitchFamily="18" charset="0"/>
                  </a:rPr>
                  <a:t>i</a:t>
                </a:r>
                <a:r>
                  <a:rPr lang="en-US" altLang="zh-CN" sz="2400" dirty="0"/>
                  <a:t>, (b, c)</a:t>
                </a:r>
                <a:r>
                  <a:rPr lang="en-US" altLang="zh-CN" sz="2400" dirty="0">
                    <a:latin typeface="Cambria Math" panose="02040503050406030204" pitchFamily="18" charset="0"/>
                    <a:ea typeface="Cambria Math" panose="02040503050406030204" pitchFamily="18" charset="0"/>
                  </a:rPr>
                  <a:t> ∈</a:t>
                </a:r>
                <a:r>
                  <a:rPr lang="en-US" altLang="zh-CN" sz="2400" i="1" dirty="0"/>
                  <a:t> </a:t>
                </a:r>
                <a:r>
                  <a:rPr lang="en-US" altLang="zh-CN" sz="2400" i="1" dirty="0" err="1"/>
                  <a:t>R</a:t>
                </a:r>
                <a:r>
                  <a:rPr lang="en-US" altLang="zh-CN" sz="2400" i="1" baseline="30000" dirty="0" err="1">
                    <a:ea typeface="Cambria Math" pitchFamily="18" charset="0"/>
                  </a:rPr>
                  <a:t>j</a:t>
                </a:r>
                <a:r>
                  <a:rPr lang="en-US" altLang="zh-CN" sz="2400" dirty="0"/>
                  <a:t>, </a:t>
                </a:r>
                <a:r>
                  <a:rPr lang="zh-CN" altLang="en-US" sz="2400" dirty="0"/>
                  <a:t>故</a:t>
                </a:r>
                <a:r>
                  <a:rPr lang="en-US" altLang="zh-CN" sz="2400" dirty="0"/>
                  <a:t>(a, b)</a:t>
                </a:r>
                <a:r>
                  <a:rPr lang="en-US" altLang="zh-CN" sz="2400" dirty="0">
                    <a:latin typeface="Cambria Math" panose="02040503050406030204" pitchFamily="18" charset="0"/>
                    <a:ea typeface="Cambria Math" panose="02040503050406030204" pitchFamily="18" charset="0"/>
                  </a:rPr>
                  <a:t> ∈</a:t>
                </a:r>
                <a:r>
                  <a:rPr lang="en-US" altLang="zh-CN" sz="2400" i="1" dirty="0"/>
                  <a:t> </a:t>
                </a:r>
                <a:r>
                  <a:rPr lang="en-US" altLang="zh-CN" sz="2400" i="1" dirty="0" err="1"/>
                  <a:t>R</a:t>
                </a:r>
                <a:r>
                  <a:rPr lang="en-US" altLang="zh-CN" sz="2400" i="1" baseline="30000" dirty="0" err="1">
                    <a:ea typeface="Cambria Math" pitchFamily="18" charset="0"/>
                  </a:rPr>
                  <a:t>i+j</a:t>
                </a:r>
                <a:r>
                  <a:rPr lang="en-US" altLang="zh-CN" sz="2400" dirty="0">
                    <a:latin typeface="Cambria Math"/>
                    <a:ea typeface="Cambria Math"/>
                  </a:rPr>
                  <a:t> ⊆</a:t>
                </a:r>
                <a:r>
                  <a:rPr lang="en-US" altLang="zh-CN" sz="2400" i="1" dirty="0"/>
                  <a:t> R</a:t>
                </a:r>
                <a:r>
                  <a:rPr lang="en-US" altLang="zh-CN" sz="2400" i="1" baseline="30000" dirty="0" smtClean="0">
                    <a:ea typeface="Cambria Math" pitchFamily="18" charset="0"/>
                  </a:rPr>
                  <a:t>+</a:t>
                </a:r>
                <a:r>
                  <a:rPr lang="en-US" altLang="zh-CN" sz="2400" dirty="0" smtClean="0"/>
                  <a:t>.</a:t>
                </a:r>
              </a:p>
              <a:p>
                <a:r>
                  <a:rPr lang="en-US" altLang="zh-CN" i="1" dirty="0" smtClean="0"/>
                  <a:t>R</a:t>
                </a:r>
                <a:r>
                  <a:rPr lang="en-US" altLang="zh-CN" i="1" baseline="-25000" dirty="0" smtClean="0"/>
                  <a:t>1</a:t>
                </a:r>
                <a:r>
                  <a:rPr lang="zh-CN" altLang="en-US" dirty="0" smtClean="0"/>
                  <a:t>是</a:t>
                </a:r>
                <a:r>
                  <a:rPr lang="en-US" altLang="zh-CN" i="1" dirty="0" smtClean="0"/>
                  <a:t>A</a:t>
                </a:r>
                <a:r>
                  <a:rPr lang="zh-CN" altLang="en-US" dirty="0" smtClean="0"/>
                  <a:t>上的传递关系，如果</a:t>
                </a:r>
                <a:r>
                  <a:rPr lang="en-US" altLang="zh-CN" i="1" dirty="0" smtClean="0"/>
                  <a:t>R </a:t>
                </a:r>
                <a:r>
                  <a:rPr lang="en-US" altLang="zh-CN" dirty="0">
                    <a:latin typeface="Cambria Math"/>
                    <a:ea typeface="Cambria Math"/>
                  </a:rPr>
                  <a:t>⊆</a:t>
                </a:r>
                <a:r>
                  <a:rPr lang="en-US" altLang="zh-CN" dirty="0" smtClean="0">
                    <a:latin typeface="Cambria Math"/>
                    <a:ea typeface="Cambria Math"/>
                  </a:rPr>
                  <a:t> </a:t>
                </a:r>
                <a:r>
                  <a:rPr lang="en-US" altLang="zh-CN" i="1" dirty="0" smtClean="0"/>
                  <a:t>R</a:t>
                </a:r>
                <a:r>
                  <a:rPr lang="en-US" altLang="zh-CN" i="1" baseline="-25000" dirty="0" smtClean="0"/>
                  <a:t>1</a:t>
                </a:r>
                <a:r>
                  <a:rPr lang="zh-CN" altLang="en-US" dirty="0"/>
                  <a:t>，</a:t>
                </a:r>
                <a:r>
                  <a:rPr lang="zh-CN" altLang="en-US" dirty="0" smtClean="0"/>
                  <a:t>那么</a:t>
                </a:r>
                <a:r>
                  <a:rPr lang="en-US" altLang="zh-CN" i="1" dirty="0"/>
                  <a:t>R</a:t>
                </a:r>
                <a:r>
                  <a:rPr lang="en-US" altLang="zh-CN" i="1" baseline="30000" dirty="0">
                    <a:ea typeface="Cambria Math" pitchFamily="18" charset="0"/>
                  </a:rPr>
                  <a:t>+</a:t>
                </a:r>
                <a:r>
                  <a:rPr lang="en-US" altLang="zh-CN" dirty="0" smtClean="0">
                    <a:latin typeface="Cambria Math"/>
                    <a:ea typeface="Cambria Math"/>
                  </a:rPr>
                  <a:t> </a:t>
                </a:r>
                <a:r>
                  <a:rPr lang="en-US" altLang="zh-CN" dirty="0">
                    <a:latin typeface="Cambria Math"/>
                    <a:ea typeface="Cambria Math"/>
                  </a:rPr>
                  <a:t>⊆</a:t>
                </a:r>
                <a:r>
                  <a:rPr lang="en-US" altLang="zh-CN" i="1" dirty="0"/>
                  <a:t> R</a:t>
                </a:r>
                <a:r>
                  <a:rPr lang="en-US" altLang="zh-CN" i="1" baseline="-25000" dirty="0"/>
                  <a:t>1</a:t>
                </a:r>
                <a:r>
                  <a:rPr lang="en-US" altLang="zh-CN" dirty="0" smtClean="0"/>
                  <a:t>.</a:t>
                </a:r>
              </a:p>
              <a:p>
                <a:pPr marL="27432" indent="0">
                  <a:buNone/>
                </a:pPr>
                <a:r>
                  <a:rPr lang="zh-CN" altLang="en-US" b="1" dirty="0" smtClean="0"/>
                  <a:t>证</a:t>
                </a:r>
                <a:r>
                  <a:rPr lang="zh-CN" altLang="en-US" dirty="0" smtClean="0"/>
                  <a:t>：</a:t>
                </a:r>
                <a14:m>
                  <m:oMath xmlns:m="http://schemas.openxmlformats.org/officeDocument/2006/math">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𝑅</m:t>
                        </m:r>
                      </m:e>
                      <m:sup>
                        <m:r>
                          <a:rPr lang="en-US" altLang="zh-CN" sz="2800" i="1">
                            <a:latin typeface="Cambria Math" panose="02040503050406030204" pitchFamily="18" charset="0"/>
                          </a:rPr>
                          <m:t>+</m:t>
                        </m:r>
                      </m:sup>
                    </m:sSup>
                    <m:r>
                      <a:rPr lang="en-US" altLang="zh-CN" sz="2800" i="1">
                        <a:latin typeface="Cambria Math" panose="02040503050406030204" pitchFamily="18" charset="0"/>
                      </a:rPr>
                      <m:t>=</m:t>
                    </m:r>
                    <m:nary>
                      <m:naryPr>
                        <m:chr m:val="⋃"/>
                        <m:ctrlPr>
                          <a:rPr lang="en-US" altLang="zh-CN" sz="2800" i="1">
                            <a:latin typeface="Cambria Math" panose="02040503050406030204" pitchFamily="18" charset="0"/>
                          </a:rPr>
                        </m:ctrlPr>
                      </m:naryPr>
                      <m:sub>
                        <m:r>
                          <m:rPr>
                            <m:brk m:alnAt="23"/>
                          </m:rPr>
                          <a:rPr lang="en-US" altLang="zh-CN" sz="2800" i="1">
                            <a:latin typeface="Cambria Math" panose="02040503050406030204" pitchFamily="18" charset="0"/>
                          </a:rPr>
                          <m:t>𝑖</m:t>
                        </m:r>
                        <m:r>
                          <a:rPr lang="en-US" altLang="zh-CN" sz="2800" i="1">
                            <a:latin typeface="Cambria Math" panose="02040503050406030204" pitchFamily="18" charset="0"/>
                          </a:rPr>
                          <m:t>=1</m:t>
                        </m:r>
                      </m:sub>
                      <m:sup>
                        <m:r>
                          <a:rPr lang="en-US" altLang="zh-CN" sz="2800" i="1">
                            <a:latin typeface="Cambria Math" panose="02040503050406030204" pitchFamily="18" charset="0"/>
                            <a:ea typeface="Cambria Math" panose="02040503050406030204" pitchFamily="18" charset="0"/>
                          </a:rPr>
                          <m:t>∞</m:t>
                        </m:r>
                      </m:sup>
                      <m:e>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𝑅</m:t>
                            </m:r>
                          </m:e>
                          <m:sup>
                            <m:r>
                              <a:rPr lang="en-US" altLang="zh-CN" sz="2800" i="1">
                                <a:latin typeface="Cambria Math" panose="02040503050406030204" pitchFamily="18" charset="0"/>
                              </a:rPr>
                              <m:t>𝑖</m:t>
                            </m:r>
                          </m:sup>
                        </m:sSup>
                      </m:e>
                    </m:nary>
                  </m:oMath>
                </a14:m>
                <a:r>
                  <a:rPr lang="en-US" altLang="zh-CN" dirty="0" smtClean="0">
                    <a:latin typeface="Cambria Math"/>
                    <a:ea typeface="Cambria Math"/>
                  </a:rPr>
                  <a:t> ⊆ </a:t>
                </a:r>
                <a14:m>
                  <m:oMath xmlns:m="http://schemas.openxmlformats.org/officeDocument/2006/math">
                    <m:nary>
                      <m:naryPr>
                        <m:chr m:val="⋃"/>
                        <m:ctrlPr>
                          <a:rPr lang="en-US" altLang="zh-CN" i="1" dirty="0" smtClean="0">
                            <a:latin typeface="Cambria Math" panose="02040503050406030204" pitchFamily="18" charset="0"/>
                            <a:ea typeface="Cambria Math"/>
                          </a:rPr>
                        </m:ctrlPr>
                      </m:naryPr>
                      <m:sub>
                        <m:r>
                          <m:rPr>
                            <m:brk m:alnAt="23"/>
                          </m:rPr>
                          <a:rPr lang="en-US" altLang="zh-CN" b="0" i="1" dirty="0" smtClean="0">
                            <a:latin typeface="Cambria Math" panose="02040503050406030204" pitchFamily="18" charset="0"/>
                            <a:ea typeface="Cambria Math"/>
                          </a:rPr>
                          <m:t>𝑖</m:t>
                        </m:r>
                        <m:r>
                          <a:rPr lang="en-US" altLang="zh-CN" b="0" i="1" dirty="0" smtClean="0">
                            <a:latin typeface="Cambria Math" panose="02040503050406030204" pitchFamily="18" charset="0"/>
                            <a:ea typeface="Cambria Math"/>
                          </a:rPr>
                          <m:t>=1</m:t>
                        </m:r>
                      </m:sub>
                      <m:sup>
                        <m:r>
                          <a:rPr lang="en-US" altLang="zh-CN" i="1" dirty="0" smtClean="0">
                            <a:latin typeface="Cambria Math" panose="02040503050406030204" pitchFamily="18" charset="0"/>
                            <a:ea typeface="Cambria Math" panose="02040503050406030204" pitchFamily="18" charset="0"/>
                          </a:rPr>
                          <m:t>∞</m:t>
                        </m:r>
                      </m:sup>
                      <m:e>
                        <m:sSubSup>
                          <m:sSubSupPr>
                            <m:ctrlPr>
                              <a:rPr lang="en-US" altLang="zh-CN" i="1" dirty="0" smtClean="0">
                                <a:latin typeface="Cambria Math" panose="02040503050406030204" pitchFamily="18" charset="0"/>
                                <a:ea typeface="Cambria Math"/>
                              </a:rPr>
                            </m:ctrlPr>
                          </m:sSubSupPr>
                          <m:e>
                            <m:r>
                              <a:rPr lang="en-US" altLang="zh-CN" b="0" i="1" dirty="0" smtClean="0">
                                <a:latin typeface="Cambria Math" panose="02040503050406030204" pitchFamily="18" charset="0"/>
                                <a:ea typeface="Cambria Math"/>
                              </a:rPr>
                              <m:t>𝑅</m:t>
                            </m:r>
                          </m:e>
                          <m:sub>
                            <m:r>
                              <a:rPr lang="en-US" altLang="zh-CN" b="0" i="1" dirty="0" smtClean="0">
                                <a:latin typeface="Cambria Math" panose="02040503050406030204" pitchFamily="18" charset="0"/>
                                <a:ea typeface="Cambria Math"/>
                              </a:rPr>
                              <m:t>1</m:t>
                            </m:r>
                          </m:sub>
                          <m:sup>
                            <m:r>
                              <a:rPr lang="en-US" altLang="zh-CN" b="0" i="1" dirty="0" smtClean="0">
                                <a:latin typeface="Cambria Math" panose="02040503050406030204" pitchFamily="18" charset="0"/>
                                <a:ea typeface="Cambria Math"/>
                              </a:rPr>
                              <m:t>𝑖</m:t>
                            </m:r>
                          </m:sup>
                        </m:sSubSup>
                      </m:e>
                    </m:nary>
                  </m:oMath>
                </a14:m>
                <a:r>
                  <a:rPr lang="en-US" altLang="zh-CN" dirty="0" smtClean="0"/>
                  <a:t> = </a:t>
                </a:r>
                <a14:m>
                  <m:oMath xmlns:m="http://schemas.openxmlformats.org/officeDocument/2006/math">
                    <m:nary>
                      <m:naryPr>
                        <m:chr m:val="⋃"/>
                        <m:ctrlPr>
                          <a:rPr lang="en-US" altLang="zh-CN" i="1" dirty="0">
                            <a:latin typeface="Cambria Math" panose="02040503050406030204" pitchFamily="18" charset="0"/>
                            <a:ea typeface="Cambria Math"/>
                          </a:rPr>
                        </m:ctrlPr>
                      </m:naryPr>
                      <m:sub>
                        <m:r>
                          <m:rPr>
                            <m:brk m:alnAt="23"/>
                          </m:rPr>
                          <a:rPr lang="en-US" altLang="zh-CN" i="1" dirty="0">
                            <a:latin typeface="Cambria Math" panose="02040503050406030204" pitchFamily="18" charset="0"/>
                            <a:ea typeface="Cambria Math"/>
                          </a:rPr>
                          <m:t>𝑖</m:t>
                        </m:r>
                        <m:r>
                          <a:rPr lang="en-US" altLang="zh-CN" i="1" dirty="0">
                            <a:latin typeface="Cambria Math" panose="02040503050406030204" pitchFamily="18" charset="0"/>
                            <a:ea typeface="Cambria Math"/>
                          </a:rPr>
                          <m:t>=1</m:t>
                        </m:r>
                      </m:sub>
                      <m:sup>
                        <m:r>
                          <a:rPr lang="en-US" altLang="zh-CN" i="1" dirty="0">
                            <a:latin typeface="Cambria Math" panose="02040503050406030204" pitchFamily="18" charset="0"/>
                            <a:ea typeface="Cambria Math" panose="02040503050406030204" pitchFamily="18" charset="0"/>
                          </a:rPr>
                          <m:t>∞</m:t>
                        </m:r>
                      </m:sup>
                      <m:e>
                        <m:sSub>
                          <m:sSubPr>
                            <m:ctrlPr>
                              <a:rPr lang="en-US" altLang="zh-CN" i="1" dirty="0" smtClean="0">
                                <a:latin typeface="Cambria Math" panose="02040503050406030204" pitchFamily="18" charset="0"/>
                                <a:ea typeface="Cambria Math" panose="02040503050406030204" pitchFamily="18" charset="0"/>
                              </a:rPr>
                            </m:ctrlPr>
                          </m:sSubPr>
                          <m:e>
                            <m:r>
                              <a:rPr lang="en-US" altLang="zh-CN" b="0" i="1" dirty="0" smtClean="0">
                                <a:latin typeface="Cambria Math" panose="02040503050406030204" pitchFamily="18" charset="0"/>
                                <a:ea typeface="Cambria Math" panose="02040503050406030204" pitchFamily="18" charset="0"/>
                              </a:rPr>
                              <m:t>𝑅</m:t>
                            </m:r>
                          </m:e>
                          <m:sub>
                            <m:r>
                              <a:rPr lang="en-US" altLang="zh-CN" b="0" i="1" dirty="0" smtClean="0">
                                <a:latin typeface="Cambria Math" panose="02040503050406030204" pitchFamily="18" charset="0"/>
                                <a:ea typeface="Cambria Math" panose="02040503050406030204" pitchFamily="18" charset="0"/>
                              </a:rPr>
                              <m:t>1</m:t>
                            </m:r>
                          </m:sub>
                        </m:sSub>
                      </m:e>
                    </m:nary>
                  </m:oMath>
                </a14:m>
                <a:r>
                  <a:rPr lang="zh-CN" altLang="en-US" dirty="0" smtClean="0"/>
                  <a:t> </a:t>
                </a:r>
                <a:r>
                  <a:rPr lang="en-US" altLang="zh-CN" dirty="0" smtClean="0"/>
                  <a:t>= </a:t>
                </a:r>
                <a:r>
                  <a:rPr lang="en-US" altLang="zh-CN" i="1" dirty="0"/>
                  <a:t>R</a:t>
                </a:r>
                <a:r>
                  <a:rPr lang="en-US" altLang="zh-CN" i="1" baseline="-25000" dirty="0"/>
                  <a:t>1</a:t>
                </a:r>
                <a:endParaRPr lang="zh-CN"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81" t="-1667" b="-31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800050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传递闭包的计算</a:t>
            </a:r>
            <a:endParaRPr lang="zh-CN" altLang="en-US" dirty="0"/>
          </a:p>
        </p:txBody>
      </p:sp>
      <p:sp>
        <p:nvSpPr>
          <p:cNvPr id="3" name="Content Placeholder 2"/>
          <p:cNvSpPr>
            <a:spLocks noGrp="1"/>
          </p:cNvSpPr>
          <p:nvPr>
            <p:ph idx="1"/>
          </p:nvPr>
        </p:nvSpPr>
        <p:spPr/>
        <p:txBody>
          <a:bodyPr>
            <a:normAutofit lnSpcReduction="10000"/>
          </a:bodyPr>
          <a:lstStyle/>
          <a:p>
            <a:pPr marL="0" indent="0">
              <a:buNone/>
            </a:pPr>
            <a:r>
              <a:rPr lang="zh-CN" altLang="en-US" b="1" dirty="0" smtClean="0"/>
              <a:t>定理</a:t>
            </a:r>
            <a:r>
              <a:rPr lang="en-US" altLang="zh-CN" b="1" dirty="0" smtClean="0">
                <a:latin typeface="Cambria Math" panose="02040503050406030204" pitchFamily="18" charset="0"/>
                <a:ea typeface="Cambria Math" panose="02040503050406030204" pitchFamily="18" charset="0"/>
              </a:rPr>
              <a:t>2</a:t>
            </a:r>
            <a:r>
              <a:rPr lang="zh-CN" altLang="en-US" dirty="0" smtClean="0"/>
              <a:t>：</a:t>
            </a:r>
            <a:r>
              <a:rPr lang="en-US" altLang="zh-CN" sz="2800" i="1" dirty="0" smtClean="0"/>
              <a:t> R</a:t>
            </a:r>
            <a:r>
              <a:rPr lang="zh-CN" altLang="en-US" sz="2800" dirty="0" smtClean="0"/>
              <a:t>是</a:t>
            </a:r>
            <a:r>
              <a:rPr lang="en-US" altLang="zh-CN" sz="2800" i="1" dirty="0"/>
              <a:t>A</a:t>
            </a:r>
            <a:r>
              <a:rPr lang="zh-CN" altLang="en-US" sz="2800" dirty="0"/>
              <a:t>上的关系，</a:t>
            </a:r>
            <a:r>
              <a:rPr lang="en-US" altLang="zh-CN" sz="2800" dirty="0"/>
              <a:t>(a, b)</a:t>
            </a:r>
            <a:r>
              <a:rPr lang="en-US" altLang="zh-CN" sz="2800" dirty="0">
                <a:latin typeface="Cambria Math"/>
                <a:ea typeface="Cambria Math"/>
              </a:rPr>
              <a:t>∈</a:t>
            </a:r>
            <a:r>
              <a:rPr lang="en-US" altLang="zh-CN" sz="2800" i="1" dirty="0"/>
              <a:t>R</a:t>
            </a:r>
            <a:r>
              <a:rPr lang="en-US" altLang="zh-CN" sz="2800" i="1" baseline="30000" dirty="0">
                <a:ea typeface="Cambria Math" pitchFamily="18" charset="0"/>
              </a:rPr>
              <a:t>n</a:t>
            </a:r>
            <a:r>
              <a:rPr lang="zh-CN" altLang="en-US" sz="2800" dirty="0"/>
              <a:t>当且仅当在</a:t>
            </a:r>
            <a:r>
              <a:rPr lang="en-US" altLang="zh-CN" sz="2800" i="1" dirty="0"/>
              <a:t>R</a:t>
            </a:r>
            <a:r>
              <a:rPr lang="zh-CN" altLang="en-US" sz="2800" dirty="0"/>
              <a:t>的关系图中有从</a:t>
            </a:r>
            <a:r>
              <a:rPr lang="en-US" altLang="zh-CN" sz="2800" dirty="0"/>
              <a:t>a</a:t>
            </a:r>
            <a:r>
              <a:rPr lang="zh-CN" altLang="en-US" sz="2800" dirty="0"/>
              <a:t>到</a:t>
            </a:r>
            <a:r>
              <a:rPr lang="en-US" altLang="zh-CN" sz="2800" dirty="0"/>
              <a:t>b</a:t>
            </a:r>
            <a:r>
              <a:rPr lang="zh-CN" altLang="en-US" sz="2800" dirty="0"/>
              <a:t>的长为</a:t>
            </a:r>
            <a:r>
              <a:rPr lang="en-US" altLang="zh-CN" sz="2800" dirty="0"/>
              <a:t>n</a:t>
            </a:r>
            <a:r>
              <a:rPr lang="zh-CN" altLang="en-US" sz="2800" dirty="0"/>
              <a:t>的路。</a:t>
            </a:r>
            <a:endParaRPr lang="en-US" altLang="zh-CN" sz="2800" dirty="0"/>
          </a:p>
          <a:p>
            <a:pPr marL="0" indent="0">
              <a:buNone/>
            </a:pPr>
            <a:r>
              <a:rPr lang="zh-CN" altLang="en-US" sz="2800" b="1" dirty="0"/>
              <a:t>证</a:t>
            </a:r>
            <a:r>
              <a:rPr lang="zh-CN" altLang="en-US" sz="2800" dirty="0"/>
              <a:t>：</a:t>
            </a:r>
            <a:endParaRPr lang="en-US" altLang="zh-CN" sz="2800" dirty="0"/>
          </a:p>
          <a:p>
            <a:pPr marL="274320" lvl="1" indent="-274320">
              <a:buClr>
                <a:schemeClr val="accent3"/>
              </a:buClr>
              <a:buSzPct val="95000"/>
            </a:pPr>
            <a:r>
              <a:rPr lang="en-US" altLang="zh-CN" sz="2800" dirty="0">
                <a:sym typeface="Symbol" panose="05050102010706020507" pitchFamily="18" charset="2"/>
              </a:rPr>
              <a:t>“</a:t>
            </a:r>
            <a:r>
              <a:rPr lang="zh-CN" altLang="en-US" sz="2800" dirty="0">
                <a:sym typeface="Symbol" panose="05050102010706020507" pitchFamily="18" charset="2"/>
              </a:rPr>
              <a:t></a:t>
            </a:r>
            <a:r>
              <a:rPr lang="en-US" altLang="zh-CN" sz="2800" dirty="0">
                <a:sym typeface="Symbol" panose="05050102010706020507" pitchFamily="18" charset="2"/>
              </a:rPr>
              <a:t>”:  </a:t>
            </a:r>
            <a:r>
              <a:rPr lang="zh-CN" altLang="en-US" sz="2800" dirty="0">
                <a:latin typeface="Cambria Math" panose="02040503050406030204" pitchFamily="18" charset="0"/>
                <a:sym typeface="Symbol" panose="05050102010706020507" pitchFamily="18" charset="2"/>
              </a:rPr>
              <a:t>如果取</a:t>
            </a:r>
            <a:r>
              <a:rPr lang="en-US" altLang="zh-CN" sz="2800" dirty="0">
                <a:latin typeface="Cambria Math" panose="02040503050406030204" pitchFamily="18" charset="0"/>
                <a:ea typeface="Cambria Math" panose="02040503050406030204" pitchFamily="18" charset="0"/>
              </a:rPr>
              <a:t>(a, b)∈R</a:t>
            </a:r>
            <a:r>
              <a:rPr lang="en-US" altLang="zh-CN" sz="2800" baseline="30000" dirty="0">
                <a:latin typeface="Cambria Math" panose="02040503050406030204" pitchFamily="18" charset="0"/>
                <a:ea typeface="Cambria Math" panose="02040503050406030204" pitchFamily="18" charset="0"/>
              </a:rPr>
              <a:t>n</a:t>
            </a:r>
            <a:r>
              <a:rPr lang="en-US" altLang="zh-CN" sz="2800" dirty="0">
                <a:latin typeface="Cambria Math" panose="02040503050406030204" pitchFamily="18" charset="0"/>
                <a:ea typeface="Cambria Math" panose="02040503050406030204" pitchFamily="18" charset="0"/>
              </a:rPr>
              <a:t> = </a:t>
            </a:r>
            <a:r>
              <a:rPr lang="en-US" altLang="zh-CN" dirty="0">
                <a:latin typeface="Cambria Math" panose="02040503050406030204" pitchFamily="18" charset="0"/>
                <a:ea typeface="Cambria Math" panose="02040503050406030204" pitchFamily="18" charset="0"/>
              </a:rPr>
              <a:t>R</a:t>
            </a:r>
            <a:r>
              <a:rPr lang="en-US" altLang="zh-CN" b="1" baseline="30000" dirty="0">
                <a:latin typeface="Cambria Math" panose="02040503050406030204" pitchFamily="18" charset="0"/>
                <a:ea typeface="Cambria Math" panose="02040503050406030204" pitchFamily="18" charset="0"/>
              </a:rPr>
              <a:t> </a:t>
            </a:r>
            <a:r>
              <a:rPr lang="en-US" altLang="zh-CN" b="1" dirty="0">
                <a:latin typeface="Cambria Math" panose="02040503050406030204" pitchFamily="18" charset="0"/>
                <a:ea typeface="Cambria Math" panose="02040503050406030204" pitchFamily="18" charset="0"/>
              </a:rPr>
              <a:t>∘</a:t>
            </a:r>
            <a:r>
              <a:rPr lang="en-US" altLang="zh-CN" dirty="0">
                <a:latin typeface="Cambria Math" panose="02040503050406030204" pitchFamily="18" charset="0"/>
                <a:ea typeface="Cambria Math" panose="02040503050406030204" pitchFamily="18" charset="0"/>
              </a:rPr>
              <a:t> R</a:t>
            </a:r>
            <a:r>
              <a:rPr lang="en-US" altLang="zh-CN" sz="2800" baseline="30000" dirty="0">
                <a:latin typeface="Cambria Math" panose="02040503050406030204" pitchFamily="18" charset="0"/>
                <a:ea typeface="Cambria Math" panose="02040503050406030204" pitchFamily="18" charset="0"/>
              </a:rPr>
              <a:t>n-1</a:t>
            </a:r>
            <a:r>
              <a:rPr lang="en-US" altLang="zh-CN" sz="2800" dirty="0">
                <a:latin typeface="Cambria Math" panose="02040503050406030204" pitchFamily="18" charset="0"/>
                <a:ea typeface="Cambria Math" panose="02040503050406030204" pitchFamily="18" charset="0"/>
              </a:rPr>
              <a:t>, </a:t>
            </a:r>
            <a:r>
              <a:rPr lang="zh-CN" altLang="en-US" sz="2800" dirty="0">
                <a:latin typeface="Cambria Math" panose="02040503050406030204" pitchFamily="18" charset="0"/>
                <a:ea typeface="Cambria Math"/>
              </a:rPr>
              <a:t>由复合之定义知，存在</a:t>
            </a:r>
            <a:r>
              <a:rPr lang="en-US" altLang="zh-CN" sz="2800" dirty="0">
                <a:latin typeface="Cambria Math" panose="02040503050406030204" pitchFamily="18" charset="0"/>
                <a:ea typeface="Cambria Math" panose="02040503050406030204" pitchFamily="18" charset="0"/>
              </a:rPr>
              <a:t>a</a:t>
            </a:r>
            <a:r>
              <a:rPr lang="en-US" altLang="zh-CN" sz="2800" baseline="-25000" dirty="0">
                <a:latin typeface="Cambria Math" panose="02040503050406030204" pitchFamily="18" charset="0"/>
                <a:ea typeface="Cambria Math" panose="02040503050406030204" pitchFamily="18" charset="0"/>
              </a:rPr>
              <a:t>1</a:t>
            </a:r>
            <a:r>
              <a:rPr lang="en-US" altLang="zh-CN" sz="2800" dirty="0">
                <a:latin typeface="Cambria Math" panose="02040503050406030204" pitchFamily="18" charset="0"/>
                <a:ea typeface="Cambria Math" panose="02040503050406030204" pitchFamily="18" charset="0"/>
              </a:rPr>
              <a:t>∊ A</a:t>
            </a:r>
            <a:r>
              <a:rPr lang="zh-CN" altLang="en-US" sz="2800" dirty="0">
                <a:latin typeface="Cambria Math" panose="02040503050406030204" pitchFamily="18" charset="0"/>
                <a:ea typeface="Cambria Math"/>
              </a:rPr>
              <a:t>使</a:t>
            </a:r>
            <a:r>
              <a:rPr lang="en-US" altLang="zh-CN" sz="2800" dirty="0">
                <a:latin typeface="Cambria Math" panose="02040503050406030204" pitchFamily="18" charset="0"/>
                <a:ea typeface="Cambria Math" panose="02040503050406030204" pitchFamily="18" charset="0"/>
                <a:sym typeface="Symbol" panose="05050102010706020507" pitchFamily="18" charset="2"/>
              </a:rPr>
              <a:t>(a, a</a:t>
            </a:r>
            <a:r>
              <a:rPr lang="en-US" altLang="zh-CN" sz="2800"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zh-CN" sz="2800" dirty="0">
                <a:latin typeface="Cambria Math" panose="02040503050406030204" pitchFamily="18" charset="0"/>
                <a:ea typeface="Cambria Math" panose="02040503050406030204" pitchFamily="18" charset="0"/>
                <a:sym typeface="Symbol" panose="05050102010706020507" pitchFamily="18" charset="2"/>
              </a:rPr>
              <a:t>)</a:t>
            </a:r>
            <a:r>
              <a:rPr lang="en-US" altLang="zh-CN" sz="2800" dirty="0">
                <a:latin typeface="Cambria Math" panose="02040503050406030204" pitchFamily="18" charset="0"/>
                <a:ea typeface="Cambria Math" panose="02040503050406030204" pitchFamily="18" charset="0"/>
              </a:rPr>
              <a:t>∊ R</a:t>
            </a:r>
            <a:r>
              <a:rPr lang="en-US" altLang="zh-CN" sz="2800" baseline="30000" dirty="0">
                <a:latin typeface="Cambria Math" panose="02040503050406030204" pitchFamily="18" charset="0"/>
                <a:ea typeface="Cambria Math" panose="02040503050406030204" pitchFamily="18" charset="0"/>
              </a:rPr>
              <a:t> </a:t>
            </a:r>
            <a:r>
              <a:rPr lang="en-US" altLang="zh-CN" sz="2800" dirty="0">
                <a:latin typeface="Cambria Math" panose="02040503050406030204" pitchFamily="18" charset="0"/>
                <a:ea typeface="Cambria Math" panose="02040503050406030204" pitchFamily="18" charset="0"/>
              </a:rPr>
              <a:t>, </a:t>
            </a:r>
            <a:r>
              <a:rPr lang="en-US" altLang="zh-CN" sz="2800" dirty="0">
                <a:latin typeface="Cambria Math" panose="02040503050406030204" pitchFamily="18" charset="0"/>
                <a:ea typeface="Cambria Math" panose="02040503050406030204" pitchFamily="18" charset="0"/>
                <a:sym typeface="Symbol" panose="05050102010706020507" pitchFamily="18" charset="2"/>
              </a:rPr>
              <a:t>(a</a:t>
            </a:r>
            <a:r>
              <a:rPr lang="en-US" altLang="zh-CN" sz="2800"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zh-CN" sz="2800" dirty="0">
                <a:latin typeface="Cambria Math" panose="02040503050406030204" pitchFamily="18" charset="0"/>
                <a:ea typeface="Cambria Math" panose="02040503050406030204" pitchFamily="18" charset="0"/>
                <a:sym typeface="Symbol" panose="05050102010706020507" pitchFamily="18" charset="2"/>
              </a:rPr>
              <a:t>, b)</a:t>
            </a:r>
            <a:r>
              <a:rPr lang="en-US" altLang="zh-CN" sz="2800" dirty="0">
                <a:latin typeface="Cambria Math" panose="02040503050406030204" pitchFamily="18" charset="0"/>
                <a:ea typeface="Cambria Math" panose="02040503050406030204" pitchFamily="18" charset="0"/>
              </a:rPr>
              <a:t>∊ R</a:t>
            </a:r>
            <a:r>
              <a:rPr lang="en-US" altLang="zh-CN" sz="2800" baseline="30000" dirty="0">
                <a:latin typeface="Cambria Math" panose="02040503050406030204" pitchFamily="18" charset="0"/>
                <a:ea typeface="Cambria Math" panose="02040503050406030204" pitchFamily="18" charset="0"/>
              </a:rPr>
              <a:t>n-1 </a:t>
            </a:r>
            <a:r>
              <a:rPr lang="en-US" altLang="zh-CN" sz="2800" dirty="0">
                <a:latin typeface="Cambria Math" panose="02040503050406030204" pitchFamily="18" charset="0"/>
                <a:ea typeface="Cambria Math" panose="02040503050406030204" pitchFamily="18" charset="0"/>
              </a:rPr>
              <a:t>= R</a:t>
            </a:r>
            <a:r>
              <a:rPr lang="en-US" altLang="zh-CN" sz="2800" b="1" baseline="30000" dirty="0">
                <a:latin typeface="Cambria Math" panose="02040503050406030204" pitchFamily="18" charset="0"/>
                <a:ea typeface="Cambria Math" panose="02040503050406030204" pitchFamily="18" charset="0"/>
              </a:rPr>
              <a:t> </a:t>
            </a:r>
            <a:r>
              <a:rPr lang="en-US" altLang="zh-CN" sz="2800" b="1" dirty="0">
                <a:latin typeface="Cambria Math" panose="02040503050406030204" pitchFamily="18" charset="0"/>
                <a:ea typeface="Cambria Math" panose="02040503050406030204" pitchFamily="18" charset="0"/>
              </a:rPr>
              <a:t>∘</a:t>
            </a:r>
            <a:r>
              <a:rPr lang="en-US" altLang="zh-CN" sz="2800" dirty="0">
                <a:latin typeface="Cambria Math" panose="02040503050406030204" pitchFamily="18" charset="0"/>
                <a:ea typeface="Cambria Math" panose="02040503050406030204" pitchFamily="18" charset="0"/>
              </a:rPr>
              <a:t> R</a:t>
            </a:r>
            <a:r>
              <a:rPr lang="en-US" altLang="zh-CN" sz="2800" baseline="30000" dirty="0">
                <a:latin typeface="Cambria Math" panose="02040503050406030204" pitchFamily="18" charset="0"/>
                <a:ea typeface="Cambria Math" panose="02040503050406030204" pitchFamily="18" charset="0"/>
              </a:rPr>
              <a:t>n-2 </a:t>
            </a:r>
            <a:r>
              <a:rPr lang="zh-CN" altLang="en-US" sz="2800" dirty="0">
                <a:latin typeface="Cambria Math" panose="02040503050406030204" pitchFamily="18" charset="0"/>
                <a:ea typeface="Cambria Math"/>
              </a:rPr>
              <a:t>，再用复合之定义知，存在</a:t>
            </a:r>
            <a:r>
              <a:rPr lang="en-US" altLang="zh-CN" sz="2800" dirty="0">
                <a:latin typeface="Cambria Math" panose="02040503050406030204" pitchFamily="18" charset="0"/>
                <a:ea typeface="Cambria Math" panose="02040503050406030204" pitchFamily="18" charset="0"/>
              </a:rPr>
              <a:t>a</a:t>
            </a:r>
            <a:r>
              <a:rPr lang="en-US" altLang="zh-CN" sz="2800" baseline="-25000" dirty="0">
                <a:latin typeface="Cambria Math" panose="02040503050406030204" pitchFamily="18" charset="0"/>
                <a:ea typeface="Cambria Math" panose="02040503050406030204" pitchFamily="18" charset="0"/>
              </a:rPr>
              <a:t>2</a:t>
            </a:r>
            <a:r>
              <a:rPr lang="en-US" altLang="zh-CN" sz="2800" dirty="0">
                <a:latin typeface="Cambria Math" panose="02040503050406030204" pitchFamily="18" charset="0"/>
                <a:ea typeface="Cambria Math" panose="02040503050406030204" pitchFamily="18" charset="0"/>
              </a:rPr>
              <a:t>∊ A</a:t>
            </a:r>
            <a:r>
              <a:rPr lang="zh-CN" altLang="en-US" sz="2800" dirty="0">
                <a:latin typeface="Cambria Math" panose="02040503050406030204" pitchFamily="18" charset="0"/>
                <a:ea typeface="Cambria Math"/>
              </a:rPr>
              <a:t>使</a:t>
            </a:r>
            <a:r>
              <a:rPr lang="en-US" altLang="zh-CN" sz="2800" dirty="0">
                <a:latin typeface="Cambria Math" panose="02040503050406030204" pitchFamily="18" charset="0"/>
                <a:ea typeface="Cambria Math" panose="02040503050406030204" pitchFamily="18" charset="0"/>
                <a:sym typeface="Symbol" panose="05050102010706020507" pitchFamily="18" charset="2"/>
              </a:rPr>
              <a:t>(a</a:t>
            </a:r>
            <a:r>
              <a:rPr lang="en-US" altLang="zh-CN" sz="2800"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zh-CN" sz="2800" dirty="0">
                <a:latin typeface="Cambria Math" panose="02040503050406030204" pitchFamily="18" charset="0"/>
                <a:ea typeface="Cambria Math" panose="02040503050406030204" pitchFamily="18" charset="0"/>
                <a:sym typeface="Symbol" panose="05050102010706020507" pitchFamily="18" charset="2"/>
              </a:rPr>
              <a:t>, a</a:t>
            </a:r>
            <a:r>
              <a:rPr lang="en-US" altLang="zh-CN" sz="2800" baseline="-25000" dirty="0">
                <a:latin typeface="Cambria Math" panose="02040503050406030204" pitchFamily="18" charset="0"/>
                <a:ea typeface="Cambria Math" panose="02040503050406030204" pitchFamily="18" charset="0"/>
                <a:sym typeface="Symbol" panose="05050102010706020507" pitchFamily="18" charset="2"/>
              </a:rPr>
              <a:t>2</a:t>
            </a:r>
            <a:r>
              <a:rPr lang="en-US" altLang="zh-CN" sz="2800" dirty="0">
                <a:latin typeface="Cambria Math" panose="02040503050406030204" pitchFamily="18" charset="0"/>
                <a:ea typeface="Cambria Math" panose="02040503050406030204" pitchFamily="18" charset="0"/>
                <a:sym typeface="Symbol" panose="05050102010706020507" pitchFamily="18" charset="2"/>
              </a:rPr>
              <a:t>)</a:t>
            </a:r>
            <a:r>
              <a:rPr lang="en-US" altLang="zh-CN" sz="2800" dirty="0">
                <a:latin typeface="Cambria Math" panose="02040503050406030204" pitchFamily="18" charset="0"/>
                <a:ea typeface="Cambria Math" panose="02040503050406030204" pitchFamily="18" charset="0"/>
              </a:rPr>
              <a:t>∊ R</a:t>
            </a:r>
            <a:r>
              <a:rPr lang="en-US" altLang="zh-CN" sz="2800" baseline="30000" dirty="0">
                <a:latin typeface="Cambria Math" panose="02040503050406030204" pitchFamily="18" charset="0"/>
                <a:ea typeface="Cambria Math" panose="02040503050406030204" pitchFamily="18" charset="0"/>
              </a:rPr>
              <a:t> </a:t>
            </a:r>
            <a:r>
              <a:rPr lang="en-US" altLang="zh-CN" sz="2800" dirty="0">
                <a:latin typeface="Cambria Math" panose="02040503050406030204" pitchFamily="18" charset="0"/>
                <a:ea typeface="Cambria Math" panose="02040503050406030204" pitchFamily="18" charset="0"/>
              </a:rPr>
              <a:t>, </a:t>
            </a:r>
            <a:r>
              <a:rPr lang="en-US" altLang="zh-CN" sz="2800" dirty="0">
                <a:latin typeface="Cambria Math" panose="02040503050406030204" pitchFamily="18" charset="0"/>
                <a:ea typeface="Cambria Math" panose="02040503050406030204" pitchFamily="18" charset="0"/>
                <a:sym typeface="Symbol" panose="05050102010706020507" pitchFamily="18" charset="2"/>
              </a:rPr>
              <a:t>(a</a:t>
            </a:r>
            <a:r>
              <a:rPr lang="en-US" altLang="zh-CN" sz="2800" baseline="-25000" dirty="0">
                <a:latin typeface="Cambria Math" panose="02040503050406030204" pitchFamily="18" charset="0"/>
                <a:ea typeface="Cambria Math" panose="02040503050406030204" pitchFamily="18" charset="0"/>
                <a:sym typeface="Symbol" panose="05050102010706020507" pitchFamily="18" charset="2"/>
              </a:rPr>
              <a:t>2</a:t>
            </a:r>
            <a:r>
              <a:rPr lang="en-US" altLang="zh-CN" sz="2800" dirty="0">
                <a:latin typeface="Cambria Math" panose="02040503050406030204" pitchFamily="18" charset="0"/>
                <a:ea typeface="Cambria Math" panose="02040503050406030204" pitchFamily="18" charset="0"/>
                <a:sym typeface="Symbol" panose="05050102010706020507" pitchFamily="18" charset="2"/>
              </a:rPr>
              <a:t>, b)</a:t>
            </a:r>
            <a:r>
              <a:rPr lang="en-US" altLang="zh-CN" sz="2800" dirty="0">
                <a:latin typeface="Cambria Math" panose="02040503050406030204" pitchFamily="18" charset="0"/>
                <a:ea typeface="Cambria Math" panose="02040503050406030204" pitchFamily="18" charset="0"/>
              </a:rPr>
              <a:t>∊ R</a:t>
            </a:r>
            <a:r>
              <a:rPr lang="en-US" altLang="zh-CN" sz="2800" baseline="30000" dirty="0">
                <a:latin typeface="Cambria Math" panose="02040503050406030204" pitchFamily="18" charset="0"/>
                <a:ea typeface="Cambria Math" panose="02040503050406030204" pitchFamily="18" charset="0"/>
              </a:rPr>
              <a:t>n-2 </a:t>
            </a:r>
            <a:r>
              <a:rPr lang="en-US" altLang="zh-CN" sz="2800" dirty="0">
                <a:latin typeface="Cambria Math" panose="02040503050406030204" pitchFamily="18" charset="0"/>
                <a:ea typeface="Cambria Math" panose="02040503050406030204" pitchFamily="18" charset="0"/>
              </a:rPr>
              <a:t>= R</a:t>
            </a:r>
            <a:r>
              <a:rPr lang="en-US" altLang="zh-CN" sz="2800" b="1" baseline="30000" dirty="0">
                <a:latin typeface="Cambria Math" panose="02040503050406030204" pitchFamily="18" charset="0"/>
                <a:ea typeface="Cambria Math" panose="02040503050406030204" pitchFamily="18" charset="0"/>
              </a:rPr>
              <a:t> </a:t>
            </a:r>
            <a:r>
              <a:rPr lang="en-US" altLang="zh-CN" sz="2800" b="1" dirty="0">
                <a:latin typeface="Cambria Math" panose="02040503050406030204" pitchFamily="18" charset="0"/>
                <a:ea typeface="Cambria Math" panose="02040503050406030204" pitchFamily="18" charset="0"/>
              </a:rPr>
              <a:t>∘</a:t>
            </a:r>
            <a:r>
              <a:rPr lang="en-US" altLang="zh-CN" sz="2800" dirty="0">
                <a:latin typeface="Cambria Math" panose="02040503050406030204" pitchFamily="18" charset="0"/>
                <a:ea typeface="Cambria Math" panose="02040503050406030204" pitchFamily="18" charset="0"/>
              </a:rPr>
              <a:t> R</a:t>
            </a:r>
            <a:r>
              <a:rPr lang="en-US" altLang="zh-CN" sz="2800" baseline="30000" dirty="0">
                <a:latin typeface="Cambria Math" panose="02040503050406030204" pitchFamily="18" charset="0"/>
                <a:ea typeface="Cambria Math" panose="02040503050406030204" pitchFamily="18" charset="0"/>
              </a:rPr>
              <a:t>n-3 </a:t>
            </a:r>
            <a:r>
              <a:rPr lang="zh-CN" altLang="en-US" sz="2800" dirty="0">
                <a:latin typeface="Cambria Math" panose="02040503050406030204" pitchFamily="18" charset="0"/>
                <a:ea typeface="Cambria Math"/>
              </a:rPr>
              <a:t>，依次往下，我们得到，</a:t>
            </a:r>
            <a:r>
              <a:rPr lang="zh-CN" altLang="en-US" sz="2800" dirty="0">
                <a:latin typeface="Cambria Math" panose="02040503050406030204" pitchFamily="18" charset="0"/>
                <a:sym typeface="Symbol" panose="05050102010706020507" pitchFamily="18" charset="2"/>
              </a:rPr>
              <a:t>存在</a:t>
            </a:r>
            <a:r>
              <a:rPr lang="en-US" altLang="zh-CN" sz="2800" dirty="0">
                <a:latin typeface="Cambria Math" panose="02040503050406030204" pitchFamily="18" charset="0"/>
                <a:ea typeface="Cambria Math" panose="02040503050406030204" pitchFamily="18" charset="0"/>
              </a:rPr>
              <a:t>a</a:t>
            </a:r>
            <a:r>
              <a:rPr lang="en-US" altLang="zh-CN" sz="2800" baseline="-25000" dirty="0">
                <a:latin typeface="Cambria Math" panose="02040503050406030204" pitchFamily="18" charset="0"/>
                <a:ea typeface="Cambria Math" panose="02040503050406030204" pitchFamily="18" charset="0"/>
              </a:rPr>
              <a:t>1</a:t>
            </a:r>
            <a:r>
              <a:rPr lang="en-US" altLang="zh-CN" sz="2800" dirty="0">
                <a:latin typeface="Cambria Math" panose="02040503050406030204" pitchFamily="18" charset="0"/>
                <a:ea typeface="Cambria Math" panose="02040503050406030204" pitchFamily="18" charset="0"/>
              </a:rPr>
              <a:t>, a</a:t>
            </a:r>
            <a:r>
              <a:rPr lang="en-US" altLang="zh-CN" sz="2800" baseline="-25000" dirty="0">
                <a:latin typeface="Cambria Math" panose="02040503050406030204" pitchFamily="18" charset="0"/>
                <a:ea typeface="Cambria Math" panose="02040503050406030204" pitchFamily="18" charset="0"/>
              </a:rPr>
              <a:t>2</a:t>
            </a:r>
            <a:r>
              <a:rPr lang="en-US" altLang="zh-CN" sz="2800" dirty="0">
                <a:latin typeface="Cambria Math" panose="02040503050406030204" pitchFamily="18" charset="0"/>
                <a:ea typeface="Cambria Math" panose="02040503050406030204" pitchFamily="18" charset="0"/>
              </a:rPr>
              <a:t>, a</a:t>
            </a:r>
            <a:r>
              <a:rPr lang="en-US" altLang="zh-CN" sz="2800" baseline="-25000" dirty="0">
                <a:latin typeface="Cambria Math" panose="02040503050406030204" pitchFamily="18" charset="0"/>
                <a:ea typeface="Cambria Math" panose="02040503050406030204" pitchFamily="18" charset="0"/>
              </a:rPr>
              <a:t>3</a:t>
            </a:r>
            <a:r>
              <a:rPr lang="en-US" altLang="zh-CN" sz="2800" dirty="0">
                <a:latin typeface="Cambria Math" panose="02040503050406030204" pitchFamily="18" charset="0"/>
                <a:ea typeface="Cambria Math" panose="02040503050406030204" pitchFamily="18" charset="0"/>
              </a:rPr>
              <a:t>, … , a</a:t>
            </a:r>
            <a:r>
              <a:rPr lang="en-US" altLang="zh-CN" sz="2800" baseline="-25000" dirty="0">
                <a:latin typeface="Cambria Math" panose="02040503050406030204" pitchFamily="18" charset="0"/>
                <a:ea typeface="Cambria Math" panose="02040503050406030204" pitchFamily="18" charset="0"/>
              </a:rPr>
              <a:t>n-1</a:t>
            </a:r>
            <a:r>
              <a:rPr lang="en-US" altLang="zh-CN" sz="2800" dirty="0">
                <a:latin typeface="Cambria Math" panose="02040503050406030204" pitchFamily="18" charset="0"/>
                <a:ea typeface="Cambria Math" panose="02040503050406030204" pitchFamily="18" charset="0"/>
              </a:rPr>
              <a:t> ∊ A, </a:t>
            </a:r>
            <a:r>
              <a:rPr lang="zh-CN" altLang="en-US" sz="2800" dirty="0">
                <a:latin typeface="Cambria Math" panose="02040503050406030204" pitchFamily="18" charset="0"/>
                <a:ea typeface="Cambria Math"/>
              </a:rPr>
              <a:t>使</a:t>
            </a:r>
            <a:r>
              <a:rPr lang="en-US" altLang="zh-CN" sz="2800" dirty="0">
                <a:latin typeface="Cambria Math" panose="02040503050406030204" pitchFamily="18" charset="0"/>
                <a:ea typeface="Cambria Math" panose="02040503050406030204" pitchFamily="18" charset="0"/>
                <a:sym typeface="Symbol" panose="05050102010706020507" pitchFamily="18" charset="2"/>
              </a:rPr>
              <a:t>(a, a</a:t>
            </a:r>
            <a:r>
              <a:rPr lang="en-US" altLang="zh-CN" sz="2800"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zh-CN" sz="2800" dirty="0">
                <a:latin typeface="Cambria Math" panose="02040503050406030204" pitchFamily="18" charset="0"/>
                <a:ea typeface="Cambria Math" panose="02040503050406030204" pitchFamily="18" charset="0"/>
                <a:sym typeface="Symbol" panose="05050102010706020507" pitchFamily="18" charset="2"/>
              </a:rPr>
              <a:t>), (a</a:t>
            </a:r>
            <a:r>
              <a:rPr lang="en-US" altLang="zh-CN" sz="2800"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zh-CN" sz="2800" dirty="0">
                <a:latin typeface="Cambria Math" panose="02040503050406030204" pitchFamily="18" charset="0"/>
                <a:ea typeface="Cambria Math" panose="02040503050406030204" pitchFamily="18" charset="0"/>
                <a:sym typeface="Symbol" panose="05050102010706020507" pitchFamily="18" charset="2"/>
              </a:rPr>
              <a:t>, a</a:t>
            </a:r>
            <a:r>
              <a:rPr lang="en-US" altLang="zh-CN" sz="2800" baseline="-25000" dirty="0">
                <a:latin typeface="Cambria Math" panose="02040503050406030204" pitchFamily="18" charset="0"/>
                <a:ea typeface="Cambria Math" panose="02040503050406030204" pitchFamily="18" charset="0"/>
                <a:sym typeface="Symbol" panose="05050102010706020507" pitchFamily="18" charset="2"/>
              </a:rPr>
              <a:t>2</a:t>
            </a:r>
            <a:r>
              <a:rPr lang="en-US" altLang="zh-CN" sz="2800" dirty="0">
                <a:latin typeface="Cambria Math" panose="02040503050406030204" pitchFamily="18" charset="0"/>
                <a:ea typeface="Cambria Math" panose="02040503050406030204" pitchFamily="18" charset="0"/>
                <a:sym typeface="Symbol" panose="05050102010706020507" pitchFamily="18" charset="2"/>
              </a:rPr>
              <a:t>), … , (a</a:t>
            </a:r>
            <a:r>
              <a:rPr lang="en-US" altLang="zh-CN" sz="2800" baseline="-25000" dirty="0">
                <a:latin typeface="Cambria Math" panose="02040503050406030204" pitchFamily="18" charset="0"/>
                <a:ea typeface="Cambria Math" panose="02040503050406030204" pitchFamily="18" charset="0"/>
                <a:sym typeface="Symbol" panose="05050102010706020507" pitchFamily="18" charset="2"/>
              </a:rPr>
              <a:t>n-1</a:t>
            </a:r>
            <a:r>
              <a:rPr lang="en-US" altLang="zh-CN" sz="2800" dirty="0">
                <a:latin typeface="Cambria Math" panose="02040503050406030204" pitchFamily="18" charset="0"/>
                <a:ea typeface="Cambria Math" panose="02040503050406030204" pitchFamily="18" charset="0"/>
                <a:sym typeface="Symbol" panose="05050102010706020507" pitchFamily="18" charset="2"/>
              </a:rPr>
              <a:t>, b)</a:t>
            </a:r>
            <a:r>
              <a:rPr lang="en-US" altLang="zh-CN" sz="2800" dirty="0">
                <a:latin typeface="Cambria Math" panose="02040503050406030204" pitchFamily="18" charset="0"/>
                <a:ea typeface="Cambria Math" panose="02040503050406030204" pitchFamily="18" charset="0"/>
              </a:rPr>
              <a:t> ∊ R, </a:t>
            </a:r>
            <a:r>
              <a:rPr lang="zh-CN" altLang="en-US" sz="2800" dirty="0">
                <a:latin typeface="Cambria Math" panose="02040503050406030204" pitchFamily="18" charset="0"/>
                <a:ea typeface="Cambria Math"/>
              </a:rPr>
              <a:t>他们正好表示</a:t>
            </a:r>
            <a:r>
              <a:rPr lang="zh-CN" altLang="en-US" sz="2800" dirty="0">
                <a:latin typeface="Cambria Math" panose="02040503050406030204" pitchFamily="18" charset="0"/>
              </a:rPr>
              <a:t>关系图中从</a:t>
            </a:r>
            <a:r>
              <a:rPr lang="en-US" altLang="zh-CN" sz="2800" dirty="0">
                <a:latin typeface="Cambria Math" panose="02040503050406030204" pitchFamily="18" charset="0"/>
                <a:ea typeface="Cambria Math" panose="02040503050406030204" pitchFamily="18" charset="0"/>
              </a:rPr>
              <a:t>a</a:t>
            </a:r>
            <a:r>
              <a:rPr lang="zh-CN" altLang="en-US" sz="2800" dirty="0">
                <a:latin typeface="Cambria Math" panose="02040503050406030204" pitchFamily="18" charset="0"/>
              </a:rPr>
              <a:t>到</a:t>
            </a:r>
            <a:r>
              <a:rPr lang="en-US" altLang="zh-CN" sz="2800" dirty="0">
                <a:latin typeface="Cambria Math" panose="02040503050406030204" pitchFamily="18" charset="0"/>
                <a:ea typeface="Cambria Math" panose="02040503050406030204" pitchFamily="18" charset="0"/>
              </a:rPr>
              <a:t>b</a:t>
            </a:r>
            <a:r>
              <a:rPr lang="zh-CN" altLang="en-US" sz="2800" dirty="0">
                <a:latin typeface="Cambria Math" panose="02040503050406030204" pitchFamily="18" charset="0"/>
              </a:rPr>
              <a:t>的一条长为</a:t>
            </a:r>
            <a:r>
              <a:rPr lang="en-US" altLang="zh-CN" sz="2800" dirty="0">
                <a:latin typeface="Cambria Math" panose="02040503050406030204" pitchFamily="18" charset="0"/>
                <a:ea typeface="Cambria Math" panose="02040503050406030204" pitchFamily="18" charset="0"/>
              </a:rPr>
              <a:t>n</a:t>
            </a:r>
            <a:r>
              <a:rPr lang="zh-CN" altLang="en-US" sz="2800" dirty="0">
                <a:latin typeface="Cambria Math" panose="02040503050406030204" pitchFamily="18" charset="0"/>
              </a:rPr>
              <a:t>的路</a:t>
            </a:r>
            <a:r>
              <a:rPr lang="en-US" altLang="zh-CN" sz="2800" dirty="0">
                <a:latin typeface="Cambria Math" panose="02040503050406030204" pitchFamily="18" charset="0"/>
                <a:ea typeface="Cambria Math" panose="02040503050406030204" pitchFamily="18" charset="0"/>
              </a:rPr>
              <a:t>.</a:t>
            </a:r>
            <a:endParaRPr lang="en-US" altLang="zh-CN" sz="2800" dirty="0">
              <a:latin typeface="Cambria Math" panose="02040503050406030204" pitchFamily="18" charset="0"/>
              <a:ea typeface="Cambria Math" panose="02040503050406030204" pitchFamily="18" charset="0"/>
              <a:sym typeface="Symbol" panose="05050102010706020507" pitchFamily="18" charset="2"/>
            </a:endParaRPr>
          </a:p>
          <a:p>
            <a:r>
              <a:rPr lang="en-US" altLang="zh-CN" sz="2800" dirty="0">
                <a:sym typeface="Symbol" panose="05050102010706020507" pitchFamily="18" charset="2"/>
              </a:rPr>
              <a:t>“</a:t>
            </a:r>
            <a:r>
              <a:rPr lang="zh-CN" altLang="en-US" sz="2800" dirty="0">
                <a:sym typeface="Symbol" panose="05050102010706020507" pitchFamily="18" charset="2"/>
              </a:rPr>
              <a:t></a:t>
            </a:r>
            <a:r>
              <a:rPr lang="en-US" altLang="zh-CN" sz="2800" dirty="0">
                <a:sym typeface="Symbol" panose="05050102010706020507" pitchFamily="18" charset="2"/>
              </a:rPr>
              <a:t>”: </a:t>
            </a:r>
            <a:r>
              <a:rPr lang="zh-CN" altLang="en-US" sz="2800" dirty="0">
                <a:sym typeface="Symbol" panose="05050102010706020507" pitchFamily="18" charset="2"/>
              </a:rPr>
              <a:t>显然</a:t>
            </a:r>
            <a:endParaRPr lang="en-US" altLang="zh-CN" sz="2800" baseline="30000" dirty="0">
              <a:latin typeface="Cambria Math" pitchFamily="18" charset="0"/>
              <a:ea typeface="Cambria Math" pitchFamily="18" charset="0"/>
            </a:endParaRPr>
          </a:p>
          <a:p>
            <a:endParaRPr lang="zh-CN" altLang="en-US" dirty="0"/>
          </a:p>
        </p:txBody>
      </p:sp>
    </p:spTree>
    <p:extLst>
      <p:ext uri="{BB962C8B-B14F-4D97-AF65-F5344CB8AC3E}">
        <p14:creationId xmlns:p14="http://schemas.microsoft.com/office/powerpoint/2010/main" val="9499351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传递闭包的计算</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r>
                  <a:rPr lang="zh-CN" altLang="en-US" sz="2400" b="1" dirty="0" smtClean="0"/>
                  <a:t>定理</a:t>
                </a:r>
                <a:r>
                  <a:rPr lang="en-US" altLang="zh-CN" sz="2400" b="1" dirty="0" smtClean="0">
                    <a:latin typeface="Cambria Math" panose="02040503050406030204" pitchFamily="18" charset="0"/>
                    <a:ea typeface="Cambria Math" panose="02040503050406030204" pitchFamily="18" charset="0"/>
                  </a:rPr>
                  <a:t>3</a:t>
                </a:r>
                <a:r>
                  <a:rPr lang="zh-CN" altLang="en-US" sz="2400" dirty="0" smtClean="0"/>
                  <a:t>：</a:t>
                </a:r>
                <a:r>
                  <a:rPr lang="en-US" altLang="zh-CN" sz="2400" i="1" dirty="0" smtClean="0"/>
                  <a:t>R</a:t>
                </a:r>
                <a:r>
                  <a:rPr lang="zh-CN" altLang="en-US" sz="2400" dirty="0" smtClean="0"/>
                  <a:t>是</a:t>
                </a:r>
                <a:r>
                  <a:rPr lang="en-US" altLang="zh-CN" sz="2400" i="1" dirty="0" smtClean="0"/>
                  <a:t>A</a:t>
                </a:r>
                <a:r>
                  <a:rPr lang="zh-CN" altLang="en-US" sz="2400" dirty="0" smtClean="0"/>
                  <a:t>上的关系，</a:t>
                </a:r>
                <a:r>
                  <a:rPr lang="en-US" altLang="zh-CN" sz="2400" dirty="0" smtClean="0"/>
                  <a:t>(a, b)</a:t>
                </a:r>
                <a:r>
                  <a:rPr lang="en-US" altLang="zh-CN" sz="2400" dirty="0" smtClean="0">
                    <a:latin typeface="Cambria Math"/>
                    <a:ea typeface="Cambria Math"/>
                  </a:rPr>
                  <a:t>∈</a:t>
                </a:r>
                <a:r>
                  <a:rPr lang="en-US" altLang="zh-CN" sz="2400" i="1" dirty="0" smtClean="0"/>
                  <a:t>R</a:t>
                </a:r>
                <a:r>
                  <a:rPr lang="en-US" altLang="zh-CN" sz="2400" i="1" baseline="30000" dirty="0" smtClean="0">
                    <a:ea typeface="Cambria Math" pitchFamily="18" charset="0"/>
                  </a:rPr>
                  <a:t>+</a:t>
                </a:r>
                <a:r>
                  <a:rPr lang="zh-CN" altLang="en-US" sz="2400" dirty="0" smtClean="0"/>
                  <a:t>当且仅当在</a:t>
                </a:r>
                <a:r>
                  <a:rPr lang="en-US" altLang="zh-CN" sz="2400" i="1" dirty="0" smtClean="0"/>
                  <a:t>R</a:t>
                </a:r>
                <a:r>
                  <a:rPr lang="zh-CN" altLang="en-US" sz="2400" dirty="0" smtClean="0"/>
                  <a:t>的关系图中有从</a:t>
                </a:r>
                <a:r>
                  <a:rPr lang="en-US" altLang="zh-CN" sz="2400" dirty="0" smtClean="0"/>
                  <a:t>a</a:t>
                </a:r>
                <a:r>
                  <a:rPr lang="zh-CN" altLang="en-US" sz="2400" dirty="0" smtClean="0"/>
                  <a:t>到</a:t>
                </a:r>
                <a:r>
                  <a:rPr lang="en-US" altLang="zh-CN" sz="2400" dirty="0" smtClean="0"/>
                  <a:t>b</a:t>
                </a:r>
                <a:r>
                  <a:rPr lang="zh-CN" altLang="en-US" sz="2400" dirty="0" smtClean="0"/>
                  <a:t>的路</a:t>
                </a:r>
                <a:r>
                  <a:rPr lang="en-US" altLang="zh-CN" sz="2400" dirty="0" smtClean="0"/>
                  <a:t>.</a:t>
                </a:r>
              </a:p>
              <a:p>
                <a:r>
                  <a:rPr lang="zh-CN" altLang="en-US" sz="2400" dirty="0" smtClean="0"/>
                  <a:t>设</a:t>
                </a:r>
                <a:r>
                  <a:rPr lang="en-US" altLang="zh-CN" sz="2400" dirty="0" smtClean="0"/>
                  <a:t>|A|=n, </a:t>
                </a:r>
                <a:r>
                  <a:rPr lang="zh-CN" altLang="en-US" sz="2400" dirty="0" smtClean="0"/>
                  <a:t>在</a:t>
                </a:r>
                <a:r>
                  <a:rPr lang="en-US" altLang="zh-CN" sz="2400" i="1" dirty="0"/>
                  <a:t>R</a:t>
                </a:r>
                <a:r>
                  <a:rPr lang="zh-CN" altLang="en-US" sz="2400" dirty="0"/>
                  <a:t>的关系图中有从</a:t>
                </a:r>
                <a:r>
                  <a:rPr lang="en-US" altLang="zh-CN" sz="2400" dirty="0"/>
                  <a:t>a</a:t>
                </a:r>
                <a:r>
                  <a:rPr lang="zh-CN" altLang="en-US" sz="2400" dirty="0"/>
                  <a:t>到</a:t>
                </a:r>
                <a:r>
                  <a:rPr lang="en-US" altLang="zh-CN" sz="2400" dirty="0"/>
                  <a:t>b</a:t>
                </a:r>
                <a:r>
                  <a:rPr lang="zh-CN" altLang="en-US" sz="2400" dirty="0"/>
                  <a:t>的</a:t>
                </a:r>
                <a:r>
                  <a:rPr lang="zh-CN" altLang="en-US" sz="2400" dirty="0" smtClean="0"/>
                  <a:t>路，则</a:t>
                </a:r>
                <a:r>
                  <a:rPr lang="zh-CN" altLang="en-US" sz="2400" dirty="0"/>
                  <a:t>从</a:t>
                </a:r>
                <a:r>
                  <a:rPr lang="en-US" altLang="zh-CN" sz="2400" dirty="0"/>
                  <a:t>a</a:t>
                </a:r>
                <a:r>
                  <a:rPr lang="zh-CN" altLang="en-US" sz="2400" dirty="0"/>
                  <a:t>到</a:t>
                </a:r>
                <a:r>
                  <a:rPr lang="en-US" altLang="zh-CN" sz="2400" dirty="0"/>
                  <a:t>b</a:t>
                </a:r>
                <a:r>
                  <a:rPr lang="zh-CN" altLang="en-US" sz="2400" dirty="0" smtClean="0"/>
                  <a:t>的最短路之长</a:t>
                </a:r>
                <a:r>
                  <a:rPr lang="en-US" altLang="zh-CN" sz="2400" dirty="0"/>
                  <a:t>d </a:t>
                </a:r>
                <a:r>
                  <a:rPr lang="en-US" altLang="zh-CN" sz="2400" dirty="0" smtClean="0"/>
                  <a:t>≤n. </a:t>
                </a:r>
              </a:p>
              <a:p>
                <a:pPr marL="365760" lvl="1" indent="0">
                  <a:buNone/>
                </a:pPr>
                <a:r>
                  <a:rPr lang="zh-CN" altLang="en-US" b="1" dirty="0" smtClean="0"/>
                  <a:t>证</a:t>
                </a:r>
                <a:r>
                  <a:rPr lang="zh-CN" altLang="en-US" dirty="0" smtClean="0"/>
                  <a:t>：设从</a:t>
                </a:r>
                <a:r>
                  <a:rPr lang="en-US" altLang="zh-CN" dirty="0" smtClean="0"/>
                  <a:t>a</a:t>
                </a:r>
                <a:r>
                  <a:rPr lang="zh-CN" altLang="en-US" dirty="0" smtClean="0"/>
                  <a:t>到</a:t>
                </a:r>
                <a:r>
                  <a:rPr lang="en-US" altLang="zh-CN" dirty="0" smtClean="0"/>
                  <a:t>b</a:t>
                </a:r>
                <a:r>
                  <a:rPr lang="zh-CN" altLang="en-US" dirty="0" smtClean="0"/>
                  <a:t>的最短路为：</a:t>
                </a:r>
                <a:r>
                  <a:rPr lang="en-US" altLang="zh-CN" dirty="0" smtClean="0">
                    <a:latin typeface="Cambria Math" panose="02040503050406030204" pitchFamily="18" charset="0"/>
                    <a:ea typeface="Cambria Math" panose="02040503050406030204" pitchFamily="18" charset="0"/>
                    <a:sym typeface="Symbol" panose="05050102010706020507" pitchFamily="18" charset="2"/>
                  </a:rPr>
                  <a:t>(a, a</a:t>
                </a:r>
                <a:r>
                  <a:rPr lang="en-US" altLang="zh-CN" baseline="-25000" dirty="0" smtClean="0">
                    <a:latin typeface="Cambria Math" panose="02040503050406030204" pitchFamily="18" charset="0"/>
                    <a:ea typeface="Cambria Math" panose="02040503050406030204" pitchFamily="18" charset="0"/>
                    <a:sym typeface="Symbol" panose="05050102010706020507" pitchFamily="18" charset="2"/>
                  </a:rPr>
                  <a:t>1</a:t>
                </a:r>
                <a:r>
                  <a:rPr lang="en-US" altLang="zh-CN" dirty="0" smtClean="0">
                    <a:latin typeface="Cambria Math" panose="02040503050406030204" pitchFamily="18" charset="0"/>
                    <a:ea typeface="Cambria Math" panose="02040503050406030204" pitchFamily="18" charset="0"/>
                    <a:sym typeface="Symbol" panose="05050102010706020507" pitchFamily="18" charset="2"/>
                  </a:rPr>
                  <a:t>), (a</a:t>
                </a:r>
                <a:r>
                  <a:rPr lang="en-US" altLang="zh-CN" baseline="-25000" dirty="0" smtClean="0">
                    <a:latin typeface="Cambria Math" panose="02040503050406030204" pitchFamily="18" charset="0"/>
                    <a:ea typeface="Cambria Math" panose="02040503050406030204" pitchFamily="18" charset="0"/>
                    <a:sym typeface="Symbol" panose="05050102010706020507" pitchFamily="18" charset="2"/>
                  </a:rPr>
                  <a:t>1</a:t>
                </a:r>
                <a:r>
                  <a:rPr lang="en-US" altLang="zh-CN" dirty="0" smtClean="0">
                    <a:latin typeface="Cambria Math" panose="02040503050406030204" pitchFamily="18" charset="0"/>
                    <a:ea typeface="Cambria Math" panose="02040503050406030204" pitchFamily="18" charset="0"/>
                    <a:sym typeface="Symbol" panose="05050102010706020507" pitchFamily="18" charset="2"/>
                  </a:rPr>
                  <a:t>, a</a:t>
                </a:r>
                <a:r>
                  <a:rPr lang="en-US" altLang="zh-CN" baseline="-25000" dirty="0" smtClean="0">
                    <a:latin typeface="Cambria Math" panose="02040503050406030204" pitchFamily="18" charset="0"/>
                    <a:ea typeface="Cambria Math" panose="02040503050406030204" pitchFamily="18" charset="0"/>
                    <a:sym typeface="Symbol" panose="05050102010706020507" pitchFamily="18" charset="2"/>
                  </a:rPr>
                  <a:t>2</a:t>
                </a:r>
                <a:r>
                  <a:rPr lang="en-US" altLang="zh-CN" dirty="0" smtClean="0">
                    <a:latin typeface="Cambria Math" panose="02040503050406030204" pitchFamily="18" charset="0"/>
                    <a:ea typeface="Cambria Math" panose="02040503050406030204" pitchFamily="18" charset="0"/>
                    <a:sym typeface="Symbol" panose="05050102010706020507" pitchFamily="18" charset="2"/>
                  </a:rPr>
                  <a:t>), … , (a</a:t>
                </a:r>
                <a:r>
                  <a:rPr lang="en-US" altLang="zh-CN" baseline="-25000" dirty="0" smtClean="0">
                    <a:latin typeface="Cambria Math" panose="02040503050406030204" pitchFamily="18" charset="0"/>
                    <a:ea typeface="Cambria Math" panose="02040503050406030204" pitchFamily="18" charset="0"/>
                    <a:sym typeface="Symbol" panose="05050102010706020507" pitchFamily="18" charset="2"/>
                  </a:rPr>
                  <a:t>d-1</a:t>
                </a:r>
                <a:r>
                  <a:rPr lang="en-US" altLang="zh-CN" dirty="0" smtClean="0">
                    <a:latin typeface="Cambria Math" panose="02040503050406030204" pitchFamily="18" charset="0"/>
                    <a:ea typeface="Cambria Math" panose="02040503050406030204" pitchFamily="18" charset="0"/>
                    <a:sym typeface="Symbol" panose="05050102010706020507" pitchFamily="18" charset="2"/>
                  </a:rPr>
                  <a:t>, b).     </a:t>
                </a:r>
                <a:r>
                  <a:rPr lang="zh-CN" altLang="en-US" dirty="0" smtClean="0">
                    <a:latin typeface="Cambria Math" panose="02040503050406030204" pitchFamily="18" charset="0"/>
                    <a:ea typeface="Cambria Math" panose="02040503050406030204" pitchFamily="18" charset="0"/>
                    <a:sym typeface="Symbol" panose="05050102010706020507" pitchFamily="18" charset="2"/>
                  </a:rPr>
                  <a:t>假设</a:t>
                </a:r>
                <a:r>
                  <a:rPr lang="en-US" altLang="zh-CN" dirty="0" smtClean="0">
                    <a:latin typeface="Cambria Math" panose="02040503050406030204" pitchFamily="18" charset="0"/>
                    <a:ea typeface="Cambria Math" panose="02040503050406030204" pitchFamily="18" charset="0"/>
                    <a:sym typeface="Symbol" panose="05050102010706020507" pitchFamily="18" charset="2"/>
                  </a:rPr>
                  <a:t>d&gt;n, </a:t>
                </a:r>
                <a:r>
                  <a:rPr lang="zh-CN" altLang="en-US" dirty="0" smtClean="0">
                    <a:latin typeface="Cambria Math" panose="02040503050406030204" pitchFamily="18" charset="0"/>
                    <a:ea typeface="Cambria Math" panose="02040503050406030204" pitchFamily="18" charset="0"/>
                    <a:sym typeface="Symbol" panose="05050102010706020507" pitchFamily="18" charset="2"/>
                  </a:rPr>
                  <a:t>则</a:t>
                </a:r>
                <a:r>
                  <a:rPr lang="en-US" altLang="zh-CN" dirty="0" smtClean="0">
                    <a:latin typeface="Cambria Math" panose="02040503050406030204" pitchFamily="18" charset="0"/>
                    <a:ea typeface="Cambria Math" panose="02040503050406030204" pitchFamily="18" charset="0"/>
                    <a:sym typeface="Symbol" panose="05050102010706020507" pitchFamily="18" charset="2"/>
                  </a:rPr>
                  <a:t>a</a:t>
                </a:r>
                <a:r>
                  <a:rPr lang="en-US" altLang="zh-CN" baseline="-25000" dirty="0" smtClean="0">
                    <a:latin typeface="Cambria Math" panose="02040503050406030204" pitchFamily="18" charset="0"/>
                    <a:ea typeface="Cambria Math" panose="02040503050406030204" pitchFamily="18" charset="0"/>
                    <a:sym typeface="Symbol" panose="05050102010706020507" pitchFamily="18" charset="2"/>
                  </a:rPr>
                  <a:t>1</a:t>
                </a:r>
                <a:r>
                  <a:rPr lang="en-US" altLang="zh-CN" dirty="0">
                    <a:latin typeface="Cambria Math" panose="02040503050406030204" pitchFamily="18" charset="0"/>
                    <a:ea typeface="Cambria Math" panose="02040503050406030204" pitchFamily="18" charset="0"/>
                    <a:sym typeface="Symbol" panose="05050102010706020507" pitchFamily="18" charset="2"/>
                  </a:rPr>
                  <a:t>, </a:t>
                </a:r>
                <a:r>
                  <a:rPr lang="en-US" altLang="zh-CN" dirty="0" smtClean="0">
                    <a:latin typeface="Cambria Math" panose="02040503050406030204" pitchFamily="18" charset="0"/>
                    <a:ea typeface="Cambria Math" panose="02040503050406030204" pitchFamily="18" charset="0"/>
                    <a:sym typeface="Symbol" panose="05050102010706020507" pitchFamily="18" charset="2"/>
                  </a:rPr>
                  <a:t>a</a:t>
                </a:r>
                <a:r>
                  <a:rPr lang="en-US" altLang="zh-CN" baseline="-25000" dirty="0" smtClean="0">
                    <a:latin typeface="Cambria Math" panose="02040503050406030204" pitchFamily="18" charset="0"/>
                    <a:ea typeface="Cambria Math" panose="02040503050406030204" pitchFamily="18" charset="0"/>
                    <a:sym typeface="Symbol" panose="05050102010706020507" pitchFamily="18" charset="2"/>
                  </a:rPr>
                  <a:t>2</a:t>
                </a:r>
                <a:r>
                  <a:rPr lang="en-US" altLang="zh-CN" dirty="0" smtClean="0">
                    <a:latin typeface="Cambria Math" panose="02040503050406030204" pitchFamily="18" charset="0"/>
                    <a:ea typeface="Cambria Math" panose="02040503050406030204" pitchFamily="18" charset="0"/>
                    <a:sym typeface="Symbol" panose="05050102010706020507" pitchFamily="18" charset="2"/>
                  </a:rPr>
                  <a:t>, </a:t>
                </a:r>
                <a:r>
                  <a:rPr lang="en-US" altLang="zh-CN" dirty="0">
                    <a:latin typeface="Cambria Math" panose="02040503050406030204" pitchFamily="18" charset="0"/>
                    <a:ea typeface="Cambria Math" panose="02040503050406030204" pitchFamily="18" charset="0"/>
                    <a:sym typeface="Symbol" panose="05050102010706020507" pitchFamily="18" charset="2"/>
                  </a:rPr>
                  <a:t>… , </a:t>
                </a:r>
                <a:r>
                  <a:rPr lang="en-US" altLang="zh-CN" dirty="0" smtClean="0">
                    <a:latin typeface="Cambria Math" panose="02040503050406030204" pitchFamily="18" charset="0"/>
                    <a:ea typeface="Cambria Math" panose="02040503050406030204" pitchFamily="18" charset="0"/>
                    <a:sym typeface="Symbol" panose="05050102010706020507" pitchFamily="18" charset="2"/>
                  </a:rPr>
                  <a:t>a</a:t>
                </a:r>
                <a:r>
                  <a:rPr lang="en-US" altLang="zh-CN" baseline="-25000" dirty="0" smtClean="0">
                    <a:latin typeface="Cambria Math" panose="02040503050406030204" pitchFamily="18" charset="0"/>
                    <a:ea typeface="Cambria Math" panose="02040503050406030204" pitchFamily="18" charset="0"/>
                    <a:sym typeface="Symbol" panose="05050102010706020507" pitchFamily="18" charset="2"/>
                  </a:rPr>
                  <a:t>d-1</a:t>
                </a:r>
                <a:r>
                  <a:rPr lang="en-US" altLang="zh-CN" dirty="0">
                    <a:latin typeface="Cambria Math" panose="02040503050406030204" pitchFamily="18" charset="0"/>
                    <a:ea typeface="Cambria Math" panose="02040503050406030204" pitchFamily="18" charset="0"/>
                    <a:sym typeface="Symbol" panose="05050102010706020507" pitchFamily="18" charset="2"/>
                  </a:rPr>
                  <a:t>, </a:t>
                </a:r>
                <a:r>
                  <a:rPr lang="en-US" altLang="zh-CN" dirty="0" smtClean="0">
                    <a:latin typeface="Cambria Math" panose="02040503050406030204" pitchFamily="18" charset="0"/>
                    <a:ea typeface="Cambria Math" panose="02040503050406030204" pitchFamily="18" charset="0"/>
                    <a:sym typeface="Symbol" panose="05050102010706020507" pitchFamily="18" charset="2"/>
                  </a:rPr>
                  <a:t>b=a</a:t>
                </a:r>
                <a:r>
                  <a:rPr lang="en-US" altLang="zh-CN" baseline="-25000" dirty="0" smtClean="0">
                    <a:latin typeface="Cambria Math" panose="02040503050406030204" pitchFamily="18" charset="0"/>
                    <a:ea typeface="Cambria Math" panose="02040503050406030204" pitchFamily="18" charset="0"/>
                    <a:sym typeface="Symbol" panose="05050102010706020507" pitchFamily="18" charset="2"/>
                  </a:rPr>
                  <a:t>d</a:t>
                </a:r>
                <a:r>
                  <a:rPr lang="zh-CN" altLang="en-US" dirty="0" smtClean="0">
                    <a:latin typeface="Cambria Math" panose="02040503050406030204" pitchFamily="18" charset="0"/>
                    <a:ea typeface="Cambria Math" panose="02040503050406030204" pitchFamily="18" charset="0"/>
                    <a:sym typeface="Symbol" panose="05050102010706020507" pitchFamily="18" charset="2"/>
                  </a:rPr>
                  <a:t>中必有重复，设</a:t>
                </a:r>
                <a:r>
                  <a:rPr lang="en-US" altLang="zh-CN" dirty="0" err="1" smtClean="0">
                    <a:latin typeface="Cambria Math" panose="02040503050406030204" pitchFamily="18" charset="0"/>
                    <a:ea typeface="Cambria Math" panose="02040503050406030204" pitchFamily="18" charset="0"/>
                    <a:sym typeface="Symbol" panose="05050102010706020507" pitchFamily="18" charset="2"/>
                  </a:rPr>
                  <a:t>a</a:t>
                </a:r>
                <a:r>
                  <a:rPr lang="en-US" altLang="zh-CN" baseline="-25000" dirty="0" err="1" smtClean="0">
                    <a:latin typeface="Cambria Math" panose="02040503050406030204" pitchFamily="18" charset="0"/>
                    <a:ea typeface="Cambria Math" panose="02040503050406030204" pitchFamily="18" charset="0"/>
                    <a:sym typeface="Symbol" panose="05050102010706020507" pitchFamily="18" charset="2"/>
                  </a:rPr>
                  <a:t>i</a:t>
                </a:r>
                <a:r>
                  <a:rPr lang="en-US" altLang="zh-CN" dirty="0" smtClean="0">
                    <a:latin typeface="Cambria Math" panose="02040503050406030204" pitchFamily="18" charset="0"/>
                    <a:ea typeface="Cambria Math" panose="02040503050406030204" pitchFamily="18" charset="0"/>
                    <a:sym typeface="Symbol" panose="05050102010706020507" pitchFamily="18" charset="2"/>
                  </a:rPr>
                  <a:t> = </a:t>
                </a:r>
                <a:r>
                  <a:rPr lang="en-US" altLang="zh-CN" dirty="0" err="1" smtClean="0">
                    <a:latin typeface="Cambria Math" panose="02040503050406030204" pitchFamily="18" charset="0"/>
                    <a:ea typeface="Cambria Math" panose="02040503050406030204" pitchFamily="18" charset="0"/>
                    <a:sym typeface="Symbol" panose="05050102010706020507" pitchFamily="18" charset="2"/>
                  </a:rPr>
                  <a:t>a</a:t>
                </a:r>
                <a:r>
                  <a:rPr lang="en-US" altLang="zh-CN" baseline="-25000" dirty="0" err="1" smtClean="0">
                    <a:latin typeface="Cambria Math" panose="02040503050406030204" pitchFamily="18" charset="0"/>
                    <a:ea typeface="Cambria Math" panose="02040503050406030204" pitchFamily="18" charset="0"/>
                    <a:sym typeface="Symbol" panose="05050102010706020507" pitchFamily="18" charset="2"/>
                  </a:rPr>
                  <a:t>j</a:t>
                </a:r>
                <a:r>
                  <a:rPr lang="en-US" altLang="zh-CN" dirty="0">
                    <a:latin typeface="Cambria Math" panose="02040503050406030204" pitchFamily="18" charset="0"/>
                    <a:ea typeface="Cambria Math" panose="02040503050406030204" pitchFamily="18" charset="0"/>
                    <a:sym typeface="Symbol" panose="05050102010706020507" pitchFamily="18" charset="2"/>
                  </a:rPr>
                  <a:t>, </a:t>
                </a:r>
                <a:endParaRPr lang="en-US" altLang="zh-CN" dirty="0"/>
              </a:p>
              <a:p>
                <a:pPr marL="365760" lvl="1" indent="0">
                  <a:buNone/>
                </a:pPr>
                <a:r>
                  <a:rPr lang="en-US" altLang="zh-CN" dirty="0" smtClean="0">
                    <a:latin typeface="Cambria Math" panose="02040503050406030204" pitchFamily="18" charset="0"/>
                    <a:ea typeface="Cambria Math" panose="02040503050406030204" pitchFamily="18" charset="0"/>
                    <a:sym typeface="Symbol" panose="05050102010706020507" pitchFamily="18" charset="2"/>
                  </a:rPr>
                  <a:t>1</a:t>
                </a:r>
                <a:r>
                  <a:rPr lang="en-US" altLang="zh-CN" dirty="0"/>
                  <a:t> ≤ </a:t>
                </a:r>
                <a:r>
                  <a:rPr lang="en-US" altLang="zh-CN" dirty="0" err="1" smtClean="0">
                    <a:latin typeface="Cambria Math" panose="02040503050406030204" pitchFamily="18" charset="0"/>
                    <a:ea typeface="Cambria Math" panose="02040503050406030204" pitchFamily="18" charset="0"/>
                    <a:sym typeface="Symbol" panose="05050102010706020507" pitchFamily="18" charset="2"/>
                  </a:rPr>
                  <a:t>i</a:t>
                </a:r>
                <a:r>
                  <a:rPr lang="en-US" altLang="zh-CN" dirty="0" smtClean="0">
                    <a:latin typeface="Cambria Math" panose="02040503050406030204" pitchFamily="18" charset="0"/>
                    <a:ea typeface="Cambria Math" panose="02040503050406030204" pitchFamily="18" charset="0"/>
                    <a:sym typeface="Symbol" panose="05050102010706020507" pitchFamily="18" charset="2"/>
                  </a:rPr>
                  <a:t>&lt;j</a:t>
                </a:r>
                <a:r>
                  <a:rPr lang="en-US" altLang="zh-CN" dirty="0"/>
                  <a:t> ≤ </a:t>
                </a:r>
                <a:r>
                  <a:rPr lang="en-US" altLang="zh-CN" dirty="0" smtClean="0">
                    <a:latin typeface="Cambria Math" panose="02040503050406030204" pitchFamily="18" charset="0"/>
                    <a:ea typeface="Cambria Math" panose="02040503050406030204" pitchFamily="18" charset="0"/>
                    <a:sym typeface="Symbol" panose="05050102010706020507" pitchFamily="18" charset="2"/>
                  </a:rPr>
                  <a:t>n. </a:t>
                </a:r>
                <a:r>
                  <a:rPr lang="zh-CN" altLang="en-US" dirty="0" smtClean="0">
                    <a:latin typeface="Cambria Math" panose="02040503050406030204" pitchFamily="18" charset="0"/>
                    <a:ea typeface="Cambria Math" panose="02040503050406030204" pitchFamily="18" charset="0"/>
                    <a:sym typeface="Symbol" panose="05050102010706020507" pitchFamily="18" charset="2"/>
                  </a:rPr>
                  <a:t>我们得到长度为</a:t>
                </a:r>
                <a:r>
                  <a:rPr lang="en-US" altLang="zh-CN" dirty="0" smtClean="0">
                    <a:latin typeface="Cambria Math" panose="02040503050406030204" pitchFamily="18" charset="0"/>
                    <a:ea typeface="Cambria Math" panose="02040503050406030204" pitchFamily="18" charset="0"/>
                    <a:sym typeface="Symbol" panose="05050102010706020507" pitchFamily="18" charset="2"/>
                  </a:rPr>
                  <a:t>d-(j-</a:t>
                </a:r>
                <a:r>
                  <a:rPr lang="en-US" altLang="zh-CN" dirty="0" err="1" smtClean="0">
                    <a:latin typeface="Cambria Math" panose="02040503050406030204" pitchFamily="18" charset="0"/>
                    <a:ea typeface="Cambria Math" panose="02040503050406030204" pitchFamily="18" charset="0"/>
                    <a:sym typeface="Symbol" panose="05050102010706020507" pitchFamily="18" charset="2"/>
                  </a:rPr>
                  <a:t>i</a:t>
                </a:r>
                <a:r>
                  <a:rPr lang="en-US" altLang="zh-CN" dirty="0" smtClean="0">
                    <a:latin typeface="Cambria Math" panose="02040503050406030204" pitchFamily="18" charset="0"/>
                    <a:ea typeface="Cambria Math" panose="02040503050406030204" pitchFamily="18" charset="0"/>
                    <a:sym typeface="Symbol" panose="05050102010706020507" pitchFamily="18" charset="2"/>
                  </a:rPr>
                  <a:t>)</a:t>
                </a:r>
                <a:r>
                  <a:rPr lang="zh-CN" altLang="en-US" dirty="0" smtClean="0">
                    <a:latin typeface="Cambria Math" panose="02040503050406030204" pitchFamily="18" charset="0"/>
                    <a:ea typeface="Cambria Math" panose="02040503050406030204" pitchFamily="18" charset="0"/>
                    <a:sym typeface="Symbol" panose="05050102010706020507" pitchFamily="18" charset="2"/>
                  </a:rPr>
                  <a:t>的路：</a:t>
                </a:r>
                <a:r>
                  <a:rPr lang="en-US" altLang="zh-CN" dirty="0">
                    <a:latin typeface="Cambria Math" panose="02040503050406030204" pitchFamily="18" charset="0"/>
                    <a:ea typeface="Cambria Math" panose="02040503050406030204" pitchFamily="18" charset="0"/>
                    <a:sym typeface="Symbol" panose="05050102010706020507" pitchFamily="18" charset="2"/>
                  </a:rPr>
                  <a:t>(a, a</a:t>
                </a:r>
                <a:r>
                  <a:rPr lang="en-US" altLang="zh-CN"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zh-CN" dirty="0">
                    <a:latin typeface="Cambria Math" panose="02040503050406030204" pitchFamily="18" charset="0"/>
                    <a:ea typeface="Cambria Math" panose="02040503050406030204" pitchFamily="18" charset="0"/>
                    <a:sym typeface="Symbol" panose="05050102010706020507" pitchFamily="18" charset="2"/>
                  </a:rPr>
                  <a:t>), … , </a:t>
                </a:r>
                <a:r>
                  <a:rPr lang="en-US" altLang="zh-CN" dirty="0" smtClean="0">
                    <a:latin typeface="Cambria Math" panose="02040503050406030204" pitchFamily="18" charset="0"/>
                    <a:ea typeface="Cambria Math" panose="02040503050406030204" pitchFamily="18" charset="0"/>
                    <a:sym typeface="Symbol" panose="05050102010706020507" pitchFamily="18" charset="2"/>
                  </a:rPr>
                  <a:t>(</a:t>
                </a:r>
                <a:r>
                  <a:rPr lang="en-US" altLang="zh-CN" dirty="0" err="1" smtClean="0">
                    <a:latin typeface="Cambria Math" panose="02040503050406030204" pitchFamily="18" charset="0"/>
                    <a:ea typeface="Cambria Math" panose="02040503050406030204" pitchFamily="18" charset="0"/>
                    <a:sym typeface="Symbol" panose="05050102010706020507" pitchFamily="18" charset="2"/>
                  </a:rPr>
                  <a:t>a</a:t>
                </a:r>
                <a:r>
                  <a:rPr lang="en-US" altLang="zh-CN" baseline="-25000" dirty="0" err="1" smtClean="0">
                    <a:latin typeface="Cambria Math" panose="02040503050406030204" pitchFamily="18" charset="0"/>
                    <a:ea typeface="Cambria Math" panose="02040503050406030204" pitchFamily="18" charset="0"/>
                    <a:sym typeface="Symbol" panose="05050102010706020507" pitchFamily="18" charset="2"/>
                  </a:rPr>
                  <a:t>i</a:t>
                </a:r>
                <a:r>
                  <a:rPr lang="en-US" altLang="zh-CN" dirty="0" smtClean="0">
                    <a:latin typeface="Cambria Math" panose="02040503050406030204" pitchFamily="18" charset="0"/>
                    <a:ea typeface="Cambria Math" panose="02040503050406030204" pitchFamily="18" charset="0"/>
                    <a:sym typeface="Symbol" panose="05050102010706020507" pitchFamily="18" charset="2"/>
                  </a:rPr>
                  <a:t>, a</a:t>
                </a:r>
                <a:r>
                  <a:rPr lang="en-US" altLang="zh-CN" baseline="-25000" dirty="0" smtClean="0">
                    <a:latin typeface="Cambria Math" panose="02040503050406030204" pitchFamily="18" charset="0"/>
                    <a:ea typeface="Cambria Math" panose="02040503050406030204" pitchFamily="18" charset="0"/>
                    <a:sym typeface="Symbol" panose="05050102010706020507" pitchFamily="18" charset="2"/>
                  </a:rPr>
                  <a:t>j+1</a:t>
                </a:r>
                <a:r>
                  <a:rPr lang="en-US" altLang="zh-CN" dirty="0" smtClean="0">
                    <a:latin typeface="Cambria Math" panose="02040503050406030204" pitchFamily="18" charset="0"/>
                    <a:ea typeface="Cambria Math" panose="02040503050406030204" pitchFamily="18" charset="0"/>
                    <a:sym typeface="Symbol" panose="05050102010706020507" pitchFamily="18" charset="2"/>
                  </a:rPr>
                  <a:t>), </a:t>
                </a:r>
                <a:r>
                  <a:rPr lang="en-US" altLang="zh-CN" dirty="0">
                    <a:latin typeface="Cambria Math" panose="02040503050406030204" pitchFamily="18" charset="0"/>
                    <a:ea typeface="Cambria Math" panose="02040503050406030204" pitchFamily="18" charset="0"/>
                    <a:sym typeface="Symbol" panose="05050102010706020507" pitchFamily="18" charset="2"/>
                  </a:rPr>
                  <a:t>… , (a</a:t>
                </a:r>
                <a:r>
                  <a:rPr lang="en-US" altLang="zh-CN" baseline="-25000" dirty="0">
                    <a:latin typeface="Cambria Math" panose="02040503050406030204" pitchFamily="18" charset="0"/>
                    <a:ea typeface="Cambria Math" panose="02040503050406030204" pitchFamily="18" charset="0"/>
                    <a:sym typeface="Symbol" panose="05050102010706020507" pitchFamily="18" charset="2"/>
                  </a:rPr>
                  <a:t>d-1</a:t>
                </a:r>
                <a:r>
                  <a:rPr lang="en-US" altLang="zh-CN" dirty="0">
                    <a:latin typeface="Cambria Math" panose="02040503050406030204" pitchFamily="18" charset="0"/>
                    <a:ea typeface="Cambria Math" panose="02040503050406030204" pitchFamily="18" charset="0"/>
                    <a:sym typeface="Symbol" panose="05050102010706020507" pitchFamily="18" charset="2"/>
                  </a:rPr>
                  <a:t>, b</a:t>
                </a:r>
                <a:r>
                  <a:rPr lang="en-US" altLang="zh-CN" dirty="0" smtClean="0">
                    <a:latin typeface="Cambria Math" panose="02040503050406030204" pitchFamily="18" charset="0"/>
                    <a:ea typeface="Cambria Math" panose="02040503050406030204" pitchFamily="18" charset="0"/>
                    <a:sym typeface="Symbol" panose="05050102010706020507" pitchFamily="18" charset="2"/>
                  </a:rPr>
                  <a:t>), </a:t>
                </a:r>
                <a:r>
                  <a:rPr lang="zh-CN" altLang="en-US" dirty="0" smtClean="0">
                    <a:latin typeface="Cambria Math" panose="02040503050406030204" pitchFamily="18" charset="0"/>
                    <a:ea typeface="Cambria Math" panose="02040503050406030204" pitchFamily="18" charset="0"/>
                    <a:sym typeface="Symbol" panose="05050102010706020507" pitchFamily="18" charset="2"/>
                  </a:rPr>
                  <a:t>与当初路的最短性矛盾</a:t>
                </a:r>
                <a:r>
                  <a:rPr lang="en-US" altLang="zh-CN" dirty="0" smtClean="0">
                    <a:latin typeface="Cambria Math" panose="02040503050406030204" pitchFamily="18" charset="0"/>
                    <a:ea typeface="Cambria Math" panose="02040503050406030204" pitchFamily="18" charset="0"/>
                    <a:sym typeface="Symbol" panose="05050102010706020507" pitchFamily="18" charset="2"/>
                  </a:rPr>
                  <a:t>.</a:t>
                </a:r>
              </a:p>
              <a:p>
                <a:r>
                  <a:rPr lang="zh-CN" altLang="en-US" sz="2400" b="1" dirty="0"/>
                  <a:t>定理</a:t>
                </a:r>
                <a:r>
                  <a:rPr lang="en-US" altLang="zh-CN" sz="2400" b="1" dirty="0" smtClean="0">
                    <a:latin typeface="Cambria Math" panose="02040503050406030204" pitchFamily="18" charset="0"/>
                    <a:ea typeface="Cambria Math" panose="02040503050406030204" pitchFamily="18" charset="0"/>
                  </a:rPr>
                  <a:t>4</a:t>
                </a:r>
                <a:r>
                  <a:rPr lang="zh-CN" altLang="en-US" sz="2400" dirty="0" smtClean="0"/>
                  <a:t>：</a:t>
                </a:r>
                <a:r>
                  <a:rPr lang="en-US" altLang="zh-CN" sz="2400" dirty="0" smtClean="0"/>
                  <a:t>|</a:t>
                </a:r>
                <a:r>
                  <a:rPr lang="en-US" altLang="zh-CN" sz="2400" dirty="0"/>
                  <a:t>A|=n, </a:t>
                </a:r>
                <a:r>
                  <a:rPr lang="en-US" altLang="zh-CN" sz="2400" i="1" dirty="0" smtClean="0"/>
                  <a:t>R</a:t>
                </a:r>
                <a:r>
                  <a:rPr lang="zh-CN" altLang="en-US" sz="2400" dirty="0" smtClean="0"/>
                  <a:t>是</a:t>
                </a:r>
                <a:r>
                  <a:rPr lang="en-US" altLang="zh-CN" sz="2400" i="1" dirty="0"/>
                  <a:t>A</a:t>
                </a:r>
                <a:r>
                  <a:rPr lang="zh-CN" altLang="en-US" sz="2400" dirty="0"/>
                  <a:t>上的关系</a:t>
                </a:r>
                <a:r>
                  <a:rPr lang="zh-CN" altLang="en-US" sz="2400" dirty="0" smtClean="0"/>
                  <a:t>，</a:t>
                </a:r>
                <a:r>
                  <a:rPr lang="en-US" altLang="zh-CN" sz="2400" i="1" dirty="0" smtClean="0"/>
                  <a:t>R</a:t>
                </a:r>
                <a:r>
                  <a:rPr lang="zh-CN" altLang="en-US" sz="2400" dirty="0"/>
                  <a:t>的传递</a:t>
                </a:r>
                <a:r>
                  <a:rPr lang="zh-CN" altLang="en-US" sz="2400" dirty="0" smtClean="0"/>
                  <a:t>闭包</a:t>
                </a:r>
                <a:endParaRPr lang="en-US" altLang="zh-CN" sz="2400"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𝑅</m:t>
                          </m:r>
                        </m:e>
                        <m:sup>
                          <m:r>
                            <a:rPr lang="en-US" altLang="zh-CN" sz="2400" i="1">
                              <a:latin typeface="Cambria Math" panose="02040503050406030204" pitchFamily="18" charset="0"/>
                            </a:rPr>
                            <m:t>+</m:t>
                          </m:r>
                        </m:sup>
                      </m:sSup>
                      <m:r>
                        <a:rPr lang="en-US" altLang="zh-CN" sz="2400" i="1">
                          <a:latin typeface="Cambria Math" panose="02040503050406030204" pitchFamily="18" charset="0"/>
                        </a:rPr>
                        <m:t>=</m:t>
                      </m:r>
                      <m:nary>
                        <m:naryPr>
                          <m:chr m:val="⋃"/>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𝑖</m:t>
                          </m:r>
                          <m:r>
                            <a:rPr lang="en-US" altLang="zh-CN" sz="2400" i="1">
                              <a:latin typeface="Cambria Math" panose="02040503050406030204" pitchFamily="18" charset="0"/>
                            </a:rPr>
                            <m:t>=1</m:t>
                          </m:r>
                        </m:sub>
                        <m:sup>
                          <m:r>
                            <a:rPr lang="en-US" altLang="zh-CN" sz="2400" b="0" i="1" smtClean="0">
                              <a:latin typeface="Cambria Math" panose="02040503050406030204" pitchFamily="18" charset="0"/>
                              <a:ea typeface="Cambria Math" panose="02040503050406030204" pitchFamily="18" charset="0"/>
                            </a:rPr>
                            <m:t>𝑛</m:t>
                          </m:r>
                        </m:sup>
                        <m:e>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𝑅</m:t>
                              </m:r>
                            </m:e>
                            <m:sup>
                              <m:r>
                                <a:rPr lang="en-US" altLang="zh-CN" sz="2400" i="1">
                                  <a:latin typeface="Cambria Math" panose="02040503050406030204" pitchFamily="18" charset="0"/>
                                </a:rPr>
                                <m:t>𝑖</m:t>
                              </m:r>
                            </m:sup>
                          </m:sSup>
                        </m:e>
                      </m:nary>
                    </m:oMath>
                  </m:oMathPara>
                </a14:m>
                <a:endParaRPr lang="en-US" altLang="zh-CN" sz="2600" dirty="0"/>
              </a:p>
              <a:p>
                <a:endParaRPr lang="en-US" altLang="zh-CN" sz="240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41" t="-2500" r="-5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692193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noAutofit/>
          </a:bodyPr>
          <a:lstStyle/>
          <a:p>
            <a:r>
              <a:rPr lang="zh-CN" altLang="en-US" sz="5400" dirty="0" smtClean="0"/>
              <a:t>用关系</a:t>
            </a:r>
            <a:r>
              <a:rPr lang="zh-CN" altLang="en-US" sz="5400" dirty="0"/>
              <a:t>图计算传递闭包</a:t>
            </a:r>
            <a:endParaRPr lang="en-US" sz="5400" dirty="0"/>
          </a:p>
        </p:txBody>
      </p:sp>
      <p:grpSp>
        <p:nvGrpSpPr>
          <p:cNvPr id="18" name="Group 17"/>
          <p:cNvGrpSpPr/>
          <p:nvPr/>
        </p:nvGrpSpPr>
        <p:grpSpPr>
          <a:xfrm>
            <a:off x="979490" y="2465202"/>
            <a:ext cx="2286000" cy="1956375"/>
            <a:chOff x="1905000" y="2590800"/>
            <a:chExt cx="4572000" cy="4587861"/>
          </a:xfrm>
        </p:grpSpPr>
        <p:sp>
          <p:nvSpPr>
            <p:cNvPr id="4" name="Oval 3"/>
            <p:cNvSpPr/>
            <p:nvPr/>
          </p:nvSpPr>
          <p:spPr>
            <a:xfrm>
              <a:off x="2362200" y="2667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3622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4102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486400" y="2667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905000" y="2743200"/>
              <a:ext cx="381000" cy="523220"/>
            </a:xfrm>
            <a:prstGeom prst="rect">
              <a:avLst/>
            </a:prstGeom>
            <a:noFill/>
          </p:spPr>
          <p:txBody>
            <a:bodyPr wrap="square" rtlCol="0">
              <a:spAutoFit/>
            </a:bodyPr>
            <a:lstStyle/>
            <a:p>
              <a:r>
                <a:rPr lang="en-US" sz="2800" i="1" dirty="0" smtClean="0"/>
                <a:t>a</a:t>
              </a:r>
              <a:endParaRPr lang="en-US" sz="2800" i="1" dirty="0"/>
            </a:p>
          </p:txBody>
        </p:sp>
        <p:sp>
          <p:nvSpPr>
            <p:cNvPr id="9" name="TextBox 8"/>
            <p:cNvSpPr txBox="1"/>
            <p:nvPr/>
          </p:nvSpPr>
          <p:spPr>
            <a:xfrm>
              <a:off x="6096000" y="2590800"/>
              <a:ext cx="381000" cy="523220"/>
            </a:xfrm>
            <a:prstGeom prst="rect">
              <a:avLst/>
            </a:prstGeom>
            <a:noFill/>
          </p:spPr>
          <p:txBody>
            <a:bodyPr wrap="square" rtlCol="0">
              <a:spAutoFit/>
            </a:bodyPr>
            <a:lstStyle/>
            <a:p>
              <a:r>
                <a:rPr lang="en-US" sz="2800" i="1" dirty="0" smtClean="0"/>
                <a:t>b</a:t>
              </a:r>
              <a:endParaRPr lang="en-US" sz="2800" i="1" dirty="0"/>
            </a:p>
          </p:txBody>
        </p:sp>
        <p:sp>
          <p:nvSpPr>
            <p:cNvPr id="10" name="TextBox 9"/>
            <p:cNvSpPr txBox="1"/>
            <p:nvPr/>
          </p:nvSpPr>
          <p:spPr>
            <a:xfrm>
              <a:off x="5486400" y="5029200"/>
              <a:ext cx="381000" cy="523220"/>
            </a:xfrm>
            <a:prstGeom prst="rect">
              <a:avLst/>
            </a:prstGeom>
            <a:noFill/>
          </p:spPr>
          <p:txBody>
            <a:bodyPr wrap="square" rtlCol="0">
              <a:spAutoFit/>
            </a:bodyPr>
            <a:lstStyle/>
            <a:p>
              <a:r>
                <a:rPr lang="en-US" sz="2800" i="1" dirty="0" smtClean="0"/>
                <a:t>c</a:t>
              </a:r>
              <a:endParaRPr lang="en-US" sz="2800" i="1" dirty="0"/>
            </a:p>
          </p:txBody>
        </p:sp>
        <p:sp>
          <p:nvSpPr>
            <p:cNvPr id="11" name="TextBox 10"/>
            <p:cNvSpPr txBox="1"/>
            <p:nvPr/>
          </p:nvSpPr>
          <p:spPr>
            <a:xfrm>
              <a:off x="2438400" y="5105400"/>
              <a:ext cx="381000" cy="523220"/>
            </a:xfrm>
            <a:prstGeom prst="rect">
              <a:avLst/>
            </a:prstGeom>
            <a:noFill/>
          </p:spPr>
          <p:txBody>
            <a:bodyPr wrap="square" rtlCol="0">
              <a:spAutoFit/>
            </a:bodyPr>
            <a:lstStyle/>
            <a:p>
              <a:r>
                <a:rPr lang="en-US" sz="2800" i="1" dirty="0" smtClean="0"/>
                <a:t>d</a:t>
              </a:r>
              <a:endParaRPr lang="en-US" sz="2800" i="1" dirty="0"/>
            </a:p>
          </p:txBody>
        </p:sp>
        <p:cxnSp>
          <p:nvCxnSpPr>
            <p:cNvPr id="13" name="Straight Arrow Connector 12"/>
            <p:cNvCxnSpPr/>
            <p:nvPr/>
          </p:nvCxnSpPr>
          <p:spPr>
            <a:xfrm>
              <a:off x="2895600" y="2895600"/>
              <a:ext cx="24384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2819400" y="3048000"/>
              <a:ext cx="2590800" cy="1447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5067300" y="3771900"/>
              <a:ext cx="12192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0800000" flipV="1">
              <a:off x="2819400" y="4648200"/>
              <a:ext cx="24384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886200" y="5807315"/>
              <a:ext cx="381000" cy="1371346"/>
            </a:xfrm>
            <a:prstGeom prst="rect">
              <a:avLst/>
            </a:prstGeom>
            <a:noFill/>
          </p:spPr>
          <p:txBody>
            <a:bodyPr wrap="square" rtlCol="0">
              <a:spAutoFit/>
            </a:bodyPr>
            <a:lstStyle/>
            <a:p>
              <a:r>
                <a:rPr lang="en-US" sz="3200" i="1" dirty="0" smtClean="0"/>
                <a:t>R</a:t>
              </a:r>
              <a:endParaRPr lang="en-US" sz="3200" i="1" dirty="0"/>
            </a:p>
          </p:txBody>
        </p:sp>
      </p:grpSp>
      <p:sp>
        <p:nvSpPr>
          <p:cNvPr id="63" name="Right Arrow 62"/>
          <p:cNvSpPr/>
          <p:nvPr/>
        </p:nvSpPr>
        <p:spPr>
          <a:xfrm>
            <a:off x="3743699" y="2975614"/>
            <a:ext cx="304800" cy="228600"/>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7" name="Group 46"/>
          <p:cNvGrpSpPr/>
          <p:nvPr/>
        </p:nvGrpSpPr>
        <p:grpSpPr>
          <a:xfrm>
            <a:off x="4800600" y="2104530"/>
            <a:ext cx="2743200" cy="2337375"/>
            <a:chOff x="4610100" y="1524000"/>
            <a:chExt cx="2743200" cy="2337375"/>
          </a:xfrm>
        </p:grpSpPr>
        <p:sp>
          <p:nvSpPr>
            <p:cNvPr id="93" name="Freeform 92"/>
            <p:cNvSpPr/>
            <p:nvPr/>
          </p:nvSpPr>
          <p:spPr>
            <a:xfrm>
              <a:off x="6830362" y="1698874"/>
              <a:ext cx="330850" cy="348856"/>
            </a:xfrm>
            <a:custGeom>
              <a:avLst/>
              <a:gdLst>
                <a:gd name="connsiteX0" fmla="*/ 0 w 330850"/>
                <a:gd name="connsiteY0" fmla="*/ 126749 h 348856"/>
                <a:gd name="connsiteX1" fmla="*/ 45268 w 330850"/>
                <a:gd name="connsiteY1" fmla="*/ 45268 h 348856"/>
                <a:gd name="connsiteX2" fmla="*/ 72428 w 330850"/>
                <a:gd name="connsiteY2" fmla="*/ 36214 h 348856"/>
                <a:gd name="connsiteX3" fmla="*/ 99588 w 330850"/>
                <a:gd name="connsiteY3" fmla="*/ 18107 h 348856"/>
                <a:gd name="connsiteX4" fmla="*/ 153909 w 330850"/>
                <a:gd name="connsiteY4" fmla="*/ 0 h 348856"/>
                <a:gd name="connsiteX5" fmla="*/ 190123 w 330850"/>
                <a:gd name="connsiteY5" fmla="*/ 9054 h 348856"/>
                <a:gd name="connsiteX6" fmla="*/ 244444 w 330850"/>
                <a:gd name="connsiteY6" fmla="*/ 27161 h 348856"/>
                <a:gd name="connsiteX7" fmla="*/ 307818 w 330850"/>
                <a:gd name="connsiteY7" fmla="*/ 108642 h 348856"/>
                <a:gd name="connsiteX8" fmla="*/ 316872 w 330850"/>
                <a:gd name="connsiteY8" fmla="*/ 135802 h 348856"/>
                <a:gd name="connsiteX9" fmla="*/ 289711 w 330850"/>
                <a:gd name="connsiteY9" fmla="*/ 298765 h 348856"/>
                <a:gd name="connsiteX10" fmla="*/ 262551 w 330850"/>
                <a:gd name="connsiteY10" fmla="*/ 307818 h 348856"/>
                <a:gd name="connsiteX11" fmla="*/ 235390 w 330850"/>
                <a:gd name="connsiteY11" fmla="*/ 325925 h 348856"/>
                <a:gd name="connsiteX12" fmla="*/ 90535 w 330850"/>
                <a:gd name="connsiteY12" fmla="*/ 325925 h 348856"/>
                <a:gd name="connsiteX13" fmla="*/ 36214 w 330850"/>
                <a:gd name="connsiteY13" fmla="*/ 307818 h 34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0850" h="348856">
                  <a:moveTo>
                    <a:pt x="0" y="126749"/>
                  </a:moveTo>
                  <a:cubicBezTo>
                    <a:pt x="7972" y="102834"/>
                    <a:pt x="21921" y="53051"/>
                    <a:pt x="45268" y="45268"/>
                  </a:cubicBezTo>
                  <a:cubicBezTo>
                    <a:pt x="54321" y="42250"/>
                    <a:pt x="63892" y="40482"/>
                    <a:pt x="72428" y="36214"/>
                  </a:cubicBezTo>
                  <a:cubicBezTo>
                    <a:pt x="82160" y="31348"/>
                    <a:pt x="89645" y="22526"/>
                    <a:pt x="99588" y="18107"/>
                  </a:cubicBezTo>
                  <a:cubicBezTo>
                    <a:pt x="117029" y="10355"/>
                    <a:pt x="153909" y="0"/>
                    <a:pt x="153909" y="0"/>
                  </a:cubicBezTo>
                  <a:cubicBezTo>
                    <a:pt x="165980" y="3018"/>
                    <a:pt x="178205" y="5479"/>
                    <a:pt x="190123" y="9054"/>
                  </a:cubicBezTo>
                  <a:cubicBezTo>
                    <a:pt x="208404" y="14539"/>
                    <a:pt x="244444" y="27161"/>
                    <a:pt x="244444" y="27161"/>
                  </a:cubicBezTo>
                  <a:cubicBezTo>
                    <a:pt x="267879" y="50596"/>
                    <a:pt x="296988" y="76154"/>
                    <a:pt x="307818" y="108642"/>
                  </a:cubicBezTo>
                  <a:lnTo>
                    <a:pt x="316872" y="135802"/>
                  </a:lnTo>
                  <a:cubicBezTo>
                    <a:pt x="315989" y="149048"/>
                    <a:pt x="330850" y="265854"/>
                    <a:pt x="289711" y="298765"/>
                  </a:cubicBezTo>
                  <a:cubicBezTo>
                    <a:pt x="282259" y="304727"/>
                    <a:pt x="271604" y="304800"/>
                    <a:pt x="262551" y="307818"/>
                  </a:cubicBezTo>
                  <a:cubicBezTo>
                    <a:pt x="253497" y="313854"/>
                    <a:pt x="245122" y="321059"/>
                    <a:pt x="235390" y="325925"/>
                  </a:cubicBezTo>
                  <a:cubicBezTo>
                    <a:pt x="189530" y="348856"/>
                    <a:pt x="140940" y="329803"/>
                    <a:pt x="90535" y="325925"/>
                  </a:cubicBezTo>
                  <a:lnTo>
                    <a:pt x="36214" y="307818"/>
                  </a:lnTo>
                </a:path>
              </a:pathLst>
            </a:cu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46" name="Group 45"/>
            <p:cNvGrpSpPr/>
            <p:nvPr/>
          </p:nvGrpSpPr>
          <p:grpSpPr>
            <a:xfrm>
              <a:off x="4610100" y="1524000"/>
              <a:ext cx="2743200" cy="2337375"/>
              <a:chOff x="4610100" y="1524000"/>
              <a:chExt cx="2743200" cy="2337375"/>
            </a:xfrm>
          </p:grpSpPr>
          <p:grpSp>
            <p:nvGrpSpPr>
              <p:cNvPr id="21" name="Group 20"/>
              <p:cNvGrpSpPr/>
              <p:nvPr/>
            </p:nvGrpSpPr>
            <p:grpSpPr>
              <a:xfrm>
                <a:off x="5091112" y="1524000"/>
                <a:ext cx="2133600" cy="1622904"/>
                <a:chOff x="1676400" y="1676400"/>
                <a:chExt cx="4800599" cy="3823480"/>
              </a:xfrm>
            </p:grpSpPr>
            <p:sp>
              <p:nvSpPr>
                <p:cNvPr id="26" name="TextBox 25"/>
                <p:cNvSpPr txBox="1"/>
                <p:nvPr/>
              </p:nvSpPr>
              <p:spPr>
                <a:xfrm>
                  <a:off x="1676400" y="1676400"/>
                  <a:ext cx="380999" cy="1232680"/>
                </a:xfrm>
                <a:prstGeom prst="rect">
                  <a:avLst/>
                </a:prstGeom>
                <a:noFill/>
              </p:spPr>
              <p:txBody>
                <a:bodyPr wrap="square" rtlCol="0">
                  <a:spAutoFit/>
                </a:bodyPr>
                <a:lstStyle/>
                <a:p>
                  <a:endParaRPr lang="en-US" sz="2800" i="1" dirty="0"/>
                </a:p>
              </p:txBody>
            </p:sp>
            <p:sp>
              <p:nvSpPr>
                <p:cNvPr id="27" name="TextBox 26"/>
                <p:cNvSpPr txBox="1"/>
                <p:nvPr/>
              </p:nvSpPr>
              <p:spPr>
                <a:xfrm>
                  <a:off x="6096000" y="1676400"/>
                  <a:ext cx="380999" cy="1232680"/>
                </a:xfrm>
                <a:prstGeom prst="rect">
                  <a:avLst/>
                </a:prstGeom>
                <a:noFill/>
              </p:spPr>
              <p:txBody>
                <a:bodyPr wrap="square" rtlCol="0">
                  <a:spAutoFit/>
                </a:bodyPr>
                <a:lstStyle/>
                <a:p>
                  <a:endParaRPr lang="en-US" sz="2800" i="1" dirty="0"/>
                </a:p>
              </p:txBody>
            </p:sp>
            <p:sp>
              <p:nvSpPr>
                <p:cNvPr id="28" name="TextBox 27"/>
                <p:cNvSpPr txBox="1"/>
                <p:nvPr/>
              </p:nvSpPr>
              <p:spPr>
                <a:xfrm>
                  <a:off x="5486399" y="4190999"/>
                  <a:ext cx="380999" cy="1232680"/>
                </a:xfrm>
                <a:prstGeom prst="rect">
                  <a:avLst/>
                </a:prstGeom>
                <a:noFill/>
              </p:spPr>
              <p:txBody>
                <a:bodyPr wrap="square" rtlCol="0">
                  <a:spAutoFit/>
                </a:bodyPr>
                <a:lstStyle/>
                <a:p>
                  <a:endParaRPr lang="en-US" sz="2800" i="1" dirty="0"/>
                </a:p>
              </p:txBody>
            </p:sp>
            <p:sp>
              <p:nvSpPr>
                <p:cNvPr id="29" name="TextBox 28"/>
                <p:cNvSpPr txBox="1"/>
                <p:nvPr/>
              </p:nvSpPr>
              <p:spPr>
                <a:xfrm>
                  <a:off x="2438401" y="4267200"/>
                  <a:ext cx="380999" cy="1232680"/>
                </a:xfrm>
                <a:prstGeom prst="rect">
                  <a:avLst/>
                </a:prstGeom>
                <a:noFill/>
              </p:spPr>
              <p:txBody>
                <a:bodyPr wrap="square" rtlCol="0">
                  <a:spAutoFit/>
                </a:bodyPr>
                <a:lstStyle/>
                <a:p>
                  <a:endParaRPr lang="en-US" sz="2800" i="1" dirty="0"/>
                </a:p>
              </p:txBody>
            </p:sp>
            <p:cxnSp>
              <p:nvCxnSpPr>
                <p:cNvPr id="30" name="Straight Arrow Connector 29"/>
                <p:cNvCxnSpPr/>
                <p:nvPr/>
              </p:nvCxnSpPr>
              <p:spPr>
                <a:xfrm flipV="1">
                  <a:off x="2157142" y="3093956"/>
                  <a:ext cx="3028248" cy="1620236"/>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4757367" y="3619501"/>
                  <a:ext cx="1219199" cy="76201"/>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1975254" y="5032855"/>
                  <a:ext cx="3086098" cy="84143"/>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1935308" y="2875347"/>
                  <a:ext cx="3039068" cy="155633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45" name="Straight Arrow Connector 44"/>
              <p:cNvCxnSpPr/>
              <p:nvPr/>
            </p:nvCxnSpPr>
            <p:spPr>
              <a:xfrm flipH="1">
                <a:off x="5026916" y="2098821"/>
                <a:ext cx="16404" cy="57462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4610100" y="1752600"/>
                <a:ext cx="2743200" cy="2108775"/>
                <a:chOff x="1752600" y="1676400"/>
                <a:chExt cx="4876800" cy="4177096"/>
              </a:xfrm>
            </p:grpSpPr>
            <p:sp>
              <p:nvSpPr>
                <p:cNvPr id="67" name="Oval 66"/>
                <p:cNvSpPr/>
                <p:nvPr/>
              </p:nvSpPr>
              <p:spPr>
                <a:xfrm>
                  <a:off x="2362200" y="1828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2362200" y="3657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5410200" y="3657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5486400" y="1828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1752600" y="1905000"/>
                  <a:ext cx="381000" cy="523220"/>
                </a:xfrm>
                <a:prstGeom prst="rect">
                  <a:avLst/>
                </a:prstGeom>
                <a:noFill/>
              </p:spPr>
              <p:txBody>
                <a:bodyPr wrap="square" rtlCol="0">
                  <a:spAutoFit/>
                </a:bodyPr>
                <a:lstStyle/>
                <a:p>
                  <a:r>
                    <a:rPr lang="en-US" sz="2800" i="1" dirty="0" smtClean="0"/>
                    <a:t>a</a:t>
                  </a:r>
                  <a:endParaRPr lang="en-US" sz="2800" i="1" dirty="0"/>
                </a:p>
              </p:txBody>
            </p:sp>
            <p:sp>
              <p:nvSpPr>
                <p:cNvPr id="72" name="TextBox 71"/>
                <p:cNvSpPr txBox="1"/>
                <p:nvPr/>
              </p:nvSpPr>
              <p:spPr>
                <a:xfrm>
                  <a:off x="6248400" y="1676400"/>
                  <a:ext cx="381000" cy="523220"/>
                </a:xfrm>
                <a:prstGeom prst="rect">
                  <a:avLst/>
                </a:prstGeom>
                <a:noFill/>
              </p:spPr>
              <p:txBody>
                <a:bodyPr wrap="square" rtlCol="0">
                  <a:spAutoFit/>
                </a:bodyPr>
                <a:lstStyle/>
                <a:p>
                  <a:r>
                    <a:rPr lang="en-US" sz="2800" i="1" dirty="0" smtClean="0"/>
                    <a:t>b</a:t>
                  </a:r>
                  <a:endParaRPr lang="en-US" sz="2800" i="1" dirty="0"/>
                </a:p>
              </p:txBody>
            </p:sp>
            <p:sp>
              <p:nvSpPr>
                <p:cNvPr id="73" name="TextBox 72"/>
                <p:cNvSpPr txBox="1"/>
                <p:nvPr/>
              </p:nvSpPr>
              <p:spPr>
                <a:xfrm>
                  <a:off x="5486400" y="4191000"/>
                  <a:ext cx="381000" cy="523220"/>
                </a:xfrm>
                <a:prstGeom prst="rect">
                  <a:avLst/>
                </a:prstGeom>
                <a:noFill/>
              </p:spPr>
              <p:txBody>
                <a:bodyPr wrap="square" rtlCol="0">
                  <a:spAutoFit/>
                </a:bodyPr>
                <a:lstStyle/>
                <a:p>
                  <a:r>
                    <a:rPr lang="en-US" sz="2800" i="1" dirty="0" smtClean="0"/>
                    <a:t>c</a:t>
                  </a:r>
                  <a:endParaRPr lang="en-US" sz="2800" i="1" dirty="0"/>
                </a:p>
              </p:txBody>
            </p:sp>
            <p:sp>
              <p:nvSpPr>
                <p:cNvPr id="74" name="TextBox 73"/>
                <p:cNvSpPr txBox="1"/>
                <p:nvPr/>
              </p:nvSpPr>
              <p:spPr>
                <a:xfrm>
                  <a:off x="2438400" y="4267200"/>
                  <a:ext cx="381000" cy="523220"/>
                </a:xfrm>
                <a:prstGeom prst="rect">
                  <a:avLst/>
                </a:prstGeom>
                <a:noFill/>
              </p:spPr>
              <p:txBody>
                <a:bodyPr wrap="square" rtlCol="0">
                  <a:spAutoFit/>
                </a:bodyPr>
                <a:lstStyle/>
                <a:p>
                  <a:r>
                    <a:rPr lang="en-US" sz="2800" i="1" dirty="0" smtClean="0"/>
                    <a:t>d</a:t>
                  </a:r>
                  <a:endParaRPr lang="en-US" sz="2800" i="1" dirty="0"/>
                </a:p>
              </p:txBody>
            </p:sp>
            <p:cxnSp>
              <p:nvCxnSpPr>
                <p:cNvPr id="75" name="Straight Arrow Connector 74"/>
                <p:cNvCxnSpPr/>
                <p:nvPr/>
              </p:nvCxnSpPr>
              <p:spPr>
                <a:xfrm>
                  <a:off x="2895600" y="2057400"/>
                  <a:ext cx="24384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2819400" y="2209800"/>
                  <a:ext cx="2590800" cy="1447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rot="5400000">
                  <a:off x="5067300" y="2933700"/>
                  <a:ext cx="12192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rot="10800000" flipV="1">
                  <a:off x="2819400" y="3810000"/>
                  <a:ext cx="24384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716867" y="4695164"/>
                  <a:ext cx="1078092" cy="1158332"/>
                </a:xfrm>
                <a:prstGeom prst="rect">
                  <a:avLst/>
                </a:prstGeom>
                <a:noFill/>
              </p:spPr>
              <p:txBody>
                <a:bodyPr wrap="square" rtlCol="0">
                  <a:spAutoFit/>
                </a:bodyPr>
                <a:lstStyle/>
                <a:p>
                  <a:r>
                    <a:rPr lang="en-US" sz="3200" i="1" dirty="0" smtClean="0"/>
                    <a:t>R</a:t>
                  </a:r>
                  <a:r>
                    <a:rPr lang="en-US" sz="3200" i="1" baseline="30000" dirty="0" smtClean="0"/>
                    <a:t>+</a:t>
                  </a:r>
                  <a:endParaRPr lang="en-US" sz="3200" baseline="30000" dirty="0">
                    <a:latin typeface="Cambria Math" pitchFamily="18" charset="0"/>
                    <a:ea typeface="Cambria Math" pitchFamily="18" charset="0"/>
                  </a:endParaRPr>
                </a:p>
              </p:txBody>
            </p:sp>
          </p:grpSp>
          <p:sp>
            <p:nvSpPr>
              <p:cNvPr id="94" name="Freeform 93"/>
              <p:cNvSpPr/>
              <p:nvPr/>
            </p:nvSpPr>
            <p:spPr>
              <a:xfrm>
                <a:off x="6830362" y="2656399"/>
                <a:ext cx="330850" cy="348856"/>
              </a:xfrm>
              <a:custGeom>
                <a:avLst/>
                <a:gdLst>
                  <a:gd name="connsiteX0" fmla="*/ 0 w 330850"/>
                  <a:gd name="connsiteY0" fmla="*/ 126749 h 348856"/>
                  <a:gd name="connsiteX1" fmla="*/ 45268 w 330850"/>
                  <a:gd name="connsiteY1" fmla="*/ 45268 h 348856"/>
                  <a:gd name="connsiteX2" fmla="*/ 72428 w 330850"/>
                  <a:gd name="connsiteY2" fmla="*/ 36214 h 348856"/>
                  <a:gd name="connsiteX3" fmla="*/ 99588 w 330850"/>
                  <a:gd name="connsiteY3" fmla="*/ 18107 h 348856"/>
                  <a:gd name="connsiteX4" fmla="*/ 153909 w 330850"/>
                  <a:gd name="connsiteY4" fmla="*/ 0 h 348856"/>
                  <a:gd name="connsiteX5" fmla="*/ 190123 w 330850"/>
                  <a:gd name="connsiteY5" fmla="*/ 9054 h 348856"/>
                  <a:gd name="connsiteX6" fmla="*/ 244444 w 330850"/>
                  <a:gd name="connsiteY6" fmla="*/ 27161 h 348856"/>
                  <a:gd name="connsiteX7" fmla="*/ 307818 w 330850"/>
                  <a:gd name="connsiteY7" fmla="*/ 108642 h 348856"/>
                  <a:gd name="connsiteX8" fmla="*/ 316872 w 330850"/>
                  <a:gd name="connsiteY8" fmla="*/ 135802 h 348856"/>
                  <a:gd name="connsiteX9" fmla="*/ 289711 w 330850"/>
                  <a:gd name="connsiteY9" fmla="*/ 298765 h 348856"/>
                  <a:gd name="connsiteX10" fmla="*/ 262551 w 330850"/>
                  <a:gd name="connsiteY10" fmla="*/ 307818 h 348856"/>
                  <a:gd name="connsiteX11" fmla="*/ 235390 w 330850"/>
                  <a:gd name="connsiteY11" fmla="*/ 325925 h 348856"/>
                  <a:gd name="connsiteX12" fmla="*/ 90535 w 330850"/>
                  <a:gd name="connsiteY12" fmla="*/ 325925 h 348856"/>
                  <a:gd name="connsiteX13" fmla="*/ 36214 w 330850"/>
                  <a:gd name="connsiteY13" fmla="*/ 307818 h 34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0850" h="348856">
                    <a:moveTo>
                      <a:pt x="0" y="126749"/>
                    </a:moveTo>
                    <a:cubicBezTo>
                      <a:pt x="7972" y="102834"/>
                      <a:pt x="21921" y="53051"/>
                      <a:pt x="45268" y="45268"/>
                    </a:cubicBezTo>
                    <a:cubicBezTo>
                      <a:pt x="54321" y="42250"/>
                      <a:pt x="63892" y="40482"/>
                      <a:pt x="72428" y="36214"/>
                    </a:cubicBezTo>
                    <a:cubicBezTo>
                      <a:pt x="82160" y="31348"/>
                      <a:pt x="89645" y="22526"/>
                      <a:pt x="99588" y="18107"/>
                    </a:cubicBezTo>
                    <a:cubicBezTo>
                      <a:pt x="117029" y="10355"/>
                      <a:pt x="153909" y="0"/>
                      <a:pt x="153909" y="0"/>
                    </a:cubicBezTo>
                    <a:cubicBezTo>
                      <a:pt x="165980" y="3018"/>
                      <a:pt x="178205" y="5479"/>
                      <a:pt x="190123" y="9054"/>
                    </a:cubicBezTo>
                    <a:cubicBezTo>
                      <a:pt x="208404" y="14539"/>
                      <a:pt x="244444" y="27161"/>
                      <a:pt x="244444" y="27161"/>
                    </a:cubicBezTo>
                    <a:cubicBezTo>
                      <a:pt x="267879" y="50596"/>
                      <a:pt x="296988" y="76154"/>
                      <a:pt x="307818" y="108642"/>
                    </a:cubicBezTo>
                    <a:lnTo>
                      <a:pt x="316872" y="135802"/>
                    </a:lnTo>
                    <a:cubicBezTo>
                      <a:pt x="315989" y="149048"/>
                      <a:pt x="330850" y="265854"/>
                      <a:pt x="289711" y="298765"/>
                    </a:cubicBezTo>
                    <a:cubicBezTo>
                      <a:pt x="282259" y="304727"/>
                      <a:pt x="271604" y="304800"/>
                      <a:pt x="262551" y="307818"/>
                    </a:cubicBezTo>
                    <a:cubicBezTo>
                      <a:pt x="253497" y="313854"/>
                      <a:pt x="245122" y="321059"/>
                      <a:pt x="235390" y="325925"/>
                    </a:cubicBezTo>
                    <a:cubicBezTo>
                      <a:pt x="189530" y="348856"/>
                      <a:pt x="140940" y="329803"/>
                      <a:pt x="90535" y="325925"/>
                    </a:cubicBezTo>
                    <a:lnTo>
                      <a:pt x="36214" y="307818"/>
                    </a:lnTo>
                  </a:path>
                </a:pathLst>
              </a:cu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5" name="Freeform 94"/>
              <p:cNvSpPr/>
              <p:nvPr/>
            </p:nvSpPr>
            <p:spPr>
              <a:xfrm rot="881162" flipH="1">
                <a:off x="4632587" y="2608583"/>
                <a:ext cx="275206" cy="289352"/>
              </a:xfrm>
              <a:custGeom>
                <a:avLst/>
                <a:gdLst>
                  <a:gd name="connsiteX0" fmla="*/ 0 w 330850"/>
                  <a:gd name="connsiteY0" fmla="*/ 126749 h 348856"/>
                  <a:gd name="connsiteX1" fmla="*/ 45268 w 330850"/>
                  <a:gd name="connsiteY1" fmla="*/ 45268 h 348856"/>
                  <a:gd name="connsiteX2" fmla="*/ 72428 w 330850"/>
                  <a:gd name="connsiteY2" fmla="*/ 36214 h 348856"/>
                  <a:gd name="connsiteX3" fmla="*/ 99588 w 330850"/>
                  <a:gd name="connsiteY3" fmla="*/ 18107 h 348856"/>
                  <a:gd name="connsiteX4" fmla="*/ 153909 w 330850"/>
                  <a:gd name="connsiteY4" fmla="*/ 0 h 348856"/>
                  <a:gd name="connsiteX5" fmla="*/ 190123 w 330850"/>
                  <a:gd name="connsiteY5" fmla="*/ 9054 h 348856"/>
                  <a:gd name="connsiteX6" fmla="*/ 244444 w 330850"/>
                  <a:gd name="connsiteY6" fmla="*/ 27161 h 348856"/>
                  <a:gd name="connsiteX7" fmla="*/ 307818 w 330850"/>
                  <a:gd name="connsiteY7" fmla="*/ 108642 h 348856"/>
                  <a:gd name="connsiteX8" fmla="*/ 316872 w 330850"/>
                  <a:gd name="connsiteY8" fmla="*/ 135802 h 348856"/>
                  <a:gd name="connsiteX9" fmla="*/ 289711 w 330850"/>
                  <a:gd name="connsiteY9" fmla="*/ 298765 h 348856"/>
                  <a:gd name="connsiteX10" fmla="*/ 262551 w 330850"/>
                  <a:gd name="connsiteY10" fmla="*/ 307818 h 348856"/>
                  <a:gd name="connsiteX11" fmla="*/ 235390 w 330850"/>
                  <a:gd name="connsiteY11" fmla="*/ 325925 h 348856"/>
                  <a:gd name="connsiteX12" fmla="*/ 90535 w 330850"/>
                  <a:gd name="connsiteY12" fmla="*/ 325925 h 348856"/>
                  <a:gd name="connsiteX13" fmla="*/ 36214 w 330850"/>
                  <a:gd name="connsiteY13" fmla="*/ 307818 h 34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0850" h="348856">
                    <a:moveTo>
                      <a:pt x="0" y="126749"/>
                    </a:moveTo>
                    <a:cubicBezTo>
                      <a:pt x="7972" y="102834"/>
                      <a:pt x="21921" y="53051"/>
                      <a:pt x="45268" y="45268"/>
                    </a:cubicBezTo>
                    <a:cubicBezTo>
                      <a:pt x="54321" y="42250"/>
                      <a:pt x="63892" y="40482"/>
                      <a:pt x="72428" y="36214"/>
                    </a:cubicBezTo>
                    <a:cubicBezTo>
                      <a:pt x="82160" y="31348"/>
                      <a:pt x="89645" y="22526"/>
                      <a:pt x="99588" y="18107"/>
                    </a:cubicBezTo>
                    <a:cubicBezTo>
                      <a:pt x="117029" y="10355"/>
                      <a:pt x="153909" y="0"/>
                      <a:pt x="153909" y="0"/>
                    </a:cubicBezTo>
                    <a:cubicBezTo>
                      <a:pt x="165980" y="3018"/>
                      <a:pt x="178205" y="5479"/>
                      <a:pt x="190123" y="9054"/>
                    </a:cubicBezTo>
                    <a:cubicBezTo>
                      <a:pt x="208404" y="14539"/>
                      <a:pt x="244444" y="27161"/>
                      <a:pt x="244444" y="27161"/>
                    </a:cubicBezTo>
                    <a:cubicBezTo>
                      <a:pt x="267879" y="50596"/>
                      <a:pt x="296988" y="76154"/>
                      <a:pt x="307818" y="108642"/>
                    </a:cubicBezTo>
                    <a:lnTo>
                      <a:pt x="316872" y="135802"/>
                    </a:lnTo>
                    <a:cubicBezTo>
                      <a:pt x="315989" y="149048"/>
                      <a:pt x="330850" y="265854"/>
                      <a:pt x="289711" y="298765"/>
                    </a:cubicBezTo>
                    <a:cubicBezTo>
                      <a:pt x="282259" y="304727"/>
                      <a:pt x="271604" y="304800"/>
                      <a:pt x="262551" y="307818"/>
                    </a:cubicBezTo>
                    <a:cubicBezTo>
                      <a:pt x="253497" y="313854"/>
                      <a:pt x="245122" y="321059"/>
                      <a:pt x="235390" y="325925"/>
                    </a:cubicBezTo>
                    <a:cubicBezTo>
                      <a:pt x="189530" y="348856"/>
                      <a:pt x="140940" y="329803"/>
                      <a:pt x="90535" y="325925"/>
                    </a:cubicBezTo>
                    <a:lnTo>
                      <a:pt x="36214" y="307818"/>
                    </a:lnTo>
                  </a:path>
                </a:pathLst>
              </a:cu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mc:AlternateContent xmlns:mc="http://schemas.openxmlformats.org/markup-compatibility/2006" xmlns:a14="http://schemas.microsoft.com/office/drawing/2010/main">
        <mc:Choice Requires="a14">
          <p:sp>
            <p:nvSpPr>
              <p:cNvPr id="81" name="Content Placeholder 2"/>
              <p:cNvSpPr>
                <a:spLocks noGrp="1"/>
              </p:cNvSpPr>
              <p:nvPr>
                <p:ph idx="1"/>
              </p:nvPr>
            </p:nvSpPr>
            <p:spPr>
              <a:xfrm>
                <a:off x="457200" y="1935480"/>
                <a:ext cx="8229600" cy="4389120"/>
              </a:xfrm>
            </p:spPr>
            <p:txBody>
              <a:bodyPr>
                <a:normAutofit/>
              </a:bodyPr>
              <a:lstStyle/>
              <a:p>
                <a:endParaRPr lang="en-US" altLang="zh-CN" sz="2600" dirty="0" smtClean="0"/>
              </a:p>
              <a:p>
                <a:endParaRPr lang="en-US" altLang="zh-CN" dirty="0"/>
              </a:p>
              <a:p>
                <a:endParaRPr lang="en-US" altLang="zh-CN" sz="2600" dirty="0" smtClean="0"/>
              </a:p>
              <a:p>
                <a:endParaRPr lang="en-US" altLang="zh-CN" dirty="0"/>
              </a:p>
              <a:p>
                <a:endParaRPr lang="en-US" altLang="zh-CN" sz="2600" dirty="0" smtClean="0"/>
              </a:p>
              <a:p>
                <a:endParaRPr lang="en-US" altLang="zh-CN" dirty="0" smtClean="0"/>
              </a:p>
              <a:p>
                <a:r>
                  <a:rPr lang="zh-CN" altLang="en-US" sz="2800" dirty="0"/>
                  <a:t>用</a:t>
                </a:r>
                <a:r>
                  <a:rPr lang="zh-CN" altLang="en-US" sz="2800" dirty="0" smtClean="0"/>
                  <a:t>关系矩阵计算</a:t>
                </a:r>
                <a:r>
                  <a:rPr lang="zh-CN" altLang="en-US" sz="2800" dirty="0"/>
                  <a:t>传递闭包</a:t>
                </a:r>
                <a:endParaRPr lang="en-US" altLang="zh-CN" dirty="0"/>
              </a:p>
              <a:p>
                <a:pPr marL="0" indent="0" algn="ctr">
                  <a:buNone/>
                </a:pPr>
                <a14:m>
                  <m:oMath xmlns:m="http://schemas.openxmlformats.org/officeDocument/2006/math">
                    <m:sSub>
                      <m:sSubPr>
                        <m:ctrlPr>
                          <a:rPr lang="en-US" altLang="zh-CN" sz="2600" i="1" smtClean="0">
                            <a:latin typeface="Cambria Math" panose="02040503050406030204" pitchFamily="18" charset="0"/>
                          </a:rPr>
                        </m:ctrlPr>
                      </m:sSubPr>
                      <m:e>
                        <m:r>
                          <a:rPr lang="en-US" altLang="zh-CN" sz="2600" b="0" i="1" smtClean="0">
                            <a:latin typeface="Cambria Math" panose="02040503050406030204" pitchFamily="18" charset="0"/>
                          </a:rPr>
                          <m:t>𝑀</m:t>
                        </m:r>
                      </m:e>
                      <m:sub>
                        <m:sSup>
                          <m:sSupPr>
                            <m:ctrlPr>
                              <a:rPr lang="en-US" altLang="zh-CN" sz="2600" i="1" smtClean="0">
                                <a:latin typeface="Cambria Math" panose="02040503050406030204" pitchFamily="18" charset="0"/>
                              </a:rPr>
                            </m:ctrlPr>
                          </m:sSupPr>
                          <m:e>
                            <m:r>
                              <a:rPr lang="en-US" altLang="zh-CN" sz="2600" b="0" i="1" smtClean="0">
                                <a:latin typeface="Cambria Math" panose="02040503050406030204" pitchFamily="18" charset="0"/>
                              </a:rPr>
                              <m:t>𝑅</m:t>
                            </m:r>
                          </m:e>
                          <m:sup>
                            <m:r>
                              <a:rPr lang="en-US" altLang="zh-CN" sz="2600" b="0" i="1" smtClean="0">
                                <a:latin typeface="Cambria Math" panose="02040503050406030204" pitchFamily="18" charset="0"/>
                              </a:rPr>
                              <m:t>+</m:t>
                            </m:r>
                          </m:sup>
                        </m:sSup>
                      </m:sub>
                    </m:sSub>
                    <m:r>
                      <a:rPr lang="en-US" altLang="zh-CN" sz="2600" b="0" i="1" smtClean="0">
                        <a:latin typeface="Cambria Math" panose="02040503050406030204" pitchFamily="18" charset="0"/>
                      </a:rPr>
                      <m:t>=</m:t>
                    </m:r>
                    <m:sSub>
                      <m:sSubPr>
                        <m:ctrlPr>
                          <a:rPr lang="en-US" altLang="zh-CN" sz="2600" b="0" i="1" smtClean="0">
                            <a:latin typeface="Cambria Math" panose="02040503050406030204" pitchFamily="18" charset="0"/>
                          </a:rPr>
                        </m:ctrlPr>
                      </m:sSubPr>
                      <m:e>
                        <m:r>
                          <a:rPr lang="en-US" altLang="zh-CN" sz="2600" b="0" i="1" smtClean="0">
                            <a:latin typeface="Cambria Math" panose="02040503050406030204" pitchFamily="18" charset="0"/>
                          </a:rPr>
                          <m:t>𝑀</m:t>
                        </m:r>
                      </m:e>
                      <m:sub>
                        <m:r>
                          <a:rPr lang="en-US" altLang="zh-CN" sz="2600" b="0" i="1" smtClean="0">
                            <a:latin typeface="Cambria Math" panose="02040503050406030204" pitchFamily="18" charset="0"/>
                          </a:rPr>
                          <m:t>𝑅</m:t>
                        </m:r>
                      </m:sub>
                    </m:sSub>
                    <m:r>
                      <a:rPr lang="en-US" altLang="zh-CN" sz="2600" b="0" i="1" smtClean="0">
                        <a:latin typeface="Cambria Math" panose="02040503050406030204" pitchFamily="18" charset="0"/>
                        <a:ea typeface="Cambria Math" panose="02040503050406030204" pitchFamily="18" charset="0"/>
                      </a:rPr>
                      <m:t>∨</m:t>
                    </m:r>
                    <m:sSubSup>
                      <m:sSubSupPr>
                        <m:ctrlPr>
                          <a:rPr lang="en-US" altLang="zh-CN" sz="2600" b="0" i="1" smtClean="0">
                            <a:latin typeface="Cambria Math" panose="02040503050406030204" pitchFamily="18" charset="0"/>
                            <a:ea typeface="Cambria Math" panose="02040503050406030204" pitchFamily="18" charset="0"/>
                          </a:rPr>
                        </m:ctrlPr>
                      </m:sSubSupPr>
                      <m:e>
                        <m:r>
                          <a:rPr lang="en-US" altLang="zh-CN" sz="2600" b="0" i="1" smtClean="0">
                            <a:latin typeface="Cambria Math" panose="02040503050406030204" pitchFamily="18" charset="0"/>
                            <a:ea typeface="Cambria Math" panose="02040503050406030204" pitchFamily="18" charset="0"/>
                          </a:rPr>
                          <m:t>𝑀</m:t>
                        </m:r>
                      </m:e>
                      <m:sub>
                        <m:r>
                          <a:rPr lang="en-US" altLang="zh-CN" sz="2600" b="0" i="1" smtClean="0">
                            <a:latin typeface="Cambria Math" panose="02040503050406030204" pitchFamily="18" charset="0"/>
                            <a:ea typeface="Cambria Math" panose="02040503050406030204" pitchFamily="18" charset="0"/>
                          </a:rPr>
                          <m:t>𝑅</m:t>
                        </m:r>
                      </m:sub>
                      <m:sup>
                        <m:r>
                          <a:rPr lang="en-US" altLang="zh-CN" sz="2600" b="0" i="1" smtClean="0">
                            <a:latin typeface="Cambria Math" panose="02040503050406030204" pitchFamily="18" charset="0"/>
                            <a:ea typeface="Cambria Math" panose="02040503050406030204" pitchFamily="18" charset="0"/>
                          </a:rPr>
                          <m:t>(2)</m:t>
                        </m:r>
                      </m:sup>
                    </m:sSubSup>
                  </m:oMath>
                </a14:m>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smtClean="0">
                    <a:ea typeface="Cambria Math" panose="02040503050406030204" pitchFamily="18" charset="0"/>
                  </a:rPr>
                  <a:t> …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sz="2600" dirty="0" smtClean="0"/>
                  <a:t> </a:t>
                </a:r>
                <a14:m>
                  <m:oMath xmlns:m="http://schemas.openxmlformats.org/officeDocument/2006/math">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𝑀</m:t>
                        </m:r>
                      </m:e>
                      <m:sub>
                        <m:r>
                          <a:rPr lang="en-US" altLang="zh-CN" i="1">
                            <a:latin typeface="Cambria Math" panose="02040503050406030204" pitchFamily="18" charset="0"/>
                            <a:ea typeface="Cambria Math" panose="02040503050406030204" pitchFamily="18" charset="0"/>
                          </a:rPr>
                          <m:t>𝑅</m:t>
                        </m:r>
                      </m:sub>
                      <m:sup>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m:t>
                        </m:r>
                      </m:sup>
                    </m:sSubSup>
                  </m:oMath>
                </a14:m>
                <a:endParaRPr lang="en-US" altLang="zh-CN" sz="2600" dirty="0"/>
              </a:p>
              <a:p>
                <a:endParaRPr lang="en-US" altLang="zh-CN" sz="2400" dirty="0" smtClean="0"/>
              </a:p>
            </p:txBody>
          </p:sp>
        </mc:Choice>
        <mc:Fallback xmlns="">
          <p:sp>
            <p:nvSpPr>
              <p:cNvPr id="81" name="Content Placeholder 2"/>
              <p:cNvSpPr>
                <a:spLocks noGrp="1" noRot="1" noChangeAspect="1" noMove="1" noResize="1" noEditPoints="1" noAdjustHandles="1" noChangeArrowheads="1" noChangeShapeType="1" noTextEdit="1"/>
              </p:cNvSpPr>
              <p:nvPr>
                <p:ph idx="1"/>
              </p:nvPr>
            </p:nvSpPr>
            <p:spPr>
              <a:xfrm>
                <a:off x="457200" y="1935480"/>
                <a:ext cx="8229600" cy="4389120"/>
              </a:xfrm>
              <a:blipFill rotWithShape="0">
                <a:blip r:embed="rId2"/>
                <a:stretch>
                  <a:fillRect l="-10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180801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Warshall</a:t>
            </a:r>
            <a:r>
              <a:rPr lang="zh-CN" altLang="en-US" dirty="0" smtClean="0"/>
              <a:t>算法</a:t>
            </a:r>
            <a:endParaRPr lang="zh-CN" altLang="en-US" dirty="0"/>
          </a:p>
        </p:txBody>
      </p:sp>
      <p:sp>
        <p:nvSpPr>
          <p:cNvPr id="3" name="Content Placeholder 2"/>
          <p:cNvSpPr>
            <a:spLocks noGrp="1"/>
          </p:cNvSpPr>
          <p:nvPr>
            <p:ph idx="1"/>
          </p:nvPr>
        </p:nvSpPr>
        <p:spPr/>
        <p:txBody>
          <a:bodyPr>
            <a:normAutofit lnSpcReduction="10000"/>
          </a:bodyPr>
          <a:lstStyle/>
          <a:p>
            <a:pPr marL="0" indent="0">
              <a:buNone/>
            </a:pPr>
            <a:r>
              <a:rPr lang="en-US" altLang="zh-CN" sz="2800" dirty="0"/>
              <a:t>|A|=n, </a:t>
            </a:r>
            <a:r>
              <a:rPr lang="en-US" altLang="zh-CN" sz="2800" i="1" dirty="0" smtClean="0"/>
              <a:t>R</a:t>
            </a:r>
            <a:r>
              <a:rPr lang="zh-CN" altLang="en-US" sz="2800" dirty="0" smtClean="0"/>
              <a:t>是</a:t>
            </a:r>
            <a:r>
              <a:rPr lang="en-US" altLang="zh-CN" sz="2800" i="1" dirty="0" smtClean="0">
                <a:latin typeface="Cambria Math" panose="02040503050406030204" pitchFamily="18" charset="0"/>
                <a:ea typeface="Cambria Math" panose="02040503050406030204" pitchFamily="18" charset="0"/>
              </a:rPr>
              <a:t>A</a:t>
            </a:r>
            <a:r>
              <a:rPr lang="en-US" altLang="zh-CN" sz="2800" dirty="0" smtClean="0">
                <a:latin typeface="Cambria Math" panose="02040503050406030204" pitchFamily="18" charset="0"/>
                <a:ea typeface="Cambria Math" panose="02040503050406030204" pitchFamily="18" charset="0"/>
              </a:rPr>
              <a:t>={v</a:t>
            </a:r>
            <a:r>
              <a:rPr lang="en-US" altLang="zh-CN" sz="2800" baseline="-25000" dirty="0" smtClean="0">
                <a:latin typeface="Cambria Math" panose="02040503050406030204" pitchFamily="18" charset="0"/>
                <a:ea typeface="Cambria Math" panose="02040503050406030204" pitchFamily="18" charset="0"/>
              </a:rPr>
              <a:t>1</a:t>
            </a:r>
            <a:r>
              <a:rPr lang="en-US" altLang="zh-CN" sz="2800" dirty="0" smtClean="0">
                <a:latin typeface="Cambria Math" panose="02040503050406030204" pitchFamily="18" charset="0"/>
                <a:ea typeface="Cambria Math" panose="02040503050406030204" pitchFamily="18" charset="0"/>
              </a:rPr>
              <a:t>, v</a:t>
            </a:r>
            <a:r>
              <a:rPr lang="en-US" altLang="zh-CN" sz="2800" baseline="-25000" dirty="0" smtClean="0">
                <a:latin typeface="Cambria Math" panose="02040503050406030204" pitchFamily="18" charset="0"/>
                <a:ea typeface="Cambria Math" panose="02040503050406030204" pitchFamily="18" charset="0"/>
              </a:rPr>
              <a:t>2</a:t>
            </a:r>
            <a:r>
              <a:rPr lang="en-US" altLang="zh-CN" sz="2800" dirty="0" smtClean="0">
                <a:latin typeface="Cambria Math" panose="02040503050406030204" pitchFamily="18" charset="0"/>
                <a:ea typeface="Cambria Math" panose="02040503050406030204" pitchFamily="18" charset="0"/>
              </a:rPr>
              <a:t>, … , </a:t>
            </a:r>
            <a:r>
              <a:rPr lang="en-US" altLang="zh-CN" sz="2800" dirty="0" err="1" smtClean="0">
                <a:latin typeface="Cambria Math" panose="02040503050406030204" pitchFamily="18" charset="0"/>
                <a:ea typeface="Cambria Math" panose="02040503050406030204" pitchFamily="18" charset="0"/>
              </a:rPr>
              <a:t>v</a:t>
            </a:r>
            <a:r>
              <a:rPr lang="en-US" altLang="zh-CN" sz="2800" baseline="-25000" dirty="0" err="1" smtClean="0">
                <a:latin typeface="Cambria Math" panose="02040503050406030204" pitchFamily="18" charset="0"/>
                <a:ea typeface="Cambria Math" panose="02040503050406030204" pitchFamily="18" charset="0"/>
              </a:rPr>
              <a:t>n</a:t>
            </a:r>
            <a:r>
              <a:rPr lang="en-US" altLang="zh-CN" sz="2800" dirty="0" smtClean="0">
                <a:latin typeface="Cambria Math" panose="02040503050406030204" pitchFamily="18" charset="0"/>
                <a:ea typeface="Cambria Math" panose="02040503050406030204" pitchFamily="18" charset="0"/>
              </a:rPr>
              <a:t>}</a:t>
            </a:r>
            <a:r>
              <a:rPr lang="zh-CN" altLang="en-US" sz="2800" dirty="0" smtClean="0"/>
              <a:t>上</a:t>
            </a:r>
            <a:r>
              <a:rPr lang="zh-CN" altLang="en-US" sz="2800" dirty="0"/>
              <a:t>的关系</a:t>
            </a:r>
            <a:r>
              <a:rPr lang="zh-CN" altLang="en-US" sz="2800" dirty="0" smtClean="0"/>
              <a:t>，其关系矩阵</a:t>
            </a:r>
            <a:r>
              <a:rPr lang="en-US" altLang="zh-CN" sz="2800" dirty="0" smtClean="0"/>
              <a:t>M=[m</a:t>
            </a:r>
            <a:r>
              <a:rPr lang="en-US" altLang="zh-CN" sz="2800" baseline="-25000" dirty="0" smtClean="0"/>
              <a:t>ij</a:t>
            </a:r>
            <a:r>
              <a:rPr lang="en-US" altLang="zh-CN" sz="2800" dirty="0" smtClean="0"/>
              <a:t>], </a:t>
            </a:r>
            <a:r>
              <a:rPr lang="zh-CN" altLang="en-US" sz="2800" dirty="0" smtClean="0"/>
              <a:t>沃</a:t>
            </a:r>
            <a:r>
              <a:rPr lang="zh-CN" altLang="en-US" sz="2800" dirty="0"/>
              <a:t>舍尔</a:t>
            </a:r>
            <a:r>
              <a:rPr lang="zh-CN" altLang="en-US" sz="2800" dirty="0" smtClean="0"/>
              <a:t>算法描述如下：</a:t>
            </a:r>
            <a:endParaRPr lang="en-US" altLang="zh-CN" sz="2800" dirty="0" smtClean="0"/>
          </a:p>
          <a:p>
            <a:pPr marL="0" indent="0">
              <a:buNone/>
            </a:pPr>
            <a:r>
              <a:rPr lang="en-US" altLang="zh-CN" sz="2800" dirty="0" smtClean="0"/>
              <a:t>For k: = 1 to n</a:t>
            </a:r>
          </a:p>
          <a:p>
            <a:pPr marL="0" indent="0">
              <a:buNone/>
            </a:pPr>
            <a:r>
              <a:rPr lang="en-US" altLang="zh-CN" sz="2800" dirty="0" smtClean="0"/>
              <a:t>    For i: </a:t>
            </a:r>
            <a:r>
              <a:rPr lang="en-US" altLang="zh-CN" sz="2800" dirty="0"/>
              <a:t>= 1 to n</a:t>
            </a:r>
          </a:p>
          <a:p>
            <a:pPr marL="0" indent="0">
              <a:buNone/>
            </a:pPr>
            <a:r>
              <a:rPr lang="en-US" altLang="zh-CN" sz="2800" dirty="0" smtClean="0"/>
              <a:t>        For j: </a:t>
            </a:r>
            <a:r>
              <a:rPr lang="en-US" altLang="zh-CN" sz="2800" dirty="0"/>
              <a:t>= 1 to </a:t>
            </a:r>
            <a:r>
              <a:rPr lang="en-US" altLang="zh-CN" sz="2800" dirty="0" smtClean="0"/>
              <a:t>n</a:t>
            </a:r>
          </a:p>
          <a:p>
            <a:pPr marL="0" indent="0">
              <a:buNone/>
            </a:pPr>
            <a:r>
              <a:rPr lang="en-US" altLang="zh-CN" sz="2800" dirty="0" smtClean="0"/>
              <a:t>            m</a:t>
            </a:r>
            <a:r>
              <a:rPr lang="en-US" altLang="zh-CN" sz="2800" baseline="-25000" dirty="0" smtClean="0"/>
              <a:t>ij</a:t>
            </a:r>
            <a:r>
              <a:rPr lang="en-US" altLang="zh-CN" sz="2800" dirty="0" smtClean="0"/>
              <a:t>=: m</a:t>
            </a:r>
            <a:r>
              <a:rPr lang="en-US" altLang="zh-CN" sz="2800" baseline="-25000" dirty="0" smtClean="0"/>
              <a:t>ij</a:t>
            </a:r>
            <a:r>
              <a:rPr lang="en-US" altLang="zh-CN" sz="2800" dirty="0"/>
              <a:t> </a:t>
            </a:r>
            <a:r>
              <a:rPr lang="en-US" altLang="zh-CN" sz="2800" dirty="0" smtClean="0">
                <a:sym typeface="Symbol" panose="05050102010706020507" pitchFamily="18" charset="2"/>
              </a:rPr>
              <a:t> </a:t>
            </a:r>
            <a:r>
              <a:rPr lang="en-US" altLang="zh-CN" sz="2800" dirty="0" smtClean="0"/>
              <a:t>(</a:t>
            </a:r>
            <a:r>
              <a:rPr lang="en-US" altLang="zh-CN" sz="2800" dirty="0" err="1" smtClean="0"/>
              <a:t>m</a:t>
            </a:r>
            <a:r>
              <a:rPr lang="en-US" altLang="zh-CN" sz="2800" baseline="-25000" dirty="0" err="1" smtClean="0"/>
              <a:t>ik</a:t>
            </a:r>
            <a:r>
              <a:rPr lang="en-US" altLang="zh-CN" sz="2800" dirty="0" smtClean="0"/>
              <a:t> </a:t>
            </a:r>
            <a:r>
              <a:rPr lang="en-US" altLang="zh-CN" sz="2800" dirty="0" smtClean="0">
                <a:sym typeface="Symbol" panose="05050102010706020507" pitchFamily="18" charset="2"/>
              </a:rPr>
              <a:t> </a:t>
            </a:r>
            <a:r>
              <a:rPr lang="en-US" altLang="zh-CN" sz="2800" dirty="0" err="1" smtClean="0"/>
              <a:t>m</a:t>
            </a:r>
            <a:r>
              <a:rPr lang="en-US" altLang="zh-CN" sz="2800" baseline="-25000" dirty="0" err="1" smtClean="0"/>
              <a:t>kj</a:t>
            </a:r>
            <a:r>
              <a:rPr lang="en-US" altLang="zh-CN" sz="2800" dirty="0" smtClean="0"/>
              <a:t>);</a:t>
            </a:r>
          </a:p>
          <a:p>
            <a:pPr marL="0" indent="0">
              <a:buNone/>
            </a:pPr>
            <a:r>
              <a:rPr lang="zh-CN" altLang="en-US" sz="2800" b="1" dirty="0" smtClean="0"/>
              <a:t>算法思想</a:t>
            </a:r>
            <a:r>
              <a:rPr lang="zh-CN" altLang="en-US" sz="2800" dirty="0" smtClean="0"/>
              <a:t>：到第</a:t>
            </a:r>
            <a:r>
              <a:rPr lang="en-US" altLang="zh-CN" sz="2800" dirty="0" smtClean="0"/>
              <a:t>k</a:t>
            </a:r>
            <a:r>
              <a:rPr lang="zh-CN" altLang="en-US" sz="2800" dirty="0" smtClean="0"/>
              <a:t>轮完，</a:t>
            </a:r>
            <a:r>
              <a:rPr lang="zh-CN" altLang="en-US" sz="2800" dirty="0" smtClean="0"/>
              <a:t>关系图中，只经过</a:t>
            </a:r>
            <a:r>
              <a:rPr lang="en-US" altLang="zh-CN" sz="2800" dirty="0">
                <a:latin typeface="Cambria Math" panose="02040503050406030204" pitchFamily="18" charset="0"/>
                <a:ea typeface="Cambria Math" panose="02040503050406030204" pitchFamily="18" charset="0"/>
              </a:rPr>
              <a:t>v</a:t>
            </a:r>
            <a:r>
              <a:rPr lang="en-US" altLang="zh-CN" sz="2800" baseline="-25000" dirty="0">
                <a:latin typeface="Cambria Math" panose="02040503050406030204" pitchFamily="18" charset="0"/>
                <a:ea typeface="Cambria Math" panose="02040503050406030204" pitchFamily="18" charset="0"/>
              </a:rPr>
              <a:t>1</a:t>
            </a:r>
            <a:r>
              <a:rPr lang="en-US" altLang="zh-CN" sz="2800" dirty="0">
                <a:latin typeface="Cambria Math" panose="02040503050406030204" pitchFamily="18" charset="0"/>
                <a:ea typeface="Cambria Math" panose="02040503050406030204" pitchFamily="18" charset="0"/>
              </a:rPr>
              <a:t>, v</a:t>
            </a:r>
            <a:r>
              <a:rPr lang="en-US" altLang="zh-CN" sz="2800" baseline="-25000" dirty="0">
                <a:latin typeface="Cambria Math" panose="02040503050406030204" pitchFamily="18" charset="0"/>
                <a:ea typeface="Cambria Math" panose="02040503050406030204" pitchFamily="18" charset="0"/>
              </a:rPr>
              <a:t>2</a:t>
            </a:r>
            <a:r>
              <a:rPr lang="en-US" altLang="zh-CN" sz="2800" dirty="0">
                <a:latin typeface="Cambria Math" panose="02040503050406030204" pitchFamily="18" charset="0"/>
                <a:ea typeface="Cambria Math" panose="02040503050406030204" pitchFamily="18" charset="0"/>
              </a:rPr>
              <a:t>, … , </a:t>
            </a:r>
            <a:r>
              <a:rPr lang="en-US" altLang="zh-CN" sz="2800" dirty="0" err="1" smtClean="0">
                <a:latin typeface="Cambria Math" panose="02040503050406030204" pitchFamily="18" charset="0"/>
                <a:ea typeface="Cambria Math" panose="02040503050406030204" pitchFamily="18" charset="0"/>
              </a:rPr>
              <a:t>v</a:t>
            </a:r>
            <a:r>
              <a:rPr lang="en-US" altLang="zh-CN" sz="2800" baseline="-25000" dirty="0" err="1" smtClean="0">
                <a:latin typeface="Cambria Math" panose="02040503050406030204" pitchFamily="18" charset="0"/>
                <a:ea typeface="Cambria Math" panose="02040503050406030204" pitchFamily="18" charset="0"/>
              </a:rPr>
              <a:t>k</a:t>
            </a:r>
            <a:r>
              <a:rPr lang="zh-CN" altLang="en-US" sz="2800" dirty="0" smtClean="0"/>
              <a:t>的，长度 </a:t>
            </a:r>
            <a:r>
              <a:rPr lang="en-US" altLang="zh-CN" sz="2800" dirty="0" smtClean="0"/>
              <a:t>≤ k+1</a:t>
            </a:r>
            <a:r>
              <a:rPr lang="zh-CN" altLang="en-US" sz="2800" dirty="0" smtClean="0"/>
              <a:t>的结点不重复路径均加入图中</a:t>
            </a:r>
            <a:r>
              <a:rPr lang="en-US" altLang="zh-CN" sz="2800" dirty="0" smtClean="0"/>
              <a:t>.</a:t>
            </a:r>
          </a:p>
          <a:p>
            <a:pPr marL="0" indent="0">
              <a:buNone/>
            </a:pPr>
            <a:r>
              <a:rPr lang="zh-CN" altLang="en-US" sz="2800" dirty="0" smtClean="0"/>
              <a:t>而两点间的最短路径之长 </a:t>
            </a:r>
            <a:r>
              <a:rPr lang="en-US" altLang="zh-CN" sz="2800" dirty="0" smtClean="0"/>
              <a:t>≤ n, </a:t>
            </a:r>
            <a:r>
              <a:rPr lang="zh-CN" altLang="en-US" sz="2800" dirty="0" smtClean="0"/>
              <a:t>足以保证算法正确</a:t>
            </a:r>
            <a:r>
              <a:rPr lang="en-US" altLang="zh-CN" sz="2800" dirty="0" smtClean="0"/>
              <a:t>.</a:t>
            </a:r>
            <a:endParaRPr lang="en-US" altLang="zh-CN" sz="2800" dirty="0"/>
          </a:p>
        </p:txBody>
      </p:sp>
    </p:spTree>
    <p:extLst>
      <p:ext uri="{BB962C8B-B14F-4D97-AF65-F5344CB8AC3E}">
        <p14:creationId xmlns:p14="http://schemas.microsoft.com/office/powerpoint/2010/main" val="10162746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b="1" dirty="0" smtClean="0"/>
              <a:t>Warshall</a:t>
            </a:r>
            <a:r>
              <a:rPr lang="zh-CN" altLang="en-US" dirty="0" smtClean="0"/>
              <a:t>算法证明</a:t>
            </a:r>
            <a:endParaRPr lang="zh-CN" altLang="en-US" dirty="0"/>
          </a:p>
        </p:txBody>
      </p:sp>
      <p:sp>
        <p:nvSpPr>
          <p:cNvPr id="3" name="Content Placeholder 2"/>
          <p:cNvSpPr>
            <a:spLocks noGrp="1"/>
          </p:cNvSpPr>
          <p:nvPr>
            <p:ph idx="1"/>
          </p:nvPr>
        </p:nvSpPr>
        <p:spPr/>
        <p:txBody>
          <a:bodyPr>
            <a:normAutofit lnSpcReduction="10000"/>
          </a:bodyPr>
          <a:lstStyle/>
          <a:p>
            <a:pPr marL="0" indent="0">
              <a:buNone/>
            </a:pPr>
            <a:r>
              <a:rPr lang="zh-CN" altLang="en-US" b="1" dirty="0" smtClean="0"/>
              <a:t>定理</a:t>
            </a:r>
            <a:r>
              <a:rPr lang="zh-CN" altLang="en-US" dirty="0" smtClean="0"/>
              <a:t>：</a:t>
            </a:r>
            <a:r>
              <a:rPr lang="en-US" altLang="zh-CN" b="1" dirty="0"/>
              <a:t> Warshall</a:t>
            </a:r>
            <a:r>
              <a:rPr lang="zh-CN" altLang="en-US" dirty="0" smtClean="0"/>
              <a:t>算法</a:t>
            </a:r>
            <a:r>
              <a:rPr lang="zh-CN" altLang="en-US" dirty="0" smtClean="0"/>
              <a:t>中，</a:t>
            </a:r>
            <a:r>
              <a:rPr lang="zh-CN" altLang="en-US" sz="2400" dirty="0"/>
              <a:t>到第</a:t>
            </a:r>
            <a:r>
              <a:rPr lang="en-US" altLang="zh-CN" sz="2400" dirty="0" smtClean="0"/>
              <a:t>k</a:t>
            </a:r>
            <a:r>
              <a:rPr lang="zh-CN" altLang="en-US" sz="2400" dirty="0" smtClean="0"/>
              <a:t>轮完，</a:t>
            </a:r>
            <a:r>
              <a:rPr lang="zh-CN" altLang="en-US" sz="2400" dirty="0"/>
              <a:t>关系图中，只经过</a:t>
            </a:r>
            <a:r>
              <a:rPr lang="en-US" altLang="zh-CN" sz="2400" dirty="0">
                <a:latin typeface="Cambria Math" panose="02040503050406030204" pitchFamily="18" charset="0"/>
                <a:ea typeface="Cambria Math" panose="02040503050406030204" pitchFamily="18" charset="0"/>
              </a:rPr>
              <a:t>v</a:t>
            </a:r>
            <a:r>
              <a:rPr lang="en-US" altLang="zh-CN" sz="2400" baseline="-25000" dirty="0">
                <a:latin typeface="Cambria Math" panose="02040503050406030204" pitchFamily="18" charset="0"/>
                <a:ea typeface="Cambria Math" panose="02040503050406030204" pitchFamily="18" charset="0"/>
              </a:rPr>
              <a:t>1</a:t>
            </a:r>
            <a:r>
              <a:rPr lang="en-US" altLang="zh-CN" sz="2400" dirty="0">
                <a:latin typeface="Cambria Math" panose="02040503050406030204" pitchFamily="18" charset="0"/>
                <a:ea typeface="Cambria Math" panose="02040503050406030204" pitchFamily="18" charset="0"/>
              </a:rPr>
              <a:t>, v</a:t>
            </a:r>
            <a:r>
              <a:rPr lang="en-US" altLang="zh-CN" sz="2400" baseline="-25000" dirty="0">
                <a:latin typeface="Cambria Math" panose="02040503050406030204" pitchFamily="18" charset="0"/>
                <a:ea typeface="Cambria Math" panose="02040503050406030204" pitchFamily="18" charset="0"/>
              </a:rPr>
              <a:t>2</a:t>
            </a:r>
            <a:r>
              <a:rPr lang="en-US" altLang="zh-CN" sz="2400" dirty="0">
                <a:latin typeface="Cambria Math" panose="02040503050406030204" pitchFamily="18" charset="0"/>
                <a:ea typeface="Cambria Math" panose="02040503050406030204" pitchFamily="18" charset="0"/>
              </a:rPr>
              <a:t>, … , </a:t>
            </a:r>
            <a:r>
              <a:rPr lang="en-US" altLang="zh-CN" sz="2400" dirty="0" err="1">
                <a:latin typeface="Cambria Math" panose="02040503050406030204" pitchFamily="18" charset="0"/>
                <a:ea typeface="Cambria Math" panose="02040503050406030204" pitchFamily="18" charset="0"/>
              </a:rPr>
              <a:t>v</a:t>
            </a:r>
            <a:r>
              <a:rPr lang="en-US" altLang="zh-CN" sz="2400" baseline="-25000" dirty="0" err="1">
                <a:latin typeface="Cambria Math" panose="02040503050406030204" pitchFamily="18" charset="0"/>
                <a:ea typeface="Cambria Math" panose="02040503050406030204" pitchFamily="18" charset="0"/>
              </a:rPr>
              <a:t>k</a:t>
            </a:r>
            <a:r>
              <a:rPr lang="zh-CN" altLang="en-US" sz="2400" dirty="0"/>
              <a:t>的，长度</a:t>
            </a:r>
            <a:r>
              <a:rPr lang="en-US" altLang="zh-CN" sz="2400" dirty="0"/>
              <a:t>≤ k+1</a:t>
            </a:r>
            <a:r>
              <a:rPr lang="zh-CN" altLang="en-US" sz="2400" dirty="0" smtClean="0"/>
              <a:t>的</a:t>
            </a:r>
            <a:r>
              <a:rPr lang="zh-CN" altLang="en-US" sz="2400" dirty="0"/>
              <a:t>结点不重复路径</a:t>
            </a:r>
            <a:r>
              <a:rPr lang="zh-CN" altLang="en-US" sz="2400" dirty="0" smtClean="0"/>
              <a:t>均</a:t>
            </a:r>
            <a:r>
              <a:rPr lang="zh-CN" altLang="en-US" sz="2400" dirty="0"/>
              <a:t>加入图中</a:t>
            </a:r>
            <a:r>
              <a:rPr lang="en-US" altLang="zh-CN" sz="2400" dirty="0"/>
              <a:t>.</a:t>
            </a:r>
          </a:p>
          <a:p>
            <a:pPr marL="0" indent="0">
              <a:buNone/>
            </a:pPr>
            <a:r>
              <a:rPr lang="zh-CN" altLang="en-US" b="1" dirty="0" smtClean="0"/>
              <a:t>证</a:t>
            </a:r>
            <a:r>
              <a:rPr lang="zh-CN" altLang="en-US" dirty="0" smtClean="0"/>
              <a:t>：</a:t>
            </a:r>
            <a:r>
              <a:rPr lang="en-US" altLang="zh-CN" dirty="0" smtClean="0"/>
              <a:t>k=</a:t>
            </a:r>
            <a:r>
              <a:rPr lang="en-US" altLang="zh-CN" dirty="0" smtClean="0">
                <a:latin typeface="Cambria Math" panose="02040503050406030204" pitchFamily="18" charset="0"/>
                <a:ea typeface="Cambria Math" panose="02040503050406030204" pitchFamily="18" charset="0"/>
              </a:rPr>
              <a:t>1</a:t>
            </a:r>
            <a:r>
              <a:rPr lang="zh-CN" altLang="en-US" dirty="0" smtClean="0"/>
              <a:t>时，命题成立；</a:t>
            </a:r>
            <a:endParaRPr lang="en-US" altLang="zh-CN" dirty="0" smtClean="0"/>
          </a:p>
          <a:p>
            <a:pPr marL="0" indent="0">
              <a:buNone/>
            </a:pPr>
            <a:r>
              <a:rPr lang="en-US" altLang="zh-CN" dirty="0"/>
              <a:t> </a:t>
            </a:r>
            <a:r>
              <a:rPr lang="en-US" altLang="zh-CN" dirty="0" smtClean="0"/>
              <a:t>   </a:t>
            </a:r>
            <a:r>
              <a:rPr lang="zh-CN" altLang="en-US" dirty="0" smtClean="0"/>
              <a:t>假设</a:t>
            </a:r>
            <a:r>
              <a:rPr lang="en-US" altLang="zh-CN" dirty="0" smtClean="0"/>
              <a:t>k=t</a:t>
            </a:r>
            <a:r>
              <a:rPr lang="zh-CN" altLang="en-US" dirty="0" smtClean="0"/>
              <a:t>时命题成立，当</a:t>
            </a:r>
            <a:r>
              <a:rPr lang="en-US" altLang="zh-CN" dirty="0" smtClean="0"/>
              <a:t>k=t</a:t>
            </a:r>
            <a:r>
              <a:rPr lang="en-US" altLang="zh-CN" dirty="0" smtClean="0">
                <a:latin typeface="Cambria Math" panose="02040503050406030204" pitchFamily="18" charset="0"/>
                <a:ea typeface="Cambria Math" panose="02040503050406030204" pitchFamily="18" charset="0"/>
              </a:rPr>
              <a:t>+1</a:t>
            </a:r>
            <a:r>
              <a:rPr lang="zh-CN" altLang="en-US" dirty="0" smtClean="0"/>
              <a:t>时，</a:t>
            </a:r>
            <a:endParaRPr lang="en-US" altLang="zh-CN" dirty="0" smtClean="0"/>
          </a:p>
          <a:p>
            <a:pPr marL="0" indent="0">
              <a:buNone/>
            </a:pPr>
            <a:r>
              <a:rPr lang="en-US" altLang="zh-CN" dirty="0"/>
              <a:t> </a:t>
            </a:r>
            <a:r>
              <a:rPr lang="en-US" altLang="zh-CN" dirty="0" smtClean="0"/>
              <a:t>   </a:t>
            </a:r>
            <a:r>
              <a:rPr lang="zh-CN" altLang="en-US" dirty="0" smtClean="0"/>
              <a:t>设路径</a:t>
            </a:r>
            <a:r>
              <a:rPr lang="en-US" altLang="zh-CN" dirty="0" smtClean="0"/>
              <a:t>a, v</a:t>
            </a:r>
            <a:r>
              <a:rPr lang="en-US" altLang="zh-CN" baseline="-25000" dirty="0" smtClean="0"/>
              <a:t>i1</a:t>
            </a:r>
            <a:r>
              <a:rPr lang="en-US" altLang="zh-CN" dirty="0" smtClean="0"/>
              <a:t>, v</a:t>
            </a:r>
            <a:r>
              <a:rPr lang="en-US" altLang="zh-CN" baseline="-25000" dirty="0" smtClean="0"/>
              <a:t>i2</a:t>
            </a:r>
            <a:r>
              <a:rPr lang="en-US" altLang="zh-CN" dirty="0" smtClean="0"/>
              <a:t>, ... , </a:t>
            </a:r>
            <a:r>
              <a:rPr lang="en-US" altLang="zh-CN" dirty="0" err="1" smtClean="0"/>
              <a:t>v</a:t>
            </a:r>
            <a:r>
              <a:rPr lang="en-US" altLang="zh-CN" baseline="-25000" dirty="0" err="1" smtClean="0"/>
              <a:t>is</a:t>
            </a:r>
            <a:r>
              <a:rPr lang="en-US" altLang="zh-CN" dirty="0" smtClean="0"/>
              <a:t>, b, s</a:t>
            </a:r>
            <a:r>
              <a:rPr lang="en-US" altLang="zh-CN" sz="2800" dirty="0"/>
              <a:t> </a:t>
            </a:r>
            <a:r>
              <a:rPr lang="en-US" altLang="zh-CN" sz="2800" dirty="0" smtClean="0"/>
              <a:t>≤ k, i</a:t>
            </a:r>
            <a:r>
              <a:rPr lang="en-US" altLang="zh-CN" sz="2800" baseline="-25000" dirty="0" smtClean="0">
                <a:latin typeface="Cambria Math" panose="02040503050406030204" pitchFamily="18" charset="0"/>
                <a:ea typeface="Cambria Math" panose="02040503050406030204" pitchFamily="18" charset="0"/>
              </a:rPr>
              <a:t>1</a:t>
            </a:r>
            <a:r>
              <a:rPr lang="en-US" altLang="zh-CN" sz="2800" dirty="0" smtClean="0"/>
              <a:t>, i</a:t>
            </a:r>
            <a:r>
              <a:rPr lang="en-US" altLang="zh-CN" sz="2800" baseline="-25000" dirty="0" smtClean="0">
                <a:latin typeface="Cambria Math" panose="02040503050406030204" pitchFamily="18" charset="0"/>
                <a:ea typeface="Cambria Math" panose="02040503050406030204" pitchFamily="18" charset="0"/>
              </a:rPr>
              <a:t>2</a:t>
            </a:r>
            <a:r>
              <a:rPr lang="en-US" altLang="zh-CN" sz="2800" dirty="0" smtClean="0"/>
              <a:t>, … i</a:t>
            </a:r>
            <a:r>
              <a:rPr lang="en-US" altLang="zh-CN" sz="2800" baseline="-25000" dirty="0" smtClean="0">
                <a:latin typeface="Cambria Math" panose="02040503050406030204" pitchFamily="18" charset="0"/>
                <a:ea typeface="Cambria Math" panose="02040503050406030204" pitchFamily="18" charset="0"/>
              </a:rPr>
              <a:t>s</a:t>
            </a:r>
            <a:r>
              <a:rPr lang="zh-CN" altLang="en-US" sz="2800" dirty="0" smtClean="0"/>
              <a:t>各不相同，且均 </a:t>
            </a:r>
            <a:r>
              <a:rPr lang="en-US" altLang="zh-CN" sz="2800" dirty="0" smtClean="0"/>
              <a:t>≤ k, </a:t>
            </a:r>
            <a:r>
              <a:rPr lang="zh-CN" altLang="en-US" sz="2800" dirty="0" smtClean="0"/>
              <a:t>设它们的最大值为</a:t>
            </a:r>
            <a:r>
              <a:rPr lang="en-US" altLang="zh-CN" sz="2800" dirty="0" err="1" smtClean="0"/>
              <a:t>i</a:t>
            </a:r>
            <a:r>
              <a:rPr lang="en-US" altLang="zh-CN" sz="2800" baseline="-25000" dirty="0" err="1" smtClean="0">
                <a:latin typeface="Cambria Math" panose="02040503050406030204" pitchFamily="18" charset="0"/>
                <a:ea typeface="Cambria Math" panose="02040503050406030204" pitchFamily="18" charset="0"/>
              </a:rPr>
              <a:t>r</a:t>
            </a:r>
            <a:r>
              <a:rPr lang="zh-CN" altLang="en-US" sz="2800" dirty="0" smtClean="0"/>
              <a:t>，</a:t>
            </a:r>
            <a:endParaRPr lang="en-US" altLang="zh-CN" sz="2800" dirty="0" smtClean="0"/>
          </a:p>
          <a:p>
            <a:r>
              <a:rPr lang="zh-CN" altLang="en-US" sz="2800" dirty="0" smtClean="0"/>
              <a:t>如果</a:t>
            </a:r>
            <a:r>
              <a:rPr lang="en-US" altLang="zh-CN" sz="2800" dirty="0" err="1"/>
              <a:t>i</a:t>
            </a:r>
            <a:r>
              <a:rPr lang="en-US" altLang="zh-CN" sz="2800" baseline="-25000" dirty="0" err="1">
                <a:latin typeface="Cambria Math" panose="02040503050406030204" pitchFamily="18" charset="0"/>
                <a:ea typeface="Cambria Math" panose="02040503050406030204" pitchFamily="18" charset="0"/>
              </a:rPr>
              <a:t>r</a:t>
            </a:r>
            <a:r>
              <a:rPr lang="en-US" altLang="zh-CN" sz="2400" dirty="0" smtClean="0"/>
              <a:t> </a:t>
            </a:r>
            <a:r>
              <a:rPr lang="en-US" altLang="zh-CN" sz="2400" dirty="0"/>
              <a:t>≤ </a:t>
            </a:r>
            <a:r>
              <a:rPr lang="en-US" altLang="zh-CN" sz="2400" dirty="0" smtClean="0"/>
              <a:t>k-</a:t>
            </a:r>
            <a:r>
              <a:rPr lang="en-US" altLang="zh-CN" sz="2400" dirty="0" smtClean="0">
                <a:latin typeface="Cambria Math" panose="02040503050406030204" pitchFamily="18" charset="0"/>
                <a:ea typeface="Cambria Math" panose="02040503050406030204" pitchFamily="18" charset="0"/>
              </a:rPr>
              <a:t>1</a:t>
            </a:r>
            <a:r>
              <a:rPr lang="en-US" altLang="zh-CN" sz="2400" dirty="0" smtClean="0"/>
              <a:t>=t, </a:t>
            </a:r>
            <a:r>
              <a:rPr lang="zh-CN" altLang="en-US" sz="2400" dirty="0" smtClean="0"/>
              <a:t>由于</a:t>
            </a:r>
            <a:r>
              <a:rPr lang="en-US" altLang="zh-CN" sz="2400" dirty="0"/>
              <a:t>i</a:t>
            </a:r>
            <a:r>
              <a:rPr lang="en-US" altLang="zh-CN" sz="2400" baseline="-25000" dirty="0">
                <a:latin typeface="Cambria Math" panose="02040503050406030204" pitchFamily="18" charset="0"/>
                <a:ea typeface="Cambria Math" panose="02040503050406030204" pitchFamily="18" charset="0"/>
              </a:rPr>
              <a:t>1</a:t>
            </a:r>
            <a:r>
              <a:rPr lang="en-US" altLang="zh-CN" sz="2400" dirty="0"/>
              <a:t>, i</a:t>
            </a:r>
            <a:r>
              <a:rPr lang="en-US" altLang="zh-CN" sz="2400" baseline="-25000" dirty="0">
                <a:latin typeface="Cambria Math" panose="02040503050406030204" pitchFamily="18" charset="0"/>
                <a:ea typeface="Cambria Math" panose="02040503050406030204" pitchFamily="18" charset="0"/>
              </a:rPr>
              <a:t>2</a:t>
            </a:r>
            <a:r>
              <a:rPr lang="en-US" altLang="zh-CN" sz="2400" dirty="0"/>
              <a:t>, … i</a:t>
            </a:r>
            <a:r>
              <a:rPr lang="en-US" altLang="zh-CN" sz="2400" baseline="-25000" dirty="0">
                <a:latin typeface="Cambria Math" panose="02040503050406030204" pitchFamily="18" charset="0"/>
                <a:ea typeface="Cambria Math" panose="02040503050406030204" pitchFamily="18" charset="0"/>
              </a:rPr>
              <a:t>s</a:t>
            </a:r>
            <a:r>
              <a:rPr lang="zh-CN" altLang="en-US" sz="2400" dirty="0"/>
              <a:t>各不</a:t>
            </a:r>
            <a:r>
              <a:rPr lang="zh-CN" altLang="en-US" sz="2400" dirty="0" smtClean="0"/>
              <a:t>相同，路径之长</a:t>
            </a:r>
            <a:r>
              <a:rPr lang="en-US" altLang="zh-CN" sz="2800" dirty="0"/>
              <a:t>≤ </a:t>
            </a:r>
            <a:r>
              <a:rPr lang="en-US" altLang="zh-CN" sz="2800" dirty="0" smtClean="0"/>
              <a:t>t, </a:t>
            </a:r>
            <a:r>
              <a:rPr lang="zh-CN" altLang="en-US" sz="2800" dirty="0" smtClean="0"/>
              <a:t>按</a:t>
            </a:r>
            <a:r>
              <a:rPr lang="zh-CN" altLang="en-US" sz="2400" dirty="0" smtClean="0"/>
              <a:t>归纳假设，到第</a:t>
            </a:r>
            <a:r>
              <a:rPr lang="en-US" altLang="zh-CN" sz="2400" dirty="0" smtClean="0"/>
              <a:t>t</a:t>
            </a:r>
            <a:r>
              <a:rPr lang="zh-CN" altLang="en-US" sz="2400" dirty="0" smtClean="0"/>
              <a:t>轮完</a:t>
            </a:r>
            <a:r>
              <a:rPr lang="en-US" altLang="zh-CN" sz="2400" dirty="0" smtClean="0"/>
              <a:t>, </a:t>
            </a:r>
            <a:r>
              <a:rPr lang="zh-CN" altLang="en-US" sz="2400" dirty="0" smtClean="0"/>
              <a:t>路径已加入</a:t>
            </a:r>
            <a:r>
              <a:rPr lang="zh-CN" altLang="en-US" sz="2400" dirty="0"/>
              <a:t>图</a:t>
            </a:r>
            <a:r>
              <a:rPr lang="zh-CN" altLang="en-US" sz="2400" dirty="0" smtClean="0"/>
              <a:t>中；</a:t>
            </a:r>
            <a:endParaRPr lang="en-US" altLang="zh-CN" sz="2400" dirty="0" smtClean="0"/>
          </a:p>
          <a:p>
            <a:r>
              <a:rPr lang="zh-CN" altLang="en-US" sz="2400" dirty="0"/>
              <a:t>如果</a:t>
            </a:r>
            <a:r>
              <a:rPr lang="en-US" altLang="zh-CN" sz="2400" dirty="0" err="1" smtClean="0"/>
              <a:t>i</a:t>
            </a:r>
            <a:r>
              <a:rPr lang="en-US" altLang="zh-CN" sz="2400" baseline="-25000" dirty="0" err="1" smtClean="0">
                <a:latin typeface="Cambria Math" panose="02040503050406030204" pitchFamily="18" charset="0"/>
                <a:ea typeface="Cambria Math" panose="02040503050406030204" pitchFamily="18" charset="0"/>
              </a:rPr>
              <a:t>r</a:t>
            </a:r>
            <a:r>
              <a:rPr lang="en-US" altLang="zh-CN" sz="2400" dirty="0" smtClean="0"/>
              <a:t>=k=t+</a:t>
            </a:r>
            <a:r>
              <a:rPr lang="en-US" altLang="zh-CN" sz="2400" dirty="0" smtClean="0">
                <a:latin typeface="Cambria Math" panose="02040503050406030204" pitchFamily="18" charset="0"/>
                <a:ea typeface="Cambria Math" panose="02040503050406030204" pitchFamily="18" charset="0"/>
              </a:rPr>
              <a:t>1</a:t>
            </a:r>
            <a:r>
              <a:rPr lang="en-US" altLang="zh-CN" sz="2400" dirty="0" smtClean="0"/>
              <a:t>, </a:t>
            </a:r>
            <a:r>
              <a:rPr lang="zh-CN" altLang="en-US" sz="2400" dirty="0" smtClean="0"/>
              <a:t>路径片段</a:t>
            </a:r>
            <a:r>
              <a:rPr lang="en-US" altLang="zh-CN" sz="2400" dirty="0" smtClean="0"/>
              <a:t>a</a:t>
            </a:r>
            <a:r>
              <a:rPr lang="zh-CN" altLang="en-US" sz="2400" dirty="0" smtClean="0"/>
              <a:t>到</a:t>
            </a:r>
            <a:r>
              <a:rPr lang="en-US" altLang="zh-CN" sz="2400" dirty="0" err="1" smtClean="0"/>
              <a:t>v</a:t>
            </a:r>
            <a:r>
              <a:rPr lang="en-US" altLang="zh-CN" sz="2400" baseline="-25000" dirty="0" err="1" smtClean="0"/>
              <a:t>k</a:t>
            </a:r>
            <a:r>
              <a:rPr lang="zh-CN" altLang="en-US" sz="2400" dirty="0" smtClean="0"/>
              <a:t>与</a:t>
            </a:r>
            <a:r>
              <a:rPr lang="en-US" altLang="zh-CN" sz="2400" dirty="0" err="1" smtClean="0"/>
              <a:t>v</a:t>
            </a:r>
            <a:r>
              <a:rPr lang="en-US" altLang="zh-CN" sz="2400" baseline="-25000" dirty="0" err="1" smtClean="0"/>
              <a:t>k</a:t>
            </a:r>
            <a:r>
              <a:rPr lang="zh-CN" altLang="en-US" sz="2400" dirty="0" smtClean="0"/>
              <a:t>到</a:t>
            </a:r>
            <a:r>
              <a:rPr lang="en-US" altLang="zh-CN" sz="2400" dirty="0" smtClean="0"/>
              <a:t>b</a:t>
            </a:r>
            <a:r>
              <a:rPr lang="zh-CN" altLang="en-US" sz="2400" dirty="0"/>
              <a:t>到第</a:t>
            </a:r>
            <a:r>
              <a:rPr lang="en-US" altLang="zh-CN" sz="2400" dirty="0"/>
              <a:t>t</a:t>
            </a:r>
            <a:r>
              <a:rPr lang="zh-CN" altLang="en-US" sz="2400" dirty="0" smtClean="0"/>
              <a:t>轮完已</a:t>
            </a:r>
            <a:r>
              <a:rPr lang="zh-CN" altLang="en-US" sz="2400" dirty="0"/>
              <a:t>加入图</a:t>
            </a:r>
            <a:r>
              <a:rPr lang="zh-CN" altLang="en-US" sz="2400" dirty="0" smtClean="0"/>
              <a:t>中，到第</a:t>
            </a:r>
            <a:r>
              <a:rPr lang="en-US" altLang="zh-CN" sz="2400" dirty="0"/>
              <a:t>k</a:t>
            </a:r>
            <a:r>
              <a:rPr lang="zh-CN" altLang="en-US" sz="2400" dirty="0" smtClean="0"/>
              <a:t>轮，正好将两片段连成的整个路径</a:t>
            </a:r>
            <a:r>
              <a:rPr lang="zh-CN" altLang="en-US" sz="2400" dirty="0"/>
              <a:t>加入图中</a:t>
            </a:r>
            <a:r>
              <a:rPr lang="en-US" altLang="zh-CN" sz="2400" dirty="0" smtClean="0"/>
              <a:t>.</a:t>
            </a:r>
            <a:endParaRPr lang="zh-CN" altLang="en-US" sz="2400" dirty="0"/>
          </a:p>
        </p:txBody>
      </p:sp>
    </p:spTree>
    <p:extLst>
      <p:ext uri="{BB962C8B-B14F-4D97-AF65-F5344CB8AC3E}">
        <p14:creationId xmlns:p14="http://schemas.microsoft.com/office/powerpoint/2010/main" val="40090352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b="1" dirty="0" smtClean="0"/>
              <a:t>Warshall</a:t>
            </a:r>
            <a:r>
              <a:rPr lang="zh-CN" altLang="en-US" dirty="0" smtClean="0"/>
              <a:t>算法运行示例</a:t>
            </a:r>
            <a:endParaRPr lang="zh-CN"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20000"/>
              </a:bodyPr>
              <a:lstStyle/>
              <a:p>
                <a:pPr marL="0" indent="0">
                  <a:buNone/>
                </a:pPr>
                <a:r>
                  <a:rPr lang="zh-CN" altLang="en-US" b="1" dirty="0" smtClean="0"/>
                  <a:t>例</a:t>
                </a:r>
                <a:r>
                  <a:rPr lang="zh-CN" altLang="en-US" dirty="0" smtClean="0"/>
                  <a:t>：</a:t>
                </a:r>
                <a:r>
                  <a:rPr lang="en-US" altLang="zh-CN" sz="2400" i="1" dirty="0" smtClean="0"/>
                  <a:t>R</a:t>
                </a:r>
                <a:r>
                  <a:rPr lang="zh-CN" altLang="en-US" sz="2400" dirty="0" smtClean="0"/>
                  <a:t>是一个关系，关系图见课本，关系矩阵为：</a:t>
                </a:r>
                <a:endParaRPr lang="en-US" altLang="zh-CN" sz="2400" dirty="0" smtClean="0"/>
              </a:p>
              <a:p>
                <a:pPr marL="0" indent="0">
                  <a:buNone/>
                </a:pP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0</m:t>
                        </m:r>
                      </m:sub>
                    </m:sSub>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4"/>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0</m:t>
                              </m:r>
                            </m:e>
                            <m:e>
                              <m:r>
                                <a:rPr lang="en-US" altLang="zh-CN" i="1">
                                  <a:latin typeface="Cambria Math" panose="02040503050406030204" pitchFamily="18" charset="0"/>
                                </a:rPr>
                                <m:t>0</m:t>
                              </m:r>
                            </m:e>
                            <m:e>
                              <m:r>
                                <a:rPr lang="en-US" altLang="zh-CN" i="1">
                                  <a:latin typeface="Cambria Math" panose="02040503050406030204" pitchFamily="18" charset="0"/>
                                </a:rPr>
                                <m:t>0</m:t>
                              </m:r>
                            </m:e>
                            <m:e>
                              <m:r>
                                <a:rPr lang="en-US" altLang="zh-CN" i="1">
                                  <a:latin typeface="Cambria Math" panose="02040503050406030204" pitchFamily="18" charset="0"/>
                                </a:rPr>
                                <m:t>1</m:t>
                              </m:r>
                            </m:e>
                          </m:mr>
                          <m:mr>
                            <m:e>
                              <m:r>
                                <a:rPr lang="en-US" altLang="zh-CN" i="1">
                                  <a:latin typeface="Cambria Math" panose="02040503050406030204" pitchFamily="18" charset="0"/>
                                </a:rPr>
                                <m:t>1</m:t>
                              </m:r>
                            </m:e>
                            <m:e>
                              <m:r>
                                <a:rPr lang="en-US" altLang="zh-CN" i="1">
                                  <a:latin typeface="Cambria Math" panose="02040503050406030204" pitchFamily="18" charset="0"/>
                                </a:rPr>
                                <m:t>0</m:t>
                              </m:r>
                            </m:e>
                            <m:e>
                              <m:r>
                                <a:rPr lang="en-US" altLang="zh-CN" i="1">
                                  <a:latin typeface="Cambria Math" panose="02040503050406030204" pitchFamily="18" charset="0"/>
                                </a:rPr>
                                <m:t>1</m:t>
                              </m:r>
                            </m:e>
                            <m:e>
                              <m:r>
                                <a:rPr lang="en-US" altLang="zh-CN" i="1">
                                  <a:latin typeface="Cambria Math" panose="02040503050406030204" pitchFamily="18" charset="0"/>
                                </a:rPr>
                                <m:t>0</m:t>
                              </m:r>
                            </m:e>
                          </m:mr>
                          <m:mr>
                            <m:e>
                              <m:r>
                                <a:rPr lang="en-US" altLang="zh-CN" i="1">
                                  <a:latin typeface="Cambria Math" panose="02040503050406030204" pitchFamily="18" charset="0"/>
                                </a:rPr>
                                <m:t>1</m:t>
                              </m:r>
                            </m:e>
                            <m:e>
                              <m:r>
                                <a:rPr lang="en-US" altLang="zh-CN" i="1">
                                  <a:latin typeface="Cambria Math" panose="02040503050406030204" pitchFamily="18" charset="0"/>
                                </a:rPr>
                                <m:t>0</m:t>
                              </m:r>
                            </m:e>
                            <m:e>
                              <m:r>
                                <a:rPr lang="en-US" altLang="zh-CN" i="1">
                                  <a:latin typeface="Cambria Math" panose="02040503050406030204" pitchFamily="18" charset="0"/>
                                </a:rPr>
                                <m:t>0</m:t>
                              </m:r>
                            </m:e>
                            <m:e>
                              <m:r>
                                <a:rPr lang="en-US" altLang="zh-CN" i="1">
                                  <a:latin typeface="Cambria Math" panose="02040503050406030204" pitchFamily="18" charset="0"/>
                                </a:rPr>
                                <m:t>1</m:t>
                              </m:r>
                            </m:e>
                          </m:mr>
                          <m:mr>
                            <m:e>
                              <m:r>
                                <a:rPr lang="en-US" altLang="zh-CN" i="1">
                                  <a:latin typeface="Cambria Math" panose="02040503050406030204" pitchFamily="18" charset="0"/>
                                </a:rPr>
                                <m:t>0</m:t>
                              </m:r>
                            </m:e>
                            <m:e>
                              <m:r>
                                <a:rPr lang="en-US" altLang="zh-CN" i="1">
                                  <a:latin typeface="Cambria Math" panose="02040503050406030204" pitchFamily="18" charset="0"/>
                                </a:rPr>
                                <m:t>0</m:t>
                              </m:r>
                            </m:e>
                            <m:e>
                              <m:r>
                                <a:rPr lang="en-US" altLang="zh-CN" i="1">
                                  <a:latin typeface="Cambria Math" panose="02040503050406030204" pitchFamily="18" charset="0"/>
                                </a:rPr>
                                <m:t>1</m:t>
                              </m:r>
                            </m:e>
                            <m:e>
                              <m:r>
                                <a:rPr lang="en-US" altLang="zh-CN" i="1">
                                  <a:latin typeface="Cambria Math" panose="02040503050406030204" pitchFamily="18" charset="0"/>
                                </a:rPr>
                                <m:t>0</m:t>
                              </m:r>
                            </m:e>
                          </m:mr>
                        </m:m>
                      </m:e>
                    </m:d>
                  </m:oMath>
                </a14:m>
                <a:r>
                  <a:rPr lang="en-US" altLang="zh-CN" dirty="0" smtClean="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b="0" i="1" smtClean="0">
                            <a:latin typeface="Cambria Math" panose="02040503050406030204" pitchFamily="18" charset="0"/>
                          </a:rPr>
                          <m:t>1</m:t>
                        </m:r>
                      </m:sub>
                    </m:sSub>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4"/>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0</m:t>
                              </m:r>
                            </m:e>
                            <m:e>
                              <m:r>
                                <a:rPr lang="en-US" altLang="zh-CN" i="1">
                                  <a:latin typeface="Cambria Math" panose="02040503050406030204" pitchFamily="18" charset="0"/>
                                </a:rPr>
                                <m:t>0</m:t>
                              </m:r>
                            </m:e>
                            <m:e>
                              <m:r>
                                <a:rPr lang="en-US" altLang="zh-CN" i="1">
                                  <a:latin typeface="Cambria Math" panose="02040503050406030204" pitchFamily="18" charset="0"/>
                                </a:rPr>
                                <m:t>0</m:t>
                              </m:r>
                            </m:e>
                            <m:e>
                              <m:r>
                                <a:rPr lang="en-US" altLang="zh-CN" i="1">
                                  <a:latin typeface="Cambria Math" panose="02040503050406030204" pitchFamily="18" charset="0"/>
                                </a:rPr>
                                <m:t>1</m:t>
                              </m:r>
                            </m:e>
                          </m:mr>
                          <m:mr>
                            <m:e>
                              <m:r>
                                <a:rPr lang="en-US" altLang="zh-CN" i="1">
                                  <a:latin typeface="Cambria Math" panose="02040503050406030204" pitchFamily="18" charset="0"/>
                                </a:rPr>
                                <m:t>1</m:t>
                              </m:r>
                            </m:e>
                            <m:e>
                              <m:r>
                                <a:rPr lang="en-US" altLang="zh-CN" i="1">
                                  <a:latin typeface="Cambria Math" panose="02040503050406030204" pitchFamily="18" charset="0"/>
                                </a:rPr>
                                <m:t>0</m:t>
                              </m:r>
                            </m:e>
                            <m:e>
                              <m:r>
                                <a:rPr lang="en-US" altLang="zh-CN" i="1">
                                  <a:latin typeface="Cambria Math" panose="02040503050406030204" pitchFamily="18" charset="0"/>
                                </a:rPr>
                                <m:t>1</m:t>
                              </m:r>
                            </m:e>
                            <m:e>
                              <m:r>
                                <a:rPr lang="en-US" altLang="zh-CN" b="0" i="1" smtClean="0">
                                  <a:solidFill>
                                    <a:srgbClr val="FF0000"/>
                                  </a:solidFill>
                                  <a:latin typeface="Cambria Math" panose="02040503050406030204" pitchFamily="18" charset="0"/>
                                </a:rPr>
                                <m:t>1</m:t>
                              </m:r>
                            </m:e>
                          </m:mr>
                          <m:mr>
                            <m:e>
                              <m:r>
                                <a:rPr lang="en-US" altLang="zh-CN" i="1">
                                  <a:latin typeface="Cambria Math" panose="02040503050406030204" pitchFamily="18" charset="0"/>
                                </a:rPr>
                                <m:t>1</m:t>
                              </m:r>
                            </m:e>
                            <m:e>
                              <m:r>
                                <a:rPr lang="en-US" altLang="zh-CN" i="1">
                                  <a:latin typeface="Cambria Math" panose="02040503050406030204" pitchFamily="18" charset="0"/>
                                </a:rPr>
                                <m:t>0</m:t>
                              </m:r>
                            </m:e>
                            <m:e>
                              <m:r>
                                <a:rPr lang="en-US" altLang="zh-CN" i="1">
                                  <a:latin typeface="Cambria Math" panose="02040503050406030204" pitchFamily="18" charset="0"/>
                                </a:rPr>
                                <m:t>0</m:t>
                              </m:r>
                            </m:e>
                            <m:e>
                              <m:r>
                                <a:rPr lang="en-US" altLang="zh-CN" i="1">
                                  <a:latin typeface="Cambria Math" panose="02040503050406030204" pitchFamily="18" charset="0"/>
                                </a:rPr>
                                <m:t>1</m:t>
                              </m:r>
                            </m:e>
                          </m:mr>
                          <m:mr>
                            <m:e>
                              <m:r>
                                <a:rPr lang="en-US" altLang="zh-CN" i="1">
                                  <a:latin typeface="Cambria Math" panose="02040503050406030204" pitchFamily="18" charset="0"/>
                                </a:rPr>
                                <m:t>0</m:t>
                              </m:r>
                            </m:e>
                            <m:e>
                              <m:r>
                                <a:rPr lang="en-US" altLang="zh-CN" i="1">
                                  <a:latin typeface="Cambria Math" panose="02040503050406030204" pitchFamily="18" charset="0"/>
                                </a:rPr>
                                <m:t>0</m:t>
                              </m:r>
                            </m:e>
                            <m:e>
                              <m:r>
                                <a:rPr lang="en-US" altLang="zh-CN" i="1">
                                  <a:latin typeface="Cambria Math" panose="02040503050406030204" pitchFamily="18" charset="0"/>
                                </a:rPr>
                                <m:t>1</m:t>
                              </m:r>
                            </m:e>
                            <m:e>
                              <m:r>
                                <a:rPr lang="en-US" altLang="zh-CN" i="1">
                                  <a:latin typeface="Cambria Math" panose="02040503050406030204" pitchFamily="18" charset="0"/>
                                </a:rPr>
                                <m:t>0</m:t>
                              </m:r>
                            </m:e>
                          </m:mr>
                        </m:m>
                      </m:e>
                    </m:d>
                  </m:oMath>
                </a14:m>
                <a:r>
                  <a:rPr lang="en-US" altLang="zh-CN" dirty="0" smtClean="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4"/>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0</m:t>
                              </m:r>
                            </m:e>
                            <m:e>
                              <m:r>
                                <a:rPr lang="en-US" altLang="zh-CN" i="1">
                                  <a:latin typeface="Cambria Math" panose="02040503050406030204" pitchFamily="18" charset="0"/>
                                </a:rPr>
                                <m:t>0</m:t>
                              </m:r>
                            </m:e>
                            <m:e>
                              <m:r>
                                <a:rPr lang="en-US" altLang="zh-CN" i="1">
                                  <a:latin typeface="Cambria Math" panose="02040503050406030204" pitchFamily="18" charset="0"/>
                                </a:rPr>
                                <m:t>0</m:t>
                              </m:r>
                            </m:e>
                            <m:e>
                              <m:r>
                                <a:rPr lang="en-US" altLang="zh-CN" i="1">
                                  <a:latin typeface="Cambria Math" panose="02040503050406030204" pitchFamily="18" charset="0"/>
                                </a:rPr>
                                <m:t>1</m:t>
                              </m:r>
                            </m:e>
                          </m:mr>
                          <m:mr>
                            <m:e>
                              <m:r>
                                <a:rPr lang="en-US" altLang="zh-CN" i="1">
                                  <a:latin typeface="Cambria Math" panose="02040503050406030204" pitchFamily="18" charset="0"/>
                                </a:rPr>
                                <m:t>1</m:t>
                              </m:r>
                            </m:e>
                            <m:e>
                              <m:r>
                                <a:rPr lang="en-US" altLang="zh-CN" i="1">
                                  <a:latin typeface="Cambria Math" panose="02040503050406030204" pitchFamily="18" charset="0"/>
                                </a:rPr>
                                <m:t>0</m:t>
                              </m:r>
                            </m:e>
                            <m:e>
                              <m:r>
                                <a:rPr lang="en-US" altLang="zh-CN" i="1">
                                  <a:latin typeface="Cambria Math" panose="02040503050406030204" pitchFamily="18" charset="0"/>
                                </a:rPr>
                                <m:t>1</m:t>
                              </m:r>
                            </m:e>
                            <m:e>
                              <m:r>
                                <a:rPr lang="en-US" altLang="zh-CN" i="1">
                                  <a:latin typeface="Cambria Math" panose="02040503050406030204" pitchFamily="18" charset="0"/>
                                </a:rPr>
                                <m:t>1</m:t>
                              </m:r>
                            </m:e>
                          </m:mr>
                          <m:mr>
                            <m:e>
                              <m:r>
                                <a:rPr lang="en-US" altLang="zh-CN" i="1">
                                  <a:latin typeface="Cambria Math" panose="02040503050406030204" pitchFamily="18" charset="0"/>
                                </a:rPr>
                                <m:t>1</m:t>
                              </m:r>
                            </m:e>
                            <m:e>
                              <m:r>
                                <a:rPr lang="en-US" altLang="zh-CN" i="1">
                                  <a:latin typeface="Cambria Math" panose="02040503050406030204" pitchFamily="18" charset="0"/>
                                </a:rPr>
                                <m:t>0</m:t>
                              </m:r>
                            </m:e>
                            <m:e>
                              <m:r>
                                <a:rPr lang="en-US" altLang="zh-CN" i="1">
                                  <a:latin typeface="Cambria Math" panose="02040503050406030204" pitchFamily="18" charset="0"/>
                                </a:rPr>
                                <m:t>0</m:t>
                              </m:r>
                            </m:e>
                            <m:e>
                              <m:r>
                                <a:rPr lang="en-US" altLang="zh-CN" i="1">
                                  <a:latin typeface="Cambria Math" panose="02040503050406030204" pitchFamily="18" charset="0"/>
                                </a:rPr>
                                <m:t>1</m:t>
                              </m:r>
                            </m:e>
                          </m:mr>
                          <m:mr>
                            <m:e>
                              <m:r>
                                <a:rPr lang="en-US" altLang="zh-CN" i="1">
                                  <a:latin typeface="Cambria Math" panose="02040503050406030204" pitchFamily="18" charset="0"/>
                                </a:rPr>
                                <m:t>0</m:t>
                              </m:r>
                            </m:e>
                            <m:e>
                              <m:r>
                                <a:rPr lang="en-US" altLang="zh-CN" i="1">
                                  <a:latin typeface="Cambria Math" panose="02040503050406030204" pitchFamily="18" charset="0"/>
                                </a:rPr>
                                <m:t>0</m:t>
                              </m:r>
                            </m:e>
                            <m:e>
                              <m:r>
                                <a:rPr lang="en-US" altLang="zh-CN" i="1">
                                  <a:latin typeface="Cambria Math" panose="02040503050406030204" pitchFamily="18" charset="0"/>
                                </a:rPr>
                                <m:t>1</m:t>
                              </m:r>
                            </m:e>
                            <m:e>
                              <m:r>
                                <a:rPr lang="en-US" altLang="zh-CN" i="1">
                                  <a:latin typeface="Cambria Math" panose="02040503050406030204" pitchFamily="18" charset="0"/>
                                </a:rPr>
                                <m:t>0</m:t>
                              </m:r>
                            </m:e>
                          </m:mr>
                        </m:m>
                      </m:e>
                    </m:d>
                  </m:oMath>
                </a14:m>
                <a:r>
                  <a:rPr lang="en-US" altLang="zh-CN" dirty="0" smtClean="0"/>
                  <a:t>,</a:t>
                </a:r>
              </a:p>
              <a:p>
                <a:pPr marL="0" indent="0">
                  <a:buNone/>
                </a:pP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b="0" i="1" smtClean="0">
                            <a:latin typeface="Cambria Math" panose="02040503050406030204" pitchFamily="18" charset="0"/>
                          </a:rPr>
                          <m:t>3</m:t>
                        </m:r>
                      </m:sub>
                    </m:sSub>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4"/>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0</m:t>
                              </m:r>
                            </m:e>
                            <m:e>
                              <m:r>
                                <a:rPr lang="en-US" altLang="zh-CN" i="1">
                                  <a:latin typeface="Cambria Math" panose="02040503050406030204" pitchFamily="18" charset="0"/>
                                </a:rPr>
                                <m:t>0</m:t>
                              </m:r>
                            </m:e>
                            <m:e>
                              <m:r>
                                <a:rPr lang="en-US" altLang="zh-CN" i="1">
                                  <a:latin typeface="Cambria Math" panose="02040503050406030204" pitchFamily="18" charset="0"/>
                                </a:rPr>
                                <m:t>0</m:t>
                              </m:r>
                            </m:e>
                            <m:e>
                              <m:r>
                                <a:rPr lang="en-US" altLang="zh-CN" i="1">
                                  <a:latin typeface="Cambria Math" panose="02040503050406030204" pitchFamily="18" charset="0"/>
                                </a:rPr>
                                <m:t>1</m:t>
                              </m:r>
                            </m:e>
                          </m:mr>
                          <m:mr>
                            <m:e>
                              <m:r>
                                <a:rPr lang="en-US" altLang="zh-CN" i="1">
                                  <a:latin typeface="Cambria Math" panose="02040503050406030204" pitchFamily="18" charset="0"/>
                                </a:rPr>
                                <m:t>1</m:t>
                              </m:r>
                            </m:e>
                            <m:e>
                              <m:r>
                                <a:rPr lang="en-US" altLang="zh-CN" i="1">
                                  <a:latin typeface="Cambria Math" panose="02040503050406030204" pitchFamily="18" charset="0"/>
                                </a:rPr>
                                <m:t>0</m:t>
                              </m:r>
                            </m:e>
                            <m:e>
                              <m:r>
                                <a:rPr lang="en-US" altLang="zh-CN" i="1">
                                  <a:latin typeface="Cambria Math" panose="02040503050406030204" pitchFamily="18" charset="0"/>
                                </a:rPr>
                                <m:t>1</m:t>
                              </m:r>
                            </m:e>
                            <m:e>
                              <m:r>
                                <a:rPr lang="en-US" altLang="zh-CN" i="1">
                                  <a:latin typeface="Cambria Math" panose="02040503050406030204" pitchFamily="18" charset="0"/>
                                </a:rPr>
                                <m:t>1</m:t>
                              </m:r>
                            </m:e>
                          </m:mr>
                          <m:mr>
                            <m:e>
                              <m:r>
                                <a:rPr lang="en-US" altLang="zh-CN" i="1">
                                  <a:latin typeface="Cambria Math" panose="02040503050406030204" pitchFamily="18" charset="0"/>
                                </a:rPr>
                                <m:t>1</m:t>
                              </m:r>
                            </m:e>
                            <m:e>
                              <m:r>
                                <a:rPr lang="en-US" altLang="zh-CN" i="1">
                                  <a:latin typeface="Cambria Math" panose="02040503050406030204" pitchFamily="18" charset="0"/>
                                </a:rPr>
                                <m:t>0</m:t>
                              </m:r>
                            </m:e>
                            <m:e>
                              <m:r>
                                <a:rPr lang="en-US" altLang="zh-CN" i="1">
                                  <a:latin typeface="Cambria Math" panose="02040503050406030204" pitchFamily="18" charset="0"/>
                                </a:rPr>
                                <m:t>0</m:t>
                              </m:r>
                            </m:e>
                            <m:e>
                              <m:r>
                                <a:rPr lang="en-US" altLang="zh-CN" i="1">
                                  <a:latin typeface="Cambria Math" panose="02040503050406030204" pitchFamily="18" charset="0"/>
                                </a:rPr>
                                <m:t>1</m:t>
                              </m:r>
                            </m:e>
                          </m:mr>
                          <m:mr>
                            <m:e>
                              <m:r>
                                <a:rPr lang="en-US" altLang="zh-CN" b="0" i="1" smtClean="0">
                                  <a:solidFill>
                                    <a:srgbClr val="FF0000"/>
                                  </a:solidFill>
                                  <a:latin typeface="Cambria Math" panose="02040503050406030204" pitchFamily="18" charset="0"/>
                                </a:rPr>
                                <m:t>1</m:t>
                              </m:r>
                            </m:e>
                            <m:e>
                              <m:r>
                                <a:rPr lang="en-US" altLang="zh-CN" i="1">
                                  <a:latin typeface="Cambria Math" panose="02040503050406030204" pitchFamily="18" charset="0"/>
                                </a:rPr>
                                <m:t>0</m:t>
                              </m:r>
                            </m:e>
                            <m:e>
                              <m:r>
                                <a:rPr lang="en-US" altLang="zh-CN" i="1">
                                  <a:latin typeface="Cambria Math" panose="02040503050406030204" pitchFamily="18" charset="0"/>
                                </a:rPr>
                                <m:t>1</m:t>
                              </m:r>
                            </m:e>
                            <m:e>
                              <m:r>
                                <a:rPr lang="en-US" altLang="zh-CN" b="0" i="1" smtClean="0">
                                  <a:solidFill>
                                    <a:srgbClr val="FF0000"/>
                                  </a:solidFill>
                                  <a:latin typeface="Cambria Math" panose="02040503050406030204" pitchFamily="18" charset="0"/>
                                </a:rPr>
                                <m:t>1</m:t>
                              </m:r>
                            </m:e>
                          </m:mr>
                        </m:m>
                      </m:e>
                    </m:d>
                  </m:oMath>
                </a14:m>
                <a:r>
                  <a:rPr lang="en-US" altLang="zh-CN" dirty="0" smtClean="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2</m:t>
                        </m:r>
                      </m:sub>
                    </m:sSub>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4"/>
                                  <m:mcJc m:val="center"/>
                                </m:mcPr>
                              </m:mc>
                            </m:mcs>
                            <m:ctrlPr>
                              <a:rPr lang="en-US" altLang="zh-CN" i="1" smtClean="0">
                                <a:latin typeface="Cambria Math" panose="02040503050406030204" pitchFamily="18" charset="0"/>
                              </a:rPr>
                            </m:ctrlPr>
                          </m:mPr>
                          <m:mr>
                            <m:e>
                              <m:r>
                                <a:rPr lang="en-US" altLang="zh-CN" b="0" i="1" smtClean="0">
                                  <a:solidFill>
                                    <a:srgbClr val="FF0000"/>
                                  </a:solidFill>
                                  <a:latin typeface="Cambria Math" panose="02040503050406030204" pitchFamily="18" charset="0"/>
                                </a:rPr>
                                <m:t>1</m:t>
                              </m:r>
                            </m:e>
                            <m:e>
                              <m:r>
                                <a:rPr lang="en-US" altLang="zh-CN" i="1">
                                  <a:latin typeface="Cambria Math" panose="02040503050406030204" pitchFamily="18" charset="0"/>
                                </a:rPr>
                                <m:t>0</m:t>
                              </m:r>
                            </m:e>
                            <m:e>
                              <m:r>
                                <a:rPr lang="en-US" altLang="zh-CN" b="0" i="1" smtClean="0">
                                  <a:solidFill>
                                    <a:srgbClr val="FF0000"/>
                                  </a:solidFill>
                                  <a:latin typeface="Cambria Math" panose="02040503050406030204" pitchFamily="18" charset="0"/>
                                </a:rPr>
                                <m:t>1</m:t>
                              </m:r>
                            </m:e>
                            <m:e>
                              <m:r>
                                <a:rPr lang="en-US" altLang="zh-CN" i="1">
                                  <a:latin typeface="Cambria Math" panose="02040503050406030204" pitchFamily="18" charset="0"/>
                                </a:rPr>
                                <m:t>1</m:t>
                              </m:r>
                            </m:e>
                          </m:mr>
                          <m:mr>
                            <m:e>
                              <m:r>
                                <a:rPr lang="en-US" altLang="zh-CN" i="1">
                                  <a:latin typeface="Cambria Math" panose="02040503050406030204" pitchFamily="18" charset="0"/>
                                </a:rPr>
                                <m:t>1</m:t>
                              </m:r>
                            </m:e>
                            <m:e>
                              <m:r>
                                <a:rPr lang="en-US" altLang="zh-CN" i="1">
                                  <a:latin typeface="Cambria Math" panose="02040503050406030204" pitchFamily="18" charset="0"/>
                                </a:rPr>
                                <m:t>0</m:t>
                              </m:r>
                            </m:e>
                            <m:e>
                              <m:r>
                                <a:rPr lang="en-US" altLang="zh-CN" i="1">
                                  <a:latin typeface="Cambria Math" panose="02040503050406030204" pitchFamily="18" charset="0"/>
                                </a:rPr>
                                <m:t>1</m:t>
                              </m:r>
                            </m:e>
                            <m:e>
                              <m:r>
                                <a:rPr lang="en-US" altLang="zh-CN" i="1">
                                  <a:latin typeface="Cambria Math" panose="02040503050406030204" pitchFamily="18" charset="0"/>
                                </a:rPr>
                                <m:t>1</m:t>
                              </m:r>
                            </m:e>
                          </m:mr>
                          <m:mr>
                            <m:e>
                              <m:r>
                                <a:rPr lang="en-US" altLang="zh-CN" i="1">
                                  <a:latin typeface="Cambria Math" panose="02040503050406030204" pitchFamily="18" charset="0"/>
                                </a:rPr>
                                <m:t>1</m:t>
                              </m:r>
                            </m:e>
                            <m:e>
                              <m:r>
                                <a:rPr lang="en-US" altLang="zh-CN" i="1">
                                  <a:latin typeface="Cambria Math" panose="02040503050406030204" pitchFamily="18" charset="0"/>
                                </a:rPr>
                                <m:t>0</m:t>
                              </m:r>
                            </m:e>
                            <m:e>
                              <m:r>
                                <a:rPr lang="en-US" altLang="zh-CN" b="0" i="1" smtClean="0">
                                  <a:solidFill>
                                    <a:srgbClr val="FF0000"/>
                                  </a:solidFill>
                                  <a:latin typeface="Cambria Math" panose="02040503050406030204" pitchFamily="18" charset="0"/>
                                </a:rPr>
                                <m:t>1</m:t>
                              </m:r>
                            </m:e>
                            <m:e>
                              <m:r>
                                <a:rPr lang="en-US" altLang="zh-CN" i="1">
                                  <a:latin typeface="Cambria Math" panose="02040503050406030204" pitchFamily="18" charset="0"/>
                                </a:rPr>
                                <m:t>1</m:t>
                              </m:r>
                            </m:e>
                          </m:mr>
                          <m:mr>
                            <m:e>
                              <m:r>
                                <a:rPr lang="en-US" altLang="zh-CN" b="0" i="1" smtClean="0">
                                  <a:latin typeface="Cambria Math" panose="02040503050406030204" pitchFamily="18" charset="0"/>
                                </a:rPr>
                                <m:t>1</m:t>
                              </m:r>
                            </m:e>
                            <m:e>
                              <m:r>
                                <a:rPr lang="en-US" altLang="zh-CN" i="1">
                                  <a:latin typeface="Cambria Math" panose="02040503050406030204" pitchFamily="18" charset="0"/>
                                </a:rPr>
                                <m:t>0</m:t>
                              </m:r>
                            </m:e>
                            <m:e>
                              <m:r>
                                <a:rPr lang="en-US" altLang="zh-CN" i="1">
                                  <a:latin typeface="Cambria Math" panose="02040503050406030204" pitchFamily="18" charset="0"/>
                                </a:rPr>
                                <m:t>1</m:t>
                              </m:r>
                            </m:e>
                            <m:e>
                              <m:r>
                                <a:rPr lang="en-US" altLang="zh-CN" b="0" i="1" smtClean="0">
                                  <a:latin typeface="Cambria Math" panose="02040503050406030204" pitchFamily="18" charset="0"/>
                                </a:rPr>
                                <m:t>1</m:t>
                              </m:r>
                            </m:e>
                          </m:mr>
                        </m:m>
                      </m:e>
                    </m:d>
                  </m:oMath>
                </a14:m>
                <a:r>
                  <a:rPr lang="en-US" altLang="zh-CN" dirty="0"/>
                  <a:t>, </a:t>
                </a:r>
                <a:endParaRPr lang="en-US" altLang="zh-CN" dirty="0" smtClean="0"/>
              </a:p>
              <a:p>
                <a:pPr marL="0" indent="0">
                  <a:buNone/>
                </a:pPr>
                <a:endParaRPr lang="en-US" altLang="zh-CN" dirty="0" smtClean="0"/>
              </a:p>
              <a:p>
                <a:pPr marL="0" indent="0">
                  <a:buNone/>
                </a:pPr>
                <a:r>
                  <a:rPr lang="zh-CN" altLang="en-US" dirty="0" smtClean="0"/>
                  <a:t>各轮加入</a:t>
                </a:r>
                <a:r>
                  <a:rPr lang="zh-CN" altLang="en-US" dirty="0" smtClean="0"/>
                  <a:t>的</a:t>
                </a:r>
                <a:r>
                  <a:rPr lang="zh-CN" altLang="en-US" dirty="0" smtClean="0"/>
                  <a:t>路径，最长路径</a:t>
                </a:r>
                <a:r>
                  <a:rPr lang="en-US" altLang="zh-CN" dirty="0" smtClean="0">
                    <a:latin typeface="Cambria Math" panose="02040503050406030204" pitchFamily="18" charset="0"/>
                    <a:ea typeface="Cambria Math" panose="02040503050406030204" pitchFamily="18" charset="0"/>
                  </a:rPr>
                  <a:t>1431</a:t>
                </a:r>
                <a:endParaRPr lang="en-US" altLang="zh-CN" dirty="0" smtClean="0">
                  <a:latin typeface="Cambria Math" panose="02040503050406030204" pitchFamily="18" charset="0"/>
                  <a:ea typeface="Cambria Math" panose="02040503050406030204" pitchFamily="18" charset="0"/>
                </a:endParaRPr>
              </a:p>
              <a:p>
                <a:pPr marL="0" indent="0">
                  <a:buNone/>
                </a:pPr>
                <a:r>
                  <a:rPr lang="en-US" altLang="zh-CN" dirty="0" smtClean="0">
                    <a:latin typeface="Cambria Math" panose="02040503050406030204" pitchFamily="18" charset="0"/>
                    <a:ea typeface="Cambria Math" panose="02040503050406030204" pitchFamily="18" charset="0"/>
                  </a:rPr>
                  <a:t>(</a:t>
                </a:r>
                <a:r>
                  <a:rPr lang="en-US" altLang="zh-CN" dirty="0">
                    <a:latin typeface="Cambria Math" panose="02040503050406030204" pitchFamily="18" charset="0"/>
                    <a:ea typeface="Cambria Math" panose="02040503050406030204" pitchFamily="18" charset="0"/>
                  </a:rPr>
                  <a:t>1)214, (2</a:t>
                </a:r>
                <a:r>
                  <a:rPr lang="en-US" altLang="zh-CN" dirty="0" smtClean="0">
                    <a:latin typeface="Cambria Math" panose="02040503050406030204" pitchFamily="18" charset="0"/>
                    <a:ea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(3</a:t>
                </a:r>
                <a:r>
                  <a:rPr lang="en-US" altLang="zh-CN" dirty="0" smtClean="0">
                    <a:latin typeface="Cambria Math" panose="02040503050406030204" pitchFamily="18" charset="0"/>
                    <a:ea typeface="Cambria Math" panose="02040503050406030204" pitchFamily="18" charset="0"/>
                  </a:rPr>
                  <a:t>)</a:t>
                </a:r>
                <a:r>
                  <a:rPr lang="en-US" altLang="zh-CN" dirty="0">
                    <a:latin typeface="Cambria Math" panose="02040503050406030204" pitchFamily="18" charset="0"/>
                    <a:ea typeface="Cambria Math" panose="02040503050406030204" pitchFamily="18" charset="0"/>
                  </a:rPr>
                  <a:t> </a:t>
                </a:r>
                <a:r>
                  <a:rPr lang="en-US" altLang="zh-CN" dirty="0" smtClean="0">
                    <a:latin typeface="Cambria Math" panose="02040503050406030204" pitchFamily="18" charset="0"/>
                    <a:ea typeface="Cambria Math" panose="02040503050406030204" pitchFamily="18" charset="0"/>
                  </a:rPr>
                  <a:t>431</a:t>
                </a:r>
                <a:r>
                  <a:rPr lang="en-US" altLang="zh-CN" dirty="0">
                    <a:latin typeface="Cambria Math" panose="02040503050406030204" pitchFamily="18" charset="0"/>
                    <a:ea typeface="Cambria Math" panose="02040503050406030204" pitchFamily="18" charset="0"/>
                  </a:rPr>
                  <a:t>, </a:t>
                </a:r>
                <a:r>
                  <a:rPr lang="en-US" altLang="zh-CN" dirty="0" smtClean="0">
                    <a:latin typeface="Cambria Math" panose="02040503050406030204" pitchFamily="18" charset="0"/>
                    <a:ea typeface="Cambria Math" panose="02040503050406030204" pitchFamily="18" charset="0"/>
                  </a:rPr>
                  <a:t>434, (4)141, 143, 343</a:t>
                </a:r>
                <a:endParaRPr lang="en-US" altLang="zh-CN" dirty="0">
                  <a:latin typeface="Cambria Math" panose="02040503050406030204" pitchFamily="18" charset="0"/>
                  <a:ea typeface="Cambria Math" panose="020405030504060302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111" t="-3194" r="-20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670015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等价关系</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191989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二元关系</a:t>
            </a:r>
            <a:endParaRPr lang="en-US" dirty="0"/>
          </a:p>
        </p:txBody>
      </p:sp>
      <p:sp>
        <p:nvSpPr>
          <p:cNvPr id="3" name="Content Placeholder 2"/>
          <p:cNvSpPr>
            <a:spLocks noGrp="1"/>
          </p:cNvSpPr>
          <p:nvPr>
            <p:ph idx="1"/>
          </p:nvPr>
        </p:nvSpPr>
        <p:spPr/>
        <p:txBody>
          <a:bodyPr/>
          <a:lstStyle/>
          <a:p>
            <a:pPr>
              <a:buNone/>
            </a:pPr>
            <a:r>
              <a:rPr lang="zh-CN" altLang="en-US" b="1" dirty="0" smtClean="0"/>
              <a:t>定义：</a:t>
            </a:r>
            <a:r>
              <a:rPr lang="en-US" dirty="0" smtClean="0"/>
              <a:t> </a:t>
            </a:r>
            <a:r>
              <a:rPr lang="en-US" i="1" dirty="0" smtClean="0">
                <a:latin typeface="Cambria Math"/>
                <a:ea typeface="Cambria Math"/>
              </a:rPr>
              <a:t>A </a:t>
            </a:r>
            <a:r>
              <a:rPr lang="en-US" dirty="0" smtClean="0">
                <a:latin typeface="Cambria Math"/>
                <a:ea typeface="Cambria Math"/>
              </a:rPr>
              <a:t>×</a:t>
            </a:r>
            <a:r>
              <a:rPr lang="en-US" i="1" dirty="0" smtClean="0">
                <a:latin typeface="Cambria Math"/>
                <a:ea typeface="Cambria Math"/>
              </a:rPr>
              <a:t> B </a:t>
            </a:r>
            <a:r>
              <a:rPr lang="zh-CN" altLang="en-US" dirty="0" smtClean="0">
                <a:latin typeface="Cambria Math"/>
                <a:ea typeface="Cambria Math"/>
              </a:rPr>
              <a:t>的子集称为从</a:t>
            </a:r>
            <a:r>
              <a:rPr lang="en-US" altLang="zh-CN" i="1" dirty="0" smtClean="0">
                <a:latin typeface="Cambria Math"/>
                <a:ea typeface="Cambria Math"/>
              </a:rPr>
              <a:t>A</a:t>
            </a:r>
            <a:r>
              <a:rPr lang="zh-CN" altLang="en-US" dirty="0" smtClean="0">
                <a:latin typeface="Cambria Math"/>
                <a:ea typeface="Cambria Math"/>
              </a:rPr>
              <a:t>到</a:t>
            </a:r>
            <a:r>
              <a:rPr lang="en-US" altLang="zh-CN" i="1" dirty="0" smtClean="0">
                <a:latin typeface="Cambria Math"/>
                <a:ea typeface="Cambria Math"/>
              </a:rPr>
              <a:t>B</a:t>
            </a:r>
            <a:r>
              <a:rPr lang="zh-CN" altLang="en-US" dirty="0" smtClean="0">
                <a:latin typeface="Cambria Math"/>
                <a:ea typeface="Cambria Math"/>
              </a:rPr>
              <a:t>的</a:t>
            </a:r>
            <a:r>
              <a:rPr lang="en-US" altLang="zh-CN" dirty="0" smtClean="0">
                <a:latin typeface="Cambria Math"/>
                <a:ea typeface="Cambria Math"/>
              </a:rPr>
              <a:t>(</a:t>
            </a:r>
            <a:r>
              <a:rPr lang="zh-CN" altLang="en-US" dirty="0" smtClean="0">
                <a:latin typeface="Cambria Math"/>
                <a:ea typeface="Cambria Math"/>
              </a:rPr>
              <a:t>二元</a:t>
            </a:r>
            <a:r>
              <a:rPr lang="en-US" altLang="zh-CN" dirty="0" smtClean="0">
                <a:latin typeface="Cambria Math"/>
                <a:ea typeface="Cambria Math"/>
              </a:rPr>
              <a:t>)</a:t>
            </a:r>
            <a:r>
              <a:rPr lang="zh-CN" altLang="en-US" dirty="0" smtClean="0">
                <a:latin typeface="Cambria Math"/>
                <a:ea typeface="Cambria Math"/>
              </a:rPr>
              <a:t>关系</a:t>
            </a:r>
            <a:r>
              <a:rPr lang="en-US" i="1" dirty="0" smtClean="0">
                <a:latin typeface="Cambria Math"/>
                <a:ea typeface="Cambria Math"/>
              </a:rPr>
              <a:t>.</a:t>
            </a:r>
          </a:p>
          <a:p>
            <a:pPr>
              <a:buNone/>
            </a:pPr>
            <a:r>
              <a:rPr lang="zh-CN" altLang="en-US" b="1" dirty="0" smtClean="0">
                <a:ea typeface="Cambria Math"/>
              </a:rPr>
              <a:t>例：</a:t>
            </a:r>
            <a:endParaRPr lang="en-US" dirty="0" smtClean="0">
              <a:ea typeface="Cambria Math"/>
            </a:endParaRPr>
          </a:p>
          <a:p>
            <a:pPr lvl="1"/>
            <a:r>
              <a:rPr lang="en-US" i="1" dirty="0" smtClean="0">
                <a:ea typeface="Cambria Math"/>
              </a:rPr>
              <a:t>A = </a:t>
            </a:r>
            <a:r>
              <a:rPr lang="en-US" dirty="0" smtClean="0">
                <a:ea typeface="Cambria Math"/>
              </a:rPr>
              <a:t>{</a:t>
            </a:r>
            <a:r>
              <a:rPr lang="en-US" dirty="0" smtClean="0">
                <a:latin typeface="Cambria Math" pitchFamily="18" charset="0"/>
                <a:ea typeface="Cambria Math" pitchFamily="18" charset="0"/>
              </a:rPr>
              <a:t>0</a:t>
            </a:r>
            <a:r>
              <a:rPr lang="en-US" dirty="0" smtClean="0">
                <a:ea typeface="Cambria Math"/>
              </a:rPr>
              <a:t>,</a:t>
            </a:r>
            <a:r>
              <a:rPr lang="en-US" dirty="0" smtClean="0">
                <a:latin typeface="Cambria Math" pitchFamily="18" charset="0"/>
                <a:ea typeface="Cambria Math" pitchFamily="18" charset="0"/>
              </a:rPr>
              <a:t>1,2</a:t>
            </a:r>
            <a:r>
              <a:rPr lang="en-US" dirty="0" smtClean="0">
                <a:ea typeface="Cambria Math"/>
              </a:rPr>
              <a:t>}</a:t>
            </a:r>
            <a:r>
              <a:rPr lang="en-US" i="1" dirty="0" smtClean="0">
                <a:ea typeface="Cambria Math"/>
              </a:rPr>
              <a:t> , B = </a:t>
            </a:r>
            <a:r>
              <a:rPr lang="en-US" dirty="0" smtClean="0">
                <a:ea typeface="Cambria Math"/>
              </a:rPr>
              <a:t>{</a:t>
            </a:r>
            <a:r>
              <a:rPr lang="en-US" i="1" dirty="0" err="1" smtClean="0">
                <a:ea typeface="Cambria Math"/>
              </a:rPr>
              <a:t>a,b</a:t>
            </a:r>
            <a:r>
              <a:rPr lang="en-US" dirty="0" smtClean="0">
                <a:ea typeface="Cambria Math"/>
              </a:rPr>
              <a:t>} </a:t>
            </a:r>
          </a:p>
          <a:p>
            <a:pPr lvl="1"/>
            <a:r>
              <a:rPr lang="en-US" dirty="0" smtClean="0">
                <a:ea typeface="Cambria Math"/>
              </a:rPr>
              <a:t>{(</a:t>
            </a:r>
            <a:r>
              <a:rPr lang="en-US" dirty="0" smtClean="0">
                <a:latin typeface="Cambria Math" pitchFamily="18" charset="0"/>
                <a:ea typeface="Cambria Math" pitchFamily="18" charset="0"/>
              </a:rPr>
              <a:t>0, </a:t>
            </a:r>
            <a:r>
              <a:rPr lang="en-US" i="1" dirty="0" smtClean="0">
                <a:ea typeface="Cambria Math"/>
              </a:rPr>
              <a:t>a</a:t>
            </a:r>
            <a:r>
              <a:rPr lang="en-US" dirty="0" smtClean="0">
                <a:ea typeface="Cambria Math"/>
              </a:rPr>
              <a:t>)</a:t>
            </a:r>
            <a:r>
              <a:rPr lang="en-US" i="1" dirty="0" smtClean="0">
                <a:ea typeface="Cambria Math"/>
              </a:rPr>
              <a:t>, </a:t>
            </a:r>
            <a:r>
              <a:rPr lang="en-US" dirty="0" smtClean="0">
                <a:ea typeface="Cambria Math"/>
              </a:rPr>
              <a:t>(</a:t>
            </a:r>
            <a:r>
              <a:rPr lang="en-US" dirty="0" smtClean="0">
                <a:latin typeface="Cambria Math" pitchFamily="18" charset="0"/>
                <a:ea typeface="Cambria Math" pitchFamily="18" charset="0"/>
              </a:rPr>
              <a:t>0, </a:t>
            </a:r>
            <a:r>
              <a:rPr lang="en-US" i="1" dirty="0" smtClean="0">
                <a:ea typeface="Cambria Math"/>
              </a:rPr>
              <a:t>b</a:t>
            </a:r>
            <a:r>
              <a:rPr lang="en-US" dirty="0" smtClean="0">
                <a:ea typeface="Cambria Math"/>
              </a:rPr>
              <a:t>)</a:t>
            </a:r>
            <a:r>
              <a:rPr lang="en-US" i="1" dirty="0" smtClean="0">
                <a:ea typeface="Cambria Math"/>
              </a:rPr>
              <a:t>, </a:t>
            </a:r>
            <a:r>
              <a:rPr lang="en-US" dirty="0" smtClean="0">
                <a:ea typeface="Cambria Math"/>
              </a:rPr>
              <a:t>(</a:t>
            </a:r>
            <a:r>
              <a:rPr lang="en-US" dirty="0" smtClean="0">
                <a:latin typeface="Cambria Math" pitchFamily="18" charset="0"/>
                <a:ea typeface="Cambria Math" pitchFamily="18" charset="0"/>
              </a:rPr>
              <a:t>1,</a:t>
            </a:r>
            <a:r>
              <a:rPr lang="en-US" i="1" dirty="0" smtClean="0">
                <a:ea typeface="Cambria Math"/>
              </a:rPr>
              <a:t>a</a:t>
            </a:r>
            <a:r>
              <a:rPr lang="en-US" dirty="0" smtClean="0">
                <a:ea typeface="Cambria Math"/>
              </a:rPr>
              <a:t>) </a:t>
            </a:r>
            <a:r>
              <a:rPr lang="en-US" i="1" dirty="0" smtClean="0">
                <a:ea typeface="Cambria Math"/>
              </a:rPr>
              <a:t>, </a:t>
            </a:r>
            <a:r>
              <a:rPr lang="en-US" dirty="0" smtClean="0">
                <a:ea typeface="Cambria Math"/>
              </a:rPr>
              <a:t>(</a:t>
            </a:r>
            <a:r>
              <a:rPr lang="en-US" dirty="0" smtClean="0">
                <a:latin typeface="Cambria Math" pitchFamily="18" charset="0"/>
                <a:ea typeface="Cambria Math" pitchFamily="18" charset="0"/>
              </a:rPr>
              <a:t>2, </a:t>
            </a:r>
            <a:r>
              <a:rPr lang="en-US" i="1" dirty="0" smtClean="0">
                <a:ea typeface="Cambria Math"/>
              </a:rPr>
              <a:t>b</a:t>
            </a:r>
            <a:r>
              <a:rPr lang="en-US" dirty="0" smtClean="0">
                <a:ea typeface="Cambria Math"/>
              </a:rPr>
              <a:t>)}</a:t>
            </a:r>
            <a:r>
              <a:rPr lang="zh-CN" altLang="en-US" dirty="0">
                <a:latin typeface="Cambria Math"/>
                <a:ea typeface="Cambria Math"/>
              </a:rPr>
              <a:t>从</a:t>
            </a:r>
            <a:r>
              <a:rPr lang="en-US" altLang="zh-CN" i="1" dirty="0">
                <a:latin typeface="Cambria Math"/>
                <a:ea typeface="Cambria Math"/>
              </a:rPr>
              <a:t>A</a:t>
            </a:r>
            <a:r>
              <a:rPr lang="zh-CN" altLang="en-US" dirty="0">
                <a:latin typeface="Cambria Math"/>
                <a:ea typeface="Cambria Math"/>
              </a:rPr>
              <a:t>到</a:t>
            </a:r>
            <a:r>
              <a:rPr lang="en-US" altLang="zh-CN" i="1" dirty="0">
                <a:latin typeface="Cambria Math"/>
                <a:ea typeface="Cambria Math"/>
              </a:rPr>
              <a:t>B</a:t>
            </a:r>
            <a:r>
              <a:rPr lang="zh-CN" altLang="en-US" dirty="0" smtClean="0">
                <a:latin typeface="Cambria Math"/>
                <a:ea typeface="Cambria Math"/>
              </a:rPr>
              <a:t>的关系</a:t>
            </a:r>
            <a:r>
              <a:rPr lang="en-US" dirty="0" smtClean="0">
                <a:ea typeface="Cambria Math"/>
              </a:rPr>
              <a:t>. </a:t>
            </a:r>
          </a:p>
          <a:p>
            <a:pPr lvl="1"/>
            <a:r>
              <a:rPr lang="zh-CN" altLang="en-US" dirty="0" smtClean="0">
                <a:ea typeface="Cambria Math"/>
              </a:rPr>
              <a:t>可用图与表表示关系</a:t>
            </a:r>
            <a:r>
              <a:rPr lang="en-US" dirty="0" smtClean="0">
                <a:ea typeface="Cambria Math"/>
              </a:rPr>
              <a:t>:</a:t>
            </a:r>
          </a:p>
          <a:p>
            <a:endParaRPr lang="en-US" dirty="0">
              <a:latin typeface="+mj-lt"/>
            </a:endParaRPr>
          </a:p>
        </p:txBody>
      </p:sp>
      <p:pic>
        <p:nvPicPr>
          <p:cNvPr id="4" name="Picture 3" descr="0801.jpg"/>
          <p:cNvPicPr>
            <a:picLocks noChangeAspect="1"/>
          </p:cNvPicPr>
          <p:nvPr/>
        </p:nvPicPr>
        <p:blipFill>
          <a:blip r:embed="rId2" cstate="print"/>
          <a:stretch>
            <a:fillRect/>
          </a:stretch>
        </p:blipFill>
        <p:spPr>
          <a:xfrm>
            <a:off x="1112612" y="4343400"/>
            <a:ext cx="4068988" cy="2275370"/>
          </a:xfrm>
          <a:prstGeom prst="rect">
            <a:avLst/>
          </a:prstGeom>
        </p:spPr>
      </p:pic>
      <p:sp>
        <p:nvSpPr>
          <p:cNvPr id="5" name="TextBox 4"/>
          <p:cNvSpPr txBox="1"/>
          <p:nvPr/>
        </p:nvSpPr>
        <p:spPr>
          <a:xfrm>
            <a:off x="5715000" y="5105400"/>
            <a:ext cx="2819400" cy="1200329"/>
          </a:xfrm>
          <a:prstGeom prst="rect">
            <a:avLst/>
          </a:prstGeom>
          <a:noFill/>
          <a:ln>
            <a:solidFill>
              <a:schemeClr val="accent1"/>
            </a:solidFill>
          </a:ln>
        </p:spPr>
        <p:txBody>
          <a:bodyPr wrap="square" rtlCol="0">
            <a:spAutoFit/>
          </a:bodyPr>
          <a:lstStyle/>
          <a:p>
            <a:r>
              <a:rPr lang="zh-CN" altLang="en-US" dirty="0" smtClean="0"/>
              <a:t>关系比函数更一般。函数是特殊的关系，它保证</a:t>
            </a:r>
            <a:r>
              <a:rPr lang="en-US" altLang="zh-CN" dirty="0" smtClean="0"/>
              <a:t>A</a:t>
            </a:r>
            <a:r>
              <a:rPr lang="zh-CN" altLang="en-US" dirty="0" smtClean="0"/>
              <a:t>的一个元素在</a:t>
            </a:r>
            <a:r>
              <a:rPr lang="en-US" altLang="zh-CN" dirty="0" smtClean="0"/>
              <a:t>B</a:t>
            </a:r>
            <a:r>
              <a:rPr lang="zh-CN" altLang="en-US" dirty="0" smtClean="0"/>
              <a:t>中有且仅有一个对应的元素</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本节摘要</a:t>
            </a:r>
            <a:endParaRPr lang="en-US" dirty="0"/>
          </a:p>
        </p:txBody>
      </p:sp>
      <p:sp>
        <p:nvSpPr>
          <p:cNvPr id="3" name="Content Placeholder 2"/>
          <p:cNvSpPr>
            <a:spLocks noGrp="1"/>
          </p:cNvSpPr>
          <p:nvPr>
            <p:ph idx="1"/>
          </p:nvPr>
        </p:nvSpPr>
        <p:spPr/>
        <p:txBody>
          <a:bodyPr>
            <a:normAutofit/>
          </a:bodyPr>
          <a:lstStyle/>
          <a:p>
            <a:r>
              <a:rPr lang="zh-CN" altLang="en-US" dirty="0" smtClean="0"/>
              <a:t>等价关系</a:t>
            </a:r>
            <a:endParaRPr lang="en-US" dirty="0" smtClean="0"/>
          </a:p>
          <a:p>
            <a:r>
              <a:rPr lang="zh-CN" altLang="en-US" dirty="0" smtClean="0"/>
              <a:t>等价类</a:t>
            </a:r>
            <a:endParaRPr lang="en-US" dirty="0" smtClean="0"/>
          </a:p>
          <a:p>
            <a:r>
              <a:rPr lang="zh-CN" altLang="en-US" dirty="0" smtClean="0"/>
              <a:t>等价类与划分</a:t>
            </a:r>
            <a:endParaRPr lang="en-US"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等价关系</a:t>
            </a:r>
            <a:endParaRPr lang="en-US" dirty="0"/>
          </a:p>
        </p:txBody>
      </p:sp>
      <p:sp>
        <p:nvSpPr>
          <p:cNvPr id="3" name="Content Placeholder 2"/>
          <p:cNvSpPr>
            <a:spLocks noGrp="1"/>
          </p:cNvSpPr>
          <p:nvPr>
            <p:ph idx="1"/>
          </p:nvPr>
        </p:nvSpPr>
        <p:spPr/>
        <p:txBody>
          <a:bodyPr/>
          <a:lstStyle/>
          <a:p>
            <a:pPr>
              <a:buNone/>
            </a:pPr>
            <a:r>
              <a:rPr lang="zh-CN" altLang="en-US" b="1" dirty="0" smtClean="0"/>
              <a:t>定义</a:t>
            </a:r>
            <a:r>
              <a:rPr lang="en-US" b="1" dirty="0" smtClean="0">
                <a:latin typeface="Cambria Math" pitchFamily="18" charset="0"/>
                <a:ea typeface="Cambria Math" pitchFamily="18" charset="0"/>
              </a:rPr>
              <a:t>1</a:t>
            </a:r>
            <a:r>
              <a:rPr lang="zh-CN" altLang="en-US" dirty="0" smtClean="0"/>
              <a:t>：</a:t>
            </a:r>
            <a:r>
              <a:rPr lang="en-US" dirty="0" smtClean="0"/>
              <a:t>  </a:t>
            </a:r>
            <a:r>
              <a:rPr lang="zh-CN" altLang="en-US" dirty="0" smtClean="0"/>
              <a:t>集合</a:t>
            </a:r>
            <a:r>
              <a:rPr lang="en-US" i="1" dirty="0" smtClean="0"/>
              <a:t>A</a:t>
            </a:r>
            <a:r>
              <a:rPr lang="zh-CN" altLang="en-US" dirty="0" smtClean="0"/>
              <a:t>的关系称为等价关系，如果它同时具有自反性、对称性和传递性</a:t>
            </a:r>
            <a:r>
              <a:rPr lang="en-US" dirty="0" smtClean="0"/>
              <a:t>. </a:t>
            </a:r>
          </a:p>
          <a:p>
            <a:pPr>
              <a:buNone/>
            </a:pPr>
            <a:endParaRPr lang="en-US" dirty="0" smtClean="0"/>
          </a:p>
          <a:p>
            <a:pPr>
              <a:buNone/>
            </a:pPr>
            <a:r>
              <a:rPr lang="zh-CN" altLang="en-US" b="1" dirty="0"/>
              <a:t>定义</a:t>
            </a:r>
            <a:r>
              <a:rPr lang="en-US" b="1" dirty="0" smtClean="0">
                <a:latin typeface="Cambria Math" pitchFamily="18" charset="0"/>
                <a:ea typeface="Cambria Math" pitchFamily="18" charset="0"/>
              </a:rPr>
              <a:t>2</a:t>
            </a:r>
            <a:r>
              <a:rPr lang="zh-CN" altLang="en-US" b="1" dirty="0" smtClean="0">
                <a:latin typeface="Cambria Math" pitchFamily="18" charset="0"/>
                <a:ea typeface="Cambria Math" pitchFamily="18" charset="0"/>
              </a:rPr>
              <a:t>：</a:t>
            </a:r>
            <a:r>
              <a:rPr lang="zh-CN" altLang="en-US" dirty="0" smtClean="0">
                <a:latin typeface="Cambria Math" pitchFamily="18" charset="0"/>
                <a:ea typeface="Cambria Math" pitchFamily="18" charset="0"/>
              </a:rPr>
              <a:t>两个元素</a:t>
            </a:r>
            <a:r>
              <a:rPr lang="en-US" altLang="zh-CN" dirty="0" smtClean="0">
                <a:latin typeface="Cambria Math" pitchFamily="18" charset="0"/>
                <a:ea typeface="Cambria Math" pitchFamily="18" charset="0"/>
              </a:rPr>
              <a:t>a, b</a:t>
            </a:r>
            <a:r>
              <a:rPr lang="zh-CN" altLang="en-US" dirty="0" smtClean="0">
                <a:latin typeface="Cambria Math" pitchFamily="18" charset="0"/>
                <a:ea typeface="Cambria Math" pitchFamily="18" charset="0"/>
              </a:rPr>
              <a:t>具有某个等价关系，我们称它们等价，记作</a:t>
            </a:r>
            <a:r>
              <a:rPr lang="en-US" i="1" dirty="0" smtClean="0"/>
              <a:t>a</a:t>
            </a:r>
            <a:r>
              <a:rPr lang="en-US" dirty="0" smtClean="0"/>
              <a:t> </a:t>
            </a:r>
            <a:r>
              <a:rPr lang="en-US" dirty="0" smtClean="0">
                <a:latin typeface="Cambria Math"/>
                <a:ea typeface="Cambria Math"/>
              </a:rPr>
              <a:t>∼ </a:t>
            </a:r>
            <a:r>
              <a:rPr lang="en-US" i="1" dirty="0" smtClean="0"/>
              <a:t>b</a:t>
            </a:r>
            <a:r>
              <a:rPr lang="zh-CN" altLang="en-US" dirty="0" smtClean="0"/>
              <a:t>，如果同时讨论多个</a:t>
            </a:r>
            <a:r>
              <a:rPr lang="zh-CN" altLang="en-US" dirty="0" smtClean="0">
                <a:latin typeface="Cambria Math" pitchFamily="18" charset="0"/>
                <a:ea typeface="Cambria Math" pitchFamily="18" charset="0"/>
              </a:rPr>
              <a:t>等价关系，等价的记号一定要作区分</a:t>
            </a:r>
            <a:r>
              <a:rPr lang="en-US" dirty="0" smtClean="0"/>
              <a:t>.</a:t>
            </a:r>
          </a:p>
          <a:p>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等价关系</a:t>
            </a:r>
          </a:p>
        </p:txBody>
      </p:sp>
      <p:sp>
        <p:nvSpPr>
          <p:cNvPr id="3" name="Content Placeholder 2"/>
          <p:cNvSpPr>
            <a:spLocks noGrp="1"/>
          </p:cNvSpPr>
          <p:nvPr>
            <p:ph idx="1"/>
          </p:nvPr>
        </p:nvSpPr>
        <p:spPr/>
        <p:txBody>
          <a:bodyPr/>
          <a:lstStyle/>
          <a:p>
            <a:r>
              <a:rPr lang="en-US" altLang="zh-CN" dirty="0" smtClean="0">
                <a:latin typeface="Cambria Math" panose="02040503050406030204" pitchFamily="18" charset="0"/>
                <a:ea typeface="Cambria Math" panose="02040503050406030204" pitchFamily="18" charset="0"/>
              </a:rPr>
              <a:t>A = {1, 2, 3, 4, 5, 6},</a:t>
            </a:r>
            <a:br>
              <a:rPr lang="en-US" altLang="zh-CN" dirty="0" smtClean="0">
                <a:latin typeface="Cambria Math" panose="02040503050406030204" pitchFamily="18" charset="0"/>
                <a:ea typeface="Cambria Math" panose="02040503050406030204" pitchFamily="18" charset="0"/>
              </a:rPr>
            </a:br>
            <a:r>
              <a:rPr lang="en-US" altLang="zh-CN" dirty="0" smtClean="0">
                <a:latin typeface="Cambria Math" panose="02040503050406030204" pitchFamily="18" charset="0"/>
                <a:ea typeface="Cambria Math" panose="02040503050406030204" pitchFamily="18" charset="0"/>
              </a:rPr>
              <a:t>R = {(1, 1), (2, 1), (2, 1), (2, 2),</a:t>
            </a:r>
            <a:br>
              <a:rPr lang="en-US" altLang="zh-CN" dirty="0" smtClean="0">
                <a:latin typeface="Cambria Math" panose="02040503050406030204" pitchFamily="18" charset="0"/>
                <a:ea typeface="Cambria Math" panose="02040503050406030204" pitchFamily="18" charset="0"/>
              </a:rPr>
            </a:br>
            <a:r>
              <a:rPr lang="en-US" altLang="zh-CN" dirty="0" smtClean="0">
                <a:latin typeface="Cambria Math" panose="02040503050406030204" pitchFamily="18" charset="0"/>
                <a:ea typeface="Cambria Math" panose="02040503050406030204" pitchFamily="18" charset="0"/>
              </a:rPr>
              <a:t>	(3, 3), (3, 4), (3, 5), </a:t>
            </a:r>
            <a:br>
              <a:rPr lang="en-US" altLang="zh-CN" dirty="0" smtClean="0">
                <a:latin typeface="Cambria Math" panose="02040503050406030204" pitchFamily="18" charset="0"/>
                <a:ea typeface="Cambria Math" panose="02040503050406030204" pitchFamily="18" charset="0"/>
              </a:rPr>
            </a:br>
            <a:r>
              <a:rPr lang="en-US" altLang="zh-CN" dirty="0" smtClean="0">
                <a:latin typeface="Cambria Math" panose="02040503050406030204" pitchFamily="18" charset="0"/>
                <a:ea typeface="Cambria Math" panose="02040503050406030204" pitchFamily="18" charset="0"/>
              </a:rPr>
              <a:t>	(4, </a:t>
            </a:r>
            <a:r>
              <a:rPr lang="en-US" altLang="zh-CN" dirty="0">
                <a:latin typeface="Cambria Math" panose="02040503050406030204" pitchFamily="18" charset="0"/>
                <a:ea typeface="Cambria Math" panose="02040503050406030204" pitchFamily="18" charset="0"/>
              </a:rPr>
              <a:t>3), </a:t>
            </a:r>
            <a:r>
              <a:rPr lang="en-US" altLang="zh-CN" dirty="0" smtClean="0">
                <a:latin typeface="Cambria Math" panose="02040503050406030204" pitchFamily="18" charset="0"/>
                <a:ea typeface="Cambria Math" panose="02040503050406030204" pitchFamily="18" charset="0"/>
              </a:rPr>
              <a:t>(4, </a:t>
            </a:r>
            <a:r>
              <a:rPr lang="en-US" altLang="zh-CN" dirty="0">
                <a:latin typeface="Cambria Math" panose="02040503050406030204" pitchFamily="18" charset="0"/>
                <a:ea typeface="Cambria Math" panose="02040503050406030204" pitchFamily="18" charset="0"/>
              </a:rPr>
              <a:t>4), </a:t>
            </a:r>
            <a:r>
              <a:rPr lang="en-US" altLang="zh-CN" dirty="0" smtClean="0">
                <a:latin typeface="Cambria Math" panose="02040503050406030204" pitchFamily="18" charset="0"/>
                <a:ea typeface="Cambria Math" panose="02040503050406030204" pitchFamily="18" charset="0"/>
              </a:rPr>
              <a:t>(4, </a:t>
            </a:r>
            <a:r>
              <a:rPr lang="en-US" altLang="zh-CN" dirty="0">
                <a:latin typeface="Cambria Math" panose="02040503050406030204" pitchFamily="18" charset="0"/>
                <a:ea typeface="Cambria Math" panose="02040503050406030204" pitchFamily="18" charset="0"/>
              </a:rPr>
              <a:t>5), </a:t>
            </a:r>
            <a:r>
              <a:rPr lang="en-US" altLang="zh-CN" dirty="0" smtClean="0">
                <a:latin typeface="Cambria Math" panose="02040503050406030204" pitchFamily="18" charset="0"/>
                <a:ea typeface="Cambria Math" panose="02040503050406030204" pitchFamily="18" charset="0"/>
              </a:rPr>
              <a:t/>
            </a:r>
            <a:br>
              <a:rPr lang="en-US" altLang="zh-CN" dirty="0" smtClean="0">
                <a:latin typeface="Cambria Math" panose="02040503050406030204" pitchFamily="18" charset="0"/>
                <a:ea typeface="Cambria Math" panose="02040503050406030204" pitchFamily="18" charset="0"/>
              </a:rPr>
            </a:br>
            <a:r>
              <a:rPr lang="en-US" altLang="zh-CN" dirty="0" smtClean="0">
                <a:latin typeface="Cambria Math" panose="02040503050406030204" pitchFamily="18" charset="0"/>
                <a:ea typeface="Cambria Math" panose="02040503050406030204" pitchFamily="18" charset="0"/>
              </a:rPr>
              <a:t>	(5, </a:t>
            </a:r>
            <a:r>
              <a:rPr lang="en-US" altLang="zh-CN" dirty="0">
                <a:latin typeface="Cambria Math" panose="02040503050406030204" pitchFamily="18" charset="0"/>
                <a:ea typeface="Cambria Math" panose="02040503050406030204" pitchFamily="18" charset="0"/>
              </a:rPr>
              <a:t>3), </a:t>
            </a:r>
            <a:r>
              <a:rPr lang="en-US" altLang="zh-CN" dirty="0" smtClean="0">
                <a:latin typeface="Cambria Math" panose="02040503050406030204" pitchFamily="18" charset="0"/>
                <a:ea typeface="Cambria Math" panose="02040503050406030204" pitchFamily="18" charset="0"/>
              </a:rPr>
              <a:t>(5, </a:t>
            </a:r>
            <a:r>
              <a:rPr lang="en-US" altLang="zh-CN" dirty="0">
                <a:latin typeface="Cambria Math" panose="02040503050406030204" pitchFamily="18" charset="0"/>
                <a:ea typeface="Cambria Math" panose="02040503050406030204" pitchFamily="18" charset="0"/>
              </a:rPr>
              <a:t>4), </a:t>
            </a:r>
            <a:r>
              <a:rPr lang="en-US" altLang="zh-CN" dirty="0" smtClean="0">
                <a:latin typeface="Cambria Math" panose="02040503050406030204" pitchFamily="18" charset="0"/>
                <a:ea typeface="Cambria Math" panose="02040503050406030204" pitchFamily="18" charset="0"/>
              </a:rPr>
              <a:t>(5, </a:t>
            </a:r>
            <a:r>
              <a:rPr lang="en-US" altLang="zh-CN" dirty="0">
                <a:latin typeface="Cambria Math" panose="02040503050406030204" pitchFamily="18" charset="0"/>
                <a:ea typeface="Cambria Math" panose="02040503050406030204" pitchFamily="18" charset="0"/>
              </a:rPr>
              <a:t>5), </a:t>
            </a:r>
            <a:r>
              <a:rPr lang="en-US" altLang="zh-CN" dirty="0" smtClean="0">
                <a:latin typeface="Cambria Math" panose="02040503050406030204" pitchFamily="18" charset="0"/>
                <a:ea typeface="Cambria Math" panose="02040503050406030204" pitchFamily="18" charset="0"/>
              </a:rPr>
              <a:t>(6, 6)}</a:t>
            </a:r>
            <a:endParaRPr lang="zh-CN" altLang="en-US" dirty="0">
              <a:latin typeface="Cambria Math" panose="02040503050406030204" pitchFamily="18" charset="0"/>
            </a:endParaRPr>
          </a:p>
          <a:p>
            <a:endParaRPr lang="zh-CN" altLang="en-US" dirty="0">
              <a:latin typeface="Cambria Math" panose="02040503050406030204" pitchFamily="18" charset="0"/>
            </a:endParaRPr>
          </a:p>
          <a:p>
            <a:r>
              <a:rPr lang="zh-CN" altLang="en-US" dirty="0" smtClean="0">
                <a:latin typeface="Cambria Math" panose="02040503050406030204" pitchFamily="18" charset="0"/>
              </a:rPr>
              <a:t>容易检查</a:t>
            </a:r>
            <a:r>
              <a:rPr lang="en-US" altLang="zh-CN" dirty="0" smtClean="0">
                <a:latin typeface="Cambria Math" panose="02040503050406030204" pitchFamily="18" charset="0"/>
              </a:rPr>
              <a:t>R</a:t>
            </a:r>
            <a:r>
              <a:rPr lang="zh-CN" altLang="en-US" dirty="0" smtClean="0">
                <a:latin typeface="Cambria Math" panose="02040503050406030204" pitchFamily="18" charset="0"/>
              </a:rPr>
              <a:t>满足自反性、对称性和传递性，</a:t>
            </a:r>
            <a:r>
              <a:rPr lang="en-US" altLang="zh-CN" dirty="0" smtClean="0">
                <a:latin typeface="Cambria Math" panose="02040503050406030204" pitchFamily="18" charset="0"/>
              </a:rPr>
              <a:t>R</a:t>
            </a:r>
            <a:r>
              <a:rPr lang="zh-CN" altLang="en-US" dirty="0" smtClean="0">
                <a:latin typeface="Cambria Math" panose="02040503050406030204" pitchFamily="18" charset="0"/>
              </a:rPr>
              <a:t>是等价关系。各等价类如下：</a:t>
            </a:r>
            <a:r>
              <a:rPr lang="en-US" altLang="zh-CN" dirty="0" smtClean="0">
                <a:latin typeface="Cambria Math" panose="02040503050406030204" pitchFamily="18" charset="0"/>
              </a:rPr>
              <a:t/>
            </a:r>
            <a:br>
              <a:rPr lang="en-US" altLang="zh-CN" dirty="0" smtClean="0">
                <a:latin typeface="Cambria Math" panose="02040503050406030204" pitchFamily="18" charset="0"/>
              </a:rPr>
            </a:br>
            <a:r>
              <a:rPr lang="en-US" altLang="zh-CN" dirty="0" smtClean="0">
                <a:latin typeface="Cambria Math" panose="02040503050406030204" pitchFamily="18" charset="0"/>
              </a:rPr>
              <a:t>[1] = [2] ={1, 2}, [3} = [4} = [5] = {3, 4, 5}, </a:t>
            </a:r>
            <a:r>
              <a:rPr lang="en-US" altLang="zh-CN" dirty="0">
                <a:latin typeface="Cambria Math" panose="02040503050406030204" pitchFamily="18" charset="0"/>
              </a:rPr>
              <a:t>[6] = {6</a:t>
            </a:r>
            <a:r>
              <a:rPr lang="en-US" altLang="zh-CN" dirty="0" smtClean="0">
                <a:latin typeface="Cambria Math" panose="02040503050406030204" pitchFamily="18" charset="0"/>
              </a:rPr>
              <a:t>}.</a:t>
            </a:r>
            <a:endParaRPr lang="zh-CN" altLang="en-US" dirty="0">
              <a:latin typeface="Cambria Math" panose="02040503050406030204" pitchFamily="18" charset="0"/>
            </a:endParaRPr>
          </a:p>
        </p:txBody>
      </p:sp>
    </p:spTree>
    <p:extLst>
      <p:ext uri="{BB962C8B-B14F-4D97-AF65-F5344CB8AC3E}">
        <p14:creationId xmlns:p14="http://schemas.microsoft.com/office/powerpoint/2010/main" val="31645990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zh-CN" altLang="en-US" dirty="0" smtClean="0"/>
              <a:t>串</a:t>
            </a:r>
            <a:endParaRPr lang="en-US" dirty="0"/>
          </a:p>
        </p:txBody>
      </p:sp>
      <p:sp>
        <p:nvSpPr>
          <p:cNvPr id="3" name="Content Placeholder 2"/>
          <p:cNvSpPr>
            <a:spLocks noGrp="1"/>
          </p:cNvSpPr>
          <p:nvPr>
            <p:ph idx="1"/>
          </p:nvPr>
        </p:nvSpPr>
        <p:spPr>
          <a:xfrm>
            <a:off x="457200" y="1828800"/>
            <a:ext cx="8229600" cy="4389120"/>
          </a:xfrm>
        </p:spPr>
        <p:txBody>
          <a:bodyPr>
            <a:normAutofit fontScale="77500" lnSpcReduction="20000"/>
          </a:bodyPr>
          <a:lstStyle/>
          <a:p>
            <a:pPr>
              <a:buNone/>
            </a:pPr>
            <a:r>
              <a:rPr lang="en-US" b="1" dirty="0" smtClean="0"/>
              <a:t>   </a:t>
            </a:r>
          </a:p>
          <a:p>
            <a:pPr>
              <a:buNone/>
            </a:pPr>
            <a:r>
              <a:rPr lang="zh-CN" altLang="en-US" sz="3400" b="1" dirty="0" smtClean="0"/>
              <a:t>例：</a:t>
            </a:r>
            <a:r>
              <a:rPr lang="en-US" altLang="zh-CN" i="1" dirty="0" smtClean="0"/>
              <a:t>R</a:t>
            </a:r>
            <a:r>
              <a:rPr lang="zh-CN" altLang="en-US" sz="3400" dirty="0" smtClean="0"/>
              <a:t>是英文字符串集上关系，定义为：</a:t>
            </a:r>
            <a:r>
              <a:rPr lang="en-US" sz="3400" i="1" dirty="0" err="1" smtClean="0"/>
              <a:t>aRb</a:t>
            </a:r>
            <a:r>
              <a:rPr lang="en-US" sz="3400" dirty="0" smtClean="0"/>
              <a:t> </a:t>
            </a:r>
            <a:r>
              <a:rPr lang="zh-CN" altLang="en-US" sz="3400" dirty="0" smtClean="0"/>
              <a:t>当且仅当</a:t>
            </a:r>
            <a:r>
              <a:rPr lang="en-US" sz="3400" dirty="0" smtClean="0"/>
              <a:t> </a:t>
            </a:r>
            <a:r>
              <a:rPr lang="en-US" sz="3400" i="1" dirty="0" smtClean="0"/>
              <a:t>l</a:t>
            </a:r>
            <a:r>
              <a:rPr lang="en-US" sz="3400" dirty="0" smtClean="0"/>
              <a:t>(</a:t>
            </a:r>
            <a:r>
              <a:rPr lang="en-US" sz="3400" i="1" dirty="0" smtClean="0"/>
              <a:t>a</a:t>
            </a:r>
            <a:r>
              <a:rPr lang="en-US" sz="3400" dirty="0" smtClean="0"/>
              <a:t>) = </a:t>
            </a:r>
            <a:r>
              <a:rPr lang="en-US" sz="3400" i="1" dirty="0" smtClean="0"/>
              <a:t>l</a:t>
            </a:r>
            <a:r>
              <a:rPr lang="en-US" sz="3400" dirty="0" smtClean="0"/>
              <a:t>(</a:t>
            </a:r>
            <a:r>
              <a:rPr lang="en-US" sz="3400" i="1" dirty="0" smtClean="0"/>
              <a:t>b</a:t>
            </a:r>
            <a:r>
              <a:rPr lang="en-US" sz="3400" dirty="0" smtClean="0"/>
              <a:t>), </a:t>
            </a:r>
            <a:r>
              <a:rPr lang="zh-CN" altLang="en-US" sz="3400" dirty="0" smtClean="0"/>
              <a:t>这里</a:t>
            </a:r>
            <a:r>
              <a:rPr lang="en-US" sz="3400" i="1" dirty="0" smtClean="0"/>
              <a:t>l</a:t>
            </a:r>
            <a:r>
              <a:rPr lang="en-US" sz="3400" dirty="0" smtClean="0"/>
              <a:t>(</a:t>
            </a:r>
            <a:r>
              <a:rPr lang="en-US" sz="3400" i="1" dirty="0" smtClean="0"/>
              <a:t>x</a:t>
            </a:r>
            <a:r>
              <a:rPr lang="en-US" sz="3400" dirty="0" smtClean="0"/>
              <a:t>) </a:t>
            </a:r>
            <a:r>
              <a:rPr lang="zh-CN" altLang="en-US" sz="3400" dirty="0" smtClean="0"/>
              <a:t>表示串</a:t>
            </a:r>
            <a:r>
              <a:rPr lang="en-US" sz="3400" i="1" dirty="0" smtClean="0"/>
              <a:t>x</a:t>
            </a:r>
            <a:r>
              <a:rPr lang="zh-CN" altLang="en-US" sz="3400" dirty="0" smtClean="0"/>
              <a:t>的长度</a:t>
            </a:r>
            <a:r>
              <a:rPr lang="en-US" sz="3400" dirty="0" smtClean="0"/>
              <a:t>. </a:t>
            </a:r>
            <a:r>
              <a:rPr lang="en-US" sz="3400" i="1" dirty="0" smtClean="0"/>
              <a:t>R</a:t>
            </a:r>
            <a:r>
              <a:rPr lang="zh-CN" altLang="en-US" sz="3400" dirty="0" smtClean="0"/>
              <a:t>是等价关系吗？</a:t>
            </a:r>
            <a:r>
              <a:rPr lang="en-US" sz="3400" dirty="0" smtClean="0"/>
              <a:t> </a:t>
            </a:r>
          </a:p>
          <a:p>
            <a:pPr>
              <a:buNone/>
            </a:pPr>
            <a:endParaRPr lang="en-US" sz="3400" dirty="0" smtClean="0"/>
          </a:p>
          <a:p>
            <a:pPr>
              <a:buNone/>
            </a:pPr>
            <a:r>
              <a:rPr lang="zh-CN" altLang="en-US" sz="3400" b="1" dirty="0" smtClean="0"/>
              <a:t>解：</a:t>
            </a:r>
            <a:r>
              <a:rPr lang="en-US" altLang="zh-CN" sz="3400" i="1" dirty="0" smtClean="0"/>
              <a:t>R</a:t>
            </a:r>
            <a:r>
              <a:rPr lang="zh-CN" altLang="en-US" sz="3400" dirty="0"/>
              <a:t>是</a:t>
            </a:r>
            <a:r>
              <a:rPr lang="zh-CN" altLang="en-US" sz="3400" dirty="0" smtClean="0"/>
              <a:t>等价关系，下面说明</a:t>
            </a:r>
            <a:r>
              <a:rPr lang="en-US" altLang="zh-CN" sz="3400" i="1" dirty="0"/>
              <a:t>R</a:t>
            </a:r>
            <a:r>
              <a:rPr lang="zh-CN" altLang="en-US" sz="3400" dirty="0" smtClean="0"/>
              <a:t>满足等价关系的三条性质：</a:t>
            </a:r>
            <a:endParaRPr lang="en-US" sz="3400" dirty="0" smtClean="0"/>
          </a:p>
          <a:p>
            <a:pPr lvl="1"/>
            <a:r>
              <a:rPr lang="zh-CN" altLang="en-US" sz="3400" dirty="0" smtClean="0"/>
              <a:t>自反性：</a:t>
            </a:r>
            <a:r>
              <a:rPr lang="en-US" sz="3400" i="1" dirty="0" smtClean="0"/>
              <a:t>l</a:t>
            </a:r>
            <a:r>
              <a:rPr lang="en-US" sz="3400" dirty="0" smtClean="0"/>
              <a:t>(</a:t>
            </a:r>
            <a:r>
              <a:rPr lang="en-US" sz="3400" i="1" dirty="0" smtClean="0"/>
              <a:t>a</a:t>
            </a:r>
            <a:r>
              <a:rPr lang="en-US" sz="3400" dirty="0" smtClean="0"/>
              <a:t>) = </a:t>
            </a:r>
            <a:r>
              <a:rPr lang="en-US" sz="3400" i="1" dirty="0" smtClean="0"/>
              <a:t>l</a:t>
            </a:r>
            <a:r>
              <a:rPr lang="en-US" sz="3400" dirty="0" smtClean="0"/>
              <a:t>(</a:t>
            </a:r>
            <a:r>
              <a:rPr lang="en-US" sz="3400" i="1" dirty="0" smtClean="0"/>
              <a:t>a</a:t>
            </a:r>
            <a:r>
              <a:rPr lang="en-US" sz="3400" dirty="0" smtClean="0"/>
              <a:t>), </a:t>
            </a:r>
            <a:r>
              <a:rPr lang="zh-CN" altLang="en-US" sz="3400" dirty="0" smtClean="0"/>
              <a:t>故对每一个串</a:t>
            </a:r>
            <a:r>
              <a:rPr lang="en-US" altLang="zh-CN" sz="3400" dirty="0" smtClean="0"/>
              <a:t>a</a:t>
            </a:r>
            <a:r>
              <a:rPr lang="zh-CN" altLang="en-US" sz="3400" dirty="0" smtClean="0"/>
              <a:t>均有</a:t>
            </a:r>
            <a:r>
              <a:rPr lang="en-US" sz="3400" i="1" dirty="0" err="1" smtClean="0"/>
              <a:t>aRa</a:t>
            </a:r>
            <a:r>
              <a:rPr lang="zh-CN" altLang="en-US" sz="3400" i="1" dirty="0" smtClean="0"/>
              <a:t>；</a:t>
            </a:r>
            <a:r>
              <a:rPr lang="en-US" sz="3400" dirty="0" smtClean="0"/>
              <a:t> </a:t>
            </a:r>
          </a:p>
          <a:p>
            <a:pPr lvl="1"/>
            <a:r>
              <a:rPr lang="zh-CN" altLang="en-US" sz="3400" dirty="0" smtClean="0"/>
              <a:t>对称性：若</a:t>
            </a:r>
            <a:r>
              <a:rPr lang="en-US" sz="3400" i="1" dirty="0" err="1" smtClean="0"/>
              <a:t>aRb</a:t>
            </a:r>
            <a:r>
              <a:rPr lang="zh-CN" altLang="en-US" sz="3400" dirty="0" smtClean="0"/>
              <a:t>，则</a:t>
            </a:r>
            <a:r>
              <a:rPr lang="en-US" sz="3400" i="1" dirty="0" smtClean="0"/>
              <a:t>l</a:t>
            </a:r>
            <a:r>
              <a:rPr lang="en-US" sz="3400" dirty="0" smtClean="0"/>
              <a:t>(</a:t>
            </a:r>
            <a:r>
              <a:rPr lang="en-US" sz="3400" i="1" dirty="0" smtClean="0"/>
              <a:t>a</a:t>
            </a:r>
            <a:r>
              <a:rPr lang="en-US" sz="3400" dirty="0" smtClean="0"/>
              <a:t>) = </a:t>
            </a:r>
            <a:r>
              <a:rPr lang="en-US" sz="3400" i="1" dirty="0" smtClean="0"/>
              <a:t>l</a:t>
            </a:r>
            <a:r>
              <a:rPr lang="en-US" sz="3400" dirty="0" smtClean="0"/>
              <a:t>(</a:t>
            </a:r>
            <a:r>
              <a:rPr lang="en-US" sz="3400" i="1" dirty="0" smtClean="0"/>
              <a:t>b</a:t>
            </a:r>
            <a:r>
              <a:rPr lang="en-US" sz="3400" dirty="0" smtClean="0"/>
              <a:t>), </a:t>
            </a:r>
            <a:r>
              <a:rPr lang="zh-CN" altLang="en-US" sz="3400" dirty="0" smtClean="0"/>
              <a:t>从而</a:t>
            </a:r>
            <a:r>
              <a:rPr lang="en-US" sz="3400" i="1" dirty="0" smtClean="0"/>
              <a:t>l</a:t>
            </a:r>
            <a:r>
              <a:rPr lang="en-US" sz="3400" dirty="0" smtClean="0"/>
              <a:t>(</a:t>
            </a:r>
            <a:r>
              <a:rPr lang="en-US" sz="3400" i="1" dirty="0" smtClean="0"/>
              <a:t>b</a:t>
            </a:r>
            <a:r>
              <a:rPr lang="en-US" sz="3400" dirty="0" smtClean="0"/>
              <a:t>) = </a:t>
            </a:r>
            <a:r>
              <a:rPr lang="en-US" sz="3400" i="1" dirty="0" smtClean="0"/>
              <a:t>l</a:t>
            </a:r>
            <a:r>
              <a:rPr lang="en-US" sz="3400" dirty="0" smtClean="0"/>
              <a:t>(</a:t>
            </a:r>
            <a:r>
              <a:rPr lang="en-US" sz="3400" i="1" dirty="0" smtClean="0"/>
              <a:t>a</a:t>
            </a:r>
            <a:r>
              <a:rPr lang="en-US" sz="3400" dirty="0" smtClean="0"/>
              <a:t>)</a:t>
            </a:r>
            <a:r>
              <a:rPr lang="zh-CN" altLang="en-US" sz="3400" dirty="0" smtClean="0"/>
              <a:t>，故</a:t>
            </a:r>
            <a:r>
              <a:rPr lang="en-US" sz="3400" i="1" dirty="0" err="1" smtClean="0"/>
              <a:t>bRa</a:t>
            </a:r>
            <a:r>
              <a:rPr lang="zh-CN" altLang="en-US" sz="3400" i="1" dirty="0" smtClean="0"/>
              <a:t>；</a:t>
            </a:r>
            <a:r>
              <a:rPr lang="en-US" sz="3400" dirty="0" smtClean="0"/>
              <a:t> </a:t>
            </a:r>
          </a:p>
          <a:p>
            <a:pPr lvl="1"/>
            <a:r>
              <a:rPr lang="zh-CN" altLang="en-US" sz="3400" dirty="0"/>
              <a:t>传递性：若</a:t>
            </a:r>
            <a:r>
              <a:rPr lang="en-US" sz="3400" dirty="0" err="1" smtClean="0"/>
              <a:t>a</a:t>
            </a:r>
            <a:r>
              <a:rPr lang="en-US" sz="3400" i="1" dirty="0" err="1" smtClean="0"/>
              <a:t>R</a:t>
            </a:r>
            <a:r>
              <a:rPr lang="en-US" sz="3400" dirty="0" err="1" smtClean="0"/>
              <a:t>b</a:t>
            </a:r>
            <a:r>
              <a:rPr lang="en-US" sz="3400" dirty="0" smtClean="0"/>
              <a:t>, </a:t>
            </a:r>
            <a:r>
              <a:rPr lang="en-US" sz="3400" i="1" dirty="0" err="1" smtClean="0"/>
              <a:t>bRc</a:t>
            </a:r>
            <a:r>
              <a:rPr lang="zh-CN" altLang="en-US" sz="3400" dirty="0" smtClean="0"/>
              <a:t>，</a:t>
            </a:r>
            <a:r>
              <a:rPr lang="zh-CN" altLang="en-US" sz="3400" dirty="0"/>
              <a:t>则</a:t>
            </a:r>
            <a:r>
              <a:rPr lang="en-US" sz="3400" i="1" dirty="0" smtClean="0"/>
              <a:t>l</a:t>
            </a:r>
            <a:r>
              <a:rPr lang="en-US" sz="3400" dirty="0" smtClean="0"/>
              <a:t>(</a:t>
            </a:r>
            <a:r>
              <a:rPr lang="en-US" sz="3400" i="1" dirty="0" smtClean="0"/>
              <a:t>a</a:t>
            </a:r>
            <a:r>
              <a:rPr lang="en-US" sz="3400" dirty="0" smtClean="0"/>
              <a:t>) = </a:t>
            </a:r>
            <a:r>
              <a:rPr lang="en-US" sz="3400" i="1" dirty="0" smtClean="0"/>
              <a:t>l</a:t>
            </a:r>
            <a:r>
              <a:rPr lang="en-US" sz="3400" dirty="0" smtClean="0"/>
              <a:t>(</a:t>
            </a:r>
            <a:r>
              <a:rPr lang="en-US" sz="3400" i="1" dirty="0" smtClean="0"/>
              <a:t>b</a:t>
            </a:r>
            <a:r>
              <a:rPr lang="en-US" sz="3400" dirty="0" smtClean="0"/>
              <a:t>), </a:t>
            </a:r>
            <a:r>
              <a:rPr lang="en-US" sz="3400" i="1" dirty="0" smtClean="0"/>
              <a:t>l</a:t>
            </a:r>
            <a:r>
              <a:rPr lang="en-US" sz="3400" dirty="0" smtClean="0"/>
              <a:t>(</a:t>
            </a:r>
            <a:r>
              <a:rPr lang="en-US" sz="3400" i="1" dirty="0" smtClean="0"/>
              <a:t>b</a:t>
            </a:r>
            <a:r>
              <a:rPr lang="en-US" sz="3400" dirty="0" smtClean="0"/>
              <a:t>) = </a:t>
            </a:r>
            <a:r>
              <a:rPr lang="en-US" sz="3400" i="1" dirty="0" smtClean="0"/>
              <a:t>l</a:t>
            </a:r>
            <a:r>
              <a:rPr lang="en-US" sz="3400" dirty="0" smtClean="0"/>
              <a:t>(</a:t>
            </a:r>
            <a:r>
              <a:rPr lang="en-US" sz="3400" i="1" dirty="0" smtClean="0"/>
              <a:t>c</a:t>
            </a:r>
            <a:r>
              <a:rPr lang="en-US" sz="3400" dirty="0" smtClean="0"/>
              <a:t>)</a:t>
            </a:r>
            <a:r>
              <a:rPr lang="en-US" altLang="zh-CN" sz="3400" dirty="0" smtClean="0"/>
              <a:t>, </a:t>
            </a:r>
            <a:r>
              <a:rPr lang="zh-CN" altLang="en-US" sz="3400" dirty="0"/>
              <a:t>从而</a:t>
            </a:r>
            <a:r>
              <a:rPr lang="en-US" sz="3400" i="1" dirty="0" smtClean="0"/>
              <a:t>l</a:t>
            </a:r>
            <a:r>
              <a:rPr lang="en-US" sz="3400" dirty="0" smtClean="0"/>
              <a:t>(</a:t>
            </a:r>
            <a:r>
              <a:rPr lang="en-US" sz="3400" i="1" dirty="0" smtClean="0"/>
              <a:t>a</a:t>
            </a:r>
            <a:r>
              <a:rPr lang="en-US" sz="3400" dirty="0" smtClean="0"/>
              <a:t>) = </a:t>
            </a:r>
            <a:r>
              <a:rPr lang="en-US" sz="3400" i="1" dirty="0" smtClean="0"/>
              <a:t>l</a:t>
            </a:r>
            <a:r>
              <a:rPr lang="en-US" sz="3400" dirty="0" smtClean="0"/>
              <a:t>(</a:t>
            </a:r>
            <a:r>
              <a:rPr lang="en-US" sz="3400" i="1" dirty="0" smtClean="0"/>
              <a:t>a</a:t>
            </a:r>
            <a:r>
              <a:rPr lang="zh-CN" altLang="en-US" sz="3400" dirty="0"/>
              <a:t> ，故</a:t>
            </a:r>
            <a:r>
              <a:rPr lang="en-US" sz="3400" i="1" dirty="0" err="1" smtClean="0"/>
              <a:t>aRc</a:t>
            </a:r>
            <a:r>
              <a:rPr lang="en-US" sz="3400" dirty="0" smtClean="0"/>
              <a:t>.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模</a:t>
            </a:r>
            <a:r>
              <a:rPr lang="en-US" altLang="zh-CN" dirty="0"/>
              <a:t>m</a:t>
            </a:r>
            <a:r>
              <a:rPr lang="zh-CN" altLang="en-US" dirty="0" smtClean="0"/>
              <a:t>同余</a:t>
            </a:r>
            <a:endParaRPr lang="en-US" i="1" dirty="0"/>
          </a:p>
        </p:txBody>
      </p:sp>
      <p:sp>
        <p:nvSpPr>
          <p:cNvPr id="3" name="Content Placeholder 2"/>
          <p:cNvSpPr>
            <a:spLocks noGrp="1"/>
          </p:cNvSpPr>
          <p:nvPr>
            <p:ph idx="1"/>
          </p:nvPr>
        </p:nvSpPr>
        <p:spPr/>
        <p:txBody>
          <a:bodyPr>
            <a:normAutofit fontScale="92500" lnSpcReduction="20000"/>
          </a:bodyPr>
          <a:lstStyle/>
          <a:p>
            <a:pPr>
              <a:buNone/>
            </a:pPr>
            <a:r>
              <a:rPr lang="zh-CN" altLang="en-US" sz="2800" b="1" dirty="0"/>
              <a:t>例</a:t>
            </a:r>
            <a:r>
              <a:rPr lang="zh-CN" altLang="en-US" sz="2800" b="1" dirty="0" smtClean="0"/>
              <a:t>：</a:t>
            </a:r>
            <a:r>
              <a:rPr lang="en-US" i="1" dirty="0" smtClean="0"/>
              <a:t>m</a:t>
            </a:r>
            <a:r>
              <a:rPr lang="zh-CN" altLang="en-US" dirty="0" smtClean="0"/>
              <a:t>为整数，</a:t>
            </a:r>
            <a:r>
              <a:rPr lang="en-US" i="1" dirty="0" smtClean="0"/>
              <a:t>m</a:t>
            </a:r>
            <a:r>
              <a:rPr lang="en-US" dirty="0" smtClean="0"/>
              <a:t> &gt; </a:t>
            </a:r>
            <a:r>
              <a:rPr lang="en-US" dirty="0" smtClean="0">
                <a:latin typeface="Cambria Math" pitchFamily="18" charset="0"/>
                <a:ea typeface="Cambria Math" pitchFamily="18" charset="0"/>
              </a:rPr>
              <a:t>1</a:t>
            </a:r>
            <a:r>
              <a:rPr lang="en-US" dirty="0" smtClean="0"/>
              <a:t>. </a:t>
            </a:r>
            <a:r>
              <a:rPr lang="zh-CN" altLang="en-US" dirty="0" smtClean="0"/>
              <a:t>证明以下关系</a:t>
            </a:r>
            <a:endParaRPr lang="en-US" dirty="0" smtClean="0"/>
          </a:p>
          <a:p>
            <a:pPr algn="ctr">
              <a:buNone/>
            </a:pPr>
            <a:r>
              <a:rPr lang="en-US" i="1" dirty="0" smtClean="0"/>
              <a:t>R</a:t>
            </a:r>
            <a:r>
              <a:rPr lang="en-US" dirty="0" smtClean="0"/>
              <a:t> =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(mod </a:t>
            </a:r>
            <a:r>
              <a:rPr lang="en-US" i="1" dirty="0" smtClean="0"/>
              <a:t>m</a:t>
            </a:r>
            <a:r>
              <a:rPr lang="en-US" dirty="0" smtClean="0"/>
              <a:t>)} </a:t>
            </a:r>
          </a:p>
          <a:p>
            <a:pPr>
              <a:buNone/>
            </a:pPr>
            <a:r>
              <a:rPr lang="en-US" dirty="0" smtClean="0"/>
              <a:t>    </a:t>
            </a:r>
            <a:r>
              <a:rPr lang="zh-CN" altLang="en-US" dirty="0" smtClean="0"/>
              <a:t>是整数集上的等价关系</a:t>
            </a:r>
            <a:r>
              <a:rPr lang="en-US" dirty="0" smtClean="0"/>
              <a:t>.</a:t>
            </a:r>
          </a:p>
          <a:p>
            <a:pPr>
              <a:buNone/>
            </a:pPr>
            <a:endParaRPr lang="en-US" dirty="0" smtClean="0"/>
          </a:p>
          <a:p>
            <a:pPr>
              <a:buNone/>
            </a:pPr>
            <a:r>
              <a:rPr lang="zh-CN" altLang="en-US" sz="2800" b="1" dirty="0"/>
              <a:t>解： </a:t>
            </a:r>
            <a:r>
              <a:rPr lang="zh-CN" altLang="en-US" sz="2800" dirty="0" smtClean="0"/>
              <a:t>注意：</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(mod </a:t>
            </a:r>
            <a:r>
              <a:rPr lang="en-US" i="1" dirty="0" smtClean="0"/>
              <a:t>m</a:t>
            </a:r>
            <a:r>
              <a:rPr lang="en-US" dirty="0" smtClean="0"/>
              <a:t>) </a:t>
            </a:r>
            <a:r>
              <a:rPr lang="zh-CN" altLang="en-US" dirty="0" smtClean="0"/>
              <a:t>当且仅当</a:t>
            </a:r>
            <a:r>
              <a:rPr lang="en-US" i="1" dirty="0" smtClean="0"/>
              <a:t>m</a:t>
            </a:r>
            <a:r>
              <a:rPr lang="zh-CN" altLang="en-US" dirty="0" smtClean="0"/>
              <a:t>整除</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a:t>
            </a:r>
          </a:p>
          <a:p>
            <a:pPr lvl="1"/>
            <a:r>
              <a:rPr lang="zh-CN" altLang="en-US" dirty="0"/>
              <a:t>自反性</a:t>
            </a:r>
            <a:r>
              <a:rPr lang="zh-CN" altLang="en-US" dirty="0" smtClean="0"/>
              <a:t>：</a:t>
            </a:r>
            <a:r>
              <a:rPr lang="en-US" i="1" dirty="0" smtClean="0"/>
              <a:t>a</a:t>
            </a:r>
            <a:r>
              <a:rPr lang="en-US" dirty="0" smtClean="0"/>
              <a:t> </a:t>
            </a:r>
            <a:r>
              <a:rPr lang="en-US" dirty="0" smtClean="0">
                <a:latin typeface="Cambria Math"/>
                <a:ea typeface="Cambria Math"/>
              </a:rPr>
              <a:t>−</a:t>
            </a:r>
            <a:r>
              <a:rPr lang="en-US" dirty="0" smtClean="0"/>
              <a:t> </a:t>
            </a:r>
            <a:r>
              <a:rPr lang="en-US" i="1" dirty="0" smtClean="0"/>
              <a:t>a </a:t>
            </a:r>
            <a:r>
              <a:rPr lang="en-US" dirty="0" smtClean="0"/>
              <a:t>= </a:t>
            </a:r>
            <a:r>
              <a:rPr lang="en-US" dirty="0" smtClean="0">
                <a:latin typeface="Cambria Math" pitchFamily="18" charset="0"/>
                <a:ea typeface="Cambria Math" pitchFamily="18" charset="0"/>
              </a:rPr>
              <a:t>0 </a:t>
            </a:r>
            <a:r>
              <a:rPr lang="zh-CN" altLang="en-US" dirty="0" smtClean="0">
                <a:latin typeface="Cambria Math" pitchFamily="18" charset="0"/>
                <a:ea typeface="Cambria Math" pitchFamily="18" charset="0"/>
              </a:rPr>
              <a:t>能</a:t>
            </a:r>
            <a:r>
              <a:rPr lang="zh-CN" altLang="en-US" dirty="0" smtClean="0">
                <a:latin typeface="Cambria Math" pitchFamily="18" charset="0"/>
                <a:ea typeface="Cambria Math" pitchFamily="18" charset="0"/>
              </a:rPr>
              <a:t>被</a:t>
            </a:r>
            <a:r>
              <a:rPr lang="en-US" dirty="0" smtClean="0"/>
              <a:t> </a:t>
            </a:r>
            <a:r>
              <a:rPr lang="en-US" i="1" dirty="0" smtClean="0"/>
              <a:t>m</a:t>
            </a:r>
            <a:r>
              <a:rPr lang="zh-CN" altLang="en-US" dirty="0" smtClean="0"/>
              <a:t>整除，故</a:t>
            </a:r>
            <a:r>
              <a:rPr lang="en-US" altLang="zh-CN" dirty="0"/>
              <a:t>:  </a:t>
            </a:r>
            <a:r>
              <a:rPr lang="en-US" altLang="zh-CN" i="1" dirty="0"/>
              <a:t>a</a:t>
            </a:r>
            <a:r>
              <a:rPr lang="en-US" altLang="zh-CN" dirty="0"/>
              <a:t> </a:t>
            </a:r>
            <a:r>
              <a:rPr lang="en-US" altLang="zh-CN" dirty="0">
                <a:latin typeface="Cambria Math"/>
                <a:ea typeface="Cambria Math"/>
              </a:rPr>
              <a:t>≡</a:t>
            </a:r>
            <a:r>
              <a:rPr lang="en-US" altLang="zh-CN" dirty="0"/>
              <a:t> </a:t>
            </a:r>
            <a:r>
              <a:rPr lang="en-US" altLang="zh-CN" i="1" dirty="0"/>
              <a:t>a</a:t>
            </a:r>
            <a:r>
              <a:rPr lang="en-US" altLang="zh-CN" dirty="0"/>
              <a:t> (mod </a:t>
            </a:r>
            <a:r>
              <a:rPr lang="en-US" altLang="zh-CN" i="1" dirty="0"/>
              <a:t>m</a:t>
            </a:r>
            <a:r>
              <a:rPr lang="en-US" altLang="zh-CN" dirty="0" smtClean="0"/>
              <a:t>)</a:t>
            </a:r>
            <a:r>
              <a:rPr lang="zh-CN" altLang="en-US" dirty="0" smtClean="0"/>
              <a:t>；</a:t>
            </a:r>
            <a:endParaRPr lang="en-US" dirty="0" smtClean="0"/>
          </a:p>
          <a:p>
            <a:pPr lvl="1"/>
            <a:r>
              <a:rPr lang="zh-CN" altLang="en-US" dirty="0"/>
              <a:t>对称性： </a:t>
            </a:r>
            <a:r>
              <a:rPr lang="zh-CN" altLang="en-US" dirty="0" smtClean="0"/>
              <a:t>如果</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(mod </a:t>
            </a:r>
            <a:r>
              <a:rPr lang="en-US" i="1" dirty="0" smtClean="0"/>
              <a:t>m</a:t>
            </a:r>
            <a:r>
              <a:rPr lang="en-US" dirty="0" smtClean="0"/>
              <a:t>) </a:t>
            </a:r>
            <a:r>
              <a:rPr lang="zh-CN" altLang="en-US" dirty="0"/>
              <a:t>，</a:t>
            </a:r>
            <a:r>
              <a:rPr lang="zh-CN" altLang="en-US" dirty="0" smtClean="0"/>
              <a:t>则</a:t>
            </a:r>
            <a:r>
              <a:rPr lang="en-US" altLang="zh-CN" i="1" dirty="0"/>
              <a:t>a</a:t>
            </a:r>
            <a:r>
              <a:rPr lang="en-US" altLang="zh-CN" dirty="0"/>
              <a:t> </a:t>
            </a:r>
            <a:r>
              <a:rPr lang="en-US" altLang="zh-CN" dirty="0">
                <a:latin typeface="Cambria Math"/>
                <a:ea typeface="Cambria Math"/>
              </a:rPr>
              <a:t>−</a:t>
            </a:r>
            <a:r>
              <a:rPr lang="en-US" altLang="zh-CN" dirty="0"/>
              <a:t> </a:t>
            </a:r>
            <a:r>
              <a:rPr lang="en-US" altLang="zh-CN" i="1" dirty="0"/>
              <a:t>b</a:t>
            </a:r>
            <a:r>
              <a:rPr lang="zh-CN" altLang="en-US" dirty="0" smtClean="0">
                <a:latin typeface="Cambria Math" pitchFamily="18" charset="0"/>
                <a:ea typeface="Cambria Math" pitchFamily="18" charset="0"/>
              </a:rPr>
              <a:t>能</a:t>
            </a:r>
            <a:r>
              <a:rPr lang="zh-CN" altLang="en-US" dirty="0">
                <a:latin typeface="Cambria Math" pitchFamily="18" charset="0"/>
                <a:ea typeface="Cambria Math" pitchFamily="18" charset="0"/>
              </a:rPr>
              <a:t>被</a:t>
            </a:r>
            <a:r>
              <a:rPr lang="en-US" altLang="zh-CN" dirty="0"/>
              <a:t> </a:t>
            </a:r>
            <a:r>
              <a:rPr lang="en-US" altLang="zh-CN" i="1" dirty="0"/>
              <a:t>m</a:t>
            </a:r>
            <a:r>
              <a:rPr lang="zh-CN" altLang="en-US" dirty="0" smtClean="0"/>
              <a:t>整除，从而</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 </a:t>
            </a:r>
            <a:r>
              <a:rPr lang="en-US" i="1" dirty="0" smtClean="0">
                <a:ea typeface="Cambria Math" pitchFamily="18" charset="0"/>
              </a:rPr>
              <a:t>k</a:t>
            </a:r>
            <a:r>
              <a:rPr lang="en-US" i="1" dirty="0" smtClean="0"/>
              <a:t>m</a:t>
            </a:r>
            <a:r>
              <a:rPr lang="en-US" dirty="0" smtClean="0"/>
              <a:t>, </a:t>
            </a:r>
            <a:r>
              <a:rPr lang="en-US" i="1" dirty="0" smtClean="0"/>
              <a:t>k</a:t>
            </a:r>
            <a:r>
              <a:rPr lang="zh-CN" altLang="en-US" dirty="0" smtClean="0"/>
              <a:t>为整数，故</a:t>
            </a:r>
            <a:r>
              <a:rPr lang="en-US" i="1" dirty="0" smtClean="0"/>
              <a:t>b</a:t>
            </a:r>
            <a:r>
              <a:rPr lang="en-US" dirty="0" smtClean="0"/>
              <a:t> </a:t>
            </a:r>
            <a:r>
              <a:rPr lang="en-US" dirty="0" smtClean="0">
                <a:latin typeface="Cambria Math"/>
                <a:ea typeface="Cambria Math"/>
              </a:rPr>
              <a:t>−</a:t>
            </a:r>
            <a:r>
              <a:rPr lang="en-US" dirty="0" smtClean="0"/>
              <a:t> </a:t>
            </a:r>
            <a:r>
              <a:rPr lang="en-US" i="1" dirty="0" smtClean="0"/>
              <a:t>a</a:t>
            </a:r>
            <a:r>
              <a:rPr lang="en-US" dirty="0" smtClean="0"/>
              <a:t> = (</a:t>
            </a:r>
            <a:r>
              <a:rPr lang="en-US" dirty="0" smtClean="0">
                <a:latin typeface="Cambria Math"/>
                <a:ea typeface="Cambria Math"/>
              </a:rPr>
              <a:t>− </a:t>
            </a:r>
            <a:r>
              <a:rPr lang="en-US" i="1" dirty="0" smtClean="0">
                <a:ea typeface="Cambria Math" pitchFamily="18" charset="0"/>
              </a:rPr>
              <a:t>k</a:t>
            </a:r>
            <a:r>
              <a:rPr lang="en-US" dirty="0" smtClean="0">
                <a:ea typeface="Cambria Math" pitchFamily="18" charset="0"/>
              </a:rPr>
              <a:t>)</a:t>
            </a:r>
            <a:r>
              <a:rPr lang="en-US" i="1" dirty="0" smtClean="0"/>
              <a:t>m, b</a:t>
            </a:r>
            <a:r>
              <a:rPr lang="en-US" dirty="0" smtClean="0"/>
              <a:t> </a:t>
            </a:r>
            <a:r>
              <a:rPr lang="en-US" dirty="0" smtClean="0">
                <a:latin typeface="Cambria Math"/>
                <a:ea typeface="Cambria Math"/>
              </a:rPr>
              <a:t>≡</a:t>
            </a:r>
            <a:r>
              <a:rPr lang="en-US" dirty="0" smtClean="0"/>
              <a:t> </a:t>
            </a:r>
            <a:r>
              <a:rPr lang="en-US" i="1" dirty="0" smtClean="0"/>
              <a:t>a</a:t>
            </a:r>
            <a:r>
              <a:rPr lang="en-US" dirty="0" smtClean="0"/>
              <a:t> (mod </a:t>
            </a:r>
            <a:r>
              <a:rPr lang="en-US" i="1" dirty="0" smtClean="0"/>
              <a:t>m</a:t>
            </a:r>
            <a:r>
              <a:rPr lang="en-US" dirty="0" smtClean="0"/>
              <a:t>)</a:t>
            </a:r>
            <a:r>
              <a:rPr lang="zh-CN" altLang="en-US" dirty="0" smtClean="0"/>
              <a:t>；</a:t>
            </a:r>
            <a:r>
              <a:rPr lang="en-US" dirty="0" smtClean="0"/>
              <a:t> </a:t>
            </a:r>
          </a:p>
          <a:p>
            <a:pPr lvl="1"/>
            <a:r>
              <a:rPr lang="zh-CN" altLang="en-US" dirty="0"/>
              <a:t>传递性</a:t>
            </a:r>
            <a:r>
              <a:rPr lang="zh-CN" altLang="en-US" dirty="0" smtClean="0"/>
              <a:t>：如果</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(mod </a:t>
            </a:r>
            <a:r>
              <a:rPr lang="en-US" i="1" dirty="0" smtClean="0"/>
              <a:t>m</a:t>
            </a:r>
            <a:r>
              <a:rPr lang="en-US" dirty="0" smtClean="0"/>
              <a:t>), </a:t>
            </a:r>
            <a:r>
              <a:rPr lang="en-US" i="1" dirty="0" smtClean="0"/>
              <a:t>b</a:t>
            </a:r>
            <a:r>
              <a:rPr lang="en-US" dirty="0" smtClean="0"/>
              <a:t> </a:t>
            </a:r>
            <a:r>
              <a:rPr lang="en-US" dirty="0" smtClean="0">
                <a:latin typeface="Cambria Math"/>
                <a:ea typeface="Cambria Math"/>
              </a:rPr>
              <a:t>≡</a:t>
            </a:r>
            <a:r>
              <a:rPr lang="en-US" dirty="0" smtClean="0"/>
              <a:t> </a:t>
            </a:r>
            <a:r>
              <a:rPr lang="en-US" i="1" dirty="0" smtClean="0"/>
              <a:t>c</a:t>
            </a:r>
            <a:r>
              <a:rPr lang="en-US" dirty="0" smtClean="0"/>
              <a:t> (mod </a:t>
            </a:r>
            <a:r>
              <a:rPr lang="en-US" i="1" dirty="0" smtClean="0"/>
              <a:t>m</a:t>
            </a:r>
            <a:r>
              <a:rPr lang="en-US" dirty="0" smtClean="0"/>
              <a:t>) </a:t>
            </a:r>
            <a:r>
              <a:rPr lang="zh-CN" altLang="en-US" dirty="0"/>
              <a:t>，则</a:t>
            </a:r>
            <a:r>
              <a:rPr lang="en-US" altLang="zh-CN" i="1" dirty="0"/>
              <a:t>a</a:t>
            </a:r>
            <a:r>
              <a:rPr lang="en-US" altLang="zh-CN" dirty="0"/>
              <a:t> </a:t>
            </a:r>
            <a:r>
              <a:rPr lang="en-US" altLang="zh-CN" dirty="0">
                <a:latin typeface="Cambria Math"/>
                <a:ea typeface="Cambria Math"/>
              </a:rPr>
              <a:t>−</a:t>
            </a:r>
            <a:r>
              <a:rPr lang="en-US" altLang="zh-CN" dirty="0"/>
              <a:t> </a:t>
            </a:r>
            <a:r>
              <a:rPr lang="en-US" altLang="zh-CN" i="1" dirty="0" smtClean="0"/>
              <a:t>b, </a:t>
            </a:r>
            <a:r>
              <a:rPr lang="en-US" altLang="zh-CN" i="1" dirty="0"/>
              <a:t>b</a:t>
            </a:r>
            <a:r>
              <a:rPr lang="en-US" altLang="zh-CN" dirty="0"/>
              <a:t> </a:t>
            </a:r>
            <a:r>
              <a:rPr lang="en-US" altLang="zh-CN" dirty="0">
                <a:latin typeface="Cambria Math"/>
                <a:ea typeface="Cambria Math"/>
              </a:rPr>
              <a:t>−</a:t>
            </a:r>
            <a:r>
              <a:rPr lang="en-US" altLang="zh-CN" dirty="0"/>
              <a:t> </a:t>
            </a:r>
            <a:r>
              <a:rPr lang="en-US" altLang="zh-CN" i="1" dirty="0" smtClean="0"/>
              <a:t>c</a:t>
            </a:r>
            <a:r>
              <a:rPr lang="zh-CN" altLang="en-US" dirty="0" smtClean="0">
                <a:latin typeface="Cambria Math" pitchFamily="18" charset="0"/>
                <a:ea typeface="Cambria Math" pitchFamily="18" charset="0"/>
              </a:rPr>
              <a:t>能</a:t>
            </a:r>
            <a:r>
              <a:rPr lang="zh-CN" altLang="en-US" dirty="0">
                <a:latin typeface="Cambria Math" pitchFamily="18" charset="0"/>
                <a:ea typeface="Cambria Math" pitchFamily="18" charset="0"/>
              </a:rPr>
              <a:t>被</a:t>
            </a:r>
            <a:r>
              <a:rPr lang="en-US" altLang="zh-CN" dirty="0"/>
              <a:t> </a:t>
            </a:r>
            <a:r>
              <a:rPr lang="en-US" altLang="zh-CN" i="1" dirty="0"/>
              <a:t>m</a:t>
            </a:r>
            <a:r>
              <a:rPr lang="zh-CN" altLang="en-US" dirty="0" smtClean="0"/>
              <a:t>整除，</a:t>
            </a:r>
            <a:r>
              <a:rPr lang="zh-CN" altLang="en-US" dirty="0"/>
              <a:t>从而</a:t>
            </a:r>
            <a:r>
              <a:rPr lang="zh-CN" altLang="en-US" dirty="0" smtClean="0"/>
              <a:t>有整数</a:t>
            </a:r>
            <a:r>
              <a:rPr lang="en-US" i="1" dirty="0" smtClean="0"/>
              <a:t>k</a:t>
            </a:r>
            <a:r>
              <a:rPr lang="en-US" dirty="0" smtClean="0"/>
              <a:t>, </a:t>
            </a:r>
            <a:r>
              <a:rPr lang="en-US" i="1" dirty="0" smtClean="0"/>
              <a:t>l </a:t>
            </a:r>
            <a:r>
              <a:rPr lang="zh-CN" altLang="en-US" dirty="0" smtClean="0"/>
              <a:t>使</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 </a:t>
            </a:r>
            <a:r>
              <a:rPr lang="en-US" i="1" dirty="0" smtClean="0">
                <a:ea typeface="Cambria Math" pitchFamily="18" charset="0"/>
              </a:rPr>
              <a:t>k</a:t>
            </a:r>
            <a:r>
              <a:rPr lang="en-US" i="1" dirty="0" smtClean="0"/>
              <a:t>m, b</a:t>
            </a:r>
            <a:r>
              <a:rPr lang="en-US" dirty="0" smtClean="0"/>
              <a:t> </a:t>
            </a:r>
            <a:r>
              <a:rPr lang="en-US" dirty="0" smtClean="0">
                <a:latin typeface="Cambria Math"/>
                <a:ea typeface="Cambria Math"/>
              </a:rPr>
              <a:t>−</a:t>
            </a:r>
            <a:r>
              <a:rPr lang="en-US" dirty="0" smtClean="0"/>
              <a:t> </a:t>
            </a:r>
            <a:r>
              <a:rPr lang="en-US" i="1" dirty="0" smtClean="0"/>
              <a:t>c</a:t>
            </a:r>
            <a:r>
              <a:rPr lang="en-US" dirty="0" smtClean="0"/>
              <a:t> = </a:t>
            </a:r>
            <a:r>
              <a:rPr lang="en-US" i="1" dirty="0" smtClean="0">
                <a:ea typeface="Cambria Math" pitchFamily="18" charset="0"/>
              </a:rPr>
              <a:t>l</a:t>
            </a:r>
            <a:r>
              <a:rPr lang="en-US" i="1" dirty="0" smtClean="0"/>
              <a:t>m. </a:t>
            </a:r>
            <a:r>
              <a:rPr lang="zh-CN" altLang="en-US" dirty="0" smtClean="0"/>
              <a:t>得到：</a:t>
            </a:r>
            <a:r>
              <a:rPr lang="en-US" dirty="0" smtClean="0"/>
              <a:t> </a:t>
            </a:r>
          </a:p>
          <a:p>
            <a:pPr lvl="1">
              <a:buNone/>
            </a:pPr>
            <a:r>
              <a:rPr lang="en-US" dirty="0" smtClean="0"/>
              <a:t>               </a:t>
            </a:r>
            <a:r>
              <a:rPr lang="en-US" i="1" dirty="0" smtClean="0"/>
              <a:t>a</a:t>
            </a:r>
            <a:r>
              <a:rPr lang="en-US" dirty="0" smtClean="0"/>
              <a:t> </a:t>
            </a:r>
            <a:r>
              <a:rPr lang="en-US" dirty="0" smtClean="0">
                <a:latin typeface="Cambria Math"/>
                <a:ea typeface="Cambria Math"/>
              </a:rPr>
              <a:t>−</a:t>
            </a:r>
            <a:r>
              <a:rPr lang="en-US" dirty="0" smtClean="0"/>
              <a:t> </a:t>
            </a:r>
            <a:r>
              <a:rPr lang="en-US" i="1" dirty="0" smtClean="0"/>
              <a:t>c</a:t>
            </a:r>
            <a:r>
              <a:rPr lang="en-US" dirty="0" smtClean="0"/>
              <a:t> =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a:t>
            </a:r>
            <a:r>
              <a:rPr lang="en-US" i="1" dirty="0" smtClean="0">
                <a:ea typeface="Cambria Math" pitchFamily="18" charset="0"/>
              </a:rPr>
              <a:t> + </a:t>
            </a:r>
            <a:r>
              <a:rPr lang="en-US" dirty="0" smtClean="0"/>
              <a:t>(</a:t>
            </a:r>
            <a:r>
              <a:rPr lang="en-US" i="1" dirty="0" smtClean="0"/>
              <a:t>b</a:t>
            </a:r>
            <a:r>
              <a:rPr lang="en-US" dirty="0" smtClean="0"/>
              <a:t> </a:t>
            </a:r>
            <a:r>
              <a:rPr lang="en-US" dirty="0" smtClean="0">
                <a:latin typeface="Cambria Math"/>
                <a:ea typeface="Cambria Math"/>
              </a:rPr>
              <a:t>−</a:t>
            </a:r>
            <a:r>
              <a:rPr lang="en-US" dirty="0" smtClean="0"/>
              <a:t> </a:t>
            </a:r>
            <a:r>
              <a:rPr lang="en-US" i="1" dirty="0" smtClean="0"/>
              <a:t>c</a:t>
            </a:r>
            <a:r>
              <a:rPr lang="en-US" dirty="0" smtClean="0"/>
              <a:t>)  = </a:t>
            </a:r>
            <a:r>
              <a:rPr lang="en-US" i="1" dirty="0" smtClean="0">
                <a:ea typeface="Cambria Math" pitchFamily="18" charset="0"/>
              </a:rPr>
              <a:t>k</a:t>
            </a:r>
            <a:r>
              <a:rPr lang="en-US" i="1" dirty="0" smtClean="0"/>
              <a:t>m</a:t>
            </a:r>
            <a:r>
              <a:rPr lang="en-US" dirty="0" smtClean="0"/>
              <a:t> +</a:t>
            </a:r>
            <a:r>
              <a:rPr lang="en-US" i="1" dirty="0" smtClean="0">
                <a:ea typeface="Cambria Math" pitchFamily="18" charset="0"/>
              </a:rPr>
              <a:t> l</a:t>
            </a:r>
            <a:r>
              <a:rPr lang="en-US" i="1" dirty="0" smtClean="0"/>
              <a:t>m = </a:t>
            </a:r>
            <a:r>
              <a:rPr lang="en-US" dirty="0" smtClean="0"/>
              <a:t>(</a:t>
            </a:r>
            <a:r>
              <a:rPr lang="en-US" i="1" dirty="0" smtClean="0"/>
              <a:t>k + l</a:t>
            </a:r>
            <a:r>
              <a:rPr lang="en-US" dirty="0" smtClean="0"/>
              <a:t>)</a:t>
            </a:r>
            <a:r>
              <a:rPr lang="en-US" i="1" dirty="0" smtClean="0"/>
              <a:t> m.</a:t>
            </a:r>
            <a:endParaRPr lang="en-US" dirty="0" smtClean="0"/>
          </a:p>
          <a:p>
            <a:pPr lvl="1">
              <a:buNone/>
            </a:pPr>
            <a:r>
              <a:rPr lang="en-US" dirty="0" smtClean="0"/>
              <a:t>    </a:t>
            </a:r>
            <a:r>
              <a:rPr lang="zh-CN" altLang="en-US" dirty="0" smtClean="0"/>
              <a:t>故</a:t>
            </a:r>
            <a:r>
              <a:rPr lang="en-US" i="1" dirty="0" smtClean="0"/>
              <a:t>a</a:t>
            </a:r>
            <a:r>
              <a:rPr lang="en-US" dirty="0" smtClean="0"/>
              <a:t> </a:t>
            </a:r>
            <a:r>
              <a:rPr lang="en-US" dirty="0" smtClean="0">
                <a:latin typeface="Cambria Math"/>
                <a:ea typeface="Cambria Math"/>
              </a:rPr>
              <a:t>≡</a:t>
            </a:r>
            <a:r>
              <a:rPr lang="en-US" dirty="0" smtClean="0"/>
              <a:t> </a:t>
            </a:r>
            <a:r>
              <a:rPr lang="en-US" i="1" dirty="0" smtClean="0"/>
              <a:t>c</a:t>
            </a:r>
            <a:r>
              <a:rPr lang="en-US" dirty="0" smtClean="0"/>
              <a:t> (mod </a:t>
            </a:r>
            <a:r>
              <a:rPr lang="en-US" i="1" dirty="0" smtClean="0"/>
              <a:t>m</a:t>
            </a:r>
            <a:r>
              <a:rPr lang="en-US" dirty="0" smtClean="0"/>
              <a:t>).</a:t>
            </a:r>
          </a:p>
          <a:p>
            <a:pPr>
              <a:buNone/>
            </a:pPr>
            <a:endParaRPr lang="en-US" dirty="0" smtClean="0"/>
          </a:p>
          <a:p>
            <a:pPr>
              <a:buNone/>
            </a:pPr>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整除</a:t>
            </a:r>
            <a:endParaRPr lang="en-US" dirty="0"/>
          </a:p>
        </p:txBody>
      </p:sp>
      <p:sp>
        <p:nvSpPr>
          <p:cNvPr id="3" name="Content Placeholder 2"/>
          <p:cNvSpPr>
            <a:spLocks noGrp="1"/>
          </p:cNvSpPr>
          <p:nvPr>
            <p:ph idx="1"/>
          </p:nvPr>
        </p:nvSpPr>
        <p:spPr/>
        <p:txBody>
          <a:bodyPr>
            <a:normAutofit/>
          </a:bodyPr>
          <a:lstStyle/>
          <a:p>
            <a:pPr>
              <a:buNone/>
            </a:pPr>
            <a:r>
              <a:rPr lang="zh-CN" altLang="en-US" sz="2400" b="1" dirty="0"/>
              <a:t>例：</a:t>
            </a:r>
            <a:r>
              <a:rPr lang="zh-CN" altLang="en-US" dirty="0" smtClean="0"/>
              <a:t>证明正整数集上的“整除”不是等价关系</a:t>
            </a:r>
            <a:r>
              <a:rPr lang="en-US" dirty="0" smtClean="0"/>
              <a:t>.</a:t>
            </a:r>
          </a:p>
          <a:p>
            <a:pPr>
              <a:buNone/>
            </a:pPr>
            <a:endParaRPr lang="en-US" altLang="zh-CN" sz="2400" b="1" dirty="0" smtClean="0"/>
          </a:p>
          <a:p>
            <a:pPr>
              <a:buNone/>
            </a:pPr>
            <a:r>
              <a:rPr lang="zh-CN" altLang="en-US" sz="2400" b="1" dirty="0" smtClean="0"/>
              <a:t>解：</a:t>
            </a:r>
            <a:r>
              <a:rPr lang="zh-CN" altLang="en-US" sz="2400" dirty="0" smtClean="0"/>
              <a:t>自反性，传递性成立，对称性不成立：</a:t>
            </a:r>
            <a:endParaRPr lang="en-US" dirty="0" smtClean="0"/>
          </a:p>
          <a:p>
            <a:pPr lvl="1"/>
            <a:r>
              <a:rPr lang="zh-CN" altLang="en-US" dirty="0" smtClean="0"/>
              <a:t>自反性：</a:t>
            </a:r>
            <a:r>
              <a:rPr lang="en-US" i="1" dirty="0" smtClean="0"/>
              <a:t>a</a:t>
            </a:r>
            <a:r>
              <a:rPr lang="en-US" dirty="0" smtClean="0"/>
              <a:t> </a:t>
            </a:r>
            <a:r>
              <a:rPr lang="en-US" dirty="0" smtClean="0">
                <a:latin typeface="Cambria Math"/>
                <a:ea typeface="Cambria Math"/>
              </a:rPr>
              <a:t>∣ </a:t>
            </a:r>
            <a:r>
              <a:rPr lang="en-US" i="1" dirty="0" smtClean="0">
                <a:ea typeface="Cambria Math"/>
              </a:rPr>
              <a:t>a </a:t>
            </a:r>
            <a:r>
              <a:rPr lang="zh-CN" altLang="en-US" i="1" dirty="0" smtClean="0">
                <a:ea typeface="Cambria Math"/>
              </a:rPr>
              <a:t>；</a:t>
            </a:r>
            <a:r>
              <a:rPr lang="en-US" dirty="0" smtClean="0">
                <a:latin typeface="Cambria Math"/>
                <a:ea typeface="Cambria Math"/>
              </a:rPr>
              <a:t> </a:t>
            </a:r>
            <a:endParaRPr lang="en-US" dirty="0" smtClean="0"/>
          </a:p>
          <a:p>
            <a:pPr lvl="1"/>
            <a:r>
              <a:rPr lang="zh-CN" altLang="en-US" dirty="0" smtClean="0"/>
              <a:t>对称性</a:t>
            </a:r>
            <a:r>
              <a:rPr lang="zh-CN" altLang="en-US" dirty="0"/>
              <a:t>不</a:t>
            </a:r>
            <a:r>
              <a:rPr lang="zh-CN" altLang="en-US" dirty="0" smtClean="0"/>
              <a:t>成立：</a:t>
            </a:r>
            <a:r>
              <a:rPr lang="en-US" dirty="0" smtClean="0">
                <a:latin typeface="Cambria Math" pitchFamily="18" charset="0"/>
                <a:ea typeface="Cambria Math" pitchFamily="18" charset="0"/>
              </a:rPr>
              <a:t>2</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4</a:t>
            </a:r>
            <a:r>
              <a:rPr lang="en-US" dirty="0" smtClean="0"/>
              <a:t>, </a:t>
            </a:r>
            <a:r>
              <a:rPr lang="zh-CN" altLang="en-US" dirty="0" smtClean="0"/>
              <a:t>但</a:t>
            </a:r>
            <a:r>
              <a:rPr lang="en-US" dirty="0" smtClean="0">
                <a:latin typeface="Cambria Math" pitchFamily="18" charset="0"/>
                <a:ea typeface="Cambria Math" pitchFamily="18" charset="0"/>
              </a:rPr>
              <a:t>4</a:t>
            </a:r>
            <a:r>
              <a:rPr lang="en-US" dirty="0" smtClean="0"/>
              <a:t> </a:t>
            </a:r>
            <a:r>
              <a:rPr lang="en-US" dirty="0" smtClean="0">
                <a:latin typeface="Cambria Math"/>
                <a:ea typeface="Cambria Math"/>
              </a:rPr>
              <a:t>∤ 2</a:t>
            </a:r>
            <a:r>
              <a:rPr lang="zh-CN" altLang="en-US" dirty="0" smtClean="0">
                <a:latin typeface="Cambria Math"/>
                <a:ea typeface="Cambria Math"/>
              </a:rPr>
              <a:t>；</a:t>
            </a:r>
            <a:r>
              <a:rPr lang="en-US" dirty="0" smtClean="0">
                <a:ea typeface="Cambria Math"/>
              </a:rPr>
              <a:t> </a:t>
            </a:r>
            <a:endParaRPr lang="en-US" dirty="0" smtClean="0"/>
          </a:p>
          <a:p>
            <a:pPr lvl="1"/>
            <a:r>
              <a:rPr lang="zh-CN" altLang="en-US" dirty="0" smtClean="0"/>
              <a:t>传递性：如果 </a:t>
            </a:r>
            <a:r>
              <a:rPr lang="en-US" i="1" dirty="0" smtClean="0"/>
              <a:t>a</a:t>
            </a:r>
            <a:r>
              <a:rPr lang="en-US" dirty="0" smtClean="0"/>
              <a:t> </a:t>
            </a:r>
            <a:r>
              <a:rPr lang="en-US" altLang="zh-CN" dirty="0">
                <a:latin typeface="Cambria Math"/>
                <a:ea typeface="Cambria Math"/>
              </a:rPr>
              <a:t>∣</a:t>
            </a:r>
            <a:r>
              <a:rPr lang="en-US" dirty="0" smtClean="0"/>
              <a:t> </a:t>
            </a:r>
            <a:r>
              <a:rPr lang="en-US" i="1" dirty="0" smtClean="0"/>
              <a:t>b, b</a:t>
            </a:r>
            <a:r>
              <a:rPr lang="en-US" dirty="0" smtClean="0"/>
              <a:t> </a:t>
            </a:r>
            <a:r>
              <a:rPr lang="en-US" altLang="zh-CN" dirty="0">
                <a:latin typeface="Cambria Math"/>
                <a:ea typeface="Cambria Math"/>
              </a:rPr>
              <a:t>∣</a:t>
            </a:r>
            <a:r>
              <a:rPr lang="en-US" dirty="0" smtClean="0"/>
              <a:t> </a:t>
            </a:r>
            <a:r>
              <a:rPr lang="en-US" i="1" dirty="0" smtClean="0"/>
              <a:t>c</a:t>
            </a:r>
            <a:r>
              <a:rPr lang="zh-CN" altLang="en-US" dirty="0"/>
              <a:t>，则有整数</a:t>
            </a:r>
            <a:r>
              <a:rPr lang="en-US" altLang="zh-CN" i="1" dirty="0"/>
              <a:t>k</a:t>
            </a:r>
            <a:r>
              <a:rPr lang="en-US" altLang="zh-CN" dirty="0"/>
              <a:t>, </a:t>
            </a:r>
            <a:r>
              <a:rPr lang="en-US" altLang="zh-CN" i="1" dirty="0"/>
              <a:t>l </a:t>
            </a:r>
            <a:r>
              <a:rPr lang="zh-CN" altLang="en-US" dirty="0" smtClean="0"/>
              <a:t>使</a:t>
            </a:r>
            <a:r>
              <a:rPr lang="en-US" dirty="0" smtClean="0"/>
              <a:t> </a:t>
            </a:r>
            <a:r>
              <a:rPr lang="en-US" i="1" dirty="0" smtClean="0"/>
              <a:t>b</a:t>
            </a:r>
            <a:r>
              <a:rPr lang="en-US" dirty="0" smtClean="0"/>
              <a:t> = </a:t>
            </a:r>
            <a:r>
              <a:rPr lang="en-US" i="1" dirty="0" err="1" smtClean="0"/>
              <a:t>ak</a:t>
            </a:r>
            <a:r>
              <a:rPr lang="en-US" i="1" dirty="0" smtClean="0"/>
              <a:t>, c</a:t>
            </a:r>
            <a:r>
              <a:rPr lang="en-US" dirty="0" smtClean="0"/>
              <a:t> = </a:t>
            </a:r>
            <a:r>
              <a:rPr lang="en-US" i="1" dirty="0" smtClean="0"/>
              <a:t>bl</a:t>
            </a:r>
            <a:r>
              <a:rPr lang="en-US" dirty="0" smtClean="0"/>
              <a:t>. </a:t>
            </a:r>
            <a:r>
              <a:rPr lang="zh-CN" altLang="en-US" dirty="0" smtClean="0"/>
              <a:t>故</a:t>
            </a:r>
            <a:r>
              <a:rPr lang="en-US" i="1" dirty="0" smtClean="0"/>
              <a:t>c</a:t>
            </a:r>
            <a:r>
              <a:rPr lang="en-US" dirty="0" smtClean="0"/>
              <a:t> = </a:t>
            </a:r>
            <a:r>
              <a:rPr lang="en-US" i="1" dirty="0" smtClean="0"/>
              <a:t>a</a:t>
            </a:r>
            <a:r>
              <a:rPr lang="en-US" dirty="0" smtClean="0"/>
              <a:t>(</a:t>
            </a:r>
            <a:r>
              <a:rPr lang="en-US" i="1" dirty="0" smtClean="0"/>
              <a:t>kl</a:t>
            </a:r>
            <a:r>
              <a:rPr lang="en-US" dirty="0" smtClean="0"/>
              <a:t>), </a:t>
            </a:r>
            <a:r>
              <a:rPr lang="en-US" i="1" dirty="0" smtClean="0"/>
              <a:t>a</a:t>
            </a:r>
            <a:r>
              <a:rPr lang="en-US" dirty="0" smtClean="0"/>
              <a:t> </a:t>
            </a:r>
            <a:r>
              <a:rPr lang="en-US" altLang="zh-CN" dirty="0">
                <a:latin typeface="Cambria Math"/>
                <a:ea typeface="Cambria Math"/>
              </a:rPr>
              <a:t>∣</a:t>
            </a:r>
            <a:r>
              <a:rPr lang="en-US" dirty="0" smtClean="0"/>
              <a:t> </a:t>
            </a:r>
            <a:r>
              <a:rPr lang="en-US" i="1" dirty="0" smtClean="0"/>
              <a:t>c</a:t>
            </a:r>
            <a:r>
              <a:rPr lang="en-US" dirty="0" smtClean="0"/>
              <a:t>. </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等价类</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zh-CN" altLang="en-US" b="1" dirty="0" smtClean="0"/>
              <a:t>定义</a:t>
            </a:r>
            <a:r>
              <a:rPr lang="en-US" b="1" dirty="0" smtClean="0">
                <a:latin typeface="Cambria Math" pitchFamily="18" charset="0"/>
                <a:ea typeface="Cambria Math" pitchFamily="18" charset="0"/>
              </a:rPr>
              <a:t>3</a:t>
            </a:r>
            <a:r>
              <a:rPr lang="zh-CN" altLang="en-US" b="1" dirty="0" smtClean="0">
                <a:latin typeface="Cambria Math" pitchFamily="18" charset="0"/>
                <a:ea typeface="Cambria Math" pitchFamily="18" charset="0"/>
              </a:rPr>
              <a:t>：</a:t>
            </a:r>
            <a:r>
              <a:rPr lang="en-US" i="1" dirty="0" smtClean="0"/>
              <a:t>R</a:t>
            </a:r>
            <a:r>
              <a:rPr lang="zh-CN" altLang="en-US" dirty="0" smtClean="0"/>
              <a:t>是集</a:t>
            </a:r>
            <a:r>
              <a:rPr lang="en-US" altLang="zh-CN" i="1" dirty="0" smtClean="0"/>
              <a:t>A</a:t>
            </a:r>
            <a:r>
              <a:rPr lang="zh-CN" altLang="en-US" dirty="0" smtClean="0"/>
              <a:t>上的等价关系，</a:t>
            </a:r>
            <a:r>
              <a:rPr lang="en-US" altLang="zh-CN" i="1" dirty="0" smtClean="0"/>
              <a:t>a</a:t>
            </a:r>
            <a:r>
              <a:rPr lang="en-US" altLang="zh-CN" dirty="0" smtClean="0"/>
              <a:t> </a:t>
            </a:r>
            <a:r>
              <a:rPr lang="en-US" altLang="zh-CN" dirty="0">
                <a:latin typeface="Cambria Math"/>
                <a:ea typeface="Cambria Math"/>
              </a:rPr>
              <a:t>∊</a:t>
            </a:r>
            <a:r>
              <a:rPr lang="en-US" altLang="zh-CN" dirty="0" smtClean="0"/>
              <a:t> </a:t>
            </a:r>
            <a:r>
              <a:rPr lang="en-US" altLang="zh-CN" i="1" dirty="0"/>
              <a:t>A</a:t>
            </a:r>
            <a:r>
              <a:rPr lang="en-US" i="1" dirty="0" smtClean="0"/>
              <a:t>. </a:t>
            </a:r>
            <a:r>
              <a:rPr lang="en-US" dirty="0" smtClean="0"/>
              <a:t> </a:t>
            </a:r>
            <a:r>
              <a:rPr lang="zh-CN" altLang="en-US" dirty="0" smtClean="0"/>
              <a:t>所有与</a:t>
            </a:r>
            <a:r>
              <a:rPr lang="en-US" altLang="zh-CN" i="1" dirty="0"/>
              <a:t>a</a:t>
            </a:r>
            <a:r>
              <a:rPr lang="zh-CN" altLang="en-US" dirty="0" smtClean="0"/>
              <a:t>等价的元素构成的集合称为的</a:t>
            </a:r>
            <a:r>
              <a:rPr lang="en-US" altLang="zh-CN" i="1" dirty="0"/>
              <a:t>a</a:t>
            </a:r>
            <a:r>
              <a:rPr lang="zh-CN" altLang="en-US" dirty="0" smtClean="0"/>
              <a:t>等价类，记作：</a:t>
            </a:r>
            <a:r>
              <a:rPr lang="en-US" dirty="0" smtClean="0"/>
              <a:t>[</a:t>
            </a:r>
            <a:r>
              <a:rPr lang="en-US" i="1" dirty="0" smtClean="0"/>
              <a:t>a</a:t>
            </a:r>
            <a:r>
              <a:rPr lang="en-US" dirty="0" smtClean="0"/>
              <a:t>]</a:t>
            </a:r>
            <a:r>
              <a:rPr lang="en-US" i="1" baseline="-25000" dirty="0" smtClean="0"/>
              <a:t>R</a:t>
            </a:r>
            <a:r>
              <a:rPr lang="zh-CN" altLang="en-US" dirty="0" smtClean="0"/>
              <a:t>，在不致引起混淆时下标</a:t>
            </a:r>
            <a:r>
              <a:rPr lang="en-US" altLang="zh-CN" i="1" dirty="0"/>
              <a:t>R</a:t>
            </a:r>
            <a:r>
              <a:rPr lang="zh-CN" altLang="en-US" dirty="0" smtClean="0"/>
              <a:t>可省去</a:t>
            </a:r>
            <a:r>
              <a:rPr lang="en-US" altLang="zh-CN" dirty="0" smtClean="0"/>
              <a:t>.</a:t>
            </a:r>
            <a:endParaRPr lang="en-US" dirty="0" smtClean="0"/>
          </a:p>
          <a:p>
            <a:pPr algn="ctr">
              <a:buNone/>
            </a:pPr>
            <a:r>
              <a:rPr lang="en-US" dirty="0" smtClean="0"/>
              <a:t>[</a:t>
            </a:r>
            <a:r>
              <a:rPr lang="en-US" i="1" dirty="0" smtClean="0"/>
              <a:t>a</a:t>
            </a:r>
            <a:r>
              <a:rPr lang="en-US" dirty="0" smtClean="0"/>
              <a:t>]</a:t>
            </a:r>
            <a:r>
              <a:rPr lang="en-US" i="1" baseline="-25000" dirty="0" smtClean="0"/>
              <a:t>R </a:t>
            </a:r>
            <a:r>
              <a:rPr lang="en-US" i="1" dirty="0" smtClean="0"/>
              <a:t>= </a:t>
            </a:r>
            <a:r>
              <a:rPr lang="en-US" dirty="0" smtClean="0"/>
              <a:t>{</a:t>
            </a:r>
            <a:r>
              <a:rPr lang="en-US" i="1" dirty="0" smtClean="0"/>
              <a:t>s|</a:t>
            </a:r>
            <a:r>
              <a:rPr lang="en-US" dirty="0" smtClean="0"/>
              <a:t>(</a:t>
            </a:r>
            <a:r>
              <a:rPr lang="en-US" i="1" dirty="0" smtClean="0"/>
              <a:t>a</a:t>
            </a:r>
            <a:r>
              <a:rPr lang="en-US" dirty="0" smtClean="0"/>
              <a:t>, </a:t>
            </a:r>
            <a:r>
              <a:rPr lang="en-US" i="1" dirty="0" smtClean="0"/>
              <a:t>s</a:t>
            </a:r>
            <a:r>
              <a:rPr lang="en-US" dirty="0" smtClean="0"/>
              <a:t>)</a:t>
            </a:r>
            <a:r>
              <a:rPr lang="en-US" i="1" dirty="0" smtClean="0"/>
              <a:t> </a:t>
            </a:r>
            <a:r>
              <a:rPr lang="en-US" dirty="0" smtClean="0">
                <a:latin typeface="Cambria Math"/>
                <a:ea typeface="Cambria Math"/>
              </a:rPr>
              <a:t>∈</a:t>
            </a:r>
            <a:r>
              <a:rPr lang="en-US" i="1" dirty="0" smtClean="0"/>
              <a:t> R</a:t>
            </a:r>
            <a:r>
              <a:rPr lang="en-US" dirty="0" smtClean="0"/>
              <a:t>}</a:t>
            </a:r>
            <a:r>
              <a:rPr lang="en-US" i="1" dirty="0" smtClean="0"/>
              <a:t>.</a:t>
            </a:r>
          </a:p>
          <a:p>
            <a:r>
              <a:rPr lang="zh-CN" altLang="en-US" dirty="0" smtClean="0"/>
              <a:t>如果</a:t>
            </a:r>
            <a:r>
              <a:rPr lang="en-US" i="1" dirty="0" smtClean="0"/>
              <a:t>b </a:t>
            </a:r>
            <a:r>
              <a:rPr lang="en-US" dirty="0" smtClean="0">
                <a:latin typeface="Cambria Math"/>
                <a:ea typeface="Cambria Math"/>
              </a:rPr>
              <a:t>∈ </a:t>
            </a:r>
            <a:r>
              <a:rPr lang="en-US" dirty="0" smtClean="0"/>
              <a:t>[</a:t>
            </a:r>
            <a:r>
              <a:rPr lang="en-US" i="1" dirty="0" smtClean="0"/>
              <a:t>a</a:t>
            </a:r>
            <a:r>
              <a:rPr lang="en-US" dirty="0" smtClean="0"/>
              <a:t>]</a:t>
            </a:r>
            <a:r>
              <a:rPr lang="en-US" i="1" baseline="-25000" dirty="0" smtClean="0"/>
              <a:t>R</a:t>
            </a:r>
            <a:r>
              <a:rPr lang="en-US" dirty="0" smtClean="0"/>
              <a:t>, </a:t>
            </a:r>
            <a:r>
              <a:rPr lang="zh-CN" altLang="en-US" dirty="0" smtClean="0"/>
              <a:t>则称</a:t>
            </a:r>
            <a:r>
              <a:rPr lang="en-US" altLang="zh-CN" i="1" dirty="0"/>
              <a:t>b</a:t>
            </a:r>
            <a:r>
              <a:rPr lang="zh-CN" altLang="en-US" dirty="0" smtClean="0"/>
              <a:t>为此等价类的一个代表；</a:t>
            </a:r>
            <a:r>
              <a:rPr lang="en-US" dirty="0" smtClean="0"/>
              <a:t> </a:t>
            </a:r>
          </a:p>
          <a:p>
            <a:r>
              <a:rPr lang="zh-CN" altLang="en-US" dirty="0" smtClean="0"/>
              <a:t>模</a:t>
            </a:r>
            <a:r>
              <a:rPr lang="en-US" i="1" dirty="0" smtClean="0"/>
              <a:t>m</a:t>
            </a:r>
            <a:r>
              <a:rPr lang="zh-CN" altLang="en-US" dirty="0"/>
              <a:t>同余的</a:t>
            </a:r>
            <a:r>
              <a:rPr lang="zh-CN" altLang="en-US" dirty="0" smtClean="0"/>
              <a:t>等价类称为模</a:t>
            </a:r>
            <a:r>
              <a:rPr lang="en-US" altLang="zh-CN" i="1" dirty="0"/>
              <a:t>m</a:t>
            </a:r>
            <a:r>
              <a:rPr lang="zh-CN" altLang="en-US" dirty="0" smtClean="0"/>
              <a:t>的同余类，整数</a:t>
            </a:r>
            <a:r>
              <a:rPr lang="en-US" altLang="zh-CN" i="1" dirty="0" smtClean="0"/>
              <a:t>a</a:t>
            </a:r>
            <a:r>
              <a:rPr lang="zh-CN" altLang="en-US" dirty="0" smtClean="0"/>
              <a:t>模</a:t>
            </a:r>
            <a:r>
              <a:rPr lang="en-US" altLang="zh-CN" i="1" dirty="0"/>
              <a:t>m</a:t>
            </a:r>
            <a:r>
              <a:rPr lang="zh-CN" altLang="en-US" dirty="0"/>
              <a:t>的同余</a:t>
            </a:r>
            <a:r>
              <a:rPr lang="zh-CN" altLang="en-US" dirty="0" smtClean="0"/>
              <a:t>类记作</a:t>
            </a:r>
            <a:r>
              <a:rPr lang="en-US" dirty="0" smtClean="0"/>
              <a:t> [</a:t>
            </a:r>
            <a:r>
              <a:rPr lang="en-US" i="1" dirty="0" smtClean="0"/>
              <a:t>a</a:t>
            </a:r>
            <a:r>
              <a:rPr lang="en-US" dirty="0" smtClean="0"/>
              <a:t>]</a:t>
            </a:r>
            <a:r>
              <a:rPr lang="en-US" i="1" baseline="-25000" dirty="0" smtClean="0"/>
              <a:t>m</a:t>
            </a:r>
            <a:r>
              <a:rPr lang="en-US" dirty="0" smtClean="0"/>
              <a:t>, [</a:t>
            </a:r>
            <a:r>
              <a:rPr lang="en-US" i="1" dirty="0" smtClean="0"/>
              <a:t>a</a:t>
            </a:r>
            <a:r>
              <a:rPr lang="en-US" dirty="0" smtClean="0"/>
              <a:t>]</a:t>
            </a:r>
            <a:r>
              <a:rPr lang="en-US" i="1" baseline="-25000" dirty="0" smtClean="0"/>
              <a:t>m</a:t>
            </a:r>
            <a:r>
              <a:rPr lang="en-US" i="1" dirty="0" smtClean="0"/>
              <a:t> = </a:t>
            </a:r>
            <a:r>
              <a:rPr lang="en-US" dirty="0" smtClean="0"/>
              <a:t>{…, </a:t>
            </a:r>
            <a:r>
              <a:rPr lang="en-US" i="1" dirty="0" smtClean="0"/>
              <a:t>a</a:t>
            </a:r>
            <a:r>
              <a:rPr lang="en-US" dirty="0" smtClean="0">
                <a:latin typeface="Cambria Math"/>
                <a:ea typeface="Cambria Math"/>
              </a:rPr>
              <a:t>−2</a:t>
            </a:r>
            <a:r>
              <a:rPr lang="en-US" i="1" dirty="0" smtClean="0">
                <a:ea typeface="Cambria Math"/>
              </a:rPr>
              <a:t>m</a:t>
            </a:r>
            <a:r>
              <a:rPr lang="en-US" dirty="0" smtClean="0">
                <a:latin typeface="Cambria Math"/>
                <a:ea typeface="Cambria Math"/>
              </a:rPr>
              <a:t>,</a:t>
            </a:r>
            <a:r>
              <a:rPr lang="en-US" dirty="0" smtClean="0"/>
              <a:t> </a:t>
            </a:r>
            <a:r>
              <a:rPr lang="en-US" i="1" dirty="0" smtClean="0"/>
              <a:t>a</a:t>
            </a:r>
            <a:r>
              <a:rPr lang="en-US" dirty="0" smtClean="0">
                <a:latin typeface="Cambria Math"/>
                <a:ea typeface="Cambria Math"/>
              </a:rPr>
              <a:t>−</a:t>
            </a:r>
            <a:r>
              <a:rPr lang="en-US" i="1" dirty="0" smtClean="0">
                <a:ea typeface="Cambria Math"/>
              </a:rPr>
              <a:t>m</a:t>
            </a:r>
            <a:r>
              <a:rPr lang="en-US" dirty="0" smtClean="0">
                <a:latin typeface="Cambria Math"/>
                <a:ea typeface="Cambria Math"/>
              </a:rPr>
              <a:t>, </a:t>
            </a:r>
            <a:r>
              <a:rPr lang="en-US" i="1" dirty="0" smtClean="0"/>
              <a:t>a</a:t>
            </a:r>
            <a:r>
              <a:rPr lang="en-US" dirty="0" smtClean="0">
                <a:latin typeface="Cambria Math"/>
                <a:ea typeface="Cambria Math"/>
              </a:rPr>
              <a:t>+2</a:t>
            </a:r>
            <a:r>
              <a:rPr lang="en-US" i="1" dirty="0" smtClean="0">
                <a:ea typeface="Cambria Math"/>
              </a:rPr>
              <a:t>m</a:t>
            </a:r>
            <a:r>
              <a:rPr lang="en-US" dirty="0" smtClean="0">
                <a:latin typeface="Cambria Math"/>
                <a:ea typeface="Cambria Math"/>
              </a:rPr>
              <a:t>, </a:t>
            </a:r>
            <a:r>
              <a:rPr lang="en-US" i="1" dirty="0" smtClean="0"/>
              <a:t>a</a:t>
            </a:r>
            <a:r>
              <a:rPr lang="en-US" dirty="0" smtClean="0">
                <a:latin typeface="Cambria Math"/>
                <a:ea typeface="Cambria Math"/>
              </a:rPr>
              <a:t>+2</a:t>
            </a:r>
            <a:r>
              <a:rPr lang="en-US" i="1" dirty="0" smtClean="0">
                <a:latin typeface="Cambria Math"/>
                <a:ea typeface="Cambria Math"/>
              </a:rPr>
              <a:t>m</a:t>
            </a:r>
            <a:r>
              <a:rPr lang="en-US" dirty="0" smtClean="0">
                <a:latin typeface="Cambria Math"/>
                <a:ea typeface="Cambria Math"/>
              </a:rPr>
              <a:t>, … </a:t>
            </a:r>
            <a:r>
              <a:rPr lang="en-US" dirty="0" smtClean="0"/>
              <a:t>}</a:t>
            </a:r>
            <a:r>
              <a:rPr lang="en-US" i="1" dirty="0" smtClean="0"/>
              <a:t>. </a:t>
            </a:r>
            <a:r>
              <a:rPr lang="zh-CN" altLang="en-US" dirty="0" smtClean="0"/>
              <a:t>例如：</a:t>
            </a:r>
            <a:r>
              <a:rPr lang="en-US" dirty="0" smtClean="0"/>
              <a:t> 	[</a:t>
            </a:r>
            <a:r>
              <a:rPr lang="en-US" dirty="0" smtClean="0">
                <a:latin typeface="Cambria Math" pitchFamily="18" charset="0"/>
                <a:ea typeface="Cambria Math" pitchFamily="18" charset="0"/>
              </a:rPr>
              <a:t>0</a:t>
            </a:r>
            <a:r>
              <a:rPr lang="en-US" dirty="0" smtClean="0"/>
              <a:t>]</a:t>
            </a:r>
            <a:r>
              <a:rPr lang="en-US" baseline="-25000" dirty="0" smtClean="0">
                <a:latin typeface="Cambria Math" pitchFamily="18" charset="0"/>
                <a:ea typeface="Cambria Math" pitchFamily="18" charset="0"/>
              </a:rPr>
              <a:t>4</a:t>
            </a:r>
            <a:r>
              <a:rPr lang="en-US" dirty="0" smtClean="0"/>
              <a:t> = {…, </a:t>
            </a:r>
            <a:r>
              <a:rPr lang="en-US" dirty="0" smtClean="0">
                <a:latin typeface="Cambria Math"/>
                <a:ea typeface="Cambria Math"/>
              </a:rPr>
              <a:t>−</a:t>
            </a:r>
            <a:r>
              <a:rPr lang="en-US" dirty="0" smtClean="0">
                <a:latin typeface="Cambria Math" pitchFamily="18" charset="0"/>
                <a:ea typeface="Cambria Math" pitchFamily="18" charset="0"/>
              </a:rPr>
              <a:t>8,</a:t>
            </a:r>
            <a:r>
              <a:rPr lang="en-US" dirty="0" smtClean="0">
                <a:latin typeface="Cambria Math"/>
                <a:ea typeface="Cambria Math"/>
              </a:rPr>
              <a:t> −</a:t>
            </a:r>
            <a:r>
              <a:rPr lang="en-US" dirty="0" smtClean="0">
                <a:latin typeface="Cambria Math" pitchFamily="18" charset="0"/>
                <a:ea typeface="Cambria Math" pitchFamily="18" charset="0"/>
              </a:rPr>
              <a:t>4 , 0, 4 , 8 , …}, </a:t>
            </a:r>
          </a:p>
          <a:p>
            <a:pPr marL="0" indent="0">
              <a:buNone/>
            </a:pPr>
            <a:r>
              <a:rPr lang="en-US" dirty="0">
                <a:latin typeface="Cambria Math" pitchFamily="18" charset="0"/>
                <a:ea typeface="Cambria Math" pitchFamily="18" charset="0"/>
              </a:rPr>
              <a:t>	</a:t>
            </a:r>
            <a:r>
              <a:rPr lang="en-US" dirty="0" smtClean="0"/>
              <a:t>[</a:t>
            </a:r>
            <a:r>
              <a:rPr lang="en-US" dirty="0" smtClean="0">
                <a:latin typeface="Cambria Math" pitchFamily="18" charset="0"/>
                <a:ea typeface="Cambria Math" pitchFamily="18" charset="0"/>
              </a:rPr>
              <a:t>1</a:t>
            </a:r>
            <a:r>
              <a:rPr lang="en-US" dirty="0" smtClean="0"/>
              <a:t>]</a:t>
            </a:r>
            <a:r>
              <a:rPr lang="en-US" baseline="-25000" dirty="0" smtClean="0">
                <a:latin typeface="Cambria Math" pitchFamily="18" charset="0"/>
                <a:ea typeface="Cambria Math" pitchFamily="18" charset="0"/>
              </a:rPr>
              <a:t>4</a:t>
            </a:r>
            <a:r>
              <a:rPr lang="en-US" dirty="0" smtClean="0"/>
              <a:t> = {…, </a:t>
            </a:r>
            <a:r>
              <a:rPr lang="en-US" dirty="0" smtClean="0">
                <a:latin typeface="Cambria Math"/>
                <a:ea typeface="Cambria Math"/>
              </a:rPr>
              <a:t>−</a:t>
            </a:r>
            <a:r>
              <a:rPr lang="en-US" dirty="0" smtClean="0">
                <a:latin typeface="Cambria Math" pitchFamily="18" charset="0"/>
                <a:ea typeface="Cambria Math" pitchFamily="18" charset="0"/>
              </a:rPr>
              <a:t>7,</a:t>
            </a:r>
            <a:r>
              <a:rPr lang="en-US" dirty="0" smtClean="0">
                <a:latin typeface="Cambria Math"/>
                <a:ea typeface="Cambria Math"/>
              </a:rPr>
              <a:t> −</a:t>
            </a:r>
            <a:r>
              <a:rPr lang="en-US" dirty="0" smtClean="0">
                <a:latin typeface="Cambria Math" pitchFamily="18" charset="0"/>
                <a:ea typeface="Cambria Math" pitchFamily="18" charset="0"/>
              </a:rPr>
              <a:t>3 , 1, 5 , 9 , …}</a:t>
            </a:r>
            <a:r>
              <a:rPr lang="en-US" altLang="zh-CN" dirty="0" smtClean="0">
                <a:latin typeface="Cambria Math" pitchFamily="18" charset="0"/>
                <a:ea typeface="Cambria Math" pitchFamily="18" charset="0"/>
              </a:rPr>
              <a:t>,</a:t>
            </a:r>
            <a:endParaRPr lang="en-US" dirty="0" smtClean="0">
              <a:latin typeface="Cambria Math" pitchFamily="18" charset="0"/>
              <a:ea typeface="Cambria Math" pitchFamily="18" charset="0"/>
            </a:endParaRPr>
          </a:p>
          <a:p>
            <a:pPr marL="274320" lvl="1" indent="-274320">
              <a:buClr>
                <a:schemeClr val="accent3"/>
              </a:buClr>
              <a:buSzPct val="95000"/>
              <a:buNone/>
            </a:pPr>
            <a:r>
              <a:rPr lang="en-US" dirty="0" smtClean="0"/>
              <a:t>    	[</a:t>
            </a:r>
            <a:r>
              <a:rPr lang="en-US" dirty="0" smtClean="0">
                <a:latin typeface="Cambria Math" pitchFamily="18" charset="0"/>
                <a:ea typeface="Cambria Math" pitchFamily="18" charset="0"/>
              </a:rPr>
              <a:t>2</a:t>
            </a:r>
            <a:r>
              <a:rPr lang="en-US" dirty="0" smtClean="0"/>
              <a:t>]</a:t>
            </a:r>
            <a:r>
              <a:rPr lang="en-US" baseline="-25000" dirty="0" smtClean="0">
                <a:latin typeface="Cambria Math" pitchFamily="18" charset="0"/>
                <a:ea typeface="Cambria Math" pitchFamily="18" charset="0"/>
              </a:rPr>
              <a:t>4</a:t>
            </a:r>
            <a:r>
              <a:rPr lang="en-US" dirty="0" smtClean="0"/>
              <a:t> = {…, </a:t>
            </a:r>
            <a:r>
              <a:rPr lang="en-US" dirty="0" smtClean="0">
                <a:latin typeface="Cambria Math"/>
                <a:ea typeface="Cambria Math"/>
              </a:rPr>
              <a:t>−</a:t>
            </a:r>
            <a:r>
              <a:rPr lang="en-US" dirty="0" smtClean="0">
                <a:latin typeface="Cambria Math" pitchFamily="18" charset="0"/>
                <a:ea typeface="Cambria Math" pitchFamily="18" charset="0"/>
              </a:rPr>
              <a:t>6,</a:t>
            </a:r>
            <a:r>
              <a:rPr lang="en-US" dirty="0" smtClean="0">
                <a:latin typeface="Cambria Math"/>
                <a:ea typeface="Cambria Math"/>
              </a:rPr>
              <a:t> −</a:t>
            </a:r>
            <a:r>
              <a:rPr lang="en-US" dirty="0" smtClean="0">
                <a:latin typeface="Cambria Math" pitchFamily="18" charset="0"/>
                <a:ea typeface="Cambria Math" pitchFamily="18" charset="0"/>
              </a:rPr>
              <a:t>2 , 2, 6 , 10 , …}, </a:t>
            </a:r>
          </a:p>
          <a:p>
            <a:pPr marL="274320" lvl="1" indent="-274320">
              <a:buClr>
                <a:schemeClr val="accent3"/>
              </a:buClr>
              <a:buSzPct val="95000"/>
              <a:buNone/>
            </a:pPr>
            <a:r>
              <a:rPr lang="en-US" dirty="0">
                <a:latin typeface="Cambria Math" pitchFamily="18" charset="0"/>
                <a:ea typeface="Cambria Math" pitchFamily="18" charset="0"/>
              </a:rPr>
              <a:t>	</a:t>
            </a:r>
            <a:r>
              <a:rPr lang="en-US" dirty="0" smtClean="0">
                <a:latin typeface="Cambria Math" pitchFamily="18" charset="0"/>
                <a:ea typeface="Cambria Math" pitchFamily="18" charset="0"/>
              </a:rPr>
              <a:t>	</a:t>
            </a:r>
            <a:r>
              <a:rPr lang="en-US" dirty="0" smtClean="0"/>
              <a:t>[</a:t>
            </a:r>
            <a:r>
              <a:rPr lang="en-US" dirty="0" smtClean="0">
                <a:latin typeface="Cambria Math" pitchFamily="18" charset="0"/>
                <a:ea typeface="Cambria Math" pitchFamily="18" charset="0"/>
              </a:rPr>
              <a:t>3</a:t>
            </a:r>
            <a:r>
              <a:rPr lang="en-US" dirty="0" smtClean="0"/>
              <a:t>]</a:t>
            </a:r>
            <a:r>
              <a:rPr lang="en-US" baseline="-25000" dirty="0" smtClean="0">
                <a:latin typeface="Cambria Math" pitchFamily="18" charset="0"/>
                <a:ea typeface="Cambria Math" pitchFamily="18" charset="0"/>
              </a:rPr>
              <a:t>4</a:t>
            </a:r>
            <a:r>
              <a:rPr lang="en-US" dirty="0" smtClean="0"/>
              <a:t> = {…, </a:t>
            </a:r>
            <a:r>
              <a:rPr lang="en-US" dirty="0" smtClean="0">
                <a:latin typeface="Cambria Math"/>
                <a:ea typeface="Cambria Math"/>
              </a:rPr>
              <a:t>−</a:t>
            </a:r>
            <a:r>
              <a:rPr lang="en-US" dirty="0" smtClean="0">
                <a:latin typeface="Cambria Math" pitchFamily="18" charset="0"/>
                <a:ea typeface="Cambria Math" pitchFamily="18" charset="0"/>
              </a:rPr>
              <a:t>5,</a:t>
            </a:r>
            <a:r>
              <a:rPr lang="en-US" dirty="0" smtClean="0">
                <a:latin typeface="Cambria Math"/>
                <a:ea typeface="Cambria Math"/>
              </a:rPr>
              <a:t> −</a:t>
            </a:r>
            <a:r>
              <a:rPr lang="en-US" dirty="0" smtClean="0">
                <a:latin typeface="Cambria Math" pitchFamily="18" charset="0"/>
                <a:ea typeface="Cambria Math" pitchFamily="18" charset="0"/>
              </a:rPr>
              <a:t>1 , 3, 7 , 11 , …}</a:t>
            </a:r>
          </a:p>
          <a:p>
            <a:pPr>
              <a:buNone/>
            </a:pP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等价类的性质</a:t>
            </a:r>
            <a:endParaRPr lang="en-US" dirty="0"/>
          </a:p>
        </p:txBody>
      </p:sp>
      <p:sp>
        <p:nvSpPr>
          <p:cNvPr id="3" name="Content Placeholder 2"/>
          <p:cNvSpPr>
            <a:spLocks noGrp="1"/>
          </p:cNvSpPr>
          <p:nvPr>
            <p:ph idx="1"/>
          </p:nvPr>
        </p:nvSpPr>
        <p:spPr/>
        <p:txBody>
          <a:bodyPr>
            <a:normAutofit/>
          </a:bodyPr>
          <a:lstStyle/>
          <a:p>
            <a:pPr>
              <a:buNone/>
            </a:pPr>
            <a:r>
              <a:rPr lang="zh-CN" altLang="en-US" b="1" dirty="0" smtClean="0"/>
              <a:t>定理</a:t>
            </a:r>
            <a:r>
              <a:rPr lang="en-US" b="1" dirty="0" smtClean="0">
                <a:latin typeface="Cambria Math" pitchFamily="18" charset="0"/>
                <a:ea typeface="Cambria Math" pitchFamily="18" charset="0"/>
              </a:rPr>
              <a:t>1</a:t>
            </a:r>
            <a:r>
              <a:rPr lang="zh-CN" altLang="en-US" b="1" dirty="0" smtClean="0">
                <a:latin typeface="Cambria Math" pitchFamily="18" charset="0"/>
                <a:ea typeface="Cambria Math" pitchFamily="18" charset="0"/>
              </a:rPr>
              <a:t>：</a:t>
            </a:r>
            <a:r>
              <a:rPr lang="en-US" altLang="zh-CN" i="1" dirty="0" smtClean="0"/>
              <a:t>R</a:t>
            </a:r>
            <a:r>
              <a:rPr lang="zh-CN" altLang="en-US" dirty="0"/>
              <a:t>是集</a:t>
            </a:r>
            <a:r>
              <a:rPr lang="en-US" altLang="zh-CN" i="1" dirty="0"/>
              <a:t>A</a:t>
            </a:r>
            <a:r>
              <a:rPr lang="zh-CN" altLang="en-US" dirty="0"/>
              <a:t>上的等价关系</a:t>
            </a:r>
            <a:r>
              <a:rPr lang="zh-CN" altLang="en-US" dirty="0" smtClean="0"/>
              <a:t>，对于</a:t>
            </a:r>
            <a:r>
              <a:rPr lang="en-US" altLang="zh-CN" i="1" dirty="0"/>
              <a:t>A</a:t>
            </a:r>
            <a:r>
              <a:rPr lang="zh-CN" altLang="en-US" dirty="0" smtClean="0"/>
              <a:t>的元素</a:t>
            </a:r>
            <a:r>
              <a:rPr lang="en-US" altLang="zh-CN" i="1" dirty="0" smtClean="0"/>
              <a:t>a</a:t>
            </a:r>
            <a:r>
              <a:rPr lang="en-US" altLang="zh-CN" dirty="0" smtClean="0"/>
              <a:t>, </a:t>
            </a:r>
            <a:r>
              <a:rPr lang="en-US" altLang="zh-CN" i="1" dirty="0" smtClean="0"/>
              <a:t>b</a:t>
            </a:r>
            <a:r>
              <a:rPr lang="en-US" altLang="zh-CN" dirty="0" smtClean="0"/>
              <a:t> </a:t>
            </a:r>
            <a:r>
              <a:rPr lang="zh-CN" altLang="en-US" dirty="0" smtClean="0"/>
              <a:t>，以下各条等价</a:t>
            </a:r>
            <a:r>
              <a:rPr lang="en-US" dirty="0" smtClean="0"/>
              <a:t>: </a:t>
            </a:r>
          </a:p>
          <a:p>
            <a:pPr lvl="1">
              <a:buNone/>
            </a:pPr>
            <a:r>
              <a:rPr lang="en-US" dirty="0" smtClean="0"/>
              <a:t>(</a:t>
            </a:r>
            <a:r>
              <a:rPr lang="en-US" i="1" dirty="0" err="1" smtClean="0"/>
              <a:t>i</a:t>
            </a:r>
            <a:r>
              <a:rPr lang="en-US" dirty="0" smtClean="0"/>
              <a:t>) </a:t>
            </a:r>
            <a:r>
              <a:rPr lang="en-US" i="1" dirty="0" err="1" smtClean="0"/>
              <a:t>aRb</a:t>
            </a:r>
            <a:r>
              <a:rPr lang="en-US" i="1" dirty="0" smtClean="0"/>
              <a:t>;  	</a:t>
            </a:r>
            <a:r>
              <a:rPr lang="en-US" i="1" dirty="0" smtClean="0"/>
              <a:t>	</a:t>
            </a:r>
            <a:r>
              <a:rPr lang="en-US" dirty="0" smtClean="0"/>
              <a:t>(</a:t>
            </a:r>
            <a:r>
              <a:rPr lang="en-US" i="1" dirty="0" smtClean="0"/>
              <a:t>ii</a:t>
            </a:r>
            <a:r>
              <a:rPr lang="en-US" dirty="0" smtClean="0"/>
              <a:t>) [</a:t>
            </a:r>
            <a:r>
              <a:rPr lang="en-US" i="1" dirty="0" smtClean="0"/>
              <a:t>a</a:t>
            </a:r>
            <a:r>
              <a:rPr lang="en-US" dirty="0" smtClean="0"/>
              <a:t>] = [</a:t>
            </a:r>
            <a:r>
              <a:rPr lang="en-US" i="1" dirty="0" smtClean="0"/>
              <a:t>b</a:t>
            </a:r>
            <a:r>
              <a:rPr lang="en-US" dirty="0" smtClean="0"/>
              <a:t>]; 	</a:t>
            </a:r>
            <a:r>
              <a:rPr lang="en-US" dirty="0" smtClean="0"/>
              <a:t>	(</a:t>
            </a:r>
            <a:r>
              <a:rPr lang="en-US" i="1" dirty="0" smtClean="0"/>
              <a:t>iii</a:t>
            </a:r>
            <a:r>
              <a:rPr lang="en-US" dirty="0" smtClean="0"/>
              <a:t>)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a:t>
            </a:r>
            <a:r>
              <a:rPr lang="en-US" altLang="zh-CN" dirty="0">
                <a:latin typeface="Cambria Math"/>
                <a:ea typeface="Cambria Math"/>
              </a:rPr>
              <a:t>≠</a:t>
            </a:r>
            <a:r>
              <a:rPr lang="en-US" dirty="0" smtClean="0"/>
              <a:t> </a:t>
            </a:r>
            <a:r>
              <a:rPr lang="en-US" dirty="0" smtClean="0">
                <a:latin typeface="Cambria Math"/>
                <a:ea typeface="Cambria Math"/>
              </a:rPr>
              <a:t>∅.</a:t>
            </a:r>
          </a:p>
          <a:p>
            <a:pPr marL="274320" lvl="1" indent="-274320">
              <a:buClr>
                <a:schemeClr val="accent3"/>
              </a:buClr>
              <a:buSzPct val="95000"/>
              <a:buNone/>
            </a:pPr>
            <a:r>
              <a:rPr lang="zh-CN" altLang="en-US" b="1" dirty="0" smtClean="0">
                <a:latin typeface="Cambria Math"/>
                <a:ea typeface="Cambria Math"/>
              </a:rPr>
              <a:t>证明：</a:t>
            </a:r>
            <a:r>
              <a:rPr lang="en-US" dirty="0" smtClean="0">
                <a:latin typeface="Cambria Math"/>
                <a:ea typeface="Cambria Math"/>
              </a:rPr>
              <a:t>(</a:t>
            </a:r>
            <a:r>
              <a:rPr lang="en-US" i="1" dirty="0" err="1" smtClean="0">
                <a:ea typeface="Cambria Math"/>
              </a:rPr>
              <a:t>i</a:t>
            </a:r>
            <a:r>
              <a:rPr lang="en-US" dirty="0" smtClean="0">
                <a:latin typeface="Cambria Math"/>
                <a:ea typeface="Cambria Math"/>
              </a:rPr>
              <a:t>) </a:t>
            </a:r>
            <a:r>
              <a:rPr lang="en-US" altLang="zh-CN" dirty="0">
                <a:latin typeface="Cambria Math"/>
                <a:ea typeface="Cambria Math"/>
              </a:rPr>
              <a:t>⟶</a:t>
            </a:r>
            <a:r>
              <a:rPr lang="en-US" dirty="0" smtClean="0">
                <a:latin typeface="Cambria Math"/>
                <a:ea typeface="Cambria Math"/>
              </a:rPr>
              <a:t> (</a:t>
            </a:r>
            <a:r>
              <a:rPr lang="en-US" i="1" dirty="0" smtClean="0">
                <a:ea typeface="Cambria Math" pitchFamily="18" charset="0"/>
              </a:rPr>
              <a:t>ii</a:t>
            </a:r>
            <a:r>
              <a:rPr lang="en-US" dirty="0" smtClean="0">
                <a:latin typeface="Cambria Math"/>
                <a:ea typeface="Cambria Math"/>
              </a:rPr>
              <a:t>)</a:t>
            </a:r>
            <a:r>
              <a:rPr lang="zh-CN" altLang="en-US" dirty="0" smtClean="0">
                <a:latin typeface="Cambria Math"/>
                <a:ea typeface="Cambria Math"/>
              </a:rPr>
              <a:t>：若</a:t>
            </a:r>
            <a:r>
              <a:rPr lang="en-US" dirty="0" smtClean="0">
                <a:latin typeface="Cambria Math"/>
                <a:ea typeface="Cambria Math"/>
              </a:rPr>
              <a:t>c ∈</a:t>
            </a:r>
            <a:r>
              <a:rPr lang="en-US" dirty="0" smtClean="0"/>
              <a:t> [</a:t>
            </a:r>
            <a:r>
              <a:rPr lang="en-US" i="1" dirty="0" smtClean="0"/>
              <a:t>a</a:t>
            </a:r>
            <a:r>
              <a:rPr lang="en-US" dirty="0" smtClean="0"/>
              <a:t>]</a:t>
            </a:r>
            <a:r>
              <a:rPr lang="en-US" altLang="zh-CN" dirty="0" smtClean="0"/>
              <a:t>, </a:t>
            </a:r>
            <a:r>
              <a:rPr lang="zh-CN" altLang="en-US" dirty="0" smtClean="0"/>
              <a:t>则</a:t>
            </a:r>
            <a:r>
              <a:rPr lang="en-US" i="1" dirty="0" err="1" smtClean="0"/>
              <a:t>aRc</a:t>
            </a:r>
            <a:r>
              <a:rPr lang="en-US" i="1" dirty="0" smtClean="0"/>
              <a:t>. </a:t>
            </a:r>
            <a:r>
              <a:rPr lang="zh-CN" altLang="en-US" dirty="0" smtClean="0"/>
              <a:t>由</a:t>
            </a:r>
            <a:r>
              <a:rPr lang="en-US" i="1" dirty="0" err="1" smtClean="0"/>
              <a:t>aRb</a:t>
            </a:r>
            <a:r>
              <a:rPr lang="zh-CN" altLang="en-US" dirty="0" smtClean="0"/>
              <a:t>和</a:t>
            </a:r>
            <a:r>
              <a:rPr lang="en-US" i="1" dirty="0" smtClean="0"/>
              <a:t>R</a:t>
            </a:r>
            <a:r>
              <a:rPr lang="zh-CN" altLang="en-US" dirty="0" smtClean="0"/>
              <a:t>的对称性得</a:t>
            </a:r>
            <a:r>
              <a:rPr lang="en-US" i="1" dirty="0" err="1" smtClean="0"/>
              <a:t>bRa</a:t>
            </a:r>
            <a:r>
              <a:rPr lang="en-US" i="1" dirty="0" smtClean="0"/>
              <a:t>, </a:t>
            </a:r>
            <a:r>
              <a:rPr lang="zh-CN" altLang="en-US" dirty="0" smtClean="0"/>
              <a:t>再由</a:t>
            </a:r>
            <a:r>
              <a:rPr lang="en-US" altLang="zh-CN" i="1" dirty="0" err="1"/>
              <a:t>aRc</a:t>
            </a:r>
            <a:r>
              <a:rPr lang="zh-CN" altLang="en-US" dirty="0" smtClean="0"/>
              <a:t>和</a:t>
            </a:r>
            <a:r>
              <a:rPr lang="en-US" altLang="zh-CN" i="1" dirty="0" smtClean="0"/>
              <a:t>R</a:t>
            </a:r>
            <a:r>
              <a:rPr lang="zh-CN" altLang="en-US" dirty="0" smtClean="0"/>
              <a:t>的传递性得</a:t>
            </a:r>
            <a:r>
              <a:rPr lang="en-US" i="1" dirty="0" err="1" smtClean="0"/>
              <a:t>bRc</a:t>
            </a:r>
            <a:r>
              <a:rPr lang="en-US" dirty="0" smtClean="0"/>
              <a:t>,</a:t>
            </a:r>
            <a:r>
              <a:rPr lang="en-US" dirty="0" smtClean="0">
                <a:latin typeface="Cambria Math"/>
                <a:ea typeface="Cambria Math"/>
              </a:rPr>
              <a:t> </a:t>
            </a:r>
            <a:r>
              <a:rPr lang="zh-CN" altLang="en-US" dirty="0" smtClean="0">
                <a:latin typeface="Cambria Math"/>
                <a:ea typeface="Cambria Math"/>
              </a:rPr>
              <a:t>从而</a:t>
            </a:r>
            <a:r>
              <a:rPr lang="en-US" i="1" dirty="0" smtClean="0">
                <a:ea typeface="Cambria Math"/>
              </a:rPr>
              <a:t>c</a:t>
            </a:r>
            <a:r>
              <a:rPr lang="en-US" dirty="0" smtClean="0">
                <a:latin typeface="Cambria Math"/>
                <a:ea typeface="Cambria Math"/>
              </a:rPr>
              <a:t> ∈</a:t>
            </a:r>
            <a:r>
              <a:rPr lang="en-US" dirty="0" smtClean="0"/>
              <a:t> [</a:t>
            </a:r>
            <a:r>
              <a:rPr lang="en-US" i="1" dirty="0" smtClean="0"/>
              <a:t>b</a:t>
            </a:r>
            <a:r>
              <a:rPr lang="en-US" dirty="0" smtClean="0"/>
              <a:t>],  [</a:t>
            </a:r>
            <a:r>
              <a:rPr lang="en-US" i="1" dirty="0" smtClean="0"/>
              <a:t>a</a:t>
            </a:r>
            <a:r>
              <a:rPr lang="en-US" dirty="0" smtClean="0"/>
              <a:t>]</a:t>
            </a:r>
            <a:r>
              <a:rPr lang="en-US" dirty="0" smtClean="0">
                <a:latin typeface="Cambria Math"/>
                <a:ea typeface="Cambria Math"/>
              </a:rPr>
              <a:t>⊆</a:t>
            </a:r>
            <a:r>
              <a:rPr lang="en-US" dirty="0" smtClean="0"/>
              <a:t> [</a:t>
            </a:r>
            <a:r>
              <a:rPr lang="en-US" i="1" dirty="0" smtClean="0"/>
              <a:t>b</a:t>
            </a:r>
            <a:r>
              <a:rPr lang="en-US" dirty="0" smtClean="0"/>
              <a:t>]. </a:t>
            </a:r>
            <a:r>
              <a:rPr lang="zh-CN" altLang="en-US" dirty="0" smtClean="0"/>
              <a:t>利用</a:t>
            </a:r>
            <a:r>
              <a:rPr lang="en-US" altLang="zh-CN" i="1" dirty="0" err="1" smtClean="0"/>
              <a:t>bRa</a:t>
            </a:r>
            <a:r>
              <a:rPr lang="en-US" altLang="zh-CN" i="1" dirty="0" smtClean="0"/>
              <a:t>, </a:t>
            </a:r>
            <a:r>
              <a:rPr lang="zh-CN" altLang="en-US" dirty="0" smtClean="0"/>
              <a:t>前述证明表明</a:t>
            </a:r>
            <a:r>
              <a:rPr lang="en-US" altLang="zh-CN" dirty="0"/>
              <a:t>[</a:t>
            </a:r>
            <a:r>
              <a:rPr lang="en-US" altLang="zh-CN" i="1" dirty="0"/>
              <a:t>b</a:t>
            </a:r>
            <a:r>
              <a:rPr lang="en-US" altLang="zh-CN" dirty="0"/>
              <a:t>]</a:t>
            </a:r>
            <a:r>
              <a:rPr lang="en-US" altLang="zh-CN" dirty="0">
                <a:latin typeface="Cambria Math"/>
                <a:ea typeface="Cambria Math"/>
              </a:rPr>
              <a:t>⊆</a:t>
            </a:r>
            <a:r>
              <a:rPr lang="en-US" altLang="zh-CN" dirty="0"/>
              <a:t> [</a:t>
            </a:r>
            <a:r>
              <a:rPr lang="en-US" altLang="zh-CN" i="1" dirty="0"/>
              <a:t>a</a:t>
            </a:r>
            <a:r>
              <a:rPr lang="en-US" altLang="zh-CN" dirty="0" smtClean="0"/>
              <a:t>], </a:t>
            </a:r>
            <a:r>
              <a:rPr lang="en-US" altLang="zh-CN" dirty="0"/>
              <a:t>[</a:t>
            </a:r>
            <a:r>
              <a:rPr lang="en-US" altLang="zh-CN" i="1" dirty="0"/>
              <a:t>a</a:t>
            </a:r>
            <a:r>
              <a:rPr lang="en-US" altLang="zh-CN" dirty="0"/>
              <a:t>] = [</a:t>
            </a:r>
            <a:r>
              <a:rPr lang="en-US" altLang="zh-CN" i="1" dirty="0"/>
              <a:t>b</a:t>
            </a:r>
            <a:r>
              <a:rPr lang="en-US" altLang="zh-CN" dirty="0" smtClean="0"/>
              <a:t>].</a:t>
            </a:r>
          </a:p>
          <a:p>
            <a:pPr lvl="1">
              <a:buNone/>
            </a:pPr>
            <a:r>
              <a:rPr lang="en-US" altLang="zh-CN" dirty="0" smtClean="0">
                <a:latin typeface="Cambria Math"/>
                <a:ea typeface="Cambria Math"/>
              </a:rPr>
              <a:t>(</a:t>
            </a:r>
            <a:r>
              <a:rPr lang="en-US" altLang="zh-CN" i="1" dirty="0" smtClean="0">
                <a:ea typeface="Cambria Math"/>
              </a:rPr>
              <a:t>ii</a:t>
            </a:r>
            <a:r>
              <a:rPr lang="en-US" altLang="zh-CN" dirty="0" smtClean="0">
                <a:latin typeface="Cambria Math"/>
                <a:ea typeface="Cambria Math"/>
              </a:rPr>
              <a:t>) ⟶ </a:t>
            </a:r>
            <a:r>
              <a:rPr lang="en-US" altLang="zh-CN" dirty="0">
                <a:latin typeface="Cambria Math"/>
                <a:ea typeface="Cambria Math"/>
              </a:rPr>
              <a:t>(</a:t>
            </a:r>
            <a:r>
              <a:rPr lang="en-US" altLang="zh-CN" i="1" dirty="0" smtClean="0">
                <a:ea typeface="Cambria Math" pitchFamily="18" charset="0"/>
              </a:rPr>
              <a:t>iii</a:t>
            </a:r>
            <a:r>
              <a:rPr lang="en-US" altLang="zh-CN" dirty="0" smtClean="0">
                <a:latin typeface="Cambria Math"/>
                <a:ea typeface="Cambria Math"/>
              </a:rPr>
              <a:t>)</a:t>
            </a:r>
            <a:r>
              <a:rPr lang="zh-CN" altLang="en-US" dirty="0" smtClean="0">
                <a:latin typeface="Cambria Math"/>
                <a:ea typeface="Cambria Math"/>
              </a:rPr>
              <a:t>：显然</a:t>
            </a:r>
            <a:endParaRPr lang="en-US" altLang="zh-CN" dirty="0" smtClean="0">
              <a:latin typeface="Cambria Math"/>
              <a:ea typeface="Cambria Math"/>
            </a:endParaRPr>
          </a:p>
          <a:p>
            <a:pPr lvl="1">
              <a:buNone/>
            </a:pPr>
            <a:r>
              <a:rPr lang="en-US" altLang="zh-CN" dirty="0">
                <a:latin typeface="Cambria Math"/>
                <a:ea typeface="Cambria Math"/>
              </a:rPr>
              <a:t>(</a:t>
            </a:r>
            <a:r>
              <a:rPr lang="en-US" altLang="zh-CN" i="1" dirty="0" smtClean="0">
                <a:ea typeface="Cambria Math"/>
              </a:rPr>
              <a:t>iii</a:t>
            </a:r>
            <a:r>
              <a:rPr lang="en-US" altLang="zh-CN" dirty="0" smtClean="0">
                <a:latin typeface="Cambria Math"/>
                <a:ea typeface="Cambria Math"/>
              </a:rPr>
              <a:t>) </a:t>
            </a:r>
            <a:r>
              <a:rPr lang="en-US" altLang="zh-CN" dirty="0">
                <a:latin typeface="Cambria Math"/>
                <a:ea typeface="Cambria Math"/>
              </a:rPr>
              <a:t>⟶ (</a:t>
            </a:r>
            <a:r>
              <a:rPr lang="en-US" altLang="zh-CN" i="1" dirty="0" err="1" smtClean="0">
                <a:ea typeface="Cambria Math" pitchFamily="18" charset="0"/>
              </a:rPr>
              <a:t>i</a:t>
            </a:r>
            <a:r>
              <a:rPr lang="en-US" altLang="zh-CN" dirty="0" smtClean="0">
                <a:latin typeface="Cambria Math"/>
                <a:ea typeface="Cambria Math"/>
              </a:rPr>
              <a:t>)</a:t>
            </a:r>
            <a:r>
              <a:rPr lang="zh-CN" altLang="en-US" dirty="0" smtClean="0">
                <a:latin typeface="Cambria Math"/>
                <a:ea typeface="Cambria Math"/>
              </a:rPr>
              <a:t>：取</a:t>
            </a:r>
            <a:r>
              <a:rPr lang="en-US" altLang="zh-CN" dirty="0" smtClean="0">
                <a:latin typeface="Cambria Math"/>
                <a:ea typeface="Cambria Math"/>
              </a:rPr>
              <a:t>c ∈</a:t>
            </a:r>
            <a:r>
              <a:rPr lang="en-US" altLang="zh-CN" dirty="0"/>
              <a:t> [</a:t>
            </a:r>
            <a:r>
              <a:rPr lang="en-US" altLang="zh-CN" i="1" dirty="0"/>
              <a:t>a</a:t>
            </a:r>
            <a:r>
              <a:rPr lang="en-US" altLang="zh-CN" dirty="0"/>
              <a:t>] </a:t>
            </a:r>
            <a:r>
              <a:rPr lang="en-US" altLang="zh-CN" dirty="0">
                <a:latin typeface="Cambria Math"/>
                <a:ea typeface="Cambria Math"/>
              </a:rPr>
              <a:t>∩</a:t>
            </a:r>
            <a:r>
              <a:rPr lang="en-US" altLang="zh-CN" dirty="0"/>
              <a:t> [</a:t>
            </a:r>
            <a:r>
              <a:rPr lang="en-US" altLang="zh-CN" i="1" dirty="0"/>
              <a:t>b</a:t>
            </a:r>
            <a:r>
              <a:rPr lang="en-US" altLang="zh-CN" dirty="0" smtClean="0"/>
              <a:t>], </a:t>
            </a:r>
            <a:r>
              <a:rPr lang="zh-CN" altLang="en-US" dirty="0" smtClean="0"/>
              <a:t>由</a:t>
            </a:r>
            <a:r>
              <a:rPr lang="en-US" altLang="zh-CN" dirty="0">
                <a:latin typeface="Cambria Math"/>
                <a:ea typeface="Cambria Math"/>
              </a:rPr>
              <a:t>c ∈</a:t>
            </a:r>
            <a:r>
              <a:rPr lang="en-US" altLang="zh-CN" dirty="0"/>
              <a:t> [</a:t>
            </a:r>
            <a:r>
              <a:rPr lang="en-US" altLang="zh-CN" i="1" dirty="0"/>
              <a:t>a</a:t>
            </a:r>
            <a:r>
              <a:rPr lang="en-US" altLang="zh-CN" dirty="0"/>
              <a:t>]</a:t>
            </a:r>
            <a:r>
              <a:rPr lang="zh-CN" altLang="en-US" dirty="0" smtClean="0"/>
              <a:t>得</a:t>
            </a:r>
            <a:r>
              <a:rPr lang="en-US" altLang="zh-CN" i="1" dirty="0" err="1" smtClean="0"/>
              <a:t>aRc</a:t>
            </a:r>
            <a:r>
              <a:rPr lang="en-US" altLang="zh-CN" i="1" dirty="0" smtClean="0"/>
              <a:t>, </a:t>
            </a:r>
            <a:r>
              <a:rPr lang="zh-CN" altLang="en-US" dirty="0" smtClean="0"/>
              <a:t>由</a:t>
            </a:r>
            <a:r>
              <a:rPr lang="en-US" altLang="zh-CN" dirty="0" smtClean="0">
                <a:latin typeface="Cambria Math"/>
                <a:ea typeface="Cambria Math"/>
              </a:rPr>
              <a:t>c </a:t>
            </a:r>
            <a:r>
              <a:rPr lang="en-US" altLang="zh-CN" dirty="0">
                <a:latin typeface="Cambria Math"/>
                <a:ea typeface="Cambria Math"/>
              </a:rPr>
              <a:t>∈</a:t>
            </a:r>
            <a:r>
              <a:rPr lang="en-US" altLang="zh-CN" dirty="0"/>
              <a:t> </a:t>
            </a:r>
            <a:r>
              <a:rPr lang="en-US" altLang="zh-CN" dirty="0" smtClean="0"/>
              <a:t>[</a:t>
            </a:r>
            <a:r>
              <a:rPr lang="en-US" altLang="zh-CN" i="1" dirty="0" smtClean="0"/>
              <a:t>b</a:t>
            </a:r>
            <a:r>
              <a:rPr lang="en-US" altLang="zh-CN" dirty="0" smtClean="0"/>
              <a:t>]</a:t>
            </a:r>
            <a:r>
              <a:rPr lang="zh-CN" altLang="en-US" dirty="0" smtClean="0"/>
              <a:t>得</a:t>
            </a:r>
            <a:r>
              <a:rPr lang="en-US" altLang="zh-CN" i="1" dirty="0" err="1" smtClean="0"/>
              <a:t>bRc</a:t>
            </a:r>
            <a:r>
              <a:rPr lang="en-US" altLang="zh-CN" i="1" dirty="0" smtClean="0"/>
              <a:t>, </a:t>
            </a:r>
            <a:r>
              <a:rPr lang="zh-CN" altLang="en-US" dirty="0" smtClean="0"/>
              <a:t>再</a:t>
            </a:r>
            <a:r>
              <a:rPr lang="zh-CN" altLang="en-US" dirty="0"/>
              <a:t>由</a:t>
            </a:r>
            <a:r>
              <a:rPr lang="en-US" altLang="zh-CN" i="1" dirty="0" smtClean="0"/>
              <a:t>R</a:t>
            </a:r>
            <a:r>
              <a:rPr lang="zh-CN" altLang="en-US" dirty="0"/>
              <a:t>的</a:t>
            </a:r>
            <a:r>
              <a:rPr lang="zh-CN" altLang="en-US" dirty="0" smtClean="0"/>
              <a:t>对称性得</a:t>
            </a:r>
            <a:r>
              <a:rPr lang="en-US" altLang="zh-CN" i="1" dirty="0" err="1" smtClean="0"/>
              <a:t>cRb</a:t>
            </a:r>
            <a:r>
              <a:rPr lang="en-US" altLang="zh-CN" i="1" dirty="0" smtClean="0"/>
              <a:t>, </a:t>
            </a:r>
            <a:r>
              <a:rPr lang="zh-CN" altLang="en-US" dirty="0" smtClean="0"/>
              <a:t>最后，由</a:t>
            </a:r>
            <a:r>
              <a:rPr lang="en-US" altLang="zh-CN" i="1" dirty="0" err="1"/>
              <a:t>aRc</a:t>
            </a:r>
            <a:r>
              <a:rPr lang="en-US" altLang="zh-CN" i="1" dirty="0"/>
              <a:t>, </a:t>
            </a:r>
            <a:r>
              <a:rPr lang="en-US" altLang="zh-CN" i="1" dirty="0" err="1" smtClean="0"/>
              <a:t>cRb</a:t>
            </a:r>
            <a:r>
              <a:rPr lang="zh-CN" altLang="en-US" dirty="0" smtClean="0"/>
              <a:t>和</a:t>
            </a:r>
            <a:r>
              <a:rPr lang="en-US" altLang="zh-CN" i="1" dirty="0"/>
              <a:t>R</a:t>
            </a:r>
            <a:r>
              <a:rPr lang="zh-CN" altLang="en-US" dirty="0"/>
              <a:t>的传递性</a:t>
            </a:r>
            <a:r>
              <a:rPr lang="zh-CN" altLang="en-US" dirty="0" smtClean="0"/>
              <a:t>得</a:t>
            </a:r>
            <a:r>
              <a:rPr lang="en-US" altLang="zh-CN" i="1" dirty="0" err="1" smtClean="0"/>
              <a:t>aRb</a:t>
            </a:r>
            <a:r>
              <a:rPr lang="en-US" altLang="zh-CN" i="1" dirty="0" smtClean="0"/>
              <a:t>. </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集合的划分</a:t>
            </a:r>
            <a:endParaRPr lang="en-US" dirty="0"/>
          </a:p>
        </p:txBody>
      </p:sp>
      <p:sp>
        <p:nvSpPr>
          <p:cNvPr id="3" name="Content Placeholder 2"/>
          <p:cNvSpPr>
            <a:spLocks noGrp="1"/>
          </p:cNvSpPr>
          <p:nvPr>
            <p:ph idx="1"/>
          </p:nvPr>
        </p:nvSpPr>
        <p:spPr/>
        <p:txBody>
          <a:bodyPr/>
          <a:lstStyle/>
          <a:p>
            <a:pPr>
              <a:buNone/>
            </a:pPr>
            <a:r>
              <a:rPr lang="zh-CN" altLang="en-US" b="1" dirty="0" smtClean="0"/>
              <a:t>定义：</a:t>
            </a:r>
            <a:r>
              <a:rPr lang="zh-CN" altLang="en-US" dirty="0" smtClean="0"/>
              <a:t>集</a:t>
            </a:r>
            <a:r>
              <a:rPr lang="en-US" i="1" dirty="0" smtClean="0"/>
              <a:t>S</a:t>
            </a:r>
            <a:r>
              <a:rPr lang="zh-CN" altLang="en-US" dirty="0" smtClean="0"/>
              <a:t>的一组子集</a:t>
            </a:r>
            <a:r>
              <a:rPr lang="en-US" i="1" dirty="0" smtClean="0"/>
              <a:t>A</a:t>
            </a:r>
            <a:r>
              <a:rPr lang="en-US" i="1" baseline="-25000" dirty="0" smtClean="0"/>
              <a:t>i</a:t>
            </a:r>
            <a:r>
              <a:rPr lang="en-US" dirty="0" smtClean="0"/>
              <a:t>, </a:t>
            </a:r>
            <a:r>
              <a:rPr lang="en-US" i="1" dirty="0" err="1" smtClean="0"/>
              <a:t>i</a:t>
            </a:r>
            <a:r>
              <a:rPr lang="en-US" dirty="0" smtClean="0"/>
              <a:t> </a:t>
            </a:r>
            <a:r>
              <a:rPr lang="en-US" dirty="0" smtClean="0">
                <a:latin typeface="Cambria Math"/>
                <a:ea typeface="Cambria Math"/>
              </a:rPr>
              <a:t>∈</a:t>
            </a:r>
            <a:r>
              <a:rPr lang="en-US" dirty="0" smtClean="0"/>
              <a:t> </a:t>
            </a:r>
            <a:r>
              <a:rPr lang="en-US" i="1" dirty="0" smtClean="0"/>
              <a:t>I</a:t>
            </a:r>
            <a:r>
              <a:rPr lang="en-US" dirty="0" smtClean="0"/>
              <a:t> (</a:t>
            </a:r>
            <a:r>
              <a:rPr lang="en-US" i="1" dirty="0" smtClean="0"/>
              <a:t>I</a:t>
            </a:r>
            <a:r>
              <a:rPr lang="en-US" dirty="0" smtClean="0"/>
              <a:t> </a:t>
            </a:r>
            <a:r>
              <a:rPr lang="zh-CN" altLang="en-US" dirty="0" smtClean="0"/>
              <a:t>称为指标集</a:t>
            </a:r>
            <a:r>
              <a:rPr lang="en-US" dirty="0" smtClean="0"/>
              <a:t>), </a:t>
            </a:r>
            <a:r>
              <a:rPr lang="zh-CN" altLang="en-US" dirty="0" smtClean="0"/>
              <a:t>满足：</a:t>
            </a:r>
            <a:endParaRPr lang="en-US" dirty="0" smtClean="0"/>
          </a:p>
          <a:p>
            <a:pPr lvl="1"/>
            <a:r>
              <a:rPr lang="en-US" i="1" dirty="0" smtClean="0"/>
              <a:t>A</a:t>
            </a:r>
            <a:r>
              <a:rPr lang="en-US" i="1" baseline="-25000" dirty="0" smtClean="0"/>
              <a:t>i</a:t>
            </a:r>
            <a:r>
              <a:rPr lang="en-US" dirty="0" smtClean="0">
                <a:latin typeface="Cambria Math"/>
                <a:ea typeface="Cambria Math"/>
              </a:rPr>
              <a:t> ≠ ∅ </a:t>
            </a:r>
            <a:r>
              <a:rPr lang="en-US" dirty="0" smtClean="0">
                <a:latin typeface="Cambria Math"/>
                <a:ea typeface="Cambria Math"/>
              </a:rPr>
              <a:t>, </a:t>
            </a:r>
            <a:r>
              <a:rPr lang="zh-CN" altLang="en-US" dirty="0" smtClean="0">
                <a:latin typeface="Cambria Math"/>
                <a:ea typeface="Cambria Math"/>
              </a:rPr>
              <a:t>对于</a:t>
            </a:r>
            <a:r>
              <a:rPr lang="en-US" i="1" dirty="0" err="1" smtClean="0"/>
              <a:t>i</a:t>
            </a:r>
            <a:r>
              <a:rPr lang="en-US" dirty="0" smtClean="0"/>
              <a:t> </a:t>
            </a:r>
            <a:r>
              <a:rPr lang="en-US" dirty="0" smtClean="0">
                <a:latin typeface="Cambria Math"/>
                <a:ea typeface="Cambria Math"/>
              </a:rPr>
              <a:t>∈</a:t>
            </a:r>
            <a:r>
              <a:rPr lang="en-US" dirty="0" smtClean="0"/>
              <a:t> </a:t>
            </a:r>
            <a:r>
              <a:rPr lang="en-US" i="1" dirty="0" smtClean="0"/>
              <a:t>I,</a:t>
            </a:r>
          </a:p>
          <a:p>
            <a:pPr lvl="1"/>
            <a:r>
              <a:rPr lang="en-US" i="1" dirty="0" smtClean="0"/>
              <a:t>A</a:t>
            </a:r>
            <a:r>
              <a:rPr lang="en-US" i="1" baseline="-25000" dirty="0" smtClean="0"/>
              <a:t>i</a:t>
            </a:r>
            <a:r>
              <a:rPr lang="en-US" dirty="0" smtClean="0"/>
              <a:t> </a:t>
            </a:r>
            <a:r>
              <a:rPr lang="en-US" dirty="0" smtClean="0">
                <a:latin typeface="Cambria Math"/>
                <a:ea typeface="Cambria Math"/>
              </a:rPr>
              <a:t>∩</a:t>
            </a:r>
            <a:r>
              <a:rPr lang="en-US" dirty="0" smtClean="0"/>
              <a:t> </a:t>
            </a:r>
            <a:r>
              <a:rPr lang="en-US" i="1" dirty="0" err="1" smtClean="0"/>
              <a:t>A</a:t>
            </a:r>
            <a:r>
              <a:rPr lang="en-US" i="1" baseline="-25000" dirty="0" err="1" smtClean="0"/>
              <a:t>j</a:t>
            </a:r>
            <a:r>
              <a:rPr lang="en-US" i="1" dirty="0" smtClean="0"/>
              <a:t>=</a:t>
            </a:r>
            <a:r>
              <a:rPr lang="en-US" dirty="0" smtClean="0">
                <a:latin typeface="Cambria Math"/>
                <a:ea typeface="Cambria Math"/>
              </a:rPr>
              <a:t>∅ </a:t>
            </a:r>
            <a:r>
              <a:rPr lang="en-US" dirty="0" smtClean="0">
                <a:latin typeface="Cambria Math"/>
                <a:ea typeface="Cambria Math"/>
              </a:rPr>
              <a:t>, </a:t>
            </a:r>
            <a:r>
              <a:rPr lang="zh-CN" altLang="en-US" dirty="0" smtClean="0">
                <a:latin typeface="Cambria Math"/>
                <a:ea typeface="Cambria Math"/>
              </a:rPr>
              <a:t>当</a:t>
            </a:r>
            <a:r>
              <a:rPr lang="en-US" dirty="0" smtClean="0"/>
              <a:t> </a:t>
            </a:r>
            <a:r>
              <a:rPr lang="en-US" i="1" dirty="0" err="1" smtClean="0"/>
              <a:t>i</a:t>
            </a:r>
            <a:r>
              <a:rPr lang="en-US" dirty="0" smtClean="0"/>
              <a:t> </a:t>
            </a:r>
            <a:r>
              <a:rPr lang="en-US" dirty="0" smtClean="0">
                <a:latin typeface="Cambria Math"/>
                <a:ea typeface="Cambria Math"/>
              </a:rPr>
              <a:t>≠ </a:t>
            </a:r>
            <a:r>
              <a:rPr lang="en-US" i="1" dirty="0" smtClean="0"/>
              <a:t>j,</a:t>
            </a:r>
          </a:p>
          <a:p>
            <a:pPr lvl="1"/>
            <a:r>
              <a:rPr lang="en-US" i="1" dirty="0" smtClean="0"/>
              <a:t> </a:t>
            </a:r>
          </a:p>
          <a:p>
            <a:pPr lvl="1"/>
            <a:endParaRPr lang="en-US" i="1" dirty="0"/>
          </a:p>
          <a:p>
            <a:pPr marL="393192" lvl="1" indent="0">
              <a:buNone/>
            </a:pPr>
            <a:r>
              <a:rPr lang="zh-CN" altLang="en-US" dirty="0" smtClean="0"/>
              <a:t>则称</a:t>
            </a:r>
            <a:r>
              <a:rPr lang="en-US" altLang="zh-CN" dirty="0" smtClean="0"/>
              <a:t>{</a:t>
            </a:r>
            <a:r>
              <a:rPr lang="en-US" altLang="zh-CN" i="1" dirty="0" smtClean="0"/>
              <a:t>A</a:t>
            </a:r>
            <a:r>
              <a:rPr lang="en-US" altLang="zh-CN" i="1" baseline="-25000" dirty="0" smtClean="0"/>
              <a:t>i</a:t>
            </a:r>
            <a:r>
              <a:rPr lang="en-US" altLang="zh-CN" dirty="0" smtClean="0"/>
              <a:t>}</a:t>
            </a:r>
            <a:r>
              <a:rPr lang="en-US" altLang="zh-CN" i="1" baseline="-25000" dirty="0" err="1" smtClean="0"/>
              <a:t>i</a:t>
            </a:r>
            <a:r>
              <a:rPr lang="en-US" altLang="zh-CN" baseline="-25000" dirty="0" err="1" smtClean="0">
                <a:latin typeface="Cambria Math"/>
                <a:ea typeface="Cambria Math"/>
              </a:rPr>
              <a:t>∈</a:t>
            </a:r>
            <a:r>
              <a:rPr lang="en-US" altLang="zh-CN" i="1" baseline="-25000" dirty="0" err="1" smtClean="0"/>
              <a:t>I</a:t>
            </a:r>
            <a:r>
              <a:rPr lang="en-US" altLang="zh-CN" baseline="-25000" dirty="0" smtClean="0"/>
              <a:t> </a:t>
            </a:r>
            <a:r>
              <a:rPr lang="zh-CN" altLang="en-US" dirty="0" smtClean="0"/>
              <a:t>为的</a:t>
            </a:r>
            <a:r>
              <a:rPr lang="en-US" altLang="zh-CN" i="1" dirty="0"/>
              <a:t>S</a:t>
            </a:r>
            <a:r>
              <a:rPr lang="zh-CN" altLang="en-US" dirty="0" smtClean="0"/>
              <a:t>划分。</a:t>
            </a:r>
            <a:endParaRPr lang="en-US" dirty="0" smtClean="0"/>
          </a:p>
        </p:txBody>
      </p:sp>
      <p:pic>
        <p:nvPicPr>
          <p:cNvPr id="4" name="Picture 3" descr="addin_tmp.png"/>
          <p:cNvPicPr>
            <a:picLocks noChangeAspect="1"/>
          </p:cNvPicPr>
          <p:nvPr>
            <p:custDataLst>
              <p:tags r:id="rId1"/>
            </p:custDataLst>
          </p:nvPr>
        </p:nvPicPr>
        <p:blipFill>
          <a:blip r:embed="rId3" cstate="print"/>
          <a:stretch>
            <a:fillRect/>
          </a:stretch>
        </p:blipFill>
        <p:spPr>
          <a:xfrm>
            <a:off x="1219200" y="3352800"/>
            <a:ext cx="1163955" cy="558165"/>
          </a:xfrm>
          <a:prstGeom prst="rect">
            <a:avLst/>
          </a:prstGeom>
        </p:spPr>
      </p:pic>
      <p:pic>
        <p:nvPicPr>
          <p:cNvPr id="5" name="Picture 4" descr="0824.jpg"/>
          <p:cNvPicPr>
            <a:picLocks noChangeAspect="1"/>
          </p:cNvPicPr>
          <p:nvPr/>
        </p:nvPicPr>
        <p:blipFill>
          <a:blip r:embed="rId4" cstate="print"/>
          <a:stretch>
            <a:fillRect/>
          </a:stretch>
        </p:blipFill>
        <p:spPr>
          <a:xfrm>
            <a:off x="4889484" y="3352800"/>
            <a:ext cx="3416315" cy="2731008"/>
          </a:xfrm>
          <a:prstGeom prst="rect">
            <a:avLst/>
          </a:prstGeom>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等价类构成划分</a:t>
            </a:r>
            <a:endParaRPr lang="en-US" dirty="0"/>
          </a:p>
        </p:txBody>
      </p:sp>
      <p:sp>
        <p:nvSpPr>
          <p:cNvPr id="3" name="Content Placeholder 2"/>
          <p:cNvSpPr>
            <a:spLocks noGrp="1"/>
          </p:cNvSpPr>
          <p:nvPr>
            <p:ph idx="1"/>
          </p:nvPr>
        </p:nvSpPr>
        <p:spPr/>
        <p:txBody>
          <a:bodyPr>
            <a:normAutofit/>
          </a:bodyPr>
          <a:lstStyle/>
          <a:p>
            <a:r>
              <a:rPr lang="en-US" altLang="zh-CN" i="1" dirty="0"/>
              <a:t>R</a:t>
            </a:r>
            <a:r>
              <a:rPr lang="zh-CN" altLang="en-US" dirty="0"/>
              <a:t>是集</a:t>
            </a:r>
            <a:r>
              <a:rPr lang="en-US" altLang="zh-CN" i="1" dirty="0"/>
              <a:t>A</a:t>
            </a:r>
            <a:r>
              <a:rPr lang="zh-CN" altLang="en-US" dirty="0"/>
              <a:t>上的等价关系</a:t>
            </a:r>
            <a:r>
              <a:rPr lang="zh-CN" altLang="en-US" dirty="0" smtClean="0"/>
              <a:t>，</a:t>
            </a:r>
            <a:r>
              <a:rPr lang="en-US" altLang="zh-CN" i="1" dirty="0"/>
              <a:t> R</a:t>
            </a:r>
            <a:r>
              <a:rPr lang="zh-CN" altLang="en-US" dirty="0" smtClean="0"/>
              <a:t>的所有等价类的并为</a:t>
            </a:r>
            <a:r>
              <a:rPr lang="en-US" i="1" dirty="0" smtClean="0"/>
              <a:t>A</a:t>
            </a:r>
            <a:r>
              <a:rPr lang="en-US" dirty="0" smtClean="0"/>
              <a:t>, </a:t>
            </a:r>
            <a:r>
              <a:rPr lang="zh-CN" altLang="en-US" dirty="0" smtClean="0"/>
              <a:t>因为</a:t>
            </a:r>
            <a:r>
              <a:rPr lang="en-US" altLang="zh-CN" i="1" dirty="0"/>
              <a:t>A</a:t>
            </a:r>
            <a:r>
              <a:rPr lang="zh-CN" altLang="en-US" dirty="0" smtClean="0"/>
              <a:t>的每个元素</a:t>
            </a:r>
            <a:r>
              <a:rPr lang="en-US" altLang="zh-CN" i="1" dirty="0"/>
              <a:t>a</a:t>
            </a:r>
            <a:r>
              <a:rPr lang="zh-CN" altLang="en-US" dirty="0" smtClean="0"/>
              <a:t>属于它自己的等价类</a:t>
            </a:r>
            <a:r>
              <a:rPr lang="en-US" dirty="0" smtClean="0"/>
              <a:t>[</a:t>
            </a:r>
            <a:r>
              <a:rPr lang="en-US" i="1" dirty="0" smtClean="0"/>
              <a:t>a</a:t>
            </a:r>
            <a:r>
              <a:rPr lang="en-US" dirty="0" smtClean="0"/>
              <a:t>]</a:t>
            </a:r>
            <a:r>
              <a:rPr lang="en-US" i="1" baseline="-25000" dirty="0" smtClean="0"/>
              <a:t>R</a:t>
            </a:r>
            <a:r>
              <a:rPr lang="zh-CN" altLang="en-US" dirty="0" smtClean="0"/>
              <a:t>，即</a:t>
            </a:r>
            <a:r>
              <a:rPr lang="en-US" dirty="0" smtClean="0"/>
              <a:t> </a:t>
            </a:r>
          </a:p>
          <a:p>
            <a:pPr>
              <a:buNone/>
            </a:pPr>
            <a:r>
              <a:rPr lang="en-US" dirty="0" smtClean="0"/>
              <a:t>   </a:t>
            </a:r>
          </a:p>
          <a:p>
            <a:pPr>
              <a:buNone/>
            </a:pPr>
            <a:endParaRPr lang="en-US" dirty="0" smtClean="0"/>
          </a:p>
          <a:p>
            <a:r>
              <a:rPr lang="zh-CN" altLang="en-US" dirty="0" smtClean="0"/>
              <a:t>由定理</a:t>
            </a:r>
            <a:r>
              <a:rPr lang="en-US" dirty="0" smtClean="0">
                <a:latin typeface="Cambria Math" pitchFamily="18" charset="0"/>
                <a:ea typeface="Cambria Math" pitchFamily="18" charset="0"/>
              </a:rPr>
              <a:t>1</a:t>
            </a:r>
            <a:r>
              <a:rPr lang="zh-CN" altLang="en-US" dirty="0" smtClean="0">
                <a:latin typeface="Cambria Math" pitchFamily="18" charset="0"/>
                <a:ea typeface="Cambria Math" pitchFamily="18" charset="0"/>
              </a:rPr>
              <a:t>知，等价类要么相等，要么不相交，即：当</a:t>
            </a:r>
            <a:r>
              <a:rPr lang="en-US" altLang="zh-CN" dirty="0"/>
              <a:t>[</a:t>
            </a:r>
            <a:r>
              <a:rPr lang="en-US" altLang="zh-CN" i="1" dirty="0"/>
              <a:t>a</a:t>
            </a:r>
            <a:r>
              <a:rPr lang="en-US" altLang="zh-CN" dirty="0"/>
              <a:t>]</a:t>
            </a:r>
            <a:r>
              <a:rPr lang="en-US" altLang="zh-CN" i="1" baseline="-25000" dirty="0"/>
              <a:t>R</a:t>
            </a:r>
            <a:r>
              <a:rPr lang="en-US" altLang="zh-CN" dirty="0"/>
              <a:t> </a:t>
            </a:r>
            <a:r>
              <a:rPr lang="en-US" altLang="zh-CN" dirty="0">
                <a:latin typeface="Cambria Math"/>
                <a:ea typeface="Cambria Math"/>
              </a:rPr>
              <a:t>≠ </a:t>
            </a:r>
            <a:r>
              <a:rPr lang="en-US" altLang="zh-CN" dirty="0"/>
              <a:t>[</a:t>
            </a:r>
            <a:r>
              <a:rPr lang="en-US" altLang="zh-CN" i="1" dirty="0"/>
              <a:t>b</a:t>
            </a:r>
            <a:r>
              <a:rPr lang="en-US" altLang="zh-CN" dirty="0"/>
              <a:t>]</a:t>
            </a:r>
            <a:r>
              <a:rPr lang="en-US" altLang="zh-CN" i="1" baseline="-25000" dirty="0"/>
              <a:t>R</a:t>
            </a:r>
            <a:r>
              <a:rPr lang="en-US" dirty="0" smtClean="0"/>
              <a:t> </a:t>
            </a:r>
            <a:r>
              <a:rPr lang="zh-CN" altLang="en-US" dirty="0" smtClean="0"/>
              <a:t>时</a:t>
            </a:r>
            <a:r>
              <a:rPr lang="en-US" dirty="0" smtClean="0"/>
              <a:t>[</a:t>
            </a:r>
            <a:r>
              <a:rPr lang="en-US" i="1" dirty="0" smtClean="0"/>
              <a:t>a</a:t>
            </a:r>
            <a:r>
              <a:rPr lang="en-US" dirty="0" smtClean="0"/>
              <a:t>]</a:t>
            </a:r>
            <a:r>
              <a:rPr lang="en-US" i="1" baseline="-25000" dirty="0" smtClean="0"/>
              <a:t>R</a:t>
            </a:r>
            <a:r>
              <a:rPr lang="en-US" dirty="0" smtClean="0"/>
              <a:t> </a:t>
            </a:r>
            <a:r>
              <a:rPr lang="en-US" dirty="0" smtClean="0">
                <a:latin typeface="Cambria Math"/>
                <a:ea typeface="Cambria Math"/>
              </a:rPr>
              <a:t>∩</a:t>
            </a:r>
            <a:r>
              <a:rPr lang="en-US" dirty="0" smtClean="0"/>
              <a:t>[</a:t>
            </a:r>
            <a:r>
              <a:rPr lang="en-US" i="1" dirty="0" smtClean="0"/>
              <a:t>b</a:t>
            </a:r>
            <a:r>
              <a:rPr lang="en-US" dirty="0" smtClean="0"/>
              <a:t>]</a:t>
            </a:r>
            <a:r>
              <a:rPr lang="en-US" i="1" baseline="-25000" dirty="0" smtClean="0"/>
              <a:t>R</a:t>
            </a:r>
            <a:r>
              <a:rPr lang="en-US" i="1" dirty="0" smtClean="0"/>
              <a:t>=</a:t>
            </a:r>
            <a:r>
              <a:rPr lang="en-US" dirty="0" smtClean="0">
                <a:latin typeface="Cambria Math"/>
                <a:ea typeface="Cambria Math"/>
              </a:rPr>
              <a:t>∅</a:t>
            </a:r>
            <a:r>
              <a:rPr lang="en-US" i="1" dirty="0" smtClean="0"/>
              <a:t>.</a:t>
            </a:r>
          </a:p>
          <a:p>
            <a:r>
              <a:rPr lang="zh-CN" altLang="en-US" dirty="0" smtClean="0"/>
              <a:t>因此，</a:t>
            </a:r>
            <a:r>
              <a:rPr lang="en-US" altLang="zh-CN" i="1" dirty="0"/>
              <a:t>R</a:t>
            </a:r>
            <a:r>
              <a:rPr lang="zh-CN" altLang="en-US" dirty="0" smtClean="0"/>
              <a:t>的全部</a:t>
            </a:r>
            <a:r>
              <a:rPr lang="zh-CN" altLang="en-US" dirty="0"/>
              <a:t>不同等价类构成</a:t>
            </a:r>
            <a:r>
              <a:rPr lang="en-US" altLang="zh-CN" i="1" dirty="0" smtClean="0"/>
              <a:t>A</a:t>
            </a:r>
            <a:r>
              <a:rPr lang="zh-CN" altLang="en-US" dirty="0" smtClean="0"/>
              <a:t>构成的划分</a:t>
            </a:r>
            <a:r>
              <a:rPr lang="en-US" altLang="zh-CN" dirty="0" smtClean="0"/>
              <a:t>.</a:t>
            </a:r>
            <a:endParaRPr lang="en-US" dirty="0"/>
          </a:p>
        </p:txBody>
      </p:sp>
      <p:pic>
        <p:nvPicPr>
          <p:cNvPr id="9" name="Picture 8" descr="addin_tmp.png"/>
          <p:cNvPicPr>
            <a:picLocks noChangeAspect="1"/>
          </p:cNvPicPr>
          <p:nvPr>
            <p:custDataLst>
              <p:tags r:id="rId1"/>
            </p:custDataLst>
          </p:nvPr>
        </p:nvPicPr>
        <p:blipFill>
          <a:blip r:embed="rId3" cstate="print"/>
          <a:stretch>
            <a:fillRect/>
          </a:stretch>
        </p:blipFill>
        <p:spPr>
          <a:xfrm>
            <a:off x="444500" y="2971800"/>
            <a:ext cx="4892040" cy="78676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集合上的关系</a:t>
            </a:r>
            <a:endParaRPr lang="en-US" dirty="0"/>
          </a:p>
        </p:txBody>
      </p:sp>
      <p:sp>
        <p:nvSpPr>
          <p:cNvPr id="3" name="Content Placeholder 2"/>
          <p:cNvSpPr>
            <a:spLocks noGrp="1"/>
          </p:cNvSpPr>
          <p:nvPr>
            <p:ph idx="1"/>
          </p:nvPr>
        </p:nvSpPr>
        <p:spPr>
          <a:xfrm>
            <a:off x="609600" y="2133600"/>
            <a:ext cx="8229600" cy="4389120"/>
          </a:xfrm>
        </p:spPr>
        <p:txBody>
          <a:bodyPr>
            <a:normAutofit/>
          </a:bodyPr>
          <a:lstStyle/>
          <a:p>
            <a:pPr>
              <a:buNone/>
            </a:pPr>
            <a:r>
              <a:rPr lang="zh-CN" altLang="en-US" b="1" dirty="0" smtClean="0"/>
              <a:t>定义</a:t>
            </a:r>
            <a:r>
              <a:rPr lang="zh-CN" altLang="en-US" b="1" dirty="0"/>
              <a:t>：</a:t>
            </a:r>
            <a:r>
              <a:rPr lang="en-US" altLang="zh-CN" dirty="0"/>
              <a:t> </a:t>
            </a:r>
            <a:r>
              <a:rPr lang="zh-CN" altLang="en-US" dirty="0" smtClean="0">
                <a:latin typeface="Cambria Math"/>
                <a:ea typeface="Cambria Math"/>
              </a:rPr>
              <a:t>从</a:t>
            </a:r>
            <a:r>
              <a:rPr lang="en-US" altLang="zh-CN" i="1" dirty="0">
                <a:latin typeface="Cambria Math"/>
                <a:ea typeface="Cambria Math"/>
              </a:rPr>
              <a:t>A</a:t>
            </a:r>
            <a:r>
              <a:rPr lang="zh-CN" altLang="en-US" dirty="0" smtClean="0">
                <a:latin typeface="Cambria Math"/>
                <a:ea typeface="Cambria Math"/>
              </a:rPr>
              <a:t>到</a:t>
            </a:r>
            <a:r>
              <a:rPr lang="en-US" altLang="zh-CN" i="1" dirty="0">
                <a:latin typeface="Cambria Math"/>
                <a:ea typeface="Cambria Math"/>
              </a:rPr>
              <a:t>A</a:t>
            </a:r>
            <a:r>
              <a:rPr lang="zh-CN" altLang="en-US" dirty="0" smtClean="0">
                <a:latin typeface="Cambria Math"/>
                <a:ea typeface="Cambria Math"/>
              </a:rPr>
              <a:t>的关系称为</a:t>
            </a:r>
            <a:r>
              <a:rPr lang="en-US" altLang="zh-CN" i="1" dirty="0">
                <a:latin typeface="Cambria Math"/>
                <a:ea typeface="Cambria Math"/>
              </a:rPr>
              <a:t>A</a:t>
            </a:r>
            <a:r>
              <a:rPr lang="zh-CN" altLang="en-US" dirty="0" smtClean="0"/>
              <a:t>上</a:t>
            </a:r>
            <a:r>
              <a:rPr lang="zh-CN" altLang="en-US" dirty="0"/>
              <a:t>的关系</a:t>
            </a:r>
            <a:r>
              <a:rPr lang="en-US" dirty="0" smtClean="0"/>
              <a:t>.</a:t>
            </a:r>
          </a:p>
          <a:p>
            <a:pPr>
              <a:buNone/>
            </a:pPr>
            <a:r>
              <a:rPr lang="en-US" b="1" dirty="0" smtClean="0"/>
              <a:t>   </a:t>
            </a:r>
          </a:p>
          <a:p>
            <a:pPr>
              <a:buNone/>
            </a:pPr>
            <a:r>
              <a:rPr lang="zh-CN" altLang="en-US" b="1" dirty="0" smtClean="0"/>
              <a:t>例：</a:t>
            </a:r>
            <a:endParaRPr lang="en-US" dirty="0" smtClean="0"/>
          </a:p>
          <a:p>
            <a:pPr lvl="1"/>
            <a:r>
              <a:rPr lang="en-US" i="1" dirty="0" smtClean="0"/>
              <a:t>A = </a:t>
            </a:r>
            <a:r>
              <a:rPr lang="en-US" dirty="0" smtClean="0"/>
              <a:t>{</a:t>
            </a:r>
            <a:r>
              <a:rPr lang="en-US" i="1" dirty="0" err="1" smtClean="0"/>
              <a:t>a,b,c</a:t>
            </a:r>
            <a:r>
              <a:rPr lang="en-US" dirty="0" smtClean="0"/>
              <a:t>}. </a:t>
            </a:r>
            <a:r>
              <a:rPr lang="en-US" i="1" dirty="0" smtClean="0"/>
              <a:t>R = </a:t>
            </a:r>
            <a:r>
              <a:rPr lang="en-US" dirty="0" smtClean="0"/>
              <a:t>{(</a:t>
            </a:r>
            <a:r>
              <a:rPr lang="en-US" i="1" dirty="0" err="1" smtClean="0"/>
              <a:t>a,a</a:t>
            </a:r>
            <a:r>
              <a:rPr lang="en-US" dirty="0" smtClean="0"/>
              <a:t>)</a:t>
            </a:r>
            <a:r>
              <a:rPr lang="en-US" i="1" dirty="0" smtClean="0"/>
              <a:t>,</a:t>
            </a:r>
            <a:r>
              <a:rPr lang="en-US" dirty="0" smtClean="0"/>
              <a:t>(</a:t>
            </a:r>
            <a:r>
              <a:rPr lang="en-US" i="1" dirty="0" err="1" smtClean="0"/>
              <a:t>a,b</a:t>
            </a:r>
            <a:r>
              <a:rPr lang="en-US" dirty="0" smtClean="0"/>
              <a:t>)</a:t>
            </a:r>
            <a:r>
              <a:rPr lang="en-US" i="1" dirty="0" smtClean="0"/>
              <a:t>, </a:t>
            </a:r>
            <a:r>
              <a:rPr lang="en-US" dirty="0" smtClean="0"/>
              <a:t>(</a:t>
            </a:r>
            <a:r>
              <a:rPr lang="en-US" i="1" dirty="0" err="1" smtClean="0"/>
              <a:t>a,c</a:t>
            </a:r>
            <a:r>
              <a:rPr lang="en-US" dirty="0" smtClean="0"/>
              <a:t>)} </a:t>
            </a:r>
            <a:r>
              <a:rPr lang="en-US" altLang="zh-CN" i="1" dirty="0">
                <a:latin typeface="Cambria Math"/>
                <a:ea typeface="Cambria Math"/>
              </a:rPr>
              <a:t>A</a:t>
            </a:r>
            <a:r>
              <a:rPr lang="zh-CN" altLang="en-US" dirty="0"/>
              <a:t>上的关系</a:t>
            </a:r>
            <a:r>
              <a:rPr lang="en-US" dirty="0" smtClean="0"/>
              <a:t>. </a:t>
            </a:r>
          </a:p>
          <a:p>
            <a:pPr lvl="1"/>
            <a:r>
              <a:rPr lang="en-US" i="1" dirty="0" smtClean="0"/>
              <a:t>A = </a:t>
            </a:r>
            <a:r>
              <a:rPr lang="en-US" dirty="0" smtClean="0"/>
              <a:t>{</a:t>
            </a:r>
            <a:r>
              <a:rPr lang="en-US" dirty="0" smtClean="0">
                <a:latin typeface="Cambria Math" pitchFamily="18" charset="0"/>
                <a:ea typeface="Cambria Math" pitchFamily="18" charset="0"/>
              </a:rPr>
              <a:t>1, 2, 3, 4</a:t>
            </a:r>
            <a:r>
              <a:rPr lang="en-US" dirty="0" smtClean="0"/>
              <a:t>}. </a:t>
            </a:r>
            <a:r>
              <a:rPr lang="en-US" altLang="zh-CN" i="1" dirty="0" smtClean="0">
                <a:latin typeface="Cambria Math"/>
                <a:ea typeface="Cambria Math"/>
              </a:rPr>
              <a:t>A</a:t>
            </a:r>
            <a:r>
              <a:rPr lang="zh-CN" altLang="en-US" dirty="0"/>
              <a:t>上的</a:t>
            </a:r>
            <a:r>
              <a:rPr lang="zh-CN" altLang="en-US" dirty="0" smtClean="0"/>
              <a:t>关系</a:t>
            </a:r>
            <a:r>
              <a:rPr lang="en-US" dirty="0" smtClean="0"/>
              <a:t>R</a:t>
            </a:r>
            <a:r>
              <a:rPr lang="en-US" baseline="-25000" dirty="0" smtClean="0">
                <a:latin typeface="Cambria Math" pitchFamily="18" charset="0"/>
                <a:ea typeface="Cambria Math" pitchFamily="18" charset="0"/>
              </a:rPr>
              <a:t> </a:t>
            </a:r>
            <a:r>
              <a:rPr lang="en-US" dirty="0" smtClean="0"/>
              <a:t>= {(</a:t>
            </a:r>
            <a:r>
              <a:rPr lang="en-US" i="1" dirty="0" err="1" smtClean="0"/>
              <a:t>a</a:t>
            </a:r>
            <a:r>
              <a:rPr lang="en-US" dirty="0" err="1" smtClean="0"/>
              <a:t>,</a:t>
            </a:r>
            <a:r>
              <a:rPr lang="en-US" i="1" dirty="0" err="1" smtClean="0"/>
              <a:t>b</a:t>
            </a:r>
            <a:r>
              <a:rPr lang="en-US" dirty="0" smtClean="0"/>
              <a:t>) | </a:t>
            </a:r>
            <a:r>
              <a:rPr lang="en-US" i="1" dirty="0" err="1" smtClean="0"/>
              <a:t>a</a:t>
            </a:r>
            <a:r>
              <a:rPr lang="en-US" altLang="zh-CN" dirty="0" err="1" smtClean="0"/>
              <a:t>|</a:t>
            </a:r>
            <a:r>
              <a:rPr lang="en-US" i="1" dirty="0" err="1" smtClean="0">
                <a:latin typeface="Cambria Math"/>
                <a:ea typeface="Cambria Math"/>
              </a:rPr>
              <a:t>b</a:t>
            </a:r>
            <a:r>
              <a:rPr lang="en-US" dirty="0" smtClean="0">
                <a:latin typeface="Cambria Math"/>
                <a:ea typeface="Cambria Math"/>
              </a:rPr>
              <a:t>} </a:t>
            </a:r>
            <a:r>
              <a:rPr lang="zh-CN" altLang="en-US" dirty="0" smtClean="0">
                <a:latin typeface="Cambria Math"/>
                <a:ea typeface="Cambria Math"/>
              </a:rPr>
              <a:t>，则</a:t>
            </a:r>
            <a:endParaRPr lang="en-US" dirty="0" smtClean="0">
              <a:latin typeface="Cambria Math"/>
              <a:ea typeface="Cambria Math"/>
            </a:endParaRPr>
          </a:p>
          <a:p>
            <a:pPr lvl="1">
              <a:buNone/>
            </a:pPr>
            <a:r>
              <a:rPr lang="en-US" dirty="0" smtClean="0">
                <a:latin typeface="Cambria Math"/>
                <a:ea typeface="Cambria Math"/>
              </a:rPr>
              <a:t> </a:t>
            </a:r>
            <a:r>
              <a:rPr lang="en-US" altLang="zh-CN" dirty="0"/>
              <a:t>R</a:t>
            </a:r>
            <a:r>
              <a:rPr lang="en-US" altLang="zh-CN" baseline="-25000" dirty="0">
                <a:latin typeface="Cambria Math" pitchFamily="18" charset="0"/>
                <a:ea typeface="Cambria Math" pitchFamily="18" charset="0"/>
              </a:rPr>
              <a:t> </a:t>
            </a:r>
            <a:r>
              <a:rPr lang="en-US" altLang="zh-CN" dirty="0"/>
              <a:t>= </a:t>
            </a:r>
            <a:r>
              <a:rPr lang="en-US" altLang="zh-CN" dirty="0" smtClean="0"/>
              <a:t>{</a:t>
            </a:r>
            <a:r>
              <a:rPr lang="en-US" dirty="0" smtClean="0">
                <a:latin typeface="Cambria Math"/>
                <a:ea typeface="Cambria Math"/>
              </a:rPr>
              <a:t>(1,1), (1, 2), (1,3), (1, 4), (2, 2), (2, 4), (3, 3), (4, 4)</a:t>
            </a:r>
            <a:r>
              <a:rPr lang="en-US" altLang="zh-CN" dirty="0" smtClean="0">
                <a:latin typeface="Cambria Math"/>
                <a:ea typeface="Cambria Math"/>
              </a:rPr>
              <a:t>}</a:t>
            </a:r>
            <a:r>
              <a:rPr lang="en-US" dirty="0" smtClean="0">
                <a:latin typeface="Cambria Math"/>
                <a:ea typeface="Cambria Math"/>
              </a:rPr>
              <a:t>.</a:t>
            </a:r>
            <a:endParaRPr lang="en-US" i="1"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划分决定等价关系</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zh-CN" altLang="en-US" b="1" dirty="0" smtClean="0"/>
              <a:t>定理</a:t>
            </a:r>
            <a:r>
              <a:rPr lang="en-US" b="1" dirty="0" smtClean="0">
                <a:latin typeface="Cambria Math" pitchFamily="18" charset="0"/>
                <a:ea typeface="Cambria Math" pitchFamily="18" charset="0"/>
              </a:rPr>
              <a:t>2</a:t>
            </a:r>
            <a:r>
              <a:rPr lang="zh-CN" altLang="en-US" b="1" dirty="0" smtClean="0">
                <a:latin typeface="Cambria Math" pitchFamily="18" charset="0"/>
                <a:ea typeface="Cambria Math" pitchFamily="18" charset="0"/>
              </a:rPr>
              <a:t>：</a:t>
            </a:r>
            <a:r>
              <a:rPr lang="en-US" altLang="zh-CN" i="1" dirty="0" smtClean="0"/>
              <a:t>R</a:t>
            </a:r>
            <a:r>
              <a:rPr lang="zh-CN" altLang="en-US" dirty="0"/>
              <a:t>是集</a:t>
            </a:r>
            <a:r>
              <a:rPr lang="en-US" altLang="zh-CN" i="1" dirty="0"/>
              <a:t>A</a:t>
            </a:r>
            <a:r>
              <a:rPr lang="zh-CN" altLang="en-US" dirty="0"/>
              <a:t>上的等价关系</a:t>
            </a:r>
            <a:r>
              <a:rPr lang="zh-CN" altLang="en-US" dirty="0" smtClean="0"/>
              <a:t>，那么其等价类</a:t>
            </a:r>
            <a:r>
              <a:rPr lang="zh-CN" altLang="en-US" dirty="0"/>
              <a:t>构成</a:t>
            </a:r>
            <a:r>
              <a:rPr lang="en-US" altLang="zh-CN" i="1" dirty="0"/>
              <a:t>A</a:t>
            </a:r>
            <a:r>
              <a:rPr lang="zh-CN" altLang="en-US" dirty="0"/>
              <a:t>构成的</a:t>
            </a:r>
            <a:r>
              <a:rPr lang="zh-CN" altLang="en-US" dirty="0" smtClean="0"/>
              <a:t>划分</a:t>
            </a:r>
            <a:r>
              <a:rPr lang="en-US" dirty="0" smtClean="0"/>
              <a:t>. </a:t>
            </a:r>
            <a:r>
              <a:rPr lang="zh-CN" altLang="en-US" dirty="0" smtClean="0"/>
              <a:t>相反地，给定</a:t>
            </a:r>
            <a:r>
              <a:rPr lang="en-US" altLang="zh-CN" i="1" dirty="0"/>
              <a:t>A</a:t>
            </a:r>
            <a:r>
              <a:rPr lang="zh-CN" altLang="en-US" dirty="0" smtClean="0"/>
              <a:t>的一个划分</a:t>
            </a:r>
            <a:r>
              <a:rPr lang="en-US" dirty="0" smtClean="0"/>
              <a:t> {</a:t>
            </a:r>
            <a:r>
              <a:rPr lang="en-US" i="1" dirty="0" smtClean="0"/>
              <a:t>A</a:t>
            </a:r>
            <a:r>
              <a:rPr lang="en-US" i="1" baseline="-25000" dirty="0" smtClean="0"/>
              <a:t>i</a:t>
            </a:r>
            <a:r>
              <a:rPr lang="en-US" dirty="0" smtClean="0"/>
              <a:t> | </a:t>
            </a:r>
            <a:r>
              <a:rPr lang="en-US" i="1" dirty="0" err="1" smtClean="0"/>
              <a:t>i</a:t>
            </a:r>
            <a:r>
              <a:rPr lang="en-US" dirty="0" smtClean="0"/>
              <a:t> </a:t>
            </a:r>
            <a:r>
              <a:rPr lang="en-US" dirty="0" smtClean="0">
                <a:latin typeface="Cambria Math"/>
                <a:ea typeface="Cambria Math"/>
              </a:rPr>
              <a:t>∈</a:t>
            </a:r>
            <a:r>
              <a:rPr lang="en-US" dirty="0" smtClean="0"/>
              <a:t>  </a:t>
            </a:r>
            <a:r>
              <a:rPr lang="en-US" i="1" dirty="0" smtClean="0"/>
              <a:t>I</a:t>
            </a:r>
            <a:r>
              <a:rPr lang="en-US" dirty="0" smtClean="0"/>
              <a:t>} </a:t>
            </a:r>
            <a:r>
              <a:rPr lang="zh-CN" altLang="en-US" dirty="0" smtClean="0"/>
              <a:t>，那么存在</a:t>
            </a:r>
            <a:r>
              <a:rPr lang="en-US" altLang="zh-CN" i="1" dirty="0"/>
              <a:t>A</a:t>
            </a:r>
            <a:r>
              <a:rPr lang="zh-CN" altLang="en-US" dirty="0"/>
              <a:t>上的</a:t>
            </a:r>
            <a:r>
              <a:rPr lang="zh-CN" altLang="en-US" dirty="0" smtClean="0"/>
              <a:t>等价关系</a:t>
            </a:r>
            <a:r>
              <a:rPr lang="en-US" altLang="zh-CN" i="1" dirty="0"/>
              <a:t>R</a:t>
            </a:r>
            <a:r>
              <a:rPr lang="zh-CN" altLang="en-US" dirty="0" smtClean="0"/>
              <a:t>，使此划分作为其等价类</a:t>
            </a:r>
            <a:r>
              <a:rPr lang="en-US" dirty="0" smtClean="0"/>
              <a:t>. </a:t>
            </a:r>
          </a:p>
          <a:p>
            <a:pPr>
              <a:buNone/>
            </a:pPr>
            <a:r>
              <a:rPr lang="zh-CN" altLang="en-US" b="1" dirty="0" smtClean="0"/>
              <a:t>证明：</a:t>
            </a:r>
            <a:r>
              <a:rPr lang="zh-CN" altLang="en-US" dirty="0" smtClean="0"/>
              <a:t>第一部分上页已证</a:t>
            </a:r>
            <a:r>
              <a:rPr lang="en-US" altLang="zh-CN" dirty="0" smtClean="0"/>
              <a:t>. </a:t>
            </a:r>
            <a:r>
              <a:rPr lang="zh-CN" altLang="en-US" dirty="0" smtClean="0"/>
              <a:t>对于第二部分，定义</a:t>
            </a:r>
            <a:r>
              <a:rPr lang="en-US" altLang="zh-CN" i="1" dirty="0"/>
              <a:t>A</a:t>
            </a:r>
            <a:r>
              <a:rPr lang="zh-CN" altLang="en-US" dirty="0" smtClean="0"/>
              <a:t>上的关系</a:t>
            </a:r>
            <a:r>
              <a:rPr lang="en-US" altLang="zh-CN" i="1" dirty="0"/>
              <a:t>R</a:t>
            </a:r>
            <a:r>
              <a:rPr lang="zh-CN" altLang="en-US" dirty="0" smtClean="0"/>
              <a:t>如下：</a:t>
            </a:r>
            <a:endParaRPr lang="en-US" dirty="0" smtClean="0"/>
          </a:p>
          <a:p>
            <a:pPr algn="ctr">
              <a:buNone/>
            </a:pPr>
            <a:r>
              <a:rPr lang="en-US" altLang="zh-CN" i="1" dirty="0" smtClean="0"/>
              <a:t>R</a:t>
            </a:r>
            <a:r>
              <a:rPr lang="en-US" altLang="zh-CN" dirty="0" smtClean="0">
                <a:latin typeface="Cambria Math" pitchFamily="18" charset="0"/>
                <a:ea typeface="Cambria Math" pitchFamily="18" charset="0"/>
              </a:rPr>
              <a:t> </a:t>
            </a:r>
            <a:r>
              <a:rPr lang="en-US" altLang="zh-CN" dirty="0">
                <a:latin typeface="Cambria Math" pitchFamily="18" charset="0"/>
                <a:ea typeface="Cambria Math" pitchFamily="18" charset="0"/>
              </a:rPr>
              <a:t>= {</a:t>
            </a:r>
            <a:r>
              <a:rPr lang="en-US" altLang="zh-CN" dirty="0"/>
              <a:t>(</a:t>
            </a:r>
            <a:r>
              <a:rPr lang="en-US" altLang="zh-CN" i="1" dirty="0" smtClean="0"/>
              <a:t>x, y</a:t>
            </a:r>
            <a:r>
              <a:rPr lang="en-US" altLang="zh-CN" dirty="0" smtClean="0"/>
              <a:t>)</a:t>
            </a:r>
            <a:r>
              <a:rPr lang="en-US" altLang="zh-CN" i="1" dirty="0" smtClean="0"/>
              <a:t>|</a:t>
            </a:r>
            <a:r>
              <a:rPr lang="en-US" altLang="zh-CN" dirty="0" smtClean="0">
                <a:sym typeface="Symbol"/>
              </a:rPr>
              <a:t>(</a:t>
            </a:r>
            <a:r>
              <a:rPr lang="en-US" altLang="zh-CN" i="1" dirty="0" err="1"/>
              <a:t>i</a:t>
            </a:r>
            <a:r>
              <a:rPr lang="en-US" altLang="zh-CN" dirty="0"/>
              <a:t> </a:t>
            </a:r>
            <a:r>
              <a:rPr lang="en-US" altLang="zh-CN" dirty="0">
                <a:latin typeface="Cambria Math"/>
                <a:ea typeface="Cambria Math"/>
              </a:rPr>
              <a:t>∈</a:t>
            </a:r>
            <a:r>
              <a:rPr lang="en-US" altLang="zh-CN" dirty="0"/>
              <a:t> </a:t>
            </a:r>
            <a:r>
              <a:rPr lang="en-US" altLang="zh-CN" i="1" dirty="0"/>
              <a:t>I</a:t>
            </a:r>
            <a:r>
              <a:rPr lang="en-US" altLang="zh-CN" dirty="0" smtClean="0">
                <a:sym typeface="Symbol"/>
              </a:rPr>
              <a:t>)(</a:t>
            </a:r>
            <a:r>
              <a:rPr lang="en-US" altLang="zh-CN" i="1" dirty="0" smtClean="0"/>
              <a:t>x </a:t>
            </a:r>
            <a:r>
              <a:rPr lang="en-US" altLang="zh-CN" dirty="0">
                <a:latin typeface="Cambria Math"/>
                <a:ea typeface="Cambria Math"/>
              </a:rPr>
              <a:t>∊ </a:t>
            </a:r>
            <a:r>
              <a:rPr lang="en-US" altLang="zh-CN" i="1" dirty="0" smtClean="0"/>
              <a:t>A</a:t>
            </a:r>
            <a:r>
              <a:rPr lang="en-US" altLang="zh-CN" i="1" baseline="-25000" dirty="0" smtClean="0"/>
              <a:t>i </a:t>
            </a:r>
            <a:r>
              <a:rPr lang="en-US" altLang="zh-CN" dirty="0" smtClean="0">
                <a:latin typeface="Cambria Math"/>
                <a:ea typeface="Cambria Math"/>
              </a:rPr>
              <a:t>∧ </a:t>
            </a:r>
            <a:r>
              <a:rPr lang="en-US" altLang="zh-CN" i="1" dirty="0" smtClean="0"/>
              <a:t>y</a:t>
            </a:r>
            <a:r>
              <a:rPr lang="en-US" altLang="zh-CN" dirty="0" smtClean="0">
                <a:latin typeface="Cambria Math"/>
                <a:ea typeface="Cambria Math"/>
              </a:rPr>
              <a:t> </a:t>
            </a:r>
            <a:r>
              <a:rPr lang="en-US" altLang="zh-CN" dirty="0">
                <a:latin typeface="Cambria Math"/>
                <a:ea typeface="Cambria Math"/>
              </a:rPr>
              <a:t>∊ </a:t>
            </a:r>
            <a:r>
              <a:rPr lang="en-US" altLang="zh-CN" i="1" dirty="0" smtClean="0"/>
              <a:t>A</a:t>
            </a:r>
            <a:r>
              <a:rPr lang="en-US" altLang="zh-CN" i="1" baseline="-25000" dirty="0" smtClean="0"/>
              <a:t>i</a:t>
            </a:r>
            <a:r>
              <a:rPr lang="en-US" altLang="zh-CN" dirty="0" smtClean="0">
                <a:sym typeface="Symbol"/>
              </a:rPr>
              <a:t>)</a:t>
            </a:r>
            <a:r>
              <a:rPr lang="en-US" altLang="zh-CN" dirty="0" smtClean="0">
                <a:latin typeface="Cambria Math" pitchFamily="18" charset="0"/>
                <a:ea typeface="Cambria Math" pitchFamily="18" charset="0"/>
              </a:rPr>
              <a:t>}</a:t>
            </a:r>
            <a:endParaRPr lang="en-US" altLang="zh-CN" dirty="0"/>
          </a:p>
          <a:p>
            <a:pPr>
              <a:buNone/>
            </a:pPr>
            <a:r>
              <a:rPr lang="en-US" altLang="zh-CN" dirty="0" smtClean="0"/>
              <a:t>	</a:t>
            </a:r>
            <a:r>
              <a:rPr lang="zh-CN" altLang="en-US" dirty="0" smtClean="0"/>
              <a:t>下证</a:t>
            </a:r>
            <a:r>
              <a:rPr lang="en-US" altLang="zh-CN" i="1" dirty="0"/>
              <a:t>R</a:t>
            </a:r>
            <a:r>
              <a:rPr lang="zh-CN" altLang="en-US" dirty="0" smtClean="0"/>
              <a:t>是</a:t>
            </a:r>
            <a:r>
              <a:rPr lang="en-US" altLang="zh-CN" i="1" dirty="0"/>
              <a:t>A</a:t>
            </a:r>
            <a:r>
              <a:rPr lang="zh-CN" altLang="en-US" dirty="0"/>
              <a:t>上的</a:t>
            </a:r>
            <a:r>
              <a:rPr lang="zh-CN" altLang="en-US" dirty="0" smtClean="0"/>
              <a:t>等价关系，</a:t>
            </a:r>
            <a:endParaRPr lang="en-US" dirty="0" smtClean="0"/>
          </a:p>
          <a:p>
            <a:pPr lvl="1"/>
            <a:r>
              <a:rPr lang="zh-CN" altLang="en-US" dirty="0" smtClean="0"/>
              <a:t>自反性：存在</a:t>
            </a:r>
            <a:r>
              <a:rPr lang="en-US" altLang="zh-CN" i="1" dirty="0"/>
              <a:t>A</a:t>
            </a:r>
            <a:r>
              <a:rPr lang="en-US" altLang="zh-CN" i="1" baseline="-25000" dirty="0"/>
              <a:t>i</a:t>
            </a:r>
            <a:r>
              <a:rPr lang="zh-CN" altLang="en-US" dirty="0" smtClean="0"/>
              <a:t>使</a:t>
            </a:r>
            <a:r>
              <a:rPr lang="en-US" altLang="zh-CN" i="1" dirty="0" smtClean="0"/>
              <a:t>a </a:t>
            </a:r>
            <a:r>
              <a:rPr lang="en-US" altLang="zh-CN" dirty="0">
                <a:latin typeface="Cambria Math"/>
                <a:ea typeface="Cambria Math"/>
              </a:rPr>
              <a:t>∊ </a:t>
            </a:r>
            <a:r>
              <a:rPr lang="en-US" altLang="zh-CN" i="1" dirty="0"/>
              <a:t>A</a:t>
            </a:r>
            <a:r>
              <a:rPr lang="en-US" altLang="zh-CN" i="1" baseline="-25000" dirty="0"/>
              <a:t>i</a:t>
            </a:r>
            <a:r>
              <a:rPr lang="en-US" dirty="0" smtClean="0"/>
              <a:t>, </a:t>
            </a:r>
            <a:r>
              <a:rPr lang="zh-CN" altLang="en-US" dirty="0" smtClean="0"/>
              <a:t>故</a:t>
            </a:r>
            <a:r>
              <a:rPr lang="en-US" dirty="0" smtClean="0"/>
              <a:t>(</a:t>
            </a:r>
            <a:r>
              <a:rPr lang="en-US" i="1" dirty="0" err="1" smtClean="0"/>
              <a:t>a,a</a:t>
            </a:r>
            <a:r>
              <a:rPr lang="en-US" dirty="0" smtClean="0"/>
              <a:t>) </a:t>
            </a:r>
            <a:r>
              <a:rPr lang="en-US" dirty="0" smtClean="0">
                <a:latin typeface="Cambria Math"/>
                <a:ea typeface="Cambria Math"/>
              </a:rPr>
              <a:t>∈</a:t>
            </a:r>
            <a:r>
              <a:rPr lang="en-US" dirty="0" smtClean="0"/>
              <a:t> </a:t>
            </a:r>
            <a:r>
              <a:rPr lang="en-US" i="1" dirty="0" smtClean="0"/>
              <a:t>R</a:t>
            </a:r>
            <a:r>
              <a:rPr lang="zh-CN" altLang="en-US" dirty="0" smtClean="0"/>
              <a:t>；</a:t>
            </a:r>
            <a:r>
              <a:rPr lang="en-US" dirty="0" smtClean="0"/>
              <a:t> </a:t>
            </a:r>
          </a:p>
          <a:p>
            <a:pPr lvl="1"/>
            <a:r>
              <a:rPr lang="zh-CN" altLang="en-US" dirty="0" smtClean="0"/>
              <a:t>对称性：如果</a:t>
            </a:r>
            <a:r>
              <a:rPr lang="en-US" dirty="0" smtClean="0"/>
              <a:t>(</a:t>
            </a:r>
            <a:r>
              <a:rPr lang="en-US" i="1" dirty="0" err="1" smtClean="0"/>
              <a:t>a,b</a:t>
            </a:r>
            <a:r>
              <a:rPr lang="en-US" dirty="0" smtClean="0"/>
              <a:t>) </a:t>
            </a:r>
            <a:r>
              <a:rPr lang="en-US" dirty="0" smtClean="0">
                <a:latin typeface="Cambria Math"/>
                <a:ea typeface="Cambria Math"/>
              </a:rPr>
              <a:t>∈</a:t>
            </a:r>
            <a:r>
              <a:rPr lang="en-US" dirty="0" smtClean="0"/>
              <a:t> </a:t>
            </a:r>
            <a:r>
              <a:rPr lang="en-US" i="1" dirty="0" smtClean="0"/>
              <a:t>R</a:t>
            </a:r>
            <a:r>
              <a:rPr lang="en-US" dirty="0" smtClean="0"/>
              <a:t>, </a:t>
            </a:r>
            <a:r>
              <a:rPr lang="zh-CN" altLang="en-US" dirty="0"/>
              <a:t>则存在</a:t>
            </a:r>
            <a:r>
              <a:rPr lang="en-US" altLang="zh-CN" i="1" dirty="0" smtClean="0"/>
              <a:t>A</a:t>
            </a:r>
            <a:r>
              <a:rPr lang="en-US" altLang="zh-CN" i="1" baseline="-25000" dirty="0" smtClean="0"/>
              <a:t>i</a:t>
            </a:r>
            <a:r>
              <a:rPr lang="zh-CN" altLang="en-US" dirty="0" smtClean="0"/>
              <a:t>使</a:t>
            </a:r>
            <a:r>
              <a:rPr lang="en-US" altLang="zh-CN" i="1" dirty="0" smtClean="0"/>
              <a:t>a, b </a:t>
            </a:r>
            <a:r>
              <a:rPr lang="en-US" altLang="zh-CN" dirty="0">
                <a:latin typeface="Cambria Math"/>
                <a:ea typeface="Cambria Math"/>
              </a:rPr>
              <a:t>∊ </a:t>
            </a:r>
            <a:r>
              <a:rPr lang="en-US" altLang="zh-CN" i="1" dirty="0"/>
              <a:t>A</a:t>
            </a:r>
            <a:r>
              <a:rPr lang="en-US" altLang="zh-CN" i="1" baseline="-25000" dirty="0"/>
              <a:t>i</a:t>
            </a:r>
            <a:r>
              <a:rPr lang="en-US" altLang="zh-CN" dirty="0"/>
              <a:t>, </a:t>
            </a:r>
            <a:r>
              <a:rPr lang="zh-CN" altLang="en-US" dirty="0" smtClean="0"/>
              <a:t>当然有</a:t>
            </a:r>
            <a:r>
              <a:rPr lang="en-US" dirty="0" smtClean="0"/>
              <a:t>(</a:t>
            </a:r>
            <a:r>
              <a:rPr lang="en-US" i="1" dirty="0" err="1" smtClean="0"/>
              <a:t>b,a</a:t>
            </a:r>
            <a:r>
              <a:rPr lang="en-US" dirty="0" smtClean="0"/>
              <a:t>) </a:t>
            </a:r>
            <a:r>
              <a:rPr lang="en-US" dirty="0" smtClean="0">
                <a:latin typeface="Cambria Math"/>
                <a:ea typeface="Cambria Math"/>
              </a:rPr>
              <a:t>∈</a:t>
            </a:r>
            <a:r>
              <a:rPr lang="en-US" dirty="0" smtClean="0"/>
              <a:t> </a:t>
            </a:r>
            <a:r>
              <a:rPr lang="en-US" i="1" dirty="0" smtClean="0"/>
              <a:t>R</a:t>
            </a:r>
            <a:r>
              <a:rPr lang="en-US" dirty="0" smtClean="0"/>
              <a:t> </a:t>
            </a:r>
            <a:r>
              <a:rPr lang="zh-CN" altLang="en-US" dirty="0" smtClean="0"/>
              <a:t>；</a:t>
            </a:r>
            <a:endParaRPr lang="en-US" dirty="0" smtClean="0"/>
          </a:p>
          <a:p>
            <a:pPr lvl="1"/>
            <a:r>
              <a:rPr lang="zh-CN" altLang="en-US" dirty="0"/>
              <a:t>传递性：如果</a:t>
            </a:r>
            <a:r>
              <a:rPr lang="en-US" altLang="zh-CN" dirty="0"/>
              <a:t>(</a:t>
            </a:r>
            <a:r>
              <a:rPr lang="en-US" altLang="zh-CN" i="1" dirty="0" err="1"/>
              <a:t>a,b</a:t>
            </a:r>
            <a:r>
              <a:rPr lang="en-US" altLang="zh-CN" dirty="0"/>
              <a:t>) </a:t>
            </a:r>
            <a:r>
              <a:rPr lang="en-US" altLang="zh-CN" dirty="0">
                <a:latin typeface="Cambria Math"/>
                <a:ea typeface="Cambria Math"/>
              </a:rPr>
              <a:t>∈</a:t>
            </a:r>
            <a:r>
              <a:rPr lang="en-US" altLang="zh-CN" dirty="0"/>
              <a:t> </a:t>
            </a:r>
            <a:r>
              <a:rPr lang="en-US" altLang="zh-CN" i="1" dirty="0"/>
              <a:t>R</a:t>
            </a:r>
            <a:r>
              <a:rPr lang="en-US" altLang="zh-CN" dirty="0"/>
              <a:t>, (</a:t>
            </a:r>
            <a:r>
              <a:rPr lang="en-US" altLang="zh-CN" i="1" dirty="0" err="1"/>
              <a:t>b,c</a:t>
            </a:r>
            <a:r>
              <a:rPr lang="en-US" altLang="zh-CN" dirty="0"/>
              <a:t>) </a:t>
            </a:r>
            <a:r>
              <a:rPr lang="en-US" altLang="zh-CN" dirty="0">
                <a:latin typeface="Cambria Math"/>
                <a:ea typeface="Cambria Math"/>
              </a:rPr>
              <a:t>∈</a:t>
            </a:r>
            <a:r>
              <a:rPr lang="en-US" altLang="zh-CN" dirty="0"/>
              <a:t> </a:t>
            </a:r>
            <a:r>
              <a:rPr lang="en-US" altLang="zh-CN" i="1" dirty="0"/>
              <a:t>R</a:t>
            </a:r>
            <a:r>
              <a:rPr lang="en-US" altLang="zh-CN" dirty="0" smtClean="0"/>
              <a:t>, </a:t>
            </a:r>
            <a:r>
              <a:rPr lang="zh-CN" altLang="en-US" dirty="0" smtClean="0"/>
              <a:t>则</a:t>
            </a:r>
            <a:r>
              <a:rPr lang="zh-CN" altLang="en-US" dirty="0"/>
              <a:t>存在</a:t>
            </a:r>
            <a:r>
              <a:rPr lang="en-US" altLang="zh-CN" i="1" dirty="0" smtClean="0"/>
              <a:t>A</a:t>
            </a:r>
            <a:r>
              <a:rPr lang="en-US" altLang="zh-CN" i="1" baseline="-25000" dirty="0" smtClean="0"/>
              <a:t>i</a:t>
            </a:r>
            <a:r>
              <a:rPr lang="zh-CN" altLang="en-US" dirty="0" smtClean="0"/>
              <a:t>使</a:t>
            </a:r>
            <a:r>
              <a:rPr lang="en-US" altLang="zh-CN" i="1" dirty="0" smtClean="0"/>
              <a:t>a, b </a:t>
            </a:r>
            <a:r>
              <a:rPr lang="en-US" altLang="zh-CN" dirty="0">
                <a:latin typeface="Cambria Math"/>
                <a:ea typeface="Cambria Math"/>
              </a:rPr>
              <a:t>∊ </a:t>
            </a:r>
            <a:r>
              <a:rPr lang="en-US" altLang="zh-CN" i="1" dirty="0"/>
              <a:t>A</a:t>
            </a:r>
            <a:r>
              <a:rPr lang="en-US" altLang="zh-CN" i="1" baseline="-25000" dirty="0"/>
              <a:t>i</a:t>
            </a:r>
            <a:r>
              <a:rPr lang="en-US" altLang="zh-CN" dirty="0" smtClean="0"/>
              <a:t>,</a:t>
            </a:r>
            <a:r>
              <a:rPr lang="zh-CN" altLang="en-US" dirty="0"/>
              <a:t>存在</a:t>
            </a:r>
            <a:r>
              <a:rPr lang="en-US" altLang="zh-CN" i="1" dirty="0"/>
              <a:t>A</a:t>
            </a:r>
            <a:r>
              <a:rPr lang="en-US" altLang="zh-CN" i="1" baseline="-25000" dirty="0"/>
              <a:t>i</a:t>
            </a:r>
            <a:r>
              <a:rPr lang="zh-CN" altLang="en-US" dirty="0" smtClean="0"/>
              <a:t>使</a:t>
            </a:r>
            <a:r>
              <a:rPr lang="en-US" altLang="zh-CN" i="1" dirty="0" smtClean="0"/>
              <a:t>b, c </a:t>
            </a:r>
            <a:r>
              <a:rPr lang="en-US" altLang="zh-CN" dirty="0">
                <a:latin typeface="Cambria Math"/>
                <a:ea typeface="Cambria Math"/>
              </a:rPr>
              <a:t>∊ </a:t>
            </a:r>
            <a:r>
              <a:rPr lang="en-US" altLang="zh-CN" i="1" dirty="0" err="1" smtClean="0"/>
              <a:t>A</a:t>
            </a:r>
            <a:r>
              <a:rPr lang="en-US" altLang="zh-CN" i="1" baseline="-25000" dirty="0" err="1" smtClean="0"/>
              <a:t>j</a:t>
            </a:r>
            <a:r>
              <a:rPr lang="en-US" altLang="zh-CN" dirty="0" smtClean="0"/>
              <a:t>, </a:t>
            </a:r>
            <a:r>
              <a:rPr lang="zh-CN" altLang="en-US" dirty="0" smtClean="0">
                <a:latin typeface="Cambria Math"/>
                <a:ea typeface="Cambria Math"/>
              </a:rPr>
              <a:t>从而</a:t>
            </a:r>
            <a:r>
              <a:rPr lang="en-US" altLang="zh-CN" i="1" dirty="0" smtClean="0"/>
              <a:t>b </a:t>
            </a:r>
            <a:r>
              <a:rPr lang="en-US" altLang="zh-CN" dirty="0" smtClean="0">
                <a:latin typeface="Cambria Math"/>
                <a:ea typeface="Cambria Math"/>
              </a:rPr>
              <a:t>∊</a:t>
            </a:r>
            <a:r>
              <a:rPr lang="en-US" altLang="zh-CN" i="1" dirty="0"/>
              <a:t> A</a:t>
            </a:r>
            <a:r>
              <a:rPr lang="en-US" altLang="zh-CN" i="1" baseline="-25000" dirty="0"/>
              <a:t>i</a:t>
            </a:r>
            <a:r>
              <a:rPr lang="en-US" altLang="zh-CN" dirty="0" smtClean="0">
                <a:latin typeface="Cambria Math"/>
                <a:ea typeface="Cambria Math"/>
              </a:rPr>
              <a:t> </a:t>
            </a:r>
            <a:r>
              <a:rPr lang="en-US" altLang="zh-CN" dirty="0">
                <a:latin typeface="Cambria Math"/>
                <a:ea typeface="Cambria Math"/>
              </a:rPr>
              <a:t>∩ </a:t>
            </a:r>
            <a:r>
              <a:rPr lang="en-US" altLang="zh-CN" i="1" dirty="0" err="1" smtClean="0"/>
              <a:t>A</a:t>
            </a:r>
            <a:r>
              <a:rPr lang="en-US" altLang="zh-CN" i="1" baseline="-25000" dirty="0" err="1" smtClean="0"/>
              <a:t>j</a:t>
            </a:r>
            <a:r>
              <a:rPr lang="zh-CN" altLang="en-US" dirty="0" smtClean="0"/>
              <a:t>，必有</a:t>
            </a:r>
            <a:r>
              <a:rPr lang="en-US" altLang="zh-CN" i="1" dirty="0"/>
              <a:t>A</a:t>
            </a:r>
            <a:r>
              <a:rPr lang="en-US" altLang="zh-CN" i="1" baseline="-25000" dirty="0"/>
              <a:t>i</a:t>
            </a:r>
            <a:r>
              <a:rPr lang="en-US" altLang="zh-CN" dirty="0">
                <a:latin typeface="Cambria Math"/>
                <a:ea typeface="Cambria Math"/>
              </a:rPr>
              <a:t> </a:t>
            </a:r>
            <a:r>
              <a:rPr lang="en-US" altLang="zh-CN" dirty="0" smtClean="0">
                <a:latin typeface="Cambria Math"/>
                <a:ea typeface="Cambria Math"/>
              </a:rPr>
              <a:t>= </a:t>
            </a:r>
            <a:r>
              <a:rPr lang="en-US" altLang="zh-CN" i="1" dirty="0" err="1" smtClean="0"/>
              <a:t>A</a:t>
            </a:r>
            <a:r>
              <a:rPr lang="en-US" altLang="zh-CN" i="1" baseline="-25000" dirty="0" err="1" smtClean="0"/>
              <a:t>j</a:t>
            </a:r>
            <a:r>
              <a:rPr lang="en-US" altLang="zh-CN" i="1" dirty="0" smtClean="0"/>
              <a:t>,</a:t>
            </a:r>
            <a:r>
              <a:rPr lang="en-US" altLang="zh-CN" i="1" baseline="-25000" dirty="0" smtClean="0"/>
              <a:t> </a:t>
            </a:r>
            <a:r>
              <a:rPr lang="en-US" altLang="zh-CN" i="1" dirty="0"/>
              <a:t>c </a:t>
            </a:r>
            <a:r>
              <a:rPr lang="en-US" altLang="zh-CN" dirty="0" smtClean="0">
                <a:latin typeface="Cambria Math"/>
                <a:ea typeface="Cambria Math"/>
              </a:rPr>
              <a:t>∊</a:t>
            </a:r>
            <a:r>
              <a:rPr lang="en-US" altLang="zh-CN" i="1" dirty="0"/>
              <a:t> A</a:t>
            </a:r>
            <a:r>
              <a:rPr lang="en-US" altLang="zh-CN" i="1" baseline="-25000" dirty="0"/>
              <a:t>i </a:t>
            </a:r>
            <a:r>
              <a:rPr lang="zh-CN" altLang="en-US" dirty="0" smtClean="0">
                <a:latin typeface="Cambria Math"/>
                <a:ea typeface="Cambria Math"/>
              </a:rPr>
              <a:t>，</a:t>
            </a:r>
            <a:r>
              <a:rPr lang="zh-CN" altLang="en-US" dirty="0" smtClean="0"/>
              <a:t>故</a:t>
            </a:r>
            <a:r>
              <a:rPr lang="en-US" altLang="zh-CN" dirty="0"/>
              <a:t>(</a:t>
            </a:r>
            <a:r>
              <a:rPr lang="en-US" altLang="zh-CN" i="1" dirty="0" err="1" smtClean="0"/>
              <a:t>a,c</a:t>
            </a:r>
            <a:r>
              <a:rPr lang="en-US" altLang="zh-CN" dirty="0" smtClean="0"/>
              <a:t>) </a:t>
            </a:r>
            <a:r>
              <a:rPr lang="en-US" altLang="zh-CN" dirty="0">
                <a:latin typeface="Cambria Math"/>
                <a:ea typeface="Cambria Math"/>
              </a:rPr>
              <a:t>∈</a:t>
            </a:r>
            <a:r>
              <a:rPr lang="en-US" altLang="zh-CN" dirty="0"/>
              <a:t> </a:t>
            </a:r>
            <a:r>
              <a:rPr lang="en-US" altLang="zh-CN" i="1" dirty="0" smtClean="0"/>
              <a:t>R.</a:t>
            </a:r>
            <a:endParaRPr lang="en-US" dirty="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映射导出的等价关系</a:t>
            </a:r>
            <a:endParaRPr lang="zh-CN" altLang="en-US" dirty="0"/>
          </a:p>
        </p:txBody>
      </p:sp>
      <p:sp>
        <p:nvSpPr>
          <p:cNvPr id="3" name="Content Placeholder 2"/>
          <p:cNvSpPr>
            <a:spLocks noGrp="1"/>
          </p:cNvSpPr>
          <p:nvPr>
            <p:ph idx="1"/>
          </p:nvPr>
        </p:nvSpPr>
        <p:spPr/>
        <p:txBody>
          <a:bodyPr/>
          <a:lstStyle/>
          <a:p>
            <a:r>
              <a:rPr lang="en-US" altLang="zh-CN" dirty="0" smtClean="0"/>
              <a:t>f</a:t>
            </a:r>
            <a:r>
              <a:rPr lang="zh-CN" altLang="en-US" dirty="0" smtClean="0"/>
              <a:t>是集</a:t>
            </a:r>
            <a:r>
              <a:rPr lang="en-US" altLang="zh-CN" dirty="0" smtClean="0"/>
              <a:t>A</a:t>
            </a:r>
            <a:r>
              <a:rPr lang="zh-CN" altLang="en-US" dirty="0" smtClean="0"/>
              <a:t>到集</a:t>
            </a:r>
            <a:r>
              <a:rPr lang="en-US" altLang="zh-CN" dirty="0" smtClean="0"/>
              <a:t>B</a:t>
            </a:r>
            <a:r>
              <a:rPr lang="zh-CN" altLang="en-US" dirty="0" smtClean="0"/>
              <a:t>的映射，定义与</a:t>
            </a:r>
            <a:r>
              <a:rPr lang="en-US" altLang="zh-CN" dirty="0" smtClean="0"/>
              <a:t>A</a:t>
            </a:r>
            <a:r>
              <a:rPr lang="zh-CN" altLang="en-US" dirty="0" smtClean="0"/>
              <a:t>上的关系：</a:t>
            </a:r>
            <a:endParaRPr lang="en-US" altLang="zh-CN" dirty="0" smtClean="0"/>
          </a:p>
          <a:p>
            <a:pPr marL="0" indent="0" algn="ctr">
              <a:buNone/>
            </a:pPr>
            <a:r>
              <a:rPr lang="en-US" altLang="zh-CN" dirty="0" smtClean="0"/>
              <a:t>R</a:t>
            </a:r>
            <a:r>
              <a:rPr lang="en-US" altLang="zh-CN" baseline="-25000" dirty="0" smtClean="0"/>
              <a:t>f</a:t>
            </a:r>
            <a:r>
              <a:rPr lang="en-US" altLang="zh-CN" dirty="0" smtClean="0"/>
              <a:t> = {(x, y) | f(x) = f(y)}</a:t>
            </a:r>
          </a:p>
          <a:p>
            <a:pPr marL="0" indent="0">
              <a:buNone/>
            </a:pPr>
            <a:r>
              <a:rPr lang="en-US" altLang="zh-CN" dirty="0"/>
              <a:t> </a:t>
            </a:r>
            <a:r>
              <a:rPr lang="en-US" altLang="zh-CN" dirty="0" smtClean="0"/>
              <a:t>   </a:t>
            </a:r>
            <a:r>
              <a:rPr lang="zh-CN" altLang="en-US" dirty="0" smtClean="0"/>
              <a:t>显然</a:t>
            </a:r>
            <a:r>
              <a:rPr lang="en-US" altLang="zh-CN" dirty="0" smtClean="0"/>
              <a:t>R</a:t>
            </a:r>
            <a:r>
              <a:rPr lang="en-US" altLang="zh-CN" baseline="-25000" dirty="0" smtClean="0"/>
              <a:t>f</a:t>
            </a:r>
            <a:r>
              <a:rPr lang="zh-CN" altLang="en-US" dirty="0" smtClean="0"/>
              <a:t>是</a:t>
            </a:r>
            <a:r>
              <a:rPr lang="en-US" altLang="zh-CN" dirty="0"/>
              <a:t>A</a:t>
            </a:r>
            <a:r>
              <a:rPr lang="zh-CN" altLang="en-US" dirty="0"/>
              <a:t>上</a:t>
            </a:r>
            <a:r>
              <a:rPr lang="zh-CN" altLang="en-US" dirty="0" smtClean="0"/>
              <a:t>的等价关系。</a:t>
            </a:r>
            <a:endParaRPr lang="en-US" altLang="zh-CN" dirty="0" smtClean="0"/>
          </a:p>
          <a:p>
            <a:endParaRPr lang="en-US" altLang="zh-CN" dirty="0"/>
          </a:p>
          <a:p>
            <a:r>
              <a:rPr lang="zh-CN" altLang="en-US" dirty="0" smtClean="0"/>
              <a:t>事实上任何等价关系都可以看做按照上面的方式得到。</a:t>
            </a:r>
            <a:endParaRPr lang="en-US" altLang="zh-CN" dirty="0" smtClean="0"/>
          </a:p>
          <a:p>
            <a:pPr marL="0" indent="0">
              <a:buNone/>
            </a:pPr>
            <a:r>
              <a:rPr lang="en-US" altLang="zh-CN" dirty="0"/>
              <a:t> </a:t>
            </a:r>
            <a:r>
              <a:rPr lang="en-US" altLang="zh-CN" dirty="0" smtClean="0"/>
              <a:t>  </a:t>
            </a:r>
            <a:r>
              <a:rPr lang="zh-CN" altLang="en-US" dirty="0" smtClean="0"/>
              <a:t>对于</a:t>
            </a:r>
            <a:r>
              <a:rPr lang="en-US" altLang="zh-CN" dirty="0" smtClean="0"/>
              <a:t>A</a:t>
            </a:r>
            <a:r>
              <a:rPr lang="zh-CN" altLang="en-US" dirty="0"/>
              <a:t>上的</a:t>
            </a:r>
            <a:r>
              <a:rPr lang="zh-CN" altLang="en-US" dirty="0" smtClean="0"/>
              <a:t>等价关系</a:t>
            </a:r>
            <a:r>
              <a:rPr lang="en-US" altLang="zh-CN" dirty="0" smtClean="0"/>
              <a:t>R</a:t>
            </a:r>
            <a:r>
              <a:rPr lang="zh-CN" altLang="en-US" dirty="0" smtClean="0"/>
              <a:t>，定义</a:t>
            </a:r>
            <a:r>
              <a:rPr lang="en-US" altLang="zh-CN" dirty="0" smtClean="0"/>
              <a:t>A</a:t>
            </a:r>
            <a:r>
              <a:rPr lang="zh-CN" altLang="en-US" dirty="0" smtClean="0"/>
              <a:t>到</a:t>
            </a:r>
            <a:r>
              <a:rPr lang="en-US" altLang="zh-CN" dirty="0" smtClean="0">
                <a:latin typeface="Cambria Math" panose="02040503050406030204" pitchFamily="18" charset="0"/>
                <a:ea typeface="Cambria Math" panose="02040503050406030204" pitchFamily="18" charset="0"/>
              </a:rPr>
              <a:t>2</a:t>
            </a:r>
            <a:r>
              <a:rPr lang="en-US" altLang="zh-CN" baseline="30000" dirty="0" smtClean="0">
                <a:latin typeface="Cambria Math" panose="02040503050406030204" pitchFamily="18" charset="0"/>
                <a:ea typeface="Cambria Math" panose="02040503050406030204" pitchFamily="18" charset="0"/>
              </a:rPr>
              <a:t>A</a:t>
            </a:r>
            <a:r>
              <a:rPr lang="zh-CN" altLang="en-US" dirty="0" smtClean="0"/>
              <a:t>的映射</a:t>
            </a:r>
            <a:r>
              <a:rPr lang="en-US" altLang="zh-CN" dirty="0" err="1" smtClean="0"/>
              <a:t>f</a:t>
            </a:r>
            <a:r>
              <a:rPr lang="en-US" altLang="zh-CN" baseline="-25000" dirty="0" err="1" smtClean="0"/>
              <a:t>R</a:t>
            </a:r>
            <a:r>
              <a:rPr lang="en-US" altLang="zh-CN" dirty="0" smtClean="0"/>
              <a:t>:</a:t>
            </a:r>
          </a:p>
          <a:p>
            <a:pPr marL="0" indent="0" algn="ctr">
              <a:buNone/>
            </a:pPr>
            <a:r>
              <a:rPr lang="en-US" altLang="zh-CN" dirty="0" err="1" smtClean="0"/>
              <a:t>f</a:t>
            </a:r>
            <a:r>
              <a:rPr lang="en-US" altLang="zh-CN" baseline="-25000" dirty="0" err="1" smtClean="0"/>
              <a:t>R</a:t>
            </a:r>
            <a:r>
              <a:rPr lang="en-US" altLang="zh-CN" dirty="0" smtClean="0"/>
              <a:t>(x)=[x].</a:t>
            </a:r>
          </a:p>
          <a:p>
            <a:pPr marL="0" indent="0">
              <a:buNone/>
            </a:pPr>
            <a:r>
              <a:rPr lang="zh-CN" altLang="en-US" dirty="0" smtClean="0"/>
              <a:t>   不难看出这一点</a:t>
            </a:r>
            <a:r>
              <a:rPr lang="en-US" altLang="zh-CN" dirty="0" smtClean="0"/>
              <a:t>. </a:t>
            </a:r>
            <a:r>
              <a:rPr lang="en-US" altLang="zh-CN" dirty="0" err="1" smtClean="0"/>
              <a:t>f</a:t>
            </a:r>
            <a:r>
              <a:rPr lang="en-US" altLang="zh-CN" baseline="-25000" dirty="0" err="1" smtClean="0"/>
              <a:t>R</a:t>
            </a:r>
            <a:r>
              <a:rPr lang="zh-CN" altLang="en-US" dirty="0" smtClean="0"/>
              <a:t>通常称为商映射</a:t>
            </a:r>
            <a:r>
              <a:rPr lang="en-US" altLang="zh-CN" dirty="0" smtClean="0"/>
              <a:t>.</a:t>
            </a:r>
          </a:p>
        </p:txBody>
      </p:sp>
    </p:spTree>
    <p:extLst>
      <p:ext uri="{BB962C8B-B14F-4D97-AF65-F5344CB8AC3E}">
        <p14:creationId xmlns:p14="http://schemas.microsoft.com/office/powerpoint/2010/main" val="21289818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偏序</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本节摘要</a:t>
            </a:r>
            <a:endParaRPr lang="en-US" dirty="0"/>
          </a:p>
        </p:txBody>
      </p:sp>
      <p:sp>
        <p:nvSpPr>
          <p:cNvPr id="3" name="Content Placeholder 2"/>
          <p:cNvSpPr>
            <a:spLocks noGrp="1"/>
          </p:cNvSpPr>
          <p:nvPr>
            <p:ph idx="1"/>
          </p:nvPr>
        </p:nvSpPr>
        <p:spPr/>
        <p:txBody>
          <a:bodyPr>
            <a:normAutofit/>
          </a:bodyPr>
          <a:lstStyle/>
          <a:p>
            <a:r>
              <a:rPr lang="zh-CN" altLang="en-US" dirty="0" smtClean="0"/>
              <a:t>偏序与偏序集</a:t>
            </a:r>
            <a:endParaRPr lang="en-US" altLang="zh-CN" dirty="0" smtClean="0"/>
          </a:p>
          <a:p>
            <a:r>
              <a:rPr lang="zh-CN" altLang="en-US" dirty="0" smtClean="0"/>
              <a:t>字典序</a:t>
            </a:r>
            <a:endParaRPr lang="en-US" dirty="0" smtClean="0"/>
          </a:p>
          <a:p>
            <a:r>
              <a:rPr lang="en-US" dirty="0" err="1" smtClean="0"/>
              <a:t>Hasse</a:t>
            </a:r>
            <a:r>
              <a:rPr lang="en-US" dirty="0" smtClean="0"/>
              <a:t> </a:t>
            </a:r>
            <a:r>
              <a:rPr lang="zh-CN" altLang="en-US" dirty="0" smtClean="0"/>
              <a:t>图</a:t>
            </a:r>
            <a:r>
              <a:rPr lang="en-US" dirty="0" smtClean="0"/>
              <a:t> </a:t>
            </a:r>
          </a:p>
          <a:p>
            <a:r>
              <a:rPr lang="zh-CN" altLang="en-US" dirty="0" smtClean="0"/>
              <a:t>格</a:t>
            </a:r>
            <a:endParaRPr lang="en-US" altLang="zh-CN" dirty="0" smtClean="0"/>
          </a:p>
          <a:p>
            <a:r>
              <a:rPr lang="zh-CN" altLang="en-US" dirty="0" smtClean="0"/>
              <a:t>拓扑排序</a:t>
            </a:r>
            <a:endParaRPr lang="en-US" dirty="0" smtClean="0"/>
          </a:p>
          <a:p>
            <a:endParaRPr lang="en-US" dirty="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Orderings</a:t>
            </a:r>
            <a:endParaRPr lang="en-US" dirty="0"/>
          </a:p>
        </p:txBody>
      </p:sp>
      <p:sp>
        <p:nvSpPr>
          <p:cNvPr id="3" name="Content Placeholder 2"/>
          <p:cNvSpPr>
            <a:spLocks noGrp="1"/>
          </p:cNvSpPr>
          <p:nvPr>
            <p:ph idx="1"/>
          </p:nvPr>
        </p:nvSpPr>
        <p:spPr/>
        <p:txBody>
          <a:bodyPr/>
          <a:lstStyle/>
          <a:p>
            <a:pPr>
              <a:buNone/>
            </a:pPr>
            <a:r>
              <a:rPr lang="en-US" b="1" dirty="0" smtClean="0"/>
              <a:t>   Definition </a:t>
            </a:r>
            <a:r>
              <a:rPr lang="en-US" b="1" dirty="0" smtClean="0">
                <a:latin typeface="Cambria Math" pitchFamily="18" charset="0"/>
                <a:ea typeface="Cambria Math" pitchFamily="18" charset="0"/>
              </a:rPr>
              <a:t>1</a:t>
            </a:r>
            <a:r>
              <a:rPr lang="en-US" dirty="0" smtClean="0"/>
              <a:t>: A relation </a:t>
            </a:r>
            <a:r>
              <a:rPr lang="en-US" i="1" dirty="0" smtClean="0"/>
              <a:t>R</a:t>
            </a:r>
            <a:r>
              <a:rPr lang="en-US" dirty="0" smtClean="0"/>
              <a:t> on a set S is called a </a:t>
            </a:r>
            <a:r>
              <a:rPr lang="en-US" i="1" dirty="0" smtClean="0"/>
              <a:t>partial ordering,</a:t>
            </a:r>
            <a:r>
              <a:rPr lang="en-US" dirty="0" smtClean="0"/>
              <a:t> or </a:t>
            </a:r>
            <a:r>
              <a:rPr lang="en-US" i="1" dirty="0" smtClean="0"/>
              <a:t>partial order, </a:t>
            </a:r>
            <a:r>
              <a:rPr lang="en-US" dirty="0" smtClean="0"/>
              <a:t>if it is reflexive, </a:t>
            </a:r>
            <a:r>
              <a:rPr lang="en-US" dirty="0" err="1" smtClean="0"/>
              <a:t>antisymmetric</a:t>
            </a:r>
            <a:r>
              <a:rPr lang="en-US" dirty="0" smtClean="0"/>
              <a:t>, and transitive. A set together with a partial ordering </a:t>
            </a:r>
            <a:r>
              <a:rPr lang="en-US" i="1" dirty="0" smtClean="0"/>
              <a:t>R</a:t>
            </a:r>
            <a:r>
              <a:rPr lang="en-US" dirty="0" smtClean="0"/>
              <a:t> is called a </a:t>
            </a:r>
            <a:r>
              <a:rPr lang="en-US" i="1" dirty="0" smtClean="0"/>
              <a:t>partially ordered set</a:t>
            </a:r>
            <a:r>
              <a:rPr lang="en-US" dirty="0" smtClean="0"/>
              <a:t>, or </a:t>
            </a:r>
            <a:r>
              <a:rPr lang="en-US" i="1" dirty="0" err="1" smtClean="0"/>
              <a:t>poset</a:t>
            </a:r>
            <a:r>
              <a:rPr lang="en-US" dirty="0" smtClean="0"/>
              <a:t>, and is denoted by (</a:t>
            </a:r>
            <a:r>
              <a:rPr lang="en-US" i="1" dirty="0" smtClean="0"/>
              <a:t>S</a:t>
            </a:r>
            <a:r>
              <a:rPr lang="en-US" dirty="0" smtClean="0"/>
              <a:t>, </a:t>
            </a:r>
            <a:r>
              <a:rPr lang="en-US" i="1" dirty="0" smtClean="0"/>
              <a:t>R</a:t>
            </a:r>
            <a:r>
              <a:rPr lang="en-US" dirty="0" smtClean="0"/>
              <a:t>). Members of </a:t>
            </a:r>
            <a:r>
              <a:rPr lang="en-US" i="1" dirty="0" smtClean="0"/>
              <a:t>S</a:t>
            </a:r>
            <a:r>
              <a:rPr lang="en-US" dirty="0" smtClean="0"/>
              <a:t> are called </a:t>
            </a:r>
            <a:r>
              <a:rPr lang="en-US" i="1" dirty="0" smtClean="0"/>
              <a:t>elements </a:t>
            </a:r>
            <a:r>
              <a:rPr lang="en-US" dirty="0" smtClean="0"/>
              <a:t>of the </a:t>
            </a:r>
            <a:r>
              <a:rPr lang="en-US" dirty="0" err="1" smtClean="0"/>
              <a:t>poset</a:t>
            </a:r>
            <a:r>
              <a:rPr lang="en-US" dirty="0" smtClean="0"/>
              <a:t>. </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Orderings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pPr>
              <a:buNone/>
            </a:pPr>
            <a:r>
              <a:rPr lang="en-US" b="1" dirty="0" smtClean="0"/>
              <a:t>   Example </a:t>
            </a:r>
            <a:r>
              <a:rPr lang="en-US" b="1" dirty="0" smtClean="0">
                <a:latin typeface="Cambria Math" pitchFamily="18" charset="0"/>
                <a:ea typeface="Cambria Math" pitchFamily="18" charset="0"/>
              </a:rPr>
              <a:t>1</a:t>
            </a:r>
            <a:r>
              <a:rPr lang="en-US" dirty="0" smtClean="0"/>
              <a:t>: Show that the “greater than or equal” relation (</a:t>
            </a:r>
            <a:r>
              <a:rPr lang="en-US" dirty="0" smtClean="0">
                <a:latin typeface="Cambria Math"/>
                <a:ea typeface="Cambria Math"/>
              </a:rPr>
              <a:t>≥</a:t>
            </a:r>
            <a:r>
              <a:rPr lang="en-US" dirty="0" smtClean="0"/>
              <a:t>) is a partial ordering on the set of integers.</a:t>
            </a:r>
          </a:p>
          <a:p>
            <a:pPr lvl="1"/>
            <a:r>
              <a:rPr lang="en-US" i="1" dirty="0" smtClean="0"/>
              <a:t>Reflexivity</a:t>
            </a:r>
            <a:r>
              <a:rPr lang="en-US" dirty="0" smtClean="0"/>
              <a:t>:  </a:t>
            </a:r>
            <a:r>
              <a:rPr lang="en-US" i="1" dirty="0" smtClean="0"/>
              <a:t>a</a:t>
            </a:r>
            <a:r>
              <a:rPr lang="en-US" dirty="0" smtClean="0"/>
              <a:t> </a:t>
            </a:r>
            <a:r>
              <a:rPr lang="en-US" dirty="0" smtClean="0">
                <a:latin typeface="Cambria Math"/>
                <a:ea typeface="Cambria Math"/>
              </a:rPr>
              <a:t>≥</a:t>
            </a:r>
            <a:r>
              <a:rPr lang="en-US" dirty="0" smtClean="0"/>
              <a:t> </a:t>
            </a:r>
            <a:r>
              <a:rPr lang="en-US" i="1" dirty="0" smtClean="0"/>
              <a:t>a</a:t>
            </a:r>
            <a:r>
              <a:rPr lang="en-US" dirty="0" smtClean="0"/>
              <a:t> for every integer </a:t>
            </a:r>
            <a:r>
              <a:rPr lang="en-US" i="1" dirty="0" smtClean="0"/>
              <a:t>a</a:t>
            </a:r>
            <a:r>
              <a:rPr lang="en-US" dirty="0" smtClean="0"/>
              <a:t>.</a:t>
            </a:r>
          </a:p>
          <a:p>
            <a:pPr lvl="1"/>
            <a:r>
              <a:rPr lang="en-US" i="1" dirty="0" err="1" smtClean="0"/>
              <a:t>Antisymmetry</a:t>
            </a:r>
            <a:r>
              <a:rPr lang="en-US" dirty="0" smtClean="0"/>
              <a:t>: If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and </a:t>
            </a:r>
            <a:r>
              <a:rPr lang="en-US" i="1" dirty="0" smtClean="0"/>
              <a:t>b</a:t>
            </a:r>
            <a:r>
              <a:rPr lang="en-US" dirty="0" smtClean="0"/>
              <a:t> </a:t>
            </a:r>
            <a:r>
              <a:rPr lang="en-US" dirty="0" smtClean="0">
                <a:latin typeface="Cambria Math"/>
                <a:ea typeface="Cambria Math"/>
              </a:rPr>
              <a:t>≥</a:t>
            </a:r>
            <a:r>
              <a:rPr lang="en-US" dirty="0" smtClean="0"/>
              <a:t> </a:t>
            </a:r>
            <a:r>
              <a:rPr lang="en-US" i="1" dirty="0" smtClean="0"/>
              <a:t>a</a:t>
            </a:r>
            <a:r>
              <a:rPr lang="en-US" dirty="0" smtClean="0"/>
              <a:t> , then </a:t>
            </a:r>
            <a:r>
              <a:rPr lang="en-US" i="1" dirty="0" smtClean="0"/>
              <a:t>a</a:t>
            </a:r>
            <a:r>
              <a:rPr lang="en-US" dirty="0" smtClean="0"/>
              <a:t> = </a:t>
            </a:r>
            <a:r>
              <a:rPr lang="en-US" i="1" dirty="0" smtClean="0"/>
              <a:t>b.</a:t>
            </a:r>
          </a:p>
          <a:p>
            <a:pPr lvl="1"/>
            <a:r>
              <a:rPr lang="en-US" i="1" dirty="0" smtClean="0"/>
              <a:t>Transitivity</a:t>
            </a:r>
            <a:r>
              <a:rPr lang="en-US" dirty="0" smtClean="0"/>
              <a:t>: If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and </a:t>
            </a:r>
            <a:r>
              <a:rPr lang="en-US" i="1" dirty="0" smtClean="0"/>
              <a:t>b</a:t>
            </a:r>
            <a:r>
              <a:rPr lang="en-US" dirty="0" smtClean="0"/>
              <a:t> </a:t>
            </a:r>
            <a:r>
              <a:rPr lang="en-US" dirty="0" smtClean="0">
                <a:latin typeface="Cambria Math"/>
                <a:ea typeface="Cambria Math"/>
              </a:rPr>
              <a:t>≥</a:t>
            </a:r>
            <a:r>
              <a:rPr lang="en-US" dirty="0" smtClean="0"/>
              <a:t> </a:t>
            </a:r>
            <a:r>
              <a:rPr lang="en-US" i="1" dirty="0" smtClean="0"/>
              <a:t>c</a:t>
            </a:r>
            <a:r>
              <a:rPr lang="en-US" dirty="0" smtClean="0"/>
              <a:t> , then </a:t>
            </a:r>
            <a:r>
              <a:rPr lang="en-US" i="1" dirty="0" smtClean="0"/>
              <a:t>a</a:t>
            </a:r>
            <a:r>
              <a:rPr lang="en-US" dirty="0" smtClean="0"/>
              <a:t> </a:t>
            </a:r>
            <a:r>
              <a:rPr lang="en-US" dirty="0" smtClean="0">
                <a:latin typeface="Cambria Math"/>
                <a:ea typeface="Cambria Math"/>
              </a:rPr>
              <a:t>≥</a:t>
            </a:r>
            <a:r>
              <a:rPr lang="en-US" dirty="0" smtClean="0"/>
              <a:t> </a:t>
            </a:r>
            <a:r>
              <a:rPr lang="en-US" i="1" dirty="0" smtClean="0"/>
              <a:t>c.</a:t>
            </a:r>
          </a:p>
          <a:p>
            <a:pPr lvl="1"/>
            <a:endParaRPr lang="en-US" i="1" dirty="0" smtClean="0"/>
          </a:p>
          <a:p>
            <a:pPr lvl="1">
              <a:buNone/>
            </a:pPr>
            <a:endParaRPr lang="en-US" dirty="0"/>
          </a:p>
        </p:txBody>
      </p:sp>
      <p:sp>
        <p:nvSpPr>
          <p:cNvPr id="4" name="TextBox 3"/>
          <p:cNvSpPr txBox="1"/>
          <p:nvPr/>
        </p:nvSpPr>
        <p:spPr>
          <a:xfrm>
            <a:off x="990600" y="4648200"/>
            <a:ext cx="6629400" cy="646331"/>
          </a:xfrm>
          <a:prstGeom prst="rect">
            <a:avLst/>
          </a:prstGeom>
          <a:noFill/>
          <a:ln>
            <a:solidFill>
              <a:schemeClr val="accent1"/>
            </a:solidFill>
          </a:ln>
        </p:spPr>
        <p:txBody>
          <a:bodyPr wrap="square" rtlCol="0">
            <a:spAutoFit/>
          </a:bodyPr>
          <a:lstStyle/>
          <a:p>
            <a:r>
              <a:rPr lang="en-US" dirty="0" smtClean="0"/>
              <a:t>These properties all follow from the order axioms for the integers. (</a:t>
            </a:r>
            <a:r>
              <a:rPr lang="en-US" i="1" dirty="0" smtClean="0"/>
              <a:t>See Appendix </a:t>
            </a:r>
            <a:r>
              <a:rPr lang="en-US" dirty="0" smtClean="0">
                <a:latin typeface="Cambria Math" pitchFamily="18" charset="0"/>
                <a:ea typeface="Cambria Math" pitchFamily="18" charset="0"/>
              </a:rPr>
              <a:t>1</a:t>
            </a:r>
            <a:r>
              <a:rPr lang="en-US" dirty="0" smtClean="0"/>
              <a:t>).</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Orderings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Example </a:t>
            </a:r>
            <a:r>
              <a:rPr lang="en-US" b="1" dirty="0" smtClean="0">
                <a:latin typeface="Cambria Math" pitchFamily="18" charset="0"/>
                <a:ea typeface="Cambria Math" pitchFamily="18" charset="0"/>
              </a:rPr>
              <a:t>2</a:t>
            </a:r>
            <a:r>
              <a:rPr lang="en-US" dirty="0" smtClean="0"/>
              <a:t>: Show that the divisibility relation (</a:t>
            </a:r>
            <a:r>
              <a:rPr lang="en-US" dirty="0" smtClean="0">
                <a:latin typeface="Cambria Math"/>
                <a:ea typeface="Cambria Math"/>
              </a:rPr>
              <a:t>∣</a:t>
            </a:r>
            <a:r>
              <a:rPr lang="en-US" dirty="0" smtClean="0"/>
              <a:t>) is a partial ordering on the set of integers.</a:t>
            </a:r>
          </a:p>
          <a:p>
            <a:pPr lvl="1"/>
            <a:r>
              <a:rPr lang="en-US" i="1" dirty="0" smtClean="0"/>
              <a:t>Reflexivity</a:t>
            </a:r>
            <a:r>
              <a:rPr lang="en-US" dirty="0" smtClean="0"/>
              <a:t>: </a:t>
            </a:r>
            <a:r>
              <a:rPr lang="en-US" i="1" dirty="0" smtClean="0"/>
              <a:t>a</a:t>
            </a:r>
            <a:r>
              <a:rPr lang="en-US" dirty="0" smtClean="0"/>
              <a:t> </a:t>
            </a:r>
            <a:r>
              <a:rPr lang="en-US" dirty="0" smtClean="0">
                <a:latin typeface="Cambria Math"/>
                <a:ea typeface="Cambria Math"/>
              </a:rPr>
              <a:t>∣ </a:t>
            </a:r>
            <a:r>
              <a:rPr lang="en-US" i="1" dirty="0" smtClean="0">
                <a:ea typeface="Cambria Math"/>
              </a:rPr>
              <a:t>a</a:t>
            </a:r>
            <a:r>
              <a:rPr lang="en-US" dirty="0" smtClean="0">
                <a:latin typeface="Cambria Math"/>
                <a:ea typeface="Cambria Math"/>
              </a:rPr>
              <a:t> for all integers </a:t>
            </a:r>
            <a:r>
              <a:rPr lang="en-US" i="1" dirty="0" smtClean="0">
                <a:ea typeface="Cambria Math"/>
              </a:rPr>
              <a:t>a</a:t>
            </a:r>
            <a:r>
              <a:rPr lang="en-US" dirty="0" smtClean="0">
                <a:latin typeface="Cambria Math"/>
                <a:ea typeface="Cambria Math"/>
              </a:rPr>
              <a:t>. (</a:t>
            </a:r>
            <a:r>
              <a:rPr lang="en-US" i="1" dirty="0" smtClean="0">
                <a:ea typeface="Cambria Math"/>
              </a:rPr>
              <a:t>see Example </a:t>
            </a:r>
            <a:r>
              <a:rPr lang="en-US" dirty="0" smtClean="0">
                <a:latin typeface="Cambria Math" pitchFamily="18" charset="0"/>
                <a:ea typeface="Cambria Math" pitchFamily="18" charset="0"/>
              </a:rPr>
              <a:t>9</a:t>
            </a:r>
            <a:r>
              <a:rPr lang="en-US" i="1" dirty="0" smtClean="0">
                <a:ea typeface="Cambria Math"/>
              </a:rPr>
              <a:t> in Section </a:t>
            </a:r>
            <a:r>
              <a:rPr lang="en-US" dirty="0" smtClean="0">
                <a:latin typeface="Cambria Math" pitchFamily="18" charset="0"/>
                <a:ea typeface="Cambria Math" pitchFamily="18" charset="0"/>
              </a:rPr>
              <a:t>9.1</a:t>
            </a:r>
            <a:r>
              <a:rPr lang="en-US" dirty="0" smtClean="0">
                <a:latin typeface="Cambria Math"/>
                <a:ea typeface="Cambria Math"/>
              </a:rPr>
              <a:t>) </a:t>
            </a:r>
            <a:endParaRPr lang="en-US" dirty="0" smtClean="0"/>
          </a:p>
          <a:p>
            <a:pPr lvl="1"/>
            <a:r>
              <a:rPr lang="en-US" i="1" dirty="0" err="1" smtClean="0"/>
              <a:t>Antisymmetry</a:t>
            </a:r>
            <a:r>
              <a:rPr lang="en-US" dirty="0" smtClean="0"/>
              <a:t>: If </a:t>
            </a:r>
            <a:r>
              <a:rPr lang="en-US" i="1" dirty="0" smtClean="0"/>
              <a:t>a</a:t>
            </a:r>
            <a:r>
              <a:rPr lang="en-US" dirty="0" smtClean="0"/>
              <a:t> and </a:t>
            </a:r>
            <a:r>
              <a:rPr lang="en-US" i="1" dirty="0" smtClean="0"/>
              <a:t>b</a:t>
            </a:r>
            <a:r>
              <a:rPr lang="en-US" dirty="0" smtClean="0"/>
              <a:t> are positive integers with </a:t>
            </a:r>
            <a:r>
              <a:rPr lang="en-US" i="1" dirty="0" smtClean="0"/>
              <a:t>a</a:t>
            </a:r>
            <a:r>
              <a:rPr lang="en-US" dirty="0" smtClean="0"/>
              <a:t> | </a:t>
            </a:r>
            <a:r>
              <a:rPr lang="en-US" i="1" dirty="0" smtClean="0"/>
              <a:t>b</a:t>
            </a:r>
            <a:r>
              <a:rPr lang="en-US" dirty="0" smtClean="0"/>
              <a:t> and </a:t>
            </a:r>
            <a:r>
              <a:rPr lang="en-US" i="1" dirty="0" smtClean="0"/>
              <a:t>b</a:t>
            </a:r>
            <a:r>
              <a:rPr lang="en-US" dirty="0" smtClean="0"/>
              <a:t> | </a:t>
            </a:r>
            <a:r>
              <a:rPr lang="en-US" i="1" dirty="0" smtClean="0"/>
              <a:t>a</a:t>
            </a:r>
            <a:r>
              <a:rPr lang="en-US" dirty="0" smtClean="0"/>
              <a:t>, then </a:t>
            </a:r>
            <a:r>
              <a:rPr lang="en-US" i="1" dirty="0" smtClean="0"/>
              <a:t>a</a:t>
            </a:r>
            <a:r>
              <a:rPr lang="en-US" dirty="0" smtClean="0"/>
              <a:t> = </a:t>
            </a:r>
            <a:r>
              <a:rPr lang="en-US" i="1" dirty="0" smtClean="0"/>
              <a:t>b</a:t>
            </a:r>
            <a:r>
              <a:rPr lang="en-US" dirty="0" smtClean="0"/>
              <a:t>. (</a:t>
            </a:r>
            <a:r>
              <a:rPr lang="en-US" i="1" dirty="0" smtClean="0"/>
              <a:t>see Example </a:t>
            </a:r>
            <a:r>
              <a:rPr lang="en-US" dirty="0" smtClean="0">
                <a:latin typeface="Cambria Math" pitchFamily="18" charset="0"/>
                <a:ea typeface="Cambria Math" pitchFamily="18" charset="0"/>
              </a:rPr>
              <a:t>12</a:t>
            </a:r>
            <a:r>
              <a:rPr lang="en-US" dirty="0" smtClean="0"/>
              <a:t> </a:t>
            </a:r>
            <a:r>
              <a:rPr lang="en-US" i="1" dirty="0" smtClean="0"/>
              <a:t>in Section </a:t>
            </a:r>
            <a:r>
              <a:rPr lang="en-US" dirty="0" smtClean="0">
                <a:latin typeface="Cambria Math" pitchFamily="18" charset="0"/>
                <a:ea typeface="Cambria Math" pitchFamily="18" charset="0"/>
              </a:rPr>
              <a:t>9.1</a:t>
            </a:r>
            <a:r>
              <a:rPr lang="en-US" dirty="0" smtClean="0"/>
              <a:t>)</a:t>
            </a:r>
            <a:endParaRPr lang="en-US" i="1" dirty="0" smtClean="0"/>
          </a:p>
          <a:p>
            <a:pPr lvl="1"/>
            <a:r>
              <a:rPr lang="en-US" i="1" dirty="0" smtClean="0"/>
              <a:t>Transitivity</a:t>
            </a:r>
            <a:r>
              <a:rPr lang="en-US" dirty="0" smtClean="0"/>
              <a:t>: Suppose that </a:t>
            </a:r>
            <a:r>
              <a:rPr lang="en-US" i="1" dirty="0" smtClean="0"/>
              <a:t>a</a:t>
            </a:r>
            <a:r>
              <a:rPr lang="en-US" dirty="0" smtClean="0"/>
              <a:t> divides </a:t>
            </a:r>
            <a:r>
              <a:rPr lang="en-US" i="1" dirty="0" smtClean="0"/>
              <a:t>b</a:t>
            </a:r>
            <a:r>
              <a:rPr lang="en-US" dirty="0" smtClean="0"/>
              <a:t> and </a:t>
            </a:r>
            <a:r>
              <a:rPr lang="en-US" i="1" dirty="0" smtClean="0"/>
              <a:t>b</a:t>
            </a:r>
            <a:r>
              <a:rPr lang="en-US" dirty="0" smtClean="0"/>
              <a:t> divides </a:t>
            </a:r>
            <a:r>
              <a:rPr lang="en-US" i="1" dirty="0" smtClean="0"/>
              <a:t>c</a:t>
            </a:r>
            <a:r>
              <a:rPr lang="en-US" dirty="0" smtClean="0"/>
              <a:t>. Then there are positive integers </a:t>
            </a:r>
            <a:r>
              <a:rPr lang="en-US" i="1" dirty="0" smtClean="0"/>
              <a:t>k</a:t>
            </a:r>
            <a:r>
              <a:rPr lang="en-US" dirty="0" smtClean="0"/>
              <a:t> and </a:t>
            </a:r>
            <a:r>
              <a:rPr lang="en-US" i="1" dirty="0" smtClean="0"/>
              <a:t>l</a:t>
            </a:r>
            <a:r>
              <a:rPr lang="en-US" dirty="0" smtClean="0"/>
              <a:t> such that </a:t>
            </a:r>
            <a:r>
              <a:rPr lang="en-US" i="1" dirty="0" smtClean="0"/>
              <a:t>b</a:t>
            </a:r>
            <a:r>
              <a:rPr lang="en-US" dirty="0" smtClean="0"/>
              <a:t> = </a:t>
            </a:r>
            <a:r>
              <a:rPr lang="en-US" i="1" dirty="0" err="1" smtClean="0"/>
              <a:t>ak</a:t>
            </a:r>
            <a:r>
              <a:rPr lang="en-US" dirty="0" smtClean="0"/>
              <a:t> and </a:t>
            </a:r>
            <a:r>
              <a:rPr lang="en-US" i="1" dirty="0" smtClean="0"/>
              <a:t>c</a:t>
            </a:r>
            <a:r>
              <a:rPr lang="en-US" dirty="0" smtClean="0"/>
              <a:t> = </a:t>
            </a:r>
            <a:r>
              <a:rPr lang="en-US" i="1" dirty="0" smtClean="0"/>
              <a:t>bl</a:t>
            </a:r>
            <a:r>
              <a:rPr lang="en-US" dirty="0" smtClean="0"/>
              <a:t>. Hence, </a:t>
            </a:r>
            <a:r>
              <a:rPr lang="en-US" i="1" dirty="0" smtClean="0"/>
              <a:t>c</a:t>
            </a:r>
            <a:r>
              <a:rPr lang="en-US" dirty="0" smtClean="0"/>
              <a:t> = </a:t>
            </a:r>
            <a:r>
              <a:rPr lang="en-US" i="1" dirty="0" smtClean="0"/>
              <a:t>a</a:t>
            </a:r>
            <a:r>
              <a:rPr lang="en-US" dirty="0" smtClean="0"/>
              <a:t>(</a:t>
            </a:r>
            <a:r>
              <a:rPr lang="en-US" i="1" dirty="0" err="1" smtClean="0"/>
              <a:t>kl</a:t>
            </a:r>
            <a:r>
              <a:rPr lang="en-US" dirty="0" smtClean="0"/>
              <a:t>), so </a:t>
            </a:r>
            <a:r>
              <a:rPr lang="en-US" i="1" dirty="0" smtClean="0"/>
              <a:t>a</a:t>
            </a:r>
            <a:r>
              <a:rPr lang="en-US" dirty="0" smtClean="0"/>
              <a:t> divides </a:t>
            </a:r>
            <a:r>
              <a:rPr lang="en-US" i="1" dirty="0" smtClean="0"/>
              <a:t>c</a:t>
            </a:r>
            <a:r>
              <a:rPr lang="en-US" dirty="0" smtClean="0"/>
              <a:t>. Therefore, the relation is transitive. </a:t>
            </a:r>
            <a:endParaRPr lang="en-US" i="1" dirty="0" smtClean="0"/>
          </a:p>
          <a:p>
            <a:r>
              <a:rPr lang="en-US" dirty="0" smtClean="0"/>
              <a:t>(</a:t>
            </a:r>
            <a:r>
              <a:rPr lang="en-US" b="1" i="1" dirty="0" smtClean="0"/>
              <a:t>Z</a:t>
            </a:r>
            <a:r>
              <a:rPr lang="en-US" baseline="30000" dirty="0" smtClean="0"/>
              <a:t>+</a:t>
            </a:r>
            <a:r>
              <a:rPr lang="en-US" dirty="0" smtClean="0"/>
              <a:t>, </a:t>
            </a:r>
            <a:r>
              <a:rPr lang="en-US" dirty="0" smtClean="0">
                <a:latin typeface="Cambria Math"/>
                <a:ea typeface="Cambria Math"/>
              </a:rPr>
              <a:t>∣</a:t>
            </a:r>
            <a:r>
              <a:rPr lang="en-US" dirty="0" smtClean="0"/>
              <a:t>) is a </a:t>
            </a:r>
            <a:r>
              <a:rPr lang="en-US" dirty="0" err="1" smtClean="0"/>
              <a:t>poset</a:t>
            </a:r>
            <a:r>
              <a:rPr lang="en-US" dirty="0" smtClean="0"/>
              <a:t>.</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Orderings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pPr>
              <a:buNone/>
            </a:pPr>
            <a:r>
              <a:rPr lang="en-US" b="1" dirty="0" smtClean="0"/>
              <a:t>   Example </a:t>
            </a:r>
            <a:r>
              <a:rPr lang="en-US" b="1" dirty="0" smtClean="0">
                <a:latin typeface="Cambria Math" pitchFamily="18" charset="0"/>
                <a:ea typeface="Cambria Math" pitchFamily="18" charset="0"/>
              </a:rPr>
              <a:t>3</a:t>
            </a:r>
            <a:r>
              <a:rPr lang="en-US" dirty="0" smtClean="0"/>
              <a:t>: Show that the inclusion relation (</a:t>
            </a:r>
            <a:r>
              <a:rPr lang="en-US" dirty="0" smtClean="0">
                <a:latin typeface="Cambria Math"/>
                <a:ea typeface="Cambria Math"/>
              </a:rPr>
              <a:t>⊆</a:t>
            </a:r>
            <a:r>
              <a:rPr lang="en-US" dirty="0" smtClean="0"/>
              <a:t>) is a partial ordering on the power set of a set </a:t>
            </a:r>
            <a:r>
              <a:rPr lang="en-US" i="1" dirty="0" smtClean="0"/>
              <a:t>S</a:t>
            </a:r>
            <a:r>
              <a:rPr lang="en-US" dirty="0" smtClean="0"/>
              <a:t>.</a:t>
            </a:r>
          </a:p>
          <a:p>
            <a:pPr lvl="1"/>
            <a:r>
              <a:rPr lang="en-US" i="1" dirty="0" smtClean="0"/>
              <a:t>Reflexivity</a:t>
            </a:r>
            <a:r>
              <a:rPr lang="en-US" dirty="0" smtClean="0"/>
              <a:t>: </a:t>
            </a:r>
            <a:r>
              <a:rPr lang="en-US" i="1" dirty="0" smtClean="0"/>
              <a:t>A</a:t>
            </a:r>
            <a:r>
              <a:rPr lang="en-US" dirty="0" smtClean="0"/>
              <a:t> </a:t>
            </a:r>
            <a:r>
              <a:rPr lang="en-US" dirty="0" smtClean="0">
                <a:latin typeface="Cambria Math"/>
                <a:ea typeface="Cambria Math"/>
              </a:rPr>
              <a:t>⊆ </a:t>
            </a:r>
            <a:r>
              <a:rPr lang="en-US" i="1" dirty="0" smtClean="0">
                <a:ea typeface="Cambria Math"/>
              </a:rPr>
              <a:t>A</a:t>
            </a:r>
            <a:r>
              <a:rPr lang="en-US" dirty="0" smtClean="0">
                <a:latin typeface="Cambria Math"/>
                <a:ea typeface="Cambria Math"/>
              </a:rPr>
              <a:t>  whenever </a:t>
            </a:r>
            <a:r>
              <a:rPr lang="en-US" i="1" dirty="0" smtClean="0">
                <a:latin typeface="Cambria Math"/>
                <a:ea typeface="Cambria Math"/>
              </a:rPr>
              <a:t>A</a:t>
            </a:r>
            <a:r>
              <a:rPr lang="en-US" dirty="0" smtClean="0">
                <a:latin typeface="Cambria Math"/>
                <a:ea typeface="Cambria Math"/>
              </a:rPr>
              <a:t>  is a subset of </a:t>
            </a:r>
            <a:r>
              <a:rPr lang="en-US" i="1" dirty="0" smtClean="0">
                <a:latin typeface="Cambria Math"/>
                <a:ea typeface="Cambria Math"/>
              </a:rPr>
              <a:t>S</a:t>
            </a:r>
            <a:r>
              <a:rPr lang="en-US" dirty="0" smtClean="0">
                <a:latin typeface="Cambria Math"/>
                <a:ea typeface="Cambria Math"/>
              </a:rPr>
              <a:t>. </a:t>
            </a:r>
            <a:endParaRPr lang="en-US" dirty="0" smtClean="0"/>
          </a:p>
          <a:p>
            <a:pPr lvl="1"/>
            <a:r>
              <a:rPr lang="en-US" i="1" dirty="0" err="1" smtClean="0"/>
              <a:t>Antisymmetry</a:t>
            </a:r>
            <a:r>
              <a:rPr lang="en-US" dirty="0" smtClean="0"/>
              <a:t>: If </a:t>
            </a:r>
            <a:r>
              <a:rPr lang="en-US" i="1" dirty="0" smtClean="0"/>
              <a:t>A</a:t>
            </a:r>
            <a:r>
              <a:rPr lang="en-US" dirty="0" smtClean="0"/>
              <a:t> and </a:t>
            </a:r>
            <a:r>
              <a:rPr lang="en-US" i="1" dirty="0" smtClean="0"/>
              <a:t>B</a:t>
            </a:r>
            <a:r>
              <a:rPr lang="en-US" dirty="0" smtClean="0"/>
              <a:t> are positive integers with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and </a:t>
            </a:r>
            <a:r>
              <a:rPr lang="en-US" i="1" dirty="0" smtClean="0"/>
              <a:t>B</a:t>
            </a:r>
            <a:r>
              <a:rPr lang="en-US" dirty="0" smtClean="0"/>
              <a:t> </a:t>
            </a:r>
            <a:r>
              <a:rPr lang="en-US" dirty="0" smtClean="0">
                <a:latin typeface="Cambria Math"/>
                <a:ea typeface="Cambria Math"/>
              </a:rPr>
              <a:t>⊆</a:t>
            </a:r>
            <a:r>
              <a:rPr lang="en-US" dirty="0" smtClean="0"/>
              <a:t> </a:t>
            </a:r>
            <a:r>
              <a:rPr lang="en-US" i="1" dirty="0" smtClean="0"/>
              <a:t>A</a:t>
            </a:r>
            <a:r>
              <a:rPr lang="en-US" dirty="0" smtClean="0"/>
              <a:t>, then </a:t>
            </a:r>
            <a:r>
              <a:rPr lang="en-US" i="1" dirty="0" smtClean="0"/>
              <a:t>A</a:t>
            </a:r>
            <a:r>
              <a:rPr lang="en-US" dirty="0" smtClean="0"/>
              <a:t> = </a:t>
            </a:r>
            <a:r>
              <a:rPr lang="en-US" i="1" dirty="0" smtClean="0"/>
              <a:t>B</a:t>
            </a:r>
            <a:r>
              <a:rPr lang="en-US" dirty="0" smtClean="0"/>
              <a:t>.</a:t>
            </a:r>
            <a:endParaRPr lang="en-US" i="1" dirty="0" smtClean="0"/>
          </a:p>
          <a:p>
            <a:pPr lvl="1"/>
            <a:r>
              <a:rPr lang="en-US" i="1" dirty="0" smtClean="0"/>
              <a:t>Transitivity</a:t>
            </a:r>
            <a:r>
              <a:rPr lang="en-US" dirty="0" smtClean="0"/>
              <a:t>:</a:t>
            </a:r>
            <a:r>
              <a:rPr lang="en-US" i="1" dirty="0" smtClean="0"/>
              <a:t> </a:t>
            </a:r>
            <a:r>
              <a:rPr lang="en-US" dirty="0" smtClean="0"/>
              <a:t>If</a:t>
            </a:r>
            <a:r>
              <a:rPr lang="en-US" i="1" dirty="0" smtClean="0"/>
              <a:t> A</a:t>
            </a:r>
            <a:r>
              <a:rPr lang="en-US" dirty="0" smtClean="0"/>
              <a:t> </a:t>
            </a:r>
            <a:r>
              <a:rPr lang="en-US" dirty="0" smtClean="0">
                <a:latin typeface="Cambria Math"/>
                <a:ea typeface="Cambria Math"/>
              </a:rPr>
              <a:t>⊆ </a:t>
            </a:r>
            <a:r>
              <a:rPr lang="en-US" i="1" dirty="0" smtClean="0"/>
              <a:t>B</a:t>
            </a:r>
            <a:r>
              <a:rPr lang="en-US" dirty="0" smtClean="0"/>
              <a:t> and </a:t>
            </a:r>
            <a:r>
              <a:rPr lang="en-US" i="1" dirty="0" smtClean="0"/>
              <a:t>B</a:t>
            </a:r>
            <a:r>
              <a:rPr lang="en-US" dirty="0" smtClean="0"/>
              <a:t> </a:t>
            </a:r>
            <a:r>
              <a:rPr lang="en-US" dirty="0" smtClean="0">
                <a:latin typeface="Cambria Math"/>
                <a:ea typeface="Cambria Math"/>
              </a:rPr>
              <a:t>⊆</a:t>
            </a:r>
            <a:r>
              <a:rPr lang="en-US" dirty="0" smtClean="0"/>
              <a:t> </a:t>
            </a:r>
            <a:r>
              <a:rPr lang="en-US" i="1" dirty="0" smtClean="0"/>
              <a:t>C</a:t>
            </a:r>
            <a:r>
              <a:rPr lang="en-US" dirty="0" smtClean="0"/>
              <a:t>, then </a:t>
            </a:r>
            <a:r>
              <a:rPr lang="en-US" i="1" dirty="0" smtClean="0"/>
              <a:t>A</a:t>
            </a:r>
            <a:r>
              <a:rPr lang="en-US" dirty="0" smtClean="0"/>
              <a:t> </a:t>
            </a:r>
            <a:r>
              <a:rPr lang="en-US" dirty="0" smtClean="0">
                <a:latin typeface="Cambria Math"/>
                <a:ea typeface="Cambria Math"/>
              </a:rPr>
              <a:t>⊆</a:t>
            </a:r>
            <a:r>
              <a:rPr lang="en-US" dirty="0" smtClean="0"/>
              <a:t> </a:t>
            </a:r>
            <a:r>
              <a:rPr lang="en-US" i="1" dirty="0" smtClean="0"/>
              <a:t>C</a:t>
            </a:r>
            <a:r>
              <a:rPr lang="en-US" dirty="0" smtClean="0"/>
              <a:t>.</a:t>
            </a:r>
            <a:endParaRPr lang="en-US" i="1" dirty="0" smtClean="0"/>
          </a:p>
          <a:p>
            <a:pPr>
              <a:buNone/>
            </a:pPr>
            <a:endParaRPr lang="en-US" dirty="0"/>
          </a:p>
        </p:txBody>
      </p:sp>
      <p:sp>
        <p:nvSpPr>
          <p:cNvPr id="4" name="TextBox 3"/>
          <p:cNvSpPr txBox="1"/>
          <p:nvPr/>
        </p:nvSpPr>
        <p:spPr>
          <a:xfrm>
            <a:off x="2590800" y="5029200"/>
            <a:ext cx="4191000" cy="646331"/>
          </a:xfrm>
          <a:prstGeom prst="rect">
            <a:avLst/>
          </a:prstGeom>
          <a:noFill/>
          <a:ln>
            <a:solidFill>
              <a:schemeClr val="accent1"/>
            </a:solidFill>
          </a:ln>
        </p:spPr>
        <p:txBody>
          <a:bodyPr wrap="square" rtlCol="0">
            <a:spAutoFit/>
          </a:bodyPr>
          <a:lstStyle/>
          <a:p>
            <a:r>
              <a:rPr lang="en-US" dirty="0" smtClean="0"/>
              <a:t>The properties all follow from the definition of set inclusion.</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Comparability</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Definition </a:t>
            </a:r>
            <a:r>
              <a:rPr lang="en-US" b="1" dirty="0" smtClean="0">
                <a:latin typeface="Cambria Math" pitchFamily="18" charset="0"/>
                <a:ea typeface="Cambria Math" pitchFamily="18" charset="0"/>
              </a:rPr>
              <a:t>2</a:t>
            </a:r>
            <a:r>
              <a:rPr lang="en-US" dirty="0" smtClean="0"/>
              <a:t>: The elements </a:t>
            </a:r>
            <a:r>
              <a:rPr lang="en-US" i="1" dirty="0" smtClean="0"/>
              <a:t>a</a:t>
            </a:r>
            <a:r>
              <a:rPr lang="en-US" dirty="0" smtClean="0"/>
              <a:t> and </a:t>
            </a:r>
            <a:r>
              <a:rPr lang="en-US" i="1" dirty="0" smtClean="0"/>
              <a:t>b</a:t>
            </a:r>
            <a:r>
              <a:rPr lang="en-US" dirty="0" smtClean="0"/>
              <a:t> of a </a:t>
            </a:r>
            <a:r>
              <a:rPr lang="en-US" dirty="0" err="1" smtClean="0"/>
              <a:t>poset</a:t>
            </a:r>
            <a:r>
              <a:rPr lang="en-US" dirty="0" smtClean="0"/>
              <a:t> (</a:t>
            </a:r>
            <a:r>
              <a:rPr lang="en-US" i="1" dirty="0" smtClean="0"/>
              <a:t>S</a:t>
            </a:r>
            <a:r>
              <a:rPr lang="en-US" dirty="0" smtClean="0"/>
              <a:t>,</a:t>
            </a:r>
            <a:r>
              <a:rPr lang="en-US" dirty="0" smtClean="0">
                <a:latin typeface="Cambria Math"/>
                <a:ea typeface="Cambria Math"/>
              </a:rPr>
              <a:t>≼</a:t>
            </a:r>
            <a:r>
              <a:rPr lang="en-US" dirty="0" smtClean="0"/>
              <a:t> ) are </a:t>
            </a:r>
            <a:r>
              <a:rPr lang="en-US" i="1" dirty="0" smtClean="0"/>
              <a:t>comparable</a:t>
            </a:r>
            <a:r>
              <a:rPr lang="en-US" dirty="0" smtClean="0"/>
              <a:t> if either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or </a:t>
            </a:r>
            <a:r>
              <a:rPr lang="en-US" i="1" dirty="0" smtClean="0"/>
              <a:t>b</a:t>
            </a:r>
            <a:r>
              <a:rPr lang="en-US" dirty="0" smtClean="0"/>
              <a:t> </a:t>
            </a:r>
            <a:r>
              <a:rPr lang="en-US" dirty="0" smtClean="0">
                <a:latin typeface="Cambria Math"/>
                <a:ea typeface="Cambria Math"/>
              </a:rPr>
              <a:t>≼</a:t>
            </a:r>
            <a:r>
              <a:rPr lang="en-US" dirty="0" smtClean="0"/>
              <a:t> </a:t>
            </a:r>
            <a:r>
              <a:rPr lang="en-US" i="1" dirty="0" smtClean="0"/>
              <a:t>a</a:t>
            </a:r>
            <a:r>
              <a:rPr lang="en-US" dirty="0" smtClean="0"/>
              <a:t>. When </a:t>
            </a:r>
            <a:r>
              <a:rPr lang="en-US" i="1" dirty="0" smtClean="0"/>
              <a:t>a</a:t>
            </a:r>
            <a:r>
              <a:rPr lang="en-US" dirty="0" smtClean="0"/>
              <a:t> and </a:t>
            </a:r>
            <a:r>
              <a:rPr lang="en-US" i="1" dirty="0" smtClean="0"/>
              <a:t>b</a:t>
            </a:r>
            <a:r>
              <a:rPr lang="en-US" dirty="0" smtClean="0"/>
              <a:t> are elements of </a:t>
            </a:r>
            <a:r>
              <a:rPr lang="en-US" i="1" dirty="0" smtClean="0"/>
              <a:t>S </a:t>
            </a:r>
            <a:r>
              <a:rPr lang="en-US" dirty="0" smtClean="0"/>
              <a:t>so that  neither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nor </a:t>
            </a:r>
            <a:r>
              <a:rPr lang="en-US" i="1" dirty="0" smtClean="0"/>
              <a:t>b</a:t>
            </a:r>
            <a:r>
              <a:rPr lang="en-US" dirty="0" smtClean="0"/>
              <a:t> </a:t>
            </a:r>
            <a:r>
              <a:rPr lang="en-US" dirty="0" smtClean="0">
                <a:latin typeface="Cambria Math"/>
                <a:ea typeface="Cambria Math"/>
              </a:rPr>
              <a:t>≼</a:t>
            </a:r>
            <a:r>
              <a:rPr lang="en-US" dirty="0" smtClean="0"/>
              <a:t> </a:t>
            </a:r>
            <a:r>
              <a:rPr lang="en-US" i="1" dirty="0" smtClean="0"/>
              <a:t>a</a:t>
            </a:r>
            <a:r>
              <a:rPr lang="en-US" dirty="0" smtClean="0"/>
              <a:t>, then </a:t>
            </a:r>
            <a:r>
              <a:rPr lang="en-US" i="1" dirty="0" smtClean="0"/>
              <a:t>a</a:t>
            </a:r>
            <a:r>
              <a:rPr lang="en-US" dirty="0" smtClean="0"/>
              <a:t> and </a:t>
            </a:r>
            <a:r>
              <a:rPr lang="en-US" i="1" dirty="0" smtClean="0"/>
              <a:t>b</a:t>
            </a:r>
            <a:r>
              <a:rPr lang="en-US" dirty="0" smtClean="0"/>
              <a:t> are called i</a:t>
            </a:r>
            <a:r>
              <a:rPr lang="en-US" i="1" dirty="0" smtClean="0"/>
              <a:t>ncomparable</a:t>
            </a:r>
            <a:r>
              <a:rPr lang="en-US" dirty="0" smtClean="0"/>
              <a:t>.</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b="1" dirty="0" smtClean="0"/>
              <a:t>     Definition </a:t>
            </a:r>
            <a:r>
              <a:rPr lang="en-US" b="1" dirty="0" smtClean="0">
                <a:latin typeface="Cambria Math" pitchFamily="18" charset="0"/>
                <a:ea typeface="Cambria Math" pitchFamily="18" charset="0"/>
              </a:rPr>
              <a:t>3</a:t>
            </a:r>
            <a:r>
              <a:rPr lang="en-US" dirty="0" smtClean="0"/>
              <a:t>: If  (</a:t>
            </a:r>
            <a:r>
              <a:rPr lang="en-US" i="1" dirty="0" smtClean="0"/>
              <a:t>S</a:t>
            </a:r>
            <a:r>
              <a:rPr lang="en-US" dirty="0" smtClean="0"/>
              <a:t>,</a:t>
            </a:r>
            <a:r>
              <a:rPr lang="en-US" dirty="0" smtClean="0">
                <a:latin typeface="Cambria Math"/>
                <a:ea typeface="Cambria Math"/>
              </a:rPr>
              <a:t>≼</a:t>
            </a:r>
            <a:r>
              <a:rPr lang="en-US" dirty="0" smtClean="0"/>
              <a:t> ) is a </a:t>
            </a:r>
            <a:r>
              <a:rPr lang="en-US" dirty="0" err="1" smtClean="0"/>
              <a:t>poset</a:t>
            </a:r>
            <a:r>
              <a:rPr lang="en-US" dirty="0" smtClean="0"/>
              <a:t> and every two elements of </a:t>
            </a:r>
            <a:r>
              <a:rPr lang="en-US" i="1" dirty="0" smtClean="0"/>
              <a:t>S</a:t>
            </a:r>
            <a:r>
              <a:rPr lang="en-US" dirty="0" smtClean="0"/>
              <a:t> are comparable, </a:t>
            </a:r>
            <a:r>
              <a:rPr lang="en-US" i="1" dirty="0" smtClean="0"/>
              <a:t>S</a:t>
            </a:r>
            <a:r>
              <a:rPr lang="en-US" dirty="0" smtClean="0"/>
              <a:t> is called a </a:t>
            </a:r>
            <a:r>
              <a:rPr lang="en-US" i="1" dirty="0" smtClean="0"/>
              <a:t>totally ordered </a:t>
            </a:r>
            <a:r>
              <a:rPr lang="en-US" dirty="0" smtClean="0"/>
              <a:t>or </a:t>
            </a:r>
            <a:r>
              <a:rPr lang="en-US" i="1" dirty="0" smtClean="0"/>
              <a:t>linearly ordered set</a:t>
            </a:r>
            <a:r>
              <a:rPr lang="en-US" dirty="0" smtClean="0"/>
              <a:t>, and </a:t>
            </a:r>
            <a:r>
              <a:rPr lang="en-US" dirty="0" smtClean="0">
                <a:latin typeface="Cambria Math"/>
                <a:ea typeface="Cambria Math"/>
              </a:rPr>
              <a:t>≼ </a:t>
            </a:r>
            <a:r>
              <a:rPr lang="en-US" dirty="0" smtClean="0"/>
              <a:t>is called a </a:t>
            </a:r>
            <a:r>
              <a:rPr lang="en-US" i="1" dirty="0" smtClean="0"/>
              <a:t>total order </a:t>
            </a:r>
            <a:r>
              <a:rPr lang="en-US" dirty="0" smtClean="0"/>
              <a:t>or a </a:t>
            </a:r>
            <a:r>
              <a:rPr lang="en-US" i="1" dirty="0" smtClean="0"/>
              <a:t>linear order.  </a:t>
            </a:r>
            <a:r>
              <a:rPr lang="en-US" dirty="0" smtClean="0"/>
              <a:t>A totally ordered set is also called a </a:t>
            </a:r>
            <a:r>
              <a:rPr lang="en-US" i="1" dirty="0" smtClean="0"/>
              <a:t>chain. </a:t>
            </a:r>
          </a:p>
          <a:p>
            <a:pPr>
              <a:buNone/>
            </a:pPr>
            <a:r>
              <a:rPr lang="en-US" b="1" dirty="0" smtClean="0"/>
              <a:t>    Definition </a:t>
            </a:r>
            <a:r>
              <a:rPr lang="en-US" b="1" dirty="0" smtClean="0">
                <a:latin typeface="Cambria Math" pitchFamily="18" charset="0"/>
                <a:ea typeface="Cambria Math" pitchFamily="18" charset="0"/>
              </a:rPr>
              <a:t>4</a:t>
            </a:r>
            <a:r>
              <a:rPr lang="en-US" dirty="0" smtClean="0"/>
              <a:t>: (</a:t>
            </a:r>
            <a:r>
              <a:rPr lang="en-US" i="1" dirty="0" smtClean="0"/>
              <a:t>S</a:t>
            </a:r>
            <a:r>
              <a:rPr lang="en-US" dirty="0" smtClean="0"/>
              <a:t>,</a:t>
            </a:r>
            <a:r>
              <a:rPr lang="en-US" dirty="0" smtClean="0">
                <a:latin typeface="Cambria Math"/>
                <a:ea typeface="Cambria Math"/>
              </a:rPr>
              <a:t>≼</a:t>
            </a:r>
            <a:r>
              <a:rPr lang="en-US" dirty="0" smtClean="0"/>
              <a:t> ) is a well-ordered set if it is a </a:t>
            </a:r>
            <a:r>
              <a:rPr lang="en-US" dirty="0" err="1" smtClean="0"/>
              <a:t>poset</a:t>
            </a:r>
            <a:r>
              <a:rPr lang="en-US" dirty="0" smtClean="0"/>
              <a:t> such that </a:t>
            </a:r>
            <a:r>
              <a:rPr lang="en-US" dirty="0" smtClean="0">
                <a:latin typeface="Cambria Math"/>
                <a:ea typeface="Cambria Math"/>
              </a:rPr>
              <a:t>≼</a:t>
            </a:r>
            <a:r>
              <a:rPr lang="en-US" dirty="0" smtClean="0"/>
              <a:t> is a total ordering and every nonempty subset of </a:t>
            </a:r>
            <a:r>
              <a:rPr lang="en-US" i="1" dirty="0" smtClean="0"/>
              <a:t>S</a:t>
            </a:r>
            <a:r>
              <a:rPr lang="en-US" dirty="0" smtClean="0"/>
              <a:t> has a least element. </a:t>
            </a:r>
          </a:p>
          <a:p>
            <a:pPr>
              <a:buNone/>
            </a:pPr>
            <a:r>
              <a:rPr lang="en-US" dirty="0" smtClean="0"/>
              <a:t> </a:t>
            </a:r>
            <a:endParaRPr lang="en-US" dirty="0"/>
          </a:p>
        </p:txBody>
      </p:sp>
      <p:sp>
        <p:nvSpPr>
          <p:cNvPr id="4" name="TextBox 3"/>
          <p:cNvSpPr txBox="1"/>
          <p:nvPr/>
        </p:nvSpPr>
        <p:spPr>
          <a:xfrm>
            <a:off x="2438400" y="2971800"/>
            <a:ext cx="5334000" cy="646331"/>
          </a:xfrm>
          <a:prstGeom prst="rect">
            <a:avLst/>
          </a:prstGeom>
          <a:noFill/>
          <a:ln>
            <a:solidFill>
              <a:schemeClr val="accent1"/>
            </a:solidFill>
          </a:ln>
        </p:spPr>
        <p:txBody>
          <a:bodyPr wrap="square" rtlCol="0">
            <a:spAutoFit/>
          </a:bodyPr>
          <a:lstStyle/>
          <a:p>
            <a:r>
              <a:rPr lang="en-US" dirty="0" smtClean="0"/>
              <a:t>The symbol</a:t>
            </a:r>
            <a:r>
              <a:rPr lang="en-US" dirty="0" smtClean="0">
                <a:latin typeface="Cambria Math"/>
                <a:ea typeface="Cambria Math"/>
              </a:rPr>
              <a:t> </a:t>
            </a:r>
            <a:r>
              <a:rPr lang="en-US" dirty="0" smtClean="0">
                <a:ea typeface="Cambria Math"/>
              </a:rPr>
              <a:t>≼ is used to</a:t>
            </a:r>
            <a:r>
              <a:rPr lang="en-US" dirty="0" smtClean="0"/>
              <a:t>  denote the relation in any </a:t>
            </a:r>
            <a:r>
              <a:rPr lang="en-US" dirty="0" err="1" smtClean="0"/>
              <a:t>poset</a:t>
            </a:r>
            <a:r>
              <a:rPr lang="en-US" dirty="0" smtClean="0"/>
              <a:t>. </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Lexicographic Order</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Definition</a:t>
            </a:r>
            <a:r>
              <a:rPr lang="en-US" dirty="0" smtClean="0"/>
              <a:t>: Given two </a:t>
            </a:r>
            <a:r>
              <a:rPr lang="en-US" dirty="0" err="1" smtClean="0"/>
              <a:t>posets</a:t>
            </a:r>
            <a:r>
              <a:rPr lang="en-US" dirty="0" smtClean="0"/>
              <a:t> (</a:t>
            </a:r>
            <a:r>
              <a:rPr lang="en-US" i="1" dirty="0" smtClean="0"/>
              <a:t>A</a:t>
            </a:r>
            <a:r>
              <a:rPr lang="en-US" baseline="-25000" dirty="0" smtClean="0">
                <a:latin typeface="Cambria Math" pitchFamily="18" charset="0"/>
                <a:ea typeface="Cambria Math" pitchFamily="18" charset="0"/>
              </a:rPr>
              <a:t>1</a:t>
            </a:r>
            <a:r>
              <a:rPr lang="en-US" dirty="0" smtClean="0"/>
              <a:t>,</a:t>
            </a:r>
            <a:r>
              <a:rPr lang="en-US" dirty="0" smtClean="0">
                <a:latin typeface="Cambria Math"/>
                <a:ea typeface="Cambria Math"/>
              </a:rPr>
              <a:t>≼</a:t>
            </a:r>
            <a:r>
              <a:rPr lang="en-US" baseline="-25000" dirty="0" smtClean="0">
                <a:latin typeface="Cambria Math"/>
                <a:ea typeface="Cambria Math"/>
              </a:rPr>
              <a:t>1</a:t>
            </a:r>
            <a:r>
              <a:rPr lang="en-US" dirty="0" smtClean="0"/>
              <a:t>) and (</a:t>
            </a:r>
            <a:r>
              <a:rPr lang="en-US" i="1" dirty="0" smtClean="0"/>
              <a:t>A</a:t>
            </a:r>
            <a:r>
              <a:rPr lang="en-US" baseline="-25000" dirty="0" smtClean="0">
                <a:latin typeface="Cambria Math" pitchFamily="18" charset="0"/>
                <a:ea typeface="Cambria Math" pitchFamily="18" charset="0"/>
              </a:rPr>
              <a:t>2</a:t>
            </a:r>
            <a:r>
              <a:rPr lang="en-US" dirty="0" smtClean="0"/>
              <a:t>,</a:t>
            </a:r>
            <a:r>
              <a:rPr lang="en-US" dirty="0" smtClean="0">
                <a:latin typeface="Cambria Math"/>
                <a:ea typeface="Cambria Math"/>
              </a:rPr>
              <a:t>≼</a:t>
            </a:r>
            <a:r>
              <a:rPr lang="en-US" baseline="-25000" dirty="0" smtClean="0">
                <a:latin typeface="Cambria Math"/>
                <a:ea typeface="Cambria Math"/>
              </a:rPr>
              <a:t>2</a:t>
            </a:r>
            <a:r>
              <a:rPr lang="en-US" dirty="0" smtClean="0"/>
              <a:t>), the </a:t>
            </a:r>
            <a:r>
              <a:rPr lang="en-US" i="1" dirty="0" smtClean="0"/>
              <a:t>lexicographic ordering</a:t>
            </a:r>
            <a:r>
              <a:rPr lang="en-US" dirty="0" smtClean="0"/>
              <a:t>  on </a:t>
            </a:r>
            <a:r>
              <a:rPr lang="en-US" i="1" dirty="0" smtClean="0"/>
              <a:t>A</a:t>
            </a:r>
            <a:r>
              <a:rPr lang="en-US" baseline="-25000" dirty="0" smtClean="0">
                <a:latin typeface="Cambria Math" pitchFamily="18" charset="0"/>
                <a:ea typeface="Cambria Math" pitchFamily="18" charset="0"/>
              </a:rPr>
              <a:t>1 </a:t>
            </a:r>
            <a:r>
              <a:rPr lang="en-US" dirty="0" smtClean="0">
                <a:latin typeface="Cambria Math"/>
                <a:ea typeface="Cambria Math"/>
              </a:rPr>
              <a:t>⨉</a:t>
            </a:r>
            <a:r>
              <a:rPr lang="en-US" dirty="0" smtClean="0"/>
              <a:t> </a:t>
            </a:r>
            <a:r>
              <a:rPr lang="en-US" i="1" dirty="0" smtClean="0"/>
              <a:t>A</a:t>
            </a:r>
            <a:r>
              <a:rPr lang="en-US" baseline="-25000" dirty="0" smtClean="0">
                <a:latin typeface="Cambria Math" pitchFamily="18" charset="0"/>
                <a:ea typeface="Cambria Math" pitchFamily="18" charset="0"/>
              </a:rPr>
              <a:t>2</a:t>
            </a:r>
            <a:r>
              <a:rPr lang="en-US" dirty="0" smtClean="0"/>
              <a:t>  is defined by specifying that  (</a:t>
            </a:r>
            <a:r>
              <a:rPr lang="en-US" i="1" dirty="0" smtClean="0"/>
              <a:t>a</a:t>
            </a:r>
            <a:r>
              <a:rPr lang="en-US" baseline="-25000" dirty="0" smtClean="0">
                <a:latin typeface="Cambria Math" pitchFamily="18" charset="0"/>
                <a:ea typeface="Cambria Math" pitchFamily="18" charset="0"/>
              </a:rPr>
              <a:t>1</a:t>
            </a:r>
            <a:r>
              <a:rPr lang="en-US" dirty="0" smtClean="0"/>
              <a:t>, </a:t>
            </a:r>
            <a:r>
              <a:rPr lang="en-US" i="1" dirty="0" smtClean="0"/>
              <a:t>a</a:t>
            </a:r>
            <a:r>
              <a:rPr lang="en-US" baseline="-25000" dirty="0" smtClean="0">
                <a:latin typeface="Cambria Math" pitchFamily="18" charset="0"/>
                <a:ea typeface="Cambria Math" pitchFamily="18" charset="0"/>
              </a:rPr>
              <a:t>2</a:t>
            </a:r>
            <a:r>
              <a:rPr lang="en-US" dirty="0" smtClean="0"/>
              <a:t>) is less than (</a:t>
            </a:r>
            <a:r>
              <a:rPr lang="en-US" i="1" dirty="0" smtClean="0"/>
              <a:t>b</a:t>
            </a:r>
            <a:r>
              <a:rPr lang="en-US" baseline="-25000" dirty="0" smtClean="0">
                <a:latin typeface="Cambria Math" pitchFamily="18" charset="0"/>
                <a:ea typeface="Cambria Math" pitchFamily="18" charset="0"/>
              </a:rPr>
              <a:t>1</a:t>
            </a:r>
            <a:r>
              <a:rPr lang="en-US" dirty="0" smtClean="0"/>
              <a:t>,</a:t>
            </a:r>
            <a:r>
              <a:rPr lang="en-US" i="1" dirty="0" smtClean="0"/>
              <a:t>b</a:t>
            </a:r>
            <a:r>
              <a:rPr lang="en-US" baseline="-25000" dirty="0" smtClean="0">
                <a:latin typeface="Cambria Math" pitchFamily="18" charset="0"/>
                <a:ea typeface="Cambria Math" pitchFamily="18" charset="0"/>
              </a:rPr>
              <a:t>2</a:t>
            </a:r>
            <a:r>
              <a:rPr lang="en-US" dirty="0" smtClean="0"/>
              <a:t>), that is,</a:t>
            </a:r>
          </a:p>
          <a:p>
            <a:pPr>
              <a:buNone/>
            </a:pPr>
            <a:r>
              <a:rPr lang="en-US" dirty="0" smtClean="0"/>
              <a:t>                 (</a:t>
            </a:r>
            <a:r>
              <a:rPr lang="en-US" i="1" dirty="0" smtClean="0"/>
              <a:t>a</a:t>
            </a:r>
            <a:r>
              <a:rPr lang="en-US" baseline="-25000" dirty="0" smtClean="0">
                <a:latin typeface="Cambria Math" pitchFamily="18" charset="0"/>
                <a:ea typeface="Cambria Math" pitchFamily="18" charset="0"/>
              </a:rPr>
              <a:t>1</a:t>
            </a:r>
            <a:r>
              <a:rPr lang="en-US" dirty="0" smtClean="0"/>
              <a:t>, </a:t>
            </a:r>
            <a:r>
              <a:rPr lang="en-US" i="1" dirty="0" smtClean="0"/>
              <a:t>a</a:t>
            </a:r>
            <a:r>
              <a:rPr lang="en-US" baseline="-25000" dirty="0" smtClean="0">
                <a:latin typeface="Cambria Math" pitchFamily="18" charset="0"/>
                <a:ea typeface="Cambria Math" pitchFamily="18" charset="0"/>
              </a:rPr>
              <a:t>2</a:t>
            </a:r>
            <a:r>
              <a:rPr lang="en-US" dirty="0" smtClean="0"/>
              <a:t>)</a:t>
            </a:r>
            <a:r>
              <a:rPr lang="en-US" dirty="0" smtClean="0">
                <a:latin typeface="Cambria Math"/>
                <a:ea typeface="Cambria Math"/>
              </a:rPr>
              <a:t> ≺</a:t>
            </a:r>
            <a:r>
              <a:rPr lang="en-US" dirty="0" smtClean="0"/>
              <a:t> (</a:t>
            </a:r>
            <a:r>
              <a:rPr lang="en-US" i="1" dirty="0" smtClean="0"/>
              <a:t>b</a:t>
            </a:r>
            <a:r>
              <a:rPr lang="en-US" baseline="-25000" dirty="0" smtClean="0">
                <a:latin typeface="Cambria Math" pitchFamily="18" charset="0"/>
                <a:ea typeface="Cambria Math" pitchFamily="18" charset="0"/>
              </a:rPr>
              <a:t>1</a:t>
            </a:r>
            <a:r>
              <a:rPr lang="en-US" dirty="0" smtClean="0"/>
              <a:t>,</a:t>
            </a:r>
            <a:r>
              <a:rPr lang="en-US" i="1" dirty="0" smtClean="0"/>
              <a:t>b</a:t>
            </a:r>
            <a:r>
              <a:rPr lang="en-US" baseline="-25000" dirty="0" smtClean="0">
                <a:latin typeface="Cambria Math" pitchFamily="18" charset="0"/>
                <a:ea typeface="Cambria Math" pitchFamily="18" charset="0"/>
              </a:rPr>
              <a:t>2</a:t>
            </a:r>
            <a:r>
              <a:rPr lang="en-US" dirty="0" smtClean="0"/>
              <a:t>), </a:t>
            </a:r>
          </a:p>
          <a:p>
            <a:pPr>
              <a:buNone/>
            </a:pPr>
            <a:r>
              <a:rPr lang="en-US" dirty="0" smtClean="0"/>
              <a:t>    either if </a:t>
            </a:r>
            <a:r>
              <a:rPr lang="en-US" i="1" dirty="0" smtClean="0"/>
              <a:t>a</a:t>
            </a:r>
            <a:r>
              <a:rPr lang="en-US" baseline="-25000" dirty="0" smtClean="0">
                <a:latin typeface="Cambria Math" pitchFamily="18" charset="0"/>
                <a:ea typeface="Cambria Math" pitchFamily="18" charset="0"/>
              </a:rPr>
              <a:t>1</a:t>
            </a:r>
            <a:r>
              <a:rPr lang="en-US" dirty="0" smtClean="0">
                <a:latin typeface="Cambria Math"/>
                <a:ea typeface="Cambria Math"/>
              </a:rPr>
              <a:t> ≺</a:t>
            </a:r>
            <a:r>
              <a:rPr lang="en-US" baseline="-25000" dirty="0" smtClean="0">
                <a:latin typeface="Cambria Math"/>
                <a:ea typeface="Cambria Math"/>
              </a:rPr>
              <a:t>1 </a:t>
            </a:r>
            <a:r>
              <a:rPr lang="en-US" i="1" dirty="0" smtClean="0"/>
              <a:t>b</a:t>
            </a:r>
            <a:r>
              <a:rPr lang="en-US" baseline="-25000" dirty="0" smtClean="0">
                <a:latin typeface="Cambria Math" pitchFamily="18" charset="0"/>
                <a:ea typeface="Cambria Math" pitchFamily="18" charset="0"/>
              </a:rPr>
              <a:t>1</a:t>
            </a:r>
            <a:r>
              <a:rPr lang="en-US" dirty="0" smtClean="0"/>
              <a:t> or if </a:t>
            </a:r>
            <a:r>
              <a:rPr lang="en-US" i="1" dirty="0" smtClean="0"/>
              <a:t>a</a:t>
            </a:r>
            <a:r>
              <a:rPr lang="en-US" baseline="-25000" dirty="0" smtClean="0">
                <a:latin typeface="Cambria Math" pitchFamily="18" charset="0"/>
                <a:ea typeface="Cambria Math" pitchFamily="18" charset="0"/>
              </a:rPr>
              <a:t>1</a:t>
            </a:r>
            <a:r>
              <a:rPr lang="en-US" dirty="0" smtClean="0">
                <a:latin typeface="Cambria Math"/>
                <a:ea typeface="Cambria Math"/>
              </a:rPr>
              <a:t> =</a:t>
            </a:r>
            <a:r>
              <a:rPr lang="en-US" baseline="-25000" dirty="0" smtClean="0">
                <a:latin typeface="Cambria Math"/>
                <a:ea typeface="Cambria Math"/>
              </a:rPr>
              <a:t> </a:t>
            </a:r>
            <a:r>
              <a:rPr lang="en-US" i="1" dirty="0" smtClean="0"/>
              <a:t>b</a:t>
            </a:r>
            <a:r>
              <a:rPr lang="en-US" baseline="-25000" dirty="0" smtClean="0">
                <a:latin typeface="Cambria Math" pitchFamily="18" charset="0"/>
                <a:ea typeface="Cambria Math" pitchFamily="18" charset="0"/>
              </a:rPr>
              <a:t>1</a:t>
            </a:r>
            <a:r>
              <a:rPr lang="en-US" dirty="0" smtClean="0"/>
              <a:t> and </a:t>
            </a:r>
            <a:r>
              <a:rPr lang="en-US" i="1" dirty="0" smtClean="0"/>
              <a:t>a</a:t>
            </a:r>
            <a:r>
              <a:rPr lang="en-US" baseline="-25000" dirty="0" smtClean="0">
                <a:latin typeface="Cambria Math" pitchFamily="18" charset="0"/>
                <a:ea typeface="Cambria Math" pitchFamily="18" charset="0"/>
              </a:rPr>
              <a:t>2</a:t>
            </a:r>
            <a:r>
              <a:rPr lang="en-US" dirty="0" smtClean="0">
                <a:latin typeface="Cambria Math"/>
                <a:ea typeface="Cambria Math"/>
              </a:rPr>
              <a:t> ≺</a:t>
            </a:r>
            <a:r>
              <a:rPr lang="en-US" baseline="-25000" dirty="0" smtClean="0">
                <a:latin typeface="Cambria Math"/>
                <a:ea typeface="Cambria Math"/>
              </a:rPr>
              <a:t>2 </a:t>
            </a:r>
            <a:r>
              <a:rPr lang="en-US" i="1" dirty="0" smtClean="0"/>
              <a:t>b</a:t>
            </a:r>
            <a:r>
              <a:rPr lang="en-US" baseline="-25000" dirty="0" smtClean="0">
                <a:latin typeface="Cambria Math" pitchFamily="18" charset="0"/>
                <a:ea typeface="Cambria Math" pitchFamily="18" charset="0"/>
              </a:rPr>
              <a:t>2</a:t>
            </a:r>
            <a:r>
              <a:rPr lang="en-US" dirty="0" smtClean="0"/>
              <a:t>.</a:t>
            </a:r>
          </a:p>
          <a:p>
            <a:r>
              <a:rPr lang="en-US" dirty="0" smtClean="0"/>
              <a:t>This definition can be easily extended to a lexicographic ordering on strings (</a:t>
            </a:r>
            <a:r>
              <a:rPr lang="en-US" i="1" dirty="0" smtClean="0"/>
              <a:t>see text</a:t>
            </a:r>
            <a:r>
              <a:rPr lang="en-US" dirty="0" smtClean="0"/>
              <a:t>).</a:t>
            </a:r>
          </a:p>
          <a:p>
            <a:pPr>
              <a:buNone/>
            </a:pPr>
            <a:r>
              <a:rPr lang="en-US" b="1" dirty="0" smtClean="0"/>
              <a:t>    Example</a:t>
            </a:r>
            <a:r>
              <a:rPr lang="en-US" dirty="0" smtClean="0"/>
              <a:t>:  Consider strings of lowercase English letters. A lexicographic ordering can be defined using the ordering of the letters in the alphabet. This is the same ordering as that used in dictionaries.</a:t>
            </a:r>
          </a:p>
          <a:p>
            <a:pPr lvl="1"/>
            <a:r>
              <a:rPr lang="en-US" i="1" dirty="0" smtClean="0"/>
              <a:t>discreet</a:t>
            </a:r>
            <a:r>
              <a:rPr lang="en-US" dirty="0" smtClean="0"/>
              <a:t> </a:t>
            </a:r>
            <a:r>
              <a:rPr lang="en-US" dirty="0" smtClean="0">
                <a:latin typeface="Cambria Math"/>
                <a:ea typeface="Cambria Math"/>
              </a:rPr>
              <a:t>≺</a:t>
            </a:r>
            <a:r>
              <a:rPr lang="en-US" dirty="0" smtClean="0"/>
              <a:t> </a:t>
            </a:r>
            <a:r>
              <a:rPr lang="en-US" i="1" dirty="0" smtClean="0"/>
              <a:t>discrete</a:t>
            </a:r>
            <a:r>
              <a:rPr lang="en-US" dirty="0" smtClean="0"/>
              <a:t>, because these strings differ in the seventh position and </a:t>
            </a:r>
            <a:r>
              <a:rPr lang="en-US" i="1" dirty="0" smtClean="0"/>
              <a:t>e</a:t>
            </a:r>
            <a:r>
              <a:rPr lang="en-US" dirty="0" smtClean="0"/>
              <a:t> </a:t>
            </a:r>
            <a:r>
              <a:rPr lang="en-US" dirty="0" smtClean="0">
                <a:latin typeface="Cambria Math"/>
                <a:ea typeface="Cambria Math"/>
              </a:rPr>
              <a:t>≺</a:t>
            </a:r>
            <a:r>
              <a:rPr lang="en-US" dirty="0" smtClean="0"/>
              <a:t> </a:t>
            </a:r>
            <a:r>
              <a:rPr lang="en-US" i="1" dirty="0" smtClean="0"/>
              <a:t>t</a:t>
            </a:r>
            <a:r>
              <a:rPr lang="en-US" dirty="0" smtClean="0"/>
              <a:t>. </a:t>
            </a:r>
          </a:p>
          <a:p>
            <a:pPr lvl="1"/>
            <a:r>
              <a:rPr lang="en-US" i="1" dirty="0" smtClean="0"/>
              <a:t>discreet</a:t>
            </a:r>
            <a:r>
              <a:rPr lang="en-US" dirty="0" smtClean="0"/>
              <a:t> </a:t>
            </a:r>
            <a:r>
              <a:rPr lang="en-US" dirty="0" smtClean="0">
                <a:latin typeface="Cambria Math"/>
                <a:ea typeface="Cambria Math"/>
              </a:rPr>
              <a:t>≺</a:t>
            </a:r>
            <a:r>
              <a:rPr lang="en-US" dirty="0" smtClean="0"/>
              <a:t> </a:t>
            </a:r>
            <a:r>
              <a:rPr lang="en-US" i="1" dirty="0" smtClean="0"/>
              <a:t>discreetness</a:t>
            </a:r>
            <a:r>
              <a:rPr lang="en-US" dirty="0" smtClean="0"/>
              <a:t>, because the first eight letters agree, but the second string is longer. </a:t>
            </a:r>
          </a:p>
          <a:p>
            <a:pPr lvl="1"/>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集合上的关系</a:t>
            </a:r>
            <a:endParaRPr lang="en-US" dirty="0"/>
          </a:p>
        </p:txBody>
      </p:sp>
      <p:sp>
        <p:nvSpPr>
          <p:cNvPr id="3" name="Content Placeholder 2"/>
          <p:cNvSpPr>
            <a:spLocks noGrp="1"/>
          </p:cNvSpPr>
          <p:nvPr>
            <p:ph idx="1"/>
          </p:nvPr>
        </p:nvSpPr>
        <p:spPr/>
        <p:txBody>
          <a:bodyPr/>
          <a:lstStyle/>
          <a:p>
            <a:pPr marL="274320" lvl="2" indent="-274320">
              <a:buClr>
                <a:schemeClr val="accent3"/>
              </a:buClr>
              <a:buSzPct val="95000"/>
              <a:buNone/>
            </a:pPr>
            <a:r>
              <a:rPr lang="en-US" b="1" dirty="0" smtClean="0"/>
              <a:t>    </a:t>
            </a:r>
          </a:p>
          <a:p>
            <a:pPr marL="274320" lvl="2" indent="-274320">
              <a:buClr>
                <a:schemeClr val="accent3"/>
              </a:buClr>
              <a:buSzPct val="95000"/>
              <a:buNone/>
            </a:pPr>
            <a:r>
              <a:rPr lang="zh-CN" altLang="en-US" sz="2400" b="1" dirty="0" smtClean="0"/>
              <a:t>问：</a:t>
            </a:r>
            <a:r>
              <a:rPr lang="zh-CN" altLang="en-US" sz="2400" dirty="0" smtClean="0"/>
              <a:t>集合</a:t>
            </a:r>
            <a:r>
              <a:rPr lang="en-US" altLang="zh-CN" sz="2400" dirty="0" smtClean="0"/>
              <a:t>A</a:t>
            </a:r>
            <a:r>
              <a:rPr lang="zh-CN" altLang="en-US" sz="2400" dirty="0" smtClean="0"/>
              <a:t>上有多少不同的关系？</a:t>
            </a:r>
            <a:endParaRPr lang="en-US" altLang="zh-CN" sz="2400" dirty="0" smtClean="0"/>
          </a:p>
          <a:p>
            <a:pPr marL="274320" lvl="2" indent="-274320">
              <a:buClr>
                <a:schemeClr val="accent3"/>
              </a:buClr>
              <a:buSzPct val="95000"/>
              <a:buNone/>
            </a:pPr>
            <a:endParaRPr lang="en-US" altLang="zh-CN" sz="2400" b="1" dirty="0"/>
          </a:p>
          <a:p>
            <a:pPr marL="274320" lvl="2" indent="-274320">
              <a:lnSpc>
                <a:spcPct val="150000"/>
              </a:lnSpc>
              <a:buClr>
                <a:schemeClr val="accent3"/>
              </a:buClr>
              <a:buSzPct val="95000"/>
              <a:buNone/>
            </a:pPr>
            <a:r>
              <a:rPr lang="zh-CN" altLang="en-US" sz="2400" b="1" dirty="0" smtClean="0"/>
              <a:t>答：</a:t>
            </a:r>
            <a:r>
              <a:rPr lang="en-US" altLang="zh-CN" sz="2400" dirty="0" smtClean="0"/>
              <a:t>A</a:t>
            </a:r>
            <a:r>
              <a:rPr lang="zh-CN" altLang="en-US" sz="2400" dirty="0" smtClean="0"/>
              <a:t>上关系即</a:t>
            </a:r>
            <a:r>
              <a:rPr lang="en-US" altLang="zh-CN" sz="2400" i="1" dirty="0"/>
              <a:t>A</a:t>
            </a:r>
            <a:r>
              <a:rPr lang="en-US" altLang="zh-CN" sz="2400" dirty="0"/>
              <a:t> </a:t>
            </a:r>
            <a:r>
              <a:rPr lang="en-US" altLang="zh-CN" sz="2400" dirty="0">
                <a:latin typeface="Cambria Math"/>
                <a:ea typeface="Cambria Math"/>
              </a:rPr>
              <a:t>⨉</a:t>
            </a:r>
            <a:r>
              <a:rPr lang="en-US" altLang="zh-CN" sz="2400" dirty="0"/>
              <a:t> </a:t>
            </a:r>
            <a:r>
              <a:rPr lang="en-US" altLang="zh-CN" sz="2400" i="1" dirty="0"/>
              <a:t>A</a:t>
            </a:r>
            <a:r>
              <a:rPr lang="zh-CN" altLang="en-US" sz="2400" dirty="0"/>
              <a:t>的</a:t>
            </a:r>
            <a:r>
              <a:rPr lang="zh-CN" altLang="en-US" sz="2400" dirty="0" smtClean="0"/>
              <a:t>子集，</a:t>
            </a:r>
            <a:r>
              <a:rPr lang="en-US" altLang="zh-CN" sz="2400" i="1" dirty="0"/>
              <a:t>A</a:t>
            </a:r>
            <a:r>
              <a:rPr lang="en-US" altLang="zh-CN" sz="2400" dirty="0"/>
              <a:t> </a:t>
            </a:r>
            <a:r>
              <a:rPr lang="en-US" altLang="zh-CN" sz="2400" dirty="0">
                <a:latin typeface="Cambria Math"/>
                <a:ea typeface="Cambria Math"/>
              </a:rPr>
              <a:t>⨉</a:t>
            </a:r>
            <a:r>
              <a:rPr lang="en-US" altLang="zh-CN" sz="2400" dirty="0"/>
              <a:t> </a:t>
            </a:r>
            <a:r>
              <a:rPr lang="en-US" altLang="zh-CN" sz="2400" i="1" dirty="0"/>
              <a:t>A</a:t>
            </a:r>
            <a:r>
              <a:rPr lang="zh-CN" altLang="en-US" sz="2400" dirty="0" smtClean="0"/>
              <a:t>的基数是</a:t>
            </a:r>
            <a:r>
              <a:rPr lang="en-US" altLang="zh-CN" sz="2400" dirty="0" smtClean="0"/>
              <a:t>|A|</a:t>
            </a:r>
            <a:r>
              <a:rPr lang="en-US" altLang="zh-CN" sz="2400" baseline="30000" dirty="0" smtClean="0">
                <a:latin typeface="Cambria Math" panose="02040503050406030204" pitchFamily="18" charset="0"/>
                <a:ea typeface="Cambria Math" panose="02040503050406030204" pitchFamily="18" charset="0"/>
              </a:rPr>
              <a:t>2</a:t>
            </a:r>
            <a:r>
              <a:rPr lang="en-US" altLang="zh-CN" sz="2400" dirty="0" smtClean="0"/>
              <a:t>,</a:t>
            </a:r>
            <a:r>
              <a:rPr lang="zh-CN" altLang="en-US" sz="2400" dirty="0" smtClean="0"/>
              <a:t> 它有       个子集，故</a:t>
            </a:r>
            <a:r>
              <a:rPr lang="en-US" altLang="zh-CN" sz="2400" dirty="0"/>
              <a:t>A</a:t>
            </a:r>
            <a:r>
              <a:rPr lang="zh-CN" altLang="en-US" sz="2400" dirty="0"/>
              <a:t>上</a:t>
            </a:r>
            <a:r>
              <a:rPr lang="zh-CN" altLang="en-US" sz="2400" dirty="0" smtClean="0"/>
              <a:t>有       个不同</a:t>
            </a:r>
            <a:r>
              <a:rPr lang="zh-CN" altLang="en-US" sz="2400" dirty="0"/>
              <a:t>的关系</a:t>
            </a:r>
            <a:r>
              <a:rPr lang="en-US" sz="2400" dirty="0" smtClean="0">
                <a:ea typeface="Cambria Math" pitchFamily="18" charset="0"/>
              </a:rPr>
              <a:t>.</a:t>
            </a:r>
          </a:p>
          <a:p>
            <a:pPr>
              <a:buNone/>
            </a:pPr>
            <a:endParaRPr lang="en-US" sz="2400" dirty="0"/>
          </a:p>
        </p:txBody>
      </p:sp>
      <p:graphicFrame>
        <p:nvGraphicFramePr>
          <p:cNvPr id="40964" name="Object 4"/>
          <p:cNvGraphicFramePr>
            <a:graphicFrameLocks noChangeAspect="1"/>
          </p:cNvGraphicFramePr>
          <p:nvPr>
            <p:extLst>
              <p:ext uri="{D42A27DB-BD31-4B8C-83A1-F6EECF244321}">
                <p14:modId xmlns:p14="http://schemas.microsoft.com/office/powerpoint/2010/main" val="434197107"/>
              </p:ext>
            </p:extLst>
          </p:nvPr>
        </p:nvGraphicFramePr>
        <p:xfrm>
          <a:off x="7848600" y="3233737"/>
          <a:ext cx="612775" cy="728663"/>
        </p:xfrm>
        <a:graphic>
          <a:graphicData uri="http://schemas.openxmlformats.org/presentationml/2006/ole">
            <mc:AlternateContent xmlns:mc="http://schemas.openxmlformats.org/markup-compatibility/2006">
              <mc:Choice xmlns:v="urn:schemas-microsoft-com:vml" Requires="v">
                <p:oleObj spid="_x0000_s41080" name="Equation" r:id="rId3" imgW="203040" imgH="241200" progId="Equation.DSMT4">
                  <p:embed/>
                </p:oleObj>
              </mc:Choice>
              <mc:Fallback>
                <p:oleObj name="Equation" r:id="rId3" imgW="203040" imgH="241200" progId="Equation.DSMT4">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8600" y="3233737"/>
                        <a:ext cx="612775" cy="728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5" name="Object 5"/>
          <p:cNvGraphicFramePr>
            <a:graphicFrameLocks noChangeAspect="1"/>
          </p:cNvGraphicFramePr>
          <p:nvPr>
            <p:extLst>
              <p:ext uri="{D42A27DB-BD31-4B8C-83A1-F6EECF244321}">
                <p14:modId xmlns:p14="http://schemas.microsoft.com/office/powerpoint/2010/main" val="387663734"/>
              </p:ext>
            </p:extLst>
          </p:nvPr>
        </p:nvGraphicFramePr>
        <p:xfrm>
          <a:off x="3200400" y="3765708"/>
          <a:ext cx="612775" cy="728663"/>
        </p:xfrm>
        <a:graphic>
          <a:graphicData uri="http://schemas.openxmlformats.org/presentationml/2006/ole">
            <mc:AlternateContent xmlns:mc="http://schemas.openxmlformats.org/markup-compatibility/2006">
              <mc:Choice xmlns:v="urn:schemas-microsoft-com:vml" Requires="v">
                <p:oleObj spid="_x0000_s41081" name="Equation" r:id="rId5" imgW="203040" imgH="241200" progId="Equation.DSMT4">
                  <p:embed/>
                </p:oleObj>
              </mc:Choice>
              <mc:Fallback>
                <p:oleObj name="Equation" r:id="rId5" imgW="203040" imgH="241200" progId="Equation.DSMT4">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765708"/>
                        <a:ext cx="612775" cy="728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Hasse</a:t>
            </a:r>
            <a:r>
              <a:rPr lang="en-US" dirty="0" smtClean="0"/>
              <a:t> Diagrams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   </a:t>
            </a:r>
            <a:r>
              <a:rPr lang="en-US" b="1" dirty="0" smtClean="0"/>
              <a:t>Definition</a:t>
            </a:r>
            <a:r>
              <a:rPr lang="en-US" dirty="0" smtClean="0"/>
              <a:t>: A </a:t>
            </a:r>
            <a:r>
              <a:rPr lang="en-US" i="1" dirty="0" err="1" smtClean="0"/>
              <a:t>Hasse</a:t>
            </a:r>
            <a:r>
              <a:rPr lang="en-US" i="1" dirty="0" smtClean="0"/>
              <a:t> diagram </a:t>
            </a:r>
            <a:r>
              <a:rPr lang="en-US" dirty="0" smtClean="0"/>
              <a:t>is a visual representation of a partial ordering that leaves out edges that must be present because of the reflexive and transitive properties.</a:t>
            </a:r>
          </a:p>
          <a:p>
            <a:pPr>
              <a:buNone/>
            </a:pPr>
            <a:r>
              <a:rPr lang="en-US" dirty="0" smtClean="0"/>
              <a:t>    </a:t>
            </a:r>
          </a:p>
          <a:p>
            <a:pPr>
              <a:buNone/>
            </a:pPr>
            <a:r>
              <a:rPr lang="en-US" dirty="0" smtClean="0"/>
              <a:t>   </a:t>
            </a:r>
          </a:p>
          <a:p>
            <a:pPr>
              <a:buNone/>
            </a:pPr>
            <a:endParaRPr lang="en-US" dirty="0" smtClean="0"/>
          </a:p>
          <a:p>
            <a:pPr>
              <a:buNone/>
            </a:pPr>
            <a:endParaRPr lang="en-US" dirty="0" smtClean="0"/>
          </a:p>
          <a:p>
            <a:pPr>
              <a:buNone/>
            </a:pPr>
            <a:endParaRPr lang="en-US" dirty="0" smtClean="0"/>
          </a:p>
          <a:p>
            <a:pPr>
              <a:buNone/>
            </a:pPr>
            <a:r>
              <a:rPr lang="en-US" dirty="0" smtClean="0"/>
              <a:t>   A partial ordering is shown in (a) of the figure above. The loops due to the reflexive property are deleted in (b). The edges that must be present due to the transitive property are deleted in (c). The </a:t>
            </a:r>
            <a:r>
              <a:rPr lang="en-US" dirty="0" err="1" smtClean="0"/>
              <a:t>Hasse</a:t>
            </a:r>
            <a:r>
              <a:rPr lang="en-US" dirty="0" smtClean="0"/>
              <a:t> diagram for the partial ordering (a), is depicted in (c). </a:t>
            </a:r>
            <a:endParaRPr lang="en-US" dirty="0"/>
          </a:p>
        </p:txBody>
      </p:sp>
      <p:pic>
        <p:nvPicPr>
          <p:cNvPr id="4" name="Picture 3" descr="0830.jpg"/>
          <p:cNvPicPr>
            <a:picLocks noChangeAspect="1"/>
          </p:cNvPicPr>
          <p:nvPr/>
        </p:nvPicPr>
        <p:blipFill>
          <a:blip r:embed="rId2" cstate="print"/>
          <a:stretch>
            <a:fillRect/>
          </a:stretch>
        </p:blipFill>
        <p:spPr>
          <a:xfrm>
            <a:off x="2286000" y="2971800"/>
            <a:ext cx="3886200" cy="1552517"/>
          </a:xfrm>
          <a:prstGeom prst="rect">
            <a:avLst/>
          </a:prstGeom>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Procedure for Constructing a   </a:t>
            </a:r>
            <a:r>
              <a:rPr lang="en-US" dirty="0" err="1" smtClean="0"/>
              <a:t>Hasse</a:t>
            </a:r>
            <a:r>
              <a:rPr lang="en-US" dirty="0" smtClean="0"/>
              <a:t> Diagram</a:t>
            </a:r>
            <a:endParaRPr lang="en-US" dirty="0"/>
          </a:p>
        </p:txBody>
      </p:sp>
      <p:sp>
        <p:nvSpPr>
          <p:cNvPr id="3" name="Content Placeholder 2"/>
          <p:cNvSpPr>
            <a:spLocks noGrp="1"/>
          </p:cNvSpPr>
          <p:nvPr>
            <p:ph idx="1"/>
          </p:nvPr>
        </p:nvSpPr>
        <p:spPr/>
        <p:txBody>
          <a:bodyPr/>
          <a:lstStyle/>
          <a:p>
            <a:r>
              <a:rPr lang="en-US" dirty="0" smtClean="0"/>
              <a:t>To represent a finite </a:t>
            </a:r>
            <a:r>
              <a:rPr lang="en-US" dirty="0" err="1" smtClean="0"/>
              <a:t>poset</a:t>
            </a:r>
            <a:r>
              <a:rPr lang="en-US" dirty="0" smtClean="0"/>
              <a:t> (</a:t>
            </a:r>
            <a:r>
              <a:rPr lang="en-US" i="1" dirty="0" smtClean="0"/>
              <a:t>S</a:t>
            </a:r>
            <a:r>
              <a:rPr lang="en-US" dirty="0" smtClean="0"/>
              <a:t>,</a:t>
            </a:r>
            <a:r>
              <a:rPr lang="en-US" dirty="0" smtClean="0">
                <a:latin typeface="Cambria Math"/>
                <a:ea typeface="Cambria Math"/>
              </a:rPr>
              <a:t>≼</a:t>
            </a:r>
            <a:r>
              <a:rPr lang="en-US" dirty="0" smtClean="0"/>
              <a:t> )  using a </a:t>
            </a:r>
            <a:r>
              <a:rPr lang="en-US" dirty="0" err="1" smtClean="0"/>
              <a:t>Hasse</a:t>
            </a:r>
            <a:r>
              <a:rPr lang="en-US" dirty="0" smtClean="0"/>
              <a:t> diagram, start with the directed graph of the relation:</a:t>
            </a:r>
          </a:p>
          <a:p>
            <a:pPr lvl="1"/>
            <a:r>
              <a:rPr lang="en-US" dirty="0" smtClean="0"/>
              <a:t>Remove the loops (</a:t>
            </a:r>
            <a:r>
              <a:rPr lang="en-US" i="1" dirty="0" smtClean="0"/>
              <a:t>a</a:t>
            </a:r>
            <a:r>
              <a:rPr lang="en-US" dirty="0" smtClean="0"/>
              <a:t>, </a:t>
            </a:r>
            <a:r>
              <a:rPr lang="en-US" i="1" dirty="0" smtClean="0"/>
              <a:t>a</a:t>
            </a:r>
            <a:r>
              <a:rPr lang="en-US" dirty="0" smtClean="0"/>
              <a:t>) present at every vertex due to the reflexive property.</a:t>
            </a:r>
          </a:p>
          <a:p>
            <a:pPr lvl="1"/>
            <a:r>
              <a:rPr lang="en-US" dirty="0" smtClean="0"/>
              <a:t>Remove all edges (</a:t>
            </a:r>
            <a:r>
              <a:rPr lang="en-US" i="1" dirty="0" smtClean="0"/>
              <a:t>x</a:t>
            </a:r>
            <a:r>
              <a:rPr lang="en-US" dirty="0" smtClean="0"/>
              <a:t>, </a:t>
            </a:r>
            <a:r>
              <a:rPr lang="en-US" i="1" dirty="0" smtClean="0"/>
              <a:t>y</a:t>
            </a:r>
            <a:r>
              <a:rPr lang="en-US" dirty="0" smtClean="0"/>
              <a:t>) for which there is an element       </a:t>
            </a:r>
            <a:r>
              <a:rPr lang="en-US" i="1" dirty="0" smtClean="0"/>
              <a:t>z</a:t>
            </a:r>
            <a:r>
              <a:rPr lang="en-US" dirty="0" smtClean="0"/>
              <a:t> </a:t>
            </a:r>
            <a:r>
              <a:rPr lang="en-US" dirty="0" smtClean="0">
                <a:latin typeface="Cambria Math"/>
                <a:ea typeface="Cambria Math"/>
              </a:rPr>
              <a:t>∈ </a:t>
            </a:r>
            <a:r>
              <a:rPr lang="en-US" i="1" dirty="0" smtClean="0"/>
              <a:t>S</a:t>
            </a:r>
            <a:r>
              <a:rPr lang="en-US" dirty="0" smtClean="0"/>
              <a:t> such that </a:t>
            </a:r>
            <a:r>
              <a:rPr lang="en-US" i="1" dirty="0" smtClean="0"/>
              <a:t>x</a:t>
            </a:r>
            <a:r>
              <a:rPr lang="en-US" dirty="0" smtClean="0"/>
              <a:t> </a:t>
            </a:r>
            <a:r>
              <a:rPr lang="en-US" dirty="0" smtClean="0">
                <a:latin typeface="Cambria Math"/>
                <a:ea typeface="Cambria Math"/>
              </a:rPr>
              <a:t>≺ </a:t>
            </a:r>
            <a:r>
              <a:rPr lang="en-US" i="1" dirty="0" smtClean="0"/>
              <a:t>z</a:t>
            </a:r>
            <a:r>
              <a:rPr lang="en-US" dirty="0" smtClean="0"/>
              <a:t> and </a:t>
            </a:r>
            <a:r>
              <a:rPr lang="en-US" i="1" dirty="0" smtClean="0"/>
              <a:t>z</a:t>
            </a:r>
            <a:r>
              <a:rPr lang="en-US" dirty="0" smtClean="0"/>
              <a:t> </a:t>
            </a:r>
            <a:r>
              <a:rPr lang="en-US" dirty="0" smtClean="0">
                <a:latin typeface="Cambria Math"/>
                <a:ea typeface="Cambria Math"/>
              </a:rPr>
              <a:t>≺</a:t>
            </a:r>
            <a:r>
              <a:rPr lang="en-US" dirty="0" smtClean="0"/>
              <a:t> </a:t>
            </a:r>
            <a:r>
              <a:rPr lang="en-US" i="1" dirty="0" smtClean="0"/>
              <a:t>y</a:t>
            </a:r>
            <a:r>
              <a:rPr lang="en-US" dirty="0" smtClean="0"/>
              <a:t>. These are the edges that must be present due to the transitive property.</a:t>
            </a:r>
          </a:p>
          <a:p>
            <a:pPr lvl="1"/>
            <a:r>
              <a:rPr lang="en-US" dirty="0" smtClean="0"/>
              <a:t>Arrange each edge so that its initial vertex is below the terminal vertex. Remove all the arrows, because all edges point upwards toward their terminal vertex.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集合上的关系</a:t>
            </a:r>
            <a:endParaRPr lang="en-US" dirty="0"/>
          </a:p>
        </p:txBody>
      </p:sp>
      <p:sp>
        <p:nvSpPr>
          <p:cNvPr id="3" name="Content Placeholder 2"/>
          <p:cNvSpPr>
            <a:spLocks noGrp="1"/>
          </p:cNvSpPr>
          <p:nvPr>
            <p:ph idx="1"/>
          </p:nvPr>
        </p:nvSpPr>
        <p:spPr/>
        <p:txBody>
          <a:bodyPr>
            <a:normAutofit fontScale="62500" lnSpcReduction="20000"/>
          </a:bodyPr>
          <a:lstStyle/>
          <a:p>
            <a:pPr>
              <a:lnSpc>
                <a:spcPct val="120000"/>
              </a:lnSpc>
              <a:buNone/>
            </a:pPr>
            <a:r>
              <a:rPr lang="zh-CN" altLang="en-US" sz="3800" b="1" dirty="0" smtClean="0"/>
              <a:t>例：</a:t>
            </a:r>
            <a:r>
              <a:rPr lang="zh-CN" altLang="en-US" sz="3800" dirty="0" smtClean="0"/>
              <a:t>考虑整数集上的如下关系：</a:t>
            </a:r>
            <a:endParaRPr lang="en-US" sz="3800" dirty="0" smtClean="0"/>
          </a:p>
          <a:p>
            <a:pPr lvl="1">
              <a:lnSpc>
                <a:spcPct val="120000"/>
              </a:lnSpc>
              <a:buNone/>
            </a:pPr>
            <a:r>
              <a:rPr lang="en-US" sz="3800" i="1" dirty="0" smtClean="0"/>
              <a:t>R</a:t>
            </a:r>
            <a:r>
              <a:rPr lang="en-US" sz="3800" baseline="-25000" dirty="0" smtClean="0">
                <a:latin typeface="Cambria Math" pitchFamily="18" charset="0"/>
                <a:ea typeface="Cambria Math" pitchFamily="18" charset="0"/>
              </a:rPr>
              <a:t>1 </a:t>
            </a:r>
            <a:r>
              <a:rPr lang="en-US" sz="3800" dirty="0" smtClean="0"/>
              <a:t>= {(</a:t>
            </a:r>
            <a:r>
              <a:rPr lang="en-US" sz="3800" i="1" dirty="0" err="1" smtClean="0"/>
              <a:t>a</a:t>
            </a:r>
            <a:r>
              <a:rPr lang="en-US" sz="3800" dirty="0" err="1" smtClean="0"/>
              <a:t>,</a:t>
            </a:r>
            <a:r>
              <a:rPr lang="en-US" sz="3800" i="1" dirty="0" err="1" smtClean="0"/>
              <a:t>b</a:t>
            </a:r>
            <a:r>
              <a:rPr lang="en-US" sz="3800" dirty="0" smtClean="0"/>
              <a:t>) | </a:t>
            </a:r>
            <a:r>
              <a:rPr lang="en-US" sz="3800" i="1" dirty="0" smtClean="0"/>
              <a:t>a</a:t>
            </a:r>
            <a:r>
              <a:rPr lang="en-US" sz="3800" dirty="0" smtClean="0"/>
              <a:t> </a:t>
            </a:r>
            <a:r>
              <a:rPr lang="en-US" sz="3800" dirty="0" smtClean="0">
                <a:latin typeface="Cambria Math"/>
                <a:ea typeface="Cambria Math"/>
              </a:rPr>
              <a:t>≤ </a:t>
            </a:r>
            <a:r>
              <a:rPr lang="en-US" sz="3800" i="1" dirty="0" smtClean="0">
                <a:latin typeface="Cambria Math"/>
                <a:ea typeface="Cambria Math"/>
              </a:rPr>
              <a:t>b</a:t>
            </a:r>
            <a:r>
              <a:rPr lang="en-US" sz="3800" dirty="0" smtClean="0">
                <a:latin typeface="Cambria Math"/>
                <a:ea typeface="Cambria Math"/>
              </a:rPr>
              <a:t>},</a:t>
            </a:r>
            <a:r>
              <a:rPr lang="en-US" sz="3800" i="1" dirty="0" smtClean="0"/>
              <a:t>                            R</a:t>
            </a:r>
            <a:r>
              <a:rPr lang="en-US" sz="3800" baseline="-25000" dirty="0" smtClean="0">
                <a:latin typeface="Cambria Math" pitchFamily="18" charset="0"/>
                <a:ea typeface="Cambria Math" pitchFamily="18" charset="0"/>
              </a:rPr>
              <a:t>4 </a:t>
            </a:r>
            <a:r>
              <a:rPr lang="en-US" sz="3800" dirty="0" smtClean="0"/>
              <a:t>= {(</a:t>
            </a:r>
            <a:r>
              <a:rPr lang="en-US" sz="3800" i="1" dirty="0" err="1" smtClean="0"/>
              <a:t>a</a:t>
            </a:r>
            <a:r>
              <a:rPr lang="en-US" sz="3800" dirty="0" err="1" smtClean="0"/>
              <a:t>,</a:t>
            </a:r>
            <a:r>
              <a:rPr lang="en-US" sz="3800" i="1" dirty="0" err="1" smtClean="0"/>
              <a:t>b</a:t>
            </a:r>
            <a:r>
              <a:rPr lang="en-US" sz="3800" dirty="0" smtClean="0"/>
              <a:t>) | </a:t>
            </a:r>
            <a:r>
              <a:rPr lang="en-US" sz="3800" i="1" dirty="0" smtClean="0"/>
              <a:t>a</a:t>
            </a:r>
            <a:r>
              <a:rPr lang="en-US" sz="3800" dirty="0" smtClean="0"/>
              <a:t> </a:t>
            </a:r>
            <a:r>
              <a:rPr lang="en-US" sz="3800" dirty="0" smtClean="0">
                <a:latin typeface="Cambria Math"/>
                <a:ea typeface="Cambria Math"/>
              </a:rPr>
              <a:t>= </a:t>
            </a:r>
            <a:r>
              <a:rPr lang="en-US" sz="3800" i="1" dirty="0" smtClean="0">
                <a:latin typeface="Cambria Math"/>
                <a:ea typeface="Cambria Math"/>
              </a:rPr>
              <a:t>b</a:t>
            </a:r>
            <a:r>
              <a:rPr lang="en-US" sz="3800" dirty="0" smtClean="0">
                <a:latin typeface="Cambria Math"/>
                <a:ea typeface="Cambria Math"/>
              </a:rPr>
              <a:t>},</a:t>
            </a:r>
          </a:p>
          <a:p>
            <a:pPr lvl="1">
              <a:lnSpc>
                <a:spcPct val="120000"/>
              </a:lnSpc>
              <a:buNone/>
            </a:pPr>
            <a:r>
              <a:rPr lang="en-US" sz="3800" i="1" dirty="0" smtClean="0"/>
              <a:t>R</a:t>
            </a:r>
            <a:r>
              <a:rPr lang="en-US" sz="3800" baseline="-25000" dirty="0" smtClean="0">
                <a:latin typeface="Cambria Math" pitchFamily="18" charset="0"/>
                <a:ea typeface="Cambria Math" pitchFamily="18" charset="0"/>
              </a:rPr>
              <a:t>2 </a:t>
            </a:r>
            <a:r>
              <a:rPr lang="en-US" sz="3800" dirty="0" smtClean="0"/>
              <a:t>= {(</a:t>
            </a:r>
            <a:r>
              <a:rPr lang="en-US" sz="3800" i="1" dirty="0" err="1" smtClean="0"/>
              <a:t>a</a:t>
            </a:r>
            <a:r>
              <a:rPr lang="en-US" sz="3800" dirty="0" err="1" smtClean="0"/>
              <a:t>,</a:t>
            </a:r>
            <a:r>
              <a:rPr lang="en-US" sz="3800" i="1" dirty="0" err="1" smtClean="0"/>
              <a:t>b</a:t>
            </a:r>
            <a:r>
              <a:rPr lang="en-US" sz="3800" dirty="0" smtClean="0"/>
              <a:t>) | </a:t>
            </a:r>
            <a:r>
              <a:rPr lang="en-US" sz="3800" i="1" dirty="0" smtClean="0"/>
              <a:t>a</a:t>
            </a:r>
            <a:r>
              <a:rPr lang="en-US" sz="3800" dirty="0" smtClean="0"/>
              <a:t> </a:t>
            </a:r>
            <a:r>
              <a:rPr lang="en-US" sz="3800" dirty="0" smtClean="0">
                <a:latin typeface="Cambria Math"/>
                <a:ea typeface="Cambria Math"/>
              </a:rPr>
              <a:t>&gt; </a:t>
            </a:r>
            <a:r>
              <a:rPr lang="en-US" sz="3800" i="1" dirty="0" smtClean="0">
                <a:latin typeface="Cambria Math"/>
                <a:ea typeface="Cambria Math"/>
              </a:rPr>
              <a:t>b</a:t>
            </a:r>
            <a:r>
              <a:rPr lang="en-US" sz="3800" dirty="0" smtClean="0">
                <a:latin typeface="Cambria Math"/>
                <a:ea typeface="Cambria Math"/>
              </a:rPr>
              <a:t>},</a:t>
            </a:r>
            <a:r>
              <a:rPr lang="en-US" sz="3800" i="1" dirty="0" smtClean="0"/>
              <a:t>                            R</a:t>
            </a:r>
            <a:r>
              <a:rPr lang="en-US" sz="3800" baseline="-25000" dirty="0" smtClean="0">
                <a:latin typeface="Cambria Math" pitchFamily="18" charset="0"/>
                <a:ea typeface="Cambria Math" pitchFamily="18" charset="0"/>
              </a:rPr>
              <a:t>5 </a:t>
            </a:r>
            <a:r>
              <a:rPr lang="en-US" sz="3800" dirty="0" smtClean="0"/>
              <a:t>= {(</a:t>
            </a:r>
            <a:r>
              <a:rPr lang="en-US" sz="3800" i="1" dirty="0" err="1" smtClean="0"/>
              <a:t>a</a:t>
            </a:r>
            <a:r>
              <a:rPr lang="en-US" sz="3800" dirty="0" err="1" smtClean="0"/>
              <a:t>,</a:t>
            </a:r>
            <a:r>
              <a:rPr lang="en-US" sz="3800" i="1" dirty="0" err="1" smtClean="0"/>
              <a:t>b</a:t>
            </a:r>
            <a:r>
              <a:rPr lang="en-US" sz="3800" dirty="0" smtClean="0"/>
              <a:t>) | </a:t>
            </a:r>
            <a:r>
              <a:rPr lang="en-US" sz="3800" i="1" dirty="0" smtClean="0"/>
              <a:t>a</a:t>
            </a:r>
            <a:r>
              <a:rPr lang="en-US" sz="3800" dirty="0" smtClean="0"/>
              <a:t> </a:t>
            </a:r>
            <a:r>
              <a:rPr lang="en-US" sz="3800" dirty="0" smtClean="0">
                <a:latin typeface="Cambria Math"/>
                <a:ea typeface="Cambria Math"/>
              </a:rPr>
              <a:t>= </a:t>
            </a:r>
            <a:r>
              <a:rPr lang="en-US" sz="3800" i="1" dirty="0" smtClean="0">
                <a:latin typeface="Cambria Math"/>
                <a:ea typeface="Cambria Math"/>
              </a:rPr>
              <a:t>b </a:t>
            </a:r>
            <a:r>
              <a:rPr lang="en-US" sz="3800" dirty="0" smtClean="0">
                <a:latin typeface="Cambria Math"/>
                <a:ea typeface="Cambria Math"/>
              </a:rPr>
              <a:t>+ 1},</a:t>
            </a:r>
            <a:endParaRPr lang="en-US" sz="3800" dirty="0" smtClean="0"/>
          </a:p>
          <a:p>
            <a:pPr lvl="1">
              <a:lnSpc>
                <a:spcPct val="120000"/>
              </a:lnSpc>
              <a:buNone/>
            </a:pPr>
            <a:r>
              <a:rPr lang="en-US" sz="3800" i="1" dirty="0" smtClean="0"/>
              <a:t>R</a:t>
            </a:r>
            <a:r>
              <a:rPr lang="en-US" sz="3800" baseline="-25000" dirty="0" smtClean="0">
                <a:latin typeface="Cambria Math" pitchFamily="18" charset="0"/>
                <a:ea typeface="Cambria Math" pitchFamily="18" charset="0"/>
              </a:rPr>
              <a:t>3 </a:t>
            </a:r>
            <a:r>
              <a:rPr lang="en-US" sz="3800" dirty="0" smtClean="0"/>
              <a:t>= {(</a:t>
            </a:r>
            <a:r>
              <a:rPr lang="en-US" sz="3800" i="1" dirty="0" err="1" smtClean="0"/>
              <a:t>a</a:t>
            </a:r>
            <a:r>
              <a:rPr lang="en-US" sz="3800" dirty="0" err="1" smtClean="0"/>
              <a:t>,</a:t>
            </a:r>
            <a:r>
              <a:rPr lang="en-US" sz="3800" i="1" dirty="0" err="1" smtClean="0"/>
              <a:t>b</a:t>
            </a:r>
            <a:r>
              <a:rPr lang="en-US" sz="3800" dirty="0" smtClean="0"/>
              <a:t>) | </a:t>
            </a:r>
            <a:r>
              <a:rPr lang="en-US" sz="3800" i="1" dirty="0" smtClean="0"/>
              <a:t>a</a:t>
            </a:r>
            <a:r>
              <a:rPr lang="en-US" sz="3800" dirty="0" smtClean="0"/>
              <a:t> </a:t>
            </a:r>
            <a:r>
              <a:rPr lang="en-US" sz="3800" dirty="0" smtClean="0">
                <a:latin typeface="Cambria Math"/>
                <a:ea typeface="Cambria Math"/>
              </a:rPr>
              <a:t>= </a:t>
            </a:r>
            <a:r>
              <a:rPr lang="en-US" sz="3800" i="1" dirty="0" smtClean="0">
                <a:latin typeface="Cambria Math"/>
                <a:ea typeface="Cambria Math"/>
              </a:rPr>
              <a:t>b  </a:t>
            </a:r>
            <a:r>
              <a:rPr lang="en-US" sz="3800" dirty="0" smtClean="0">
                <a:latin typeface="Cambria Math"/>
                <a:ea typeface="Cambria Math"/>
              </a:rPr>
              <a:t>or</a:t>
            </a:r>
            <a:r>
              <a:rPr lang="en-US" sz="3800" i="1" dirty="0" smtClean="0">
                <a:latin typeface="Cambria Math"/>
                <a:ea typeface="Cambria Math"/>
              </a:rPr>
              <a:t> a </a:t>
            </a:r>
            <a:r>
              <a:rPr lang="en-US" sz="3800" dirty="0" smtClean="0">
                <a:latin typeface="Cambria Math"/>
                <a:ea typeface="Cambria Math"/>
              </a:rPr>
              <a:t>=</a:t>
            </a:r>
            <a:r>
              <a:rPr lang="en-US" sz="3800" i="1" dirty="0" smtClean="0">
                <a:latin typeface="Cambria Math"/>
                <a:ea typeface="Cambria Math"/>
              </a:rPr>
              <a:t> −b</a:t>
            </a:r>
            <a:r>
              <a:rPr lang="en-US" sz="3800" dirty="0" smtClean="0">
                <a:latin typeface="Cambria Math"/>
                <a:ea typeface="Cambria Math"/>
              </a:rPr>
              <a:t>},        </a:t>
            </a:r>
            <a:r>
              <a:rPr lang="en-US" sz="3800" i="1" dirty="0" smtClean="0"/>
              <a:t> R</a:t>
            </a:r>
            <a:r>
              <a:rPr lang="en-US" sz="3800" baseline="-25000" dirty="0" smtClean="0">
                <a:latin typeface="Cambria Math" pitchFamily="18" charset="0"/>
                <a:ea typeface="Cambria Math" pitchFamily="18" charset="0"/>
              </a:rPr>
              <a:t>6 </a:t>
            </a:r>
            <a:r>
              <a:rPr lang="en-US" sz="3800" dirty="0" smtClean="0"/>
              <a:t>= {(</a:t>
            </a:r>
            <a:r>
              <a:rPr lang="en-US" sz="3800" i="1" dirty="0" err="1" smtClean="0"/>
              <a:t>a</a:t>
            </a:r>
            <a:r>
              <a:rPr lang="en-US" sz="3800" dirty="0" err="1" smtClean="0"/>
              <a:t>,</a:t>
            </a:r>
            <a:r>
              <a:rPr lang="en-US" sz="3800" i="1" dirty="0" err="1" smtClean="0"/>
              <a:t>b</a:t>
            </a:r>
            <a:r>
              <a:rPr lang="en-US" sz="3800" dirty="0" smtClean="0"/>
              <a:t>) | </a:t>
            </a:r>
            <a:r>
              <a:rPr lang="en-US" sz="3800" i="1" dirty="0" smtClean="0"/>
              <a:t>a</a:t>
            </a:r>
            <a:r>
              <a:rPr lang="en-US" sz="3800" dirty="0" smtClean="0"/>
              <a:t> + </a:t>
            </a:r>
            <a:r>
              <a:rPr lang="en-US" sz="3800" i="1" dirty="0" smtClean="0"/>
              <a:t>b</a:t>
            </a:r>
            <a:r>
              <a:rPr lang="en-US" sz="3800" dirty="0" smtClean="0"/>
              <a:t> </a:t>
            </a:r>
            <a:r>
              <a:rPr lang="en-US" sz="3800" dirty="0" smtClean="0">
                <a:latin typeface="Cambria Math"/>
                <a:ea typeface="Cambria Math"/>
              </a:rPr>
              <a:t>≤ 3}.</a:t>
            </a:r>
          </a:p>
          <a:p>
            <a:pPr lvl="1">
              <a:buNone/>
            </a:pPr>
            <a:endParaRPr lang="en-US" dirty="0" smtClean="0"/>
          </a:p>
          <a:p>
            <a:pPr lvl="1">
              <a:buNone/>
            </a:pPr>
            <a:r>
              <a:rPr lang="zh-CN" altLang="en-US" sz="3800" dirty="0" smtClean="0">
                <a:latin typeface="Cambria Math"/>
                <a:ea typeface="Cambria Math"/>
              </a:rPr>
              <a:t>它们哪些包含如下序对？</a:t>
            </a:r>
            <a:endParaRPr lang="en-US" sz="3800" dirty="0" smtClean="0">
              <a:latin typeface="Cambria Math"/>
              <a:ea typeface="Cambria Math"/>
            </a:endParaRPr>
          </a:p>
          <a:p>
            <a:pPr lvl="1">
              <a:lnSpc>
                <a:spcPct val="120000"/>
              </a:lnSpc>
              <a:spcBef>
                <a:spcPts val="0"/>
              </a:spcBef>
              <a:buNone/>
            </a:pPr>
            <a:r>
              <a:rPr lang="en-US" sz="3800" dirty="0" smtClean="0">
                <a:latin typeface="Cambria Math"/>
                <a:ea typeface="Cambria Math"/>
              </a:rPr>
              <a:t>              (1,1), (1, 2), (2, 1), (1, −1), and (2, 2)?</a:t>
            </a:r>
          </a:p>
          <a:p>
            <a:pPr lvl="1">
              <a:lnSpc>
                <a:spcPct val="120000"/>
              </a:lnSpc>
              <a:spcBef>
                <a:spcPts val="0"/>
              </a:spcBef>
              <a:buNone/>
            </a:pPr>
            <a:endParaRPr lang="en-US" dirty="0" smtClean="0"/>
          </a:p>
          <a:p>
            <a:pPr>
              <a:lnSpc>
                <a:spcPct val="120000"/>
              </a:lnSpc>
              <a:buNone/>
            </a:pPr>
            <a:r>
              <a:rPr lang="zh-CN" altLang="en-US" sz="3800" b="1" dirty="0" smtClean="0"/>
              <a:t>解：</a:t>
            </a:r>
            <a:r>
              <a:rPr lang="en-US" sz="3800" b="1" dirty="0" smtClean="0"/>
              <a:t>Solution</a:t>
            </a:r>
            <a:r>
              <a:rPr lang="en-US" sz="3800" dirty="0" smtClean="0"/>
              <a:t>: </a:t>
            </a:r>
            <a:r>
              <a:rPr lang="zh-CN" altLang="en-US" sz="3800" dirty="0" smtClean="0"/>
              <a:t>逐一检查</a:t>
            </a:r>
            <a:r>
              <a:rPr lang="zh-CN" altLang="en-US" sz="3800" dirty="0">
                <a:latin typeface="Cambria Math"/>
                <a:ea typeface="Cambria Math"/>
              </a:rPr>
              <a:t>各个关系的</a:t>
            </a:r>
            <a:r>
              <a:rPr lang="zh-CN" altLang="en-US" sz="3800" dirty="0" smtClean="0">
                <a:latin typeface="Cambria Math"/>
                <a:ea typeface="Cambria Math"/>
              </a:rPr>
              <a:t>定义，可以知道：</a:t>
            </a:r>
            <a:endParaRPr lang="en-US" altLang="zh-CN" sz="3800" dirty="0" smtClean="0">
              <a:latin typeface="Cambria Math"/>
              <a:ea typeface="Cambria Math"/>
            </a:endParaRPr>
          </a:p>
          <a:p>
            <a:pPr>
              <a:lnSpc>
                <a:spcPct val="120000"/>
              </a:lnSpc>
              <a:buNone/>
            </a:pPr>
            <a:r>
              <a:rPr lang="en-US" sz="3800" dirty="0" smtClean="0">
                <a:latin typeface="Cambria Math"/>
                <a:ea typeface="Cambria Math"/>
              </a:rPr>
              <a:t>	(1,1) </a:t>
            </a:r>
            <a:r>
              <a:rPr lang="zh-CN" altLang="en-US" sz="3800" dirty="0" smtClean="0">
                <a:latin typeface="Cambria Math"/>
                <a:ea typeface="Cambria Math"/>
              </a:rPr>
              <a:t>属于</a:t>
            </a:r>
            <a:r>
              <a:rPr lang="en-US" sz="3800" i="1" dirty="0" smtClean="0"/>
              <a:t>R</a:t>
            </a:r>
            <a:r>
              <a:rPr lang="en-US" sz="3800" baseline="-25000" dirty="0" smtClean="0">
                <a:latin typeface="Cambria Math" pitchFamily="18" charset="0"/>
                <a:ea typeface="Cambria Math" pitchFamily="18" charset="0"/>
              </a:rPr>
              <a:t>1</a:t>
            </a:r>
            <a:r>
              <a:rPr lang="en-US" sz="3800" dirty="0" smtClean="0">
                <a:latin typeface="Cambria Math"/>
                <a:ea typeface="Cambria Math"/>
              </a:rPr>
              <a:t>,</a:t>
            </a:r>
            <a:r>
              <a:rPr lang="en-US" sz="3800" i="1" dirty="0" smtClean="0"/>
              <a:t> R</a:t>
            </a:r>
            <a:r>
              <a:rPr lang="en-US" sz="3800" baseline="-25000" dirty="0" smtClean="0">
                <a:latin typeface="Cambria Math" pitchFamily="18" charset="0"/>
                <a:ea typeface="Cambria Math" pitchFamily="18" charset="0"/>
              </a:rPr>
              <a:t>3</a:t>
            </a:r>
            <a:r>
              <a:rPr lang="en-US" sz="3800" dirty="0" smtClean="0">
                <a:latin typeface="Cambria Math"/>
                <a:ea typeface="Cambria Math"/>
              </a:rPr>
              <a:t>, </a:t>
            </a:r>
            <a:r>
              <a:rPr lang="en-US" sz="3800" i="1" dirty="0" smtClean="0"/>
              <a:t>R</a:t>
            </a:r>
            <a:r>
              <a:rPr lang="en-US" sz="3800" baseline="-25000" dirty="0" smtClean="0">
                <a:latin typeface="Cambria Math" pitchFamily="18" charset="0"/>
                <a:ea typeface="Cambria Math" pitchFamily="18" charset="0"/>
              </a:rPr>
              <a:t>4 </a:t>
            </a:r>
            <a:r>
              <a:rPr lang="en-US" sz="3800" dirty="0" smtClean="0">
                <a:latin typeface="Cambria Math"/>
                <a:ea typeface="Cambria Math"/>
              </a:rPr>
              <a:t>, </a:t>
            </a:r>
            <a:r>
              <a:rPr lang="en-US" sz="3800" i="1" dirty="0" smtClean="0"/>
              <a:t>R</a:t>
            </a:r>
            <a:r>
              <a:rPr lang="en-US" sz="3800" baseline="-25000" dirty="0" smtClean="0">
                <a:latin typeface="Cambria Math" pitchFamily="18" charset="0"/>
                <a:ea typeface="Cambria Math" pitchFamily="18" charset="0"/>
              </a:rPr>
              <a:t>6</a:t>
            </a:r>
            <a:r>
              <a:rPr lang="en-US" sz="3800" dirty="0" smtClean="0">
                <a:latin typeface="Cambria Math"/>
                <a:ea typeface="Cambria Math"/>
              </a:rPr>
              <a:t>; (1,2)</a:t>
            </a:r>
            <a:r>
              <a:rPr lang="zh-CN" altLang="en-US" sz="3800" dirty="0" smtClean="0">
                <a:latin typeface="Cambria Math"/>
                <a:ea typeface="Cambria Math"/>
              </a:rPr>
              <a:t>属于</a:t>
            </a:r>
            <a:r>
              <a:rPr lang="en-US" sz="3800" i="1" dirty="0" smtClean="0"/>
              <a:t>R</a:t>
            </a:r>
            <a:r>
              <a:rPr lang="en-US" sz="3800" baseline="-25000" dirty="0" smtClean="0">
                <a:latin typeface="Cambria Math" pitchFamily="18" charset="0"/>
                <a:ea typeface="Cambria Math" pitchFamily="18" charset="0"/>
              </a:rPr>
              <a:t>1</a:t>
            </a:r>
            <a:r>
              <a:rPr lang="en-US" sz="3800" dirty="0" smtClean="0"/>
              <a:t>,</a:t>
            </a:r>
            <a:r>
              <a:rPr lang="en-US" sz="3800" i="1" dirty="0" smtClean="0"/>
              <a:t>R</a:t>
            </a:r>
            <a:r>
              <a:rPr lang="en-US" sz="3800" baseline="-25000" dirty="0" smtClean="0">
                <a:latin typeface="Cambria Math" pitchFamily="18" charset="0"/>
                <a:ea typeface="Cambria Math" pitchFamily="18" charset="0"/>
              </a:rPr>
              <a:t>6</a:t>
            </a:r>
            <a:r>
              <a:rPr lang="en-US" sz="3800" dirty="0" smtClean="0">
                <a:latin typeface="Cambria Math"/>
                <a:ea typeface="Cambria Math"/>
              </a:rPr>
              <a:t>; (2,1)</a:t>
            </a:r>
            <a:r>
              <a:rPr lang="zh-CN" altLang="en-US" sz="3800" dirty="0">
                <a:latin typeface="Cambria Math"/>
                <a:ea typeface="Cambria Math"/>
              </a:rPr>
              <a:t>属于</a:t>
            </a:r>
            <a:r>
              <a:rPr lang="en-US" sz="3800" i="1" dirty="0" smtClean="0"/>
              <a:t>R</a:t>
            </a:r>
            <a:r>
              <a:rPr lang="en-US" sz="3800" baseline="-25000" dirty="0" smtClean="0">
                <a:latin typeface="Cambria Math" pitchFamily="18" charset="0"/>
                <a:ea typeface="Cambria Math" pitchFamily="18" charset="0"/>
              </a:rPr>
              <a:t>2</a:t>
            </a:r>
            <a:r>
              <a:rPr lang="en-US" sz="3800" dirty="0" smtClean="0">
                <a:latin typeface="Cambria Math"/>
                <a:ea typeface="Cambria Math"/>
              </a:rPr>
              <a:t>, </a:t>
            </a:r>
            <a:r>
              <a:rPr lang="en-US" sz="3800" i="1" dirty="0" smtClean="0"/>
              <a:t>R</a:t>
            </a:r>
            <a:r>
              <a:rPr lang="en-US" sz="3800" baseline="-25000" dirty="0" smtClean="0">
                <a:latin typeface="Cambria Math" pitchFamily="18" charset="0"/>
                <a:ea typeface="Cambria Math" pitchFamily="18" charset="0"/>
              </a:rPr>
              <a:t>5</a:t>
            </a:r>
            <a:r>
              <a:rPr lang="en-US" sz="3800" dirty="0" smtClean="0">
                <a:latin typeface="Cambria Math"/>
                <a:ea typeface="Cambria Math"/>
              </a:rPr>
              <a:t>,</a:t>
            </a:r>
            <a:r>
              <a:rPr lang="en-US" sz="3800" i="1" dirty="0" smtClean="0"/>
              <a:t> R</a:t>
            </a:r>
            <a:r>
              <a:rPr lang="en-US" sz="3800" baseline="-25000" dirty="0" smtClean="0">
                <a:latin typeface="Cambria Math" pitchFamily="18" charset="0"/>
                <a:ea typeface="Cambria Math" pitchFamily="18" charset="0"/>
              </a:rPr>
              <a:t>6</a:t>
            </a:r>
            <a:r>
              <a:rPr lang="en-US" sz="3800" dirty="0" smtClean="0">
                <a:latin typeface="Cambria Math"/>
                <a:ea typeface="Cambria Math"/>
              </a:rPr>
              <a:t>; (1, −1)</a:t>
            </a:r>
            <a:r>
              <a:rPr lang="zh-CN" altLang="en-US" sz="3800" dirty="0">
                <a:latin typeface="Cambria Math"/>
                <a:ea typeface="Cambria Math"/>
              </a:rPr>
              <a:t>属于</a:t>
            </a:r>
            <a:r>
              <a:rPr lang="en-US" sz="3800" i="1" dirty="0" smtClean="0"/>
              <a:t>R</a:t>
            </a:r>
            <a:r>
              <a:rPr lang="en-US" sz="3800" baseline="-25000" dirty="0" smtClean="0">
                <a:latin typeface="Cambria Math" pitchFamily="18" charset="0"/>
                <a:ea typeface="Cambria Math" pitchFamily="18" charset="0"/>
              </a:rPr>
              <a:t>2</a:t>
            </a:r>
            <a:r>
              <a:rPr lang="en-US" sz="3800" dirty="0" smtClean="0">
                <a:latin typeface="Cambria Math"/>
                <a:ea typeface="Cambria Math"/>
              </a:rPr>
              <a:t>, </a:t>
            </a:r>
            <a:r>
              <a:rPr lang="en-US" sz="3800" i="1" dirty="0" smtClean="0"/>
              <a:t>R</a:t>
            </a:r>
            <a:r>
              <a:rPr lang="en-US" sz="3800" baseline="-25000" dirty="0" smtClean="0">
                <a:latin typeface="Cambria Math" pitchFamily="18" charset="0"/>
                <a:ea typeface="Cambria Math" pitchFamily="18" charset="0"/>
              </a:rPr>
              <a:t>3</a:t>
            </a:r>
            <a:r>
              <a:rPr lang="en-US" sz="3800" dirty="0" smtClean="0">
                <a:latin typeface="Cambria Math"/>
                <a:ea typeface="Cambria Math"/>
              </a:rPr>
              <a:t>,</a:t>
            </a:r>
            <a:r>
              <a:rPr lang="en-US" sz="3800" i="1" dirty="0" smtClean="0"/>
              <a:t> R</a:t>
            </a:r>
            <a:r>
              <a:rPr lang="en-US" sz="3800" baseline="-25000" dirty="0" smtClean="0">
                <a:latin typeface="Cambria Math" pitchFamily="18" charset="0"/>
                <a:ea typeface="Cambria Math" pitchFamily="18" charset="0"/>
              </a:rPr>
              <a:t>6</a:t>
            </a:r>
            <a:r>
              <a:rPr lang="en-US" sz="3800" dirty="0" smtClean="0">
                <a:latin typeface="Cambria Math"/>
                <a:ea typeface="Cambria Math"/>
              </a:rPr>
              <a:t> ; (2,2)</a:t>
            </a:r>
            <a:r>
              <a:rPr lang="zh-CN" altLang="en-US" sz="3800" dirty="0">
                <a:latin typeface="Cambria Math"/>
                <a:ea typeface="Cambria Math"/>
              </a:rPr>
              <a:t>属于</a:t>
            </a:r>
            <a:r>
              <a:rPr lang="en-US" sz="3800" i="1" dirty="0" smtClean="0"/>
              <a:t>R</a:t>
            </a:r>
            <a:r>
              <a:rPr lang="en-US" sz="3800" baseline="-25000" dirty="0" smtClean="0">
                <a:latin typeface="Cambria Math" pitchFamily="18" charset="0"/>
                <a:ea typeface="Cambria Math" pitchFamily="18" charset="0"/>
              </a:rPr>
              <a:t>1</a:t>
            </a:r>
            <a:r>
              <a:rPr lang="en-US" sz="3800" dirty="0" smtClean="0">
                <a:latin typeface="Cambria Math"/>
                <a:ea typeface="Cambria Math"/>
              </a:rPr>
              <a:t>, </a:t>
            </a:r>
            <a:r>
              <a:rPr lang="en-US" sz="3800" i="1" dirty="0" smtClean="0"/>
              <a:t>R</a:t>
            </a:r>
            <a:r>
              <a:rPr lang="en-US" sz="3800" baseline="-25000" dirty="0" smtClean="0">
                <a:latin typeface="Cambria Math" pitchFamily="18" charset="0"/>
                <a:ea typeface="Cambria Math" pitchFamily="18" charset="0"/>
              </a:rPr>
              <a:t>3</a:t>
            </a:r>
            <a:r>
              <a:rPr lang="en-US" sz="3800" dirty="0" smtClean="0">
                <a:latin typeface="Cambria Math"/>
                <a:ea typeface="Cambria Math"/>
              </a:rPr>
              <a:t>,</a:t>
            </a:r>
            <a:r>
              <a:rPr lang="en-US" sz="3800" i="1" dirty="0" smtClean="0"/>
              <a:t> R</a:t>
            </a:r>
            <a:r>
              <a:rPr lang="en-US" sz="3800" baseline="-25000" dirty="0" smtClean="0">
                <a:latin typeface="Cambria Math" pitchFamily="18" charset="0"/>
                <a:ea typeface="Cambria Math" pitchFamily="18" charset="0"/>
              </a:rPr>
              <a:t>4</a:t>
            </a:r>
            <a:r>
              <a:rPr lang="en-US" sz="3800" dirty="0" smtClean="0">
                <a:latin typeface="Cambria Math"/>
                <a:ea typeface="Cambria Math"/>
              </a:rPr>
              <a:t>.</a:t>
            </a:r>
            <a:endParaRPr lang="en-US" sz="3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自反关系</a:t>
            </a:r>
            <a:endParaRPr lang="en-US" dirty="0"/>
          </a:p>
        </p:txBody>
      </p:sp>
      <p:sp>
        <p:nvSpPr>
          <p:cNvPr id="3" name="Content Placeholder 2"/>
          <p:cNvSpPr>
            <a:spLocks noGrp="1"/>
          </p:cNvSpPr>
          <p:nvPr>
            <p:ph idx="1"/>
          </p:nvPr>
        </p:nvSpPr>
        <p:spPr/>
        <p:txBody>
          <a:bodyPr>
            <a:normAutofit fontScale="92500" lnSpcReduction="20000"/>
          </a:bodyPr>
          <a:lstStyle/>
          <a:p>
            <a:pPr>
              <a:lnSpc>
                <a:spcPct val="160000"/>
              </a:lnSpc>
              <a:buNone/>
            </a:pPr>
            <a:r>
              <a:rPr lang="zh-CN" altLang="en-US" b="1" dirty="0" smtClean="0"/>
              <a:t>定义：</a:t>
            </a:r>
            <a:r>
              <a:rPr lang="zh-CN" altLang="en-US" dirty="0" smtClean="0"/>
              <a:t>如果对于每一</a:t>
            </a:r>
            <a:r>
              <a:rPr lang="en-US" altLang="zh-CN" i="1" dirty="0"/>
              <a:t>a</a:t>
            </a:r>
            <a:r>
              <a:rPr lang="en-US" altLang="zh-CN" i="1" dirty="0" smtClean="0">
                <a:latin typeface="+mj-lt"/>
                <a:ea typeface="Cambria Math"/>
              </a:rPr>
              <a:t> </a:t>
            </a:r>
            <a:r>
              <a:rPr lang="en-US" altLang="zh-CN" dirty="0">
                <a:latin typeface="Cambria Math"/>
                <a:ea typeface="Cambria Math"/>
              </a:rPr>
              <a:t>∊ </a:t>
            </a:r>
            <a:r>
              <a:rPr lang="en-US" altLang="zh-CN" dirty="0" smtClean="0">
                <a:ea typeface="Cambria Math"/>
              </a:rPr>
              <a:t>A</a:t>
            </a:r>
            <a:r>
              <a:rPr lang="zh-CN" altLang="en-US" dirty="0" smtClean="0">
                <a:ea typeface="Cambria Math"/>
              </a:rPr>
              <a:t>，均有</a:t>
            </a:r>
            <a:r>
              <a:rPr lang="en-US" i="1" dirty="0" smtClean="0"/>
              <a:t> </a:t>
            </a:r>
            <a:r>
              <a:rPr lang="en-US" dirty="0" smtClean="0"/>
              <a:t>(</a:t>
            </a:r>
            <a:r>
              <a:rPr lang="en-US" i="1" dirty="0" err="1" smtClean="0"/>
              <a:t>a,a</a:t>
            </a:r>
            <a:r>
              <a:rPr lang="en-US" dirty="0" smtClean="0"/>
              <a:t>)</a:t>
            </a:r>
            <a:r>
              <a:rPr lang="en-US" i="1" dirty="0" smtClean="0"/>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R</a:t>
            </a:r>
            <a:r>
              <a:rPr lang="en-US" i="1" dirty="0" smtClean="0">
                <a:latin typeface="+mj-lt"/>
                <a:ea typeface="Cambria Math"/>
              </a:rPr>
              <a:t> </a:t>
            </a:r>
            <a:r>
              <a:rPr lang="zh-CN" altLang="en-US" dirty="0">
                <a:ea typeface="Cambria Math"/>
              </a:rPr>
              <a:t>，</a:t>
            </a:r>
            <a:r>
              <a:rPr lang="zh-CN" altLang="en-US" dirty="0" smtClean="0">
                <a:latin typeface="+mj-lt"/>
                <a:ea typeface="Cambria Math"/>
              </a:rPr>
              <a:t>则称</a:t>
            </a:r>
            <a:r>
              <a:rPr lang="en-US" dirty="0" smtClean="0">
                <a:ea typeface="Cambria Math"/>
              </a:rPr>
              <a:t>R</a:t>
            </a:r>
            <a:r>
              <a:rPr lang="zh-CN" altLang="en-US" dirty="0" smtClean="0">
                <a:ea typeface="Cambria Math"/>
              </a:rPr>
              <a:t>为</a:t>
            </a:r>
            <a:r>
              <a:rPr lang="en-US" altLang="zh-CN" dirty="0" smtClean="0">
                <a:ea typeface="Cambria Math"/>
              </a:rPr>
              <a:t>A</a:t>
            </a:r>
            <a:r>
              <a:rPr lang="zh-CN" altLang="en-US" dirty="0" smtClean="0">
                <a:ea typeface="Cambria Math"/>
              </a:rPr>
              <a:t>上的</a:t>
            </a:r>
            <a:r>
              <a:rPr lang="en-US" altLang="zh-CN" dirty="0" smtClean="0">
                <a:ea typeface="Cambria Math"/>
              </a:rPr>
              <a:t>	</a:t>
            </a:r>
            <a:r>
              <a:rPr lang="zh-CN" altLang="en-US" dirty="0" smtClean="0">
                <a:ea typeface="Cambria Math"/>
              </a:rPr>
              <a:t>自反关系。即，</a:t>
            </a:r>
            <a:r>
              <a:rPr lang="en-US" altLang="zh-CN" dirty="0" smtClean="0">
                <a:ea typeface="Cambria Math"/>
              </a:rPr>
              <a:t>R</a:t>
            </a:r>
            <a:r>
              <a:rPr lang="zh-CN" altLang="en-US" dirty="0">
                <a:ea typeface="Cambria Math"/>
              </a:rPr>
              <a:t>为</a:t>
            </a:r>
            <a:r>
              <a:rPr lang="en-US" altLang="zh-CN" dirty="0">
                <a:ea typeface="Cambria Math"/>
              </a:rPr>
              <a:t>A</a:t>
            </a:r>
            <a:r>
              <a:rPr lang="zh-CN" altLang="en-US" dirty="0">
                <a:ea typeface="Cambria Math"/>
              </a:rPr>
              <a:t>上的自反</a:t>
            </a:r>
            <a:r>
              <a:rPr lang="zh-CN" altLang="en-US" dirty="0" smtClean="0">
                <a:ea typeface="Cambria Math"/>
              </a:rPr>
              <a:t>关系，当且仅当</a:t>
            </a:r>
            <a:endParaRPr lang="en-US" altLang="zh-CN" dirty="0" smtClean="0">
              <a:ea typeface="Cambria Math"/>
            </a:endParaRPr>
          </a:p>
          <a:p>
            <a:pPr algn="ctr">
              <a:lnSpc>
                <a:spcPct val="110000"/>
              </a:lnSpc>
              <a:buNone/>
            </a:pPr>
            <a:r>
              <a:rPr lang="en-US" dirty="0" smtClean="0">
                <a:latin typeface="Cambria Math"/>
                <a:ea typeface="Cambria Math"/>
              </a:rPr>
              <a:t>∀</a:t>
            </a:r>
            <a:r>
              <a:rPr lang="en-US" i="1" dirty="0" smtClean="0">
                <a:ea typeface="Cambria Math"/>
              </a:rPr>
              <a:t>x</a:t>
            </a:r>
            <a:r>
              <a:rPr lang="en-US" dirty="0" smtClean="0">
                <a:latin typeface="Cambria Math"/>
                <a:ea typeface="Cambria Math"/>
              </a:rPr>
              <a:t>[</a:t>
            </a:r>
            <a:r>
              <a:rPr lang="en-US" dirty="0" err="1" smtClean="0">
                <a:ea typeface="Cambria Math"/>
              </a:rPr>
              <a:t>x</a:t>
            </a:r>
            <a:r>
              <a:rPr lang="en-US" dirty="0" err="1" smtClean="0">
                <a:latin typeface="Cambria Math"/>
                <a:ea typeface="Cambria Math"/>
              </a:rPr>
              <a:t>∊</a:t>
            </a:r>
            <a:r>
              <a:rPr lang="en-US" i="1" dirty="0" err="1" smtClean="0">
                <a:ea typeface="Cambria Math"/>
              </a:rPr>
              <a:t>A</a:t>
            </a:r>
            <a:r>
              <a:rPr lang="en-US" dirty="0" smtClean="0">
                <a:latin typeface="Cambria Math"/>
                <a:ea typeface="Cambria Math"/>
              </a:rPr>
              <a:t> ⟶ (</a:t>
            </a:r>
            <a:r>
              <a:rPr lang="en-US" i="1" dirty="0" err="1" smtClean="0">
                <a:ea typeface="Cambria Math"/>
              </a:rPr>
              <a:t>x</a:t>
            </a:r>
            <a:r>
              <a:rPr lang="en-US" dirty="0" err="1" smtClean="0">
                <a:latin typeface="Cambria Math"/>
                <a:ea typeface="Cambria Math"/>
              </a:rPr>
              <a:t>,</a:t>
            </a:r>
            <a:r>
              <a:rPr lang="en-US" i="1" dirty="0" err="1" smtClean="0">
                <a:ea typeface="Cambria Math"/>
              </a:rPr>
              <a:t>x</a:t>
            </a:r>
            <a:r>
              <a:rPr lang="en-US" dirty="0" smtClean="0">
                <a:latin typeface="Cambria Math"/>
                <a:ea typeface="Cambria Math"/>
              </a:rPr>
              <a:t>) ∊ </a:t>
            </a:r>
            <a:r>
              <a:rPr lang="en-US" i="1" dirty="0" smtClean="0">
                <a:ea typeface="Cambria Math"/>
              </a:rPr>
              <a:t>R</a:t>
            </a:r>
            <a:r>
              <a:rPr lang="en-US" dirty="0" smtClean="0">
                <a:latin typeface="Cambria Math"/>
                <a:ea typeface="Cambria Math"/>
              </a:rPr>
              <a:t>]</a:t>
            </a:r>
          </a:p>
          <a:p>
            <a:pPr>
              <a:buNone/>
            </a:pPr>
            <a:r>
              <a:rPr lang="en-US" b="1" dirty="0" smtClean="0">
                <a:ea typeface="Cambria Math"/>
              </a:rPr>
              <a:t>   </a:t>
            </a:r>
            <a:r>
              <a:rPr lang="zh-CN" altLang="en-US" b="1" dirty="0" smtClean="0">
                <a:ea typeface="Cambria Math"/>
              </a:rPr>
              <a:t>例：</a:t>
            </a:r>
            <a:r>
              <a:rPr lang="zh-CN" altLang="en-US" dirty="0" smtClean="0">
                <a:ea typeface="Cambria Math"/>
              </a:rPr>
              <a:t>以下整数集上的关系是自反的</a:t>
            </a:r>
            <a:r>
              <a:rPr lang="en-US" dirty="0" smtClean="0">
                <a:ea typeface="Cambria Math"/>
              </a:rPr>
              <a:t>:</a:t>
            </a:r>
          </a:p>
          <a:p>
            <a:pPr lvl="1">
              <a:buNone/>
            </a:pPr>
            <a:r>
              <a:rPr lang="en-US" i="1" dirty="0" smtClean="0"/>
              <a:t>R</a:t>
            </a:r>
            <a:r>
              <a:rPr lang="en-US" baseline="-25000" dirty="0" smtClean="0">
                <a:latin typeface="Cambria Math" pitchFamily="18" charset="0"/>
                <a:ea typeface="Cambria Math" pitchFamily="18" charset="0"/>
              </a:rPr>
              <a:t>1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a:t>
            </a:r>
            <a:r>
              <a:rPr lang="en-US" dirty="0" smtClean="0">
                <a:latin typeface="Cambria Math"/>
                <a:ea typeface="Cambria Math"/>
              </a:rPr>
              <a:t>},</a:t>
            </a:r>
          </a:p>
          <a:p>
            <a:pPr lvl="1">
              <a:buNone/>
            </a:pPr>
            <a:r>
              <a:rPr lang="en-US" i="1" dirty="0" smtClean="0"/>
              <a:t>R</a:t>
            </a:r>
            <a:r>
              <a:rPr lang="en-US" baseline="-25000" dirty="0" smtClean="0">
                <a:latin typeface="Cambria Math" pitchFamily="18" charset="0"/>
                <a:ea typeface="Cambria Math" pitchFamily="18" charset="0"/>
              </a:rPr>
              <a:t>3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latin typeface="Cambria Math"/>
                <a:ea typeface="Cambria Math"/>
              </a:rPr>
              <a:t>or</a:t>
            </a:r>
            <a:r>
              <a:rPr lang="en-US" i="1" dirty="0" smtClean="0">
                <a:latin typeface="Cambria Math"/>
                <a:ea typeface="Cambria Math"/>
              </a:rPr>
              <a:t> a </a:t>
            </a:r>
            <a:r>
              <a:rPr lang="en-US" dirty="0" smtClean="0">
                <a:latin typeface="Cambria Math"/>
                <a:ea typeface="Cambria Math"/>
              </a:rPr>
              <a:t>=</a:t>
            </a:r>
            <a:r>
              <a:rPr lang="en-US" i="1" dirty="0" smtClean="0">
                <a:latin typeface="Cambria Math"/>
                <a:ea typeface="Cambria Math"/>
              </a:rPr>
              <a:t> −b</a:t>
            </a:r>
            <a:r>
              <a:rPr lang="en-US" dirty="0" smtClean="0">
                <a:latin typeface="Cambria Math"/>
                <a:ea typeface="Cambria Math"/>
              </a:rPr>
              <a:t>},</a:t>
            </a:r>
            <a:endParaRPr lang="en-US" dirty="0" smtClean="0"/>
          </a:p>
          <a:p>
            <a:pPr lvl="1">
              <a:buNone/>
            </a:pPr>
            <a:r>
              <a:rPr lang="en-US" i="1" dirty="0" smtClean="0"/>
              <a:t>R</a:t>
            </a:r>
            <a:r>
              <a:rPr lang="en-US" baseline="-25000" dirty="0" smtClean="0">
                <a:latin typeface="Cambria Math" pitchFamily="18" charset="0"/>
                <a:ea typeface="Cambria Math" pitchFamily="18" charset="0"/>
              </a:rPr>
              <a:t>4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a:t>
            </a:r>
            <a:r>
              <a:rPr lang="en-US" dirty="0" smtClean="0">
                <a:latin typeface="Cambria Math"/>
                <a:ea typeface="Cambria Math"/>
              </a:rPr>
              <a:t>}.</a:t>
            </a:r>
          </a:p>
          <a:p>
            <a:pPr lvl="1">
              <a:buNone/>
            </a:pPr>
            <a:r>
              <a:rPr lang="zh-CN" altLang="en-US" dirty="0" smtClean="0">
                <a:ea typeface="Cambria Math"/>
              </a:rPr>
              <a:t>以下关系不是自反的</a:t>
            </a:r>
            <a:r>
              <a:rPr lang="en-US" dirty="0" smtClean="0">
                <a:latin typeface="Cambria Math"/>
                <a:ea typeface="Cambria Math"/>
              </a:rPr>
              <a:t>:</a:t>
            </a:r>
          </a:p>
          <a:p>
            <a:pPr lvl="1">
              <a:buNone/>
            </a:pPr>
            <a:r>
              <a:rPr lang="en-US" i="1" dirty="0" smtClean="0"/>
              <a:t>R</a:t>
            </a:r>
            <a:r>
              <a:rPr lang="en-US" baseline="-25000" dirty="0" smtClean="0">
                <a:latin typeface="Cambria Math" pitchFamily="18" charset="0"/>
                <a:ea typeface="Cambria Math" pitchFamily="18" charset="0"/>
              </a:rPr>
              <a:t>2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&gt; </a:t>
            </a:r>
            <a:r>
              <a:rPr lang="en-US" i="1" dirty="0" smtClean="0">
                <a:latin typeface="Cambria Math"/>
                <a:ea typeface="Cambria Math"/>
              </a:rPr>
              <a:t>b</a:t>
            </a:r>
            <a:r>
              <a:rPr lang="en-US" dirty="0" smtClean="0">
                <a:latin typeface="Cambria Math"/>
                <a:ea typeface="Cambria Math"/>
              </a:rPr>
              <a:t>}  (</a:t>
            </a:r>
            <a:r>
              <a:rPr lang="zh-CN" altLang="en-US" dirty="0" smtClean="0">
                <a:latin typeface="Cambria Math"/>
                <a:ea typeface="Cambria Math"/>
              </a:rPr>
              <a:t>反例：</a:t>
            </a:r>
            <a:r>
              <a:rPr lang="en-US" dirty="0" smtClean="0">
                <a:latin typeface="Cambria Math"/>
                <a:ea typeface="Cambria Math"/>
              </a:rPr>
              <a:t>3 ≯ 3),</a:t>
            </a:r>
          </a:p>
          <a:p>
            <a:pPr lvl="1">
              <a:buNone/>
            </a:pPr>
            <a:r>
              <a:rPr lang="en-US" i="1" dirty="0" smtClean="0"/>
              <a:t>R</a:t>
            </a:r>
            <a:r>
              <a:rPr lang="en-US" baseline="-25000" dirty="0" smtClean="0">
                <a:latin typeface="Cambria Math" pitchFamily="18" charset="0"/>
                <a:ea typeface="Cambria Math" pitchFamily="18" charset="0"/>
              </a:rPr>
              <a:t>5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latin typeface="Cambria Math"/>
                <a:ea typeface="Cambria Math"/>
              </a:rPr>
              <a:t>+ 1} (</a:t>
            </a:r>
            <a:r>
              <a:rPr lang="en-US" altLang="zh-CN" dirty="0">
                <a:latin typeface="Cambria Math"/>
                <a:ea typeface="Cambria Math"/>
              </a:rPr>
              <a:t>(</a:t>
            </a:r>
            <a:r>
              <a:rPr lang="zh-CN" altLang="en-US" dirty="0">
                <a:latin typeface="Cambria Math"/>
                <a:ea typeface="Cambria Math"/>
              </a:rPr>
              <a:t>反例： </a:t>
            </a:r>
            <a:r>
              <a:rPr lang="en-US" dirty="0" smtClean="0">
                <a:latin typeface="Cambria Math"/>
                <a:ea typeface="Cambria Math"/>
              </a:rPr>
              <a:t>3 ≠3 + 1),</a:t>
            </a:r>
          </a:p>
          <a:p>
            <a:pPr lvl="1">
              <a:buNone/>
            </a:pPr>
            <a:r>
              <a:rPr lang="en-US" i="1" dirty="0" smtClean="0"/>
              <a:t>R</a:t>
            </a:r>
            <a:r>
              <a:rPr lang="en-US" baseline="-25000" dirty="0" smtClean="0">
                <a:latin typeface="Cambria Math" pitchFamily="18" charset="0"/>
                <a:ea typeface="Cambria Math" pitchFamily="18" charset="0"/>
              </a:rPr>
              <a:t>6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 </a:t>
            </a:r>
            <a:r>
              <a:rPr lang="en-US" i="1" dirty="0" smtClean="0"/>
              <a:t>b</a:t>
            </a:r>
            <a:r>
              <a:rPr lang="en-US" dirty="0" smtClean="0"/>
              <a:t> </a:t>
            </a:r>
            <a:r>
              <a:rPr lang="en-US" dirty="0" smtClean="0">
                <a:latin typeface="Cambria Math"/>
                <a:ea typeface="Cambria Math"/>
              </a:rPr>
              <a:t>≤ 3}  (</a:t>
            </a:r>
            <a:r>
              <a:rPr lang="en-US" altLang="zh-CN" dirty="0">
                <a:latin typeface="Cambria Math"/>
                <a:ea typeface="Cambria Math"/>
              </a:rPr>
              <a:t>(</a:t>
            </a:r>
            <a:r>
              <a:rPr lang="zh-CN" altLang="en-US" dirty="0">
                <a:latin typeface="Cambria Math"/>
                <a:ea typeface="Cambria Math"/>
              </a:rPr>
              <a:t>反例： </a:t>
            </a:r>
            <a:r>
              <a:rPr lang="en-US" dirty="0" smtClean="0">
                <a:latin typeface="Cambria Math"/>
                <a:ea typeface="Cambria Math"/>
              </a:rPr>
              <a:t>4  + 4 ≰ 3).</a:t>
            </a:r>
          </a:p>
          <a:p>
            <a:pPr lvl="1">
              <a:buNone/>
            </a:pPr>
            <a:endParaRPr lang="en-US" dirty="0" smtClean="0">
              <a:latin typeface="Cambria Math"/>
              <a:ea typeface="Cambria Math"/>
            </a:endParaRPr>
          </a:p>
          <a:p>
            <a:pPr lvl="1">
              <a:buNone/>
            </a:pPr>
            <a:endParaRPr lang="en-US" dirty="0" smtClean="0"/>
          </a:p>
          <a:p>
            <a:pPr>
              <a:buNone/>
            </a:pPr>
            <a:endParaRPr lang="en-US" dirty="0" smtClean="0">
              <a:ea typeface="Cambria Math"/>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m_{ij} = \left\{ \begin{array}{l}&#10; 1\; \mbox{if} \;(a_i, b_j) \in R,\\&#10;0\; \mbox{if}\; (a_i,b_j) \not\in R.\end{array}\right.&#10;$$&#10;&#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_{R} =\left[\begin{array}{ll}&#10;0 &amp; 0\\&#10;1 &amp;0\\&#10;1&amp; 1&#10;\end{array}&#10;\right].&#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_{R} =\left[\begin{array}{lllll}&#10;0&amp;1 &amp; 0&amp; 0 &amp; 0\\&#10;1 &amp;0&amp; 1 &amp; 1 &amp; 0\\&#10;1&amp; 0 &amp; 1 &amp; 0 &amp; 1&#10;\end{array}&#10;\right]?&#10;$$&#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_{R} =\left[\begin{array}{lll}&#10;1 &amp;1&amp; 0\\&#10;1 &amp;1 &amp; 1\\&#10;0&amp; 1 &amp; 1&#10;\end{array}&#10;\right].&#10;$$&#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igcup_{i \in I} A_{i} = S.$$&#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igcup_{a \in A}[a]_{R} = A.$$.&#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ＭＳ Ｐ明朝"/>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Flow.thmx</Template>
  <TotalTime>7476</TotalTime>
  <Words>5159</Words>
  <Application>Microsoft Office PowerPoint</Application>
  <PresentationFormat>On-screen Show (4:3)</PresentationFormat>
  <Paragraphs>533</Paragraphs>
  <Slides>71</Slides>
  <Notes>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71</vt:i4>
      </vt:variant>
    </vt:vector>
  </HeadingPairs>
  <TitlesOfParts>
    <vt:vector size="83" baseType="lpstr">
      <vt:lpstr>隶书</vt:lpstr>
      <vt:lpstr>宋体</vt:lpstr>
      <vt:lpstr>Arial</vt:lpstr>
      <vt:lpstr>Calibri</vt:lpstr>
      <vt:lpstr>Cambria</vt:lpstr>
      <vt:lpstr>Cambria Math</vt:lpstr>
      <vt:lpstr>Constantia</vt:lpstr>
      <vt:lpstr>Symbol</vt:lpstr>
      <vt:lpstr>Wingdings</vt:lpstr>
      <vt:lpstr>Wingdings 2</vt:lpstr>
      <vt:lpstr>Flow</vt:lpstr>
      <vt:lpstr>Equation</vt:lpstr>
      <vt:lpstr>关系</vt:lpstr>
      <vt:lpstr>本章摘要</vt:lpstr>
      <vt:lpstr>关系及其性质</vt:lpstr>
      <vt:lpstr>本节摘要</vt:lpstr>
      <vt:lpstr>二元关系</vt:lpstr>
      <vt:lpstr>集合上的关系</vt:lpstr>
      <vt:lpstr>集合上的关系</vt:lpstr>
      <vt:lpstr>集合上的关系</vt:lpstr>
      <vt:lpstr>自反关系</vt:lpstr>
      <vt:lpstr>对称关系</vt:lpstr>
      <vt:lpstr>反对称关系</vt:lpstr>
      <vt:lpstr>传递关系</vt:lpstr>
      <vt:lpstr>理解关系的性质</vt:lpstr>
      <vt:lpstr>关系的组合</vt:lpstr>
      <vt:lpstr>关系的复合</vt:lpstr>
      <vt:lpstr>复合关系图示</vt:lpstr>
      <vt:lpstr>关系复合示例</vt:lpstr>
      <vt:lpstr>关系的幂</vt:lpstr>
      <vt:lpstr>关系的表示</vt:lpstr>
      <vt:lpstr>本节摘要</vt:lpstr>
      <vt:lpstr>用矩阵表示关系</vt:lpstr>
      <vt:lpstr>关系矩阵示例</vt:lpstr>
      <vt:lpstr>关系矩阵示例（续）</vt:lpstr>
      <vt:lpstr>特殊关系的矩阵的特征</vt:lpstr>
      <vt:lpstr>从关系矩阵判断关系特征</vt:lpstr>
      <vt:lpstr>集合上可定义多少种各类关系</vt:lpstr>
      <vt:lpstr>用关系矩阵计算关系复合</vt:lpstr>
      <vt:lpstr>用有向图表示关系</vt:lpstr>
      <vt:lpstr>关系图示例</vt:lpstr>
      <vt:lpstr>特殊关系的图的特征</vt:lpstr>
      <vt:lpstr>从关系图确定关系的性质</vt:lpstr>
      <vt:lpstr>从关系图确定关系的性质</vt:lpstr>
      <vt:lpstr>从关系图确定关系的性质</vt:lpstr>
      <vt:lpstr>从关系图确定关系的性质</vt:lpstr>
      <vt:lpstr>用关系图计算关系的幂</vt:lpstr>
      <vt:lpstr>用关系图计算关系的幂</vt:lpstr>
      <vt:lpstr>关系的闭包</vt:lpstr>
      <vt:lpstr>本节摘要</vt:lpstr>
      <vt:lpstr>关系的三种闭包</vt:lpstr>
      <vt:lpstr>自反闭包</vt:lpstr>
      <vt:lpstr>对称闭包</vt:lpstr>
      <vt:lpstr>传递闭包</vt:lpstr>
      <vt:lpstr>传递闭包的计算</vt:lpstr>
      <vt:lpstr>传递闭包的计算</vt:lpstr>
      <vt:lpstr>用关系图计算传递闭包</vt:lpstr>
      <vt:lpstr>Warshall算法</vt:lpstr>
      <vt:lpstr>Warshall算法证明</vt:lpstr>
      <vt:lpstr>Warshall算法运行示例</vt:lpstr>
      <vt:lpstr>等价关系</vt:lpstr>
      <vt:lpstr>本节摘要</vt:lpstr>
      <vt:lpstr>等价关系</vt:lpstr>
      <vt:lpstr>等价关系</vt:lpstr>
      <vt:lpstr>串</vt:lpstr>
      <vt:lpstr>模m同余</vt:lpstr>
      <vt:lpstr>整除</vt:lpstr>
      <vt:lpstr>等价类</vt:lpstr>
      <vt:lpstr>等价类的性质</vt:lpstr>
      <vt:lpstr>集合的划分</vt:lpstr>
      <vt:lpstr>等价类构成划分</vt:lpstr>
      <vt:lpstr>划分决定等价关系</vt:lpstr>
      <vt:lpstr>映射导出的等价关系</vt:lpstr>
      <vt:lpstr>偏序</vt:lpstr>
      <vt:lpstr>本节摘要</vt:lpstr>
      <vt:lpstr>Partial Orderings</vt:lpstr>
      <vt:lpstr>Partial Orderings (continued)</vt:lpstr>
      <vt:lpstr>Partial Orderings (continued)</vt:lpstr>
      <vt:lpstr>Partial Orderings (continued)</vt:lpstr>
      <vt:lpstr>Comparability</vt:lpstr>
      <vt:lpstr>Lexicographic Order</vt:lpstr>
      <vt:lpstr>Hasse Diagrams</vt:lpstr>
      <vt:lpstr>Procedure for Constructing a   Hasse Diagram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Zhengda Xiong</cp:lastModifiedBy>
  <cp:revision>610</cp:revision>
  <dcterms:created xsi:type="dcterms:W3CDTF">2011-12-08T02:09:54Z</dcterms:created>
  <dcterms:modified xsi:type="dcterms:W3CDTF">2016-04-14T03:13:35Z</dcterms:modified>
</cp:coreProperties>
</file>