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256" r:id="rId2"/>
    <p:sldId id="315" r:id="rId3"/>
    <p:sldId id="294" r:id="rId4"/>
    <p:sldId id="317" r:id="rId5"/>
    <p:sldId id="295" r:id="rId6"/>
    <p:sldId id="297" r:id="rId7"/>
    <p:sldId id="362" r:id="rId8"/>
    <p:sldId id="343" r:id="rId9"/>
    <p:sldId id="298" r:id="rId10"/>
    <p:sldId id="299" r:id="rId11"/>
    <p:sldId id="300" r:id="rId12"/>
    <p:sldId id="301" r:id="rId13"/>
    <p:sldId id="384" r:id="rId14"/>
    <p:sldId id="306" r:id="rId15"/>
    <p:sldId id="307" r:id="rId16"/>
    <p:sldId id="346" r:id="rId17"/>
    <p:sldId id="369" r:id="rId18"/>
    <p:sldId id="309" r:id="rId19"/>
    <p:sldId id="318" r:id="rId20"/>
    <p:sldId id="319" r:id="rId21"/>
    <p:sldId id="324" r:id="rId22"/>
    <p:sldId id="325" r:id="rId23"/>
    <p:sldId id="326" r:id="rId24"/>
    <p:sldId id="329" r:id="rId25"/>
    <p:sldId id="328" r:id="rId26"/>
    <p:sldId id="368" r:id="rId27"/>
    <p:sldId id="370" r:id="rId28"/>
    <p:sldId id="330" r:id="rId29"/>
    <p:sldId id="331" r:id="rId30"/>
    <p:sldId id="341" r:id="rId31"/>
    <p:sldId id="332" r:id="rId32"/>
    <p:sldId id="333" r:id="rId33"/>
    <p:sldId id="334" r:id="rId34"/>
    <p:sldId id="335" r:id="rId35"/>
    <p:sldId id="371" r:id="rId36"/>
    <p:sldId id="336" r:id="rId37"/>
    <p:sldId id="320" r:id="rId38"/>
    <p:sldId id="385" r:id="rId39"/>
    <p:sldId id="374" r:id="rId40"/>
    <p:sldId id="375" r:id="rId41"/>
    <p:sldId id="376" r:id="rId42"/>
    <p:sldId id="379" r:id="rId43"/>
    <p:sldId id="377" r:id="rId44"/>
    <p:sldId id="378" r:id="rId45"/>
    <p:sldId id="380" r:id="rId46"/>
    <p:sldId id="381" r:id="rId47"/>
    <p:sldId id="382" r:id="rId48"/>
    <p:sldId id="383" r:id="rId49"/>
    <p:sldId id="373" r:id="rId50"/>
    <p:sldId id="321" r:id="rId51"/>
    <p:sldId id="348" r:id="rId52"/>
    <p:sldId id="386" r:id="rId53"/>
    <p:sldId id="366" r:id="rId54"/>
    <p:sldId id="347" r:id="rId55"/>
    <p:sldId id="349" r:id="rId56"/>
    <p:sldId id="350" r:id="rId57"/>
    <p:sldId id="351" r:id="rId58"/>
    <p:sldId id="355" r:id="rId59"/>
    <p:sldId id="352" r:id="rId60"/>
    <p:sldId id="354" r:id="rId61"/>
    <p:sldId id="372" r:id="rId62"/>
    <p:sldId id="322" r:id="rId63"/>
    <p:sldId id="323" r:id="rId64"/>
    <p:sldId id="356" r:id="rId65"/>
    <p:sldId id="358" r:id="rId66"/>
    <p:sldId id="360" r:id="rId67"/>
    <p:sldId id="361" r:id="rId68"/>
    <p:sldId id="387" r:id="rId69"/>
    <p:sldId id="364" r:id="rId70"/>
    <p:sldId id="365" r:id="rId71"/>
    <p:sldId id="388" r:id="rId72"/>
    <p:sldId id="389" r:id="rId73"/>
    <p:sldId id="390" r:id="rId74"/>
    <p:sldId id="391" r:id="rId75"/>
    <p:sldId id="392" r:id="rId76"/>
    <p:sldId id="393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第五章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zh-CN" altLang="en-US" b="1" dirty="0" smtClean="0"/>
              <a:t>定义：</a:t>
            </a:r>
            <a:r>
              <a:rPr lang="zh-CN" altLang="en-US" dirty="0">
                <a:ea typeface="Cambria Math"/>
              </a:rPr>
              <a:t>若</a:t>
            </a:r>
            <a:r>
              <a:rPr lang="en-US" altLang="zh-CN" dirty="0" smtClean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满足：如果</a:t>
            </a:r>
            <a:r>
              <a:rPr lang="en-US" altLang="zh-CN" dirty="0" smtClean="0">
                <a:ea typeface="Cambria Math"/>
              </a:rPr>
              <a:t>(</a:t>
            </a:r>
            <a:r>
              <a:rPr lang="en-US" altLang="zh-CN" i="1" dirty="0" err="1">
                <a:ea typeface="Cambria Math"/>
              </a:rPr>
              <a:t>a,b</a:t>
            </a:r>
            <a:r>
              <a:rPr lang="en-US" altLang="zh-CN" dirty="0">
                <a:ea typeface="Cambria Math"/>
              </a:rPr>
              <a:t>)</a:t>
            </a:r>
            <a:r>
              <a:rPr lang="en-US" altLang="zh-CN" i="1" dirty="0"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∊</a:t>
            </a:r>
            <a:r>
              <a:rPr lang="en-US" altLang="zh-CN" i="1" dirty="0">
                <a:latin typeface="Cambria Math"/>
                <a:ea typeface="Cambria Math"/>
              </a:rPr>
              <a:t> </a:t>
            </a:r>
            <a:r>
              <a:rPr lang="en-US" altLang="zh-CN" i="1" dirty="0" smtClean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，那么</a:t>
            </a:r>
            <a:r>
              <a:rPr lang="en-US" altLang="zh-CN" i="1" dirty="0" smtClean="0">
                <a:ea typeface="Cambria Math"/>
              </a:rPr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b,a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，则称</a:t>
            </a:r>
            <a:r>
              <a:rPr lang="en-US" altLang="zh-CN" dirty="0" smtClean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为对 </a:t>
            </a:r>
            <a:r>
              <a:rPr lang="en-US" altLang="zh-CN" dirty="0" smtClean="0">
                <a:ea typeface="Cambria Math"/>
              </a:rPr>
              <a:t>	</a:t>
            </a:r>
            <a:r>
              <a:rPr lang="zh-CN" altLang="en-US" dirty="0" smtClean="0">
                <a:ea typeface="Cambria Math"/>
              </a:rPr>
              <a:t>称关系</a:t>
            </a:r>
            <a:r>
              <a:rPr lang="zh-CN" altLang="en-US" i="1" dirty="0" smtClean="0">
                <a:ea typeface="Cambria Math"/>
              </a:rPr>
              <a:t>。</a:t>
            </a:r>
            <a:r>
              <a:rPr lang="zh-CN" altLang="en-US" dirty="0">
                <a:ea typeface="Cambria Math"/>
              </a:rPr>
              <a:t>即，</a:t>
            </a:r>
            <a:r>
              <a:rPr lang="en-US" altLang="zh-CN" dirty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为对称关系</a:t>
            </a:r>
            <a:r>
              <a:rPr lang="zh-CN" altLang="en-US" dirty="0">
                <a:ea typeface="Cambria Math"/>
              </a:rPr>
              <a:t>，当且仅当</a:t>
            </a:r>
            <a:endParaRPr lang="en-US" i="1" dirty="0" smtClean="0">
              <a:ea typeface="Cambria Math"/>
            </a:endParaRPr>
          </a:p>
          <a:p>
            <a:pPr lvl="1" algn="ctr">
              <a:buNone/>
            </a:pPr>
            <a:r>
              <a:rPr lang="en-US" dirty="0" smtClean="0">
                <a:latin typeface="Cambria Math"/>
                <a:ea typeface="Cambria Math"/>
              </a:rPr>
              <a:t>       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zh-CN" altLang="en-US" b="1" dirty="0" smtClean="0">
                <a:ea typeface="Cambria Math"/>
              </a:rPr>
              <a:t>例：</a:t>
            </a:r>
            <a:r>
              <a:rPr lang="zh-CN" altLang="en-US" dirty="0" smtClean="0">
                <a:ea typeface="Cambria Math"/>
              </a:rPr>
              <a:t>以下</a:t>
            </a:r>
            <a:r>
              <a:rPr lang="zh-CN" altLang="en-US" dirty="0">
                <a:ea typeface="Cambria Math"/>
              </a:rPr>
              <a:t>整数集上的关系</a:t>
            </a:r>
            <a:r>
              <a:rPr lang="zh-CN" altLang="en-US" dirty="0" smtClean="0">
                <a:ea typeface="Cambria Math"/>
              </a:rPr>
              <a:t>是对称的</a:t>
            </a:r>
            <a:r>
              <a:rPr lang="en-US" altLang="zh-CN" dirty="0"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r>
              <a:rPr lang="zh-CN" altLang="en-US" dirty="0">
                <a:ea typeface="Cambria Math"/>
              </a:rPr>
              <a:t>以下关系</a:t>
            </a:r>
            <a:r>
              <a:rPr lang="zh-CN" altLang="en-US" dirty="0" smtClean="0">
                <a:ea typeface="Cambria Math"/>
              </a:rPr>
              <a:t>不是</a:t>
            </a:r>
            <a:r>
              <a:rPr lang="zh-CN" altLang="en-US" dirty="0">
                <a:ea typeface="Cambria Math"/>
              </a:rPr>
              <a:t>对称</a:t>
            </a:r>
            <a:r>
              <a:rPr lang="zh-CN" altLang="en-US" dirty="0" smtClean="0">
                <a:ea typeface="Cambria Math"/>
              </a:rPr>
              <a:t>的</a:t>
            </a:r>
            <a:r>
              <a:rPr lang="en-US" altLang="zh-CN" dirty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(</a:t>
            </a:r>
            <a:r>
              <a:rPr lang="zh-CN" altLang="en-US" dirty="0">
                <a:latin typeface="Cambria Math"/>
                <a:ea typeface="Cambria Math"/>
              </a:rPr>
              <a:t>反例： </a:t>
            </a:r>
            <a:r>
              <a:rPr lang="en-US" dirty="0" smtClean="0">
                <a:latin typeface="Cambria Math"/>
                <a:ea typeface="Cambria Math"/>
              </a:rPr>
              <a:t>3 ≤ 4, </a:t>
            </a:r>
            <a:r>
              <a:rPr lang="zh-CN" altLang="en-US" dirty="0" smtClean="0">
                <a:latin typeface="Cambria Math"/>
                <a:ea typeface="Cambria Math"/>
              </a:rPr>
              <a:t>但</a:t>
            </a:r>
            <a:r>
              <a:rPr lang="en-US" dirty="0" smtClean="0">
                <a:latin typeface="Cambria Math"/>
                <a:ea typeface="Cambria Math"/>
              </a:rPr>
              <a:t> 4 ≰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</a:t>
            </a:r>
            <a:r>
              <a:rPr lang="zh-CN" altLang="en-US" dirty="0">
                <a:latin typeface="Cambria Math"/>
                <a:ea typeface="Cambria Math"/>
              </a:rPr>
              <a:t>反例：</a:t>
            </a:r>
            <a:r>
              <a:rPr lang="en-US" dirty="0" smtClean="0">
                <a:latin typeface="Cambria Math"/>
                <a:ea typeface="Cambria Math"/>
              </a:rPr>
              <a:t> 4 &gt; 3, </a:t>
            </a:r>
            <a:r>
              <a:rPr lang="zh-CN" altLang="en-US" dirty="0" smtClean="0">
                <a:latin typeface="Cambria Math"/>
                <a:ea typeface="Cambria Math"/>
              </a:rPr>
              <a:t>但</a:t>
            </a:r>
            <a:r>
              <a:rPr lang="en-US" dirty="0" smtClean="0">
                <a:latin typeface="Cambria Math"/>
                <a:ea typeface="Cambria Math"/>
              </a:rPr>
              <a:t>3 ≯ 4),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</a:t>
            </a:r>
            <a:r>
              <a:rPr lang="zh-CN" altLang="en-US" dirty="0">
                <a:latin typeface="Cambria Math"/>
                <a:ea typeface="Cambria Math"/>
              </a:rPr>
              <a:t>反例： </a:t>
            </a:r>
            <a:r>
              <a:rPr lang="en-US" dirty="0" smtClean="0">
                <a:latin typeface="Cambria Math"/>
                <a:ea typeface="Cambria Math"/>
              </a:rPr>
              <a:t>4 = 3 + 1, </a:t>
            </a:r>
            <a:r>
              <a:rPr lang="zh-CN" altLang="en-US" dirty="0" smtClean="0">
                <a:latin typeface="Cambria Math"/>
                <a:ea typeface="Cambria Math"/>
              </a:rPr>
              <a:t>但</a:t>
            </a:r>
            <a:r>
              <a:rPr lang="en-US" dirty="0" smtClean="0">
                <a:latin typeface="Cambria Math"/>
                <a:ea typeface="Cambria Math"/>
              </a:rPr>
              <a:t>3 ≠4 + 1).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反对称关系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None/>
            </a:pPr>
            <a:r>
              <a:rPr lang="zh-CN" altLang="en-US" b="1" dirty="0" smtClean="0"/>
              <a:t>定义：</a:t>
            </a:r>
            <a:r>
              <a:rPr lang="zh-CN" altLang="en-US" dirty="0" smtClean="0">
                <a:ea typeface="Cambria Math"/>
              </a:rPr>
              <a:t>若</a:t>
            </a:r>
            <a:r>
              <a:rPr lang="en-US" altLang="zh-CN" dirty="0" smtClean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满足：如果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且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, </a:t>
            </a:r>
            <a:r>
              <a:rPr lang="zh-CN" altLang="en-US" dirty="0" smtClean="0">
                <a:ea typeface="Cambria Math"/>
              </a:rPr>
              <a:t>那么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 = b </a:t>
            </a:r>
            <a:r>
              <a:rPr lang="zh-CN" altLang="en-US" dirty="0" smtClean="0">
                <a:ea typeface="Cambria Math"/>
              </a:rPr>
              <a:t>，则</a:t>
            </a:r>
            <a:r>
              <a:rPr lang="zh-CN" altLang="en-US" dirty="0">
                <a:ea typeface="Cambria Math"/>
              </a:rPr>
              <a:t>称</a:t>
            </a:r>
            <a:r>
              <a:rPr lang="en-US" altLang="zh-CN" dirty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为</a:t>
            </a:r>
            <a:r>
              <a:rPr lang="en-US" altLang="zh-CN" dirty="0" smtClean="0">
                <a:ea typeface="Cambria Math"/>
              </a:rPr>
              <a:t>	</a:t>
            </a:r>
            <a:r>
              <a:rPr lang="zh-CN" altLang="en-US" dirty="0" smtClean="0">
                <a:ea typeface="Cambria Math"/>
              </a:rPr>
              <a:t>反对称关系</a:t>
            </a:r>
            <a:r>
              <a:rPr lang="zh-CN" altLang="en-US" i="1" dirty="0">
                <a:ea typeface="Cambria Math"/>
              </a:rPr>
              <a:t>。</a:t>
            </a:r>
            <a:r>
              <a:rPr lang="zh-CN" altLang="en-US" dirty="0">
                <a:ea typeface="Cambria Math"/>
              </a:rPr>
              <a:t>即，</a:t>
            </a:r>
            <a:r>
              <a:rPr lang="en-US" altLang="zh-CN" dirty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为反对称</a:t>
            </a:r>
            <a:r>
              <a:rPr lang="zh-CN" altLang="en-US" dirty="0">
                <a:ea typeface="Cambria Math"/>
              </a:rPr>
              <a:t>关系，当且仅当</a:t>
            </a:r>
            <a:endParaRPr lang="en-US" altLang="zh-CN" i="1" dirty="0">
              <a:ea typeface="Cambria Math"/>
            </a:endParaRPr>
          </a:p>
          <a:p>
            <a:pPr lvl="1" algn="ctr">
              <a:buNone/>
            </a:pPr>
            <a:r>
              <a:rPr lang="en-US" dirty="0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  <a:endParaRPr lang="en-US" dirty="0" smtClean="0">
              <a:ea typeface="Cambria Math"/>
            </a:endParaRPr>
          </a:p>
          <a:p>
            <a:pPr marL="0" indent="0">
              <a:buNone/>
            </a:pPr>
            <a:r>
              <a:rPr lang="zh-CN" altLang="en-US" b="1" dirty="0" smtClean="0">
                <a:ea typeface="Cambria Math"/>
              </a:rPr>
              <a:t>例：</a:t>
            </a:r>
            <a:r>
              <a:rPr lang="zh-CN" altLang="en-US" dirty="0">
                <a:ea typeface="Cambria Math"/>
              </a:rPr>
              <a:t>以下整数集上的关系</a:t>
            </a:r>
            <a:r>
              <a:rPr lang="zh-CN" altLang="en-US" dirty="0" smtClean="0">
                <a:ea typeface="Cambria Math"/>
              </a:rPr>
              <a:t>是反对称</a:t>
            </a:r>
            <a:r>
              <a:rPr lang="zh-CN" altLang="en-US" dirty="0">
                <a:ea typeface="Cambria Math"/>
              </a:rPr>
              <a:t>的</a:t>
            </a:r>
            <a:r>
              <a:rPr lang="en-US" altLang="zh-CN" dirty="0">
                <a:ea typeface="Cambria Math"/>
              </a:rPr>
              <a:t>: </a:t>
            </a:r>
            <a:endParaRPr lang="en-US" dirty="0" smtClean="0">
              <a:ea typeface="Cambria Math"/>
            </a:endParaRP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+ 1}.</a:t>
            </a:r>
          </a:p>
          <a:p>
            <a:pPr lvl="1">
              <a:buNone/>
            </a:pPr>
            <a:r>
              <a:rPr lang="zh-CN" altLang="en-US" dirty="0">
                <a:ea typeface="Cambria Math"/>
              </a:rPr>
              <a:t>以下关系</a:t>
            </a:r>
            <a:r>
              <a:rPr lang="zh-CN" altLang="en-US" dirty="0" smtClean="0">
                <a:ea typeface="Cambria Math"/>
              </a:rPr>
              <a:t>不是反对称</a:t>
            </a:r>
            <a:r>
              <a:rPr lang="zh-CN" altLang="en-US" dirty="0">
                <a:ea typeface="Cambria Math"/>
              </a:rPr>
              <a:t>的</a:t>
            </a:r>
            <a:r>
              <a:rPr lang="en-US" dirty="0" smtClean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 (</a:t>
            </a:r>
            <a:r>
              <a:rPr lang="zh-CN" altLang="en-US" dirty="0">
                <a:latin typeface="Cambria Math"/>
                <a:ea typeface="Cambria Math"/>
              </a:rPr>
              <a:t>反例：</a:t>
            </a:r>
            <a:r>
              <a:rPr lang="en-US" dirty="0" smtClean="0">
                <a:latin typeface="Cambria Math"/>
                <a:ea typeface="Cambria Math"/>
              </a:rPr>
              <a:t>(1,−1) </a:t>
            </a:r>
            <a:r>
              <a:rPr lang="zh-CN" altLang="en-US" dirty="0" smtClean="0">
                <a:latin typeface="Cambria Math"/>
                <a:ea typeface="Cambria Math"/>
              </a:rPr>
              <a:t>和</a:t>
            </a:r>
            <a:r>
              <a:rPr lang="en-US" dirty="0" smtClean="0">
                <a:latin typeface="Cambria Math"/>
                <a:ea typeface="Cambria Math"/>
              </a:rPr>
              <a:t> (−1,1) </a:t>
            </a:r>
            <a:r>
              <a:rPr lang="zh-CN" altLang="en-US" dirty="0" smtClean="0">
                <a:latin typeface="Cambria Math"/>
                <a:ea typeface="Cambria Math"/>
              </a:rPr>
              <a:t>都属于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),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</a:t>
            </a:r>
            <a:r>
              <a:rPr lang="zh-CN" altLang="en-US" dirty="0">
                <a:latin typeface="Cambria Math"/>
                <a:ea typeface="Cambria Math"/>
              </a:rPr>
              <a:t>反例：</a:t>
            </a:r>
            <a:r>
              <a:rPr lang="en-US" dirty="0" smtClean="0">
                <a:latin typeface="Cambria Math"/>
                <a:ea typeface="Cambria Math"/>
              </a:rPr>
              <a:t> (1,2) </a:t>
            </a:r>
            <a:r>
              <a:rPr lang="zh-CN" altLang="en-US" dirty="0" smtClean="0">
                <a:latin typeface="Cambria Math"/>
                <a:ea typeface="Cambria Math"/>
              </a:rPr>
              <a:t>和</a:t>
            </a:r>
            <a:r>
              <a:rPr lang="en-US" dirty="0" smtClean="0">
                <a:latin typeface="Cambria Math"/>
                <a:ea typeface="Cambria Math"/>
              </a:rPr>
              <a:t> (2,1)</a:t>
            </a:r>
            <a:r>
              <a:rPr lang="zh-CN" altLang="en-US" dirty="0" smtClean="0">
                <a:latin typeface="Cambria Math"/>
                <a:ea typeface="Cambria Math"/>
              </a:rPr>
              <a:t>都属于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745468"/>
            <a:ext cx="3276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zh-CN" altLang="en-US" dirty="0" smtClean="0">
                <a:latin typeface="Cambria Math"/>
                <a:ea typeface="Cambria Math"/>
              </a:rPr>
              <a:t>，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zh-CN" altLang="en-US" dirty="0" smtClean="0">
                <a:latin typeface="Cambria Math"/>
                <a:ea typeface="Cambria Math"/>
              </a:rPr>
              <a:t>，那么</a:t>
            </a:r>
            <a:r>
              <a:rPr lang="en-US" i="1" dirty="0" smtClean="0">
                <a:latin typeface="Cambria Math"/>
                <a:ea typeface="Cambria Math"/>
              </a:rPr>
              <a:t>a = b.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3886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048000" y="4267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4202668"/>
            <a:ext cx="3276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a&gt;b, b&gt;a</a:t>
            </a:r>
            <a:r>
              <a:rPr lang="zh-CN" altLang="en-US" dirty="0" smtClean="0"/>
              <a:t>不能同时成立</a:t>
            </a:r>
            <a:r>
              <a:rPr lang="en-US" i="1" dirty="0" smtClean="0">
                <a:latin typeface="Cambria Math"/>
                <a:ea typeface="Cambria Math"/>
              </a:rPr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None/>
            </a:pPr>
            <a:r>
              <a:rPr lang="zh-CN" altLang="en-US" b="1" dirty="0"/>
              <a:t>定义：</a:t>
            </a:r>
            <a:r>
              <a:rPr lang="zh-CN" altLang="en-US" dirty="0">
                <a:ea typeface="Cambria Math"/>
              </a:rPr>
              <a:t>若</a:t>
            </a:r>
            <a:r>
              <a:rPr lang="en-US" altLang="zh-CN" dirty="0">
                <a:ea typeface="Cambria Math"/>
              </a:rPr>
              <a:t>R</a:t>
            </a:r>
            <a:r>
              <a:rPr lang="zh-CN" altLang="en-US" dirty="0">
                <a:ea typeface="Cambria Math"/>
              </a:rPr>
              <a:t>满足：如果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) </a:t>
            </a:r>
            <a:r>
              <a:rPr lang="en-US" altLang="zh-CN" dirty="0">
                <a:latin typeface="Cambria Math"/>
                <a:ea typeface="Cambria Math"/>
              </a:rPr>
              <a:t>∊</a:t>
            </a:r>
            <a:r>
              <a:rPr lang="en-US" altLang="zh-CN" i="1" dirty="0">
                <a:latin typeface="Cambria Math"/>
                <a:ea typeface="Cambria Math"/>
              </a:rPr>
              <a:t> </a:t>
            </a:r>
            <a:r>
              <a:rPr lang="en-US" altLang="zh-CN" i="1" dirty="0">
                <a:ea typeface="Cambria Math"/>
              </a:rPr>
              <a:t>R</a:t>
            </a:r>
            <a:r>
              <a:rPr lang="zh-CN" altLang="en-US" dirty="0">
                <a:ea typeface="Cambria Math"/>
              </a:rPr>
              <a:t>且</a:t>
            </a:r>
            <a:r>
              <a:rPr lang="en-US" altLang="zh-CN" dirty="0"/>
              <a:t>(</a:t>
            </a:r>
            <a:r>
              <a:rPr lang="en-US" altLang="zh-CN" i="1" dirty="0" err="1" smtClean="0"/>
              <a:t>b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c</a:t>
            </a:r>
            <a:r>
              <a:rPr lang="en-US" altLang="zh-CN" dirty="0" smtClean="0"/>
              <a:t>)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altLang="zh-CN" i="1" dirty="0">
                <a:ea typeface="Cambria Math"/>
              </a:rPr>
              <a:t>R</a:t>
            </a:r>
            <a:r>
              <a:rPr lang="en-US" altLang="zh-CN" b="1" i="1" dirty="0">
                <a:ea typeface="Cambria Math"/>
              </a:rPr>
              <a:t>, </a:t>
            </a:r>
            <a:r>
              <a:rPr lang="zh-CN" altLang="en-US" dirty="0">
                <a:ea typeface="Cambria Math"/>
              </a:rPr>
              <a:t>那么</a:t>
            </a:r>
            <a:r>
              <a:rPr lang="en-US" altLang="zh-CN" dirty="0">
                <a:ea typeface="Cambria Math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 err="1" smtClean="0"/>
              <a:t>a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c</a:t>
            </a:r>
            <a:r>
              <a:rPr lang="en-US" altLang="zh-CN" dirty="0" smtClean="0"/>
              <a:t>) </a:t>
            </a:r>
            <a:r>
              <a:rPr lang="en-US" altLang="zh-CN" dirty="0">
                <a:latin typeface="Cambria Math"/>
                <a:ea typeface="Cambria Math"/>
              </a:rPr>
              <a:t>∊</a:t>
            </a:r>
            <a:r>
              <a:rPr lang="en-US" altLang="zh-CN" i="1" dirty="0">
                <a:latin typeface="Cambria Math"/>
                <a:ea typeface="Cambria Math"/>
              </a:rPr>
              <a:t> </a:t>
            </a:r>
            <a:r>
              <a:rPr lang="en-US" altLang="zh-CN" i="1" dirty="0">
                <a:ea typeface="Cambria Math"/>
              </a:rPr>
              <a:t>R </a:t>
            </a:r>
            <a:r>
              <a:rPr lang="zh-CN" altLang="en-US" dirty="0" smtClean="0">
                <a:ea typeface="Cambria Math"/>
              </a:rPr>
              <a:t>，则</a:t>
            </a:r>
            <a:r>
              <a:rPr lang="zh-CN" altLang="en-US" dirty="0">
                <a:ea typeface="Cambria Math"/>
              </a:rPr>
              <a:t>称</a:t>
            </a:r>
            <a:r>
              <a:rPr lang="en-US" altLang="zh-CN" dirty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为</a:t>
            </a:r>
            <a:r>
              <a:rPr lang="zh-CN" altLang="en-US" dirty="0">
                <a:ea typeface="Cambria Math"/>
              </a:rPr>
              <a:t>传递</a:t>
            </a:r>
            <a:r>
              <a:rPr lang="zh-CN" altLang="en-US" dirty="0" smtClean="0">
                <a:ea typeface="Cambria Math"/>
              </a:rPr>
              <a:t>关系</a:t>
            </a:r>
            <a:r>
              <a:rPr lang="zh-CN" altLang="en-US" i="1" dirty="0">
                <a:ea typeface="Cambria Math"/>
              </a:rPr>
              <a:t>。</a:t>
            </a:r>
            <a:r>
              <a:rPr lang="zh-CN" altLang="en-US" dirty="0">
                <a:ea typeface="Cambria Math"/>
              </a:rPr>
              <a:t>即，</a:t>
            </a:r>
            <a:r>
              <a:rPr lang="en-US" altLang="zh-CN" dirty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为传递关系</a:t>
            </a:r>
            <a:r>
              <a:rPr lang="zh-CN" altLang="en-US" dirty="0">
                <a:ea typeface="Cambria Math"/>
              </a:rPr>
              <a:t>，当且仅当</a:t>
            </a:r>
            <a:endParaRPr lang="en-US" altLang="zh-CN" i="1" dirty="0">
              <a:ea typeface="Cambria Math"/>
            </a:endParaRPr>
          </a:p>
          <a:p>
            <a:pPr lvl="1" algn="ctr">
              <a:buNone/>
            </a:pPr>
            <a:r>
              <a:rPr lang="en-US" dirty="0" smtClean="0">
                <a:latin typeface="Cambria Math"/>
                <a:ea typeface="Cambria Math"/>
              </a:rPr>
              <a:t>      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∀</a:t>
            </a:r>
            <a:r>
              <a:rPr lang="en-US" i="1" dirty="0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[((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) ∊ R) ⟶ 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]</a:t>
            </a:r>
            <a:endParaRPr lang="en-US" dirty="0" smtClean="0">
              <a:ea typeface="Cambria Math"/>
            </a:endParaRPr>
          </a:p>
          <a:p>
            <a:pPr marL="0" indent="0">
              <a:buNone/>
            </a:pPr>
            <a:r>
              <a:rPr lang="zh-CN" altLang="en-US" b="1" dirty="0" smtClean="0">
                <a:ea typeface="Cambria Math"/>
              </a:rPr>
              <a:t>例：</a:t>
            </a:r>
            <a:r>
              <a:rPr lang="zh-CN" altLang="en-US" dirty="0">
                <a:ea typeface="Cambria Math"/>
              </a:rPr>
              <a:t>以下整数集上的关系</a:t>
            </a:r>
            <a:r>
              <a:rPr lang="zh-CN" altLang="en-US" dirty="0" smtClean="0">
                <a:ea typeface="Cambria Math"/>
              </a:rPr>
              <a:t>是传递的</a:t>
            </a:r>
            <a:r>
              <a:rPr lang="en-US" dirty="0" smtClean="0"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zh-CN" altLang="en-US" dirty="0">
                <a:ea typeface="Cambria Math"/>
              </a:rPr>
              <a:t>以下关系</a:t>
            </a:r>
            <a:r>
              <a:rPr lang="zh-CN" altLang="en-US" dirty="0" smtClean="0">
                <a:ea typeface="Cambria Math"/>
              </a:rPr>
              <a:t>不是传递的</a:t>
            </a:r>
            <a:r>
              <a:rPr lang="en-US" dirty="0" smtClean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</a:t>
            </a:r>
            <a:r>
              <a:rPr lang="zh-CN" altLang="en-US" dirty="0">
                <a:latin typeface="Cambria Math"/>
                <a:ea typeface="Cambria Math"/>
              </a:rPr>
              <a:t>反例</a:t>
            </a:r>
            <a:r>
              <a:rPr lang="zh-CN" altLang="en-US" dirty="0" smtClean="0">
                <a:latin typeface="Cambria Math"/>
                <a:ea typeface="Cambria Math"/>
              </a:rPr>
              <a:t>：</a:t>
            </a:r>
            <a:r>
              <a:rPr lang="en-US" altLang="zh-CN" dirty="0">
                <a:latin typeface="Cambria Math"/>
                <a:ea typeface="Cambria Math"/>
              </a:rPr>
              <a:t>(4,3</a:t>
            </a:r>
            <a:r>
              <a:rPr lang="en-US" altLang="zh-CN" dirty="0" smtClean="0">
                <a:latin typeface="Cambria Math"/>
                <a:ea typeface="Cambria Math"/>
              </a:rPr>
              <a:t>)</a:t>
            </a:r>
            <a:r>
              <a:rPr lang="zh-CN" altLang="en-US" dirty="0" smtClean="0">
                <a:latin typeface="Cambria Math"/>
                <a:ea typeface="Cambria Math"/>
              </a:rPr>
              <a:t>和</a:t>
            </a:r>
            <a:r>
              <a:rPr lang="en-US" dirty="0" smtClean="0">
                <a:latin typeface="Cambria Math"/>
                <a:ea typeface="Cambria Math"/>
              </a:rPr>
              <a:t>(3,2) </a:t>
            </a:r>
            <a:r>
              <a:rPr lang="zh-CN" altLang="en-US" dirty="0" smtClean="0">
                <a:latin typeface="Cambria Math"/>
                <a:ea typeface="Cambria Math"/>
              </a:rPr>
              <a:t>都属于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，</a:t>
            </a:r>
            <a:r>
              <a:rPr lang="zh-CN" altLang="en-US" dirty="0" smtClean="0">
                <a:latin typeface="Cambria Math"/>
                <a:ea typeface="Cambria Math"/>
              </a:rPr>
              <a:t>但</a:t>
            </a:r>
            <a:r>
              <a:rPr lang="en-US" dirty="0" smtClean="0">
                <a:latin typeface="Cambria Math"/>
                <a:ea typeface="Cambria Math"/>
              </a:rPr>
              <a:t>(4,2)</a:t>
            </a:r>
            <a:r>
              <a:rPr lang="zh-CN" altLang="en-US" dirty="0" smtClean="0">
                <a:latin typeface="Cambria Math"/>
                <a:ea typeface="Cambria Math"/>
              </a:rPr>
              <a:t>不</a:t>
            </a:r>
            <a:r>
              <a:rPr lang="en-US" dirty="0" smtClean="0">
                <a:latin typeface="Cambria Math"/>
                <a:ea typeface="Cambria Math"/>
              </a:rPr>
              <a:t>),</a:t>
            </a:r>
          </a:p>
          <a:p>
            <a:pPr lvl="1">
              <a:buNone/>
            </a:pP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</a:t>
            </a:r>
            <a:r>
              <a:rPr lang="zh-CN" altLang="en-US" dirty="0">
                <a:latin typeface="Cambria Math"/>
                <a:ea typeface="Cambria Math"/>
              </a:rPr>
              <a:t>反例：</a:t>
            </a:r>
            <a:r>
              <a:rPr lang="en-US" dirty="0" smtClean="0">
                <a:latin typeface="Cambria Math"/>
                <a:ea typeface="Cambria Math"/>
              </a:rPr>
              <a:t>(2,1)</a:t>
            </a:r>
            <a:r>
              <a:rPr lang="zh-CN" altLang="en-US" dirty="0">
                <a:latin typeface="Cambria Math"/>
                <a:ea typeface="Cambria Math"/>
              </a:rPr>
              <a:t>和</a:t>
            </a:r>
            <a:r>
              <a:rPr lang="en-US" dirty="0" smtClean="0">
                <a:latin typeface="Cambria Math"/>
                <a:ea typeface="Cambria Math"/>
              </a:rPr>
              <a:t>(1,2)</a:t>
            </a:r>
            <a:r>
              <a:rPr lang="zh-CN" altLang="en-US" dirty="0">
                <a:latin typeface="Cambria Math"/>
                <a:ea typeface="Cambria Math"/>
              </a:rPr>
              <a:t>都属于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，</a:t>
            </a:r>
            <a:r>
              <a:rPr lang="zh-CN" altLang="en-US" dirty="0" smtClean="0">
                <a:latin typeface="Cambria Math"/>
                <a:ea typeface="Cambria Math"/>
              </a:rPr>
              <a:t>但</a:t>
            </a:r>
            <a:r>
              <a:rPr lang="en-US" dirty="0" smtClean="0">
                <a:latin typeface="Cambria Math"/>
                <a:ea typeface="Cambria Math"/>
              </a:rPr>
              <a:t>(2,2)</a:t>
            </a:r>
            <a:r>
              <a:rPr lang="zh-CN" altLang="en-US" dirty="0" smtClean="0">
                <a:latin typeface="Cambria Math"/>
                <a:ea typeface="Cambria Math"/>
              </a:rPr>
              <a:t>不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>
              <a:ea typeface="Cambria Math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886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3745468"/>
            <a:ext cx="3352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zh-CN" altLang="en-US" i="1" dirty="0" smtClean="0">
                <a:latin typeface="Cambria Math"/>
                <a:ea typeface="Cambria Math"/>
              </a:rPr>
              <a:t>，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</a:t>
            </a:r>
            <a:r>
              <a:rPr lang="zh-CN" altLang="en-US" i="1" dirty="0">
                <a:ea typeface="Cambria Math"/>
              </a:rPr>
              <a:t>，</a:t>
            </a:r>
            <a:r>
              <a:rPr lang="zh-CN" altLang="en-US" dirty="0" smtClean="0">
                <a:latin typeface="Cambria Math"/>
                <a:ea typeface="Cambria Math"/>
              </a:rPr>
              <a:t>那么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c. 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理解关系的性质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自反关系要求有全部的</a:t>
            </a:r>
            <a:r>
              <a:rPr lang="en-US" altLang="zh-CN" dirty="0" smtClean="0"/>
              <a:t>(a, a); </a:t>
            </a:r>
            <a:r>
              <a:rPr lang="zh-CN" altLang="en-US" dirty="0" smtClean="0"/>
              <a:t>这条性质与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有关，其他三条性质与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无关；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对称关系和反对称关系与</a:t>
            </a:r>
            <a:r>
              <a:rPr lang="en-US" altLang="zh-CN" dirty="0"/>
              <a:t>(a, a</a:t>
            </a:r>
            <a:r>
              <a:rPr lang="en-US" altLang="zh-CN" dirty="0" smtClean="0"/>
              <a:t>)</a:t>
            </a:r>
            <a:r>
              <a:rPr lang="zh-CN" altLang="en-US" dirty="0" smtClean="0"/>
              <a:t>无关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smtClean="0">
                <a:latin typeface="Cambria Math"/>
                <a:ea typeface="Cambria Math"/>
              </a:rPr>
              <a:t>a ≠b, </a:t>
            </a:r>
            <a:r>
              <a:rPr lang="zh-CN" altLang="en-US" dirty="0" smtClean="0"/>
              <a:t>对称关系要求</a:t>
            </a:r>
            <a:r>
              <a:rPr lang="en-US" altLang="zh-CN" dirty="0"/>
              <a:t>(a, </a:t>
            </a:r>
            <a:r>
              <a:rPr lang="en-US" altLang="zh-CN" dirty="0" smtClean="0"/>
              <a:t>b)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(b, </a:t>
            </a:r>
            <a:r>
              <a:rPr lang="en-US" altLang="zh-CN" dirty="0"/>
              <a:t>a</a:t>
            </a:r>
            <a:r>
              <a:rPr lang="en-US" altLang="zh-CN" dirty="0" smtClean="0"/>
              <a:t>)</a:t>
            </a:r>
            <a:r>
              <a:rPr lang="zh-CN" altLang="en-US" dirty="0" smtClean="0"/>
              <a:t>成对出现；</a:t>
            </a:r>
            <a:endParaRPr lang="en-US" altLang="zh-CN" dirty="0" smtClean="0"/>
          </a:p>
          <a:p>
            <a:r>
              <a:rPr lang="en-US" altLang="zh-CN" dirty="0">
                <a:latin typeface="Cambria Math"/>
                <a:ea typeface="Cambria Math"/>
              </a:rPr>
              <a:t>a ≠b</a:t>
            </a:r>
            <a:r>
              <a:rPr lang="en-US" altLang="zh-CN" dirty="0" smtClean="0">
                <a:latin typeface="Cambria Math"/>
                <a:ea typeface="Cambria Math"/>
              </a:rPr>
              <a:t>, </a:t>
            </a:r>
            <a:r>
              <a:rPr lang="zh-CN" altLang="en-US" dirty="0" smtClean="0"/>
              <a:t>反对称关系</a:t>
            </a:r>
            <a:r>
              <a:rPr lang="zh-CN" altLang="en-US" dirty="0"/>
              <a:t>要求</a:t>
            </a:r>
            <a:r>
              <a:rPr lang="en-US" altLang="zh-CN" dirty="0"/>
              <a:t>(a, b)</a:t>
            </a:r>
            <a:r>
              <a:rPr lang="zh-CN" altLang="en-US" dirty="0"/>
              <a:t>和</a:t>
            </a:r>
            <a:r>
              <a:rPr lang="en-US" altLang="zh-CN" dirty="0"/>
              <a:t>(b, a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不能成</a:t>
            </a:r>
            <a:r>
              <a:rPr lang="zh-CN" altLang="en-US" dirty="0"/>
              <a:t>对</a:t>
            </a:r>
            <a:r>
              <a:rPr lang="zh-CN" altLang="en-US" dirty="0" smtClean="0"/>
              <a:t>出现；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传递称关系要求：能传的一定要传过去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10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关系的组合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对于两个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和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zh-CN" altLang="en-US" sz="2800" dirty="0" smtClean="0">
                <a:latin typeface="Cambria Math" pitchFamily="18" charset="0"/>
                <a:ea typeface="Cambria Math" pitchFamily="18" charset="0"/>
              </a:rPr>
              <a:t>，</a:t>
            </a:r>
            <a:r>
              <a:rPr lang="zh-CN" altLang="en-US" sz="2800" dirty="0" smtClean="0"/>
              <a:t>我们能用基本的集合运算产生新的关系：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∪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∩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, </a:t>
            </a:r>
            <a:r>
              <a:rPr lang="zh-CN" altLang="en-US" sz="2800" dirty="0" smtClean="0"/>
              <a:t>和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altLang="zh-CN" b="1" dirty="0" smtClean="0">
              <a:ea typeface="Cambria Math"/>
            </a:endParaRPr>
          </a:p>
          <a:p>
            <a:pPr marL="0" indent="0">
              <a:buNone/>
            </a:pPr>
            <a:r>
              <a:rPr lang="zh-CN" altLang="en-US" b="1" dirty="0" smtClean="0">
                <a:ea typeface="Cambria Math"/>
              </a:rPr>
              <a:t>例：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</a:t>
            </a:r>
            <a:r>
              <a:rPr lang="en-US" dirty="0" smtClean="0"/>
              <a:t>}</a:t>
            </a:r>
            <a:r>
              <a:rPr lang="zh-CN" altLang="en-US" dirty="0" smtClean="0"/>
              <a:t>，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</a:t>
            </a:r>
            <a:r>
              <a:rPr lang="en-US" dirty="0" smtClean="0"/>
              <a:t>}.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2, 2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dirty="0" smtClean="0"/>
              <a:t>)}</a:t>
            </a:r>
            <a:r>
              <a:rPr lang="zh-CN" altLang="en-US" dirty="0" smtClean="0"/>
              <a:t>，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1, 3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1, 4</a:t>
            </a:r>
            <a:r>
              <a:rPr lang="en-US" dirty="0" smtClean="0"/>
              <a:t>)}</a:t>
            </a:r>
            <a:r>
              <a:rPr lang="zh-CN" altLang="en-US" dirty="0" smtClean="0"/>
              <a:t>，则：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i="1" dirty="0" smtClean="0"/>
              <a:t>	R</a:t>
            </a:r>
            <a:r>
              <a:rPr lang="en-US" altLang="zh-CN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latin typeface="Cambria Math"/>
                <a:ea typeface="Cambria Math"/>
              </a:rPr>
              <a:t>∪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altLang="zh-CN" sz="2400" dirty="0"/>
              <a:t>={(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1</a:t>
            </a:r>
            <a:r>
              <a:rPr lang="en-US" altLang="zh-CN" sz="2400" dirty="0" smtClean="0"/>
              <a:t>), 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altLang="zh-CN" sz="2400" dirty="0" smtClean="0"/>
              <a:t>), 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altLang="zh-CN" sz="2400" dirty="0" smtClean="0"/>
              <a:t>), 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4</a:t>
            </a:r>
            <a:r>
              <a:rPr lang="en-US" altLang="zh-CN" sz="2400" dirty="0" smtClean="0"/>
              <a:t>), 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altLang="zh-CN" sz="2400" dirty="0" smtClean="0"/>
              <a:t>), 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altLang="zh-CN" sz="2400" dirty="0" smtClean="0"/>
              <a:t>)}</a:t>
            </a:r>
            <a:r>
              <a:rPr lang="zh-CN" altLang="en-US" sz="2400" dirty="0"/>
              <a:t> ，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i="1" dirty="0" smtClean="0"/>
              <a:t>	R</a:t>
            </a:r>
            <a:r>
              <a:rPr lang="en-US" altLang="zh-CN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latin typeface="Cambria Math"/>
                <a:ea typeface="Cambria Math"/>
              </a:rPr>
              <a:t>∩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altLang="zh-CN" sz="2400" dirty="0"/>
              <a:t>={(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1</a:t>
            </a:r>
            <a:r>
              <a:rPr lang="en-US" altLang="zh-CN" sz="2400" dirty="0"/>
              <a:t>)} 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i="1" dirty="0" smtClean="0"/>
              <a:t>	R</a:t>
            </a:r>
            <a:r>
              <a:rPr lang="en-US" altLang="zh-CN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latin typeface="Cambria Math"/>
                <a:ea typeface="Cambria Math"/>
              </a:rPr>
              <a:t>− </a:t>
            </a:r>
            <a:r>
              <a:rPr lang="en-US" altLang="zh-CN" sz="2400" i="1" dirty="0"/>
              <a:t>R</a:t>
            </a:r>
            <a:r>
              <a:rPr lang="en-US" altLang="zh-CN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altLang="zh-CN" sz="2400" dirty="0"/>
              <a:t>={(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altLang="zh-CN" sz="2400" dirty="0" smtClean="0"/>
              <a:t>), 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altLang="zh-CN" sz="2400" dirty="0"/>
              <a:t>)} </a:t>
            </a:r>
            <a:r>
              <a:rPr lang="zh-CN" altLang="en-US" sz="2400" dirty="0"/>
              <a:t>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i="1" dirty="0" smtClean="0"/>
              <a:t>	R</a:t>
            </a:r>
            <a:r>
              <a:rPr lang="en-US" altLang="zh-CN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latin typeface="Cambria Math"/>
                <a:ea typeface="Cambria Math"/>
              </a:rPr>
              <a:t>−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altLang="zh-CN" sz="2400" dirty="0"/>
              <a:t>={(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2</a:t>
            </a:r>
            <a:r>
              <a:rPr lang="en-US" altLang="zh-CN" sz="2400" dirty="0" smtClean="0"/>
              <a:t>), 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3</a:t>
            </a:r>
            <a:r>
              <a:rPr lang="en-US" altLang="zh-CN" sz="2400" dirty="0" smtClean="0"/>
              <a:t>), 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, 4</a:t>
            </a:r>
            <a:r>
              <a:rPr lang="en-US" altLang="zh-CN" sz="2400" dirty="0"/>
              <a:t>)} 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关系的复合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/>
              <a:t>定义： </a:t>
            </a:r>
            <a:r>
              <a:rPr lang="zh-CN" altLang="en-US" dirty="0" smtClean="0"/>
              <a:t>假设</a:t>
            </a:r>
            <a:endParaRPr lang="en-US" dirty="0" smtClean="0"/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的关系</a:t>
            </a:r>
            <a:r>
              <a:rPr lang="en-US" altLang="zh-CN" dirty="0" smtClean="0"/>
              <a:t>;</a:t>
            </a:r>
            <a:endParaRPr lang="en-US" dirty="0" smtClean="0"/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的关系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zh-CN" altLang="en-US" dirty="0" smtClean="0"/>
              <a:t>那么他们的复合</a:t>
            </a:r>
            <a:r>
              <a:rPr lang="en-US" altLang="zh-CN" i="1" dirty="0"/>
              <a:t>R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b="1" dirty="0">
                <a:latin typeface="Cambria Math"/>
                <a:ea typeface="Cambria Math"/>
              </a:rPr>
              <a:t>∘</a:t>
            </a:r>
            <a:r>
              <a:rPr lang="en-US" altLang="zh-CN" dirty="0"/>
              <a:t>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zh-CN" altLang="en-US" sz="2400" b="1" dirty="0" smtClean="0"/>
              <a:t>是一个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zh-CN" altLang="en-US" dirty="0" smtClean="0"/>
              <a:t>关系，其定义式如下：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i="1" dirty="0"/>
              <a:t>R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b="1" dirty="0">
                <a:latin typeface="Cambria Math"/>
                <a:ea typeface="Cambria Math"/>
              </a:rPr>
              <a:t>∘</a:t>
            </a:r>
            <a:r>
              <a:rPr lang="en-US" altLang="zh-CN" dirty="0"/>
              <a:t>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altLang="zh-CN" dirty="0"/>
              <a:t>(</a:t>
            </a:r>
            <a:r>
              <a:rPr lang="en-US" altLang="zh-CN" i="1" dirty="0" err="1"/>
              <a:t>x,z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i="1" dirty="0" smtClean="0"/>
              <a:t>|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/>
              </a:rPr>
              <a:t>(</a:t>
            </a:r>
            <a:r>
              <a:rPr lang="en-US" altLang="zh-CN" dirty="0"/>
              <a:t>y</a:t>
            </a:r>
            <a:r>
              <a:rPr lang="en-US" altLang="zh-CN" dirty="0">
                <a:latin typeface="Cambria Math"/>
                <a:ea typeface="Cambria Math"/>
              </a:rPr>
              <a:t> ∊ B</a:t>
            </a:r>
            <a:r>
              <a:rPr lang="en-US" altLang="zh-CN" dirty="0" smtClean="0">
                <a:sym typeface="Symbol"/>
              </a:rPr>
              <a:t>)(</a:t>
            </a:r>
            <a:r>
              <a:rPr lang="en-US" altLang="zh-CN" dirty="0" smtClean="0"/>
              <a:t>(</a:t>
            </a:r>
            <a:r>
              <a:rPr lang="en-US" altLang="zh-CN" i="1" dirty="0" err="1"/>
              <a:t>x,y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dirty="0">
                <a:latin typeface="Cambria Math"/>
                <a:ea typeface="Cambria Math"/>
              </a:rPr>
              <a:t> ∧</a:t>
            </a:r>
            <a:r>
              <a:rPr lang="en-US" altLang="zh-CN" dirty="0" smtClean="0"/>
              <a:t>(</a:t>
            </a:r>
            <a:r>
              <a:rPr lang="en-US" altLang="zh-CN" i="1" dirty="0" err="1"/>
              <a:t>y,z</a:t>
            </a:r>
            <a:r>
              <a:rPr lang="en-US" altLang="zh-CN" dirty="0" smtClean="0"/>
              <a:t>)</a:t>
            </a:r>
            <a:r>
              <a:rPr lang="en-US" altLang="zh-CN" dirty="0">
                <a:latin typeface="Cambria Math"/>
                <a:ea typeface="Cambria Math"/>
              </a:rPr>
              <a:t> ∊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 smtClean="0">
                <a:sym typeface="Symbol"/>
              </a:rPr>
              <a:t>))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即，</a:t>
            </a:r>
            <a:r>
              <a:rPr lang="en-US" altLang="zh-CN" dirty="0" smtClean="0"/>
              <a:t>(</a:t>
            </a:r>
            <a:r>
              <a:rPr lang="en-US" altLang="zh-CN" i="1" dirty="0" err="1"/>
              <a:t>x,z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b="1" dirty="0" smtClean="0">
                <a:latin typeface="Cambria Math"/>
                <a:ea typeface="Cambria Math"/>
              </a:rPr>
              <a:t>∘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当且仅当：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y</a:t>
            </a:r>
            <a:r>
              <a:rPr lang="en-US" altLang="zh-CN" dirty="0">
                <a:latin typeface="Cambria Math"/>
                <a:ea typeface="Cambria Math"/>
              </a:rPr>
              <a:t> ∊ </a:t>
            </a:r>
            <a:r>
              <a:rPr lang="en-US" altLang="zh-CN" dirty="0" smtClean="0">
                <a:latin typeface="Cambria Math"/>
                <a:ea typeface="Cambria Math"/>
              </a:rPr>
              <a:t>B</a:t>
            </a:r>
            <a:r>
              <a:rPr lang="zh-CN" altLang="en-US" dirty="0" smtClean="0">
                <a:latin typeface="Cambria Math"/>
                <a:ea typeface="Cambria Math"/>
              </a:rPr>
              <a:t>使</a:t>
            </a:r>
            <a:r>
              <a:rPr lang="en-US" dirty="0" smtClean="0"/>
              <a:t> 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dirty="0" smtClean="0"/>
              <a:t>, </a:t>
            </a:r>
            <a:r>
              <a:rPr lang="en-US" dirty="0" smtClean="0"/>
              <a:t>(</a:t>
            </a:r>
            <a:r>
              <a:rPr lang="en-US" i="1" dirty="0" err="1" smtClean="0"/>
              <a:t>y,z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zh-CN" altLang="en-US" dirty="0" smtClean="0"/>
              <a:t>同时成立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zh-CN" altLang="en-US" dirty="0"/>
              <a:t>注意关系</a:t>
            </a:r>
            <a:r>
              <a:rPr lang="zh-CN" altLang="en-US" dirty="0" smtClean="0"/>
              <a:t>复合与函数复合写法次序的不同！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复合关系图示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09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9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0" name="Oval 9"/>
          <p:cNvSpPr/>
          <p:nvPr/>
        </p:nvSpPr>
        <p:spPr>
          <a:xfrm>
            <a:off x="4495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56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3048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1676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2514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438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38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z</a:t>
            </a:r>
            <a:endParaRPr lang="en-US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1600200"/>
            <a:ext cx="7620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800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1600200"/>
            <a:ext cx="762000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sz="2800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3200" y="24384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628900" y="2705100"/>
            <a:ext cx="2057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05400" y="2057400"/>
            <a:ext cx="1371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9200" y="2286000"/>
            <a:ext cx="1600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724400" y="2819400"/>
            <a:ext cx="22098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4600" y="573982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3200" i="1" dirty="0" smtClean="0"/>
              <a:t>R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200" b="1" dirty="0" smtClean="0">
                <a:latin typeface="Cambria Math"/>
                <a:ea typeface="Cambria Math"/>
              </a:rPr>
              <a:t>∘</a:t>
            </a:r>
            <a:r>
              <a:rPr lang="en-US" sz="3200" dirty="0" smtClean="0"/>
              <a:t> </a:t>
            </a:r>
            <a:r>
              <a:rPr lang="en-US" sz="3200" i="1" dirty="0" smtClean="0"/>
              <a:t>R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200" b="1" baseline="-25000" dirty="0" smtClean="0"/>
              <a:t>  </a:t>
            </a:r>
            <a:r>
              <a:rPr lang="en-US" sz="3200" b="1" dirty="0" smtClean="0"/>
              <a:t>= </a:t>
            </a:r>
            <a:r>
              <a:rPr lang="en-US" sz="3200" dirty="0" smtClean="0"/>
              <a:t>{(</a:t>
            </a:r>
            <a:r>
              <a:rPr lang="en-US" sz="3200" i="1" dirty="0" smtClean="0"/>
              <a:t>b</a:t>
            </a:r>
            <a:r>
              <a:rPr lang="en-US" sz="3200" dirty="0" smtClean="0"/>
              <a:t>, </a:t>
            </a:r>
            <a:r>
              <a:rPr lang="en-US" sz="3200" i="1" dirty="0" smtClean="0"/>
              <a:t>x</a:t>
            </a:r>
            <a:r>
              <a:rPr lang="en-US" sz="3200" dirty="0" smtClean="0"/>
              <a:t>), (</a:t>
            </a:r>
            <a:r>
              <a:rPr lang="en-US" sz="3200" i="1" dirty="0" smtClean="0"/>
              <a:t>b</a:t>
            </a:r>
            <a:r>
              <a:rPr lang="en-US" sz="3200" dirty="0" smtClean="0"/>
              <a:t>, </a:t>
            </a:r>
            <a:r>
              <a:rPr lang="en-US" sz="3200" i="1" dirty="0" smtClean="0"/>
              <a:t>z</a:t>
            </a:r>
            <a:r>
              <a:rPr lang="en-US" sz="3200" dirty="0" smtClean="0"/>
              <a:t>)}</a:t>
            </a:r>
            <a:endParaRPr lang="en-US" sz="3200" dirty="0"/>
          </a:p>
        </p:txBody>
      </p:sp>
      <p:sp>
        <p:nvSpPr>
          <p:cNvPr id="34" name="Right Brace 33"/>
          <p:cNvSpPr/>
          <p:nvPr/>
        </p:nvSpPr>
        <p:spPr>
          <a:xfrm>
            <a:off x="5105400" y="1676400"/>
            <a:ext cx="609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914400" y="1600200"/>
            <a:ext cx="533400" cy="381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8229600" y="1752600"/>
            <a:ext cx="609600" cy="3657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3733800" y="1676400"/>
            <a:ext cx="609600" cy="37338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175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14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关系复合示例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例</a:t>
            </a: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r>
              <a:rPr lang="zh-CN" altLang="en-US" dirty="0" smtClean="0"/>
              <a:t>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= {(1, 1), (1, 4), (2, </a:t>
            </a:r>
            <a:r>
              <a:rPr lang="en-US" altLang="zh-CN" u="sng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(3, 1), (3, 4)}, 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S = {(1, 0), 	(2, 0), (</a:t>
            </a:r>
            <a:r>
              <a:rPr lang="en-US" altLang="zh-CN" u="sng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1), (</a:t>
            </a:r>
            <a:r>
              <a:rPr lang="en-US" altLang="zh-CN" u="sng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2), (4,1)}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R</a:t>
            </a: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 = {(1, 0), (1, 1), (</a:t>
            </a:r>
            <a:r>
              <a:rPr lang="en-US" altLang="zh-CN" u="sng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2, 1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2, </a:t>
            </a:r>
            <a:r>
              <a:rPr lang="en-US" altLang="zh-CN" u="sng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(3,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0),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(3,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1)}.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22</a:t>
            </a:r>
            <a:r>
              <a:rPr lang="zh-CN" altLang="en-US" dirty="0" smtClean="0"/>
              <a:t>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= {(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1, 1),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(2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(3,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2), (4, 3)}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5760" lvl="1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{(1, 1), (2, 1), (3,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(4,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2)}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；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5760" lvl="1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{(1, 1), (2, 1), (3,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(4,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1)}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；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5760" lvl="1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 = R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baseline="30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2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关系的幂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dirty="0"/>
              <a:t>定义：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zh-CN" altLang="en-US" dirty="0" smtClean="0"/>
              <a:t>是</a:t>
            </a:r>
            <a:r>
              <a:rPr lang="en-US" i="1" dirty="0" smtClean="0"/>
              <a:t>A</a:t>
            </a:r>
            <a:r>
              <a:rPr lang="zh-CN" altLang="en-US" dirty="0" smtClean="0"/>
              <a:t>上的关系，其幂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zh-CN" altLang="en-US" dirty="0" smtClean="0"/>
              <a:t>递归定义如下：</a:t>
            </a:r>
            <a:endParaRPr lang="en-US" dirty="0" smtClean="0"/>
          </a:p>
          <a:p>
            <a:pPr lvl="1"/>
            <a:r>
              <a:rPr lang="zh-CN" altLang="en-US" dirty="0" smtClean="0"/>
              <a:t>起步：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</a:p>
          <a:p>
            <a:pPr lvl="1"/>
            <a:r>
              <a:rPr lang="zh-CN" altLang="en-US" dirty="0" smtClean="0"/>
              <a:t>递推：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b="1" baseline="30000" dirty="0" smtClean="0"/>
              <a:t> 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endParaRPr lang="en-US" altLang="zh-CN" dirty="0"/>
          </a:p>
          <a:p>
            <a:pPr lvl="1">
              <a:buNone/>
            </a:pPr>
            <a:r>
              <a:rPr lang="zh-CN" altLang="en-US" dirty="0" smtClean="0"/>
              <a:t>传递关系的幂是其自身的子集，我们有如下定理：</a:t>
            </a:r>
            <a:endParaRPr lang="en-US" dirty="0" smtClean="0"/>
          </a:p>
          <a:p>
            <a:pPr>
              <a:buNone/>
            </a:pP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定理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关系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zh-CN" altLang="en-US" dirty="0" smtClean="0"/>
              <a:t>传递当且仅当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zh-CN" altLang="en-US" dirty="0" smtClean="0"/>
              <a:t>，对于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 </a:t>
            </a:r>
            <a:r>
              <a:rPr lang="en-US" i="1" dirty="0" smtClean="0"/>
              <a:t>….</a:t>
            </a:r>
          </a:p>
          <a:p>
            <a:pPr>
              <a:buNone/>
            </a:pPr>
            <a:r>
              <a:rPr lang="zh-CN" altLang="en-US" dirty="0" smtClean="0"/>
              <a:t>实际上有：</a:t>
            </a:r>
            <a:r>
              <a:rPr lang="zh-CN" altLang="en-US" dirty="0">
                <a:latin typeface="Cambria Math" pitchFamily="18" charset="0"/>
                <a:ea typeface="Cambria Math" pitchFamily="18" charset="0"/>
              </a:rPr>
              <a:t>关系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/>
              <a:t>传递当且仅当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⊆</a:t>
            </a:r>
            <a:r>
              <a:rPr lang="en-US" altLang="zh-CN" dirty="0"/>
              <a:t> </a:t>
            </a:r>
            <a:r>
              <a:rPr lang="en-US" altLang="zh-CN" i="1" dirty="0" smtClean="0"/>
              <a:t>R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“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ym typeface="Symbol" panose="05050102010706020507" pitchFamily="18" charset="2"/>
              </a:rPr>
              <a:t>”:  </a:t>
            </a:r>
            <a:r>
              <a:rPr lang="zh-CN" altLang="en-US" dirty="0">
                <a:latin typeface="Cambria Math" panose="02040503050406030204" pitchFamily="18" charset="0"/>
                <a:sym typeface="Symbol" panose="05050102010706020507" pitchFamily="18" charset="2"/>
              </a:rPr>
              <a:t>取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(a, b)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zh-CN" altLang="en-US" dirty="0">
                <a:latin typeface="Cambria Math" panose="02040503050406030204" pitchFamily="18" charset="0"/>
                <a:ea typeface="Cambria Math"/>
              </a:rPr>
              <a:t>由复合之定义知，存在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c∊ R</a:t>
            </a:r>
            <a:r>
              <a:rPr lang="zh-CN" altLang="en-US" dirty="0">
                <a:latin typeface="Cambria Math" panose="02040503050406030204" pitchFamily="18" charset="0"/>
                <a:ea typeface="Cambria Math"/>
              </a:rPr>
              <a:t>使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(a, c)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(c, b)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ea typeface="Cambria Math"/>
              </a:rPr>
              <a:t>，再由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zh-CN" altLang="en-US" dirty="0">
                <a:latin typeface="Cambria Math" panose="02040503050406030204" pitchFamily="18" charset="0"/>
                <a:ea typeface="Cambria Math"/>
              </a:rPr>
              <a:t>的传递性可得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(a, b)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zh-CN" altLang="en-US" dirty="0">
                <a:latin typeface="Cambria Math" panose="02040503050406030204" pitchFamily="18" charset="0"/>
                <a:ea typeface="Cambria Math"/>
              </a:rPr>
              <a:t>，故</a:t>
            </a:r>
            <a:r>
              <a:rPr lang="zh-CN" altLang="en-US" dirty="0" smtClean="0">
                <a:latin typeface="Cambria Math" panose="02040503050406030204" pitchFamily="18" charset="0"/>
                <a:ea typeface="Cambria Math"/>
              </a:rPr>
              <a:t>有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⊆ R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“</a:t>
            </a:r>
            <a:r>
              <a:rPr lang="zh-CN" altLang="en-US" dirty="0">
                <a:latin typeface="Cambria Math" panose="02040503050406030204" pitchFamily="18" charset="0"/>
                <a:sym typeface="Symbol" panose="05050102010706020507" pitchFamily="18" charset="2"/>
              </a:rPr>
              <a:t>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”: </a:t>
            </a:r>
            <a:r>
              <a:rPr lang="zh-CN" altLang="en-US" dirty="0">
                <a:latin typeface="Cambria Math" panose="02040503050406030204" pitchFamily="18" charset="0"/>
                <a:sym typeface="Symbol" panose="05050102010706020507" pitchFamily="18" charset="2"/>
              </a:rPr>
              <a:t>如果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(a, b)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(b, c)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zh-CN" altLang="en-US" dirty="0">
                <a:latin typeface="Cambria Math" panose="02040503050406030204" pitchFamily="18" charset="0"/>
                <a:ea typeface="Cambria Math"/>
              </a:rPr>
              <a:t>，由复合之定义知</a:t>
            </a:r>
            <a:r>
              <a:rPr lang="zh-CN" altLang="en-US" dirty="0" smtClean="0">
                <a:latin typeface="Cambria Math" panose="02040503050406030204" pitchFamily="18" charset="0"/>
                <a:ea typeface="Cambria Math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a, c)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 </a:t>
            </a:r>
            <a:r>
              <a:rPr lang="zh-CN" altLang="en-US" dirty="0">
                <a:latin typeface="Cambria Math" panose="02040503050406030204" pitchFamily="18" charset="0"/>
                <a:ea typeface="Cambria Math"/>
              </a:rPr>
              <a:t>由于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⊆ R</a:t>
            </a:r>
            <a:r>
              <a:rPr lang="zh-CN" altLang="en-US" dirty="0">
                <a:latin typeface="Cambria Math" panose="02040503050406030204" pitchFamily="18" charset="0"/>
                <a:ea typeface="Cambria Math"/>
              </a:rPr>
              <a:t>，故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(a, c)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  <a:ea typeface="Cambria Math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zh-CN" altLang="en-US" dirty="0">
                <a:latin typeface="Cambria Math" panose="02040503050406030204" pitchFamily="18" charset="0"/>
                <a:ea typeface="Cambria Math"/>
              </a:rPr>
              <a:t>具有传递性</a:t>
            </a:r>
            <a:r>
              <a:rPr lang="en-US" altLang="zh-CN" dirty="0" smtClean="0">
                <a:latin typeface="Cambria Math"/>
                <a:ea typeface="Cambria Math"/>
              </a:rPr>
              <a:t>.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/>
                <a:sym typeface="Symbol" panose="05050102010706020507" pitchFamily="18" charset="2"/>
              </a:rPr>
              <a:t>马上可以得到，</a:t>
            </a:r>
            <a:r>
              <a:rPr lang="en-US" altLang="zh-CN" dirty="0" smtClean="0">
                <a:latin typeface="Cambria Math"/>
                <a:sym typeface="Symbol" panose="05050102010706020507" pitchFamily="18" charset="2"/>
              </a:rPr>
              <a:t>R</a:t>
            </a:r>
            <a:r>
              <a:rPr lang="en-US" altLang="zh-CN" baseline="30000" dirty="0" smtClean="0">
                <a:latin typeface="Cambria Math"/>
                <a:sym typeface="Symbol" panose="05050102010706020507" pitchFamily="18" charset="2"/>
              </a:rPr>
              <a:t>3</a:t>
            </a:r>
            <a:r>
              <a:rPr lang="en-US" altLang="zh-CN" dirty="0" smtClean="0">
                <a:latin typeface="Cambria Math"/>
                <a:sym typeface="Symbol" panose="05050102010706020507" pitchFamily="18" charset="2"/>
              </a:rPr>
              <a:t>= R</a:t>
            </a:r>
            <a:r>
              <a:rPr lang="en-US" altLang="zh-CN" baseline="30000" dirty="0" smtClean="0">
                <a:latin typeface="Cambria Math"/>
                <a:sym typeface="Symbol" panose="05050102010706020507" pitchFamily="18" charset="2"/>
              </a:rPr>
              <a:t>2</a:t>
            </a:r>
            <a:r>
              <a:rPr lang="en-US" altLang="zh-CN" b="1" dirty="0" smtClean="0">
                <a:latin typeface="Cambria Math"/>
                <a:ea typeface="Cambria Math"/>
              </a:rPr>
              <a:t> </a:t>
            </a:r>
            <a:r>
              <a:rPr lang="en-US" altLang="zh-CN" b="1" dirty="0">
                <a:latin typeface="Cambria Math"/>
                <a:ea typeface="Cambria Math"/>
              </a:rPr>
              <a:t>∘</a:t>
            </a:r>
            <a:r>
              <a:rPr lang="en-US" altLang="zh-CN" dirty="0"/>
              <a:t> </a:t>
            </a:r>
            <a:r>
              <a:rPr lang="en-US" altLang="zh-CN" dirty="0" smtClean="0"/>
              <a:t>R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mtClean="0">
                <a:latin typeface="Cambria Math" panose="02040503050406030204" pitchFamily="18" charset="0"/>
                <a:ea typeface="Cambria Math" panose="02040503050406030204" pitchFamily="18" charset="0"/>
              </a:rPr>
              <a:t>⊆</a:t>
            </a:r>
            <a:r>
              <a:rPr lang="en-US" altLang="zh-CN">
                <a:latin typeface="Cambria Math"/>
                <a:sym typeface="Symbol" panose="05050102010706020507" pitchFamily="18" charset="2"/>
              </a:rPr>
              <a:t> </a:t>
            </a:r>
            <a:r>
              <a:rPr lang="en-US" altLang="zh-CN" smtClean="0">
                <a:latin typeface="Cambria Math"/>
                <a:sym typeface="Symbol" panose="05050102010706020507" pitchFamily="18" charset="2"/>
              </a:rPr>
              <a:t>R </a:t>
            </a:r>
            <a:r>
              <a:rPr lang="en-US" altLang="zh-CN" b="1" smtClean="0">
                <a:latin typeface="Cambria Math"/>
                <a:ea typeface="Cambria Math"/>
              </a:rPr>
              <a:t>∘</a:t>
            </a:r>
            <a:r>
              <a:rPr lang="en-US" altLang="zh-CN" smtClean="0"/>
              <a:t> </a:t>
            </a:r>
            <a:r>
              <a:rPr lang="en-US" altLang="zh-CN" dirty="0"/>
              <a:t>R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/>
                <a:sym typeface="Symbol" panose="05050102010706020507" pitchFamily="18" charset="2"/>
              </a:rPr>
              <a:t>= R</a:t>
            </a:r>
            <a:r>
              <a:rPr lang="en-US" altLang="zh-CN" baseline="30000" dirty="0" smtClean="0">
                <a:latin typeface="Cambria Math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latin typeface="Cambria Math"/>
                <a:sym typeface="Symbol" panose="05050102010706020507" pitchFamily="18" charset="2"/>
              </a:rPr>
              <a:t>, </a:t>
            </a:r>
            <a:r>
              <a:rPr lang="en-US" altLang="zh-CN" dirty="0" smtClean="0"/>
              <a:t>R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n+1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⊆</a:t>
            </a:r>
            <a:r>
              <a:rPr lang="en-US" altLang="zh-CN" dirty="0" smtClean="0">
                <a:latin typeface="Cambria Math"/>
                <a:sym typeface="Symbol" panose="05050102010706020507" pitchFamily="18" charset="2"/>
              </a:rPr>
              <a:t> R</a:t>
            </a:r>
            <a:r>
              <a:rPr lang="en-US" altLang="zh-CN" baseline="30000" dirty="0" smtClean="0">
                <a:latin typeface="Cambria Math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latin typeface="Cambria Math"/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关系的表示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本章摘要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关系及其性质</a:t>
            </a:r>
            <a:endParaRPr lang="en-US" dirty="0" smtClean="0"/>
          </a:p>
          <a:p>
            <a:r>
              <a:rPr lang="zh-CN" altLang="en-US" dirty="0" smtClean="0"/>
              <a:t>关系的表示</a:t>
            </a:r>
            <a:endParaRPr lang="en-US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的闭包</a:t>
            </a:r>
            <a:endParaRPr lang="en-US" dirty="0" smtClean="0"/>
          </a:p>
          <a:p>
            <a:r>
              <a:rPr lang="zh-CN" altLang="en-US" dirty="0" smtClean="0"/>
              <a:t>等价关系</a:t>
            </a:r>
            <a:endParaRPr lang="en-US" dirty="0" smtClean="0"/>
          </a:p>
          <a:p>
            <a:r>
              <a:rPr lang="zh-CN" altLang="en-US" dirty="0" smtClean="0"/>
              <a:t>偏序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本节摘要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用矩阵表示关系</a:t>
            </a:r>
            <a:endParaRPr lang="en-US" dirty="0" smtClean="0"/>
          </a:p>
          <a:p>
            <a:r>
              <a:rPr lang="zh-CN" altLang="en-US" dirty="0" smtClean="0"/>
              <a:t>用有向图表示</a:t>
            </a:r>
            <a:r>
              <a:rPr lang="zh-CN" altLang="en-US" dirty="0"/>
              <a:t>关系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用矩阵表示关系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有限集间</a:t>
            </a:r>
            <a:r>
              <a:rPr lang="zh-CN" altLang="en-US" dirty="0"/>
              <a:t>的关系可用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0-1</a:t>
            </a:r>
            <a:r>
              <a:rPr lang="zh-CN" altLang="en-US" dirty="0" smtClean="0"/>
              <a:t>矩阵来表示</a:t>
            </a:r>
            <a:endParaRPr lang="en-US" dirty="0" smtClean="0"/>
          </a:p>
          <a:p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} ,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},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的关系</a:t>
            </a:r>
            <a:endParaRPr lang="en-US" dirty="0" smtClean="0"/>
          </a:p>
          <a:p>
            <a:pPr lvl="1"/>
            <a:r>
              <a:rPr lang="zh-CN" altLang="en-US" dirty="0"/>
              <a:t>当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zh-CN" altLang="en-US" dirty="0" smtClean="0"/>
              <a:t>必须用统一的次序</a:t>
            </a:r>
            <a:r>
              <a:rPr lang="en-US" dirty="0" smtClean="0"/>
              <a:t> </a:t>
            </a:r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的关系矩阵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= [</a:t>
            </a:r>
            <a:r>
              <a:rPr lang="en-US" i="1" dirty="0" smtClean="0"/>
              <a:t>m</a:t>
            </a:r>
            <a:r>
              <a:rPr lang="en-US" i="1" baseline="-25000" dirty="0" smtClean="0"/>
              <a:t>ij</a:t>
            </a:r>
            <a:r>
              <a:rPr lang="en-US" dirty="0" smtClean="0"/>
              <a:t>], </a:t>
            </a:r>
            <a:r>
              <a:rPr lang="zh-CN" altLang="en-US" dirty="0" smtClean="0"/>
              <a:t>这里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altLang="zh-CN" dirty="0"/>
              <a:t>R</a:t>
            </a:r>
            <a:r>
              <a:rPr lang="zh-CN" altLang="en-US" dirty="0"/>
              <a:t>的关系</a:t>
            </a:r>
            <a:r>
              <a:rPr lang="zh-CN" altLang="en-US" dirty="0" smtClean="0"/>
              <a:t>矩阵</a:t>
            </a:r>
            <a:r>
              <a:rPr lang="en-US" dirty="0" smtClean="0"/>
              <a:t>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 </a:t>
            </a:r>
            <a:r>
              <a:rPr lang="zh-CN" altLang="en-US" dirty="0" smtClean="0"/>
              <a:t>处为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/>
              <a:t>当且仅当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zh-CN" altLang="en-US" dirty="0" smtClean="0"/>
              <a:t>与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zh-CN" altLang="en-US" dirty="0" smtClean="0"/>
              <a:t>具有关系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4419600"/>
            <a:ext cx="276034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关系矩阵示例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 ,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/>
              <a:t>}. </a:t>
            </a:r>
            <a:r>
              <a:rPr lang="en-US" i="1" dirty="0" smtClean="0"/>
              <a:t>R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 smtClean="0"/>
              <a:t>关系：</a:t>
            </a:r>
            <a:endParaRPr lang="en-US" altLang="zh-CN" dirty="0" smtClean="0"/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∈</a:t>
            </a:r>
            <a:r>
              <a:rPr lang="en-US" altLang="zh-CN" i="1" dirty="0"/>
              <a:t>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当且仅当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写出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的关系矩。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解：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3,2</a:t>
            </a:r>
            <a:r>
              <a:rPr lang="en-US" dirty="0" smtClean="0"/>
              <a:t>)}, </a:t>
            </a:r>
            <a:r>
              <a:rPr lang="zh-CN" altLang="en-US" dirty="0" smtClean="0"/>
              <a:t>其矩阵如下：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340187" y="4648201"/>
            <a:ext cx="2092873" cy="990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关系矩阵</a:t>
            </a:r>
            <a:r>
              <a:rPr lang="zh-CN" altLang="en-US" dirty="0" smtClean="0"/>
              <a:t>示例（续）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/>
              <a:t>例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 ,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}. </a:t>
            </a:r>
            <a:r>
              <a:rPr lang="en-US" altLang="zh-CN" i="1" dirty="0"/>
              <a:t>R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 smtClean="0"/>
              <a:t>关系，其矩阵如下：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zh-CN" altLang="en-US" dirty="0" smtClean="0"/>
              <a:t>请写出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的表达式。</a:t>
            </a:r>
            <a:endParaRPr lang="en-US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解：</a:t>
            </a:r>
            <a:r>
              <a:rPr lang="en-US" i="1" dirty="0" smtClean="0"/>
              <a:t>R</a:t>
            </a:r>
            <a:r>
              <a:rPr lang="zh-CN" altLang="en-US" dirty="0" smtClean="0"/>
              <a:t>由对应于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ij</a:t>
            </a:r>
            <a:r>
              <a:rPr lang="en-US" altLang="zh-CN" dirty="0"/>
              <a:t> =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zh-CN" altLang="en-US" dirty="0" smtClean="0"/>
              <a:t>的序对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 smtClean="0"/>
              <a:t>构成，故：</a:t>
            </a:r>
            <a:endParaRPr lang="en-US" dirty="0" smtClean="0"/>
          </a:p>
          <a:p>
            <a:pPr>
              <a:buNone/>
            </a:pPr>
            <a:r>
              <a:rPr lang="en-US" sz="2000" i="1" dirty="0" smtClean="0"/>
              <a:t>          R </a:t>
            </a:r>
            <a:r>
              <a:rPr lang="en-US" sz="2000" dirty="0" smtClean="0"/>
              <a:t>= {(</a:t>
            </a: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),(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),(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), {(</a:t>
            </a: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)}. </a:t>
            </a:r>
            <a:endParaRPr lang="en-US" sz="20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895600"/>
            <a:ext cx="308229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特殊关系的矩阵的特征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zh-CN" altLang="en-US" dirty="0" smtClean="0"/>
              <a:t>是自反关系，则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zh-CN" altLang="en-US" dirty="0" smtClean="0"/>
              <a:t>的对角线元素全是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zh-CN" altLang="en-US" dirty="0" smtClean="0"/>
              <a:t>是对称关系当且仅当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R</a:t>
            </a:r>
            <a:r>
              <a:rPr lang="zh-CN" altLang="en-US" dirty="0" smtClean="0"/>
              <a:t>是对称矩阵；</a:t>
            </a:r>
            <a:endParaRPr lang="en-US" altLang="zh-CN" dirty="0" smtClean="0"/>
          </a:p>
          <a:p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/>
              <a:t>是对称关系</a:t>
            </a:r>
            <a:r>
              <a:rPr lang="zh-CN" altLang="en-US" dirty="0" smtClean="0"/>
              <a:t>当且仅当：当</a:t>
            </a:r>
            <a:r>
              <a:rPr lang="en-US" altLang="zh-CN" i="1" dirty="0" err="1">
                <a:ea typeface="Cambria Math" pitchFamily="18" charset="0"/>
              </a:rPr>
              <a:t>i</a:t>
            </a:r>
            <a:r>
              <a:rPr lang="en-US" altLang="zh-CN" dirty="0">
                <a:latin typeface="Cambria Math"/>
                <a:ea typeface="Cambria Math"/>
              </a:rPr>
              <a:t>≠</a:t>
            </a:r>
            <a:r>
              <a:rPr lang="en-US" altLang="zh-CN" i="1" dirty="0">
                <a:ea typeface="Cambria Math" pitchFamily="18" charset="0"/>
              </a:rPr>
              <a:t> j</a:t>
            </a:r>
            <a:r>
              <a:rPr lang="zh-CN" altLang="en-US" dirty="0" smtClean="0"/>
              <a:t>时，</a:t>
            </a:r>
            <a:r>
              <a:rPr lang="en-US" i="1" dirty="0" smtClean="0"/>
              <a:t>m</a:t>
            </a:r>
            <a:r>
              <a:rPr lang="en-US" i="1" baseline="-25000" dirty="0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或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Content Placeholder 3" descr="0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642900"/>
            <a:ext cx="1676400" cy="1548100"/>
          </a:xfrm>
          <a:prstGeom prst="rect">
            <a:avLst/>
          </a:prstGeom>
        </p:spPr>
      </p:pic>
      <p:pic>
        <p:nvPicPr>
          <p:cNvPr id="5" name="Content Placeholder 5" descr="0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514600"/>
            <a:ext cx="39624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从关系矩阵判断关系特征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altLang="zh-CN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zh-CN" altLang="en-US" dirty="0">
                <a:latin typeface="Cambria Math" pitchFamily="18" charset="0"/>
                <a:ea typeface="Cambria Math" pitchFamily="18" charset="0"/>
              </a:rPr>
              <a:t>关系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的</a:t>
            </a:r>
            <a:r>
              <a:rPr lang="zh-CN" altLang="en-US" dirty="0" smtClean="0"/>
              <a:t>矩阵</a:t>
            </a:r>
            <a:r>
              <a:rPr lang="zh-CN" altLang="en-US" dirty="0"/>
              <a:t>如下：</a:t>
            </a:r>
            <a:endParaRPr lang="en-US" altLang="zh-CN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R</a:t>
            </a:r>
            <a:r>
              <a:rPr lang="zh-CN" altLang="en-US" dirty="0" smtClean="0"/>
              <a:t>是否具有自反性、</a:t>
            </a:r>
            <a:r>
              <a:rPr lang="zh-CN" altLang="en-US" dirty="0"/>
              <a:t>对称性</a:t>
            </a:r>
            <a:r>
              <a:rPr lang="zh-CN" altLang="en-US" dirty="0" smtClean="0"/>
              <a:t>和反对称性？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zh-CN" altLang="en-US" b="1" dirty="0"/>
              <a:t>解</a:t>
            </a:r>
            <a:r>
              <a:rPr lang="zh-CN" altLang="en-US" b="1" dirty="0" smtClean="0"/>
              <a:t>：</a:t>
            </a:r>
            <a:r>
              <a:rPr lang="zh-CN" altLang="en-US" dirty="0"/>
              <a:t>对角线元素全是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，</a:t>
            </a:r>
            <a:r>
              <a:rPr lang="zh-CN" altLang="en-US" dirty="0" smtClean="0"/>
              <a:t>故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zh-CN" altLang="en-US" dirty="0" smtClean="0"/>
              <a:t>具有</a:t>
            </a:r>
            <a:r>
              <a:rPr lang="zh-CN" altLang="en-US" dirty="0"/>
              <a:t>自反性</a:t>
            </a:r>
            <a:r>
              <a:rPr lang="en-US" dirty="0" smtClean="0"/>
              <a:t>. 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zh-CN" altLang="en-US" dirty="0"/>
              <a:t>是</a:t>
            </a:r>
            <a:r>
              <a:rPr lang="zh-CN" altLang="en-US" dirty="0" smtClean="0"/>
              <a:t>对称矩阵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，</a:t>
            </a:r>
            <a:r>
              <a:rPr lang="zh-CN" altLang="en-US" dirty="0" smtClean="0"/>
              <a:t>故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zh-CN" altLang="en-US" dirty="0" smtClean="0"/>
              <a:t>具有</a:t>
            </a:r>
            <a:r>
              <a:rPr lang="zh-CN" altLang="en-US" dirty="0"/>
              <a:t>对称性</a:t>
            </a:r>
            <a:r>
              <a:rPr lang="en-US" altLang="zh-CN" dirty="0" smtClean="0"/>
              <a:t>. 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" pitchFamily="18" charset="0"/>
              </a:rPr>
              <a:t>1,2</a:t>
            </a:r>
            <a:r>
              <a:rPr lang="zh-CN" altLang="en-US" dirty="0" smtClean="0"/>
              <a:t>，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zh-CN" altLang="en-US" dirty="0" smtClean="0"/>
              <a:t>均为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，</a:t>
            </a:r>
            <a:r>
              <a:rPr lang="zh-CN" altLang="en-US" dirty="0"/>
              <a:t>故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不</a:t>
            </a:r>
            <a:r>
              <a:rPr lang="zh-CN" altLang="en-US" dirty="0" smtClean="0"/>
              <a:t>具有反对称性。</a:t>
            </a:r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76600" y="2590800"/>
            <a:ext cx="230886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集合上可</a:t>
            </a:r>
            <a:r>
              <a:rPr lang="zh-CN" altLang="en-US" dirty="0">
                <a:sym typeface="Wingdings" panose="05000000000000000000" pitchFamily="2" charset="2"/>
              </a:rPr>
              <a:t>定义</a:t>
            </a:r>
            <a:r>
              <a:rPr lang="zh-CN" altLang="en-US" dirty="0" smtClean="0">
                <a:sym typeface="Wingdings" panose="05000000000000000000" pitchFamily="2" charset="2"/>
              </a:rPr>
              <a:t>多少种各类关系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b="1" dirty="0" smtClean="0"/>
                  <a:t>问题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|A|=n, A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上可定义多少个不同的</a:t>
                </a:r>
                <a:r>
                  <a:rPr lang="zh-CN" altLang="en-US" dirty="0" smtClean="0"/>
                  <a:t>自反关系、对称关系和反对称关系？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b="1" dirty="0" smtClean="0"/>
                  <a:t>答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r>
                  <a:rPr lang="zh-CN" altLang="en-US" dirty="0" smtClean="0"/>
                  <a:t>自反关系要求关系矩阵对角线全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dirty="0" smtClean="0"/>
                  <a:t>，其他元素无限制。总共有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zh-CN" altLang="en-US" dirty="0"/>
                  <a:t>种；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对称关系</a:t>
                </a:r>
                <a:r>
                  <a:rPr lang="zh-CN" altLang="en-US" dirty="0"/>
                  <a:t>要求关系</a:t>
                </a:r>
                <a:r>
                  <a:rPr lang="zh-CN" altLang="en-US" dirty="0" smtClean="0"/>
                  <a:t>矩阵对称，只需确定对角线及其上边的元素即可。总共有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dirty="0" smtClean="0"/>
                  <a:t>种</a:t>
                </a:r>
                <a:r>
                  <a:rPr lang="zh-CN" altLang="en-US" dirty="0"/>
                  <a:t>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反对称关系</a:t>
                </a:r>
                <a:r>
                  <a:rPr lang="zh-CN" altLang="en-US" dirty="0"/>
                  <a:t>要求关系</a:t>
                </a:r>
                <a:r>
                  <a:rPr lang="zh-CN" altLang="en-US" dirty="0" smtClean="0"/>
                  <a:t>矩阵对称位置的两个数不能都是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dirty="0" smtClean="0"/>
                  <a:t>，两位置一起考虑有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dirty="0"/>
                  <a:t>种</a:t>
                </a:r>
                <a:r>
                  <a:rPr lang="zh-CN" altLang="en-US" dirty="0" smtClean="0"/>
                  <a:t>情况，对角线元素随意。</a:t>
                </a:r>
                <a:r>
                  <a:rPr lang="zh-CN" altLang="en-US" dirty="0"/>
                  <a:t>总共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</m:sSup>
                  </m:oMath>
                </a14:m>
                <a:r>
                  <a:rPr lang="zh-CN" altLang="en-US" dirty="0" smtClean="0"/>
                  <a:t>种。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778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7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用关系矩阵计算关系复合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|A</a:t>
            </a:r>
            <a:r>
              <a:rPr lang="en-US" altLang="zh-CN" dirty="0" smtClean="0">
                <a:sym typeface="Wingdings" panose="05000000000000000000" pitchFamily="2" charset="2"/>
              </a:rPr>
              <a:t>|=m, |B|=</a:t>
            </a:r>
            <a:r>
              <a:rPr lang="en-US" altLang="zh-CN" dirty="0">
                <a:sym typeface="Wingdings" panose="05000000000000000000" pitchFamily="2" charset="2"/>
              </a:rPr>
              <a:t>n, </a:t>
            </a:r>
            <a:r>
              <a:rPr lang="en-US" altLang="zh-CN" dirty="0" smtClean="0">
                <a:sym typeface="Wingdings" panose="05000000000000000000" pitchFamily="2" charset="2"/>
              </a:rPr>
              <a:t>|C|=k, R</a:t>
            </a:r>
            <a:r>
              <a:rPr lang="zh-CN" altLang="en-US" dirty="0" smtClean="0"/>
              <a:t>是</a:t>
            </a: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Wingdings" panose="05000000000000000000" pitchFamily="2" charset="2"/>
              </a:rPr>
              <a:t>S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的关系，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</a:t>
            </a:r>
            <a:r>
              <a:rPr lang="zh-CN" altLang="en-US" dirty="0" smtClean="0"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n</a:t>
            </a:r>
            <a:r>
              <a:rPr lang="zh-CN" altLang="en-US" dirty="0" smtClean="0"/>
              <a:t>矩阵，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 </a:t>
            </a:r>
            <a:r>
              <a:rPr lang="en-US" altLang="zh-CN" dirty="0" smtClean="0"/>
              <a:t>k</a:t>
            </a:r>
            <a:r>
              <a:rPr lang="zh-CN" altLang="en-US" dirty="0" smtClean="0"/>
              <a:t>矩阵，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</a:t>
            </a:r>
            <a:r>
              <a:rPr lang="en-US" altLang="zh-CN" b="1" baseline="-25000" dirty="0" smtClean="0">
                <a:latin typeface="Cambria Math"/>
                <a:ea typeface="Cambria Math"/>
              </a:rPr>
              <a:t>∘</a:t>
            </a:r>
            <a:r>
              <a:rPr lang="en-US" altLang="zh-CN" baseline="-25000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</a:t>
            </a:r>
            <a:r>
              <a:rPr lang="zh-CN" altLang="en-US" dirty="0">
                <a:sym typeface="Symbol" panose="05050102010706020507" pitchFamily="18" charset="2"/>
              </a:rPr>
              <a:t>  </a:t>
            </a:r>
            <a:r>
              <a:rPr lang="en-US" altLang="zh-CN" dirty="0" smtClean="0"/>
              <a:t>k</a:t>
            </a:r>
            <a:r>
              <a:rPr lang="zh-CN" altLang="en-US" dirty="0" smtClean="0"/>
              <a:t>矩阵，</a:t>
            </a:r>
          </a:p>
          <a:p>
            <a:pPr marL="365760" lvl="1" indent="0">
              <a:buNone/>
            </a:pPr>
            <a:r>
              <a:rPr lang="zh-CN" altLang="en-US" dirty="0" smtClean="0"/>
              <a:t>我们有：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M</a:t>
            </a:r>
            <a:r>
              <a:rPr lang="en-US" altLang="zh-CN" baseline="-25000" dirty="0" smtClean="0"/>
              <a:t>R </a:t>
            </a:r>
            <a:r>
              <a:rPr lang="en-US" altLang="zh-CN" dirty="0"/>
              <a:t>⊙</a:t>
            </a:r>
            <a:r>
              <a:rPr lang="en-US" altLang="zh-CN" baseline="-25000" dirty="0"/>
              <a:t> 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 = </a:t>
            </a:r>
            <a:r>
              <a:rPr lang="en-US" altLang="zh-CN" dirty="0"/>
              <a:t>M</a:t>
            </a:r>
            <a:r>
              <a:rPr lang="en-US" altLang="zh-CN" baseline="-25000" dirty="0"/>
              <a:t>R</a:t>
            </a:r>
            <a:r>
              <a:rPr lang="en-US" altLang="zh-CN" b="1" baseline="-25000" dirty="0">
                <a:latin typeface="Cambria Math"/>
                <a:ea typeface="Cambria Math"/>
              </a:rPr>
              <a:t>∘</a:t>
            </a:r>
            <a:r>
              <a:rPr lang="en-US" altLang="zh-CN" baseline="-25000" dirty="0" smtClean="0"/>
              <a:t>S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这里，</a:t>
            </a:r>
            <a:r>
              <a:rPr lang="en-US" altLang="zh-CN" dirty="0" smtClean="0"/>
              <a:t>⊙</a:t>
            </a:r>
            <a:r>
              <a:rPr lang="zh-CN" altLang="en-US" dirty="0" smtClean="0"/>
              <a:t>表示</a:t>
            </a:r>
            <a:r>
              <a:rPr lang="zh-CN" altLang="en-US" dirty="0"/>
              <a:t>矩阵</a:t>
            </a:r>
            <a:r>
              <a:rPr lang="zh-CN" altLang="en-US" dirty="0" smtClean="0"/>
              <a:t>布尔型乘法，在作算术运算时，采用布尔运算规则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1+1=1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其他不变</a:t>
            </a:r>
            <a:r>
              <a:rPr lang="en-US" altLang="zh-CN" dirty="0" smtClean="0"/>
              <a:t>).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用关系矩阵</a:t>
            </a:r>
            <a:r>
              <a:rPr lang="zh-CN" altLang="en-US" dirty="0" smtClean="0"/>
              <a:t>计算关系的并与交，即对应位置的数作布尔运算，例见课本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319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用有向图表示关系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/>
              <a:t>定义： </a:t>
            </a:r>
            <a:r>
              <a:rPr lang="zh-CN" altLang="en-US" dirty="0" smtClean="0"/>
              <a:t>有向图由顶点集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和边集</a:t>
            </a:r>
            <a:r>
              <a:rPr lang="en-US" i="1" dirty="0" smtClean="0"/>
              <a:t>E</a:t>
            </a:r>
            <a:r>
              <a:rPr lang="zh-CN" altLang="en-US" dirty="0" smtClean="0"/>
              <a:t>构成，每条边都是顶点的序对。</a:t>
            </a:r>
            <a:r>
              <a:rPr lang="en-US" dirty="0" smtClean="0"/>
              <a:t> </a:t>
            </a:r>
            <a:r>
              <a:rPr lang="zh-CN" altLang="en-US" dirty="0" smtClean="0"/>
              <a:t>对于边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), </a:t>
            </a:r>
            <a:r>
              <a:rPr lang="en-US" altLang="zh-CN" i="1" dirty="0" smtClean="0"/>
              <a:t>a</a:t>
            </a:r>
            <a:r>
              <a:rPr lang="zh-CN" altLang="en-US" dirty="0"/>
              <a:t>称为</a:t>
            </a:r>
            <a:r>
              <a:rPr lang="zh-CN" altLang="en-US" dirty="0" smtClean="0"/>
              <a:t>其</a:t>
            </a:r>
            <a:r>
              <a:rPr lang="zh-CN" altLang="en-US" dirty="0"/>
              <a:t>起点，</a:t>
            </a:r>
            <a:r>
              <a:rPr lang="en-US" altLang="zh-CN" i="1" dirty="0"/>
              <a:t>b</a:t>
            </a:r>
            <a:r>
              <a:rPr lang="zh-CN" altLang="en-US" dirty="0"/>
              <a:t>称为其终点</a:t>
            </a:r>
            <a:r>
              <a:rPr lang="zh-CN" altLang="en-US" dirty="0" smtClean="0"/>
              <a:t>。此时，</a:t>
            </a:r>
            <a:r>
              <a:rPr lang="en-US" altLang="zh-CN" i="1" dirty="0"/>
              <a:t> E</a:t>
            </a:r>
            <a:r>
              <a:rPr lang="zh-CN" altLang="en-US" dirty="0" smtClean="0"/>
              <a:t>是</a:t>
            </a:r>
            <a:r>
              <a:rPr lang="en-US" altLang="zh-CN" i="1" dirty="0"/>
              <a:t>V</a:t>
            </a:r>
            <a:r>
              <a:rPr lang="zh-CN" altLang="en-US" dirty="0" smtClean="0"/>
              <a:t>上关系，称此图为</a:t>
            </a:r>
            <a:r>
              <a:rPr lang="en-US" altLang="zh-CN" i="1" dirty="0"/>
              <a:t>E</a:t>
            </a:r>
            <a:r>
              <a:rPr lang="zh-CN" altLang="en-US" dirty="0" smtClean="0"/>
              <a:t>的关系图。</a:t>
            </a:r>
            <a:endParaRPr lang="en-US" dirty="0" smtClean="0"/>
          </a:p>
          <a:p>
            <a:pPr lvl="1"/>
            <a:r>
              <a:rPr lang="zh-CN" altLang="en-US" dirty="0" smtClean="0"/>
              <a:t>形如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</a:t>
            </a:r>
            <a:r>
              <a:rPr lang="zh-CN" altLang="en-US" dirty="0" smtClean="0"/>
              <a:t>的边称为</a:t>
            </a:r>
            <a:r>
              <a:rPr lang="en-US" i="1" dirty="0" smtClean="0"/>
              <a:t>loop</a:t>
            </a:r>
            <a:r>
              <a:rPr lang="en-US" dirty="0" smtClean="0"/>
              <a:t>.  </a:t>
            </a:r>
            <a:r>
              <a:rPr lang="en-US" b="1" dirty="0" smtClean="0"/>
              <a:t>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zh-CN" altLang="en-US" dirty="0" smtClean="0"/>
              <a:t>一个具有顶点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边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	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c</a:t>
            </a:r>
            <a:r>
              <a:rPr lang="en-US" dirty="0" smtClean="0"/>
              <a:t>, a),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i="1" dirty="0" smtClean="0"/>
              <a:t>c,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zh-CN" altLang="en-US" dirty="0" smtClean="0"/>
              <a:t>的有向图如下：</a:t>
            </a:r>
            <a:r>
              <a:rPr lang="en-US" dirty="0" smtClean="0"/>
              <a:t>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3962400"/>
            <a:ext cx="2286000" cy="25965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</a:t>
            </a:r>
            <a:r>
              <a:rPr lang="zh-CN" altLang="en-US" dirty="0" smtClean="0"/>
              <a:t>图示例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zh-CN" altLang="en-US" b="1" dirty="0" smtClean="0"/>
              <a:t>：</a:t>
            </a:r>
            <a:r>
              <a:rPr lang="en-US" dirty="0" smtClean="0"/>
              <a:t> </a:t>
            </a:r>
            <a:r>
              <a:rPr lang="zh-CN" altLang="en-US" dirty="0" smtClean="0"/>
              <a:t>写出下图所表示的关系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zh-CN" altLang="en-US" b="1" dirty="0" smtClean="0"/>
              <a:t>解：</a:t>
            </a:r>
            <a:r>
              <a:rPr lang="en-US" dirty="0" smtClean="0"/>
              <a:t> R = {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1, 4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2, 2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4, 3</a:t>
            </a:r>
            <a:r>
              <a:rPr lang="en-US" sz="2800" dirty="0" smtClean="0"/>
              <a:t>)}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454986"/>
            <a:ext cx="2133600" cy="2287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关系及其性质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特殊关系</a:t>
            </a:r>
            <a:r>
              <a:rPr lang="zh-CN" altLang="en-US" dirty="0" smtClean="0"/>
              <a:t>的图的</a:t>
            </a:r>
            <a:r>
              <a:rPr lang="zh-CN" altLang="en-US" dirty="0"/>
              <a:t>特征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endParaRPr lang="en-US" i="1" dirty="0" smtClean="0"/>
          </a:p>
          <a:p>
            <a:r>
              <a:rPr lang="zh-CN" altLang="en-US" b="1" dirty="0" smtClean="0">
                <a:ea typeface="Cambria Math"/>
              </a:rPr>
              <a:t>自反性</a:t>
            </a:r>
            <a:r>
              <a:rPr lang="zh-CN" altLang="en-US" dirty="0" smtClean="0">
                <a:ea typeface="Cambria Math"/>
              </a:rPr>
              <a:t>：每个顶点上均有</a:t>
            </a:r>
            <a:r>
              <a:rPr lang="en-US" dirty="0" smtClean="0">
                <a:ea typeface="Cambria Math"/>
              </a:rPr>
              <a:t>loop</a:t>
            </a:r>
            <a:r>
              <a:rPr lang="zh-CN" altLang="en-US" dirty="0" smtClean="0">
                <a:ea typeface="Cambria Math"/>
              </a:rPr>
              <a:t>；</a:t>
            </a:r>
            <a:endParaRPr lang="en-US" dirty="0" smtClean="0">
              <a:ea typeface="Cambria Math"/>
            </a:endParaRPr>
          </a:p>
          <a:p>
            <a:r>
              <a:rPr lang="zh-CN" altLang="en-US" b="1" dirty="0" smtClean="0">
                <a:ea typeface="Cambria Math"/>
              </a:rPr>
              <a:t>对称性</a:t>
            </a:r>
            <a:r>
              <a:rPr lang="zh-CN" altLang="en-US" dirty="0" smtClean="0">
                <a:ea typeface="Cambria Math"/>
              </a:rPr>
              <a:t>：</a:t>
            </a:r>
            <a:r>
              <a:rPr lang="en-US" altLang="zh-CN" i="1" dirty="0" smtClean="0">
                <a:ea typeface="Cambria Math"/>
              </a:rPr>
              <a:t>x </a:t>
            </a:r>
            <a:r>
              <a:rPr lang="en-US" altLang="zh-CN" dirty="0">
                <a:latin typeface="Cambria Math"/>
                <a:ea typeface="Cambria Math"/>
              </a:rPr>
              <a:t>≠</a:t>
            </a:r>
            <a:r>
              <a:rPr lang="en-US" altLang="zh-CN" i="1" dirty="0">
                <a:latin typeface="Cambria Math"/>
                <a:ea typeface="Cambria Math"/>
              </a:rPr>
              <a:t> </a:t>
            </a:r>
            <a:r>
              <a:rPr lang="en-US" altLang="zh-CN" i="1" dirty="0" smtClean="0">
                <a:ea typeface="Cambria Math"/>
              </a:rPr>
              <a:t>y</a:t>
            </a:r>
            <a:r>
              <a:rPr lang="zh-CN" altLang="en-US" dirty="0" smtClean="0">
                <a:ea typeface="Cambria Math"/>
              </a:rPr>
              <a:t>，边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</a:t>
            </a:r>
            <a:r>
              <a:rPr lang="zh-CN" altLang="en-US" dirty="0" smtClean="0">
                <a:ea typeface="Cambria Math"/>
              </a:rPr>
              <a:t>和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</a:t>
            </a:r>
            <a:r>
              <a:rPr lang="zh-CN" altLang="en-US" dirty="0" smtClean="0">
                <a:ea typeface="Cambria Math"/>
              </a:rPr>
              <a:t>总成对出现；</a:t>
            </a:r>
            <a:endParaRPr lang="en-US" i="1" dirty="0" smtClean="0">
              <a:ea typeface="Cambria Math"/>
            </a:endParaRPr>
          </a:p>
          <a:p>
            <a:r>
              <a:rPr lang="zh-CN" altLang="en-US" b="1" dirty="0" smtClean="0">
                <a:ea typeface="Cambria Math"/>
              </a:rPr>
              <a:t>反对称性</a:t>
            </a:r>
            <a:r>
              <a:rPr lang="zh-CN" altLang="en-US" dirty="0" smtClean="0">
                <a:ea typeface="Cambria Math"/>
              </a:rPr>
              <a:t>：</a:t>
            </a:r>
            <a:r>
              <a:rPr lang="en-US" altLang="zh-CN" i="1" dirty="0">
                <a:ea typeface="Cambria Math"/>
              </a:rPr>
              <a:t>x </a:t>
            </a:r>
            <a:r>
              <a:rPr lang="en-US" altLang="zh-CN" dirty="0">
                <a:latin typeface="Cambria Math"/>
                <a:ea typeface="Cambria Math"/>
              </a:rPr>
              <a:t>≠</a:t>
            </a:r>
            <a:r>
              <a:rPr lang="en-US" altLang="zh-CN" i="1" dirty="0">
                <a:latin typeface="Cambria Math"/>
                <a:ea typeface="Cambria Math"/>
              </a:rPr>
              <a:t> </a:t>
            </a:r>
            <a:r>
              <a:rPr lang="en-US" altLang="zh-CN" i="1" dirty="0">
                <a:ea typeface="Cambria Math"/>
              </a:rPr>
              <a:t>y</a:t>
            </a:r>
            <a:r>
              <a:rPr lang="zh-CN" altLang="en-US" dirty="0">
                <a:ea typeface="Cambria Math"/>
              </a:rPr>
              <a:t>，</a:t>
            </a:r>
            <a:r>
              <a:rPr lang="zh-CN" altLang="en-US" dirty="0" smtClean="0">
                <a:ea typeface="Cambria Math"/>
              </a:rPr>
              <a:t>边</a:t>
            </a:r>
            <a:r>
              <a:rPr lang="en-US" altLang="zh-CN" dirty="0" smtClean="0">
                <a:ea typeface="Cambria Math"/>
              </a:rPr>
              <a:t>(</a:t>
            </a:r>
            <a:r>
              <a:rPr lang="en-US" altLang="zh-CN" i="1" dirty="0" err="1">
                <a:ea typeface="Cambria Math"/>
              </a:rPr>
              <a:t>x,y</a:t>
            </a:r>
            <a:r>
              <a:rPr lang="en-US" altLang="zh-CN" dirty="0" smtClean="0">
                <a:ea typeface="Cambria Math"/>
              </a:rPr>
              <a:t>)</a:t>
            </a:r>
            <a:r>
              <a:rPr lang="zh-CN" altLang="en-US" dirty="0" smtClean="0">
                <a:ea typeface="Cambria Math"/>
              </a:rPr>
              <a:t>和</a:t>
            </a:r>
            <a:r>
              <a:rPr lang="en-US" altLang="zh-CN" dirty="0">
                <a:ea typeface="Cambria Math"/>
              </a:rPr>
              <a:t>(</a:t>
            </a:r>
            <a:r>
              <a:rPr lang="en-US" altLang="zh-CN" i="1" dirty="0" err="1">
                <a:ea typeface="Cambria Math"/>
              </a:rPr>
              <a:t>y,x</a:t>
            </a:r>
            <a:r>
              <a:rPr lang="en-US" altLang="zh-CN" dirty="0" smtClean="0">
                <a:ea typeface="Cambria Math"/>
              </a:rPr>
              <a:t>)</a:t>
            </a:r>
            <a:r>
              <a:rPr lang="zh-CN" altLang="en-US" dirty="0" smtClean="0">
                <a:ea typeface="Cambria Math"/>
              </a:rPr>
              <a:t>总不成</a:t>
            </a:r>
            <a:r>
              <a:rPr lang="zh-CN" altLang="en-US" dirty="0">
                <a:ea typeface="Cambria Math"/>
              </a:rPr>
              <a:t>对出现；</a:t>
            </a:r>
            <a:endParaRPr lang="en-US" altLang="zh-CN" i="1" dirty="0">
              <a:ea typeface="Cambria Math"/>
            </a:endParaRPr>
          </a:p>
          <a:p>
            <a:r>
              <a:rPr lang="zh-CN" altLang="en-US" b="1" dirty="0" smtClean="0">
                <a:ea typeface="Cambria Math"/>
              </a:rPr>
              <a:t>传递性</a:t>
            </a:r>
            <a:r>
              <a:rPr lang="zh-CN" altLang="en-US" dirty="0" smtClean="0">
                <a:ea typeface="Cambria Math"/>
              </a:rPr>
              <a:t>：有边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</a:t>
            </a:r>
            <a:r>
              <a:rPr lang="zh-CN" altLang="en-US" dirty="0">
                <a:ea typeface="Cambria Math"/>
              </a:rPr>
              <a:t>和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y,z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zh-CN" altLang="en-US" dirty="0" smtClean="0">
                <a:ea typeface="Cambria Math"/>
              </a:rPr>
              <a:t>必有边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x,z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 </a:t>
            </a:r>
            <a:endParaRPr lang="en-US" dirty="0" smtClean="0">
              <a:ea typeface="Cambria Math"/>
            </a:endParaRPr>
          </a:p>
          <a:p>
            <a:pPr lvl="1"/>
            <a:endParaRPr lang="en-US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908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3733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953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不自反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zh-CN" altLang="en-US" sz="2400" dirty="0" smtClean="0"/>
              <a:t>平凡地，具有</a:t>
            </a:r>
            <a:r>
              <a:rPr lang="zh-CN" altLang="en-US" sz="2400" dirty="0"/>
              <a:t>对称性</a:t>
            </a:r>
            <a:r>
              <a:rPr lang="zh-CN" altLang="en-US" sz="2400" dirty="0" smtClean="0"/>
              <a:t>，反对称性</a:t>
            </a:r>
            <a:r>
              <a:rPr lang="zh-CN" altLang="en-US" sz="2400" dirty="0"/>
              <a:t>，传递性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2667000" y="3810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443216" y="2399168"/>
            <a:ext cx="382419" cy="353085"/>
          </a:xfrm>
          <a:custGeom>
            <a:avLst/>
            <a:gdLst>
              <a:gd name="connsiteX0" fmla="*/ 127968 w 382419"/>
              <a:gd name="connsiteY0" fmla="*/ 353085 h 353085"/>
              <a:gd name="connsiteX1" fmla="*/ 37434 w 382419"/>
              <a:gd name="connsiteY1" fmla="*/ 280658 h 353085"/>
              <a:gd name="connsiteX2" fmla="*/ 19327 w 382419"/>
              <a:gd name="connsiteY2" fmla="*/ 253497 h 353085"/>
              <a:gd name="connsiteX3" fmla="*/ 1220 w 382419"/>
              <a:gd name="connsiteY3" fmla="*/ 226337 h 353085"/>
              <a:gd name="connsiteX4" fmla="*/ 10273 w 382419"/>
              <a:gd name="connsiteY4" fmla="*/ 99588 h 353085"/>
              <a:gd name="connsiteX5" fmla="*/ 73647 w 382419"/>
              <a:gd name="connsiteY5" fmla="*/ 27161 h 353085"/>
              <a:gd name="connsiteX6" fmla="*/ 164182 w 382419"/>
              <a:gd name="connsiteY6" fmla="*/ 0 h 353085"/>
              <a:gd name="connsiteX7" fmla="*/ 290931 w 382419"/>
              <a:gd name="connsiteY7" fmla="*/ 18107 h 353085"/>
              <a:gd name="connsiteX8" fmla="*/ 318091 w 382419"/>
              <a:gd name="connsiteY8" fmla="*/ 36214 h 353085"/>
              <a:gd name="connsiteX9" fmla="*/ 327144 w 382419"/>
              <a:gd name="connsiteY9" fmla="*/ 63375 h 353085"/>
              <a:gd name="connsiteX10" fmla="*/ 345251 w 382419"/>
              <a:gd name="connsiteY10" fmla="*/ 90535 h 353085"/>
              <a:gd name="connsiteX11" fmla="*/ 363358 w 382419"/>
              <a:gd name="connsiteY11" fmla="*/ 144856 h 353085"/>
              <a:gd name="connsiteX12" fmla="*/ 372412 w 382419"/>
              <a:gd name="connsiteY12" fmla="*/ 172016 h 353085"/>
              <a:gd name="connsiteX13" fmla="*/ 381465 w 382419"/>
              <a:gd name="connsiteY13" fmla="*/ 208230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2419" h="353085">
                <a:moveTo>
                  <a:pt x="127968" y="353085"/>
                </a:moveTo>
                <a:cubicBezTo>
                  <a:pt x="53002" y="328098"/>
                  <a:pt x="84234" y="350860"/>
                  <a:pt x="37434" y="280658"/>
                </a:cubicBezTo>
                <a:lnTo>
                  <a:pt x="19327" y="253497"/>
                </a:lnTo>
                <a:lnTo>
                  <a:pt x="1220" y="226337"/>
                </a:lnTo>
                <a:cubicBezTo>
                  <a:pt x="4238" y="184087"/>
                  <a:pt x="0" y="140681"/>
                  <a:pt x="10273" y="99588"/>
                </a:cubicBezTo>
                <a:cubicBezTo>
                  <a:pt x="17157" y="72052"/>
                  <a:pt x="46063" y="39421"/>
                  <a:pt x="73647" y="27161"/>
                </a:cubicBezTo>
                <a:cubicBezTo>
                  <a:pt x="101983" y="14567"/>
                  <a:pt x="134087" y="7524"/>
                  <a:pt x="164182" y="0"/>
                </a:cubicBezTo>
                <a:cubicBezTo>
                  <a:pt x="189615" y="2312"/>
                  <a:pt x="256099" y="691"/>
                  <a:pt x="290931" y="18107"/>
                </a:cubicBezTo>
                <a:cubicBezTo>
                  <a:pt x="300663" y="22973"/>
                  <a:pt x="309038" y="30178"/>
                  <a:pt x="318091" y="36214"/>
                </a:cubicBezTo>
                <a:cubicBezTo>
                  <a:pt x="321109" y="45268"/>
                  <a:pt x="322876" y="54839"/>
                  <a:pt x="327144" y="63375"/>
                </a:cubicBezTo>
                <a:cubicBezTo>
                  <a:pt x="332010" y="73107"/>
                  <a:pt x="340832" y="80592"/>
                  <a:pt x="345251" y="90535"/>
                </a:cubicBezTo>
                <a:cubicBezTo>
                  <a:pt x="353003" y="107976"/>
                  <a:pt x="357322" y="126749"/>
                  <a:pt x="363358" y="144856"/>
                </a:cubicBezTo>
                <a:lnTo>
                  <a:pt x="372412" y="172016"/>
                </a:lnTo>
                <a:cubicBezTo>
                  <a:pt x="382419" y="202038"/>
                  <a:pt x="381465" y="189634"/>
                  <a:pt x="381465" y="20823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33600" y="2743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62400" y="3657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0" y="3733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5400" dirty="0"/>
              <a:t>从关系图确定关系的</a:t>
            </a:r>
            <a:r>
              <a:rPr lang="zh-CN" altLang="en-US" sz="5400" dirty="0" smtClean="0"/>
              <a:t>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5068669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/>
              <a:t> 不自反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不对称，不反对称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</a:t>
            </a:r>
            <a:r>
              <a:rPr lang="zh-CN" altLang="en-US" sz="2400" dirty="0"/>
              <a:t>不</a:t>
            </a:r>
            <a:r>
              <a:rPr lang="zh-CN" altLang="en-US" sz="2400" dirty="0" smtClean="0"/>
              <a:t>传递，因为有</a:t>
            </a:r>
            <a:r>
              <a:rPr lang="en-US" altLang="zh-CN" sz="2400" dirty="0" smtClean="0"/>
              <a:t>(a, b), (b, d)</a:t>
            </a:r>
            <a:r>
              <a:rPr lang="zh-CN" altLang="en-US" sz="2400" dirty="0" smtClean="0"/>
              <a:t>而无</a:t>
            </a:r>
            <a:r>
              <a:rPr lang="en-US" altLang="zh-CN" sz="2400" dirty="0" smtClean="0"/>
              <a:t>(a, d)</a:t>
            </a:r>
            <a:endParaRPr lang="en-US" altLang="zh-CN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50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2895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05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91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34" name="Oval 33"/>
          <p:cNvSpPr/>
          <p:nvPr/>
        </p:nvSpPr>
        <p:spPr>
          <a:xfrm>
            <a:off x="23622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24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724400" y="2971800"/>
            <a:ext cx="0" cy="11430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29200" y="2895600"/>
            <a:ext cx="0" cy="12954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zh-CN" altLang="en-US" sz="5400" dirty="0"/>
              <a:t>从关系图确定关系的</a:t>
            </a:r>
            <a:r>
              <a:rPr lang="zh-CN" altLang="en-US" sz="5400" dirty="0" smtClean="0"/>
              <a:t>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48768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不</a:t>
            </a:r>
            <a:r>
              <a:rPr lang="zh-CN" altLang="en-US" sz="2400" dirty="0"/>
              <a:t>自反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/>
              <a:t>不对称</a:t>
            </a:r>
            <a:r>
              <a:rPr lang="zh-CN" altLang="en-US" sz="2400" dirty="0" smtClean="0"/>
              <a:t>，反对称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传递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43100" y="3390900"/>
            <a:ext cx="9906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43200" y="2895600"/>
            <a:ext cx="19050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3962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2971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4" name="Oval 23"/>
          <p:cNvSpPr/>
          <p:nvPr/>
        </p:nvSpPr>
        <p:spPr>
          <a:xfrm>
            <a:off x="25146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zh-CN" altLang="en-US" sz="5400" dirty="0"/>
              <a:t>从关系图确定关系的</a:t>
            </a:r>
            <a:r>
              <a:rPr lang="zh-CN" altLang="en-US" sz="5400" dirty="0" smtClean="0"/>
              <a:t>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00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39624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7244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/>
              <a:t> 不自反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/>
              <a:t>不对称，反对称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传递，</a:t>
            </a:r>
            <a:r>
              <a:rPr lang="zh-CN" altLang="en-US" sz="2400" dirty="0"/>
              <a:t>平凡</a:t>
            </a:r>
            <a:r>
              <a:rPr lang="zh-CN" altLang="en-US" sz="2400" dirty="0" smtClean="0"/>
              <a:t>地</a:t>
            </a:r>
            <a:endParaRPr lang="en-US" altLang="zh-CN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2819400"/>
            <a:ext cx="23622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743200" y="2743200"/>
            <a:ext cx="1905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3886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2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zh-CN" altLang="en-US" sz="5400" dirty="0"/>
              <a:t>从关系图确定关系的</a:t>
            </a:r>
            <a:r>
              <a:rPr lang="zh-CN" altLang="en-US" sz="5400" dirty="0" smtClean="0"/>
              <a:t>性质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用关系图计算关系的幂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定理</a:t>
            </a:r>
            <a:r>
              <a:rPr lang="zh-CN" altLang="en-US" dirty="0" smtClean="0"/>
              <a:t>：</a:t>
            </a:r>
            <a:r>
              <a:rPr lang="en-US" altLang="zh-CN" sz="2800" i="1" dirty="0"/>
              <a:t> R</a:t>
            </a:r>
            <a:r>
              <a:rPr lang="en-US" altLang="zh-CN" sz="2800" dirty="0"/>
              <a:t> 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上的关系，</a:t>
            </a:r>
            <a:r>
              <a:rPr lang="en-US" altLang="zh-CN" sz="2800" dirty="0" smtClean="0"/>
              <a:t>(a, b)</a:t>
            </a:r>
            <a:r>
              <a:rPr lang="en-US" altLang="zh-CN" sz="2800" dirty="0">
                <a:latin typeface="Cambria Math"/>
                <a:ea typeface="Cambria Math"/>
              </a:rPr>
              <a:t>∈</a:t>
            </a:r>
            <a:r>
              <a:rPr lang="en-US" altLang="zh-CN" sz="2800" i="1" dirty="0"/>
              <a:t>R</a:t>
            </a:r>
            <a:r>
              <a:rPr lang="en-US" altLang="zh-CN" sz="2800" i="1" baseline="30000" dirty="0">
                <a:ea typeface="Cambria Math" pitchFamily="18" charset="0"/>
              </a:rPr>
              <a:t>n</a:t>
            </a:r>
            <a:r>
              <a:rPr lang="zh-CN" altLang="en-US" sz="2800" dirty="0"/>
              <a:t>当且仅当在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的关系图中有</a:t>
            </a:r>
            <a:r>
              <a:rPr lang="zh-CN" altLang="en-US" sz="2800" dirty="0" smtClean="0"/>
              <a:t>从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长为</a:t>
            </a:r>
            <a:r>
              <a:rPr lang="en-US" altLang="zh-CN" sz="2800" dirty="0"/>
              <a:t>n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路。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b="1" dirty="0" smtClean="0"/>
              <a:t>证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800" dirty="0" smtClean="0">
                <a:sym typeface="Symbol" panose="05050102010706020507" pitchFamily="18" charset="2"/>
              </a:rPr>
              <a:t>“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”:  </a:t>
            </a:r>
            <a:r>
              <a:rPr lang="zh-CN" altLang="en-US" sz="2800" dirty="0" smtClean="0">
                <a:latin typeface="Cambria Math" panose="02040503050406030204" pitchFamily="18" charset="0"/>
                <a:sym typeface="Symbol" panose="05050102010706020507" pitchFamily="18" charset="2"/>
              </a:rPr>
              <a:t>如果取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(a, b)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zh-CN" altLang="en-US" sz="2800" dirty="0">
                <a:latin typeface="Cambria Math" panose="02040503050406030204" pitchFamily="18" charset="0"/>
                <a:ea typeface="Cambria Math"/>
              </a:rPr>
              <a:t>由复合之定义知，</a:t>
            </a:r>
            <a:r>
              <a:rPr lang="zh-CN" altLang="en-US" sz="2800" dirty="0" smtClean="0">
                <a:latin typeface="Cambria Math" panose="02040503050406030204" pitchFamily="18" charset="0"/>
                <a:ea typeface="Cambria Math"/>
              </a:rPr>
              <a:t>存在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∊ A</a:t>
            </a:r>
            <a:r>
              <a:rPr lang="zh-CN" altLang="en-US" sz="2800" dirty="0" smtClean="0">
                <a:latin typeface="Cambria Math" panose="02040503050406030204" pitchFamily="18" charset="0"/>
                <a:ea typeface="Cambria Math"/>
              </a:rPr>
              <a:t>使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(a, 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en-US" altLang="zh-CN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 R</a:t>
            </a:r>
            <a:r>
              <a:rPr lang="en-US" altLang="zh-CN" sz="28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n-2 </a:t>
            </a:r>
            <a:r>
              <a:rPr lang="zh-CN" altLang="en-US" sz="2800" dirty="0" smtClean="0">
                <a:latin typeface="Cambria Math" panose="02040503050406030204" pitchFamily="18" charset="0"/>
                <a:ea typeface="Cambria Math"/>
              </a:rPr>
              <a:t>，再用</a:t>
            </a:r>
            <a:r>
              <a:rPr lang="zh-CN" altLang="en-US" sz="2800" dirty="0">
                <a:latin typeface="Cambria Math" panose="02040503050406030204" pitchFamily="18" charset="0"/>
                <a:ea typeface="Cambria Math"/>
              </a:rPr>
              <a:t>复合之</a:t>
            </a:r>
            <a:r>
              <a:rPr lang="zh-CN" altLang="en-US" sz="2800" dirty="0" smtClean="0">
                <a:latin typeface="Cambria Math" panose="02040503050406030204" pitchFamily="18" charset="0"/>
                <a:ea typeface="Cambria Math"/>
              </a:rPr>
              <a:t>定义</a:t>
            </a:r>
            <a:r>
              <a:rPr lang="zh-CN" altLang="en-US" sz="2800" dirty="0">
                <a:latin typeface="Cambria Math" panose="02040503050406030204" pitchFamily="18" charset="0"/>
                <a:ea typeface="Cambria Math"/>
              </a:rPr>
              <a:t>知，存在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∊ A</a:t>
            </a:r>
            <a:r>
              <a:rPr lang="zh-CN" altLang="en-US" sz="2800" dirty="0" smtClean="0">
                <a:latin typeface="Cambria Math" panose="02040503050406030204" pitchFamily="18" charset="0"/>
                <a:ea typeface="Cambria Math"/>
              </a:rPr>
              <a:t>使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n-2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 R</a:t>
            </a:r>
            <a:r>
              <a:rPr lang="en-US" altLang="zh-CN" sz="28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8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n-3 </a:t>
            </a:r>
            <a:r>
              <a:rPr lang="zh-CN" altLang="en-US" sz="2800" dirty="0" smtClean="0">
                <a:latin typeface="Cambria Math" panose="02040503050406030204" pitchFamily="18" charset="0"/>
                <a:ea typeface="Cambria Math"/>
              </a:rPr>
              <a:t>，依次往下，我们得到，</a:t>
            </a:r>
            <a:r>
              <a:rPr lang="zh-CN" altLang="en-US" sz="2800" dirty="0" smtClean="0">
                <a:latin typeface="Cambria Math" panose="02040503050406030204" pitchFamily="18" charset="0"/>
                <a:sym typeface="Symbol" panose="05050102010706020507" pitchFamily="18" charset="2"/>
              </a:rPr>
              <a:t>存在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 , 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∊ 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 </a:t>
            </a:r>
            <a:r>
              <a:rPr lang="zh-CN" altLang="en-US" sz="2800" dirty="0" smtClean="0">
                <a:latin typeface="Cambria Math" panose="02040503050406030204" pitchFamily="18" charset="0"/>
                <a:ea typeface="Cambria Math"/>
              </a:rPr>
              <a:t>使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(a, 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), … ,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b)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∊ 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R, </a:t>
            </a:r>
            <a:r>
              <a:rPr lang="zh-CN" altLang="en-US" sz="2800" dirty="0" smtClean="0">
                <a:latin typeface="Cambria Math" panose="02040503050406030204" pitchFamily="18" charset="0"/>
                <a:ea typeface="Cambria Math"/>
              </a:rPr>
              <a:t>他们正好表示</a:t>
            </a:r>
            <a:r>
              <a:rPr lang="zh-CN" altLang="en-US" sz="2800" dirty="0">
                <a:latin typeface="Cambria Math" panose="02040503050406030204" pitchFamily="18" charset="0"/>
              </a:rPr>
              <a:t>关系图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中从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800" dirty="0">
                <a:latin typeface="Cambria Math" panose="02040503050406030204" pitchFamily="18" charset="0"/>
              </a:rPr>
              <a:t>到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的一条长</a:t>
            </a:r>
            <a:r>
              <a:rPr lang="zh-CN" altLang="en-US" sz="2800" dirty="0">
                <a:latin typeface="Cambria Math" panose="02040503050406030204" pitchFamily="18" charset="0"/>
              </a:rPr>
              <a:t>为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2800" dirty="0">
                <a:latin typeface="Cambria Math" panose="02040503050406030204" pitchFamily="18" charset="0"/>
              </a:rPr>
              <a:t>的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路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r>
              <a:rPr lang="en-US" altLang="zh-CN" sz="2800" dirty="0">
                <a:sym typeface="Symbol" panose="05050102010706020507" pitchFamily="18" charset="2"/>
              </a:rPr>
              <a:t>“</a:t>
            </a:r>
            <a:r>
              <a:rPr lang="zh-CN" altLang="en-US" sz="2800" dirty="0">
                <a:sym typeface="Symbol" panose="05050102010706020507" pitchFamily="18" charset="2"/>
              </a:rPr>
              <a:t></a:t>
            </a:r>
            <a:r>
              <a:rPr lang="en-US" altLang="zh-CN" sz="2800" dirty="0" smtClean="0">
                <a:sym typeface="Symbol" panose="05050102010706020507" pitchFamily="18" charset="2"/>
              </a:rPr>
              <a:t>”: </a:t>
            </a:r>
            <a:r>
              <a:rPr lang="zh-CN" altLang="en-US" sz="2800" dirty="0" smtClean="0">
                <a:sym typeface="Symbol" panose="05050102010706020507" pitchFamily="18" charset="2"/>
              </a:rPr>
              <a:t>显然</a:t>
            </a:r>
            <a:endParaRPr lang="en-US" altLang="zh-CN" sz="2800" baseline="30000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750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用关系图计算关系的幂</a:t>
            </a:r>
            <a:endParaRPr lang="en-US" sz="5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19200" y="1752600"/>
            <a:ext cx="2286000" cy="1956375"/>
            <a:chOff x="1905000" y="2590800"/>
            <a:chExt cx="4572000" cy="4587861"/>
          </a:xfrm>
        </p:grpSpPr>
        <p:sp>
          <p:nvSpPr>
            <p:cNvPr id="4" name="Oval 3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743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90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5029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5105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86200" y="5807315"/>
              <a:ext cx="381000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endParaRPr lang="en-US" sz="32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200" y="1676400"/>
            <a:ext cx="2133600" cy="1956375"/>
            <a:chOff x="1676400" y="1676400"/>
            <a:chExt cx="4800600" cy="4609120"/>
          </a:xfrm>
        </p:grpSpPr>
        <p:sp>
          <p:nvSpPr>
            <p:cNvPr id="22" name="Oval 21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350" y="4907820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r>
                <a:rPr lang="en-US" sz="3200" baseline="30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3200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428129" y="4182568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28129" y="499577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862482" y="499577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98341" y="4182568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05400" y="4182568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91400" y="4114800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98341" y="5232966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463988" y="5266850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5410200"/>
            <a:ext cx="75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R</a:t>
            </a:r>
            <a:r>
              <a:rPr lang="en-US" sz="3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3200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5228776" y="4690804"/>
            <a:ext cx="542141" cy="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4191000" y="22098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6019800" y="3581400"/>
            <a:ext cx="304800" cy="2286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4191000" y="47244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066800" y="3911025"/>
            <a:ext cx="2743200" cy="2108775"/>
            <a:chOff x="1752600" y="1676400"/>
            <a:chExt cx="4876800" cy="4177096"/>
          </a:xfrm>
        </p:grpSpPr>
        <p:sp>
          <p:nvSpPr>
            <p:cNvPr id="67" name="Oval 66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2600" y="1905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48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895600" y="20574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513667" y="4695164"/>
              <a:ext cx="1828800" cy="115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r>
                <a:rPr lang="en-US" sz="3200" baseline="30000" dirty="0" smtClean="0"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3200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62000" y="6019800"/>
            <a:ext cx="7543800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r>
              <a:rPr lang="en-US" altLang="zh-CN" sz="2400" dirty="0" smtClean="0">
                <a:latin typeface="Cambria Math"/>
                <a:ea typeface="Cambria Math"/>
              </a:rPr>
              <a:t>∈</a:t>
            </a:r>
            <a:r>
              <a:rPr lang="en-US" sz="2400" i="1" dirty="0" smtClean="0"/>
              <a:t>R</a:t>
            </a:r>
            <a:r>
              <a:rPr lang="en-US" sz="2400" i="1" baseline="30000" dirty="0" smtClean="0">
                <a:ea typeface="Cambria Math" pitchFamily="18" charset="0"/>
              </a:rPr>
              <a:t>n</a:t>
            </a:r>
            <a:r>
              <a:rPr lang="zh-CN" altLang="en-US" sz="2400" dirty="0" smtClean="0"/>
              <a:t>当且仅当在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的关系图中有从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的长为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的路</a:t>
            </a:r>
            <a:endParaRPr lang="en-US" sz="2400" baseline="300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7010400" y="403860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6934200" y="487680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881162">
            <a:off x="5525642" y="4909739"/>
            <a:ext cx="30480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关系的闭包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闭包的定义</a:t>
            </a:r>
            <a:endParaRPr lang="en-US" altLang="zh-CN" dirty="0" smtClean="0"/>
          </a:p>
          <a:p>
            <a:r>
              <a:rPr lang="zh-CN" altLang="en-US" dirty="0" smtClean="0"/>
              <a:t>传递闭包的计算公式</a:t>
            </a:r>
            <a:endParaRPr lang="en-US" altLang="zh-CN" dirty="0" smtClean="0"/>
          </a:p>
          <a:p>
            <a:r>
              <a:rPr lang="en-US" altLang="zh-CN" b="1" dirty="0"/>
              <a:t>Warshall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210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关系的三种闭包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针对关系自反性、对称性和传递性，我们有三种闭包：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是</a:t>
            </a:r>
            <a:r>
              <a:rPr lang="en-US" altLang="zh-CN" sz="2400" i="1" dirty="0"/>
              <a:t>A</a:t>
            </a:r>
            <a:r>
              <a:rPr lang="zh-CN" altLang="en-US" sz="2400" dirty="0"/>
              <a:t>上的关系，</a:t>
            </a:r>
            <a:endParaRPr lang="en-US" altLang="zh-CN" dirty="0"/>
          </a:p>
          <a:p>
            <a:r>
              <a:rPr lang="en-US" altLang="zh-CN" sz="2800" i="1" dirty="0"/>
              <a:t>R</a:t>
            </a:r>
            <a:r>
              <a:rPr lang="zh-CN" altLang="en-US" dirty="0" smtClean="0"/>
              <a:t>的自反闭包是包含</a:t>
            </a:r>
            <a:r>
              <a:rPr lang="en-US" altLang="zh-CN" sz="2400" i="1" dirty="0"/>
              <a:t>R</a:t>
            </a:r>
            <a:r>
              <a:rPr lang="zh-CN" altLang="en-US" dirty="0" smtClean="0"/>
              <a:t>的最小自反关系，记作</a:t>
            </a:r>
            <a:r>
              <a:rPr lang="en-US" altLang="zh-CN" dirty="0" smtClean="0"/>
              <a:t>r(</a:t>
            </a:r>
            <a:r>
              <a:rPr lang="en-US" altLang="zh-CN" sz="2400" i="1" dirty="0"/>
              <a:t>R</a:t>
            </a:r>
            <a:r>
              <a:rPr lang="en-US" altLang="zh-CN" dirty="0" smtClean="0"/>
              <a:t>);</a:t>
            </a:r>
          </a:p>
          <a:p>
            <a:r>
              <a:rPr lang="en-US" altLang="zh-CN" sz="2800" i="1" dirty="0"/>
              <a:t>R</a:t>
            </a:r>
            <a:r>
              <a:rPr lang="zh-CN" altLang="en-US" dirty="0" smtClean="0"/>
              <a:t>的</a:t>
            </a:r>
            <a:r>
              <a:rPr lang="zh-CN" altLang="en-US" dirty="0"/>
              <a:t>对称</a:t>
            </a:r>
            <a:r>
              <a:rPr lang="zh-CN" altLang="en-US" dirty="0" smtClean="0"/>
              <a:t>闭包</a:t>
            </a:r>
            <a:r>
              <a:rPr lang="zh-CN" altLang="en-US" dirty="0"/>
              <a:t>是包含</a:t>
            </a:r>
            <a:r>
              <a:rPr lang="en-US" altLang="zh-CN" sz="2400" i="1" dirty="0"/>
              <a:t>R</a:t>
            </a:r>
            <a:r>
              <a:rPr lang="zh-CN" altLang="en-US" dirty="0"/>
              <a:t>的</a:t>
            </a:r>
            <a:r>
              <a:rPr lang="zh-CN" altLang="en-US" dirty="0" smtClean="0"/>
              <a:t>最小</a:t>
            </a:r>
            <a:r>
              <a:rPr lang="zh-CN" altLang="en-US" dirty="0"/>
              <a:t>对称</a:t>
            </a:r>
            <a:r>
              <a:rPr lang="zh-CN" altLang="en-US" dirty="0" smtClean="0"/>
              <a:t>关系</a:t>
            </a:r>
            <a:r>
              <a:rPr lang="zh-CN" altLang="en-US" dirty="0"/>
              <a:t>，记</a:t>
            </a:r>
            <a:r>
              <a:rPr lang="zh-CN" altLang="en-US" dirty="0" smtClean="0"/>
              <a:t>作</a:t>
            </a:r>
            <a:r>
              <a:rPr lang="en-US" altLang="zh-CN" dirty="0" smtClean="0"/>
              <a:t>s(</a:t>
            </a:r>
            <a:r>
              <a:rPr lang="en-US" altLang="zh-CN" sz="2400" i="1" dirty="0" smtClean="0"/>
              <a:t>R</a:t>
            </a:r>
            <a:r>
              <a:rPr lang="en-US" altLang="zh-CN" dirty="0"/>
              <a:t>);</a:t>
            </a:r>
            <a:endParaRPr lang="zh-CN" altLang="en-US" dirty="0"/>
          </a:p>
          <a:p>
            <a:r>
              <a:rPr lang="en-US" altLang="zh-CN" sz="2800" i="1" dirty="0"/>
              <a:t>R</a:t>
            </a:r>
            <a:r>
              <a:rPr lang="zh-CN" altLang="en-US" dirty="0" smtClean="0"/>
              <a:t>的传递闭包</a:t>
            </a:r>
            <a:r>
              <a:rPr lang="zh-CN" altLang="en-US" dirty="0"/>
              <a:t>是包含</a:t>
            </a:r>
            <a:r>
              <a:rPr lang="en-US" altLang="zh-CN" sz="2400" i="1" dirty="0"/>
              <a:t>R</a:t>
            </a:r>
            <a:r>
              <a:rPr lang="zh-CN" altLang="en-US" dirty="0"/>
              <a:t>的</a:t>
            </a:r>
            <a:r>
              <a:rPr lang="zh-CN" altLang="en-US" dirty="0" smtClean="0"/>
              <a:t>最小</a:t>
            </a:r>
            <a:r>
              <a:rPr lang="zh-CN" altLang="en-US" dirty="0"/>
              <a:t>传递</a:t>
            </a:r>
            <a:r>
              <a:rPr lang="zh-CN" altLang="en-US" dirty="0" smtClean="0"/>
              <a:t>关系</a:t>
            </a:r>
            <a:r>
              <a:rPr lang="zh-CN" altLang="en-US" dirty="0"/>
              <a:t>，记</a:t>
            </a:r>
            <a:r>
              <a:rPr lang="zh-CN" altLang="en-US" dirty="0" smtClean="0"/>
              <a:t>作</a:t>
            </a:r>
            <a:r>
              <a:rPr lang="en-US" altLang="zh-CN" dirty="0" smtClean="0"/>
              <a:t>t(</a:t>
            </a:r>
            <a:r>
              <a:rPr lang="en-US" altLang="zh-CN" sz="2400" i="1" dirty="0" smtClean="0"/>
              <a:t>R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有反对称闭包吗？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69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本节摘要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关系与函数</a:t>
            </a:r>
            <a:endParaRPr lang="en-US" dirty="0" smtClean="0"/>
          </a:p>
          <a:p>
            <a:r>
              <a:rPr lang="zh-CN" altLang="en-US" dirty="0" smtClean="0"/>
              <a:t>关系的性质</a:t>
            </a:r>
            <a:endParaRPr lang="en-US" dirty="0" smtClean="0"/>
          </a:p>
          <a:p>
            <a:pPr lvl="1"/>
            <a:r>
              <a:rPr lang="zh-CN" altLang="en-US" dirty="0" smtClean="0"/>
              <a:t>自反性</a:t>
            </a:r>
            <a:endParaRPr lang="en-US" dirty="0" smtClean="0"/>
          </a:p>
          <a:p>
            <a:pPr lvl="1"/>
            <a:r>
              <a:rPr lang="zh-CN" altLang="en-US" dirty="0"/>
              <a:t>对称性</a:t>
            </a:r>
            <a:r>
              <a:rPr lang="zh-CN" altLang="en-US" dirty="0" smtClean="0"/>
              <a:t>与反对称性</a:t>
            </a:r>
            <a:endParaRPr lang="en-US" dirty="0" smtClean="0"/>
          </a:p>
          <a:p>
            <a:pPr lvl="1"/>
            <a:r>
              <a:rPr lang="zh-CN" altLang="en-US" dirty="0" smtClean="0"/>
              <a:t>传递性</a:t>
            </a:r>
            <a:endParaRPr lang="en-US" dirty="0" smtClean="0"/>
          </a:p>
          <a:p>
            <a:r>
              <a:rPr lang="zh-CN" altLang="en-US" dirty="0" smtClean="0"/>
              <a:t>关系的组合与复合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自反闭包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对于集合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，定义其上的关系：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I</a:t>
            </a:r>
            <a:r>
              <a:rPr lang="en-US" altLang="zh-CN" baseline="-25000" dirty="0" smtClean="0"/>
              <a:t>A </a:t>
            </a:r>
            <a:r>
              <a:rPr lang="en-US" altLang="zh-CN" dirty="0" smtClean="0"/>
              <a:t>= {(a, a)|a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∈A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称为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上的恒等关系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i="1" dirty="0" smtClean="0"/>
              <a:t>   R</a:t>
            </a:r>
            <a:r>
              <a:rPr lang="zh-CN" altLang="en-US" sz="2800" dirty="0" smtClean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上的关系</a:t>
            </a:r>
            <a:r>
              <a:rPr lang="zh-CN" altLang="en-US" sz="2800" dirty="0" smtClean="0"/>
              <a:t>，则其</a:t>
            </a:r>
            <a:r>
              <a:rPr lang="zh-CN" altLang="en-US" dirty="0"/>
              <a:t>自反</a:t>
            </a:r>
            <a:r>
              <a:rPr lang="zh-CN" altLang="en-US" dirty="0" smtClean="0"/>
              <a:t>闭包：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r(R) = </a:t>
            </a:r>
            <a:r>
              <a:rPr lang="en-US" altLang="zh-CN" sz="2400" dirty="0" smtClean="0"/>
              <a:t>R </a:t>
            </a:r>
            <a:r>
              <a:rPr lang="en-US" altLang="zh-CN" sz="2400" dirty="0" smtClean="0">
                <a:latin typeface="Cambria Math"/>
                <a:ea typeface="Cambria Math"/>
              </a:rPr>
              <a:t>∪ </a:t>
            </a:r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983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对称闭包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i="1" dirty="0" smtClean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zh-CN" altLang="en-US" dirty="0" smtClean="0"/>
              <a:t>，定义相应的关系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R’ = {(b, </a:t>
            </a:r>
            <a:r>
              <a:rPr lang="en-US" altLang="zh-CN" dirty="0"/>
              <a:t>a</a:t>
            </a:r>
            <a:r>
              <a:rPr lang="en-US" altLang="zh-CN" dirty="0" smtClean="0"/>
              <a:t>)| (a, b)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∈ R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称为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的逆关系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i="1" dirty="0" smtClean="0"/>
              <a:t>   R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上的关系，则</a:t>
            </a:r>
            <a:r>
              <a:rPr lang="zh-CN" altLang="en-US" sz="2800" dirty="0" smtClean="0"/>
              <a:t>其对称</a:t>
            </a:r>
            <a:r>
              <a:rPr lang="zh-CN" altLang="en-US" dirty="0" smtClean="0"/>
              <a:t>闭包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s(R</a:t>
            </a:r>
            <a:r>
              <a:rPr lang="en-US" altLang="zh-CN" dirty="0"/>
              <a:t>) = </a:t>
            </a:r>
            <a:r>
              <a:rPr lang="en-US" altLang="zh-CN" sz="2400" dirty="0"/>
              <a:t>R </a:t>
            </a:r>
            <a:r>
              <a:rPr lang="en-US" altLang="zh-CN" sz="2400" dirty="0">
                <a:latin typeface="Cambria Math"/>
                <a:ea typeface="Cambria Math"/>
              </a:rPr>
              <a:t>∪ </a:t>
            </a:r>
            <a:r>
              <a:rPr lang="en-US" altLang="zh-CN" dirty="0"/>
              <a:t>R’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93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传递闭包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800" i="1" dirty="0" smtClean="0"/>
                  <a:t>R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上的关系，定义相应的关系</a:t>
                </a:r>
                <a:r>
                  <a:rPr lang="zh-CN" altLang="en-US" sz="2800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b="1" dirty="0" smtClean="0"/>
              </a:p>
              <a:p>
                <a:pPr marL="0" indent="0">
                  <a:buNone/>
                </a:pPr>
                <a:endParaRPr lang="en-US" altLang="zh-CN" sz="2800" b="1" dirty="0" smtClean="0"/>
              </a:p>
              <a:p>
                <a:pPr marL="0" indent="0">
                  <a:buNone/>
                </a:pPr>
                <a:r>
                  <a:rPr lang="zh-CN" altLang="en-US" sz="2800" b="1" dirty="0" smtClean="0"/>
                  <a:t>定理</a:t>
                </a:r>
                <a:r>
                  <a:rPr lang="en-US" altLang="zh-CN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800" dirty="0" smtClean="0"/>
                  <a:t>：</a:t>
                </a:r>
                <a:r>
                  <a:rPr lang="en-US" altLang="zh-CN" sz="2800" i="1" dirty="0" smtClean="0"/>
                  <a:t>R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上的关系，</a:t>
                </a:r>
                <a:r>
                  <a:rPr lang="en-US" altLang="zh-CN" sz="2800" i="1" dirty="0"/>
                  <a:t>R</a:t>
                </a:r>
                <a:r>
                  <a:rPr lang="en-US" altLang="zh-CN" sz="2800" i="1" baseline="30000" dirty="0">
                    <a:ea typeface="Cambria Math" pitchFamily="18" charset="0"/>
                  </a:rPr>
                  <a:t>+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 smtClean="0"/>
                  <a:t>的传递闭包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我们需要</a:t>
                </a:r>
                <a:r>
                  <a:rPr lang="zh-CN" altLang="en-US" sz="2400" dirty="0" smtClean="0"/>
                  <a:t>证明：</a:t>
                </a:r>
                <a:endParaRPr lang="en-US" altLang="zh-CN" sz="2400" dirty="0" smtClean="0"/>
              </a:p>
              <a:p>
                <a:r>
                  <a:rPr lang="en-US" altLang="zh-CN" sz="2400" i="1" dirty="0" smtClean="0"/>
                  <a:t>R</a:t>
                </a:r>
                <a:r>
                  <a:rPr lang="en-US" altLang="zh-CN" sz="2400" i="1" baseline="30000" dirty="0">
                    <a:ea typeface="Cambria Math" pitchFamily="18" charset="0"/>
                  </a:rPr>
                  <a:t>+</a:t>
                </a:r>
                <a:r>
                  <a:rPr lang="zh-CN" altLang="en-US" sz="2400" dirty="0"/>
                  <a:t>是传递关系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b="1" dirty="0" smtClean="0"/>
                  <a:t>证</a:t>
                </a:r>
                <a:r>
                  <a:rPr lang="zh-CN" altLang="en-US" sz="2400" dirty="0"/>
                  <a:t>：如果</a:t>
                </a:r>
                <a:r>
                  <a:rPr lang="en-US" altLang="zh-CN" sz="2400" dirty="0"/>
                  <a:t>(a, b)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∈</a:t>
                </a:r>
                <a:r>
                  <a:rPr lang="en-US" altLang="zh-CN" sz="2400" i="1" dirty="0"/>
                  <a:t> R</a:t>
                </a:r>
                <a:r>
                  <a:rPr lang="en-US" altLang="zh-CN" sz="2400" i="1" baseline="30000" dirty="0">
                    <a:ea typeface="Cambria Math" pitchFamily="18" charset="0"/>
                  </a:rPr>
                  <a:t>+</a:t>
                </a:r>
                <a:r>
                  <a:rPr lang="en-US" altLang="zh-CN" sz="2400" dirty="0"/>
                  <a:t>, (b, c)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∈</a:t>
                </a:r>
                <a:r>
                  <a:rPr lang="en-US" altLang="zh-CN" sz="2400" i="1" dirty="0"/>
                  <a:t> R</a:t>
                </a:r>
                <a:r>
                  <a:rPr lang="en-US" altLang="zh-CN" sz="2400" i="1" baseline="30000" dirty="0">
                    <a:ea typeface="Cambria Math" pitchFamily="18" charset="0"/>
                  </a:rPr>
                  <a:t>+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有定义可知有正整数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, j</a:t>
                </a:r>
                <a:r>
                  <a:rPr lang="zh-CN" altLang="en-US" sz="2400" dirty="0"/>
                  <a:t>使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(a, b)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∈</a:t>
                </a:r>
                <a:r>
                  <a:rPr lang="en-US" altLang="zh-CN" sz="2400" i="1" dirty="0"/>
                  <a:t> </a:t>
                </a:r>
                <a:r>
                  <a:rPr lang="en-US" altLang="zh-CN" sz="2400" i="1" dirty="0" err="1"/>
                  <a:t>R</a:t>
                </a:r>
                <a:r>
                  <a:rPr lang="en-US" altLang="zh-CN" sz="2400" i="1" baseline="30000" dirty="0" err="1">
                    <a:ea typeface="Cambria Math" pitchFamily="18" charset="0"/>
                  </a:rPr>
                  <a:t>i</a:t>
                </a:r>
                <a:r>
                  <a:rPr lang="en-US" altLang="zh-CN" sz="2400" dirty="0"/>
                  <a:t>, (b, c)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∈</a:t>
                </a:r>
                <a:r>
                  <a:rPr lang="en-US" altLang="zh-CN" sz="2400" i="1" dirty="0"/>
                  <a:t> </a:t>
                </a:r>
                <a:r>
                  <a:rPr lang="en-US" altLang="zh-CN" sz="2400" i="1" dirty="0" err="1"/>
                  <a:t>R</a:t>
                </a:r>
                <a:r>
                  <a:rPr lang="en-US" altLang="zh-CN" sz="2400" i="1" baseline="30000" dirty="0" err="1">
                    <a:ea typeface="Cambria Math" pitchFamily="18" charset="0"/>
                  </a:rPr>
                  <a:t>j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故</a:t>
                </a:r>
                <a:r>
                  <a:rPr lang="en-US" altLang="zh-CN" sz="2400" dirty="0"/>
                  <a:t>(a, </a:t>
                </a:r>
                <a:r>
                  <a:rPr lang="en-US" altLang="zh-CN" sz="2400" dirty="0" smtClean="0"/>
                  <a:t>c)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CN" sz="2400" i="1" dirty="0"/>
                  <a:t> </a:t>
                </a:r>
                <a:r>
                  <a:rPr lang="en-US" altLang="zh-CN" sz="2400" i="1" dirty="0" err="1" smtClean="0"/>
                  <a:t>R</a:t>
                </a:r>
                <a:r>
                  <a:rPr lang="en-US" altLang="zh-CN" sz="2400" i="1" baseline="30000" dirty="0" err="1" smtClean="0">
                    <a:ea typeface="Cambria Math" pitchFamily="18" charset="0"/>
                  </a:rPr>
                  <a:t>i</a:t>
                </a:r>
                <a:r>
                  <a:rPr lang="en-US" altLang="zh-CN" sz="2400" i="1" baseline="30000" dirty="0" smtClean="0">
                    <a:ea typeface="Cambria Math" pitchFamily="18" charset="0"/>
                  </a:rPr>
                  <a:t> 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∘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i="1" dirty="0" err="1" smtClean="0"/>
                  <a:t>R</a:t>
                </a:r>
                <a:r>
                  <a:rPr lang="en-US" altLang="zh-CN" sz="2400" i="1" baseline="30000" dirty="0" err="1" smtClean="0">
                    <a:ea typeface="Cambria Math" pitchFamily="18" charset="0"/>
                  </a:rPr>
                  <a:t>j</a:t>
                </a:r>
                <a:r>
                  <a:rPr lang="en-US" altLang="zh-CN" sz="2400" i="1" baseline="30000" dirty="0" smtClean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sz="2400" i="1" dirty="0" err="1" smtClean="0"/>
                  <a:t>R</a:t>
                </a:r>
                <a:r>
                  <a:rPr lang="en-US" altLang="zh-CN" sz="2400" i="1" baseline="30000" dirty="0" err="1" smtClean="0">
                    <a:ea typeface="Cambria Math" pitchFamily="18" charset="0"/>
                  </a:rPr>
                  <a:t>i+j</a:t>
                </a:r>
                <a:r>
                  <a:rPr lang="en-US" altLang="zh-CN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altLang="zh-CN" sz="2400" dirty="0">
                    <a:latin typeface="Cambria Math"/>
                    <a:ea typeface="Cambria Math"/>
                  </a:rPr>
                  <a:t>⊆</a:t>
                </a:r>
                <a:r>
                  <a:rPr lang="en-US" altLang="zh-CN" sz="2400" i="1" dirty="0"/>
                  <a:t> R</a:t>
                </a:r>
                <a:r>
                  <a:rPr lang="en-US" altLang="zh-CN" sz="2400" i="1" baseline="30000" dirty="0" smtClean="0">
                    <a:ea typeface="Cambria Math" pitchFamily="18" charset="0"/>
                  </a:rPr>
                  <a:t>+</a:t>
                </a:r>
                <a:r>
                  <a:rPr lang="en-US" altLang="zh-CN" sz="2400" dirty="0" smtClean="0"/>
                  <a:t>.</a:t>
                </a:r>
              </a:p>
              <a:p>
                <a:r>
                  <a:rPr lang="en-US" altLang="zh-CN" i="1" dirty="0" smtClean="0"/>
                  <a:t>R</a:t>
                </a:r>
                <a:r>
                  <a:rPr lang="en-US" altLang="zh-CN" i="1" baseline="-25000" dirty="0" smtClean="0"/>
                  <a:t>1</a:t>
                </a:r>
                <a:r>
                  <a:rPr lang="zh-CN" altLang="en-US" dirty="0" smtClean="0"/>
                  <a:t>是</a:t>
                </a:r>
                <a:r>
                  <a:rPr lang="en-US" altLang="zh-CN" i="1" dirty="0" smtClean="0"/>
                  <a:t>A</a:t>
                </a:r>
                <a:r>
                  <a:rPr lang="zh-CN" altLang="en-US" dirty="0" smtClean="0"/>
                  <a:t>上的传递关系，如果</a:t>
                </a:r>
                <a:r>
                  <a:rPr lang="en-US" altLang="zh-CN" i="1" dirty="0" smtClean="0"/>
                  <a:t>R </a:t>
                </a:r>
                <a:r>
                  <a:rPr lang="en-US" altLang="zh-CN" dirty="0">
                    <a:latin typeface="Cambria Math"/>
                    <a:ea typeface="Cambria Math"/>
                  </a:rPr>
                  <a:t>⊆</a:t>
                </a:r>
                <a:r>
                  <a:rPr lang="en-US" altLang="zh-CN" dirty="0" smtClean="0">
                    <a:latin typeface="Cambria Math"/>
                    <a:ea typeface="Cambria Math"/>
                  </a:rPr>
                  <a:t> </a:t>
                </a:r>
                <a:r>
                  <a:rPr lang="en-US" altLang="zh-CN" i="1" dirty="0" smtClean="0"/>
                  <a:t>R</a:t>
                </a:r>
                <a:r>
                  <a:rPr lang="en-US" altLang="zh-CN" i="1" baseline="-25000" dirty="0" smtClean="0"/>
                  <a:t>1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那么</a:t>
                </a:r>
                <a:r>
                  <a:rPr lang="en-US" altLang="zh-CN" i="1" dirty="0"/>
                  <a:t>R</a:t>
                </a:r>
                <a:r>
                  <a:rPr lang="en-US" altLang="zh-CN" i="1" baseline="30000" dirty="0">
                    <a:ea typeface="Cambria Math" pitchFamily="18" charset="0"/>
                  </a:rPr>
                  <a:t>+</a:t>
                </a:r>
                <a:r>
                  <a:rPr lang="en-US" altLang="zh-CN" dirty="0" smtClean="0">
                    <a:latin typeface="Cambria Math"/>
                    <a:ea typeface="Cambria Math"/>
                  </a:rPr>
                  <a:t> </a:t>
                </a:r>
                <a:r>
                  <a:rPr lang="en-US" altLang="zh-CN" dirty="0">
                    <a:latin typeface="Cambria Math"/>
                    <a:ea typeface="Cambria Math"/>
                  </a:rPr>
                  <a:t>⊆</a:t>
                </a:r>
                <a:r>
                  <a:rPr lang="en-US" altLang="zh-CN" i="1" dirty="0"/>
                  <a:t> R</a:t>
                </a:r>
                <a:r>
                  <a:rPr lang="en-US" altLang="zh-CN" i="1" baseline="-25000" dirty="0"/>
                  <a:t>1</a:t>
                </a:r>
                <a:r>
                  <a:rPr lang="en-US" altLang="zh-CN" dirty="0" smtClean="0"/>
                  <a:t>.</a:t>
                </a:r>
              </a:p>
              <a:p>
                <a:pPr marL="27432" indent="0">
                  <a:buNone/>
                </a:pPr>
                <a:r>
                  <a:rPr lang="zh-CN" altLang="en-US" b="1" dirty="0" smtClean="0"/>
                  <a:t>证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>
                    <a:latin typeface="Cambria Math"/>
                    <a:ea typeface="Cambria Math"/>
                  </a:rPr>
                  <a:t> ⊆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>
                    <a:latin typeface="Cambria Math"/>
                    <a:ea typeface="Cambria Math"/>
                  </a:rPr>
                  <a:t>⊆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</a:t>
                </a:r>
                <a:r>
                  <a:rPr lang="en-US" altLang="zh-CN" i="1" dirty="0"/>
                  <a:t>R</a:t>
                </a:r>
                <a:r>
                  <a:rPr lang="en-US" altLang="zh-CN" i="1" baseline="-25000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67" b="-3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005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传递闭包的计算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定理</a:t>
            </a: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/>
              <a:t>：</a:t>
            </a:r>
            <a:r>
              <a:rPr lang="en-US" altLang="zh-CN" sz="2800" i="1" dirty="0" smtClean="0"/>
              <a:t> R</a:t>
            </a:r>
            <a:r>
              <a:rPr lang="zh-CN" altLang="en-US" sz="2800" dirty="0" smtClean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上的关系，</a:t>
            </a:r>
            <a:r>
              <a:rPr lang="en-US" altLang="zh-CN" sz="2800" dirty="0"/>
              <a:t>(a, b)</a:t>
            </a:r>
            <a:r>
              <a:rPr lang="en-US" altLang="zh-CN" sz="2800" dirty="0">
                <a:latin typeface="Cambria Math"/>
                <a:ea typeface="Cambria Math"/>
              </a:rPr>
              <a:t>∈</a:t>
            </a:r>
            <a:r>
              <a:rPr lang="en-US" altLang="zh-CN" sz="2800" i="1" dirty="0"/>
              <a:t>R</a:t>
            </a:r>
            <a:r>
              <a:rPr lang="en-US" altLang="zh-CN" sz="2800" i="1" baseline="30000" dirty="0">
                <a:ea typeface="Cambria Math" pitchFamily="18" charset="0"/>
              </a:rPr>
              <a:t>n</a:t>
            </a:r>
            <a:r>
              <a:rPr lang="zh-CN" altLang="en-US" sz="2800" dirty="0"/>
              <a:t>当且仅当在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的关系图中有从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b</a:t>
            </a:r>
            <a:r>
              <a:rPr lang="zh-CN" altLang="en-US" sz="2800" dirty="0"/>
              <a:t>的长为</a:t>
            </a:r>
            <a:r>
              <a:rPr lang="en-US" altLang="zh-CN" sz="2800" dirty="0"/>
              <a:t>n</a:t>
            </a:r>
            <a:r>
              <a:rPr lang="zh-CN" altLang="en-US" sz="2800" dirty="0"/>
              <a:t>的路。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b="1" dirty="0"/>
              <a:t>证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800" dirty="0">
                <a:sym typeface="Symbol" panose="05050102010706020507" pitchFamily="18" charset="2"/>
              </a:rPr>
              <a:t>“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”:  </a:t>
            </a:r>
            <a:r>
              <a:rPr lang="zh-CN" altLang="en-US" sz="2800" dirty="0">
                <a:latin typeface="Cambria Math" panose="02040503050406030204" pitchFamily="18" charset="0"/>
                <a:sym typeface="Symbol" panose="05050102010706020507" pitchFamily="18" charset="2"/>
              </a:rPr>
              <a:t>如果取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(a, b)∈R</a:t>
            </a:r>
            <a:r>
              <a:rPr lang="en-US" altLang="zh-CN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R</a:t>
            </a:r>
            <a:r>
              <a:rPr lang="en-US" altLang="zh-CN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zh-CN" altLang="en-US" sz="2800" dirty="0">
                <a:latin typeface="Cambria Math" panose="02040503050406030204" pitchFamily="18" charset="0"/>
                <a:ea typeface="Cambria Math"/>
              </a:rPr>
              <a:t>由复合之定义知，存在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∊ A</a:t>
            </a:r>
            <a:r>
              <a:rPr lang="zh-CN" altLang="en-US" sz="2800" dirty="0">
                <a:latin typeface="Cambria Math" panose="02040503050406030204" pitchFamily="18" charset="0"/>
                <a:ea typeface="Cambria Math"/>
              </a:rPr>
              <a:t>使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(a, 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b)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n-1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 R</a:t>
            </a:r>
            <a:r>
              <a:rPr lang="en-US" altLang="zh-CN" sz="28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R</a:t>
            </a:r>
            <a:r>
              <a:rPr lang="en-US" altLang="zh-CN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n-2 </a:t>
            </a:r>
            <a:r>
              <a:rPr lang="zh-CN" altLang="en-US" sz="2800" dirty="0">
                <a:latin typeface="Cambria Math" panose="02040503050406030204" pitchFamily="18" charset="0"/>
                <a:ea typeface="Cambria Math"/>
              </a:rPr>
              <a:t>，再用复合之定义知，存在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∊ A</a:t>
            </a:r>
            <a:r>
              <a:rPr lang="zh-CN" altLang="en-US" sz="2800" dirty="0">
                <a:latin typeface="Cambria Math" panose="02040503050406030204" pitchFamily="18" charset="0"/>
                <a:ea typeface="Cambria Math"/>
              </a:rPr>
              <a:t>使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b)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∊ R</a:t>
            </a:r>
            <a:r>
              <a:rPr lang="en-US" altLang="zh-CN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n-2 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= R</a:t>
            </a:r>
            <a:r>
              <a:rPr lang="en-US" altLang="zh-CN" sz="28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∘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R</a:t>
            </a:r>
            <a:r>
              <a:rPr lang="en-US" altLang="zh-CN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n-3 </a:t>
            </a:r>
            <a:r>
              <a:rPr lang="zh-CN" altLang="en-US" sz="2800" dirty="0">
                <a:latin typeface="Cambria Math" panose="02040503050406030204" pitchFamily="18" charset="0"/>
                <a:ea typeface="Cambria Math"/>
              </a:rPr>
              <a:t>，依次往下，我们得到，</a:t>
            </a:r>
            <a:r>
              <a:rPr lang="zh-CN" altLang="en-US" sz="2800" dirty="0">
                <a:latin typeface="Cambria Math" panose="02040503050406030204" pitchFamily="18" charset="0"/>
                <a:sym typeface="Symbol" panose="05050102010706020507" pitchFamily="18" charset="2"/>
              </a:rPr>
              <a:t>存在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… , 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∊ A, </a:t>
            </a:r>
            <a:r>
              <a:rPr lang="zh-CN" altLang="en-US" sz="2800" dirty="0">
                <a:latin typeface="Cambria Math" panose="02040503050406030204" pitchFamily="18" charset="0"/>
                <a:ea typeface="Cambria Math"/>
              </a:rPr>
              <a:t>使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(a, 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), (a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), … , (a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b)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∊ R, </a:t>
            </a:r>
            <a:r>
              <a:rPr lang="zh-CN" altLang="en-US" sz="2800" dirty="0">
                <a:latin typeface="Cambria Math" panose="02040503050406030204" pitchFamily="18" charset="0"/>
                <a:ea typeface="Cambria Math"/>
              </a:rPr>
              <a:t>他们正好表示</a:t>
            </a:r>
            <a:r>
              <a:rPr lang="zh-CN" altLang="en-US" sz="2800" dirty="0">
                <a:latin typeface="Cambria Math" panose="02040503050406030204" pitchFamily="18" charset="0"/>
              </a:rPr>
              <a:t>关系图中从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800" dirty="0">
                <a:latin typeface="Cambria Math" panose="02040503050406030204" pitchFamily="18" charset="0"/>
              </a:rPr>
              <a:t>到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800" dirty="0">
                <a:latin typeface="Cambria Math" panose="02040503050406030204" pitchFamily="18" charset="0"/>
              </a:rPr>
              <a:t>的一条长为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2800" dirty="0">
                <a:latin typeface="Cambria Math" panose="02040503050406030204" pitchFamily="18" charset="0"/>
              </a:rPr>
              <a:t>的路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r>
              <a:rPr lang="en-US" altLang="zh-CN" sz="2800" dirty="0">
                <a:sym typeface="Symbol" panose="05050102010706020507" pitchFamily="18" charset="2"/>
              </a:rPr>
              <a:t>“</a:t>
            </a:r>
            <a:r>
              <a:rPr lang="zh-CN" altLang="en-US" sz="2800" dirty="0">
                <a:sym typeface="Symbol" panose="05050102010706020507" pitchFamily="18" charset="2"/>
              </a:rPr>
              <a:t></a:t>
            </a:r>
            <a:r>
              <a:rPr lang="en-US" altLang="zh-CN" sz="2800" dirty="0">
                <a:sym typeface="Symbol" panose="05050102010706020507" pitchFamily="18" charset="2"/>
              </a:rPr>
              <a:t>”: </a:t>
            </a:r>
            <a:r>
              <a:rPr lang="zh-CN" altLang="en-US" sz="2800" dirty="0">
                <a:sym typeface="Symbol" panose="05050102010706020507" pitchFamily="18" charset="2"/>
              </a:rPr>
              <a:t>显然</a:t>
            </a:r>
            <a:endParaRPr lang="en-US" altLang="zh-CN" sz="2800" baseline="30000" dirty="0">
              <a:latin typeface="Cambria Math" pitchFamily="18" charset="0"/>
              <a:ea typeface="Cambria Math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935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传递闭包的计算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400" b="1" dirty="0" smtClean="0"/>
                  <a:t>定理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i="1" dirty="0" smtClean="0"/>
                  <a:t>R</a:t>
                </a:r>
                <a:r>
                  <a:rPr lang="zh-CN" altLang="en-US" sz="2400" dirty="0" smtClean="0"/>
                  <a:t>是</a:t>
                </a:r>
                <a:r>
                  <a:rPr lang="en-US" altLang="zh-CN" sz="2400" i="1" dirty="0" smtClean="0"/>
                  <a:t>A</a:t>
                </a:r>
                <a:r>
                  <a:rPr lang="zh-CN" altLang="en-US" sz="2400" dirty="0" smtClean="0"/>
                  <a:t>上的关系，</a:t>
                </a:r>
                <a:r>
                  <a:rPr lang="en-US" altLang="zh-CN" sz="2400" dirty="0" smtClean="0"/>
                  <a:t>(a, b)</a:t>
                </a:r>
                <a:r>
                  <a:rPr lang="en-US" altLang="zh-CN" sz="2400" dirty="0" smtClean="0">
                    <a:latin typeface="Cambria Math"/>
                    <a:ea typeface="Cambria Math"/>
                  </a:rPr>
                  <a:t>∈</a:t>
                </a:r>
                <a:r>
                  <a:rPr lang="en-US" altLang="zh-CN" sz="2400" i="1" dirty="0" smtClean="0"/>
                  <a:t>R</a:t>
                </a:r>
                <a:r>
                  <a:rPr lang="en-US" altLang="zh-CN" sz="2400" i="1" baseline="30000" dirty="0" smtClean="0">
                    <a:ea typeface="Cambria Math" pitchFamily="18" charset="0"/>
                  </a:rPr>
                  <a:t>+</a:t>
                </a:r>
                <a:r>
                  <a:rPr lang="zh-CN" altLang="en-US" sz="2400" dirty="0" smtClean="0"/>
                  <a:t>当且仅当在</a:t>
                </a:r>
                <a:r>
                  <a:rPr lang="en-US" altLang="zh-CN" sz="2400" i="1" dirty="0" smtClean="0"/>
                  <a:t>R</a:t>
                </a:r>
                <a:r>
                  <a:rPr lang="zh-CN" altLang="en-US" sz="2400" dirty="0" smtClean="0"/>
                  <a:t>的关系图中有从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到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的路</a:t>
                </a:r>
                <a:r>
                  <a:rPr lang="en-US" altLang="zh-CN" sz="2400" dirty="0" smtClean="0"/>
                  <a:t>.</a:t>
                </a:r>
              </a:p>
              <a:p>
                <a:r>
                  <a:rPr lang="zh-CN" altLang="en-US" sz="2400" dirty="0" smtClean="0"/>
                  <a:t>设</a:t>
                </a:r>
                <a:r>
                  <a:rPr lang="en-US" altLang="zh-CN" sz="2400" dirty="0" smtClean="0"/>
                  <a:t>|A|=n, 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i="1" dirty="0"/>
                  <a:t>R</a:t>
                </a:r>
                <a:r>
                  <a:rPr lang="zh-CN" altLang="en-US" sz="2400" dirty="0"/>
                  <a:t>的关系图中有从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的</a:t>
                </a:r>
                <a:r>
                  <a:rPr lang="zh-CN" altLang="en-US" sz="2400" dirty="0" smtClean="0"/>
                  <a:t>路，则</a:t>
                </a:r>
                <a:r>
                  <a:rPr lang="zh-CN" altLang="en-US" sz="2400" dirty="0"/>
                  <a:t>从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b</a:t>
                </a:r>
                <a:r>
                  <a:rPr lang="zh-CN" altLang="en-US" sz="2400" dirty="0" smtClean="0"/>
                  <a:t>的最短路之长</a:t>
                </a:r>
                <a:r>
                  <a:rPr lang="en-US" altLang="zh-CN" sz="2400" dirty="0"/>
                  <a:t>d </a:t>
                </a:r>
                <a:r>
                  <a:rPr lang="en-US" altLang="zh-CN" sz="2400" dirty="0" smtClean="0"/>
                  <a:t>≤n. </a:t>
                </a:r>
              </a:p>
              <a:p>
                <a:pPr marL="365760" lvl="1" indent="0">
                  <a:buNone/>
                </a:pPr>
                <a:r>
                  <a:rPr lang="zh-CN" altLang="en-US" b="1" dirty="0" smtClean="0"/>
                  <a:t>证</a:t>
                </a:r>
                <a:r>
                  <a:rPr lang="zh-CN" altLang="en-US" dirty="0" smtClean="0"/>
                  <a:t>：设从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的最短路为：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(a, a</a:t>
                </a:r>
                <a:r>
                  <a:rPr lang="en-US" altLang="zh-CN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), (a</a:t>
                </a:r>
                <a:r>
                  <a:rPr lang="en-US" altLang="zh-CN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a</a:t>
                </a:r>
                <a:r>
                  <a:rPr lang="en-US" altLang="zh-CN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), … , (a</a:t>
                </a:r>
                <a:r>
                  <a:rPr lang="en-US" altLang="zh-CN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d-1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b).    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假设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d&gt;n,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则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… ,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d-1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b=a</a:t>
                </a:r>
                <a:r>
                  <a:rPr lang="en-US" altLang="zh-CN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中必有重复，设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= 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</a:t>
                </a:r>
                <a:endParaRPr lang="en-US" altLang="zh-CN" dirty="0"/>
              </a:p>
              <a:p>
                <a:pPr marL="365760" lvl="1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dirty="0"/>
                  <a:t> ≤ 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&lt;j</a:t>
                </a:r>
                <a:r>
                  <a:rPr lang="en-US" altLang="zh-CN" dirty="0"/>
                  <a:t> ≤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n.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我们得到长度为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d-(j-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的路：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(a, a</a:t>
                </a:r>
                <a:r>
                  <a: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), … ,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a</a:t>
                </a:r>
                <a:r>
                  <a:rPr lang="en-US" altLang="zh-CN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j+1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),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… , (a</a:t>
                </a:r>
                <a:r>
                  <a: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d-1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, b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),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与当初路的最短性矛盾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dirty="0" smtClean="0"/>
                  <a:t>|</a:t>
                </a:r>
                <a:r>
                  <a:rPr lang="en-US" altLang="zh-CN" sz="2400" dirty="0"/>
                  <a:t>A|=n, </a:t>
                </a:r>
                <a:r>
                  <a:rPr lang="en-US" altLang="zh-CN" sz="2400" i="1" dirty="0" smtClean="0"/>
                  <a:t>R</a:t>
                </a:r>
                <a:r>
                  <a:rPr lang="zh-CN" altLang="en-US" sz="2400" dirty="0" smtClean="0"/>
                  <a:t>是</a:t>
                </a:r>
                <a:r>
                  <a:rPr lang="en-US" altLang="zh-CN" sz="2400" i="1" dirty="0"/>
                  <a:t>A</a:t>
                </a:r>
                <a:r>
                  <a:rPr lang="zh-CN" altLang="en-US" sz="2400" dirty="0"/>
                  <a:t>上的关系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i="1" dirty="0" smtClean="0"/>
                  <a:t>R</a:t>
                </a:r>
                <a:r>
                  <a:rPr lang="zh-CN" altLang="en-US" sz="2400" dirty="0"/>
                  <a:t>的传递</a:t>
                </a:r>
                <a:r>
                  <a:rPr lang="zh-CN" altLang="en-US" sz="2400" dirty="0" smtClean="0"/>
                  <a:t>闭包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6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2500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219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用关系</a:t>
            </a:r>
            <a:r>
              <a:rPr lang="zh-CN" altLang="en-US" sz="5400" dirty="0"/>
              <a:t>图计算传递闭包</a:t>
            </a:r>
            <a:endParaRPr lang="en-US" sz="5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979490" y="2465202"/>
            <a:ext cx="2286000" cy="1956375"/>
            <a:chOff x="1905000" y="2590800"/>
            <a:chExt cx="4572000" cy="4587861"/>
          </a:xfrm>
        </p:grpSpPr>
        <p:sp>
          <p:nvSpPr>
            <p:cNvPr id="4" name="Oval 3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743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90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5029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5105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86200" y="5807315"/>
              <a:ext cx="381000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endParaRPr lang="en-US" sz="3200" i="1" dirty="0"/>
            </a:p>
          </p:txBody>
        </p:sp>
      </p:grpSp>
      <p:sp>
        <p:nvSpPr>
          <p:cNvPr id="63" name="Right Arrow 62"/>
          <p:cNvSpPr/>
          <p:nvPr/>
        </p:nvSpPr>
        <p:spPr>
          <a:xfrm>
            <a:off x="3743699" y="2975614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800600" y="2104530"/>
            <a:ext cx="2743200" cy="2337375"/>
            <a:chOff x="4610100" y="1524000"/>
            <a:chExt cx="2743200" cy="2337375"/>
          </a:xfrm>
        </p:grpSpPr>
        <p:sp>
          <p:nvSpPr>
            <p:cNvPr id="93" name="Freeform 92"/>
            <p:cNvSpPr/>
            <p:nvPr/>
          </p:nvSpPr>
          <p:spPr>
            <a:xfrm>
              <a:off x="6830362" y="1698874"/>
              <a:ext cx="330850" cy="348856"/>
            </a:xfrm>
            <a:custGeom>
              <a:avLst/>
              <a:gdLst>
                <a:gd name="connsiteX0" fmla="*/ 0 w 330850"/>
                <a:gd name="connsiteY0" fmla="*/ 126749 h 348856"/>
                <a:gd name="connsiteX1" fmla="*/ 45268 w 330850"/>
                <a:gd name="connsiteY1" fmla="*/ 45268 h 348856"/>
                <a:gd name="connsiteX2" fmla="*/ 72428 w 330850"/>
                <a:gd name="connsiteY2" fmla="*/ 36214 h 348856"/>
                <a:gd name="connsiteX3" fmla="*/ 99588 w 330850"/>
                <a:gd name="connsiteY3" fmla="*/ 18107 h 348856"/>
                <a:gd name="connsiteX4" fmla="*/ 153909 w 330850"/>
                <a:gd name="connsiteY4" fmla="*/ 0 h 348856"/>
                <a:gd name="connsiteX5" fmla="*/ 190123 w 330850"/>
                <a:gd name="connsiteY5" fmla="*/ 9054 h 348856"/>
                <a:gd name="connsiteX6" fmla="*/ 244444 w 330850"/>
                <a:gd name="connsiteY6" fmla="*/ 27161 h 348856"/>
                <a:gd name="connsiteX7" fmla="*/ 307818 w 330850"/>
                <a:gd name="connsiteY7" fmla="*/ 108642 h 348856"/>
                <a:gd name="connsiteX8" fmla="*/ 316872 w 330850"/>
                <a:gd name="connsiteY8" fmla="*/ 135802 h 348856"/>
                <a:gd name="connsiteX9" fmla="*/ 289711 w 330850"/>
                <a:gd name="connsiteY9" fmla="*/ 298765 h 348856"/>
                <a:gd name="connsiteX10" fmla="*/ 262551 w 330850"/>
                <a:gd name="connsiteY10" fmla="*/ 307818 h 348856"/>
                <a:gd name="connsiteX11" fmla="*/ 235390 w 330850"/>
                <a:gd name="connsiteY11" fmla="*/ 325925 h 348856"/>
                <a:gd name="connsiteX12" fmla="*/ 90535 w 330850"/>
                <a:gd name="connsiteY12" fmla="*/ 325925 h 348856"/>
                <a:gd name="connsiteX13" fmla="*/ 36214 w 330850"/>
                <a:gd name="connsiteY13" fmla="*/ 307818 h 3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850" h="348856">
                  <a:moveTo>
                    <a:pt x="0" y="126749"/>
                  </a:moveTo>
                  <a:cubicBezTo>
                    <a:pt x="7972" y="102834"/>
                    <a:pt x="21921" y="53051"/>
                    <a:pt x="45268" y="45268"/>
                  </a:cubicBezTo>
                  <a:cubicBezTo>
                    <a:pt x="54321" y="42250"/>
                    <a:pt x="63892" y="40482"/>
                    <a:pt x="72428" y="36214"/>
                  </a:cubicBezTo>
                  <a:cubicBezTo>
                    <a:pt x="82160" y="31348"/>
                    <a:pt x="89645" y="22526"/>
                    <a:pt x="99588" y="18107"/>
                  </a:cubicBezTo>
                  <a:cubicBezTo>
                    <a:pt x="117029" y="10355"/>
                    <a:pt x="153909" y="0"/>
                    <a:pt x="153909" y="0"/>
                  </a:cubicBezTo>
                  <a:cubicBezTo>
                    <a:pt x="165980" y="3018"/>
                    <a:pt x="178205" y="5479"/>
                    <a:pt x="190123" y="9054"/>
                  </a:cubicBezTo>
                  <a:cubicBezTo>
                    <a:pt x="208404" y="14539"/>
                    <a:pt x="244444" y="27161"/>
                    <a:pt x="244444" y="27161"/>
                  </a:cubicBezTo>
                  <a:cubicBezTo>
                    <a:pt x="267879" y="50596"/>
                    <a:pt x="296988" y="76154"/>
                    <a:pt x="307818" y="108642"/>
                  </a:cubicBezTo>
                  <a:lnTo>
                    <a:pt x="316872" y="135802"/>
                  </a:lnTo>
                  <a:cubicBezTo>
                    <a:pt x="315989" y="149048"/>
                    <a:pt x="330850" y="265854"/>
                    <a:pt x="289711" y="298765"/>
                  </a:cubicBezTo>
                  <a:cubicBezTo>
                    <a:pt x="282259" y="304727"/>
                    <a:pt x="271604" y="304800"/>
                    <a:pt x="262551" y="307818"/>
                  </a:cubicBezTo>
                  <a:cubicBezTo>
                    <a:pt x="253497" y="313854"/>
                    <a:pt x="245122" y="321059"/>
                    <a:pt x="235390" y="325925"/>
                  </a:cubicBezTo>
                  <a:cubicBezTo>
                    <a:pt x="189530" y="348856"/>
                    <a:pt x="140940" y="329803"/>
                    <a:pt x="90535" y="325925"/>
                  </a:cubicBezTo>
                  <a:lnTo>
                    <a:pt x="36214" y="30781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610100" y="1524000"/>
              <a:ext cx="2743200" cy="2337375"/>
              <a:chOff x="4610100" y="1524000"/>
              <a:chExt cx="2743200" cy="233737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091112" y="1524000"/>
                <a:ext cx="2133600" cy="1622904"/>
                <a:chOff x="1676400" y="1676400"/>
                <a:chExt cx="4800599" cy="3823480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1676400" y="1676400"/>
                  <a:ext cx="380999" cy="1232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800" i="1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096000" y="1676400"/>
                  <a:ext cx="380999" cy="1232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800" i="1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486399" y="4190999"/>
                  <a:ext cx="380999" cy="1232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800" i="1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438401" y="4267200"/>
                  <a:ext cx="380999" cy="1232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800" i="1" dirty="0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157142" y="3093956"/>
                  <a:ext cx="3028248" cy="16202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5400000">
                  <a:off x="4757367" y="3619501"/>
                  <a:ext cx="1219199" cy="762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1975254" y="5032855"/>
                  <a:ext cx="3086098" cy="841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1935308" y="2875347"/>
                  <a:ext cx="3039068" cy="15563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Arrow Connector 44"/>
              <p:cNvCxnSpPr/>
              <p:nvPr/>
            </p:nvCxnSpPr>
            <p:spPr>
              <a:xfrm flipH="1">
                <a:off x="5026916" y="2098821"/>
                <a:ext cx="16404" cy="5746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4610100" y="1752600"/>
                <a:ext cx="2743200" cy="2108775"/>
                <a:chOff x="1752600" y="1676400"/>
                <a:chExt cx="4876800" cy="417709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2362200" y="18288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362200" y="36576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410200" y="36576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5486400" y="18288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752600" y="1905000"/>
                  <a:ext cx="381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i="1" dirty="0" smtClean="0"/>
                    <a:t>a</a:t>
                  </a:r>
                  <a:endParaRPr lang="en-US" sz="2800" i="1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248400" y="1676400"/>
                  <a:ext cx="381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i="1" dirty="0" smtClean="0"/>
                    <a:t>b</a:t>
                  </a:r>
                  <a:endParaRPr lang="en-US" sz="2800" i="1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486400" y="4191000"/>
                  <a:ext cx="381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i="1" dirty="0" smtClean="0"/>
                    <a:t>c</a:t>
                  </a:r>
                  <a:endParaRPr lang="en-US" sz="2800" i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438400" y="4267200"/>
                  <a:ext cx="381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i="1" dirty="0" smtClean="0"/>
                    <a:t>d</a:t>
                  </a:r>
                  <a:endParaRPr lang="en-US" sz="2800" i="1" dirty="0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895600" y="2057400"/>
                  <a:ext cx="2438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2819400" y="2209800"/>
                  <a:ext cx="2590800" cy="1447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rot="5400000">
                  <a:off x="5067300" y="2933700"/>
                  <a:ext cx="1219200" cy="762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10800000" flipV="1">
                  <a:off x="2819400" y="3810000"/>
                  <a:ext cx="2438400" cy="762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3716867" y="4695164"/>
                  <a:ext cx="1078092" cy="1158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i="1" dirty="0" smtClean="0"/>
                    <a:t>R</a:t>
                  </a:r>
                  <a:r>
                    <a:rPr lang="en-US" sz="3200" i="1" baseline="30000" dirty="0" smtClean="0"/>
                    <a:t>+</a:t>
                  </a:r>
                  <a:endParaRPr lang="en-US" sz="3200" baseline="30000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p:grpSp>
          <p:sp>
            <p:nvSpPr>
              <p:cNvPr id="94" name="Freeform 93"/>
              <p:cNvSpPr/>
              <p:nvPr/>
            </p:nvSpPr>
            <p:spPr>
              <a:xfrm>
                <a:off x="6830362" y="2656399"/>
                <a:ext cx="330850" cy="348856"/>
              </a:xfrm>
              <a:custGeom>
                <a:avLst/>
                <a:gdLst>
                  <a:gd name="connsiteX0" fmla="*/ 0 w 330850"/>
                  <a:gd name="connsiteY0" fmla="*/ 126749 h 348856"/>
                  <a:gd name="connsiteX1" fmla="*/ 45268 w 330850"/>
                  <a:gd name="connsiteY1" fmla="*/ 45268 h 348856"/>
                  <a:gd name="connsiteX2" fmla="*/ 72428 w 330850"/>
                  <a:gd name="connsiteY2" fmla="*/ 36214 h 348856"/>
                  <a:gd name="connsiteX3" fmla="*/ 99588 w 330850"/>
                  <a:gd name="connsiteY3" fmla="*/ 18107 h 348856"/>
                  <a:gd name="connsiteX4" fmla="*/ 153909 w 330850"/>
                  <a:gd name="connsiteY4" fmla="*/ 0 h 348856"/>
                  <a:gd name="connsiteX5" fmla="*/ 190123 w 330850"/>
                  <a:gd name="connsiteY5" fmla="*/ 9054 h 348856"/>
                  <a:gd name="connsiteX6" fmla="*/ 244444 w 330850"/>
                  <a:gd name="connsiteY6" fmla="*/ 27161 h 348856"/>
                  <a:gd name="connsiteX7" fmla="*/ 307818 w 330850"/>
                  <a:gd name="connsiteY7" fmla="*/ 108642 h 348856"/>
                  <a:gd name="connsiteX8" fmla="*/ 316872 w 330850"/>
                  <a:gd name="connsiteY8" fmla="*/ 135802 h 348856"/>
                  <a:gd name="connsiteX9" fmla="*/ 289711 w 330850"/>
                  <a:gd name="connsiteY9" fmla="*/ 298765 h 348856"/>
                  <a:gd name="connsiteX10" fmla="*/ 262551 w 330850"/>
                  <a:gd name="connsiteY10" fmla="*/ 307818 h 348856"/>
                  <a:gd name="connsiteX11" fmla="*/ 235390 w 330850"/>
                  <a:gd name="connsiteY11" fmla="*/ 325925 h 348856"/>
                  <a:gd name="connsiteX12" fmla="*/ 90535 w 330850"/>
                  <a:gd name="connsiteY12" fmla="*/ 325925 h 348856"/>
                  <a:gd name="connsiteX13" fmla="*/ 36214 w 330850"/>
                  <a:gd name="connsiteY13" fmla="*/ 307818 h 34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0850" h="348856">
                    <a:moveTo>
                      <a:pt x="0" y="126749"/>
                    </a:moveTo>
                    <a:cubicBezTo>
                      <a:pt x="7972" y="102834"/>
                      <a:pt x="21921" y="53051"/>
                      <a:pt x="45268" y="45268"/>
                    </a:cubicBezTo>
                    <a:cubicBezTo>
                      <a:pt x="54321" y="42250"/>
                      <a:pt x="63892" y="40482"/>
                      <a:pt x="72428" y="36214"/>
                    </a:cubicBezTo>
                    <a:cubicBezTo>
                      <a:pt x="82160" y="31348"/>
                      <a:pt x="89645" y="22526"/>
                      <a:pt x="99588" y="18107"/>
                    </a:cubicBezTo>
                    <a:cubicBezTo>
                      <a:pt x="117029" y="10355"/>
                      <a:pt x="153909" y="0"/>
                      <a:pt x="153909" y="0"/>
                    </a:cubicBezTo>
                    <a:cubicBezTo>
                      <a:pt x="165980" y="3018"/>
                      <a:pt x="178205" y="5479"/>
                      <a:pt x="190123" y="9054"/>
                    </a:cubicBezTo>
                    <a:cubicBezTo>
                      <a:pt x="208404" y="14539"/>
                      <a:pt x="244444" y="27161"/>
                      <a:pt x="244444" y="27161"/>
                    </a:cubicBezTo>
                    <a:cubicBezTo>
                      <a:pt x="267879" y="50596"/>
                      <a:pt x="296988" y="76154"/>
                      <a:pt x="307818" y="108642"/>
                    </a:cubicBezTo>
                    <a:lnTo>
                      <a:pt x="316872" y="135802"/>
                    </a:lnTo>
                    <a:cubicBezTo>
                      <a:pt x="315989" y="149048"/>
                      <a:pt x="330850" y="265854"/>
                      <a:pt x="289711" y="298765"/>
                    </a:cubicBezTo>
                    <a:cubicBezTo>
                      <a:pt x="282259" y="304727"/>
                      <a:pt x="271604" y="304800"/>
                      <a:pt x="262551" y="307818"/>
                    </a:cubicBezTo>
                    <a:cubicBezTo>
                      <a:pt x="253497" y="313854"/>
                      <a:pt x="245122" y="321059"/>
                      <a:pt x="235390" y="325925"/>
                    </a:cubicBezTo>
                    <a:cubicBezTo>
                      <a:pt x="189530" y="348856"/>
                      <a:pt x="140940" y="329803"/>
                      <a:pt x="90535" y="325925"/>
                    </a:cubicBezTo>
                    <a:lnTo>
                      <a:pt x="36214" y="307818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 rot="881162" flipH="1">
                <a:off x="4632587" y="2608583"/>
                <a:ext cx="275206" cy="289352"/>
              </a:xfrm>
              <a:custGeom>
                <a:avLst/>
                <a:gdLst>
                  <a:gd name="connsiteX0" fmla="*/ 0 w 330850"/>
                  <a:gd name="connsiteY0" fmla="*/ 126749 h 348856"/>
                  <a:gd name="connsiteX1" fmla="*/ 45268 w 330850"/>
                  <a:gd name="connsiteY1" fmla="*/ 45268 h 348856"/>
                  <a:gd name="connsiteX2" fmla="*/ 72428 w 330850"/>
                  <a:gd name="connsiteY2" fmla="*/ 36214 h 348856"/>
                  <a:gd name="connsiteX3" fmla="*/ 99588 w 330850"/>
                  <a:gd name="connsiteY3" fmla="*/ 18107 h 348856"/>
                  <a:gd name="connsiteX4" fmla="*/ 153909 w 330850"/>
                  <a:gd name="connsiteY4" fmla="*/ 0 h 348856"/>
                  <a:gd name="connsiteX5" fmla="*/ 190123 w 330850"/>
                  <a:gd name="connsiteY5" fmla="*/ 9054 h 348856"/>
                  <a:gd name="connsiteX6" fmla="*/ 244444 w 330850"/>
                  <a:gd name="connsiteY6" fmla="*/ 27161 h 348856"/>
                  <a:gd name="connsiteX7" fmla="*/ 307818 w 330850"/>
                  <a:gd name="connsiteY7" fmla="*/ 108642 h 348856"/>
                  <a:gd name="connsiteX8" fmla="*/ 316872 w 330850"/>
                  <a:gd name="connsiteY8" fmla="*/ 135802 h 348856"/>
                  <a:gd name="connsiteX9" fmla="*/ 289711 w 330850"/>
                  <a:gd name="connsiteY9" fmla="*/ 298765 h 348856"/>
                  <a:gd name="connsiteX10" fmla="*/ 262551 w 330850"/>
                  <a:gd name="connsiteY10" fmla="*/ 307818 h 348856"/>
                  <a:gd name="connsiteX11" fmla="*/ 235390 w 330850"/>
                  <a:gd name="connsiteY11" fmla="*/ 325925 h 348856"/>
                  <a:gd name="connsiteX12" fmla="*/ 90535 w 330850"/>
                  <a:gd name="connsiteY12" fmla="*/ 325925 h 348856"/>
                  <a:gd name="connsiteX13" fmla="*/ 36214 w 330850"/>
                  <a:gd name="connsiteY13" fmla="*/ 307818 h 34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0850" h="348856">
                    <a:moveTo>
                      <a:pt x="0" y="126749"/>
                    </a:moveTo>
                    <a:cubicBezTo>
                      <a:pt x="7972" y="102834"/>
                      <a:pt x="21921" y="53051"/>
                      <a:pt x="45268" y="45268"/>
                    </a:cubicBezTo>
                    <a:cubicBezTo>
                      <a:pt x="54321" y="42250"/>
                      <a:pt x="63892" y="40482"/>
                      <a:pt x="72428" y="36214"/>
                    </a:cubicBezTo>
                    <a:cubicBezTo>
                      <a:pt x="82160" y="31348"/>
                      <a:pt x="89645" y="22526"/>
                      <a:pt x="99588" y="18107"/>
                    </a:cubicBezTo>
                    <a:cubicBezTo>
                      <a:pt x="117029" y="10355"/>
                      <a:pt x="153909" y="0"/>
                      <a:pt x="153909" y="0"/>
                    </a:cubicBezTo>
                    <a:cubicBezTo>
                      <a:pt x="165980" y="3018"/>
                      <a:pt x="178205" y="5479"/>
                      <a:pt x="190123" y="9054"/>
                    </a:cubicBezTo>
                    <a:cubicBezTo>
                      <a:pt x="208404" y="14539"/>
                      <a:pt x="244444" y="27161"/>
                      <a:pt x="244444" y="27161"/>
                    </a:cubicBezTo>
                    <a:cubicBezTo>
                      <a:pt x="267879" y="50596"/>
                      <a:pt x="296988" y="76154"/>
                      <a:pt x="307818" y="108642"/>
                    </a:cubicBezTo>
                    <a:lnTo>
                      <a:pt x="316872" y="135802"/>
                    </a:lnTo>
                    <a:cubicBezTo>
                      <a:pt x="315989" y="149048"/>
                      <a:pt x="330850" y="265854"/>
                      <a:pt x="289711" y="298765"/>
                    </a:cubicBezTo>
                    <a:cubicBezTo>
                      <a:pt x="282259" y="304727"/>
                      <a:pt x="271604" y="304800"/>
                      <a:pt x="262551" y="307818"/>
                    </a:cubicBezTo>
                    <a:cubicBezTo>
                      <a:pt x="253497" y="313854"/>
                      <a:pt x="245122" y="321059"/>
                      <a:pt x="235390" y="325925"/>
                    </a:cubicBezTo>
                    <a:cubicBezTo>
                      <a:pt x="189530" y="348856"/>
                      <a:pt x="140940" y="329803"/>
                      <a:pt x="90535" y="325925"/>
                    </a:cubicBezTo>
                    <a:lnTo>
                      <a:pt x="36214" y="307818"/>
                    </a:lnTo>
                  </a:path>
                </a:pathLst>
              </a:cu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229600" cy="4389120"/>
              </a:xfrm>
            </p:spPr>
            <p:txBody>
              <a:bodyPr>
                <a:normAutofit/>
              </a:bodyPr>
              <a:lstStyle/>
              <a:p>
                <a:endParaRPr lang="en-US" altLang="zh-CN" sz="2600" dirty="0" smtClean="0"/>
              </a:p>
              <a:p>
                <a:endParaRPr lang="en-US" altLang="zh-CN" dirty="0"/>
              </a:p>
              <a:p>
                <a:endParaRPr lang="en-US" altLang="zh-CN" sz="2600" dirty="0" smtClean="0"/>
              </a:p>
              <a:p>
                <a:endParaRPr lang="en-US" altLang="zh-CN" dirty="0"/>
              </a:p>
              <a:p>
                <a:endParaRPr lang="en-US" altLang="zh-CN" sz="2600" dirty="0" smtClean="0"/>
              </a:p>
              <a:p>
                <a:endParaRPr lang="en-US" altLang="zh-CN" dirty="0" smtClean="0"/>
              </a:p>
              <a:p>
                <a:r>
                  <a:rPr lang="zh-CN" altLang="en-US" sz="2800" dirty="0"/>
                  <a:t>用</a:t>
                </a:r>
                <a:r>
                  <a:rPr lang="zh-CN" altLang="en-US" sz="2800" dirty="0" smtClean="0"/>
                  <a:t>关系矩阵计算</a:t>
                </a:r>
                <a:r>
                  <a:rPr lang="zh-CN" altLang="en-US" sz="2800" dirty="0"/>
                  <a:t>传递闭包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p>
                          <m:sSup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</a:rPr>
                  <a:t> 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CN" sz="26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sz="26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8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229600" cy="4389120"/>
              </a:xfrm>
              <a:blipFill rotWithShape="0"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Warshall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|A|=n, </a:t>
            </a:r>
            <a:r>
              <a:rPr lang="en-US" altLang="zh-CN" sz="2800" i="1" dirty="0" smtClean="0"/>
              <a:t>R</a:t>
            </a:r>
            <a:r>
              <a:rPr lang="zh-CN" altLang="en-US" sz="2800" dirty="0" smtClean="0"/>
              <a:t>是</a:t>
            </a:r>
            <a:r>
              <a:rPr lang="en-US" altLang="zh-CN" sz="2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={v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 , 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sz="28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zh-CN" altLang="en-US" sz="2800" dirty="0" smtClean="0"/>
              <a:t>上</a:t>
            </a:r>
            <a:r>
              <a:rPr lang="zh-CN" altLang="en-US" sz="2800" dirty="0"/>
              <a:t>的关系</a:t>
            </a:r>
            <a:r>
              <a:rPr lang="zh-CN" altLang="en-US" sz="2800" dirty="0" smtClean="0"/>
              <a:t>，其关系矩阵</a:t>
            </a:r>
            <a:r>
              <a:rPr lang="en-US" altLang="zh-CN" sz="2800" dirty="0" smtClean="0"/>
              <a:t>M=[m</a:t>
            </a:r>
            <a:r>
              <a:rPr lang="en-US" altLang="zh-CN" sz="2800" baseline="-25000" dirty="0" smtClean="0"/>
              <a:t>ij</a:t>
            </a:r>
            <a:r>
              <a:rPr lang="en-US" altLang="zh-CN" sz="2800" dirty="0" smtClean="0"/>
              <a:t>], </a:t>
            </a:r>
            <a:r>
              <a:rPr lang="zh-CN" altLang="en-US" sz="2800" dirty="0" smtClean="0"/>
              <a:t>沃</a:t>
            </a:r>
            <a:r>
              <a:rPr lang="zh-CN" altLang="en-US" sz="2800" dirty="0"/>
              <a:t>舍尔</a:t>
            </a:r>
            <a:r>
              <a:rPr lang="zh-CN" altLang="en-US" sz="2800" dirty="0" smtClean="0"/>
              <a:t>算法描述如下：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For k: = 1 to n</a:t>
            </a:r>
          </a:p>
          <a:p>
            <a:pPr marL="0" indent="0">
              <a:buNone/>
            </a:pPr>
            <a:r>
              <a:rPr lang="en-US" altLang="zh-CN" sz="2800" dirty="0" smtClean="0"/>
              <a:t>    For i: </a:t>
            </a:r>
            <a:r>
              <a:rPr lang="en-US" altLang="zh-CN" sz="2800" dirty="0"/>
              <a:t>= 1 to n</a:t>
            </a:r>
          </a:p>
          <a:p>
            <a:pPr marL="0" indent="0">
              <a:buNone/>
            </a:pPr>
            <a:r>
              <a:rPr lang="en-US" altLang="zh-CN" sz="2800" dirty="0" smtClean="0"/>
              <a:t>        For j: </a:t>
            </a:r>
            <a:r>
              <a:rPr lang="en-US" altLang="zh-CN" sz="2800" dirty="0"/>
              <a:t>= 1 to </a:t>
            </a:r>
            <a:r>
              <a:rPr lang="en-US" altLang="zh-CN" sz="2800" dirty="0" smtClean="0"/>
              <a:t>n</a:t>
            </a:r>
          </a:p>
          <a:p>
            <a:pPr marL="0" indent="0">
              <a:buNone/>
            </a:pPr>
            <a:r>
              <a:rPr lang="en-US" altLang="zh-CN" sz="2800" dirty="0" smtClean="0"/>
              <a:t>            m</a:t>
            </a:r>
            <a:r>
              <a:rPr lang="en-US" altLang="zh-CN" sz="2800" baseline="-25000" dirty="0" smtClean="0"/>
              <a:t>ij</a:t>
            </a:r>
            <a:r>
              <a:rPr lang="en-US" altLang="zh-CN" sz="2800" dirty="0" smtClean="0"/>
              <a:t>=: m</a:t>
            </a:r>
            <a:r>
              <a:rPr lang="en-US" altLang="zh-CN" sz="2800" baseline="-25000" dirty="0" smtClean="0"/>
              <a:t>ij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 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m</a:t>
            </a:r>
            <a:r>
              <a:rPr lang="en-US" altLang="zh-CN" sz="2800" baseline="-25000" dirty="0" err="1" smtClean="0"/>
              <a:t>ik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 </a:t>
            </a:r>
            <a:r>
              <a:rPr lang="en-US" altLang="zh-CN" sz="2800" dirty="0" err="1" smtClean="0"/>
              <a:t>m</a:t>
            </a:r>
            <a:r>
              <a:rPr lang="en-US" altLang="zh-CN" sz="2800" baseline="-25000" dirty="0" err="1" smtClean="0"/>
              <a:t>kj</a:t>
            </a:r>
            <a:r>
              <a:rPr lang="en-US" altLang="zh-CN" sz="2800" dirty="0" smtClean="0"/>
              <a:t>);</a:t>
            </a:r>
          </a:p>
          <a:p>
            <a:pPr marL="0" indent="0">
              <a:buNone/>
            </a:pPr>
            <a:r>
              <a:rPr lang="zh-CN" altLang="en-US" sz="2800" b="1" dirty="0" smtClean="0"/>
              <a:t>算法思想</a:t>
            </a:r>
            <a:r>
              <a:rPr lang="zh-CN" altLang="en-US" sz="2800" dirty="0" smtClean="0"/>
              <a:t>：到第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轮完，关系图中，只经过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… , </a:t>
            </a:r>
            <a:r>
              <a:rPr lang="en-US" altLang="zh-C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sz="28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2800" dirty="0" smtClean="0"/>
              <a:t>的，结点不重复路径均加入图中</a:t>
            </a:r>
            <a:r>
              <a:rPr lang="en-US" altLang="zh-CN" sz="2800" dirty="0" smtClean="0"/>
              <a:t>.</a:t>
            </a:r>
          </a:p>
          <a:p>
            <a:pPr marL="0" indent="0">
              <a:buNone/>
            </a:pPr>
            <a:r>
              <a:rPr lang="zh-CN" altLang="en-US" sz="2800" dirty="0" smtClean="0"/>
              <a:t>而两点间的最短路径之长 </a:t>
            </a:r>
            <a:r>
              <a:rPr lang="en-US" altLang="zh-CN" sz="2800" dirty="0" smtClean="0"/>
              <a:t>≤ n, </a:t>
            </a:r>
            <a:r>
              <a:rPr lang="zh-CN" altLang="en-US" sz="2800" dirty="0" smtClean="0"/>
              <a:t>足以保证算法正确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6274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Warshall</a:t>
            </a:r>
            <a:r>
              <a:rPr lang="zh-CN" altLang="en-US" dirty="0" smtClean="0"/>
              <a:t>算法证明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定理</a:t>
            </a:r>
            <a:r>
              <a:rPr lang="zh-CN" altLang="en-US" dirty="0" smtClean="0"/>
              <a:t>：</a:t>
            </a:r>
            <a:r>
              <a:rPr lang="en-US" altLang="zh-CN" b="1" dirty="0"/>
              <a:t> Warshall</a:t>
            </a:r>
            <a:r>
              <a:rPr lang="zh-CN" altLang="en-US" dirty="0" smtClean="0"/>
              <a:t>算法中，</a:t>
            </a:r>
            <a:r>
              <a:rPr lang="zh-CN" altLang="en-US" sz="2400" dirty="0"/>
              <a:t>到第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轮完，</a:t>
            </a:r>
            <a:r>
              <a:rPr lang="zh-CN" altLang="en-US" sz="2400" dirty="0"/>
              <a:t>关系图中，只经过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 , </a:t>
            </a:r>
            <a:r>
              <a:rPr lang="en-US" altLang="zh-CN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，结点</a:t>
            </a:r>
            <a:r>
              <a:rPr lang="zh-CN" altLang="en-US" sz="2400" dirty="0"/>
              <a:t>不重复路径</a:t>
            </a:r>
            <a:r>
              <a:rPr lang="zh-CN" altLang="en-US" sz="2400" dirty="0" smtClean="0"/>
              <a:t>均</a:t>
            </a:r>
            <a:r>
              <a:rPr lang="zh-CN" altLang="en-US" sz="2400" dirty="0"/>
              <a:t>加入图中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b="1" dirty="0" smtClean="0"/>
              <a:t>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k=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/>
              <a:t>时，命题成立；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k=t</a:t>
            </a:r>
            <a:r>
              <a:rPr lang="zh-CN" altLang="en-US" dirty="0" smtClean="0"/>
              <a:t>时命题成立，当</a:t>
            </a:r>
            <a:r>
              <a:rPr lang="en-US" altLang="zh-CN" dirty="0" smtClean="0"/>
              <a:t>k=t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+1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设路径</a:t>
            </a:r>
            <a:r>
              <a:rPr lang="en-US" altLang="zh-CN" dirty="0" smtClean="0"/>
              <a:t>a, v</a:t>
            </a:r>
            <a:r>
              <a:rPr lang="en-US" altLang="zh-CN" baseline="-25000" dirty="0" smtClean="0"/>
              <a:t>i1</a:t>
            </a:r>
            <a:r>
              <a:rPr lang="en-US" altLang="zh-CN" dirty="0" smtClean="0"/>
              <a:t>, v</a:t>
            </a:r>
            <a:r>
              <a:rPr lang="en-US" altLang="zh-CN" baseline="-25000" dirty="0" smtClean="0"/>
              <a:t>i2</a:t>
            </a:r>
            <a:r>
              <a:rPr lang="en-US" altLang="zh-CN" dirty="0" smtClean="0"/>
              <a:t>, ... ,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is</a:t>
            </a:r>
            <a:r>
              <a:rPr lang="en-US" altLang="zh-CN" dirty="0" smtClean="0"/>
              <a:t>, b, </a:t>
            </a:r>
            <a:r>
              <a:rPr lang="en-US" altLang="zh-CN" sz="2800" dirty="0" smtClean="0"/>
              <a:t>i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800" dirty="0" smtClean="0"/>
              <a:t>, i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800" dirty="0" smtClean="0"/>
              <a:t>, … i</a:t>
            </a:r>
            <a:r>
              <a:rPr lang="en-US" altLang="zh-CN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sz="2800" dirty="0" smtClean="0"/>
              <a:t>各不相同，且均 </a:t>
            </a:r>
            <a:r>
              <a:rPr lang="en-US" altLang="zh-CN" sz="2800" dirty="0" smtClean="0"/>
              <a:t>≤ k, </a:t>
            </a:r>
            <a:r>
              <a:rPr lang="zh-CN" altLang="en-US" sz="2800" dirty="0" smtClean="0"/>
              <a:t>设它们的最大值为</a:t>
            </a:r>
            <a:r>
              <a:rPr lang="en-US" altLang="zh-CN" sz="2800" dirty="0" err="1" smtClean="0"/>
              <a:t>i</a:t>
            </a:r>
            <a:r>
              <a:rPr lang="en-US" altLang="zh-CN" sz="28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如果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≤ </a:t>
            </a:r>
            <a:r>
              <a:rPr lang="en-US" altLang="zh-CN" sz="2400" dirty="0" smtClean="0"/>
              <a:t>k-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 smtClean="0"/>
              <a:t>=t, </a:t>
            </a:r>
            <a:r>
              <a:rPr lang="zh-CN" altLang="en-US" sz="2400" dirty="0" smtClean="0"/>
              <a:t>由于</a:t>
            </a:r>
            <a:r>
              <a:rPr lang="en-US" altLang="zh-CN" sz="2400" dirty="0"/>
              <a:t>i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/>
              <a:t>, i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400" dirty="0"/>
              <a:t>, … i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sz="2400" dirty="0"/>
              <a:t>各不</a:t>
            </a:r>
            <a:r>
              <a:rPr lang="zh-CN" altLang="en-US" sz="2400" dirty="0" smtClean="0"/>
              <a:t>相同，</a:t>
            </a:r>
            <a:r>
              <a:rPr lang="zh-CN" altLang="en-US" sz="2800" dirty="0" smtClean="0"/>
              <a:t>按</a:t>
            </a:r>
            <a:r>
              <a:rPr lang="zh-CN" altLang="en-US" sz="2400" dirty="0" smtClean="0"/>
              <a:t>归纳假设，到第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轮完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路径已加入</a:t>
            </a:r>
            <a:r>
              <a:rPr lang="zh-CN" altLang="en-US" sz="2400" dirty="0"/>
              <a:t>图</a:t>
            </a:r>
            <a:r>
              <a:rPr lang="zh-CN" altLang="en-US" sz="2400" dirty="0" smtClean="0"/>
              <a:t>中；</a:t>
            </a:r>
            <a:endParaRPr lang="en-US" altLang="zh-CN" sz="2400" dirty="0" smtClean="0"/>
          </a:p>
          <a:p>
            <a:r>
              <a:rPr lang="zh-CN" altLang="en-US" sz="2400" dirty="0"/>
              <a:t>如果</a:t>
            </a:r>
            <a:r>
              <a:rPr lang="en-US" altLang="zh-CN" sz="2400" dirty="0" err="1" smtClean="0"/>
              <a:t>i</a:t>
            </a:r>
            <a:r>
              <a:rPr lang="en-US" altLang="zh-CN" sz="24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400" dirty="0" smtClean="0"/>
              <a:t>=k=t+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路径片段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k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k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到第</a:t>
            </a:r>
            <a:r>
              <a:rPr lang="en-US" altLang="zh-CN" sz="2400" dirty="0"/>
              <a:t>t</a:t>
            </a:r>
            <a:r>
              <a:rPr lang="zh-CN" altLang="en-US" sz="2400" dirty="0" smtClean="0"/>
              <a:t>轮完已</a:t>
            </a:r>
            <a:r>
              <a:rPr lang="zh-CN" altLang="en-US" sz="2400" dirty="0"/>
              <a:t>加入图</a:t>
            </a:r>
            <a:r>
              <a:rPr lang="zh-CN" altLang="en-US" sz="2400" dirty="0" smtClean="0"/>
              <a:t>中，到第</a:t>
            </a:r>
            <a:r>
              <a:rPr lang="en-US" altLang="zh-CN" sz="2400" dirty="0"/>
              <a:t>k</a:t>
            </a:r>
            <a:r>
              <a:rPr lang="zh-CN" altLang="en-US" sz="2400" dirty="0" smtClean="0"/>
              <a:t>轮，正好将两片段连成的整个路径</a:t>
            </a:r>
            <a:r>
              <a:rPr lang="zh-CN" altLang="en-US" sz="2400" dirty="0"/>
              <a:t>加入图中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90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Warshall</a:t>
            </a:r>
            <a:r>
              <a:rPr lang="zh-CN" altLang="en-US" dirty="0" smtClean="0"/>
              <a:t>算法运行示例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b="1" dirty="0" smtClean="0"/>
                  <a:t>例</a:t>
                </a:r>
                <a:r>
                  <a:rPr lang="zh-CN" altLang="en-US" dirty="0" smtClean="0"/>
                  <a:t>：</a:t>
                </a:r>
                <a:r>
                  <a:rPr lang="en-US" altLang="zh-CN" sz="2400" i="1" dirty="0" smtClean="0"/>
                  <a:t>R</a:t>
                </a:r>
                <a:r>
                  <a:rPr lang="zh-CN" altLang="en-US" sz="2400" dirty="0" smtClean="0"/>
                  <a:t>是一个关系，关系图见课本，关系矩阵为：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各轮加入的路径，最长路径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1431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1)214, (2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(3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431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434, (4)141, 143, 343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3194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等价关系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二元关系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定义：</a:t>
            </a:r>
            <a:r>
              <a:rPr lang="en-US" dirty="0" smtClean="0"/>
              <a:t> </a:t>
            </a:r>
            <a:r>
              <a:rPr lang="en-US" i="1" dirty="0" smtClean="0">
                <a:latin typeface="Cambria Math"/>
                <a:ea typeface="Cambria Math"/>
              </a:rPr>
              <a:t>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>
                <a:latin typeface="Cambria Math"/>
                <a:ea typeface="Cambria Math"/>
              </a:rPr>
              <a:t> B </a:t>
            </a:r>
            <a:r>
              <a:rPr lang="zh-CN" altLang="en-US" dirty="0" smtClean="0">
                <a:latin typeface="Cambria Math"/>
                <a:ea typeface="Cambria Math"/>
              </a:rPr>
              <a:t>的子集称为从</a:t>
            </a:r>
            <a:r>
              <a:rPr lang="en-US" altLang="zh-CN" i="1" dirty="0" smtClean="0">
                <a:latin typeface="Cambria Math"/>
                <a:ea typeface="Cambria Math"/>
              </a:rPr>
              <a:t>A</a:t>
            </a:r>
            <a:r>
              <a:rPr lang="zh-CN" altLang="en-US" dirty="0" smtClean="0">
                <a:latin typeface="Cambria Math"/>
                <a:ea typeface="Cambria Math"/>
              </a:rPr>
              <a:t>到</a:t>
            </a:r>
            <a:r>
              <a:rPr lang="en-US" altLang="zh-CN" i="1" dirty="0" smtClean="0">
                <a:latin typeface="Cambria Math"/>
                <a:ea typeface="Cambria Math"/>
              </a:rPr>
              <a:t>B</a:t>
            </a:r>
            <a:r>
              <a:rPr lang="zh-CN" altLang="en-US" dirty="0" smtClean="0">
                <a:latin typeface="Cambria Math"/>
                <a:ea typeface="Cambria Math"/>
              </a:rPr>
              <a:t>的</a:t>
            </a:r>
            <a:r>
              <a:rPr lang="en-US" altLang="zh-CN" dirty="0" smtClean="0">
                <a:latin typeface="Cambria Math"/>
                <a:ea typeface="Cambria Math"/>
              </a:rPr>
              <a:t>(</a:t>
            </a:r>
            <a:r>
              <a:rPr lang="zh-CN" altLang="en-US" dirty="0" smtClean="0">
                <a:latin typeface="Cambria Math"/>
                <a:ea typeface="Cambria Math"/>
              </a:rPr>
              <a:t>二元</a:t>
            </a:r>
            <a:r>
              <a:rPr lang="en-US" altLang="zh-CN" dirty="0" smtClean="0">
                <a:latin typeface="Cambria Math"/>
                <a:ea typeface="Cambria Math"/>
              </a:rPr>
              <a:t>)</a:t>
            </a:r>
            <a:r>
              <a:rPr lang="zh-CN" altLang="en-US" dirty="0" smtClean="0">
                <a:latin typeface="Cambria Math"/>
                <a:ea typeface="Cambria Math"/>
              </a:rPr>
              <a:t>关系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>
              <a:buNone/>
            </a:pPr>
            <a:r>
              <a:rPr lang="zh-CN" altLang="en-US" b="1" dirty="0" smtClean="0">
                <a:ea typeface="Cambria Math"/>
              </a:rPr>
              <a:t>例：</a:t>
            </a:r>
            <a:endParaRPr lang="en-US" dirty="0" smtClean="0">
              <a:ea typeface="Cambria Math"/>
            </a:endParaRPr>
          </a:p>
          <a:p>
            <a:pPr lvl="1"/>
            <a:r>
              <a:rPr lang="en-US" i="1" dirty="0" smtClean="0">
                <a:ea typeface="Cambria Math"/>
              </a:rPr>
              <a:t>A = </a:t>
            </a:r>
            <a:r>
              <a:rPr lang="en-US" dirty="0" smtClean="0">
                <a:ea typeface="Cambria Math"/>
              </a:rPr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>
                <a:ea typeface="Cambria Math"/>
              </a:rPr>
              <a:t>}</a:t>
            </a:r>
            <a:r>
              <a:rPr lang="en-US" i="1" dirty="0" smtClean="0">
                <a:ea typeface="Cambria Math"/>
              </a:rPr>
              <a:t> , B = </a:t>
            </a:r>
            <a:r>
              <a:rPr lang="en-US" dirty="0" smtClean="0">
                <a:ea typeface="Cambria Math"/>
              </a:rPr>
              <a:t>{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} </a:t>
            </a:r>
          </a:p>
          <a:p>
            <a:pPr lvl="1"/>
            <a:r>
              <a:rPr lang="en-US" dirty="0" smtClean="0">
                <a:ea typeface="Cambria Math"/>
              </a:rPr>
              <a:t>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 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)}</a:t>
            </a:r>
            <a:r>
              <a:rPr lang="zh-CN" altLang="en-US" dirty="0">
                <a:latin typeface="Cambria Math"/>
                <a:ea typeface="Cambria Math"/>
              </a:rPr>
              <a:t>从</a:t>
            </a:r>
            <a:r>
              <a:rPr lang="en-US" altLang="zh-CN" i="1" dirty="0">
                <a:latin typeface="Cambria Math"/>
                <a:ea typeface="Cambria Math"/>
              </a:rPr>
              <a:t>A</a:t>
            </a:r>
            <a:r>
              <a:rPr lang="zh-CN" altLang="en-US" dirty="0">
                <a:latin typeface="Cambria Math"/>
                <a:ea typeface="Cambria Math"/>
              </a:rPr>
              <a:t>到</a:t>
            </a:r>
            <a:r>
              <a:rPr lang="en-US" altLang="zh-CN" i="1" dirty="0">
                <a:latin typeface="Cambria Math"/>
                <a:ea typeface="Cambria Math"/>
              </a:rPr>
              <a:t>B</a:t>
            </a:r>
            <a:r>
              <a:rPr lang="zh-CN" altLang="en-US" dirty="0" smtClean="0">
                <a:latin typeface="Cambria Math"/>
                <a:ea typeface="Cambria Math"/>
              </a:rPr>
              <a:t>的关系</a:t>
            </a:r>
            <a:r>
              <a:rPr lang="en-US" dirty="0" smtClean="0">
                <a:ea typeface="Cambria Math"/>
              </a:rPr>
              <a:t>. </a:t>
            </a:r>
          </a:p>
          <a:p>
            <a:pPr lvl="1"/>
            <a:r>
              <a:rPr lang="zh-CN" altLang="en-US" dirty="0" smtClean="0">
                <a:ea typeface="Cambria Math"/>
              </a:rPr>
              <a:t>可用图与表表示关系</a:t>
            </a:r>
            <a:r>
              <a:rPr lang="en-US" dirty="0" smtClean="0">
                <a:ea typeface="Cambria Math"/>
              </a:rPr>
              <a:t>: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2612" y="4343400"/>
            <a:ext cx="4068988" cy="2275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5105400"/>
            <a:ext cx="28194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关系比函数更一般。函数是特殊的关系，它保证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的一个元素在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中有且仅有一个对应的元素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本节摘要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等价关系</a:t>
            </a:r>
            <a:endParaRPr lang="en-US" dirty="0" smtClean="0"/>
          </a:p>
          <a:p>
            <a:r>
              <a:rPr lang="zh-CN" altLang="en-US" dirty="0" smtClean="0"/>
              <a:t>等价类</a:t>
            </a:r>
            <a:endParaRPr lang="en-US" dirty="0" smtClean="0"/>
          </a:p>
          <a:p>
            <a:r>
              <a:rPr lang="zh-CN" altLang="en-US" dirty="0" smtClean="0"/>
              <a:t>等价类与划分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定义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zh-CN" altLang="en-US" dirty="0" smtClean="0"/>
              <a:t>：</a:t>
            </a:r>
            <a:r>
              <a:rPr lang="en-US" dirty="0" smtClean="0"/>
              <a:t>  </a:t>
            </a:r>
            <a:r>
              <a:rPr lang="zh-CN" altLang="en-US" dirty="0" smtClean="0"/>
              <a:t>集合</a:t>
            </a:r>
            <a:r>
              <a:rPr lang="en-US" i="1" dirty="0" smtClean="0"/>
              <a:t>A</a:t>
            </a:r>
            <a:r>
              <a:rPr lang="zh-CN" altLang="en-US" dirty="0" smtClean="0"/>
              <a:t>的关系称为等价关系，如果它同时具有自反性、对称性和传递性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zh-CN" altLang="en-US" b="1" dirty="0"/>
              <a:t>定义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两个元素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a, b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具有某个等价关系，我们称它们等价，记作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∼ </a:t>
            </a:r>
            <a:r>
              <a:rPr lang="en-US" i="1" dirty="0" smtClean="0"/>
              <a:t>b</a:t>
            </a:r>
            <a:r>
              <a:rPr lang="zh-CN" altLang="en-US" dirty="0" smtClean="0"/>
              <a:t>，如果同时讨论多个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等价关系，等价的记号一定要作区分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= {1, 2, 3, 4, 5, 6},</a:t>
            </a:r>
            <a:b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= {(1, 1), (2, 1), (2, 1), (2, 2),</a:t>
            </a:r>
            <a:b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(3, 3), (3, 4), (3, 5), </a:t>
            </a:r>
            <a:b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(4,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3),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(4,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4),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(4,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5),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(5,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3),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(5,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4),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(5,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5),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(6, 6)}</a:t>
            </a:r>
            <a:endParaRPr lang="zh-CN" altLang="en-US" dirty="0">
              <a:latin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容易检查</a:t>
            </a:r>
            <a:r>
              <a:rPr lang="en-US" altLang="zh-CN" dirty="0" smtClean="0">
                <a:latin typeface="Cambria Math" panose="02040503050406030204" pitchFamily="18" charset="0"/>
              </a:rPr>
              <a:t>R</a:t>
            </a:r>
            <a:r>
              <a:rPr lang="zh-CN" altLang="en-US" dirty="0" smtClean="0">
                <a:latin typeface="Cambria Math" panose="02040503050406030204" pitchFamily="18" charset="0"/>
              </a:rPr>
              <a:t>具有自反性、对称性和传递性，</a:t>
            </a:r>
            <a:r>
              <a:rPr lang="en-US" altLang="zh-CN" dirty="0" smtClean="0">
                <a:latin typeface="Cambria Math" panose="02040503050406030204" pitchFamily="18" charset="0"/>
              </a:rPr>
              <a:t>R</a:t>
            </a:r>
            <a:r>
              <a:rPr lang="zh-CN" altLang="en-US" dirty="0" smtClean="0">
                <a:latin typeface="Cambria Math" panose="02040503050406030204" pitchFamily="18" charset="0"/>
              </a:rPr>
              <a:t>是等价关系。各等价类如下：</a:t>
            </a:r>
            <a:r>
              <a:rPr lang="en-US" altLang="zh-CN" dirty="0" smtClean="0">
                <a:latin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</a:rPr>
            </a:br>
            <a:r>
              <a:rPr lang="en-US" altLang="zh-CN" dirty="0" smtClean="0">
                <a:latin typeface="Cambria Math" panose="02040503050406030204" pitchFamily="18" charset="0"/>
              </a:rPr>
              <a:t>[1] = [2] ={1, 2}, [3} = [4} = [5] = {3, 4, 5}, </a:t>
            </a:r>
            <a:r>
              <a:rPr lang="en-US" altLang="zh-CN" dirty="0">
                <a:latin typeface="Cambria Math" panose="02040503050406030204" pitchFamily="18" charset="0"/>
              </a:rPr>
              <a:t>[6] = {6</a:t>
            </a:r>
            <a:r>
              <a:rPr lang="en-US" altLang="zh-CN" dirty="0" smtClean="0">
                <a:latin typeface="Cambria Math" panose="02040503050406030204" pitchFamily="18" charset="0"/>
              </a:rPr>
              <a:t>}.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99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zh-CN" altLang="en-US" sz="3400" b="1" dirty="0" smtClean="0"/>
              <a:t>例：</a:t>
            </a:r>
            <a:r>
              <a:rPr lang="en-US" altLang="zh-CN" i="1" dirty="0" smtClean="0"/>
              <a:t>R</a:t>
            </a:r>
            <a:r>
              <a:rPr lang="zh-CN" altLang="en-US" sz="3400" dirty="0" smtClean="0"/>
              <a:t>是英文字符串集上关系，定义为：</a:t>
            </a:r>
            <a:r>
              <a:rPr lang="en-US" sz="3400" i="1" dirty="0" err="1" smtClean="0"/>
              <a:t>aRb</a:t>
            </a:r>
            <a:r>
              <a:rPr lang="en-US" sz="3400" dirty="0" smtClean="0"/>
              <a:t> </a:t>
            </a:r>
            <a:r>
              <a:rPr lang="zh-CN" altLang="en-US" sz="3400" dirty="0" smtClean="0"/>
              <a:t>当且仅当</a:t>
            </a:r>
            <a:r>
              <a:rPr lang="en-US" sz="3400" dirty="0" smtClean="0"/>
              <a:t>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 </a:t>
            </a:r>
            <a:r>
              <a:rPr lang="zh-CN" altLang="en-US" sz="3400" dirty="0" smtClean="0"/>
              <a:t>这里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x</a:t>
            </a:r>
            <a:r>
              <a:rPr lang="en-US" sz="3400" dirty="0" smtClean="0"/>
              <a:t>) </a:t>
            </a:r>
            <a:r>
              <a:rPr lang="zh-CN" altLang="en-US" sz="3400" dirty="0" smtClean="0"/>
              <a:t>表示串</a:t>
            </a:r>
            <a:r>
              <a:rPr lang="en-US" sz="3400" i="1" dirty="0" smtClean="0"/>
              <a:t>x</a:t>
            </a:r>
            <a:r>
              <a:rPr lang="zh-CN" altLang="en-US" sz="3400" dirty="0" smtClean="0"/>
              <a:t>的长度</a:t>
            </a:r>
            <a:r>
              <a:rPr lang="en-US" sz="3400" dirty="0" smtClean="0"/>
              <a:t>. </a:t>
            </a:r>
            <a:r>
              <a:rPr lang="en-US" sz="3400" i="1" dirty="0" smtClean="0"/>
              <a:t>R</a:t>
            </a:r>
            <a:r>
              <a:rPr lang="zh-CN" altLang="en-US" sz="3400" dirty="0" smtClean="0"/>
              <a:t>是等价关系吗？</a:t>
            </a:r>
            <a:r>
              <a:rPr lang="en-US" sz="3400" dirty="0" smtClean="0"/>
              <a:t> 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zh-CN" altLang="en-US" sz="3400" b="1" dirty="0" smtClean="0"/>
              <a:t>解：</a:t>
            </a:r>
            <a:r>
              <a:rPr lang="en-US" altLang="zh-CN" sz="3400" i="1" dirty="0" smtClean="0"/>
              <a:t>R</a:t>
            </a:r>
            <a:r>
              <a:rPr lang="zh-CN" altLang="en-US" sz="3400" dirty="0"/>
              <a:t>是</a:t>
            </a:r>
            <a:r>
              <a:rPr lang="zh-CN" altLang="en-US" sz="3400" dirty="0" smtClean="0"/>
              <a:t>等价关系，下面说明</a:t>
            </a:r>
            <a:r>
              <a:rPr lang="en-US" altLang="zh-CN" sz="3400" i="1" dirty="0"/>
              <a:t>R</a:t>
            </a:r>
            <a:r>
              <a:rPr lang="zh-CN" altLang="en-US" sz="3400" dirty="0" smtClean="0"/>
              <a:t>满足等价关系的三条性质：</a:t>
            </a:r>
            <a:endParaRPr lang="en-US" sz="3400" dirty="0" smtClean="0"/>
          </a:p>
          <a:p>
            <a:pPr lvl="1"/>
            <a:r>
              <a:rPr lang="zh-CN" altLang="en-US" sz="3400" dirty="0" smtClean="0"/>
              <a:t>自反性：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), </a:t>
            </a:r>
            <a:r>
              <a:rPr lang="zh-CN" altLang="en-US" sz="3400" dirty="0" smtClean="0"/>
              <a:t>故对每一个串</a:t>
            </a:r>
            <a:r>
              <a:rPr lang="en-US" altLang="zh-CN" sz="3400" dirty="0" smtClean="0"/>
              <a:t>a</a:t>
            </a:r>
            <a:r>
              <a:rPr lang="zh-CN" altLang="en-US" sz="3400" dirty="0" smtClean="0"/>
              <a:t>均有</a:t>
            </a:r>
            <a:r>
              <a:rPr lang="en-US" sz="3400" i="1" dirty="0" err="1" smtClean="0"/>
              <a:t>aRa</a:t>
            </a:r>
            <a:r>
              <a:rPr lang="zh-CN" altLang="en-US" sz="3400" i="1" dirty="0" smtClean="0"/>
              <a:t>；</a:t>
            </a:r>
            <a:r>
              <a:rPr lang="en-US" sz="3400" dirty="0" smtClean="0"/>
              <a:t> </a:t>
            </a:r>
          </a:p>
          <a:p>
            <a:pPr lvl="1"/>
            <a:r>
              <a:rPr lang="zh-CN" altLang="en-US" sz="3400" dirty="0" smtClean="0"/>
              <a:t>对称性：若</a:t>
            </a:r>
            <a:r>
              <a:rPr lang="en-US" sz="3400" i="1" dirty="0" err="1" smtClean="0"/>
              <a:t>aRb</a:t>
            </a:r>
            <a:r>
              <a:rPr lang="zh-CN" altLang="en-US" sz="3400" dirty="0" smtClean="0"/>
              <a:t>，则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 </a:t>
            </a:r>
            <a:r>
              <a:rPr lang="zh-CN" altLang="en-US" sz="3400" dirty="0" smtClean="0"/>
              <a:t>从而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</a:t>
            </a:r>
            <a:r>
              <a:rPr lang="zh-CN" altLang="en-US" sz="3400" dirty="0" smtClean="0"/>
              <a:t>，故</a:t>
            </a:r>
            <a:r>
              <a:rPr lang="en-US" sz="3400" i="1" dirty="0" err="1" smtClean="0"/>
              <a:t>bRa</a:t>
            </a:r>
            <a:r>
              <a:rPr lang="zh-CN" altLang="en-US" sz="3400" i="1" dirty="0" smtClean="0"/>
              <a:t>；</a:t>
            </a:r>
            <a:r>
              <a:rPr lang="en-US" sz="3400" dirty="0" smtClean="0"/>
              <a:t> </a:t>
            </a:r>
          </a:p>
          <a:p>
            <a:pPr lvl="1"/>
            <a:r>
              <a:rPr lang="zh-CN" altLang="en-US" sz="3400" dirty="0"/>
              <a:t>传递性：若</a:t>
            </a:r>
            <a:r>
              <a:rPr lang="en-US" sz="3400" dirty="0" err="1" smtClean="0"/>
              <a:t>a</a:t>
            </a:r>
            <a:r>
              <a:rPr lang="en-US" sz="3400" i="1" dirty="0" err="1" smtClean="0"/>
              <a:t>R</a:t>
            </a:r>
            <a:r>
              <a:rPr lang="en-US" sz="3400" dirty="0" err="1" smtClean="0"/>
              <a:t>b</a:t>
            </a:r>
            <a:r>
              <a:rPr lang="en-US" sz="3400" dirty="0" smtClean="0"/>
              <a:t>, </a:t>
            </a:r>
            <a:r>
              <a:rPr lang="en-US" sz="3400" i="1" dirty="0" err="1" smtClean="0"/>
              <a:t>bRc</a:t>
            </a:r>
            <a:r>
              <a:rPr lang="zh-CN" altLang="en-US" sz="3400" dirty="0" smtClean="0"/>
              <a:t>，</a:t>
            </a:r>
            <a:r>
              <a:rPr lang="zh-CN" altLang="en-US" sz="3400" dirty="0"/>
              <a:t>则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c</a:t>
            </a:r>
            <a:r>
              <a:rPr lang="en-US" sz="3400" dirty="0" smtClean="0"/>
              <a:t>)</a:t>
            </a:r>
            <a:r>
              <a:rPr lang="en-US" altLang="zh-CN" sz="3400" dirty="0" smtClean="0"/>
              <a:t>, </a:t>
            </a:r>
            <a:r>
              <a:rPr lang="zh-CN" altLang="en-US" sz="3400" dirty="0"/>
              <a:t>从而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zh-CN" altLang="en-US" sz="3400" dirty="0"/>
              <a:t> ，故</a:t>
            </a:r>
            <a:r>
              <a:rPr lang="en-US" sz="3400" i="1" dirty="0" err="1" smtClean="0"/>
              <a:t>aRc</a:t>
            </a:r>
            <a:r>
              <a:rPr lang="en-US" sz="3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r>
              <a:rPr lang="en-US" altLang="zh-CN" dirty="0"/>
              <a:t>m</a:t>
            </a:r>
            <a:r>
              <a:rPr lang="zh-CN" altLang="en-US" dirty="0" smtClean="0"/>
              <a:t>同余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sz="2800" b="1" dirty="0"/>
              <a:t>例</a:t>
            </a:r>
            <a:r>
              <a:rPr lang="zh-CN" altLang="en-US" sz="2800" b="1" dirty="0" smtClean="0"/>
              <a:t>：</a:t>
            </a:r>
            <a:r>
              <a:rPr lang="en-US" i="1" dirty="0" smtClean="0"/>
              <a:t>m</a:t>
            </a:r>
            <a:r>
              <a:rPr lang="zh-CN" altLang="en-US" dirty="0" smtClean="0"/>
              <a:t>为整数，</a:t>
            </a:r>
            <a:r>
              <a:rPr lang="en-US" i="1" dirty="0" smtClean="0"/>
              <a:t>m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r>
              <a:rPr lang="zh-CN" altLang="en-US" dirty="0" smtClean="0"/>
              <a:t>证明以下关系</a:t>
            </a: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zh-CN" altLang="en-US" dirty="0" smtClean="0"/>
              <a:t>是整数集上的等价关系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zh-CN" altLang="en-US" sz="2800" b="1" dirty="0"/>
              <a:t>解： </a:t>
            </a:r>
            <a:r>
              <a:rPr lang="zh-CN" altLang="en-US" sz="2800" dirty="0" smtClean="0"/>
              <a:t>注意：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</a:t>
            </a:r>
            <a:r>
              <a:rPr lang="zh-CN" altLang="en-US" dirty="0" smtClean="0"/>
              <a:t>当且仅当</a:t>
            </a:r>
            <a:r>
              <a:rPr lang="en-US" i="1" dirty="0" smtClean="0"/>
              <a:t>m</a:t>
            </a:r>
            <a:r>
              <a:rPr lang="zh-CN" altLang="en-US" dirty="0" smtClean="0"/>
              <a:t>整除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zh-CN" altLang="en-US" dirty="0"/>
              <a:t>自反性</a:t>
            </a:r>
            <a:r>
              <a:rPr lang="zh-CN" altLang="en-US" dirty="0" smtClean="0"/>
              <a:t>：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能被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zh-CN" altLang="en-US" dirty="0" smtClean="0"/>
              <a:t>整除，故</a:t>
            </a:r>
            <a:r>
              <a:rPr lang="en-US" altLang="zh-CN" dirty="0"/>
              <a:t>: 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≡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(mod </a:t>
            </a:r>
            <a:r>
              <a:rPr lang="en-US" altLang="zh-CN" i="1" dirty="0"/>
              <a:t>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dirty="0" smtClean="0"/>
          </a:p>
          <a:p>
            <a:pPr lvl="1"/>
            <a:r>
              <a:rPr lang="zh-CN" altLang="en-US" dirty="0"/>
              <a:t>对称性： </a:t>
            </a:r>
            <a:r>
              <a:rPr lang="zh-CN" altLang="en-US" dirty="0" smtClean="0"/>
              <a:t>如果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</a:t>
            </a:r>
            <a:r>
              <a:rPr lang="zh-CN" altLang="en-US" dirty="0"/>
              <a:t>，</a:t>
            </a:r>
            <a:r>
              <a:rPr lang="zh-CN" altLang="en-US" dirty="0" smtClean="0"/>
              <a:t>则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−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能</a:t>
            </a:r>
            <a:r>
              <a:rPr lang="zh-CN" altLang="en-US" dirty="0">
                <a:latin typeface="Cambria Math" pitchFamily="18" charset="0"/>
                <a:ea typeface="Cambria Math" pitchFamily="18" charset="0"/>
              </a:rPr>
              <a:t>被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zh-CN" altLang="en-US" dirty="0" smtClean="0"/>
              <a:t>整除，从而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zh-CN" altLang="en-US" dirty="0" smtClean="0"/>
              <a:t>为整数，故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(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i="1" dirty="0" smtClean="0"/>
              <a:t>m,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  <a:r>
              <a:rPr lang="zh-CN" altLang="en-US" dirty="0" smtClean="0"/>
              <a:t>；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/>
              <a:t>传递性</a:t>
            </a:r>
            <a:r>
              <a:rPr lang="zh-CN" altLang="en-US" dirty="0" smtClean="0"/>
              <a:t>：如果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),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</a:t>
            </a:r>
            <a:r>
              <a:rPr lang="zh-CN" altLang="en-US" dirty="0"/>
              <a:t>，则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−</a:t>
            </a:r>
            <a:r>
              <a:rPr lang="en-US" altLang="zh-CN" dirty="0"/>
              <a:t> </a:t>
            </a:r>
            <a:r>
              <a:rPr lang="en-US" altLang="zh-CN" i="1" dirty="0" smtClean="0"/>
              <a:t>b,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−</a:t>
            </a:r>
            <a:r>
              <a:rPr lang="en-US" altLang="zh-CN" dirty="0"/>
              <a:t> </a:t>
            </a:r>
            <a:r>
              <a:rPr lang="en-US" altLang="zh-CN" i="1" dirty="0" smtClean="0"/>
              <a:t>c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能</a:t>
            </a:r>
            <a:r>
              <a:rPr lang="zh-CN" altLang="en-US" dirty="0">
                <a:latin typeface="Cambria Math" pitchFamily="18" charset="0"/>
                <a:ea typeface="Cambria Math" pitchFamily="18" charset="0"/>
              </a:rPr>
              <a:t>被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zh-CN" altLang="en-US" dirty="0" smtClean="0"/>
              <a:t>整除，</a:t>
            </a:r>
            <a:r>
              <a:rPr lang="zh-CN" altLang="en-US" dirty="0"/>
              <a:t>从而</a:t>
            </a:r>
            <a:r>
              <a:rPr lang="zh-CN" altLang="en-US" dirty="0" smtClean="0"/>
              <a:t>有整数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l </a:t>
            </a:r>
            <a:r>
              <a:rPr lang="zh-CN" altLang="en-US" dirty="0" smtClean="0"/>
              <a:t>使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m,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i="1" dirty="0" smtClean="0"/>
              <a:t>m. </a:t>
            </a:r>
            <a:r>
              <a:rPr lang="zh-CN" altLang="en-US" dirty="0" smtClean="0"/>
              <a:t>得到：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i="1" dirty="0" smtClean="0">
                <a:ea typeface="Cambria Math" pitchFamily="18" charset="0"/>
              </a:rPr>
              <a:t> +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) 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 +</a:t>
            </a:r>
            <a:r>
              <a:rPr lang="en-US" i="1" dirty="0" smtClean="0">
                <a:ea typeface="Cambria Math" pitchFamily="18" charset="0"/>
              </a:rPr>
              <a:t> l</a:t>
            </a:r>
            <a:r>
              <a:rPr lang="en-US" i="1" dirty="0" smtClean="0"/>
              <a:t>m = </a:t>
            </a:r>
            <a:r>
              <a:rPr lang="en-US" dirty="0" smtClean="0"/>
              <a:t>(</a:t>
            </a:r>
            <a:r>
              <a:rPr lang="en-US" i="1" dirty="0" smtClean="0"/>
              <a:t>k + l</a:t>
            </a:r>
            <a:r>
              <a:rPr lang="en-US" dirty="0" smtClean="0"/>
              <a:t>)</a:t>
            </a:r>
            <a:r>
              <a:rPr lang="en-US" i="1" dirty="0" smtClean="0"/>
              <a:t> m.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zh-CN" altLang="en-US" dirty="0" smtClean="0"/>
              <a:t>故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/>
              <a:t>例：</a:t>
            </a:r>
            <a:r>
              <a:rPr lang="zh-CN" altLang="en-US" dirty="0" smtClean="0"/>
              <a:t>证明正整数集上的“整除”不是等价关系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解：</a:t>
            </a:r>
            <a:r>
              <a:rPr lang="zh-CN" altLang="en-US" sz="2400" dirty="0" smtClean="0"/>
              <a:t>自反性，传递性成立，对称性不成立：</a:t>
            </a:r>
            <a:endParaRPr lang="en-US" dirty="0" smtClean="0"/>
          </a:p>
          <a:p>
            <a:pPr lvl="1"/>
            <a:r>
              <a:rPr lang="zh-CN" altLang="en-US" dirty="0" smtClean="0"/>
              <a:t>自反性：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 </a:t>
            </a:r>
            <a:r>
              <a:rPr lang="en-US" i="1" dirty="0" smtClean="0">
                <a:ea typeface="Cambria Math"/>
              </a:rPr>
              <a:t>a </a:t>
            </a:r>
            <a:r>
              <a:rPr lang="zh-CN" altLang="en-US" i="1" dirty="0" smtClean="0">
                <a:ea typeface="Cambria Math"/>
              </a:rPr>
              <a:t>；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 smtClean="0"/>
          </a:p>
          <a:p>
            <a:pPr lvl="1"/>
            <a:r>
              <a:rPr lang="zh-CN" altLang="en-US" dirty="0" smtClean="0"/>
              <a:t>对称性</a:t>
            </a:r>
            <a:r>
              <a:rPr lang="zh-CN" altLang="en-US" dirty="0"/>
              <a:t>不</a:t>
            </a:r>
            <a:r>
              <a:rPr lang="zh-CN" altLang="en-US" dirty="0" smtClean="0"/>
              <a:t>成立：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</a:t>
            </a:r>
            <a:r>
              <a:rPr lang="zh-CN" altLang="en-US" dirty="0" smtClean="0"/>
              <a:t>但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∤ 2</a:t>
            </a:r>
            <a:r>
              <a:rPr lang="zh-CN" altLang="en-US" dirty="0" smtClean="0">
                <a:latin typeface="Cambria Math"/>
                <a:ea typeface="Cambria Math"/>
              </a:rPr>
              <a:t>；</a:t>
            </a:r>
            <a:r>
              <a:rPr lang="en-US" dirty="0" smtClean="0">
                <a:ea typeface="Cambria Math"/>
              </a:rPr>
              <a:t> </a:t>
            </a:r>
            <a:endParaRPr lang="en-US" dirty="0" smtClean="0"/>
          </a:p>
          <a:p>
            <a:pPr lvl="1"/>
            <a:r>
              <a:rPr lang="zh-CN" altLang="en-US" dirty="0" smtClean="0"/>
              <a:t>传递性：如果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altLang="zh-CN" dirty="0">
                <a:latin typeface="Cambria Math"/>
                <a:ea typeface="Cambria Math"/>
              </a:rPr>
              <a:t>∣</a:t>
            </a:r>
            <a:r>
              <a:rPr lang="en-US" dirty="0" smtClean="0"/>
              <a:t> </a:t>
            </a:r>
            <a:r>
              <a:rPr lang="en-US" i="1" dirty="0" smtClean="0"/>
              <a:t>b, b</a:t>
            </a:r>
            <a:r>
              <a:rPr lang="en-US" dirty="0" smtClean="0"/>
              <a:t> </a:t>
            </a:r>
            <a:r>
              <a:rPr lang="en-US" altLang="zh-CN" dirty="0">
                <a:latin typeface="Cambria Math"/>
                <a:ea typeface="Cambria Math"/>
              </a:rPr>
              <a:t>∣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zh-CN" altLang="en-US" dirty="0"/>
              <a:t>，则有整数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l </a:t>
            </a:r>
            <a:r>
              <a:rPr lang="zh-CN" altLang="en-US" dirty="0" smtClean="0"/>
              <a:t>使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ak</a:t>
            </a:r>
            <a:r>
              <a:rPr lang="en-US" i="1" dirty="0" smtClean="0"/>
              <a:t>, c</a:t>
            </a:r>
            <a:r>
              <a:rPr lang="en-US" dirty="0" smtClean="0"/>
              <a:t> = </a:t>
            </a:r>
            <a:r>
              <a:rPr lang="en-US" i="1" dirty="0" smtClean="0"/>
              <a:t>bl</a:t>
            </a:r>
            <a:r>
              <a:rPr lang="en-US" dirty="0" smtClean="0"/>
              <a:t>. </a:t>
            </a:r>
            <a:r>
              <a:rPr lang="zh-CN" altLang="en-US" dirty="0" smtClean="0"/>
              <a:t>故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kl</a:t>
            </a:r>
            <a:r>
              <a:rPr lang="en-US" dirty="0" smtClean="0"/>
              <a:t>),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altLang="zh-CN" dirty="0">
                <a:latin typeface="Cambria Math"/>
                <a:ea typeface="Cambria Math"/>
              </a:rPr>
              <a:t>∣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dirty="0" smtClean="0"/>
              <a:t>定义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en-US" i="1" dirty="0" smtClean="0"/>
              <a:t>R</a:t>
            </a:r>
            <a:r>
              <a:rPr lang="zh-CN" altLang="en-US" dirty="0" smtClean="0"/>
              <a:t>是集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上的等价关系，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>
                <a:latin typeface="Cambria Math"/>
                <a:ea typeface="Cambria Math"/>
              </a:rPr>
              <a:t>∊</a:t>
            </a:r>
            <a:r>
              <a:rPr lang="en-US" altLang="zh-CN" dirty="0" smtClean="0"/>
              <a:t> </a:t>
            </a:r>
            <a:r>
              <a:rPr lang="en-US" altLang="zh-CN" i="1" dirty="0"/>
              <a:t>A</a:t>
            </a:r>
            <a:r>
              <a:rPr lang="en-US" i="1" dirty="0" smtClean="0"/>
              <a:t>. </a:t>
            </a:r>
            <a:r>
              <a:rPr lang="en-US" dirty="0" smtClean="0"/>
              <a:t> </a:t>
            </a:r>
            <a:r>
              <a:rPr lang="zh-CN" altLang="en-US" dirty="0" smtClean="0"/>
              <a:t>所有与</a:t>
            </a:r>
            <a:r>
              <a:rPr lang="en-US" altLang="zh-CN" i="1" dirty="0"/>
              <a:t>a</a:t>
            </a:r>
            <a:r>
              <a:rPr lang="zh-CN" altLang="en-US" dirty="0" smtClean="0"/>
              <a:t>等价的元素构成的集合称为的</a:t>
            </a:r>
            <a:r>
              <a:rPr lang="en-US" altLang="zh-CN" i="1" dirty="0"/>
              <a:t>a</a:t>
            </a:r>
            <a:r>
              <a:rPr lang="zh-CN" altLang="en-US" dirty="0" smtClean="0"/>
              <a:t>等价类，记作：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zh-CN" altLang="en-US" dirty="0" smtClean="0"/>
              <a:t>，在不致引起混淆时下标</a:t>
            </a:r>
            <a:r>
              <a:rPr lang="en-US" altLang="zh-CN" i="1" dirty="0"/>
              <a:t>R</a:t>
            </a:r>
            <a:r>
              <a:rPr lang="zh-CN" altLang="en-US" dirty="0" smtClean="0"/>
              <a:t>可省去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 </a:t>
            </a:r>
            <a:r>
              <a:rPr lang="en-US" i="1" dirty="0" smtClean="0"/>
              <a:t>= </a:t>
            </a:r>
            <a:r>
              <a:rPr lang="en-US" dirty="0" smtClean="0"/>
              <a:t>{</a:t>
            </a:r>
            <a:r>
              <a:rPr lang="en-US" i="1" dirty="0" smtClean="0"/>
              <a:t>s|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i="1" dirty="0" smtClean="0"/>
              <a:t> R</a:t>
            </a:r>
            <a:r>
              <a:rPr lang="en-US" dirty="0" smtClean="0"/>
              <a:t>}</a:t>
            </a:r>
            <a:r>
              <a:rPr lang="en-US" i="1" dirty="0" smtClean="0"/>
              <a:t>.</a:t>
            </a:r>
          </a:p>
          <a:p>
            <a:r>
              <a:rPr lang="zh-CN" altLang="en-US" dirty="0" smtClean="0"/>
              <a:t>如果</a:t>
            </a:r>
            <a:r>
              <a:rPr lang="en-US" i="1" dirty="0" smtClean="0"/>
              <a:t>b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, </a:t>
            </a:r>
            <a:r>
              <a:rPr lang="zh-CN" altLang="en-US" dirty="0" smtClean="0"/>
              <a:t>则称</a:t>
            </a:r>
            <a:r>
              <a:rPr lang="en-US" altLang="zh-CN" i="1" dirty="0"/>
              <a:t>b</a:t>
            </a:r>
            <a:r>
              <a:rPr lang="zh-CN" altLang="en-US" dirty="0" smtClean="0"/>
              <a:t>为此等价类的一个代表；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模</a:t>
            </a:r>
            <a:r>
              <a:rPr lang="en-US" i="1" dirty="0" smtClean="0"/>
              <a:t>m</a:t>
            </a:r>
            <a:r>
              <a:rPr lang="zh-CN" altLang="en-US" dirty="0"/>
              <a:t>同余的</a:t>
            </a:r>
            <a:r>
              <a:rPr lang="zh-CN" altLang="en-US" dirty="0" smtClean="0"/>
              <a:t>等价类称为模</a:t>
            </a:r>
            <a:r>
              <a:rPr lang="en-US" altLang="zh-CN" i="1" dirty="0"/>
              <a:t>m</a:t>
            </a:r>
            <a:r>
              <a:rPr lang="zh-CN" altLang="en-US" dirty="0" smtClean="0"/>
              <a:t>的同余类，整数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模</a:t>
            </a:r>
            <a:r>
              <a:rPr lang="en-US" altLang="zh-CN" i="1" dirty="0"/>
              <a:t>m</a:t>
            </a:r>
            <a:r>
              <a:rPr lang="zh-CN" altLang="en-US" dirty="0"/>
              <a:t>的同余</a:t>
            </a:r>
            <a:r>
              <a:rPr lang="zh-CN" altLang="en-US" dirty="0" smtClean="0"/>
              <a:t>类记作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m</a:t>
            </a:r>
            <a:r>
              <a:rPr lang="en-US" dirty="0" smtClean="0"/>
              <a:t>,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m</a:t>
            </a:r>
            <a:r>
              <a:rPr lang="en-US" i="1" dirty="0" smtClean="0"/>
              <a:t> = </a:t>
            </a:r>
            <a:r>
              <a:rPr lang="en-US" dirty="0" smtClean="0"/>
              <a:t>{…,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−2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+2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+2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… </a:t>
            </a:r>
            <a:r>
              <a:rPr lang="en-US" dirty="0" smtClean="0"/>
              <a:t>}</a:t>
            </a:r>
            <a:r>
              <a:rPr lang="en-US" i="1" dirty="0" smtClean="0"/>
              <a:t>. </a:t>
            </a:r>
            <a:r>
              <a:rPr lang="zh-CN" altLang="en-US" dirty="0" smtClean="0"/>
              <a:t>例如：</a:t>
            </a:r>
            <a:r>
              <a:rPr lang="en-US" dirty="0" smtClean="0"/>
              <a:t> 	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, 0, 4 , 8 , …}, </a:t>
            </a:r>
          </a:p>
          <a:p>
            <a:pPr marL="0" indent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dirty="0" smtClean="0"/>
              <a:t>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, 1, 5 , 9 , …}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,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	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, 2, 6 , 10 , …},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dirty="0" smtClean="0"/>
              <a:t>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, 3, 7 , 11 , …}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等价类的性质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定理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en-US" altLang="zh-CN" i="1" dirty="0" smtClean="0"/>
              <a:t>R</a:t>
            </a:r>
            <a:r>
              <a:rPr lang="zh-CN" altLang="en-US" dirty="0"/>
              <a:t>是集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zh-CN" altLang="en-US" dirty="0" smtClean="0"/>
              <a:t>，对于</a:t>
            </a:r>
            <a:r>
              <a:rPr lang="en-US" altLang="zh-CN" i="1" dirty="0"/>
              <a:t>A</a:t>
            </a:r>
            <a:r>
              <a:rPr lang="zh-CN" altLang="en-US" dirty="0" smtClean="0"/>
              <a:t>的元素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，以下各条等价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i="1" dirty="0" err="1" smtClean="0"/>
              <a:t>aRb</a:t>
            </a:r>
            <a:r>
              <a:rPr lang="en-US" i="1" dirty="0" smtClean="0"/>
              <a:t>;  		</a:t>
            </a:r>
            <a:r>
              <a:rPr lang="en-US" dirty="0" smtClean="0"/>
              <a:t>(</a:t>
            </a:r>
            <a:r>
              <a:rPr lang="en-US" i="1" dirty="0" smtClean="0"/>
              <a:t>ii</a:t>
            </a:r>
            <a:r>
              <a:rPr lang="en-US" dirty="0" smtClean="0"/>
              <a:t>)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]; 		(</a:t>
            </a:r>
            <a:r>
              <a:rPr lang="en-US" i="1" dirty="0" smtClean="0"/>
              <a:t>iii</a:t>
            </a:r>
            <a:r>
              <a:rPr lang="en-US" dirty="0" smtClean="0"/>
              <a:t>) [</a:t>
            </a:r>
            <a:r>
              <a:rPr lang="en-US" i="1" dirty="0" smtClean="0"/>
              <a:t>a</a:t>
            </a:r>
            <a:r>
              <a:rPr lang="en-US" dirty="0" smtClean="0"/>
              <a:t>]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</a:t>
            </a:r>
            <a:r>
              <a:rPr lang="en-US" altLang="zh-CN" dirty="0">
                <a:latin typeface="Cambria Math"/>
                <a:ea typeface="Cambria Math"/>
              </a:rPr>
              <a:t>≠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∅.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zh-CN" altLang="en-US" b="1" dirty="0" smtClean="0">
                <a:latin typeface="Cambria Math"/>
                <a:ea typeface="Cambria Math"/>
              </a:rPr>
              <a:t>证明：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  <a:r>
              <a:rPr lang="en-US" altLang="zh-CN" dirty="0">
                <a:latin typeface="Cambria Math"/>
                <a:ea typeface="Cambria Math"/>
              </a:rPr>
              <a:t>⟶</a:t>
            </a:r>
            <a:r>
              <a:rPr lang="en-US" dirty="0" smtClean="0">
                <a:latin typeface="Cambria Math"/>
                <a:ea typeface="Cambria Math"/>
              </a:rPr>
              <a:t> (</a:t>
            </a:r>
            <a:r>
              <a:rPr lang="en-US" i="1" dirty="0" smtClean="0">
                <a:ea typeface="Cambria Math" pitchFamily="18" charset="0"/>
              </a:rPr>
              <a:t>ii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zh-CN" altLang="en-US" dirty="0" smtClean="0">
                <a:latin typeface="Cambria Math"/>
                <a:ea typeface="Cambria Math"/>
              </a:rPr>
              <a:t>：若</a:t>
            </a:r>
            <a:r>
              <a:rPr lang="en-US" dirty="0" smtClean="0">
                <a:latin typeface="Cambria Math"/>
                <a:ea typeface="Cambria Math"/>
              </a:rPr>
              <a:t>c ∈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en-US" i="1" dirty="0" err="1" smtClean="0"/>
              <a:t>aRc</a:t>
            </a:r>
            <a:r>
              <a:rPr lang="en-US" i="1" dirty="0" smtClean="0"/>
              <a:t>. </a:t>
            </a:r>
            <a:r>
              <a:rPr lang="zh-CN" altLang="en-US" dirty="0" smtClean="0"/>
              <a:t>由</a:t>
            </a:r>
            <a:r>
              <a:rPr lang="en-US" i="1" dirty="0" err="1" smtClean="0"/>
              <a:t>aRb</a:t>
            </a:r>
            <a:r>
              <a:rPr lang="zh-CN" altLang="en-US" dirty="0" smtClean="0"/>
              <a:t>和</a:t>
            </a:r>
            <a:r>
              <a:rPr lang="en-US" i="1" dirty="0" smtClean="0"/>
              <a:t>R</a:t>
            </a:r>
            <a:r>
              <a:rPr lang="zh-CN" altLang="en-US" dirty="0" smtClean="0"/>
              <a:t>的对称性得</a:t>
            </a:r>
            <a:r>
              <a:rPr lang="en-US" i="1" dirty="0" err="1" smtClean="0"/>
              <a:t>bRa</a:t>
            </a:r>
            <a:r>
              <a:rPr lang="en-US" i="1" dirty="0" smtClean="0"/>
              <a:t>, </a:t>
            </a:r>
            <a:r>
              <a:rPr lang="zh-CN" altLang="en-US" dirty="0" smtClean="0"/>
              <a:t>再由</a:t>
            </a:r>
            <a:r>
              <a:rPr lang="en-US" altLang="zh-CN" i="1" dirty="0" err="1"/>
              <a:t>aRc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的传递性得</a:t>
            </a:r>
            <a:r>
              <a:rPr lang="en-US" i="1" dirty="0" err="1" smtClean="0"/>
              <a:t>bRc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zh-CN" altLang="en-US" dirty="0" smtClean="0">
                <a:latin typeface="Cambria Math"/>
                <a:ea typeface="Cambria Math"/>
              </a:rPr>
              <a:t>从而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 ∈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], 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</a:t>
            </a:r>
            <a:r>
              <a:rPr lang="zh-CN" altLang="en-US" dirty="0" smtClean="0"/>
              <a:t>利用</a:t>
            </a:r>
            <a:r>
              <a:rPr lang="en-US" altLang="zh-CN" i="1" dirty="0" err="1" smtClean="0"/>
              <a:t>bRa</a:t>
            </a:r>
            <a:r>
              <a:rPr lang="en-US" altLang="zh-CN" i="1" dirty="0" smtClean="0"/>
              <a:t>, </a:t>
            </a:r>
            <a:r>
              <a:rPr lang="zh-CN" altLang="en-US" dirty="0" smtClean="0"/>
              <a:t>前述证明表明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r>
              <a:rPr lang="en-US" altLang="zh-CN" dirty="0">
                <a:latin typeface="Cambria Math"/>
                <a:ea typeface="Cambria Math"/>
              </a:rPr>
              <a:t>⊆</a:t>
            </a:r>
            <a:r>
              <a:rPr lang="en-US" altLang="zh-CN" dirty="0"/>
              <a:t> [</a:t>
            </a:r>
            <a:r>
              <a:rPr lang="en-US" altLang="zh-CN" i="1" dirty="0"/>
              <a:t>a</a:t>
            </a:r>
            <a:r>
              <a:rPr lang="en-US" altLang="zh-CN" dirty="0" smtClean="0"/>
              <a:t>],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 = [</a:t>
            </a:r>
            <a:r>
              <a:rPr lang="en-US" altLang="zh-CN" i="1" dirty="0"/>
              <a:t>b</a:t>
            </a:r>
            <a:r>
              <a:rPr lang="en-US" altLang="zh-CN" dirty="0" smtClean="0"/>
              <a:t>].</a:t>
            </a:r>
          </a:p>
          <a:p>
            <a:pPr lvl="1">
              <a:buNone/>
            </a:pPr>
            <a:r>
              <a:rPr lang="en-US" altLang="zh-CN" dirty="0" smtClean="0">
                <a:latin typeface="Cambria Math"/>
                <a:ea typeface="Cambria Math"/>
              </a:rPr>
              <a:t>(</a:t>
            </a:r>
            <a:r>
              <a:rPr lang="en-US" altLang="zh-CN" i="1" dirty="0" smtClean="0">
                <a:ea typeface="Cambria Math"/>
              </a:rPr>
              <a:t>ii</a:t>
            </a:r>
            <a:r>
              <a:rPr lang="en-US" altLang="zh-CN" dirty="0" smtClean="0">
                <a:latin typeface="Cambria Math"/>
                <a:ea typeface="Cambria Math"/>
              </a:rPr>
              <a:t>) ⟶ </a:t>
            </a:r>
            <a:r>
              <a:rPr lang="en-US" altLang="zh-CN" dirty="0">
                <a:latin typeface="Cambria Math"/>
                <a:ea typeface="Cambria Math"/>
              </a:rPr>
              <a:t>(</a:t>
            </a:r>
            <a:r>
              <a:rPr lang="en-US" altLang="zh-CN" i="1" dirty="0" smtClean="0">
                <a:ea typeface="Cambria Math" pitchFamily="18" charset="0"/>
              </a:rPr>
              <a:t>iii</a:t>
            </a:r>
            <a:r>
              <a:rPr lang="en-US" altLang="zh-CN" dirty="0" smtClean="0">
                <a:latin typeface="Cambria Math"/>
                <a:ea typeface="Cambria Math"/>
              </a:rPr>
              <a:t>)</a:t>
            </a:r>
            <a:r>
              <a:rPr lang="zh-CN" altLang="en-US" dirty="0" smtClean="0">
                <a:latin typeface="Cambria Math"/>
                <a:ea typeface="Cambria Math"/>
              </a:rPr>
              <a:t>：显然</a:t>
            </a:r>
            <a:endParaRPr lang="en-US" altLang="zh-CN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altLang="zh-CN" dirty="0">
                <a:latin typeface="Cambria Math"/>
                <a:ea typeface="Cambria Math"/>
              </a:rPr>
              <a:t>(</a:t>
            </a:r>
            <a:r>
              <a:rPr lang="en-US" altLang="zh-CN" i="1" dirty="0" smtClean="0">
                <a:ea typeface="Cambria Math"/>
              </a:rPr>
              <a:t>iii</a:t>
            </a:r>
            <a:r>
              <a:rPr lang="en-US" altLang="zh-CN" dirty="0" smtClean="0">
                <a:latin typeface="Cambria Math"/>
                <a:ea typeface="Cambria Math"/>
              </a:rPr>
              <a:t>) </a:t>
            </a:r>
            <a:r>
              <a:rPr lang="en-US" altLang="zh-CN" dirty="0">
                <a:latin typeface="Cambria Math"/>
                <a:ea typeface="Cambria Math"/>
              </a:rPr>
              <a:t>⟶ (</a:t>
            </a:r>
            <a:r>
              <a:rPr lang="en-US" altLang="zh-CN" i="1" dirty="0" err="1" smtClean="0">
                <a:ea typeface="Cambria Math" pitchFamily="18" charset="0"/>
              </a:rPr>
              <a:t>i</a:t>
            </a:r>
            <a:r>
              <a:rPr lang="en-US" altLang="zh-CN" dirty="0" smtClean="0">
                <a:latin typeface="Cambria Math"/>
                <a:ea typeface="Cambria Math"/>
              </a:rPr>
              <a:t>)</a:t>
            </a:r>
            <a:r>
              <a:rPr lang="zh-CN" altLang="en-US" dirty="0" smtClean="0">
                <a:latin typeface="Cambria Math"/>
                <a:ea typeface="Cambria Math"/>
              </a:rPr>
              <a:t>：取</a:t>
            </a:r>
            <a:r>
              <a:rPr lang="en-US" altLang="zh-CN" dirty="0" smtClean="0">
                <a:latin typeface="Cambria Math"/>
                <a:ea typeface="Cambria Math"/>
              </a:rPr>
              <a:t>c ∈</a:t>
            </a:r>
            <a:r>
              <a:rPr lang="en-US" altLang="zh-CN" dirty="0"/>
              <a:t> [</a:t>
            </a:r>
            <a:r>
              <a:rPr lang="en-US" altLang="zh-CN" i="1" dirty="0"/>
              <a:t>a</a:t>
            </a:r>
            <a:r>
              <a:rPr lang="en-US" altLang="zh-CN" dirty="0"/>
              <a:t>] </a:t>
            </a:r>
            <a:r>
              <a:rPr lang="en-US" altLang="zh-CN" dirty="0">
                <a:latin typeface="Cambria Math"/>
                <a:ea typeface="Cambria Math"/>
              </a:rPr>
              <a:t>∩</a:t>
            </a:r>
            <a:r>
              <a:rPr lang="en-US" altLang="zh-CN" dirty="0"/>
              <a:t> [</a:t>
            </a:r>
            <a:r>
              <a:rPr lang="en-US" altLang="zh-CN" i="1" dirty="0"/>
              <a:t>b</a:t>
            </a:r>
            <a:r>
              <a:rPr lang="en-US" altLang="zh-CN" dirty="0" smtClean="0"/>
              <a:t>], </a:t>
            </a:r>
            <a:r>
              <a:rPr lang="zh-CN" altLang="en-US" dirty="0" smtClean="0"/>
              <a:t>由</a:t>
            </a:r>
            <a:r>
              <a:rPr lang="en-US" altLang="zh-CN" dirty="0">
                <a:latin typeface="Cambria Math"/>
                <a:ea typeface="Cambria Math"/>
              </a:rPr>
              <a:t>c ∈</a:t>
            </a:r>
            <a:r>
              <a:rPr lang="en-US" altLang="zh-CN" dirty="0"/>
              <a:t> 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zh-CN" altLang="en-US" dirty="0" smtClean="0"/>
              <a:t>得</a:t>
            </a:r>
            <a:r>
              <a:rPr lang="en-US" altLang="zh-CN" i="1" dirty="0" err="1" smtClean="0"/>
              <a:t>aRc</a:t>
            </a:r>
            <a:r>
              <a:rPr lang="en-US" altLang="zh-CN" i="1" dirty="0" smtClean="0"/>
              <a:t>, </a:t>
            </a:r>
            <a:r>
              <a:rPr lang="zh-CN" altLang="en-US" dirty="0" smtClean="0"/>
              <a:t>由</a:t>
            </a:r>
            <a:r>
              <a:rPr lang="en-US" altLang="zh-CN" dirty="0" smtClean="0">
                <a:latin typeface="Cambria Math"/>
                <a:ea typeface="Cambria Math"/>
              </a:rPr>
              <a:t>c </a:t>
            </a:r>
            <a:r>
              <a:rPr lang="en-US" altLang="zh-CN" dirty="0">
                <a:latin typeface="Cambria Math"/>
                <a:ea typeface="Cambria Math"/>
              </a:rPr>
              <a:t>∈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zh-CN" altLang="en-US" dirty="0" smtClean="0"/>
              <a:t>得</a:t>
            </a:r>
            <a:r>
              <a:rPr lang="en-US" altLang="zh-CN" i="1" dirty="0" err="1" smtClean="0"/>
              <a:t>bRc</a:t>
            </a:r>
            <a:r>
              <a:rPr lang="en-US" altLang="zh-CN" i="1" dirty="0" smtClean="0"/>
              <a:t>, </a:t>
            </a:r>
            <a:r>
              <a:rPr lang="zh-CN" altLang="en-US" dirty="0" smtClean="0"/>
              <a:t>再</a:t>
            </a:r>
            <a:r>
              <a:rPr lang="zh-CN" altLang="en-US" dirty="0"/>
              <a:t>由</a:t>
            </a:r>
            <a:r>
              <a:rPr lang="en-US" altLang="zh-CN" i="1" dirty="0" smtClean="0"/>
              <a:t>R</a:t>
            </a:r>
            <a:r>
              <a:rPr lang="zh-CN" altLang="en-US" dirty="0"/>
              <a:t>的</a:t>
            </a:r>
            <a:r>
              <a:rPr lang="zh-CN" altLang="en-US" dirty="0" smtClean="0"/>
              <a:t>对称性得</a:t>
            </a:r>
            <a:r>
              <a:rPr lang="en-US" altLang="zh-CN" i="1" dirty="0" err="1" smtClean="0"/>
              <a:t>cRb</a:t>
            </a:r>
            <a:r>
              <a:rPr lang="en-US" altLang="zh-CN" i="1" dirty="0" smtClean="0"/>
              <a:t>, </a:t>
            </a:r>
            <a:r>
              <a:rPr lang="zh-CN" altLang="en-US" dirty="0" smtClean="0"/>
              <a:t>最后，由</a:t>
            </a:r>
            <a:r>
              <a:rPr lang="en-US" altLang="zh-CN" i="1" dirty="0" err="1"/>
              <a:t>aRc</a:t>
            </a:r>
            <a:r>
              <a:rPr lang="en-US" altLang="zh-CN" i="1" dirty="0"/>
              <a:t>, </a:t>
            </a:r>
            <a:r>
              <a:rPr lang="en-US" altLang="zh-CN" i="1" dirty="0" err="1" smtClean="0"/>
              <a:t>cRb</a:t>
            </a:r>
            <a:r>
              <a:rPr lang="zh-CN" altLang="en-US" dirty="0" smtClean="0"/>
              <a:t>和</a:t>
            </a:r>
            <a:r>
              <a:rPr lang="en-US" altLang="zh-CN" i="1" dirty="0"/>
              <a:t>R</a:t>
            </a:r>
            <a:r>
              <a:rPr lang="zh-CN" altLang="en-US" dirty="0"/>
              <a:t>的传递性</a:t>
            </a:r>
            <a:r>
              <a:rPr lang="zh-CN" altLang="en-US" dirty="0" smtClean="0"/>
              <a:t>得</a:t>
            </a:r>
            <a:r>
              <a:rPr lang="en-US" altLang="zh-CN" i="1" dirty="0" err="1" smtClean="0"/>
              <a:t>aRb</a:t>
            </a:r>
            <a:r>
              <a:rPr lang="en-US" altLang="zh-CN" i="1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集合的划分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定义：</a:t>
            </a:r>
            <a:r>
              <a:rPr lang="zh-CN" altLang="en-US" dirty="0" smtClean="0"/>
              <a:t>集</a:t>
            </a:r>
            <a:r>
              <a:rPr lang="en-US" i="1" dirty="0" smtClean="0"/>
              <a:t>S</a:t>
            </a:r>
            <a:r>
              <a:rPr lang="zh-CN" altLang="en-US" dirty="0" smtClean="0"/>
              <a:t>的一组子集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 (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zh-CN" altLang="en-US" dirty="0" smtClean="0"/>
              <a:t>称为指标集</a:t>
            </a:r>
            <a:r>
              <a:rPr lang="en-US" dirty="0" smtClean="0"/>
              <a:t>), </a:t>
            </a:r>
            <a:r>
              <a:rPr lang="zh-CN" altLang="en-US" dirty="0" smtClean="0"/>
              <a:t>满足：</a:t>
            </a:r>
            <a:endParaRPr lang="en-US" dirty="0" smtClean="0"/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>
                <a:latin typeface="Cambria Math"/>
                <a:ea typeface="Cambria Math"/>
              </a:rPr>
              <a:t> ≠ ∅ , </a:t>
            </a:r>
            <a:r>
              <a:rPr lang="zh-CN" altLang="en-US" dirty="0" smtClean="0">
                <a:latin typeface="Cambria Math"/>
                <a:ea typeface="Cambria Math"/>
              </a:rPr>
              <a:t>对于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I,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 , </a:t>
            </a:r>
            <a:r>
              <a:rPr lang="zh-CN" altLang="en-US" dirty="0" smtClean="0">
                <a:latin typeface="Cambria Math"/>
                <a:ea typeface="Cambria Math"/>
              </a:rPr>
              <a:t>当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</a:t>
            </a:r>
            <a:r>
              <a:rPr lang="en-US" i="1" dirty="0" smtClean="0"/>
              <a:t>j,</a:t>
            </a:r>
          </a:p>
          <a:p>
            <a:pPr lvl="1"/>
            <a:r>
              <a:rPr lang="en-US" i="1" dirty="0" smtClean="0"/>
              <a:t> </a:t>
            </a:r>
          </a:p>
          <a:p>
            <a:pPr lvl="1"/>
            <a:endParaRPr lang="en-US" i="1" dirty="0"/>
          </a:p>
          <a:p>
            <a:pPr marL="393192" lvl="1" indent="0">
              <a:buNone/>
            </a:pPr>
            <a:r>
              <a:rPr lang="zh-CN" altLang="en-US" dirty="0" smtClean="0"/>
              <a:t>则称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}</a:t>
            </a:r>
            <a:r>
              <a:rPr lang="en-US" altLang="zh-CN" i="1" baseline="-25000" dirty="0" err="1" smtClean="0"/>
              <a:t>i</a:t>
            </a:r>
            <a:r>
              <a:rPr lang="en-US" altLang="zh-CN" baseline="-25000" dirty="0" err="1" smtClean="0">
                <a:latin typeface="Cambria Math"/>
                <a:ea typeface="Cambria Math"/>
              </a:rPr>
              <a:t>∈</a:t>
            </a:r>
            <a:r>
              <a:rPr lang="en-US" altLang="zh-CN" i="1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为的</a:t>
            </a:r>
            <a:r>
              <a:rPr lang="en-US" altLang="zh-CN" i="1" dirty="0"/>
              <a:t>S</a:t>
            </a:r>
            <a:r>
              <a:rPr lang="zh-CN" altLang="en-US" dirty="0" smtClean="0"/>
              <a:t>划分。</a:t>
            </a:r>
            <a:endParaRPr lang="en-US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3352800"/>
            <a:ext cx="1163955" cy="558165"/>
          </a:xfrm>
          <a:prstGeom prst="rect">
            <a:avLst/>
          </a:prstGeom>
        </p:spPr>
      </p:pic>
      <p:pic>
        <p:nvPicPr>
          <p:cNvPr id="5" name="Picture 4" descr="08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9484" y="3352800"/>
            <a:ext cx="3416315" cy="273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等价类构成划分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R</a:t>
            </a:r>
            <a:r>
              <a:rPr lang="zh-CN" altLang="en-US" dirty="0"/>
              <a:t>是集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zh-CN" altLang="en-US" dirty="0" smtClean="0"/>
              <a:t>，</a:t>
            </a:r>
            <a:r>
              <a:rPr lang="en-US" altLang="zh-CN" i="1" dirty="0"/>
              <a:t> R</a:t>
            </a:r>
            <a:r>
              <a:rPr lang="zh-CN" altLang="en-US" dirty="0" smtClean="0"/>
              <a:t>的所有等价类的并为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zh-CN" altLang="en-US" dirty="0" smtClean="0"/>
              <a:t>因为</a:t>
            </a:r>
            <a:r>
              <a:rPr lang="en-US" altLang="zh-CN" i="1" dirty="0"/>
              <a:t>A</a:t>
            </a:r>
            <a:r>
              <a:rPr lang="zh-CN" altLang="en-US" dirty="0" smtClean="0"/>
              <a:t>的每个元素</a:t>
            </a:r>
            <a:r>
              <a:rPr lang="en-US" altLang="zh-CN" i="1" dirty="0"/>
              <a:t>a</a:t>
            </a:r>
            <a:r>
              <a:rPr lang="zh-CN" altLang="en-US" dirty="0" smtClean="0"/>
              <a:t>属于它自己的等价类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zh-CN" altLang="en-US" dirty="0" smtClean="0"/>
              <a:t>，即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r>
              <a:rPr lang="zh-CN" altLang="en-US" dirty="0" smtClean="0"/>
              <a:t>由定理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知，等价类要么相等，要么不相交，即：当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≠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dirty="0" smtClean="0"/>
              <a:t> </a:t>
            </a:r>
            <a:r>
              <a:rPr lang="zh-CN" altLang="en-US" dirty="0" smtClean="0"/>
              <a:t>时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</a:t>
            </a:r>
            <a:r>
              <a:rPr lang="en-US" i="1" dirty="0" smtClean="0"/>
              <a:t>.</a:t>
            </a:r>
          </a:p>
          <a:p>
            <a:r>
              <a:rPr lang="zh-CN" altLang="en-US" dirty="0" smtClean="0"/>
              <a:t>因此，</a:t>
            </a:r>
            <a:r>
              <a:rPr lang="en-US" altLang="zh-CN" i="1" dirty="0"/>
              <a:t>R</a:t>
            </a:r>
            <a:r>
              <a:rPr lang="zh-CN" altLang="en-US" dirty="0" smtClean="0"/>
              <a:t>的全部</a:t>
            </a:r>
            <a:r>
              <a:rPr lang="zh-CN" altLang="en-US" dirty="0"/>
              <a:t>不同等价类构成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构成的划分</a:t>
            </a:r>
            <a:r>
              <a:rPr lang="en-US" altLang="zh-CN" dirty="0" smtClean="0"/>
              <a:t>.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44500" y="2971800"/>
            <a:ext cx="4892040" cy="78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集合上的关系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定义</a:t>
            </a:r>
            <a:r>
              <a:rPr lang="zh-CN" altLang="en-US" b="1" dirty="0"/>
              <a:t>：</a:t>
            </a:r>
            <a:r>
              <a:rPr lang="en-US" altLang="zh-CN" dirty="0"/>
              <a:t> </a:t>
            </a:r>
            <a:r>
              <a:rPr lang="zh-CN" altLang="en-US" dirty="0" smtClean="0">
                <a:latin typeface="Cambria Math"/>
                <a:ea typeface="Cambria Math"/>
              </a:rPr>
              <a:t>从</a:t>
            </a:r>
            <a:r>
              <a:rPr lang="en-US" altLang="zh-CN" i="1" dirty="0">
                <a:latin typeface="Cambria Math"/>
                <a:ea typeface="Cambria Math"/>
              </a:rPr>
              <a:t>A</a:t>
            </a:r>
            <a:r>
              <a:rPr lang="zh-CN" altLang="en-US" dirty="0" smtClean="0">
                <a:latin typeface="Cambria Math"/>
                <a:ea typeface="Cambria Math"/>
              </a:rPr>
              <a:t>到</a:t>
            </a:r>
            <a:r>
              <a:rPr lang="en-US" altLang="zh-CN" i="1" dirty="0">
                <a:latin typeface="Cambria Math"/>
                <a:ea typeface="Cambria Math"/>
              </a:rPr>
              <a:t>A</a:t>
            </a:r>
            <a:r>
              <a:rPr lang="zh-CN" altLang="en-US" dirty="0" smtClean="0">
                <a:latin typeface="Cambria Math"/>
                <a:ea typeface="Cambria Math"/>
              </a:rPr>
              <a:t>的关系称为</a:t>
            </a:r>
            <a:r>
              <a:rPr lang="en-US" altLang="zh-CN" i="1" dirty="0">
                <a:latin typeface="Cambria Math"/>
                <a:ea typeface="Cambria Math"/>
              </a:rPr>
              <a:t>A</a:t>
            </a:r>
            <a:r>
              <a:rPr lang="zh-CN" altLang="en-US" dirty="0" smtClean="0"/>
              <a:t>上</a:t>
            </a:r>
            <a:r>
              <a:rPr lang="zh-CN" altLang="en-US" dirty="0"/>
              <a:t>的关系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zh-CN" altLang="en-US" b="1" dirty="0" smtClean="0"/>
              <a:t>例：</a:t>
            </a:r>
            <a:endParaRPr lang="en-US" dirty="0" smtClean="0"/>
          </a:p>
          <a:p>
            <a:pPr lvl="1"/>
            <a:r>
              <a:rPr lang="en-US" i="1" dirty="0" smtClean="0"/>
              <a:t>A = </a:t>
            </a:r>
            <a:r>
              <a:rPr lang="en-US" dirty="0" smtClean="0"/>
              <a:t>{</a:t>
            </a:r>
            <a:r>
              <a:rPr lang="en-US" i="1" dirty="0" err="1" smtClean="0"/>
              <a:t>a,b,c</a:t>
            </a:r>
            <a:r>
              <a:rPr lang="en-US" dirty="0" smtClean="0"/>
              <a:t>}. </a:t>
            </a:r>
            <a:r>
              <a:rPr lang="en-US" i="1" dirty="0" smtClean="0"/>
              <a:t>R = </a:t>
            </a:r>
            <a:r>
              <a:rPr lang="en-US" dirty="0" smtClean="0"/>
              <a:t>{(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,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</a:t>
            </a:r>
            <a:r>
              <a:rPr lang="en-US" i="1" dirty="0" smtClean="0"/>
              <a:t>, </a:t>
            </a:r>
            <a:r>
              <a:rPr lang="en-US" dirty="0" smtClean="0"/>
              <a:t>(</a:t>
            </a:r>
            <a:r>
              <a:rPr lang="en-US" i="1" dirty="0" err="1" smtClean="0"/>
              <a:t>a,c</a:t>
            </a:r>
            <a:r>
              <a:rPr lang="en-US" dirty="0" smtClean="0"/>
              <a:t>)} </a:t>
            </a:r>
            <a:r>
              <a:rPr lang="en-US" altLang="zh-CN" i="1" dirty="0">
                <a:latin typeface="Cambria Math"/>
                <a:ea typeface="Cambria Math"/>
              </a:rPr>
              <a:t>A</a:t>
            </a:r>
            <a:r>
              <a:rPr lang="zh-CN" altLang="en-US" dirty="0"/>
              <a:t>上的关系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A 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</a:t>
            </a:r>
            <a:r>
              <a:rPr lang="en-US" dirty="0" smtClean="0"/>
              <a:t>}. </a:t>
            </a:r>
            <a:r>
              <a:rPr lang="en-US" altLang="zh-CN" i="1" dirty="0" smtClean="0">
                <a:latin typeface="Cambria Math"/>
                <a:ea typeface="Cambria Math"/>
              </a:rPr>
              <a:t>A</a:t>
            </a:r>
            <a:r>
              <a:rPr lang="zh-CN" altLang="en-US" dirty="0"/>
              <a:t>上的</a:t>
            </a:r>
            <a:r>
              <a:rPr lang="zh-CN" altLang="en-US" dirty="0" smtClean="0"/>
              <a:t>关系</a:t>
            </a:r>
            <a:r>
              <a:rPr lang="en-US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i="1" dirty="0" err="1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</a:t>
            </a:r>
            <a:r>
              <a:rPr lang="zh-CN" altLang="en-US" dirty="0" smtClean="0">
                <a:latin typeface="Cambria Math"/>
                <a:ea typeface="Cambria Math"/>
              </a:rPr>
              <a:t>，则</a:t>
            </a: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altLang="zh-CN" dirty="0"/>
              <a:t>R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{</a:t>
            </a:r>
            <a:r>
              <a:rPr lang="en-US" dirty="0" smtClean="0">
                <a:latin typeface="Cambria Math"/>
                <a:ea typeface="Cambria Math"/>
              </a:rPr>
              <a:t>(1,1), (1, 2), (1,3), (1, 4), (2, 2), (2, 4), (3, 3), (4, 4)</a:t>
            </a:r>
            <a:r>
              <a:rPr lang="en-US" altLang="zh-CN" dirty="0" smtClean="0">
                <a:latin typeface="Cambria Math"/>
                <a:ea typeface="Cambria Math"/>
              </a:rPr>
              <a:t>}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划分决定等价关系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dirty="0" smtClean="0"/>
              <a:t>定理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en-US" altLang="zh-CN" i="1" dirty="0" smtClean="0"/>
              <a:t>R</a:t>
            </a:r>
            <a:r>
              <a:rPr lang="zh-CN" altLang="en-US" dirty="0"/>
              <a:t>是集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zh-CN" altLang="en-US" dirty="0" smtClean="0"/>
              <a:t>，那么其等价类</a:t>
            </a:r>
            <a:r>
              <a:rPr lang="zh-CN" altLang="en-US" dirty="0"/>
              <a:t>构成</a:t>
            </a:r>
            <a:r>
              <a:rPr lang="en-US" altLang="zh-CN" i="1" dirty="0"/>
              <a:t>A</a:t>
            </a:r>
            <a:r>
              <a:rPr lang="zh-CN" altLang="en-US" dirty="0"/>
              <a:t>构成的</a:t>
            </a:r>
            <a:r>
              <a:rPr lang="zh-CN" altLang="en-US" dirty="0" smtClean="0"/>
              <a:t>划分</a:t>
            </a:r>
            <a:r>
              <a:rPr lang="en-US" dirty="0" smtClean="0"/>
              <a:t>. </a:t>
            </a:r>
            <a:r>
              <a:rPr lang="zh-CN" altLang="en-US" dirty="0" smtClean="0"/>
              <a:t>相反地，给定</a:t>
            </a:r>
            <a:r>
              <a:rPr lang="en-US" altLang="zh-CN" i="1" dirty="0"/>
              <a:t>A</a:t>
            </a:r>
            <a:r>
              <a:rPr lang="zh-CN" altLang="en-US" dirty="0" smtClean="0"/>
              <a:t>的一个划分</a:t>
            </a:r>
            <a:r>
              <a:rPr lang="en-US" dirty="0" smtClean="0"/>
              <a:t> {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|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 </a:t>
            </a:r>
            <a:r>
              <a:rPr lang="en-US" i="1" dirty="0" smtClean="0"/>
              <a:t>I</a:t>
            </a:r>
            <a:r>
              <a:rPr lang="en-US" dirty="0" smtClean="0"/>
              <a:t>} </a:t>
            </a:r>
            <a:r>
              <a:rPr lang="zh-CN" altLang="en-US" dirty="0" smtClean="0"/>
              <a:t>，那么存在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 smtClean="0"/>
              <a:t>等价关系</a:t>
            </a:r>
            <a:r>
              <a:rPr lang="en-US" altLang="zh-CN" i="1" dirty="0"/>
              <a:t>R</a:t>
            </a:r>
            <a:r>
              <a:rPr lang="zh-CN" altLang="en-US" dirty="0" smtClean="0"/>
              <a:t>，使此划分作为其等价类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zh-CN" altLang="en-US" b="1" dirty="0" smtClean="0"/>
              <a:t>证明：</a:t>
            </a:r>
            <a:r>
              <a:rPr lang="zh-CN" altLang="en-US" dirty="0" smtClean="0"/>
              <a:t>第一部分上页已证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对于第二部分，定义</a:t>
            </a:r>
            <a:r>
              <a:rPr lang="en-US" altLang="zh-CN" i="1" dirty="0"/>
              <a:t>A</a:t>
            </a:r>
            <a:r>
              <a:rPr lang="zh-CN" altLang="en-US" dirty="0" smtClean="0"/>
              <a:t>上的关系</a:t>
            </a:r>
            <a:r>
              <a:rPr lang="en-US" altLang="zh-CN" i="1" dirty="0"/>
              <a:t>R</a:t>
            </a:r>
            <a:r>
              <a:rPr lang="zh-CN" altLang="en-US" dirty="0" smtClean="0"/>
              <a:t>如下：</a:t>
            </a:r>
            <a:endParaRPr lang="en-US" dirty="0" smtClean="0"/>
          </a:p>
          <a:p>
            <a:pPr algn="ctr">
              <a:buNone/>
            </a:pPr>
            <a:r>
              <a:rPr lang="en-US" altLang="zh-CN" i="1" dirty="0" smtClean="0"/>
              <a:t>R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= {</a:t>
            </a:r>
            <a:r>
              <a:rPr lang="en-US" altLang="zh-CN" dirty="0"/>
              <a:t>(</a:t>
            </a:r>
            <a:r>
              <a:rPr lang="en-US" altLang="zh-CN" i="1" dirty="0" smtClean="0"/>
              <a:t>x, y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|</a:t>
            </a:r>
            <a:r>
              <a:rPr lang="en-US" altLang="zh-CN" dirty="0" smtClean="0">
                <a:sym typeface="Symbol"/>
              </a:rPr>
              <a:t>(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∈</a:t>
            </a:r>
            <a:r>
              <a:rPr lang="en-US" altLang="zh-CN" dirty="0"/>
              <a:t> </a:t>
            </a:r>
            <a:r>
              <a:rPr lang="en-US" altLang="zh-CN" i="1" dirty="0"/>
              <a:t>I</a:t>
            </a:r>
            <a:r>
              <a:rPr lang="en-US" altLang="zh-CN" dirty="0" smtClean="0">
                <a:sym typeface="Symbol"/>
              </a:rPr>
              <a:t>)(</a:t>
            </a:r>
            <a:r>
              <a:rPr lang="en-US" altLang="zh-CN" i="1" dirty="0" smtClean="0"/>
              <a:t>x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i </a:t>
            </a:r>
            <a:r>
              <a:rPr lang="en-US" altLang="zh-CN" dirty="0" smtClean="0">
                <a:latin typeface="Cambria Math"/>
                <a:ea typeface="Cambria Math"/>
              </a:rPr>
              <a:t>∧ </a:t>
            </a:r>
            <a:r>
              <a:rPr lang="en-US" altLang="zh-CN" i="1" dirty="0" smtClean="0"/>
              <a:t>y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i</a:t>
            </a:r>
            <a:r>
              <a:rPr lang="en-US" altLang="zh-CN" dirty="0" smtClean="0">
                <a:sym typeface="Symbol"/>
              </a:rPr>
              <a:t>)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}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下证</a:t>
            </a:r>
            <a:r>
              <a:rPr lang="en-US" altLang="zh-CN" i="1" dirty="0"/>
              <a:t>R</a:t>
            </a:r>
            <a:r>
              <a:rPr lang="zh-CN" altLang="en-US" dirty="0" smtClean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 smtClean="0"/>
              <a:t>等价关系，</a:t>
            </a:r>
            <a:endParaRPr lang="en-US" dirty="0" smtClean="0"/>
          </a:p>
          <a:p>
            <a:pPr lvl="1"/>
            <a:r>
              <a:rPr lang="zh-CN" altLang="en-US" dirty="0" smtClean="0"/>
              <a:t>自反性：存在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使</a:t>
            </a:r>
            <a:r>
              <a:rPr lang="en-US" altLang="zh-CN" i="1" dirty="0" smtClean="0"/>
              <a:t>a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dirty="0" smtClean="0"/>
              <a:t>, </a:t>
            </a:r>
            <a:r>
              <a:rPr lang="zh-CN" altLang="en-US" dirty="0" smtClean="0"/>
              <a:t>故</a:t>
            </a:r>
            <a:r>
              <a:rPr lang="en-US" dirty="0" smtClean="0"/>
              <a:t>(</a:t>
            </a:r>
            <a:r>
              <a:rPr lang="en-US" i="1" dirty="0" err="1" smtClean="0"/>
              <a:t>a,a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zh-CN" altLang="en-US" dirty="0" smtClean="0"/>
              <a:t>；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对称性：如果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zh-CN" altLang="en-US" dirty="0"/>
              <a:t>则存在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使</a:t>
            </a:r>
            <a:r>
              <a:rPr lang="en-US" altLang="zh-CN" i="1" dirty="0" smtClean="0"/>
              <a:t>a, b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zh-CN" altLang="en-US" dirty="0" smtClean="0"/>
              <a:t>当然有</a:t>
            </a:r>
            <a:r>
              <a:rPr lang="en-US" dirty="0" smtClean="0"/>
              <a:t>(</a:t>
            </a:r>
            <a:r>
              <a:rPr lang="en-US" i="1" dirty="0" err="1" smtClean="0"/>
              <a:t>b,a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zh-CN" altLang="en-US" dirty="0" smtClean="0"/>
              <a:t>；</a:t>
            </a:r>
            <a:endParaRPr lang="en-US" dirty="0" smtClean="0"/>
          </a:p>
          <a:p>
            <a:pPr lvl="1"/>
            <a:r>
              <a:rPr lang="zh-CN" altLang="en-US" dirty="0"/>
              <a:t>传递性：如果</a:t>
            </a:r>
            <a:r>
              <a:rPr lang="en-US" altLang="zh-CN" dirty="0"/>
              <a:t>(</a:t>
            </a:r>
            <a:r>
              <a:rPr lang="en-US" altLang="zh-CN" i="1" dirty="0" err="1"/>
              <a:t>a,b</a:t>
            </a:r>
            <a:r>
              <a:rPr lang="en-US" altLang="zh-CN" dirty="0"/>
              <a:t>) </a:t>
            </a:r>
            <a:r>
              <a:rPr lang="en-US" altLang="zh-CN" dirty="0">
                <a:latin typeface="Cambria Math"/>
                <a:ea typeface="Cambria Math"/>
              </a:rPr>
              <a:t>∈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, (</a:t>
            </a:r>
            <a:r>
              <a:rPr lang="en-US" altLang="zh-CN" i="1" dirty="0" err="1"/>
              <a:t>b,c</a:t>
            </a:r>
            <a:r>
              <a:rPr lang="en-US" altLang="zh-CN" dirty="0"/>
              <a:t>) </a:t>
            </a:r>
            <a:r>
              <a:rPr lang="en-US" altLang="zh-CN" dirty="0">
                <a:latin typeface="Cambria Math"/>
                <a:ea typeface="Cambria Math"/>
              </a:rPr>
              <a:t>∈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</a:t>
            </a:r>
            <a:r>
              <a:rPr lang="zh-CN" altLang="en-US" dirty="0"/>
              <a:t>存在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使</a:t>
            </a:r>
            <a:r>
              <a:rPr lang="en-US" altLang="zh-CN" i="1" dirty="0" smtClean="0"/>
              <a:t>a, b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 smtClean="0"/>
              <a:t>,</a:t>
            </a:r>
            <a:r>
              <a:rPr lang="zh-CN" altLang="en-US" dirty="0"/>
              <a:t>存在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使</a:t>
            </a:r>
            <a:r>
              <a:rPr lang="en-US" altLang="zh-CN" i="1" dirty="0" smtClean="0"/>
              <a:t>b, c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, </a:t>
            </a:r>
            <a:r>
              <a:rPr lang="zh-CN" altLang="en-US" dirty="0" smtClean="0">
                <a:latin typeface="Cambria Math"/>
                <a:ea typeface="Cambria Math"/>
              </a:rPr>
              <a:t>从而</a:t>
            </a:r>
            <a:r>
              <a:rPr lang="en-US" altLang="zh-CN" i="1" dirty="0" smtClean="0"/>
              <a:t>b </a:t>
            </a:r>
            <a:r>
              <a:rPr lang="en-US" altLang="zh-CN" dirty="0" smtClean="0">
                <a:latin typeface="Cambria Math"/>
                <a:ea typeface="Cambria Math"/>
              </a:rPr>
              <a:t>∊</a:t>
            </a:r>
            <a:r>
              <a:rPr lang="en-US" altLang="zh-CN" i="1" dirty="0"/>
              <a:t> A</a:t>
            </a:r>
            <a:r>
              <a:rPr lang="en-US" altLang="zh-CN" i="1" baseline="-25000" dirty="0"/>
              <a:t>i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∩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j</a:t>
            </a:r>
            <a:r>
              <a:rPr lang="zh-CN" altLang="en-US" dirty="0" smtClean="0"/>
              <a:t>，必有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=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</a:t>
            </a:r>
            <a:r>
              <a:rPr lang="en-US" altLang="zh-CN" i="1" baseline="-25000" dirty="0" smtClean="0"/>
              <a:t> </a:t>
            </a:r>
            <a:r>
              <a:rPr lang="en-US" altLang="zh-CN" i="1" dirty="0"/>
              <a:t>c </a:t>
            </a:r>
            <a:r>
              <a:rPr lang="en-US" altLang="zh-CN" dirty="0" smtClean="0">
                <a:latin typeface="Cambria Math"/>
                <a:ea typeface="Cambria Math"/>
              </a:rPr>
              <a:t>∊</a:t>
            </a:r>
            <a:r>
              <a:rPr lang="en-US" altLang="zh-CN" i="1" dirty="0"/>
              <a:t> A</a:t>
            </a:r>
            <a:r>
              <a:rPr lang="en-US" altLang="zh-CN" i="1" baseline="-25000" dirty="0"/>
              <a:t>i </a:t>
            </a:r>
            <a:r>
              <a:rPr lang="zh-CN" altLang="en-US" dirty="0" smtClean="0">
                <a:latin typeface="Cambria Math"/>
                <a:ea typeface="Cambria Math"/>
              </a:rPr>
              <a:t>，</a:t>
            </a:r>
            <a:r>
              <a:rPr lang="zh-CN" altLang="en-US" dirty="0" smtClean="0"/>
              <a:t>故</a:t>
            </a:r>
            <a:r>
              <a:rPr lang="en-US" altLang="zh-CN" dirty="0"/>
              <a:t>(</a:t>
            </a:r>
            <a:r>
              <a:rPr lang="en-US" altLang="zh-CN" i="1" dirty="0" err="1" smtClean="0"/>
              <a:t>a,c</a:t>
            </a:r>
            <a:r>
              <a:rPr lang="en-US" altLang="zh-CN" dirty="0" smtClean="0"/>
              <a:t>) </a:t>
            </a:r>
            <a:r>
              <a:rPr lang="en-US" altLang="zh-CN" dirty="0">
                <a:latin typeface="Cambria Math"/>
                <a:ea typeface="Cambria Math"/>
              </a:rPr>
              <a:t>∈</a:t>
            </a:r>
            <a:r>
              <a:rPr lang="en-US" altLang="zh-CN" dirty="0"/>
              <a:t> </a:t>
            </a:r>
            <a:r>
              <a:rPr lang="en-US" altLang="zh-CN" i="1" dirty="0" smtClean="0"/>
              <a:t>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映射导出的等价关系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是集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到集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的映射，定义与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R</a:t>
            </a:r>
            <a:r>
              <a:rPr lang="en-US" altLang="zh-CN" baseline="-25000" dirty="0" smtClean="0"/>
              <a:t>f</a:t>
            </a:r>
            <a:r>
              <a:rPr lang="en-US" altLang="zh-CN" dirty="0" smtClean="0"/>
              <a:t> = {(x, y) | f(x) = f(y)}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显然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f</a:t>
            </a:r>
            <a:r>
              <a:rPr lang="zh-CN" altLang="en-US" dirty="0" smtClean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</a:t>
            </a:r>
            <a:r>
              <a:rPr lang="zh-CN" altLang="en-US" dirty="0" smtClean="0"/>
              <a:t>的等价关系。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事实上任何等价关系都可以看做按照上面的方式得到。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A</a:t>
            </a:r>
            <a:r>
              <a:rPr lang="zh-CN" altLang="en-US" dirty="0"/>
              <a:t>上的</a:t>
            </a:r>
            <a:r>
              <a:rPr lang="zh-CN" altLang="en-US" dirty="0" smtClean="0"/>
              <a:t>等价关系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dirty="0" smtClean="0"/>
              <a:t>的映射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R</a:t>
            </a:r>
            <a:r>
              <a:rPr lang="en-US" altLang="zh-CN" dirty="0" smtClean="0"/>
              <a:t>:</a:t>
            </a:r>
          </a:p>
          <a:p>
            <a:pPr marL="0" indent="0" algn="ctr">
              <a:buNone/>
            </a:pP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R</a:t>
            </a:r>
            <a:r>
              <a:rPr lang="en-US" altLang="zh-CN" dirty="0" smtClean="0"/>
              <a:t>(x)=[x].</a:t>
            </a:r>
          </a:p>
          <a:p>
            <a:pPr marL="0" indent="0">
              <a:buNone/>
            </a:pPr>
            <a:r>
              <a:rPr lang="zh-CN" altLang="en-US" dirty="0" smtClean="0"/>
              <a:t>   不难看出这一点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R</a:t>
            </a:r>
            <a:r>
              <a:rPr lang="zh-CN" altLang="en-US" dirty="0" smtClean="0"/>
              <a:t>通常称为商映射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981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偏序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本节摘要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偏序与偏序集</a:t>
            </a:r>
            <a:endParaRPr lang="en-US" altLang="zh-CN" dirty="0" smtClean="0"/>
          </a:p>
          <a:p>
            <a:r>
              <a:rPr lang="zh-CN" altLang="en-US" dirty="0" smtClean="0"/>
              <a:t>字典序</a:t>
            </a:r>
            <a:endParaRPr lang="en-US" dirty="0" smtClean="0"/>
          </a:p>
          <a:p>
            <a:r>
              <a:rPr lang="en-US" dirty="0" err="1" smtClean="0"/>
              <a:t>Hasse</a:t>
            </a:r>
            <a:r>
              <a:rPr lang="en-US" dirty="0" smtClean="0"/>
              <a:t> </a:t>
            </a:r>
            <a:r>
              <a:rPr lang="zh-CN" altLang="en-US" dirty="0" smtClean="0"/>
              <a:t>图</a:t>
            </a:r>
            <a:r>
              <a:rPr lang="en-US" dirty="0" smtClean="0"/>
              <a:t> </a:t>
            </a:r>
          </a:p>
          <a:p>
            <a:r>
              <a:rPr lang="zh-CN" altLang="en-US" dirty="0" smtClean="0"/>
              <a:t>格</a:t>
            </a:r>
            <a:endParaRPr lang="en-US" altLang="zh-CN" dirty="0" smtClean="0"/>
          </a:p>
          <a:p>
            <a:r>
              <a:rPr lang="zh-CN" altLang="en-US" dirty="0" smtClean="0"/>
              <a:t>拓扑排序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偏序集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定义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集</a:t>
            </a:r>
            <a:r>
              <a:rPr lang="en-US" altLang="zh-CN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上的关系</a:t>
            </a:r>
            <a:r>
              <a:rPr lang="en-US" altLang="zh-CN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称为偏序，如果它同时具有自反性、反对称性和传递性。集</a:t>
            </a:r>
            <a:r>
              <a:rPr lang="en-US" altLang="zh-CN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附带其上的一个偏序</a:t>
            </a:r>
            <a:r>
              <a:rPr lang="en-US" altLang="zh-CN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称为偏序集，记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zh-CN" altLang="en-US" dirty="0" smtClean="0"/>
              <a:t>，此时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的元素也称为此偏序集的元素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/>
              <a:t>：整数集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上的“大于等于”关系</a:t>
            </a:r>
            <a:r>
              <a:rPr lang="en-US" altLang="zh-CN" dirty="0"/>
              <a:t>(</a:t>
            </a:r>
            <a:r>
              <a:rPr lang="en-US" altLang="zh-CN" dirty="0">
                <a:latin typeface="Cambria Math"/>
                <a:ea typeface="Cambria Math"/>
              </a:rPr>
              <a:t>≥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是偏序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自反性：</a:t>
            </a:r>
            <a:r>
              <a:rPr lang="en-US" altLang="zh-CN" i="1" dirty="0" smtClean="0"/>
              <a:t>a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≥ </a:t>
            </a:r>
            <a:r>
              <a:rPr lang="en-US" altLang="zh-CN" i="1" dirty="0" smtClean="0">
                <a:ea typeface="Cambria Math"/>
              </a:rPr>
              <a:t>a</a:t>
            </a:r>
            <a:r>
              <a:rPr lang="en-US" altLang="zh-CN" dirty="0" smtClean="0">
                <a:latin typeface="Cambria Math"/>
                <a:ea typeface="Cambria Math"/>
              </a:rPr>
              <a:t>;</a:t>
            </a:r>
          </a:p>
          <a:p>
            <a:pPr lvl="1"/>
            <a:r>
              <a:rPr lang="zh-CN" altLang="en-US" dirty="0" smtClean="0">
                <a:latin typeface="Cambria Math"/>
              </a:rPr>
              <a:t>反对称性：</a:t>
            </a:r>
            <a:r>
              <a:rPr lang="en-US" altLang="zh-CN" i="1" dirty="0" smtClean="0"/>
              <a:t>a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≥ </a:t>
            </a:r>
            <a:r>
              <a:rPr lang="en-US" altLang="zh-CN" i="1" dirty="0" smtClean="0">
                <a:ea typeface="Cambria Math"/>
              </a:rPr>
              <a:t>b</a:t>
            </a:r>
            <a:r>
              <a:rPr lang="en-US" altLang="zh-CN" dirty="0" smtClean="0">
                <a:latin typeface="Cambria Math"/>
                <a:ea typeface="Cambria Math"/>
              </a:rPr>
              <a:t>, </a:t>
            </a:r>
            <a:r>
              <a:rPr lang="en-US" altLang="zh-CN" i="1" dirty="0" smtClean="0">
                <a:ea typeface="Cambria Math"/>
              </a:rPr>
              <a:t>b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≥ </a:t>
            </a:r>
            <a:r>
              <a:rPr lang="en-US" altLang="zh-CN" i="1" dirty="0" smtClean="0">
                <a:ea typeface="Cambria Math"/>
              </a:rPr>
              <a:t>a</a:t>
            </a:r>
            <a:r>
              <a:rPr lang="en-US" altLang="zh-CN" dirty="0" smtClean="0">
                <a:latin typeface="Cambria Math"/>
                <a:ea typeface="Cambria Math"/>
              </a:rPr>
              <a:t>, </a:t>
            </a:r>
            <a:r>
              <a:rPr lang="zh-CN" altLang="en-US" dirty="0" smtClean="0">
                <a:latin typeface="Cambria Math"/>
                <a:ea typeface="Cambria Math"/>
              </a:rPr>
              <a:t>则</a:t>
            </a:r>
            <a:r>
              <a:rPr lang="en-US" altLang="zh-CN" i="1" dirty="0" smtClean="0">
                <a:ea typeface="Cambria Math"/>
              </a:rPr>
              <a:t>a</a:t>
            </a:r>
            <a:r>
              <a:rPr lang="en-US" altLang="zh-CN" dirty="0" smtClean="0">
                <a:latin typeface="Cambria Math"/>
                <a:ea typeface="Cambria Math"/>
              </a:rPr>
              <a:t> = </a:t>
            </a:r>
            <a:r>
              <a:rPr lang="en-US" altLang="zh-CN" i="1" dirty="0" smtClean="0">
                <a:ea typeface="Cambria Math"/>
              </a:rPr>
              <a:t>b</a:t>
            </a:r>
            <a:r>
              <a:rPr lang="en-US" altLang="zh-CN" dirty="0" smtClean="0">
                <a:latin typeface="Cambria Math"/>
                <a:ea typeface="Cambria Math"/>
              </a:rPr>
              <a:t>;</a:t>
            </a:r>
          </a:p>
          <a:p>
            <a:pPr lvl="1"/>
            <a:r>
              <a:rPr lang="zh-CN" altLang="en-US" dirty="0" smtClean="0">
                <a:latin typeface="Cambria Math"/>
              </a:rPr>
              <a:t>传递性：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latin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≥ </a:t>
            </a:r>
            <a:r>
              <a:rPr lang="en-US" altLang="zh-CN" i="1" dirty="0" smtClean="0">
                <a:ea typeface="Cambria Math"/>
              </a:rPr>
              <a:t>b</a:t>
            </a:r>
            <a:r>
              <a:rPr lang="en-US" altLang="zh-CN" dirty="0" smtClean="0">
                <a:latin typeface="Cambria Math"/>
                <a:ea typeface="Cambria Math"/>
              </a:rPr>
              <a:t>, </a:t>
            </a:r>
            <a:r>
              <a:rPr lang="en-US" altLang="zh-CN" i="1" dirty="0" smtClean="0">
                <a:ea typeface="Cambria Math"/>
              </a:rPr>
              <a:t>b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≥ </a:t>
            </a:r>
            <a:r>
              <a:rPr lang="en-US" altLang="zh-CN" i="1" dirty="0" smtClean="0">
                <a:ea typeface="Cambria Math"/>
              </a:rPr>
              <a:t>c</a:t>
            </a:r>
            <a:r>
              <a:rPr lang="en-US" altLang="zh-CN" dirty="0" smtClean="0">
                <a:latin typeface="Cambria Math"/>
                <a:ea typeface="Cambria Math"/>
              </a:rPr>
              <a:t>, </a:t>
            </a:r>
            <a:r>
              <a:rPr lang="zh-CN" altLang="en-US" dirty="0" smtClean="0">
                <a:latin typeface="Cambria Math"/>
                <a:ea typeface="Cambria Math"/>
              </a:rPr>
              <a:t>则</a:t>
            </a:r>
            <a:r>
              <a:rPr lang="en-US" altLang="zh-CN" i="1" dirty="0" smtClean="0">
                <a:ea typeface="Cambria Math"/>
              </a:rPr>
              <a:t>a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≥ </a:t>
            </a:r>
            <a:r>
              <a:rPr lang="en-US" altLang="zh-CN" i="1" dirty="0" smtClean="0">
                <a:ea typeface="Cambria Math"/>
              </a:rPr>
              <a:t>c</a:t>
            </a:r>
            <a:r>
              <a:rPr lang="en-US" altLang="zh-CN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mbria Math" pitchFamily="18" charset="0"/>
                <a:ea typeface="Cambria Math" pitchFamily="18" charset="0"/>
              </a:rPr>
              <a:t>偏序集（续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例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：正</a:t>
            </a:r>
            <a:r>
              <a:rPr lang="zh-CN" altLang="en-US" dirty="0" smtClean="0"/>
              <a:t>整数</a:t>
            </a:r>
            <a:r>
              <a:rPr lang="en-US" altLang="zh-CN" b="1" i="1" dirty="0"/>
              <a:t>Z</a:t>
            </a:r>
            <a:r>
              <a:rPr lang="en-US" altLang="zh-CN" baseline="30000" dirty="0"/>
              <a:t>+</a:t>
            </a:r>
            <a:r>
              <a:rPr lang="zh-CN" altLang="en-US" dirty="0" smtClean="0"/>
              <a:t>集</a:t>
            </a:r>
            <a:r>
              <a:rPr lang="zh-CN" altLang="en-US" dirty="0"/>
              <a:t>上的</a:t>
            </a:r>
            <a:r>
              <a:rPr lang="zh-CN" altLang="en-US" dirty="0" smtClean="0"/>
              <a:t>“整除”</a:t>
            </a:r>
            <a:r>
              <a:rPr lang="zh-CN" altLang="en-US" dirty="0"/>
              <a:t>关系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Cambria Math"/>
                <a:ea typeface="Cambria Math"/>
              </a:rPr>
              <a:t>∣</a:t>
            </a:r>
            <a:r>
              <a:rPr lang="en-US" altLang="zh-CN" dirty="0" smtClean="0"/>
              <a:t>)</a:t>
            </a:r>
            <a:r>
              <a:rPr lang="zh-CN" altLang="en-US" dirty="0"/>
              <a:t>是</a:t>
            </a:r>
            <a:r>
              <a:rPr lang="zh-CN" altLang="en-US" dirty="0" smtClean="0"/>
              <a:t>偏序</a:t>
            </a:r>
            <a:r>
              <a:rPr lang="en-US" dirty="0" smtClean="0"/>
              <a:t>.</a:t>
            </a:r>
          </a:p>
          <a:p>
            <a:pPr lvl="1"/>
            <a:r>
              <a:rPr lang="zh-CN" altLang="en-US" dirty="0"/>
              <a:t>自反性：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; </a:t>
            </a:r>
            <a:endParaRPr lang="en-US" dirty="0" smtClean="0"/>
          </a:p>
          <a:p>
            <a:pPr lvl="1"/>
            <a:r>
              <a:rPr lang="zh-CN" altLang="en-US" dirty="0">
                <a:latin typeface="Cambria Math"/>
              </a:rPr>
              <a:t>反对称性：</a:t>
            </a:r>
            <a:r>
              <a:rPr lang="en-US" altLang="zh-CN" i="1" dirty="0"/>
              <a:t>a</a:t>
            </a:r>
            <a:r>
              <a:rPr lang="en-US" altLang="zh-CN" dirty="0">
                <a:latin typeface="Cambria Math"/>
                <a:ea typeface="Cambria Math"/>
              </a:rPr>
              <a:t> ∣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i="1" dirty="0">
                <a:ea typeface="Cambria Math"/>
              </a:rPr>
              <a:t>b</a:t>
            </a:r>
            <a:r>
              <a:rPr lang="en-US" altLang="zh-CN" dirty="0">
                <a:latin typeface="Cambria Math"/>
                <a:ea typeface="Cambria Math"/>
              </a:rPr>
              <a:t>, </a:t>
            </a:r>
            <a:r>
              <a:rPr lang="en-US" altLang="zh-CN" i="1" dirty="0">
                <a:ea typeface="Cambria Math"/>
              </a:rPr>
              <a:t>b</a:t>
            </a:r>
            <a:r>
              <a:rPr lang="en-US" altLang="zh-CN" dirty="0">
                <a:latin typeface="Cambria Math"/>
                <a:ea typeface="Cambria Math"/>
              </a:rPr>
              <a:t> ∣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i="1" dirty="0">
                <a:ea typeface="Cambria Math"/>
              </a:rPr>
              <a:t>a</a:t>
            </a:r>
            <a:r>
              <a:rPr lang="en-US" altLang="zh-CN" dirty="0">
                <a:latin typeface="Cambria Math"/>
                <a:ea typeface="Cambria Math"/>
              </a:rPr>
              <a:t>, </a:t>
            </a:r>
            <a:r>
              <a:rPr lang="zh-CN" altLang="en-US" dirty="0">
                <a:latin typeface="Cambria Math"/>
                <a:ea typeface="Cambria Math"/>
              </a:rPr>
              <a:t>则</a:t>
            </a:r>
            <a:r>
              <a:rPr lang="en-US" altLang="zh-CN" i="1" dirty="0">
                <a:ea typeface="Cambria Math"/>
              </a:rPr>
              <a:t>a</a:t>
            </a:r>
            <a:r>
              <a:rPr lang="en-US" altLang="zh-CN" dirty="0">
                <a:latin typeface="Cambria Math"/>
                <a:ea typeface="Cambria Math"/>
              </a:rPr>
              <a:t> = </a:t>
            </a:r>
            <a:r>
              <a:rPr lang="en-US" altLang="zh-CN" i="1" dirty="0" smtClean="0">
                <a:ea typeface="Cambria Math"/>
              </a:rPr>
              <a:t>b</a:t>
            </a:r>
            <a:r>
              <a:rPr lang="zh-CN" altLang="en-US" i="1" dirty="0" smtClean="0">
                <a:ea typeface="Cambria Math"/>
              </a:rPr>
              <a:t>；</a:t>
            </a:r>
            <a:endParaRPr lang="en-US" i="1" dirty="0" smtClean="0"/>
          </a:p>
          <a:p>
            <a:pPr lvl="1"/>
            <a:r>
              <a:rPr lang="zh-CN" altLang="en-US" dirty="0">
                <a:latin typeface="Cambria Math"/>
              </a:rPr>
              <a:t>传递性：</a:t>
            </a:r>
            <a:r>
              <a:rPr lang="en-US" altLang="zh-CN" i="1" dirty="0"/>
              <a:t>a</a:t>
            </a:r>
            <a:r>
              <a:rPr lang="en-US" altLang="zh-CN" dirty="0">
                <a:latin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∣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i="1" dirty="0">
                <a:ea typeface="Cambria Math"/>
              </a:rPr>
              <a:t>b</a:t>
            </a:r>
            <a:r>
              <a:rPr lang="en-US" altLang="zh-CN" dirty="0">
                <a:latin typeface="Cambria Math"/>
                <a:ea typeface="Cambria Math"/>
              </a:rPr>
              <a:t>, </a:t>
            </a:r>
            <a:r>
              <a:rPr lang="en-US" altLang="zh-CN" i="1" dirty="0">
                <a:ea typeface="Cambria Math"/>
              </a:rPr>
              <a:t>b</a:t>
            </a:r>
            <a:r>
              <a:rPr lang="en-US" altLang="zh-CN" dirty="0">
                <a:latin typeface="Cambria Math"/>
                <a:ea typeface="Cambria Math"/>
              </a:rPr>
              <a:t> ∣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i="1" dirty="0">
                <a:ea typeface="Cambria Math"/>
              </a:rPr>
              <a:t>c</a:t>
            </a:r>
            <a:r>
              <a:rPr lang="en-US" altLang="zh-CN" dirty="0">
                <a:latin typeface="Cambria Math"/>
                <a:ea typeface="Cambria Math"/>
              </a:rPr>
              <a:t>, </a:t>
            </a:r>
            <a:r>
              <a:rPr lang="zh-CN" altLang="en-US" dirty="0" smtClean="0">
                <a:latin typeface="Cambria Math"/>
                <a:ea typeface="Cambria Math"/>
              </a:rPr>
              <a:t>则正整数</a:t>
            </a:r>
            <a:r>
              <a:rPr lang="en-US" i="1" dirty="0" smtClean="0"/>
              <a:t>k</a:t>
            </a:r>
            <a:r>
              <a:rPr lang="en-US" dirty="0" smtClean="0"/>
              <a:t>,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zh-CN" altLang="en-US" dirty="0" smtClean="0"/>
              <a:t>使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ak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bl</a:t>
            </a:r>
            <a:r>
              <a:rPr lang="en-US" dirty="0" smtClean="0"/>
              <a:t>. </a:t>
            </a:r>
            <a:r>
              <a:rPr lang="zh-CN" altLang="en-US" dirty="0" smtClean="0"/>
              <a:t>从而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kl</a:t>
            </a:r>
            <a:r>
              <a:rPr lang="en-US" dirty="0" smtClean="0"/>
              <a:t>), </a:t>
            </a:r>
            <a:r>
              <a:rPr lang="en-US" altLang="zh-CN" i="1" dirty="0"/>
              <a:t>a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∣ </a:t>
            </a:r>
            <a:r>
              <a:rPr lang="en-US" altLang="zh-CN" i="1" dirty="0">
                <a:ea typeface="Cambria Math"/>
              </a:rPr>
              <a:t>c</a:t>
            </a:r>
            <a:r>
              <a:rPr lang="en-US" dirty="0" smtClean="0"/>
              <a:t>. </a:t>
            </a:r>
          </a:p>
          <a:p>
            <a:pPr marL="27432" indent="0">
              <a:buNone/>
            </a:pP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例</a:t>
            </a:r>
            <a:r>
              <a:rPr lang="en-US" altLang="zh-CN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zh-CN" altLang="en-US" dirty="0">
                <a:latin typeface="Cambria Math" pitchFamily="18" charset="0"/>
                <a:ea typeface="Cambria Math" pitchFamily="18" charset="0"/>
              </a:rPr>
              <a:t>集</a:t>
            </a:r>
            <a:r>
              <a:rPr lang="en-US" altLang="zh-CN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zh-CN" altLang="en-US" dirty="0" smtClean="0">
                <a:latin typeface="Cambria Math" pitchFamily="18" charset="0"/>
                <a:ea typeface="Cambria Math" pitchFamily="18" charset="0"/>
              </a:rPr>
              <a:t>的幂集上的</a:t>
            </a:r>
            <a:r>
              <a:rPr lang="en-US" altLang="zh-CN" dirty="0" smtClean="0">
                <a:latin typeface="Cambria Math"/>
                <a:ea typeface="Cambria Math"/>
              </a:rPr>
              <a:t>⊆</a:t>
            </a:r>
            <a:r>
              <a:rPr lang="zh-CN" altLang="en-US" dirty="0"/>
              <a:t>是偏序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/>
              <a:t>自反性：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⊆ </a:t>
            </a:r>
            <a:r>
              <a:rPr lang="en-US" altLang="zh-CN" i="1" dirty="0">
                <a:ea typeface="Cambria Math"/>
              </a:rPr>
              <a:t>A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; </a:t>
            </a:r>
            <a:endParaRPr lang="en-US" altLang="zh-CN" dirty="0"/>
          </a:p>
          <a:p>
            <a:pPr lvl="1"/>
            <a:r>
              <a:rPr lang="zh-CN" altLang="en-US" dirty="0">
                <a:latin typeface="Cambria Math"/>
              </a:rPr>
              <a:t>反对称性</a:t>
            </a:r>
            <a:r>
              <a:rPr lang="zh-CN" altLang="en-US" dirty="0" smtClean="0">
                <a:latin typeface="Cambria Math"/>
              </a:rPr>
              <a:t>：</a:t>
            </a:r>
            <a:r>
              <a:rPr lang="en-US" altLang="zh-CN" i="1" dirty="0"/>
              <a:t> A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⊆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 smtClean="0">
                <a:latin typeface="Cambria Math"/>
                <a:ea typeface="Cambria Math"/>
              </a:rPr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⊆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 smtClean="0">
                <a:latin typeface="Cambria Math"/>
                <a:ea typeface="Cambria Math"/>
              </a:rPr>
              <a:t>, </a:t>
            </a:r>
            <a:r>
              <a:rPr lang="zh-CN" altLang="en-US" dirty="0" smtClean="0">
                <a:latin typeface="Cambria Math"/>
                <a:ea typeface="Cambria Math"/>
              </a:rPr>
              <a:t>则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B </a:t>
            </a:r>
            <a:r>
              <a:rPr lang="zh-CN" altLang="en-US" i="1" dirty="0" smtClean="0">
                <a:ea typeface="Cambria Math"/>
              </a:rPr>
              <a:t>；</a:t>
            </a:r>
            <a:endParaRPr lang="en-US" altLang="zh-CN" i="1" dirty="0"/>
          </a:p>
          <a:p>
            <a:pPr lvl="1"/>
            <a:r>
              <a:rPr lang="zh-CN" altLang="en-US" dirty="0">
                <a:latin typeface="Cambria Math"/>
              </a:rPr>
              <a:t>传递性</a:t>
            </a:r>
            <a:r>
              <a:rPr lang="zh-CN" altLang="en-US" dirty="0" smtClean="0">
                <a:latin typeface="Cambria Math"/>
              </a:rPr>
              <a:t>：</a:t>
            </a:r>
            <a:r>
              <a:rPr lang="en-US" altLang="zh-CN" i="1" dirty="0"/>
              <a:t> A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⊆ </a:t>
            </a:r>
            <a:r>
              <a:rPr lang="en-US" altLang="zh-CN" i="1" dirty="0"/>
              <a:t>B</a:t>
            </a:r>
            <a:r>
              <a:rPr lang="en-US" altLang="zh-CN" dirty="0" smtClean="0">
                <a:latin typeface="Cambria Math"/>
                <a:ea typeface="Cambria Math"/>
              </a:rPr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⊆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en-US" altLang="zh-CN" dirty="0" smtClean="0">
                <a:latin typeface="Cambria Math"/>
                <a:ea typeface="Cambria Math"/>
              </a:rPr>
              <a:t>, </a:t>
            </a:r>
            <a:r>
              <a:rPr lang="zh-CN" altLang="en-US" dirty="0" smtClean="0">
                <a:latin typeface="Cambria Math"/>
                <a:ea typeface="Cambria Math"/>
              </a:rPr>
              <a:t>则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⊆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27432" indent="0"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可比较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/>
              <a:t>定义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)</a:t>
            </a:r>
            <a:r>
              <a:rPr lang="zh-CN" altLang="en-US" dirty="0"/>
              <a:t>是</a:t>
            </a:r>
            <a:r>
              <a:rPr lang="zh-CN" altLang="en-US" dirty="0" smtClean="0"/>
              <a:t>偏序集，称其元素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可比较，如果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zh-CN" altLang="en-US" dirty="0" smtClean="0"/>
              <a:t>或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zh-CN" altLang="en-US" dirty="0" smtClean="0"/>
              <a:t>否则称它们不可比较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集合</a:t>
            </a:r>
            <a:r>
              <a:rPr lang="en-US" altLang="zh-CN" dirty="0" smtClean="0"/>
              <a:t>{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/>
              <a:t>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/>
              <a:t>}</a:t>
            </a:r>
            <a:r>
              <a:rPr lang="zh-CN" altLang="en-US" dirty="0" smtClean="0"/>
              <a:t>不可比较</a:t>
            </a:r>
            <a:endParaRPr lang="en-US" dirty="0" smtClean="0"/>
          </a:p>
          <a:p>
            <a:pPr>
              <a:buNone/>
            </a:pPr>
            <a:r>
              <a:rPr lang="zh-CN" altLang="en-US" b="1" dirty="0"/>
              <a:t>定义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zh-CN" altLang="en-US" b="1" dirty="0" smtClean="0">
                <a:latin typeface="Cambria Math" pitchFamily="18" charset="0"/>
                <a:ea typeface="Cambria Math" pitchFamily="18" charset="0"/>
              </a:rPr>
              <a:t>：</a:t>
            </a:r>
            <a:r>
              <a:rPr lang="en-US" altLang="zh-CN" dirty="0" smtClean="0"/>
              <a:t>(</a:t>
            </a:r>
            <a:r>
              <a:rPr lang="en-US" altLang="zh-CN" i="1" dirty="0"/>
              <a:t>S</a:t>
            </a:r>
            <a:r>
              <a:rPr lang="en-US" altLang="zh-CN" dirty="0" smtClean="0"/>
              <a:t>, </a:t>
            </a:r>
            <a:r>
              <a:rPr lang="en-US" altLang="zh-CN" dirty="0" smtClean="0">
                <a:latin typeface="Cambria Math"/>
                <a:ea typeface="Cambria Math"/>
              </a:rPr>
              <a:t>≼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  <a:r>
              <a:rPr lang="zh-CN" altLang="en-US" dirty="0"/>
              <a:t>是偏序集</a:t>
            </a:r>
            <a:r>
              <a:rPr lang="zh-CN" altLang="en-US" dirty="0" smtClean="0"/>
              <a:t>，如果它的任何两元素均可比较，则称其为全序集，也可称为链；此时</a:t>
            </a:r>
            <a:r>
              <a:rPr lang="en-US" altLang="zh-CN" dirty="0" smtClean="0">
                <a:latin typeface="Cambria Math"/>
                <a:ea typeface="Cambria Math"/>
              </a:rPr>
              <a:t>≼</a:t>
            </a:r>
            <a:r>
              <a:rPr lang="zh-CN" altLang="en-US" dirty="0" smtClean="0">
                <a:latin typeface="Cambria Math"/>
                <a:ea typeface="Cambria Math"/>
              </a:rPr>
              <a:t>称为</a:t>
            </a:r>
            <a:r>
              <a:rPr lang="zh-CN" altLang="en-US" dirty="0" smtClean="0"/>
              <a:t>全序，或线性</a:t>
            </a:r>
            <a:r>
              <a:rPr lang="en-US" i="1" dirty="0" smtClean="0"/>
              <a:t>.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altLang="zh-CN" dirty="0">
                <a:latin typeface="Cambria Math"/>
                <a:ea typeface="Cambria Math"/>
              </a:rPr>
              <a:t>≤</a:t>
            </a:r>
            <a:r>
              <a:rPr lang="en-US" dirty="0" smtClean="0"/>
              <a:t>)</a:t>
            </a:r>
            <a:r>
              <a:rPr lang="zh-CN" altLang="en-US" dirty="0" smtClean="0"/>
              <a:t>是全序集</a:t>
            </a:r>
            <a:endParaRPr lang="en-US" dirty="0" smtClean="0"/>
          </a:p>
          <a:p>
            <a:pPr>
              <a:buNone/>
            </a:pPr>
            <a:r>
              <a:rPr lang="zh-CN" altLang="en-US" b="1" dirty="0"/>
              <a:t>定义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zh-CN" altLang="en-US" dirty="0" smtClean="0"/>
              <a:t>：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)</a:t>
            </a:r>
            <a:r>
              <a:rPr lang="zh-CN" altLang="en-US" dirty="0"/>
              <a:t>是</a:t>
            </a:r>
            <a:r>
              <a:rPr lang="zh-CN" altLang="en-US" dirty="0" smtClean="0"/>
              <a:t>全序集，</a:t>
            </a:r>
            <a:r>
              <a:rPr lang="zh-CN" altLang="en-US" dirty="0"/>
              <a:t>如果它的</a:t>
            </a:r>
            <a:r>
              <a:rPr lang="zh-CN" altLang="en-US" dirty="0" smtClean="0"/>
              <a:t>任何非空子集都有最小元素，</a:t>
            </a:r>
            <a:r>
              <a:rPr lang="zh-CN" altLang="en-US" dirty="0"/>
              <a:t>则称其</a:t>
            </a:r>
            <a:r>
              <a:rPr lang="zh-CN" altLang="en-US" dirty="0" smtClean="0"/>
              <a:t>为良序集，</a:t>
            </a:r>
            <a:r>
              <a:rPr lang="en-US" altLang="zh-CN" dirty="0">
                <a:latin typeface="Cambria Math"/>
                <a:ea typeface="Cambria Math"/>
              </a:rPr>
              <a:t> ≼</a:t>
            </a:r>
            <a:r>
              <a:rPr lang="zh-CN" altLang="en-US" dirty="0" smtClean="0">
                <a:latin typeface="Cambria Math"/>
                <a:ea typeface="Cambria Math"/>
              </a:rPr>
              <a:t>称为良</a:t>
            </a:r>
            <a:r>
              <a:rPr lang="zh-CN" altLang="en-US" dirty="0" smtClean="0"/>
              <a:t>序</a:t>
            </a:r>
            <a:r>
              <a:rPr lang="en-US" dirty="0" smtClean="0"/>
              <a:t>. </a:t>
            </a:r>
          </a:p>
          <a:p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</a:t>
            </a:r>
            <a:r>
              <a:rPr lang="en-US" altLang="zh-CN" dirty="0">
                <a:latin typeface="Cambria Math"/>
                <a:ea typeface="Cambria Math"/>
              </a:rPr>
              <a:t>≤</a:t>
            </a:r>
            <a:r>
              <a:rPr lang="en-US" altLang="zh-CN" dirty="0"/>
              <a:t>)</a:t>
            </a:r>
            <a:r>
              <a:rPr lang="zh-CN" altLang="en-US" dirty="0" smtClean="0"/>
              <a:t>是</a:t>
            </a:r>
            <a:r>
              <a:rPr lang="zh-CN" altLang="en-US" dirty="0"/>
              <a:t>良</a:t>
            </a:r>
            <a:r>
              <a:rPr lang="zh-CN" altLang="en-US" dirty="0" smtClean="0"/>
              <a:t>序集，这是数学归纳法的基础，实际上，在任何良序集都有数学归纳法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2438400"/>
            <a:ext cx="2667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Cambria Math"/>
              </a:rPr>
              <a:t>常用</a:t>
            </a:r>
            <a:r>
              <a:rPr lang="en-US" dirty="0" smtClean="0">
                <a:ea typeface="Cambria Math"/>
              </a:rPr>
              <a:t>≼</a:t>
            </a:r>
            <a:r>
              <a:rPr lang="zh-CN" altLang="en-US" dirty="0" smtClean="0">
                <a:ea typeface="Cambria Math"/>
              </a:rPr>
              <a:t>表示偏序</a:t>
            </a:r>
            <a:r>
              <a:rPr lang="en-US" altLang="zh-CN" dirty="0" smtClean="0">
                <a:ea typeface="Cambria Math"/>
              </a:rPr>
              <a:t>,</a:t>
            </a:r>
          </a:p>
          <a:p>
            <a:r>
              <a:rPr lang="en-US" dirty="0" smtClean="0">
                <a:ea typeface="Cambria Math"/>
              </a:rPr>
              <a:t>a</a:t>
            </a:r>
            <a:r>
              <a:rPr lang="en-US" altLang="zh-CN" dirty="0">
                <a:latin typeface="Cambria Math"/>
                <a:ea typeface="Cambria Math"/>
              </a:rPr>
              <a:t> ≺ </a:t>
            </a:r>
            <a:r>
              <a:rPr lang="en-US" dirty="0" smtClean="0">
                <a:ea typeface="Cambria Math"/>
              </a:rPr>
              <a:t>b</a:t>
            </a:r>
            <a:r>
              <a:rPr lang="zh-CN" altLang="en-US" dirty="0" smtClean="0">
                <a:ea typeface="Cambria Math"/>
              </a:rPr>
              <a:t>表示：</a:t>
            </a:r>
            <a:r>
              <a:rPr lang="en-US" altLang="zh-CN" dirty="0" smtClean="0">
                <a:ea typeface="Cambria Math"/>
              </a:rPr>
              <a:t>a</a:t>
            </a:r>
            <a:r>
              <a:rPr lang="en-US" altLang="zh-CN" dirty="0">
                <a:ea typeface="Cambria Math"/>
              </a:rPr>
              <a:t> ≼ </a:t>
            </a:r>
            <a:r>
              <a:rPr lang="en-US" altLang="zh-CN" dirty="0" smtClean="0">
                <a:ea typeface="Cambria Math"/>
              </a:rPr>
              <a:t>b</a:t>
            </a:r>
            <a:r>
              <a:rPr lang="zh-CN" altLang="en-US" dirty="0" smtClean="0">
                <a:ea typeface="Cambria Math"/>
              </a:rPr>
              <a:t>且</a:t>
            </a:r>
            <a:r>
              <a:rPr lang="en-US" altLang="zh-CN" dirty="0" smtClean="0">
                <a:ea typeface="Cambria Math"/>
              </a:rPr>
              <a:t>a</a:t>
            </a:r>
            <a:r>
              <a:rPr lang="en-US" altLang="zh-CN" dirty="0">
                <a:latin typeface="Cambria Math"/>
                <a:ea typeface="Cambria Math"/>
              </a:rPr>
              <a:t> ≠ </a:t>
            </a:r>
            <a:r>
              <a:rPr lang="en-US" altLang="zh-CN" dirty="0" smtClean="0">
                <a:ea typeface="Cambria Math"/>
              </a:rPr>
              <a:t>b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b="1" dirty="0" smtClean="0"/>
              <a:t>定义：</a:t>
            </a:r>
            <a:r>
              <a:rPr lang="zh-CN" altLang="en-US" dirty="0" smtClean="0"/>
              <a:t>给定两个全序集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baseline="-25000" dirty="0" smtClean="0">
                <a:latin typeface="Cambria Math"/>
                <a:ea typeface="Cambria Math"/>
              </a:rPr>
              <a:t>1</a:t>
            </a:r>
            <a:r>
              <a:rPr lang="en-US" dirty="0" smtClean="0"/>
              <a:t>)</a:t>
            </a:r>
            <a:r>
              <a:rPr lang="zh-CN" altLang="en-US" dirty="0" smtClean="0"/>
              <a:t>、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baseline="-25000" dirty="0" smtClean="0">
                <a:latin typeface="Cambria Math"/>
                <a:ea typeface="Cambria Math"/>
              </a:rPr>
              <a:t>2</a:t>
            </a:r>
            <a:r>
              <a:rPr lang="en-US" dirty="0" smtClean="0"/>
              <a:t>),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⨉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zh-CN" altLang="en-US" dirty="0" smtClean="0"/>
              <a:t>字典序定义如下：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dirty="0" smtClean="0">
                <a:latin typeface="Cambria Math"/>
                <a:ea typeface="Cambria Math"/>
              </a:rPr>
              <a:t> ≺</a:t>
            </a:r>
            <a:r>
              <a:rPr lang="en-US" dirty="0" smtClean="0"/>
              <a:t> (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</a:t>
            </a:r>
            <a:r>
              <a:rPr lang="zh-CN" altLang="en-US" dirty="0" smtClean="0"/>
              <a:t>当且仅当</a:t>
            </a:r>
            <a:endParaRPr lang="en-US" altLang="zh-CN" dirty="0" smtClean="0"/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≺</a:t>
            </a:r>
            <a:r>
              <a:rPr lang="en-US" baseline="-25000" dirty="0" smtClean="0">
                <a:latin typeface="Cambria Math"/>
                <a:ea typeface="Cambria Math"/>
              </a:rPr>
              <a:t>1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(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 =</a:t>
            </a:r>
            <a:r>
              <a:rPr lang="en-US" baseline="-25000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zh-CN" altLang="en-US" dirty="0"/>
              <a:t>且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≺</a:t>
            </a:r>
            <a:r>
              <a:rPr lang="en-US" baseline="-25000" dirty="0" smtClean="0">
                <a:latin typeface="Cambria Math"/>
                <a:ea typeface="Cambria Math"/>
              </a:rPr>
              <a:t>2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altLang="zh-CN" dirty="0" smtClean="0"/>
              <a:t>)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CN" altLang="en-US" b="1" dirty="0" smtClean="0"/>
              <a:t>定义：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dirty="0" smtClean="0">
                <a:latin typeface="Cambria Math"/>
                <a:ea typeface="Cambria Math"/>
              </a:rPr>
              <a:t>≼</a:t>
            </a:r>
            <a:r>
              <a:rPr lang="en-US" altLang="zh-CN" dirty="0" smtClean="0"/>
              <a:t>)</a:t>
            </a:r>
            <a:r>
              <a:rPr lang="zh-CN" altLang="en-US" dirty="0" smtClean="0"/>
              <a:t>全序集，以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的元素为字符的有限字符串形成的集合记作</a:t>
            </a:r>
            <a:r>
              <a:rPr lang="en-US" altLang="zh-CN" i="1" dirty="0" smtClean="0"/>
              <a:t>A</a:t>
            </a:r>
            <a:r>
              <a:rPr lang="en-US" altLang="zh-CN" baseline="30000" dirty="0" smtClean="0"/>
              <a:t>*</a:t>
            </a:r>
            <a:r>
              <a:rPr lang="zh-CN" altLang="en-US" dirty="0" smtClean="0"/>
              <a:t>，可看作：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i="1" dirty="0"/>
              <a:t>A</a:t>
            </a:r>
            <a:r>
              <a:rPr lang="en-US" altLang="zh-CN" baseline="30000" dirty="0"/>
              <a:t>*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sz="2800" dirty="0" smtClean="0">
                <a:latin typeface="Cambria Math"/>
                <a:ea typeface="Cambria Math"/>
              </a:rPr>
              <a:t> ∪</a:t>
            </a:r>
            <a:r>
              <a:rPr lang="en-US" altLang="zh-CN" dirty="0"/>
              <a:t> </a:t>
            </a:r>
            <a:r>
              <a:rPr lang="en-US" altLang="zh-CN" i="1" dirty="0" smtClean="0"/>
              <a:t>A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800" dirty="0" smtClean="0">
                <a:latin typeface="Cambria Math"/>
                <a:ea typeface="Cambria Math"/>
              </a:rPr>
              <a:t> ∪</a:t>
            </a:r>
            <a:r>
              <a:rPr lang="en-US" altLang="zh-CN" dirty="0"/>
              <a:t> </a:t>
            </a:r>
            <a:r>
              <a:rPr lang="en-US" altLang="zh-CN" i="1" dirty="0" smtClean="0"/>
              <a:t>A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800" dirty="0" smtClean="0">
                <a:latin typeface="Cambria Math"/>
                <a:ea typeface="Cambria Math"/>
              </a:rPr>
              <a:t> ∪</a:t>
            </a:r>
            <a:r>
              <a:rPr lang="en-US" altLang="zh-CN" dirty="0"/>
              <a:t> </a:t>
            </a:r>
            <a:r>
              <a:rPr lang="en-US" altLang="zh-CN" dirty="0" smtClean="0"/>
              <a:t>…</a:t>
            </a:r>
            <a:r>
              <a:rPr lang="en-US" altLang="zh-CN" sz="2800" dirty="0" smtClean="0">
                <a:latin typeface="Cambria Math"/>
                <a:ea typeface="Cambria Math"/>
              </a:rPr>
              <a:t> ∪</a:t>
            </a:r>
            <a:r>
              <a:rPr lang="en-US" altLang="zh-CN" dirty="0"/>
              <a:t> </a:t>
            </a:r>
            <a:r>
              <a:rPr lang="en-US" altLang="zh-CN" i="1" dirty="0" smtClean="0"/>
              <a:t>A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800" dirty="0" smtClean="0">
                <a:latin typeface="Cambria Math"/>
                <a:ea typeface="Cambria Math"/>
              </a:rPr>
              <a:t> ∪…</a:t>
            </a:r>
          </a:p>
          <a:p>
            <a:pPr marL="0" indent="0">
              <a:buNone/>
            </a:pPr>
            <a:r>
              <a:rPr lang="zh-CN" altLang="en-US" dirty="0" smtClean="0"/>
              <a:t>字符串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dirty="0">
                <a:latin typeface="Cambria Math"/>
                <a:ea typeface="Cambria Math"/>
              </a:rPr>
              <a:t> ≺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当且仅当：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=b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 , a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k-1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=b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k-1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dirty="0">
                <a:latin typeface="Cambria Math"/>
                <a:ea typeface="Cambria Math"/>
              </a:rPr>
              <a:t> ≺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k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≤s, k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≤t, </a:t>
            </a:r>
            <a:r>
              <a:rPr lang="zh-CN" altLang="en-US" dirty="0" smtClean="0">
                <a:latin typeface="Cambria Math"/>
                <a:ea typeface="Cambria Math"/>
              </a:rPr>
              <a:t>或</a:t>
            </a:r>
            <a:endParaRPr lang="en-US" altLang="zh-CN" dirty="0" smtClean="0">
              <a:latin typeface="Cambria Math"/>
              <a:ea typeface="Cambria Math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=b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… 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s&lt;t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/>
              <a:t>例：</a:t>
            </a:r>
            <a:r>
              <a:rPr lang="zh-CN" altLang="en-US" dirty="0"/>
              <a:t>考虑小写英语字符串，字母表定义了字符集上的全序，按上面定义的字典序，即词典中给单词所排的次序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i="1" dirty="0"/>
              <a:t>discreet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≺</a:t>
            </a:r>
            <a:r>
              <a:rPr lang="en-US" altLang="zh-CN" dirty="0"/>
              <a:t> </a:t>
            </a:r>
            <a:r>
              <a:rPr lang="en-US" altLang="zh-CN" i="1" dirty="0"/>
              <a:t>discrete</a:t>
            </a:r>
            <a:r>
              <a:rPr lang="en-US" altLang="zh-CN" dirty="0"/>
              <a:t>, </a:t>
            </a:r>
            <a:r>
              <a:rPr lang="zh-CN" altLang="en-US" dirty="0"/>
              <a:t>因为，两串的第一对不同字符出现在第七个位置，而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≺</a:t>
            </a:r>
            <a:r>
              <a:rPr lang="en-US" altLang="zh-CN" dirty="0"/>
              <a:t> </a:t>
            </a:r>
            <a:r>
              <a:rPr lang="en-US" altLang="zh-CN" i="1" dirty="0"/>
              <a:t>t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i="1" dirty="0"/>
              <a:t>discreet</a:t>
            </a:r>
            <a:r>
              <a:rPr lang="en-US" altLang="zh-CN" dirty="0"/>
              <a:t> </a:t>
            </a:r>
            <a:r>
              <a:rPr lang="en-US" altLang="zh-CN" dirty="0">
                <a:latin typeface="Cambria Math"/>
                <a:ea typeface="Cambria Math"/>
              </a:rPr>
              <a:t>≺</a:t>
            </a:r>
            <a:r>
              <a:rPr lang="en-US" altLang="zh-CN" dirty="0"/>
              <a:t> </a:t>
            </a:r>
            <a:r>
              <a:rPr lang="en-US" altLang="zh-CN" i="1" dirty="0"/>
              <a:t>discreetness</a:t>
            </a:r>
            <a:r>
              <a:rPr lang="en-US" altLang="zh-CN" dirty="0"/>
              <a:t>,</a:t>
            </a:r>
            <a:r>
              <a:rPr lang="zh-CN" altLang="en-US" dirty="0"/>
              <a:t>因为， 找不到不同字符对，但是第二个字符串较长</a:t>
            </a:r>
            <a:r>
              <a:rPr lang="en-US" altLang="zh-CN" dirty="0"/>
              <a:t>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766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Hasse</a:t>
            </a:r>
            <a:r>
              <a:rPr lang="zh-CN" altLang="en-US" dirty="0" smtClean="0"/>
              <a:t>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 smtClean="0"/>
              <a:t>定义：</a:t>
            </a:r>
            <a:r>
              <a:rPr lang="en-US" i="1" dirty="0" err="1" smtClean="0"/>
              <a:t>Hasse</a:t>
            </a:r>
            <a:r>
              <a:rPr lang="zh-CN" altLang="en-US" dirty="0" smtClean="0"/>
              <a:t>图是偏序的关系图的简化，通过去掉关系图中能由自反性和传递性得到边而完成简化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zh-CN" altLang="en-US" b="1" dirty="0" smtClean="0"/>
              <a:t>例：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(a)</a:t>
            </a:r>
            <a:r>
              <a:rPr lang="zh-CN" altLang="en-US" dirty="0" smtClean="0"/>
              <a:t>是一个偏序的关系图；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(b)</a:t>
            </a:r>
            <a:r>
              <a:rPr lang="zh-CN" altLang="en-US" dirty="0" smtClean="0"/>
              <a:t>由去掉</a:t>
            </a:r>
            <a:r>
              <a:rPr lang="en-US" altLang="zh-CN" dirty="0"/>
              <a:t>(a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得到；</a:t>
            </a: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(c)</a:t>
            </a:r>
            <a:r>
              <a:rPr lang="zh-CN" altLang="en-US" dirty="0" smtClean="0"/>
              <a:t>再去掉</a:t>
            </a:r>
            <a:r>
              <a:rPr lang="en-US" altLang="zh-CN" dirty="0"/>
              <a:t>(b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中由传递性可得到的</a:t>
            </a:r>
            <a:r>
              <a:rPr lang="zh-CN" altLang="en-US" dirty="0"/>
              <a:t>三条</a:t>
            </a:r>
            <a:r>
              <a:rPr lang="zh-CN" altLang="en-US" dirty="0" smtClean="0"/>
              <a:t>边，得到</a:t>
            </a:r>
            <a:r>
              <a:rPr lang="en-US" altLang="zh-CN" dirty="0" smtClean="0"/>
              <a:t>(c)</a:t>
            </a:r>
            <a:r>
              <a:rPr lang="zh-CN" altLang="en-US" dirty="0" smtClean="0"/>
              <a:t>，此即</a:t>
            </a:r>
            <a:r>
              <a:rPr lang="en-US" altLang="zh-CN" dirty="0"/>
              <a:t>(a</a:t>
            </a:r>
            <a:r>
              <a:rPr lang="en-US" altLang="zh-CN" dirty="0" smtClean="0"/>
              <a:t>)</a:t>
            </a:r>
            <a:r>
              <a:rPr lang="zh-CN" altLang="en-US" dirty="0" smtClean="0"/>
              <a:t>所表示的关系的</a:t>
            </a:r>
            <a:r>
              <a:rPr lang="en-US" altLang="zh-CN" i="1" dirty="0" err="1"/>
              <a:t>Hasse</a:t>
            </a:r>
            <a:r>
              <a:rPr lang="zh-CN" altLang="en-US" dirty="0"/>
              <a:t>图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08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743200"/>
            <a:ext cx="45720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集合上的关系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    </a:t>
            </a:r>
          </a:p>
          <a:p>
            <a:pPr marL="274320" lvl="2" indent="-274320">
              <a:buClr>
                <a:schemeClr val="accent3"/>
              </a:buClr>
              <a:buSzPct val="95000"/>
              <a:buNone/>
            </a:pPr>
            <a:r>
              <a:rPr lang="zh-CN" altLang="en-US" sz="2400" b="1" dirty="0" smtClean="0"/>
              <a:t>问：</a:t>
            </a:r>
            <a:r>
              <a:rPr lang="zh-CN" altLang="en-US" sz="2400" dirty="0" smtClean="0"/>
              <a:t>集合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上有多少不同的关系？</a:t>
            </a:r>
            <a:endParaRPr lang="en-US" altLang="zh-CN" sz="2400" dirty="0" smtClean="0"/>
          </a:p>
          <a:p>
            <a:pPr marL="274320" lvl="2" indent="-274320">
              <a:buClr>
                <a:schemeClr val="accent3"/>
              </a:buClr>
              <a:buSzPct val="95000"/>
              <a:buNone/>
            </a:pPr>
            <a:endParaRPr lang="en-US" altLang="zh-CN" sz="2400" b="1" dirty="0"/>
          </a:p>
          <a:p>
            <a:pPr marL="274320" lvl="2" indent="-274320">
              <a:lnSpc>
                <a:spcPct val="150000"/>
              </a:lnSpc>
              <a:buClr>
                <a:schemeClr val="accent3"/>
              </a:buClr>
              <a:buSzPct val="95000"/>
              <a:buNone/>
            </a:pPr>
            <a:r>
              <a:rPr lang="zh-CN" altLang="en-US" sz="2400" b="1" dirty="0" smtClean="0"/>
              <a:t>答：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上关系即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/>
                <a:ea typeface="Cambria Math"/>
              </a:rPr>
              <a:t>⨉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子集，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/>
                <a:ea typeface="Cambria Math"/>
              </a:rPr>
              <a:t>⨉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zh-CN" altLang="en-US" sz="2400" dirty="0" smtClean="0"/>
              <a:t>的基数是</a:t>
            </a:r>
            <a:r>
              <a:rPr lang="en-US" altLang="zh-CN" sz="2400" dirty="0" smtClean="0"/>
              <a:t>|A|</a:t>
            </a:r>
            <a:r>
              <a:rPr lang="en-US" altLang="zh-CN" sz="2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它有       个子集，故</a:t>
            </a:r>
            <a:r>
              <a:rPr lang="en-US" altLang="zh-CN" sz="2400" dirty="0"/>
              <a:t>A</a:t>
            </a:r>
            <a:r>
              <a:rPr lang="zh-CN" altLang="en-US" sz="2400" dirty="0"/>
              <a:t>上</a:t>
            </a:r>
            <a:r>
              <a:rPr lang="zh-CN" altLang="en-US" sz="2400" dirty="0" smtClean="0"/>
              <a:t>有       个不同</a:t>
            </a:r>
            <a:r>
              <a:rPr lang="zh-CN" altLang="en-US" sz="2400" dirty="0"/>
              <a:t>的关系</a:t>
            </a:r>
            <a:r>
              <a:rPr lang="en-US" sz="2400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197107"/>
              </p:ext>
            </p:extLst>
          </p:nvPr>
        </p:nvGraphicFramePr>
        <p:xfrm>
          <a:off x="7848600" y="3233737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4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233737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63734"/>
              </p:ext>
            </p:extLst>
          </p:nvPr>
        </p:nvGraphicFramePr>
        <p:xfrm>
          <a:off x="3200400" y="3765708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5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65708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构造</a:t>
            </a:r>
            <a:r>
              <a:rPr lang="en-US" dirty="0" err="1" smtClean="0"/>
              <a:t>Hasse</a:t>
            </a:r>
            <a:r>
              <a:rPr lang="zh-CN" altLang="en-US" dirty="0" smtClean="0"/>
              <a:t>图的过程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为了得到一个有限偏序集</a:t>
            </a:r>
            <a:r>
              <a:rPr lang="en-US" dirty="0" smtClean="0"/>
              <a:t>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dirty="0" smtClean="0">
                <a:latin typeface="Cambria Math"/>
                <a:ea typeface="Cambria Math"/>
              </a:rPr>
              <a:t>≼</a:t>
            </a:r>
            <a:r>
              <a:rPr lang="en-US" dirty="0" smtClean="0"/>
              <a:t> )</a:t>
            </a:r>
            <a:r>
              <a:rPr lang="zh-CN" altLang="en-US" dirty="0" smtClean="0"/>
              <a:t>的</a:t>
            </a:r>
            <a:r>
              <a:rPr lang="en-US" dirty="0" err="1" smtClean="0"/>
              <a:t>Hasse</a:t>
            </a:r>
            <a:r>
              <a:rPr lang="zh-CN" altLang="en-US" dirty="0" smtClean="0"/>
              <a:t>图，我们从其关系图开始</a:t>
            </a:r>
            <a:r>
              <a:rPr lang="en-US" dirty="0" smtClean="0"/>
              <a:t>: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dirty="0" smtClean="0"/>
              <a:t>去掉全部</a:t>
            </a:r>
            <a:r>
              <a:rPr lang="en-US" altLang="zh-CN" dirty="0" smtClean="0"/>
              <a:t>loop</a:t>
            </a:r>
            <a:r>
              <a:rPr lang="en-US" dirty="0" smtClean="0"/>
              <a:t>; 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dirty="0" smtClean="0"/>
              <a:t>如果有</a:t>
            </a:r>
            <a:r>
              <a:rPr lang="en-US" i="1" dirty="0" smtClean="0"/>
              <a:t>z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zh-CN" altLang="en-US" dirty="0" smtClean="0"/>
              <a:t>使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≺ </a:t>
            </a:r>
            <a:r>
              <a:rPr lang="en-US" i="1" dirty="0" smtClean="0"/>
              <a:t>z, z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≺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zh-CN" altLang="en-US" dirty="0" smtClean="0"/>
              <a:t>那么去掉边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因为这条边可直接通过传递性得到</a:t>
            </a:r>
            <a:r>
              <a:rPr lang="en-US" altLang="zh-CN" dirty="0" smtClean="0"/>
              <a:t>;</a:t>
            </a:r>
            <a:endParaRPr lang="en-US" dirty="0" smtClean="0"/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dirty="0" smtClean="0"/>
              <a:t>重排顶点，使得每条边都是</a:t>
            </a:r>
            <a:r>
              <a:rPr lang="zh-CN" altLang="en-US" dirty="0"/>
              <a:t>起点在</a:t>
            </a:r>
            <a:r>
              <a:rPr lang="zh-CN" altLang="en-US" dirty="0" smtClean="0"/>
              <a:t>下、终点在上，然后去掉每条边上的箭头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Hasse</a:t>
            </a:r>
            <a:r>
              <a:rPr lang="zh-CN" altLang="en-US" dirty="0"/>
              <a:t>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例</a:t>
            </a: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集合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{1, 2, 3, 4, 6, 8, 12}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上整除关系的</a:t>
            </a:r>
            <a:r>
              <a:rPr lang="en-US" altLang="zh-CN" dirty="0" err="1"/>
              <a:t>Hasse</a:t>
            </a:r>
            <a:r>
              <a:rPr lang="zh-CN" altLang="en-US" dirty="0" smtClean="0"/>
              <a:t>图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例</a:t>
            </a: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集合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{a, b, c}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的幂集上的包含关系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en-US" altLang="zh-CN" dirty="0" err="1"/>
              <a:t>Hasse</a:t>
            </a:r>
            <a:r>
              <a:rPr lang="zh-CN" altLang="en-US" dirty="0" smtClean="0"/>
              <a:t>图</a:t>
            </a:r>
            <a:r>
              <a:rPr lang="en-US" altLang="zh-CN" dirty="0" smtClean="0"/>
              <a:t>.</a:t>
            </a:r>
            <a:endParaRPr lang="en-US" altLang="zh-CN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Cambria Math" panose="020405030504060302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040715" y="2743200"/>
            <a:ext cx="838200" cy="1828800"/>
            <a:chOff x="1219200" y="2514600"/>
            <a:chExt cx="838200" cy="1828800"/>
          </a:xfrm>
        </p:grpSpPr>
        <p:grpSp>
          <p:nvGrpSpPr>
            <p:cNvPr id="22" name="Group 21"/>
            <p:cNvGrpSpPr/>
            <p:nvPr/>
          </p:nvGrpSpPr>
          <p:grpSpPr>
            <a:xfrm>
              <a:off x="1219200" y="2514600"/>
              <a:ext cx="838200" cy="1828800"/>
              <a:chOff x="1219200" y="2514600"/>
              <a:chExt cx="838200" cy="18288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219200" y="2514600"/>
                <a:ext cx="0" cy="60960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2514600"/>
                <a:ext cx="0" cy="60960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124200"/>
                <a:ext cx="0" cy="60960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057400" y="3124200"/>
                <a:ext cx="0" cy="60960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219200" y="3736340"/>
                <a:ext cx="457200" cy="60706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676400" y="3733800"/>
                <a:ext cx="381000" cy="60960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 flipH="1">
              <a:off x="1219200" y="2514600"/>
              <a:ext cx="838200" cy="609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219200" y="3131820"/>
              <a:ext cx="838200" cy="609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614827" y="2433935"/>
            <a:ext cx="1814173" cy="2543562"/>
            <a:chOff x="793312" y="2433935"/>
            <a:chExt cx="1814173" cy="2543562"/>
          </a:xfrm>
        </p:grpSpPr>
        <p:sp>
          <p:nvSpPr>
            <p:cNvPr id="28" name="TextBox 27"/>
            <p:cNvSpPr txBox="1"/>
            <p:nvPr/>
          </p:nvSpPr>
          <p:spPr>
            <a:xfrm>
              <a:off x="814921" y="245132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9693" y="372933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3312" y="3130886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94099" y="311354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82982" y="243393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42245" y="372933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19946" y="451583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763176" y="2654587"/>
            <a:ext cx="2324767" cy="2268135"/>
            <a:chOff x="3860133" y="2451318"/>
            <a:chExt cx="2324767" cy="2268135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029200" y="2451320"/>
              <a:ext cx="1143000" cy="74908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886200" y="2451319"/>
              <a:ext cx="1137192" cy="749081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23392" y="2451318"/>
              <a:ext cx="2904" cy="749082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023392" y="3193863"/>
              <a:ext cx="1143000" cy="74908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880392" y="3193862"/>
              <a:ext cx="1137192" cy="749081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874584" y="3193276"/>
              <a:ext cx="1143000" cy="74908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003133" y="3212732"/>
              <a:ext cx="1137192" cy="749081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860133" y="3950329"/>
              <a:ext cx="1143000" cy="74908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017584" y="3970372"/>
              <a:ext cx="1137192" cy="749081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5026296" y="3962400"/>
              <a:ext cx="2904" cy="749082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866838" y="3185303"/>
              <a:ext cx="2904" cy="749082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181996" y="3185303"/>
              <a:ext cx="2904" cy="749082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5535152" y="2301948"/>
            <a:ext cx="80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332959" y="413262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{a}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395911" y="302662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164269" y="2975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042270" y="2984632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61173" y="41465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{b}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23176" y="413765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{c}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791200" y="490267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Symbol" panose="05050102010706020507" pitchFamily="18" charset="2"/>
              </a:rPr>
              <a:t>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2501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</a:t>
            </a:r>
            <a:r>
              <a:rPr lang="en-US" altLang="zh-CN" dirty="0" smtClean="0"/>
              <a:t>(</a:t>
            </a:r>
            <a:r>
              <a:rPr lang="zh-CN" altLang="en-US" dirty="0" smtClean="0"/>
              <a:t>小</a:t>
            </a:r>
            <a:r>
              <a:rPr lang="en-US" altLang="zh-CN" dirty="0" smtClean="0"/>
              <a:t>)</a:t>
            </a:r>
            <a:r>
              <a:rPr lang="zh-CN" altLang="en-US" dirty="0" smtClean="0"/>
              <a:t>元素、极大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/>
              <a:t>元素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i="1" dirty="0"/>
              <a:t>S</a:t>
            </a:r>
            <a:r>
              <a:rPr lang="en-US" altLang="zh-CN" dirty="0" smtClean="0"/>
              <a:t>, </a:t>
            </a:r>
            <a:r>
              <a:rPr lang="en-US" altLang="zh-CN" dirty="0" smtClean="0">
                <a:latin typeface="Cambria Math"/>
                <a:ea typeface="Cambria Math"/>
              </a:rPr>
              <a:t>≼</a:t>
            </a:r>
            <a:r>
              <a:rPr lang="en-US" altLang="zh-CN" dirty="0" smtClean="0"/>
              <a:t> )</a:t>
            </a:r>
            <a:r>
              <a:rPr lang="zh-CN" altLang="en-US" dirty="0" smtClean="0"/>
              <a:t>是偏序集，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的子集</a:t>
            </a:r>
            <a:endParaRPr lang="en-US" altLang="zh-CN" dirty="0" smtClean="0"/>
          </a:p>
          <a:p>
            <a:r>
              <a:rPr lang="zh-CN" altLang="en-US" dirty="0"/>
              <a:t>最大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 smtClean="0"/>
              <a:t>元素，</a:t>
            </a:r>
            <a:r>
              <a:rPr lang="en-US" altLang="zh-CN" i="1" dirty="0" smtClean="0"/>
              <a:t>a </a:t>
            </a:r>
            <a:r>
              <a:rPr lang="en-US" altLang="zh-CN" dirty="0" smtClean="0">
                <a:latin typeface="Cambria Math"/>
                <a:ea typeface="Cambria Math"/>
              </a:rPr>
              <a:t>∊</a:t>
            </a:r>
            <a:r>
              <a:rPr lang="en-US" altLang="zh-CN" i="1" dirty="0" smtClean="0"/>
              <a:t> A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对于每一</a:t>
            </a:r>
            <a:r>
              <a:rPr lang="en-US" altLang="zh-CN" i="1" dirty="0" smtClean="0"/>
              <a:t>x </a:t>
            </a:r>
            <a:r>
              <a:rPr lang="en-US" altLang="zh-CN" dirty="0">
                <a:latin typeface="Cambria Math"/>
                <a:ea typeface="Cambria Math"/>
              </a:rPr>
              <a:t>∊</a:t>
            </a:r>
            <a:r>
              <a:rPr lang="en-US" altLang="zh-CN" i="1" dirty="0"/>
              <a:t> </a:t>
            </a:r>
            <a:r>
              <a:rPr lang="en-US" altLang="zh-CN" i="1" dirty="0" smtClean="0"/>
              <a:t>A, </a:t>
            </a:r>
            <a:r>
              <a:rPr lang="zh-CN" altLang="en-US" dirty="0" smtClean="0"/>
              <a:t>均有</a:t>
            </a:r>
            <a:r>
              <a:rPr lang="en-US" altLang="zh-CN" i="1" dirty="0"/>
              <a:t>x </a:t>
            </a:r>
            <a:r>
              <a:rPr lang="en-US" altLang="zh-CN" dirty="0" smtClean="0">
                <a:latin typeface="Cambria Math"/>
                <a:ea typeface="Cambria Math"/>
              </a:rPr>
              <a:t>≼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 </a:t>
            </a:r>
            <a:r>
              <a:rPr lang="en-US" altLang="zh-CN" dirty="0">
                <a:latin typeface="Cambria Math"/>
                <a:ea typeface="Cambria Math"/>
              </a:rPr>
              <a:t>≼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则</a:t>
            </a:r>
            <a:r>
              <a:rPr lang="zh-CN" altLang="en-US" dirty="0" smtClean="0"/>
              <a:t>称</a:t>
            </a:r>
            <a:r>
              <a:rPr lang="en-US" altLang="zh-CN" i="1" dirty="0"/>
              <a:t>a</a:t>
            </a:r>
            <a:r>
              <a:rPr lang="zh-CN" altLang="en-US" dirty="0" smtClean="0"/>
              <a:t>为</a:t>
            </a:r>
            <a:r>
              <a:rPr lang="en-US" altLang="zh-CN" i="1" dirty="0"/>
              <a:t>A</a:t>
            </a:r>
            <a:r>
              <a:rPr lang="zh-CN" altLang="en-US" dirty="0" smtClean="0"/>
              <a:t>的</a:t>
            </a:r>
            <a:r>
              <a:rPr lang="zh-CN" altLang="en-US" dirty="0"/>
              <a:t>最大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 smtClean="0"/>
              <a:t>元素；</a:t>
            </a:r>
            <a:endParaRPr lang="en-US" altLang="zh-CN" dirty="0" smtClean="0"/>
          </a:p>
          <a:p>
            <a:r>
              <a:rPr lang="zh-CN" altLang="en-US" dirty="0" smtClean="0"/>
              <a:t>极</a:t>
            </a:r>
            <a:r>
              <a:rPr lang="zh-CN" altLang="en-US" dirty="0"/>
              <a:t>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 smtClean="0"/>
              <a:t>元素，</a:t>
            </a:r>
            <a:r>
              <a:rPr lang="en-US" altLang="zh-CN" i="1" dirty="0" smtClean="0"/>
              <a:t>a </a:t>
            </a:r>
            <a:r>
              <a:rPr lang="en-US" altLang="zh-CN" dirty="0">
                <a:latin typeface="Cambria Math"/>
                <a:ea typeface="Cambria Math"/>
              </a:rPr>
              <a:t>∊</a:t>
            </a:r>
            <a:r>
              <a:rPr lang="en-US" altLang="zh-CN" i="1" dirty="0"/>
              <a:t> A</a:t>
            </a:r>
            <a:r>
              <a:rPr lang="en-US" altLang="zh-CN" dirty="0"/>
              <a:t>, </a:t>
            </a:r>
            <a:r>
              <a:rPr lang="zh-CN" altLang="en-US" dirty="0" smtClean="0"/>
              <a:t>不存在 </a:t>
            </a:r>
            <a:r>
              <a:rPr lang="en-US" altLang="zh-CN" i="1" dirty="0" smtClean="0"/>
              <a:t>x </a:t>
            </a:r>
            <a:r>
              <a:rPr lang="en-US" altLang="zh-CN" dirty="0">
                <a:latin typeface="Cambria Math"/>
                <a:ea typeface="Cambria Math"/>
              </a:rPr>
              <a:t>∊</a:t>
            </a:r>
            <a:r>
              <a:rPr lang="en-US" altLang="zh-CN" i="1" dirty="0"/>
              <a:t> A, </a:t>
            </a:r>
            <a:r>
              <a:rPr lang="zh-CN" altLang="en-US" dirty="0" smtClean="0"/>
              <a:t>使</a:t>
            </a:r>
            <a:r>
              <a:rPr lang="en-US" altLang="zh-CN" i="1" dirty="0"/>
              <a:t>a</a:t>
            </a:r>
            <a:r>
              <a:rPr lang="en-US" altLang="zh-CN" i="1" dirty="0" smtClean="0"/>
              <a:t> </a:t>
            </a:r>
            <a:r>
              <a:rPr lang="en-US" altLang="zh-CN" dirty="0">
                <a:latin typeface="Cambria Math"/>
                <a:ea typeface="Cambria Math"/>
              </a:rPr>
              <a:t>≺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(</a:t>
            </a:r>
            <a:r>
              <a:rPr lang="en-US" altLang="zh-CN" i="1" dirty="0"/>
              <a:t>x </a:t>
            </a:r>
            <a:r>
              <a:rPr lang="en-US" altLang="zh-CN" dirty="0">
                <a:latin typeface="Cambria Math"/>
                <a:ea typeface="Cambria Math"/>
              </a:rPr>
              <a:t>≺ </a:t>
            </a:r>
            <a:r>
              <a:rPr lang="en-US" altLang="zh-CN" i="1" dirty="0"/>
              <a:t>a </a:t>
            </a:r>
            <a:r>
              <a:rPr lang="en-US" altLang="zh-CN" dirty="0" smtClean="0"/>
              <a:t>), </a:t>
            </a:r>
            <a:r>
              <a:rPr lang="zh-CN" altLang="en-US" dirty="0"/>
              <a:t>则</a:t>
            </a:r>
            <a:r>
              <a:rPr lang="zh-CN" altLang="en-US" dirty="0" smtClean="0"/>
              <a:t>称</a:t>
            </a:r>
            <a:r>
              <a:rPr lang="en-US" altLang="zh-CN" i="1" dirty="0"/>
              <a:t>a</a:t>
            </a:r>
            <a:r>
              <a:rPr lang="zh-CN" altLang="en-US" dirty="0" smtClean="0"/>
              <a:t>为</a:t>
            </a:r>
            <a:r>
              <a:rPr lang="en-US" altLang="zh-CN" i="1" dirty="0"/>
              <a:t>A</a:t>
            </a:r>
            <a:r>
              <a:rPr lang="zh-CN" altLang="en-US" dirty="0" smtClean="0"/>
              <a:t>的</a:t>
            </a:r>
            <a:r>
              <a:rPr lang="zh-CN" altLang="en-US" dirty="0"/>
              <a:t>极</a:t>
            </a:r>
            <a:r>
              <a:rPr lang="zh-CN" altLang="en-US" dirty="0" smtClean="0"/>
              <a:t>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/>
              <a:t>元素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若是全序，则</a:t>
            </a:r>
            <a:r>
              <a:rPr lang="zh-CN" altLang="en-US" dirty="0"/>
              <a:t>极大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 smtClean="0"/>
              <a:t>元素就是</a:t>
            </a:r>
            <a:r>
              <a:rPr lang="zh-CN" altLang="en-US" dirty="0"/>
              <a:t>最大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上</a:t>
            </a:r>
            <a:r>
              <a:rPr lang="en-US" altLang="zh-CN" dirty="0" smtClean="0"/>
              <a:t>(</a:t>
            </a:r>
            <a:r>
              <a:rPr lang="zh-CN" altLang="en-US" dirty="0"/>
              <a:t>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界，</a:t>
            </a:r>
            <a:r>
              <a:rPr lang="en-US" altLang="zh-CN" i="1" dirty="0"/>
              <a:t> a </a:t>
            </a:r>
            <a:r>
              <a:rPr lang="en-US" altLang="zh-CN" dirty="0">
                <a:latin typeface="Cambria Math"/>
                <a:ea typeface="Cambria Math"/>
              </a:rPr>
              <a:t>∊</a:t>
            </a:r>
            <a:r>
              <a:rPr lang="en-US" altLang="zh-CN" i="1" dirty="0"/>
              <a:t> S</a:t>
            </a:r>
            <a:r>
              <a:rPr lang="en-US" altLang="zh-CN" dirty="0" smtClean="0"/>
              <a:t>, </a:t>
            </a:r>
            <a:r>
              <a:rPr lang="zh-CN" altLang="en-US" dirty="0"/>
              <a:t>对于每一</a:t>
            </a:r>
            <a:r>
              <a:rPr lang="en-US" altLang="zh-CN" i="1" dirty="0"/>
              <a:t>x </a:t>
            </a:r>
            <a:r>
              <a:rPr lang="en-US" altLang="zh-CN" dirty="0">
                <a:latin typeface="Cambria Math"/>
                <a:ea typeface="Cambria Math"/>
              </a:rPr>
              <a:t>∊</a:t>
            </a:r>
            <a:r>
              <a:rPr lang="en-US" altLang="zh-CN" i="1" dirty="0"/>
              <a:t> A, </a:t>
            </a:r>
            <a:r>
              <a:rPr lang="zh-CN" altLang="en-US" dirty="0"/>
              <a:t>均有</a:t>
            </a:r>
            <a:r>
              <a:rPr lang="en-US" altLang="zh-CN" i="1" dirty="0"/>
              <a:t>x </a:t>
            </a:r>
            <a:r>
              <a:rPr lang="en-US" altLang="zh-CN" dirty="0">
                <a:latin typeface="Cambria Math"/>
                <a:ea typeface="Cambria Math"/>
              </a:rPr>
              <a:t>≼ </a:t>
            </a:r>
            <a:r>
              <a:rPr lang="en-US" altLang="zh-CN" i="1" dirty="0"/>
              <a:t>a </a:t>
            </a:r>
            <a:r>
              <a:rPr lang="en-US" altLang="zh-CN" dirty="0"/>
              <a:t>(</a:t>
            </a:r>
            <a:r>
              <a:rPr lang="en-US" altLang="zh-CN" i="1" dirty="0"/>
              <a:t>a </a:t>
            </a:r>
            <a:r>
              <a:rPr lang="en-US" altLang="zh-CN" dirty="0">
                <a:latin typeface="Cambria Math"/>
                <a:ea typeface="Cambria Math"/>
              </a:rPr>
              <a:t>≼ </a:t>
            </a:r>
            <a:r>
              <a:rPr lang="en-US" altLang="zh-CN" i="1" dirty="0"/>
              <a:t>x </a:t>
            </a:r>
            <a:r>
              <a:rPr lang="en-US" altLang="zh-CN" dirty="0"/>
              <a:t>), </a:t>
            </a:r>
            <a:r>
              <a:rPr lang="zh-CN" altLang="en-US" dirty="0"/>
              <a:t>则</a:t>
            </a:r>
            <a:r>
              <a:rPr lang="zh-CN" altLang="en-US" dirty="0" smtClean="0"/>
              <a:t>称</a:t>
            </a:r>
            <a:r>
              <a:rPr lang="en-US" altLang="zh-CN" i="1" dirty="0"/>
              <a:t>a</a:t>
            </a:r>
            <a:r>
              <a:rPr lang="zh-CN" altLang="en-US" dirty="0" smtClean="0"/>
              <a:t>为</a:t>
            </a:r>
            <a:r>
              <a:rPr lang="en-US" altLang="zh-CN" i="1" dirty="0"/>
              <a:t>A</a:t>
            </a:r>
            <a:r>
              <a:rPr lang="zh-CN" altLang="en-US" dirty="0" smtClean="0"/>
              <a:t>的</a:t>
            </a:r>
            <a:r>
              <a:rPr lang="zh-CN" altLang="en-US" dirty="0"/>
              <a:t>上</a:t>
            </a:r>
            <a:r>
              <a:rPr lang="en-US" altLang="zh-CN" dirty="0" smtClean="0"/>
              <a:t>(</a:t>
            </a:r>
            <a:r>
              <a:rPr lang="zh-CN" altLang="en-US" dirty="0"/>
              <a:t>下</a:t>
            </a:r>
            <a:r>
              <a:rPr lang="en-US" altLang="zh-CN" dirty="0" smtClean="0"/>
              <a:t>)</a:t>
            </a:r>
            <a:r>
              <a:rPr lang="zh-CN" altLang="en-US" dirty="0"/>
              <a:t>界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9852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 smtClean="0"/>
              <a:t>元素示例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例</a:t>
            </a:r>
            <a:r>
              <a:rPr lang="zh-CN" alt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确定以下偏序集的最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CN" altLang="en-US" dirty="0" smtClean="0"/>
              <a:t>极</a:t>
            </a:r>
            <a:r>
              <a:rPr lang="en-US" altLang="zh-CN" dirty="0" smtClean="0"/>
              <a:t>)</a:t>
            </a:r>
            <a:r>
              <a:rPr lang="zh-CN" altLang="en-US" dirty="0" smtClean="0"/>
              <a:t>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最大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 smtClean="0"/>
              <a:t>元素若存在必唯一，</a:t>
            </a:r>
            <a:r>
              <a:rPr lang="zh-CN" altLang="en-US" dirty="0"/>
              <a:t>极大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</a:t>
            </a:r>
            <a:r>
              <a:rPr lang="zh-CN" altLang="en-US" dirty="0" smtClean="0"/>
              <a:t>元素则不必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09600" y="2956560"/>
            <a:ext cx="1689100" cy="1526540"/>
            <a:chOff x="609600" y="2956560"/>
            <a:chExt cx="1689100" cy="15265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971800"/>
              <a:ext cx="838200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447799" y="2971800"/>
              <a:ext cx="850901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60501" y="2956560"/>
              <a:ext cx="0" cy="7493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47799" y="3733800"/>
              <a:ext cx="0" cy="7493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882900" y="2956560"/>
            <a:ext cx="1689100" cy="1539240"/>
            <a:chOff x="2882900" y="2956560"/>
            <a:chExt cx="1689100" cy="153924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882900" y="2956560"/>
              <a:ext cx="838200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21100" y="3718560"/>
              <a:ext cx="838200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721099" y="2956560"/>
              <a:ext cx="850901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882900" y="3733800"/>
              <a:ext cx="850901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64100" y="2941320"/>
            <a:ext cx="1676400" cy="1554480"/>
            <a:chOff x="4864100" y="2941320"/>
            <a:chExt cx="1676400" cy="155448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02300" y="3718560"/>
              <a:ext cx="838200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864100" y="3733800"/>
              <a:ext cx="850901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15001" y="2941320"/>
              <a:ext cx="0" cy="7493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997699" y="2941320"/>
            <a:ext cx="1689100" cy="1554480"/>
            <a:chOff x="6997699" y="2941320"/>
            <a:chExt cx="1689100" cy="155448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97699" y="3733800"/>
              <a:ext cx="838200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835899" y="2941320"/>
              <a:ext cx="838200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835898" y="3733800"/>
              <a:ext cx="850901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997699" y="2956560"/>
              <a:ext cx="850901" cy="762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292229" y="4495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7328" y="4480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9697" y="4495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13291" y="44805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6790" y="2602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987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84047" y="450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96953" y="3619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595737" y="49728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b)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02566" y="2602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95737" y="37607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569769" y="37607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79898" y="371272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73482" y="4928124"/>
            <a:ext cx="36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c)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 flipH="1">
            <a:off x="2149232" y="2610366"/>
            <a:ext cx="27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 flipH="1">
            <a:off x="2720758" y="2619494"/>
            <a:ext cx="27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 flipH="1">
            <a:off x="5575275" y="2590800"/>
            <a:ext cx="27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 flipH="1">
            <a:off x="7674554" y="2579608"/>
            <a:ext cx="27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7696171" y="4972844"/>
            <a:ext cx="38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d)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 flipH="1">
            <a:off x="1248954" y="4928124"/>
            <a:ext cx="31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a)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 flipH="1">
            <a:off x="1423772" y="3593068"/>
            <a:ext cx="27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4433840" y="2602468"/>
            <a:ext cx="27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223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en-US" altLang="zh-CN" dirty="0" smtClean="0"/>
              <a:t>(</a:t>
            </a:r>
            <a:r>
              <a:rPr lang="zh-CN" altLang="en-US" dirty="0"/>
              <a:t>下</a:t>
            </a:r>
            <a:r>
              <a:rPr lang="en-US" altLang="zh-CN" dirty="0" smtClean="0"/>
              <a:t>)</a:t>
            </a:r>
            <a:r>
              <a:rPr lang="zh-CN" altLang="en-US" dirty="0"/>
              <a:t>界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例</a:t>
            </a:r>
            <a:r>
              <a:rPr lang="zh-CN" alt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如左图所示，找出下列集合的</a:t>
            </a:r>
            <a:r>
              <a:rPr lang="zh-CN" altLang="en-US" dirty="0"/>
              <a:t>上</a:t>
            </a:r>
            <a:r>
              <a:rPr lang="en-US" altLang="zh-CN" dirty="0" smtClean="0"/>
              <a:t>(</a:t>
            </a:r>
            <a:r>
              <a:rPr lang="zh-CN" altLang="en-US" dirty="0"/>
              <a:t>下</a:t>
            </a:r>
            <a:r>
              <a:rPr lang="en-US" altLang="zh-CN" dirty="0" smtClean="0"/>
              <a:t>)</a:t>
            </a:r>
            <a:r>
              <a:rPr lang="zh-CN" altLang="en-US" dirty="0" smtClean="0"/>
              <a:t>界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{1, 2, 3}, </a:t>
            </a:r>
            <a:r>
              <a:rPr lang="zh-CN" altLang="en-US" dirty="0" smtClean="0"/>
              <a:t>上界：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6, 12, 24, 36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下界：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/>
              <a:t>;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{24, 36},</a:t>
            </a:r>
            <a:r>
              <a:rPr lang="zh-CN" altLang="en-US" dirty="0"/>
              <a:t>上界</a:t>
            </a:r>
            <a:r>
              <a:rPr lang="zh-CN" altLang="en-US" dirty="0" smtClean="0"/>
              <a:t>：无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下界：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1, 2, 3, 4, 6, 12</a:t>
            </a:r>
            <a:r>
              <a:rPr lang="en-US" altLang="zh-CN" dirty="0" smtClean="0"/>
              <a:t>;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3, 4, 12}, </a:t>
            </a:r>
            <a:r>
              <a:rPr lang="zh-CN" altLang="en-US" dirty="0" smtClean="0"/>
              <a:t>上界：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12, 24,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36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下界：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993714" y="3085733"/>
            <a:ext cx="846916" cy="2452370"/>
            <a:chOff x="6993714" y="2704733"/>
            <a:chExt cx="846916" cy="2452370"/>
          </a:xfrm>
        </p:grpSpPr>
        <p:grpSp>
          <p:nvGrpSpPr>
            <p:cNvPr id="4" name="Group 3"/>
            <p:cNvGrpSpPr/>
            <p:nvPr/>
          </p:nvGrpSpPr>
          <p:grpSpPr>
            <a:xfrm>
              <a:off x="6993715" y="3328303"/>
              <a:ext cx="838200" cy="1828800"/>
              <a:chOff x="1219200" y="2514600"/>
              <a:chExt cx="838200" cy="1828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19200" y="2514600"/>
                <a:ext cx="838200" cy="1828800"/>
                <a:chOff x="1219200" y="2514600"/>
                <a:chExt cx="838200" cy="18288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219200" y="2514600"/>
                  <a:ext cx="0" cy="60960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057400" y="2514600"/>
                  <a:ext cx="0" cy="60960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219200" y="3124200"/>
                  <a:ext cx="0" cy="60960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057400" y="3124200"/>
                  <a:ext cx="0" cy="60960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219200" y="3736340"/>
                  <a:ext cx="457200" cy="60706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1676400" y="3733800"/>
                  <a:ext cx="381000" cy="609600"/>
                </a:xfrm>
                <a:prstGeom prst="line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 flipH="1">
                <a:off x="1219200" y="2514600"/>
                <a:ext cx="838200" cy="60960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1219200" y="3131820"/>
                <a:ext cx="838200" cy="609600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H="1">
              <a:off x="6993714" y="2706003"/>
              <a:ext cx="381000" cy="609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374715" y="2707273"/>
              <a:ext cx="457200" cy="60706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840630" y="2704733"/>
              <a:ext cx="0" cy="6096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567827" y="2645658"/>
            <a:ext cx="1814173" cy="3297942"/>
            <a:chOff x="6567827" y="2264658"/>
            <a:chExt cx="1814173" cy="3297942"/>
          </a:xfrm>
        </p:grpSpPr>
        <p:grpSp>
          <p:nvGrpSpPr>
            <p:cNvPr id="14" name="Group 13"/>
            <p:cNvGrpSpPr/>
            <p:nvPr/>
          </p:nvGrpSpPr>
          <p:grpSpPr>
            <a:xfrm>
              <a:off x="6567827" y="3019038"/>
              <a:ext cx="1814173" cy="2543562"/>
              <a:chOff x="793312" y="2433935"/>
              <a:chExt cx="1814173" cy="254356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14921" y="245132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19693" y="372933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3312" y="313088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94099" y="311354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82982" y="2433935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12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42245" y="372933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19946" y="4515832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110852" y="2264658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24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83654" y="2276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36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9823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,</a:t>
            </a:r>
            <a:r>
              <a:rPr lang="en-US" altLang="zh-CN" dirty="0">
                <a:latin typeface="Cambria Math"/>
                <a:ea typeface="Cambria Math"/>
              </a:rPr>
              <a:t>≼</a:t>
            </a:r>
            <a:r>
              <a:rPr lang="en-US" altLang="zh-CN" dirty="0"/>
              <a:t> )</a:t>
            </a:r>
            <a:r>
              <a:rPr lang="zh-CN" altLang="en-US" dirty="0"/>
              <a:t>是偏序集，</a:t>
            </a:r>
            <a:r>
              <a:rPr lang="en-US" altLang="zh-CN" i="1" dirty="0"/>
              <a:t>A</a:t>
            </a:r>
            <a:r>
              <a:rPr lang="zh-CN" altLang="en-US" dirty="0"/>
              <a:t>是</a:t>
            </a:r>
            <a:r>
              <a:rPr lang="en-US" altLang="zh-CN" i="1" dirty="0"/>
              <a:t>S</a:t>
            </a:r>
            <a:r>
              <a:rPr lang="zh-CN" altLang="en-US" dirty="0"/>
              <a:t>的子集</a:t>
            </a:r>
            <a:endParaRPr lang="en-US" altLang="zh-CN" dirty="0"/>
          </a:p>
          <a:p>
            <a:r>
              <a:rPr lang="en-US" altLang="zh-CN" i="1" dirty="0"/>
              <a:t>A</a:t>
            </a:r>
            <a:r>
              <a:rPr lang="zh-CN" altLang="en-US" dirty="0" smtClean="0"/>
              <a:t>的最小上界称为</a:t>
            </a:r>
            <a:r>
              <a:rPr lang="en-US" altLang="zh-CN" i="1" dirty="0"/>
              <a:t>A</a:t>
            </a:r>
            <a:r>
              <a:rPr lang="zh-CN" altLang="en-US" dirty="0" smtClean="0"/>
              <a:t>的上确界，记</a:t>
            </a:r>
            <a:r>
              <a:rPr lang="zh-CN" altLang="en-US" dirty="0" smtClean="0"/>
              <a:t>作</a:t>
            </a:r>
            <a:r>
              <a:rPr lang="en-US" altLang="zh-CN" dirty="0"/>
              <a:t> </a:t>
            </a:r>
            <a:r>
              <a:rPr lang="en-US" altLang="zh-CN" dirty="0" err="1" smtClean="0"/>
              <a:t>lub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);</a:t>
            </a:r>
          </a:p>
          <a:p>
            <a:r>
              <a:rPr lang="en-US" altLang="zh-CN" i="1" dirty="0"/>
              <a:t>A</a:t>
            </a:r>
            <a:r>
              <a:rPr lang="zh-CN" altLang="en-US" dirty="0"/>
              <a:t>的</a:t>
            </a:r>
            <a:r>
              <a:rPr lang="zh-CN" altLang="en-US" dirty="0" smtClean="0"/>
              <a:t>最大下界</a:t>
            </a:r>
            <a:r>
              <a:rPr lang="zh-CN" altLang="en-US" dirty="0"/>
              <a:t>称为</a:t>
            </a:r>
            <a:r>
              <a:rPr lang="en-US" altLang="zh-CN" i="1" dirty="0"/>
              <a:t>A</a:t>
            </a:r>
            <a:r>
              <a:rPr lang="zh-CN" altLang="en-US" dirty="0" smtClean="0"/>
              <a:t>的下确界</a:t>
            </a:r>
            <a:r>
              <a:rPr lang="zh-CN" altLang="en-US" dirty="0"/>
              <a:t>，记</a:t>
            </a:r>
            <a:r>
              <a:rPr lang="zh-CN" altLang="en-US" dirty="0" smtClean="0"/>
              <a:t>作 </a:t>
            </a:r>
            <a:r>
              <a:rPr lang="en-US" altLang="zh-CN" dirty="0" err="1" smtClean="0"/>
              <a:t>glb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定义</a:t>
            </a:r>
            <a:r>
              <a:rPr lang="zh-CN" altLang="en-US" dirty="0" smtClean="0"/>
              <a:t>：如果偏序集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 smtClean="0"/>
              <a:t>, </a:t>
            </a:r>
            <a:r>
              <a:rPr lang="en-US" altLang="zh-CN" dirty="0" smtClean="0">
                <a:latin typeface="Cambria Math"/>
                <a:ea typeface="Cambria Math"/>
              </a:rPr>
              <a:t>≼</a:t>
            </a:r>
            <a:r>
              <a:rPr lang="en-US" altLang="zh-CN" dirty="0" smtClean="0"/>
              <a:t> )</a:t>
            </a:r>
            <a:r>
              <a:rPr lang="zh-CN" altLang="en-US" dirty="0" smtClean="0"/>
              <a:t>的每对元素均有上确界和下确界，则称其为格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例</a:t>
            </a: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 (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en-US" altLang="zh-CN" dirty="0" smtClean="0"/>
              <a:t>|)</a:t>
            </a:r>
            <a:r>
              <a:rPr lang="zh-CN" altLang="en-US" dirty="0" smtClean="0"/>
              <a:t>是格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lub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smtClean="0"/>
              <a:t>a, b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a</a:t>
            </a:r>
            <a:r>
              <a:rPr lang="en-US" altLang="zh-CN" i="1" dirty="0"/>
              <a:t>, 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的最小公倍数</a:t>
            </a:r>
            <a:r>
              <a:rPr lang="en-US" altLang="zh-CN" dirty="0" smtClean="0"/>
              <a:t>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glb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i="1" dirty="0" smtClean="0"/>
              <a:t>, b</a:t>
            </a:r>
            <a:r>
              <a:rPr lang="en-US" altLang="zh-CN" dirty="0" smtClean="0"/>
              <a:t>) =</a:t>
            </a:r>
            <a:r>
              <a:rPr lang="en-US" altLang="zh-CN" i="1" dirty="0" smtClean="0"/>
              <a:t> </a:t>
            </a:r>
            <a:r>
              <a:rPr lang="en-US" altLang="zh-CN" i="1" dirty="0"/>
              <a:t>a, b</a:t>
            </a:r>
            <a:r>
              <a:rPr lang="zh-CN" altLang="en-US" dirty="0"/>
              <a:t>的</a:t>
            </a:r>
            <a:r>
              <a:rPr lang="zh-CN" altLang="en-US" dirty="0" smtClean="0"/>
              <a:t>最大公因数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b="1" dirty="0" smtClean="0"/>
              <a:t>例</a:t>
            </a:r>
            <a:r>
              <a:rPr lang="en-US" altLang="zh-CN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US" altLang="zh-CN" i="1" baseline="30000" dirty="0" smtClean="0">
                <a:sym typeface="Wingdings" panose="05000000000000000000" pitchFamily="2" charset="2"/>
              </a:rPr>
              <a:t>S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en-US" altLang="zh-CN" dirty="0">
                <a:latin typeface="Cambria Math"/>
                <a:ea typeface="Cambria Math"/>
              </a:rPr>
              <a:t>⊆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r>
              <a:rPr lang="zh-CN" altLang="en-US" dirty="0"/>
              <a:t>是格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lub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i="1" dirty="0" smtClean="0"/>
              <a:t>, B</a:t>
            </a:r>
            <a:r>
              <a:rPr lang="en-US" altLang="zh-CN" dirty="0" smtClean="0"/>
              <a:t>)=</a:t>
            </a:r>
            <a:r>
              <a:rPr lang="en-US" altLang="zh-CN" dirty="0"/>
              <a:t> </a:t>
            </a:r>
            <a:r>
              <a:rPr lang="en-US" altLang="zh-CN" i="1" dirty="0" smtClean="0"/>
              <a:t>A</a:t>
            </a:r>
            <a:r>
              <a:rPr lang="en-US" altLang="zh-CN" sz="2400" dirty="0" smtClean="0">
                <a:latin typeface="Cambria Math"/>
                <a:ea typeface="Cambria Math"/>
              </a:rPr>
              <a:t>∪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glb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i="1" dirty="0" smtClean="0"/>
              <a:t>, B</a:t>
            </a:r>
            <a:r>
              <a:rPr lang="en-US" altLang="zh-CN" dirty="0" smtClean="0"/>
              <a:t>)=</a:t>
            </a:r>
            <a:r>
              <a:rPr lang="en-US" altLang="zh-CN" i="1" dirty="0"/>
              <a:t> </a:t>
            </a:r>
            <a:r>
              <a:rPr lang="en-US" altLang="zh-CN" i="1" dirty="0" smtClean="0"/>
              <a:t>A</a:t>
            </a:r>
            <a:r>
              <a:rPr lang="en-US" altLang="zh-CN" sz="2800" dirty="0" smtClean="0">
                <a:latin typeface="Cambria Math"/>
                <a:ea typeface="Cambria Math"/>
              </a:rPr>
              <a:t>∩</a:t>
            </a:r>
            <a:r>
              <a:rPr lang="en-US" altLang="zh-CN" i="1" dirty="0" smtClean="0"/>
              <a:t>B.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9523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一些数学知识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实数集的子集若有上</a:t>
            </a:r>
            <a:r>
              <a:rPr lang="en-US" altLang="zh-CN" dirty="0"/>
              <a:t>(</a:t>
            </a:r>
            <a:r>
              <a:rPr lang="zh-CN" altLang="en-US" dirty="0"/>
              <a:t>下</a:t>
            </a:r>
            <a:r>
              <a:rPr lang="en-US" altLang="zh-CN" dirty="0"/>
              <a:t>)</a:t>
            </a:r>
            <a:r>
              <a:rPr lang="zh-CN" altLang="en-US" dirty="0" smtClean="0"/>
              <a:t>界，必有上</a:t>
            </a:r>
            <a:r>
              <a:rPr lang="en-US" altLang="zh-CN" dirty="0"/>
              <a:t>(</a:t>
            </a:r>
            <a:r>
              <a:rPr lang="zh-CN" altLang="en-US" dirty="0"/>
              <a:t>下</a:t>
            </a:r>
            <a:r>
              <a:rPr lang="en-US" altLang="zh-CN" dirty="0"/>
              <a:t>)</a:t>
            </a:r>
            <a:r>
              <a:rPr lang="zh-CN" altLang="en-US" dirty="0" smtClean="0"/>
              <a:t>确界。这是高等数学的基础。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en-US" altLang="zh-CN" dirty="0">
                <a:latin typeface="Cambria Math"/>
                <a:ea typeface="Cambria Math"/>
              </a:rPr>
              <a:t>≤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zh-CN" altLang="en-US" dirty="0" smtClean="0"/>
              <a:t>良序集。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证明</a:t>
            </a:r>
            <a:r>
              <a:rPr lang="zh-CN" altLang="en-US" dirty="0" smtClean="0"/>
              <a:t>：设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的非空子集，取</a:t>
            </a:r>
            <a:r>
              <a:rPr lang="en-US" altLang="zh-CN" i="1" dirty="0" smtClean="0"/>
              <a:t>n</a:t>
            </a:r>
            <a:r>
              <a:rPr lang="en-US" altLang="zh-CN" dirty="0">
                <a:latin typeface="Cambria Math"/>
                <a:ea typeface="Cambria Math"/>
              </a:rPr>
              <a:t> ∊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记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ea typeface="Cambria Math" panose="02040503050406030204" pitchFamily="18" charset="0"/>
              </a:rPr>
              <a:t>={</a:t>
            </a:r>
            <a:r>
              <a:rPr lang="en-US" altLang="zh-CN" i="1" dirty="0" smtClean="0">
                <a:ea typeface="Cambria Math" panose="02040503050406030204" pitchFamily="18" charset="0"/>
              </a:rPr>
              <a:t>x</a:t>
            </a:r>
            <a:r>
              <a:rPr lang="en-US" altLang="zh-CN" dirty="0">
                <a:latin typeface="Cambria Math"/>
                <a:ea typeface="Cambria Math"/>
              </a:rPr>
              <a:t> ∊ </a:t>
            </a:r>
            <a:r>
              <a:rPr lang="en-US" altLang="zh-CN" i="1" dirty="0" err="1" smtClean="0">
                <a:ea typeface="Cambria Math" panose="02040503050406030204" pitchFamily="18" charset="0"/>
              </a:rPr>
              <a:t>S</a:t>
            </a:r>
            <a:r>
              <a:rPr lang="en-US" altLang="zh-CN" dirty="0" err="1" smtClean="0">
                <a:ea typeface="Cambria Math" panose="02040503050406030204" pitchFamily="18" charset="0"/>
              </a:rPr>
              <a:t>|</a:t>
            </a:r>
            <a:r>
              <a:rPr lang="en-US" altLang="zh-CN" i="1" dirty="0" err="1" smtClean="0">
                <a:ea typeface="Cambria Math" panose="02040503050406030204" pitchFamily="18" charset="0"/>
              </a:rPr>
              <a:t>x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≤ </a:t>
            </a:r>
            <a:r>
              <a:rPr lang="en-US" altLang="zh-CN" i="1" dirty="0" smtClean="0">
                <a:ea typeface="Cambria Math" panose="02040503050406030204" pitchFamily="18" charset="0"/>
              </a:rPr>
              <a:t>n</a:t>
            </a:r>
            <a:r>
              <a:rPr lang="en-US" altLang="zh-CN" dirty="0" smtClean="0">
                <a:ea typeface="Cambria Math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ea typeface="Cambria Math" panose="02040503050406030204" pitchFamily="18" charset="0"/>
              </a:rPr>
              <a:t>   </a:t>
            </a:r>
            <a:r>
              <a:rPr lang="en-US" altLang="zh-CN" i="1" dirty="0" smtClean="0">
                <a:ea typeface="Cambria Math" panose="02040503050406030204" pitchFamily="18" charset="0"/>
              </a:rPr>
              <a:t>n</a:t>
            </a:r>
            <a:r>
              <a:rPr lang="en-US" altLang="zh-CN" dirty="0" smtClean="0">
                <a:latin typeface="Cambria Math"/>
                <a:ea typeface="Cambria Math"/>
              </a:rPr>
              <a:t> ∊ </a:t>
            </a:r>
            <a:r>
              <a:rPr lang="en-US" altLang="zh-CN" i="1" dirty="0" smtClean="0">
                <a:ea typeface="Cambria Math" panose="02040503050406030204" pitchFamily="18" charset="0"/>
              </a:rPr>
              <a:t>S</a:t>
            </a:r>
            <a:r>
              <a:rPr lang="en-US" altLang="zh-CN" dirty="0" smtClean="0">
                <a:ea typeface="Cambria Math" panose="02040503050406030204" pitchFamily="18" charset="0"/>
              </a:rPr>
              <a:t>,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ea typeface="Cambria Math" panose="02040503050406030204" pitchFamily="18" charset="0"/>
              </a:rPr>
              <a:t>S</a:t>
            </a:r>
            <a:r>
              <a:rPr lang="zh-CN" altLang="en-US" dirty="0" smtClean="0">
                <a:ea typeface="Cambria Math" panose="02040503050406030204" pitchFamily="18" charset="0"/>
              </a:rPr>
              <a:t>为非空有限集，必有最小元素</a:t>
            </a:r>
            <a:r>
              <a:rPr lang="en-US" altLang="zh-CN" dirty="0" smtClean="0">
                <a:ea typeface="Cambria Math" panose="02040503050406030204" pitchFamily="18" charset="0"/>
              </a:rPr>
              <a:t>, </a:t>
            </a:r>
            <a:r>
              <a:rPr lang="zh-CN" altLang="en-US" dirty="0" smtClean="0">
                <a:ea typeface="Cambria Math" panose="02040503050406030204" pitchFamily="18" charset="0"/>
              </a:rPr>
              <a:t>设为</a:t>
            </a:r>
            <a:r>
              <a:rPr lang="en-US" altLang="zh-CN" i="1" dirty="0" smtClean="0">
                <a:ea typeface="Cambria Math" panose="02040503050406030204" pitchFamily="18" charset="0"/>
              </a:rPr>
              <a:t>a</a:t>
            </a:r>
            <a:r>
              <a:rPr lang="en-US" altLang="zh-CN" dirty="0" smtClean="0">
                <a:ea typeface="Cambria Math" panose="02040503050406030204" pitchFamily="18" charset="0"/>
              </a:rPr>
              <a:t>,</a:t>
            </a:r>
            <a:r>
              <a:rPr lang="en-US" altLang="zh-CN" i="1" dirty="0">
                <a:ea typeface="Cambria Math" panose="02040503050406030204" pitchFamily="18" charset="0"/>
              </a:rPr>
              <a:t> </a:t>
            </a:r>
            <a:r>
              <a:rPr lang="en-US" altLang="zh-CN" i="1" dirty="0" smtClean="0">
                <a:ea typeface="Cambria Math" panose="02040503050406030204" pitchFamily="18" charset="0"/>
              </a:rPr>
              <a:t>a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≤ </a:t>
            </a:r>
            <a:r>
              <a:rPr lang="en-US" altLang="zh-CN" i="1" dirty="0" smtClean="0">
                <a:ea typeface="Cambria Math" panose="02040503050406030204" pitchFamily="18" charset="0"/>
              </a:rPr>
              <a:t>n,</a:t>
            </a:r>
            <a:endParaRPr lang="en-US" altLang="zh-CN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ea typeface="Cambria Math" panose="02040503050406030204" pitchFamily="18" charset="0"/>
              </a:rPr>
              <a:t>   </a:t>
            </a:r>
            <a:r>
              <a:rPr lang="zh-CN" altLang="en-US" dirty="0" smtClean="0">
                <a:ea typeface="Cambria Math" panose="02040503050406030204" pitchFamily="18" charset="0"/>
              </a:rPr>
              <a:t>对于</a:t>
            </a:r>
            <a:r>
              <a:rPr lang="en-US" altLang="zh-CN" i="1" dirty="0">
                <a:ea typeface="Cambria Math" panose="02040503050406030204" pitchFamily="18" charset="0"/>
              </a:rPr>
              <a:t>x</a:t>
            </a:r>
            <a:r>
              <a:rPr lang="en-US" altLang="zh-CN" dirty="0">
                <a:latin typeface="Cambria Math"/>
                <a:ea typeface="Cambria Math"/>
              </a:rPr>
              <a:t> ∊ </a:t>
            </a:r>
            <a:r>
              <a:rPr lang="en-US" altLang="zh-CN" i="1" dirty="0" smtClean="0">
                <a:ea typeface="Cambria Math" panose="02040503050406030204" pitchFamily="18" charset="0"/>
              </a:rPr>
              <a:t>S</a:t>
            </a:r>
            <a:r>
              <a:rPr lang="en-US" altLang="zh-CN" dirty="0" smtClean="0">
                <a:latin typeface="Cambria Math"/>
                <a:ea typeface="Cambria Math"/>
              </a:rPr>
              <a:t>, </a:t>
            </a:r>
            <a:r>
              <a:rPr lang="zh-CN" altLang="en-US" dirty="0" smtClean="0">
                <a:latin typeface="Cambria Math"/>
                <a:ea typeface="Cambria Math"/>
              </a:rPr>
              <a:t>若</a:t>
            </a:r>
            <a:r>
              <a:rPr lang="en-US" altLang="zh-CN" i="1" dirty="0" smtClean="0">
                <a:ea typeface="Cambria Math" panose="02040503050406030204" pitchFamily="18" charset="0"/>
              </a:rPr>
              <a:t>x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≤ </a:t>
            </a:r>
            <a:r>
              <a:rPr lang="en-US" altLang="zh-CN" i="1" dirty="0" smtClean="0">
                <a:ea typeface="Cambria Math" panose="02040503050406030204" pitchFamily="18" charset="0"/>
              </a:rPr>
              <a:t>n</a:t>
            </a:r>
            <a:r>
              <a:rPr lang="en-US" altLang="zh-CN" dirty="0" smtClean="0">
                <a:ea typeface="Cambria Math" panose="02040503050406030204" pitchFamily="18" charset="0"/>
              </a:rPr>
              <a:t>, </a:t>
            </a:r>
            <a:r>
              <a:rPr lang="zh-CN" altLang="en-US" dirty="0" smtClean="0">
                <a:ea typeface="Cambria Math" panose="02040503050406030204" pitchFamily="18" charset="0"/>
              </a:rPr>
              <a:t>则</a:t>
            </a:r>
            <a:r>
              <a:rPr lang="en-US" altLang="zh-CN" i="1" dirty="0">
                <a:ea typeface="Cambria Math" panose="02040503050406030204" pitchFamily="18" charset="0"/>
              </a:rPr>
              <a:t>x</a:t>
            </a:r>
            <a:r>
              <a:rPr lang="en-US" altLang="zh-CN" dirty="0">
                <a:latin typeface="Cambria Math"/>
                <a:ea typeface="Cambria Math"/>
              </a:rPr>
              <a:t> ∊ </a:t>
            </a:r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ea typeface="Cambria Math" panose="02040503050406030204" pitchFamily="18" charset="0"/>
              </a:rPr>
              <a:t>，由于</a:t>
            </a:r>
            <a:r>
              <a:rPr lang="en-US" altLang="zh-CN" i="1" dirty="0" smtClean="0">
                <a:ea typeface="Cambria Math" panose="02040503050406030204" pitchFamily="18" charset="0"/>
              </a:rPr>
              <a:t>a</a:t>
            </a:r>
            <a:r>
              <a:rPr lang="zh-CN" altLang="en-US" dirty="0" smtClean="0">
                <a:ea typeface="Cambria Math" panose="02040503050406030204" pitchFamily="18" charset="0"/>
              </a:rPr>
              <a:t>是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ea typeface="Cambria Math" panose="02040503050406030204" pitchFamily="18" charset="0"/>
              </a:rPr>
              <a:t>的</a:t>
            </a:r>
            <a:r>
              <a:rPr lang="zh-CN" altLang="en-US" dirty="0">
                <a:ea typeface="Cambria Math" panose="02040503050406030204" pitchFamily="18" charset="0"/>
              </a:rPr>
              <a:t>最小</a:t>
            </a:r>
            <a:r>
              <a:rPr lang="zh-CN" altLang="en-US" dirty="0" smtClean="0">
                <a:ea typeface="Cambria Math" panose="02040503050406030204" pitchFamily="18" charset="0"/>
              </a:rPr>
              <a:t>元素，</a:t>
            </a:r>
            <a:r>
              <a:rPr lang="zh-CN" altLang="en-US" dirty="0" smtClean="0">
                <a:ea typeface="Cambria Math" panose="02040503050406030204" pitchFamily="18" charset="0"/>
              </a:rPr>
              <a:t>有</a:t>
            </a:r>
            <a:r>
              <a:rPr lang="en-US" altLang="zh-CN" i="1" dirty="0">
                <a:ea typeface="Cambria Math" panose="02040503050406030204" pitchFamily="18" charset="0"/>
              </a:rPr>
              <a:t>a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≤ </a:t>
            </a:r>
            <a:r>
              <a:rPr lang="en-US" altLang="zh-CN" i="1" dirty="0" smtClean="0">
                <a:ea typeface="Cambria Math" panose="02040503050406030204" pitchFamily="18" charset="0"/>
              </a:rPr>
              <a:t>x</a:t>
            </a:r>
            <a:r>
              <a:rPr lang="en-US" altLang="zh-CN" dirty="0" smtClean="0">
                <a:ea typeface="Cambria Math" panose="02040503050406030204" pitchFamily="18" charset="0"/>
              </a:rPr>
              <a:t>; </a:t>
            </a:r>
            <a:r>
              <a:rPr lang="zh-CN" altLang="en-US" dirty="0" smtClean="0">
                <a:ea typeface="Cambria Math" panose="02040503050406030204" pitchFamily="18" charset="0"/>
              </a:rPr>
              <a:t>否则</a:t>
            </a:r>
            <a:r>
              <a:rPr lang="en-US" altLang="zh-CN" i="1" dirty="0">
                <a:ea typeface="Cambria Math" panose="02040503050406030204" pitchFamily="18" charset="0"/>
              </a:rPr>
              <a:t>x</a:t>
            </a:r>
            <a:r>
              <a:rPr lang="en-US" altLang="zh-CN" dirty="0">
                <a:latin typeface="Cambria Math"/>
                <a:ea typeface="Cambria Math"/>
              </a:rPr>
              <a:t> </a:t>
            </a:r>
            <a:r>
              <a:rPr lang="en-US" altLang="zh-CN" dirty="0" smtClean="0">
                <a:latin typeface="Cambria Math"/>
                <a:ea typeface="Cambria Math"/>
              </a:rPr>
              <a:t>&gt; </a:t>
            </a:r>
            <a:r>
              <a:rPr lang="en-US" altLang="zh-CN" i="1" dirty="0">
                <a:ea typeface="Cambria Math" panose="02040503050406030204" pitchFamily="18" charset="0"/>
              </a:rPr>
              <a:t>n</a:t>
            </a:r>
            <a:r>
              <a:rPr lang="en-US" altLang="zh-CN" dirty="0">
                <a:ea typeface="Cambria Math" panose="02040503050406030204" pitchFamily="18" charset="0"/>
              </a:rPr>
              <a:t>, </a:t>
            </a:r>
            <a:r>
              <a:rPr lang="zh-CN" altLang="en-US" dirty="0" smtClean="0">
                <a:ea typeface="Cambria Math" panose="02040503050406030204" pitchFamily="18" charset="0"/>
              </a:rPr>
              <a:t>由</a:t>
            </a:r>
            <a:r>
              <a:rPr lang="en-US" altLang="zh-CN" i="1" dirty="0" smtClean="0">
                <a:ea typeface="Cambria Math" panose="02040503050406030204" pitchFamily="18" charset="0"/>
              </a:rPr>
              <a:t>a</a:t>
            </a:r>
            <a:r>
              <a:rPr lang="en-US" altLang="zh-CN" dirty="0" smtClean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≤ </a:t>
            </a:r>
            <a:r>
              <a:rPr lang="en-US" altLang="zh-CN" i="1" dirty="0">
                <a:ea typeface="Cambria Math" panose="02040503050406030204" pitchFamily="18" charset="0"/>
              </a:rPr>
              <a:t>n</a:t>
            </a:r>
            <a:r>
              <a:rPr lang="zh-CN" altLang="en-US" dirty="0" smtClean="0">
                <a:ea typeface="Cambria Math" panose="02040503050406030204" pitchFamily="18" charset="0"/>
              </a:rPr>
              <a:t>也可</a:t>
            </a:r>
            <a:r>
              <a:rPr lang="zh-CN" altLang="en-US" dirty="0" smtClean="0">
                <a:ea typeface="Cambria Math" panose="02040503050406030204" pitchFamily="18" charset="0"/>
              </a:rPr>
              <a:t>得到</a:t>
            </a:r>
            <a:r>
              <a:rPr lang="en-US" altLang="zh-CN" i="1" dirty="0">
                <a:ea typeface="Cambria Math" panose="02040503050406030204" pitchFamily="18" charset="0"/>
              </a:rPr>
              <a:t>a</a:t>
            </a:r>
            <a:r>
              <a:rPr lang="en-US" altLang="zh-CN" dirty="0">
                <a:latin typeface="Cambria Math"/>
                <a:ea typeface="Cambria Math"/>
              </a:rPr>
              <a:t> ≤ </a:t>
            </a:r>
            <a:r>
              <a:rPr lang="en-US" altLang="zh-CN" i="1" dirty="0">
                <a:ea typeface="Cambria Math" panose="02040503050406030204" pitchFamily="18" charset="0"/>
              </a:rPr>
              <a:t>x</a:t>
            </a:r>
            <a:r>
              <a:rPr lang="en-US" altLang="zh-CN" dirty="0" smtClean="0">
                <a:ea typeface="Cambria Math" panose="02040503050406030204" pitchFamily="18" charset="0"/>
              </a:rPr>
              <a:t>.</a:t>
            </a:r>
            <a:endParaRPr lang="en-US" altLang="zh-CN" dirty="0" smtClean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4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集合上的关系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3800" b="1" dirty="0" smtClean="0"/>
              <a:t>例：</a:t>
            </a:r>
            <a:r>
              <a:rPr lang="zh-CN" altLang="en-US" sz="3800" dirty="0" smtClean="0"/>
              <a:t>考虑整数集上的如下关系：</a:t>
            </a:r>
            <a:endParaRPr lang="en-US" sz="3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3800" dirty="0" smtClean="0"/>
              <a:t>= {(</a:t>
            </a:r>
            <a:r>
              <a:rPr lang="en-US" sz="3800" i="1" dirty="0" err="1" smtClean="0"/>
              <a:t>a</a:t>
            </a:r>
            <a:r>
              <a:rPr lang="en-US" sz="3800" dirty="0" err="1" smtClean="0"/>
              <a:t>,</a:t>
            </a:r>
            <a:r>
              <a:rPr lang="en-US" sz="3800" i="1" dirty="0" err="1" smtClean="0"/>
              <a:t>b</a:t>
            </a:r>
            <a:r>
              <a:rPr lang="en-US" sz="3800" dirty="0" smtClean="0"/>
              <a:t>) | </a:t>
            </a:r>
            <a:r>
              <a:rPr lang="en-US" sz="3800" i="1" dirty="0" smtClean="0"/>
              <a:t>a</a:t>
            </a:r>
            <a:r>
              <a:rPr lang="en-US" sz="3800" dirty="0" smtClean="0"/>
              <a:t> </a:t>
            </a:r>
            <a:r>
              <a:rPr lang="en-US" sz="3800" dirty="0" smtClean="0">
                <a:latin typeface="Cambria Math"/>
                <a:ea typeface="Cambria Math"/>
              </a:rPr>
              <a:t>≤ </a:t>
            </a:r>
            <a:r>
              <a:rPr lang="en-US" sz="3800" i="1" dirty="0" smtClean="0">
                <a:latin typeface="Cambria Math"/>
                <a:ea typeface="Cambria Math"/>
              </a:rPr>
              <a:t>b</a:t>
            </a:r>
            <a:r>
              <a:rPr lang="en-US" sz="3800" dirty="0" smtClean="0">
                <a:latin typeface="Cambria Math"/>
                <a:ea typeface="Cambria Math"/>
              </a:rPr>
              <a:t>},</a:t>
            </a:r>
            <a:r>
              <a:rPr lang="en-US" sz="3800" i="1" dirty="0" smtClean="0"/>
              <a:t>                            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sz="3800" dirty="0" smtClean="0"/>
              <a:t>= {(</a:t>
            </a:r>
            <a:r>
              <a:rPr lang="en-US" sz="3800" i="1" dirty="0" err="1" smtClean="0"/>
              <a:t>a</a:t>
            </a:r>
            <a:r>
              <a:rPr lang="en-US" sz="3800" dirty="0" err="1" smtClean="0"/>
              <a:t>,</a:t>
            </a:r>
            <a:r>
              <a:rPr lang="en-US" sz="3800" i="1" dirty="0" err="1" smtClean="0"/>
              <a:t>b</a:t>
            </a:r>
            <a:r>
              <a:rPr lang="en-US" sz="3800" dirty="0" smtClean="0"/>
              <a:t>) | </a:t>
            </a:r>
            <a:r>
              <a:rPr lang="en-US" sz="3800" i="1" dirty="0" smtClean="0"/>
              <a:t>a</a:t>
            </a:r>
            <a:r>
              <a:rPr lang="en-US" sz="3800" dirty="0" smtClean="0"/>
              <a:t> </a:t>
            </a:r>
            <a:r>
              <a:rPr lang="en-US" sz="3800" dirty="0" smtClean="0">
                <a:latin typeface="Cambria Math"/>
                <a:ea typeface="Cambria Math"/>
              </a:rPr>
              <a:t>= </a:t>
            </a:r>
            <a:r>
              <a:rPr lang="en-US" sz="3800" i="1" dirty="0" smtClean="0">
                <a:latin typeface="Cambria Math"/>
                <a:ea typeface="Cambria Math"/>
              </a:rPr>
              <a:t>b</a:t>
            </a:r>
            <a:r>
              <a:rPr lang="en-US" sz="3800" dirty="0" smtClean="0">
                <a:latin typeface="Cambria Math"/>
                <a:ea typeface="Cambria Math"/>
              </a:rPr>
              <a:t>},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3800" dirty="0" smtClean="0"/>
              <a:t>= {(</a:t>
            </a:r>
            <a:r>
              <a:rPr lang="en-US" sz="3800" i="1" dirty="0" err="1" smtClean="0"/>
              <a:t>a</a:t>
            </a:r>
            <a:r>
              <a:rPr lang="en-US" sz="3800" dirty="0" err="1" smtClean="0"/>
              <a:t>,</a:t>
            </a:r>
            <a:r>
              <a:rPr lang="en-US" sz="3800" i="1" dirty="0" err="1" smtClean="0"/>
              <a:t>b</a:t>
            </a:r>
            <a:r>
              <a:rPr lang="en-US" sz="3800" dirty="0" smtClean="0"/>
              <a:t>) | </a:t>
            </a:r>
            <a:r>
              <a:rPr lang="en-US" sz="3800" i="1" dirty="0" smtClean="0"/>
              <a:t>a</a:t>
            </a:r>
            <a:r>
              <a:rPr lang="en-US" sz="3800" dirty="0" smtClean="0"/>
              <a:t> </a:t>
            </a:r>
            <a:r>
              <a:rPr lang="en-US" sz="3800" dirty="0" smtClean="0">
                <a:latin typeface="Cambria Math"/>
                <a:ea typeface="Cambria Math"/>
              </a:rPr>
              <a:t>&gt; </a:t>
            </a:r>
            <a:r>
              <a:rPr lang="en-US" sz="3800" i="1" dirty="0" smtClean="0">
                <a:latin typeface="Cambria Math"/>
                <a:ea typeface="Cambria Math"/>
              </a:rPr>
              <a:t>b</a:t>
            </a:r>
            <a:r>
              <a:rPr lang="en-US" sz="3800" dirty="0" smtClean="0">
                <a:latin typeface="Cambria Math"/>
                <a:ea typeface="Cambria Math"/>
              </a:rPr>
              <a:t>},</a:t>
            </a:r>
            <a:r>
              <a:rPr lang="en-US" sz="3800" i="1" dirty="0" smtClean="0"/>
              <a:t>                            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sz="3800" dirty="0" smtClean="0"/>
              <a:t>= {(</a:t>
            </a:r>
            <a:r>
              <a:rPr lang="en-US" sz="3800" i="1" dirty="0" err="1" smtClean="0"/>
              <a:t>a</a:t>
            </a:r>
            <a:r>
              <a:rPr lang="en-US" sz="3800" dirty="0" err="1" smtClean="0"/>
              <a:t>,</a:t>
            </a:r>
            <a:r>
              <a:rPr lang="en-US" sz="3800" i="1" dirty="0" err="1" smtClean="0"/>
              <a:t>b</a:t>
            </a:r>
            <a:r>
              <a:rPr lang="en-US" sz="3800" dirty="0" smtClean="0"/>
              <a:t>) | </a:t>
            </a:r>
            <a:r>
              <a:rPr lang="en-US" sz="3800" i="1" dirty="0" smtClean="0"/>
              <a:t>a</a:t>
            </a:r>
            <a:r>
              <a:rPr lang="en-US" sz="3800" dirty="0" smtClean="0"/>
              <a:t> </a:t>
            </a:r>
            <a:r>
              <a:rPr lang="en-US" sz="3800" dirty="0" smtClean="0">
                <a:latin typeface="Cambria Math"/>
                <a:ea typeface="Cambria Math"/>
              </a:rPr>
              <a:t>= </a:t>
            </a:r>
            <a:r>
              <a:rPr lang="en-US" sz="3800" i="1" dirty="0" smtClean="0">
                <a:latin typeface="Cambria Math"/>
                <a:ea typeface="Cambria Math"/>
              </a:rPr>
              <a:t>b </a:t>
            </a:r>
            <a:r>
              <a:rPr lang="en-US" sz="3800" dirty="0" smtClean="0">
                <a:latin typeface="Cambria Math"/>
                <a:ea typeface="Cambria Math"/>
              </a:rPr>
              <a:t>+ 1},</a:t>
            </a:r>
            <a:endParaRPr lang="en-US" sz="3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3800" dirty="0" smtClean="0"/>
              <a:t>= {(</a:t>
            </a:r>
            <a:r>
              <a:rPr lang="en-US" sz="3800" i="1" dirty="0" err="1" smtClean="0"/>
              <a:t>a</a:t>
            </a:r>
            <a:r>
              <a:rPr lang="en-US" sz="3800" dirty="0" err="1" smtClean="0"/>
              <a:t>,</a:t>
            </a:r>
            <a:r>
              <a:rPr lang="en-US" sz="3800" i="1" dirty="0" err="1" smtClean="0"/>
              <a:t>b</a:t>
            </a:r>
            <a:r>
              <a:rPr lang="en-US" sz="3800" dirty="0" smtClean="0"/>
              <a:t>) | </a:t>
            </a:r>
            <a:r>
              <a:rPr lang="en-US" sz="3800" i="1" dirty="0" smtClean="0"/>
              <a:t>a</a:t>
            </a:r>
            <a:r>
              <a:rPr lang="en-US" sz="3800" dirty="0" smtClean="0"/>
              <a:t> </a:t>
            </a:r>
            <a:r>
              <a:rPr lang="en-US" sz="3800" dirty="0" smtClean="0">
                <a:latin typeface="Cambria Math"/>
                <a:ea typeface="Cambria Math"/>
              </a:rPr>
              <a:t>= </a:t>
            </a:r>
            <a:r>
              <a:rPr lang="en-US" sz="3800" i="1" dirty="0" smtClean="0">
                <a:latin typeface="Cambria Math"/>
                <a:ea typeface="Cambria Math"/>
              </a:rPr>
              <a:t>b  </a:t>
            </a:r>
            <a:r>
              <a:rPr lang="en-US" sz="3800" dirty="0" smtClean="0">
                <a:latin typeface="Cambria Math"/>
                <a:ea typeface="Cambria Math"/>
              </a:rPr>
              <a:t>or</a:t>
            </a:r>
            <a:r>
              <a:rPr lang="en-US" sz="3800" i="1" dirty="0" smtClean="0">
                <a:latin typeface="Cambria Math"/>
                <a:ea typeface="Cambria Math"/>
              </a:rPr>
              <a:t> a </a:t>
            </a:r>
            <a:r>
              <a:rPr lang="en-US" sz="3800" dirty="0" smtClean="0">
                <a:latin typeface="Cambria Math"/>
                <a:ea typeface="Cambria Math"/>
              </a:rPr>
              <a:t>=</a:t>
            </a:r>
            <a:r>
              <a:rPr lang="en-US" sz="3800" i="1" dirty="0" smtClean="0">
                <a:latin typeface="Cambria Math"/>
                <a:ea typeface="Cambria Math"/>
              </a:rPr>
              <a:t> −b</a:t>
            </a:r>
            <a:r>
              <a:rPr lang="en-US" sz="3800" dirty="0" smtClean="0">
                <a:latin typeface="Cambria Math"/>
                <a:ea typeface="Cambria Math"/>
              </a:rPr>
              <a:t>},        </a:t>
            </a:r>
            <a:r>
              <a:rPr lang="en-US" sz="3800" i="1" dirty="0" smtClean="0"/>
              <a:t> 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sz="3800" dirty="0" smtClean="0"/>
              <a:t>= {(</a:t>
            </a:r>
            <a:r>
              <a:rPr lang="en-US" sz="3800" i="1" dirty="0" err="1" smtClean="0"/>
              <a:t>a</a:t>
            </a:r>
            <a:r>
              <a:rPr lang="en-US" sz="3800" dirty="0" err="1" smtClean="0"/>
              <a:t>,</a:t>
            </a:r>
            <a:r>
              <a:rPr lang="en-US" sz="3800" i="1" dirty="0" err="1" smtClean="0"/>
              <a:t>b</a:t>
            </a:r>
            <a:r>
              <a:rPr lang="en-US" sz="3800" dirty="0" smtClean="0"/>
              <a:t>) | </a:t>
            </a:r>
            <a:r>
              <a:rPr lang="en-US" sz="3800" i="1" dirty="0" smtClean="0"/>
              <a:t>a</a:t>
            </a:r>
            <a:r>
              <a:rPr lang="en-US" sz="3800" dirty="0" smtClean="0"/>
              <a:t> + </a:t>
            </a:r>
            <a:r>
              <a:rPr lang="en-US" sz="3800" i="1" dirty="0" smtClean="0"/>
              <a:t>b</a:t>
            </a:r>
            <a:r>
              <a:rPr lang="en-US" sz="3800" dirty="0" smtClean="0"/>
              <a:t> </a:t>
            </a:r>
            <a:r>
              <a:rPr lang="en-US" sz="3800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zh-CN" altLang="en-US" sz="3800" dirty="0" smtClean="0">
                <a:latin typeface="Cambria Math"/>
                <a:ea typeface="Cambria Math"/>
              </a:rPr>
              <a:t>它们哪些包含如下序对？</a:t>
            </a:r>
            <a:endParaRPr lang="en-US" sz="3800" dirty="0" smtClean="0">
              <a:latin typeface="Cambria Math"/>
              <a:ea typeface="Cambria Math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>
                <a:latin typeface="Cambria Math"/>
                <a:ea typeface="Cambria Math"/>
              </a:rPr>
              <a:t>              (1,1), (1, 2), (2, 1), (1, −1), and (2, 2)?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3800" b="1" dirty="0" smtClean="0"/>
              <a:t>解：</a:t>
            </a:r>
            <a:r>
              <a:rPr lang="en-US" sz="3800" b="1" dirty="0" smtClean="0"/>
              <a:t>Solution</a:t>
            </a:r>
            <a:r>
              <a:rPr lang="en-US" sz="3800" dirty="0" smtClean="0"/>
              <a:t>: </a:t>
            </a:r>
            <a:r>
              <a:rPr lang="zh-CN" altLang="en-US" sz="3800" dirty="0" smtClean="0"/>
              <a:t>逐一检查</a:t>
            </a:r>
            <a:r>
              <a:rPr lang="zh-CN" altLang="en-US" sz="3800" dirty="0">
                <a:latin typeface="Cambria Math"/>
                <a:ea typeface="Cambria Math"/>
              </a:rPr>
              <a:t>各个关系的</a:t>
            </a:r>
            <a:r>
              <a:rPr lang="zh-CN" altLang="en-US" sz="3800" dirty="0" smtClean="0">
                <a:latin typeface="Cambria Math"/>
                <a:ea typeface="Cambria Math"/>
              </a:rPr>
              <a:t>定义，可以知道：</a:t>
            </a:r>
            <a:endParaRPr lang="en-US" altLang="zh-CN" sz="3800" dirty="0" smtClean="0">
              <a:latin typeface="Cambria Math"/>
              <a:ea typeface="Cambria Math"/>
            </a:endParaRPr>
          </a:p>
          <a:p>
            <a:pPr>
              <a:lnSpc>
                <a:spcPct val="120000"/>
              </a:lnSpc>
              <a:buNone/>
            </a:pPr>
            <a:r>
              <a:rPr lang="en-US" sz="3800" dirty="0" smtClean="0">
                <a:latin typeface="Cambria Math"/>
                <a:ea typeface="Cambria Math"/>
              </a:rPr>
              <a:t>	(1,1) </a:t>
            </a:r>
            <a:r>
              <a:rPr lang="zh-CN" altLang="en-US" sz="3800" dirty="0" smtClean="0">
                <a:latin typeface="Cambria Math"/>
                <a:ea typeface="Cambria Math"/>
              </a:rPr>
              <a:t>属于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800" dirty="0" smtClean="0">
                <a:latin typeface="Cambria Math"/>
                <a:ea typeface="Cambria Math"/>
              </a:rPr>
              <a:t>,</a:t>
            </a:r>
            <a:r>
              <a:rPr lang="en-US" sz="3800" i="1" dirty="0" smtClean="0"/>
              <a:t> 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800" dirty="0" smtClean="0">
                <a:latin typeface="Cambria Math"/>
                <a:ea typeface="Cambria Math"/>
              </a:rPr>
              <a:t>, 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sz="3800" dirty="0" smtClean="0">
                <a:latin typeface="Cambria Math"/>
                <a:ea typeface="Cambria Math"/>
              </a:rPr>
              <a:t>, 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3800" dirty="0" smtClean="0">
                <a:latin typeface="Cambria Math"/>
                <a:ea typeface="Cambria Math"/>
              </a:rPr>
              <a:t>; (1,2)</a:t>
            </a:r>
            <a:r>
              <a:rPr lang="zh-CN" altLang="en-US" sz="3800" dirty="0" smtClean="0">
                <a:latin typeface="Cambria Math"/>
                <a:ea typeface="Cambria Math"/>
              </a:rPr>
              <a:t>属于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800" dirty="0" smtClean="0"/>
              <a:t>,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3800" dirty="0" smtClean="0">
                <a:latin typeface="Cambria Math"/>
                <a:ea typeface="Cambria Math"/>
              </a:rPr>
              <a:t>; (2,1)</a:t>
            </a:r>
            <a:r>
              <a:rPr lang="zh-CN" altLang="en-US" sz="3800" dirty="0">
                <a:latin typeface="Cambria Math"/>
                <a:ea typeface="Cambria Math"/>
              </a:rPr>
              <a:t>属于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800" dirty="0" smtClean="0">
                <a:latin typeface="Cambria Math"/>
                <a:ea typeface="Cambria Math"/>
              </a:rPr>
              <a:t>, 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3800" dirty="0" smtClean="0">
                <a:latin typeface="Cambria Math"/>
                <a:ea typeface="Cambria Math"/>
              </a:rPr>
              <a:t>,</a:t>
            </a:r>
            <a:r>
              <a:rPr lang="en-US" sz="3800" i="1" dirty="0" smtClean="0"/>
              <a:t> 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3800" dirty="0" smtClean="0">
                <a:latin typeface="Cambria Math"/>
                <a:ea typeface="Cambria Math"/>
              </a:rPr>
              <a:t>; (1, −1)</a:t>
            </a:r>
            <a:r>
              <a:rPr lang="zh-CN" altLang="en-US" sz="3800" dirty="0">
                <a:latin typeface="Cambria Math"/>
                <a:ea typeface="Cambria Math"/>
              </a:rPr>
              <a:t>属于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800" dirty="0" smtClean="0">
                <a:latin typeface="Cambria Math"/>
                <a:ea typeface="Cambria Math"/>
              </a:rPr>
              <a:t>, 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800" dirty="0" smtClean="0">
                <a:latin typeface="Cambria Math"/>
                <a:ea typeface="Cambria Math"/>
              </a:rPr>
              <a:t>,</a:t>
            </a:r>
            <a:r>
              <a:rPr lang="en-US" sz="3800" i="1" dirty="0" smtClean="0"/>
              <a:t> 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3800" dirty="0" smtClean="0">
                <a:latin typeface="Cambria Math"/>
                <a:ea typeface="Cambria Math"/>
              </a:rPr>
              <a:t> ; (2,2)</a:t>
            </a:r>
            <a:r>
              <a:rPr lang="zh-CN" altLang="en-US" sz="3800" dirty="0">
                <a:latin typeface="Cambria Math"/>
                <a:ea typeface="Cambria Math"/>
              </a:rPr>
              <a:t>属于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800" dirty="0" smtClean="0">
                <a:latin typeface="Cambria Math"/>
                <a:ea typeface="Cambria Math"/>
              </a:rPr>
              <a:t>, </a:t>
            </a:r>
            <a:r>
              <a:rPr lang="en-US" sz="3800" i="1" dirty="0" smtClean="0"/>
              <a:t>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800" dirty="0" smtClean="0">
                <a:latin typeface="Cambria Math"/>
                <a:ea typeface="Cambria Math"/>
              </a:rPr>
              <a:t>,</a:t>
            </a:r>
            <a:r>
              <a:rPr lang="en-US" sz="3800" i="1" dirty="0" smtClean="0"/>
              <a:t> R</a:t>
            </a:r>
            <a:r>
              <a:rPr lang="en-US" sz="38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800" dirty="0" smtClean="0">
                <a:latin typeface="Cambria Math"/>
                <a:ea typeface="Cambria Math"/>
              </a:rPr>
              <a:t>.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自反关系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zh-CN" altLang="en-US" b="1" dirty="0" smtClean="0"/>
              <a:t>定义：</a:t>
            </a:r>
            <a:r>
              <a:rPr lang="zh-CN" altLang="en-US" dirty="0" smtClean="0"/>
              <a:t>如果对于每一</a:t>
            </a:r>
            <a:r>
              <a:rPr lang="en-US" altLang="zh-CN" i="1" dirty="0"/>
              <a:t>a</a:t>
            </a:r>
            <a:r>
              <a:rPr lang="en-US" altLang="zh-CN" i="1" dirty="0" smtClean="0">
                <a:latin typeface="+mj-lt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∊ </a:t>
            </a:r>
            <a:r>
              <a:rPr lang="en-US" altLang="zh-CN" dirty="0" smtClean="0">
                <a:ea typeface="Cambria Math"/>
              </a:rPr>
              <a:t>A</a:t>
            </a:r>
            <a:r>
              <a:rPr lang="zh-CN" altLang="en-US" dirty="0" smtClean="0">
                <a:ea typeface="Cambria Math"/>
              </a:rPr>
              <a:t>，均有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dirty="0" smtClean="0">
                <a:latin typeface="+mj-lt"/>
                <a:ea typeface="Cambria Math"/>
              </a:rPr>
              <a:t> </a:t>
            </a:r>
            <a:r>
              <a:rPr lang="zh-CN" altLang="en-US" dirty="0">
                <a:ea typeface="Cambria Math"/>
              </a:rPr>
              <a:t>，</a:t>
            </a:r>
            <a:r>
              <a:rPr lang="zh-CN" altLang="en-US" dirty="0" smtClean="0">
                <a:latin typeface="+mj-lt"/>
                <a:ea typeface="Cambria Math"/>
              </a:rPr>
              <a:t>则称</a:t>
            </a:r>
            <a:r>
              <a:rPr lang="en-US" dirty="0" smtClean="0">
                <a:ea typeface="Cambria Math"/>
              </a:rPr>
              <a:t>R</a:t>
            </a:r>
            <a:r>
              <a:rPr lang="zh-CN" altLang="en-US" dirty="0" smtClean="0">
                <a:ea typeface="Cambria Math"/>
              </a:rPr>
              <a:t>为</a:t>
            </a:r>
            <a:r>
              <a:rPr lang="en-US" altLang="zh-CN" dirty="0" smtClean="0">
                <a:ea typeface="Cambria Math"/>
              </a:rPr>
              <a:t>A</a:t>
            </a:r>
            <a:r>
              <a:rPr lang="zh-CN" altLang="en-US" dirty="0" smtClean="0">
                <a:ea typeface="Cambria Math"/>
              </a:rPr>
              <a:t>上的</a:t>
            </a:r>
            <a:r>
              <a:rPr lang="en-US" altLang="zh-CN" dirty="0" smtClean="0">
                <a:ea typeface="Cambria Math"/>
              </a:rPr>
              <a:t>	</a:t>
            </a:r>
            <a:r>
              <a:rPr lang="zh-CN" altLang="en-US" dirty="0" smtClean="0">
                <a:ea typeface="Cambria Math"/>
              </a:rPr>
              <a:t>自反关系。即，</a:t>
            </a:r>
            <a:r>
              <a:rPr lang="en-US" altLang="zh-CN" dirty="0" smtClean="0">
                <a:ea typeface="Cambria Math"/>
              </a:rPr>
              <a:t>R</a:t>
            </a:r>
            <a:r>
              <a:rPr lang="zh-CN" altLang="en-US" dirty="0">
                <a:ea typeface="Cambria Math"/>
              </a:rPr>
              <a:t>为</a:t>
            </a:r>
            <a:r>
              <a:rPr lang="en-US" altLang="zh-CN" dirty="0">
                <a:ea typeface="Cambria Math"/>
              </a:rPr>
              <a:t>A</a:t>
            </a:r>
            <a:r>
              <a:rPr lang="zh-CN" altLang="en-US" dirty="0">
                <a:ea typeface="Cambria Math"/>
              </a:rPr>
              <a:t>上的自反</a:t>
            </a:r>
            <a:r>
              <a:rPr lang="zh-CN" altLang="en-US" dirty="0" smtClean="0">
                <a:ea typeface="Cambria Math"/>
              </a:rPr>
              <a:t>关系，当且仅当</a:t>
            </a:r>
            <a:endParaRPr lang="en-US" altLang="zh-CN" dirty="0" smtClean="0">
              <a:ea typeface="Cambria Math"/>
            </a:endParaRPr>
          </a:p>
          <a:p>
            <a:pPr algn="ctr">
              <a:lnSpc>
                <a:spcPct val="110000"/>
              </a:lnSpc>
              <a:buNone/>
            </a:pPr>
            <a:r>
              <a:rPr lang="en-US" dirty="0" smtClean="0">
                <a:latin typeface="Cambria Math"/>
                <a:ea typeface="Cambria Math"/>
              </a:rPr>
              <a:t>∀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[</a:t>
            </a:r>
            <a:r>
              <a:rPr lang="en-US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∊</a:t>
            </a:r>
            <a:r>
              <a:rPr lang="en-US" i="1" dirty="0" err="1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</a:t>
            </a:r>
            <a:r>
              <a:rPr lang="zh-CN" altLang="en-US" b="1" dirty="0" smtClean="0">
                <a:ea typeface="Cambria Math"/>
              </a:rPr>
              <a:t>例：</a:t>
            </a:r>
            <a:r>
              <a:rPr lang="zh-CN" altLang="en-US" dirty="0" smtClean="0">
                <a:ea typeface="Cambria Math"/>
              </a:rPr>
              <a:t>以下整数集上的关系是自反的</a:t>
            </a:r>
            <a:r>
              <a:rPr lang="en-US" dirty="0" smtClean="0"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zh-CN" altLang="en-US" dirty="0" smtClean="0">
                <a:ea typeface="Cambria Math"/>
              </a:rPr>
              <a:t>以下关系不是自反的</a:t>
            </a:r>
            <a:r>
              <a:rPr lang="en-US" dirty="0" smtClean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</a:t>
            </a:r>
            <a:r>
              <a:rPr lang="zh-CN" altLang="en-US" dirty="0" smtClean="0">
                <a:latin typeface="Cambria Math"/>
                <a:ea typeface="Cambria Math"/>
              </a:rPr>
              <a:t>反例：</a:t>
            </a:r>
            <a:r>
              <a:rPr lang="en-US" dirty="0" smtClean="0">
                <a:latin typeface="Cambria Math"/>
                <a:ea typeface="Cambria Math"/>
              </a:rPr>
              <a:t>3 ≯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</a:t>
            </a:r>
            <a:r>
              <a:rPr lang="en-US" altLang="zh-CN" dirty="0">
                <a:latin typeface="Cambria Math"/>
                <a:ea typeface="Cambria Math"/>
              </a:rPr>
              <a:t>(</a:t>
            </a:r>
            <a:r>
              <a:rPr lang="zh-CN" altLang="en-US" dirty="0">
                <a:latin typeface="Cambria Math"/>
                <a:ea typeface="Cambria Math"/>
              </a:rPr>
              <a:t>反例： </a:t>
            </a:r>
            <a:r>
              <a:rPr lang="en-US" dirty="0" smtClean="0">
                <a:latin typeface="Cambria Math"/>
                <a:ea typeface="Cambria Math"/>
              </a:rPr>
              <a:t>3 ≠3 + 1),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 (</a:t>
            </a:r>
            <a:r>
              <a:rPr lang="en-US" altLang="zh-CN" dirty="0">
                <a:latin typeface="Cambria Math"/>
                <a:ea typeface="Cambria Math"/>
              </a:rPr>
              <a:t>(</a:t>
            </a:r>
            <a:r>
              <a:rPr lang="zh-CN" altLang="en-US" dirty="0">
                <a:latin typeface="Cambria Math"/>
                <a:ea typeface="Cambria Math"/>
              </a:rPr>
              <a:t>反例： </a:t>
            </a:r>
            <a:r>
              <a:rPr lang="en-US" dirty="0" smtClean="0">
                <a:latin typeface="Cambria Math"/>
                <a:ea typeface="Cambria Math"/>
              </a:rPr>
              <a:t>4  + 4 ≰ 3).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m_{ij} = \left\{ \begin{array}{l}&#10; 1\; \mbox{if} \;(a_i, b_j) \in R,\\&#10;0\; \mbox{if}\; (a_i,b_j) \not\in R.\end{array}\right.&#10;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i \in I} A_{i} = S.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a \in A}[a]_{R} = A.$$.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7807</TotalTime>
  <Words>5581</Words>
  <Application>Microsoft Office PowerPoint</Application>
  <PresentationFormat>On-screen Show (4:3)</PresentationFormat>
  <Paragraphs>634</Paragraphs>
  <Slides>76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隶书</vt:lpstr>
      <vt:lpstr>宋体</vt:lpstr>
      <vt:lpstr>Arial</vt:lpstr>
      <vt:lpstr>Calibri</vt:lpstr>
      <vt:lpstr>Cambria</vt:lpstr>
      <vt:lpstr>Cambria Math</vt:lpstr>
      <vt:lpstr>Constantia</vt:lpstr>
      <vt:lpstr>Symbol</vt:lpstr>
      <vt:lpstr>Wingdings</vt:lpstr>
      <vt:lpstr>Wingdings 2</vt:lpstr>
      <vt:lpstr>Flow</vt:lpstr>
      <vt:lpstr>Equation</vt:lpstr>
      <vt:lpstr>关系</vt:lpstr>
      <vt:lpstr>本章摘要</vt:lpstr>
      <vt:lpstr>关系及其性质</vt:lpstr>
      <vt:lpstr>本节摘要</vt:lpstr>
      <vt:lpstr>二元关系</vt:lpstr>
      <vt:lpstr>集合上的关系</vt:lpstr>
      <vt:lpstr>集合上的关系</vt:lpstr>
      <vt:lpstr>集合上的关系</vt:lpstr>
      <vt:lpstr>自反关系</vt:lpstr>
      <vt:lpstr>对称关系</vt:lpstr>
      <vt:lpstr>反对称关系</vt:lpstr>
      <vt:lpstr>传递关系</vt:lpstr>
      <vt:lpstr>理解关系的性质</vt:lpstr>
      <vt:lpstr>关系的组合</vt:lpstr>
      <vt:lpstr>关系的复合</vt:lpstr>
      <vt:lpstr>复合关系图示</vt:lpstr>
      <vt:lpstr>关系复合示例</vt:lpstr>
      <vt:lpstr>关系的幂</vt:lpstr>
      <vt:lpstr>关系的表示</vt:lpstr>
      <vt:lpstr>本节摘要</vt:lpstr>
      <vt:lpstr>用矩阵表示关系</vt:lpstr>
      <vt:lpstr>关系矩阵示例</vt:lpstr>
      <vt:lpstr>关系矩阵示例（续）</vt:lpstr>
      <vt:lpstr>特殊关系的矩阵的特征</vt:lpstr>
      <vt:lpstr>从关系矩阵判断关系特征</vt:lpstr>
      <vt:lpstr>集合上可定义多少种各类关系</vt:lpstr>
      <vt:lpstr>用关系矩阵计算关系复合</vt:lpstr>
      <vt:lpstr>用有向图表示关系</vt:lpstr>
      <vt:lpstr>关系图示例</vt:lpstr>
      <vt:lpstr>特殊关系的图的特征</vt:lpstr>
      <vt:lpstr>从关系图确定关系的性质</vt:lpstr>
      <vt:lpstr>从关系图确定关系的性质</vt:lpstr>
      <vt:lpstr>从关系图确定关系的性质</vt:lpstr>
      <vt:lpstr>从关系图确定关系的性质</vt:lpstr>
      <vt:lpstr>用关系图计算关系的幂</vt:lpstr>
      <vt:lpstr>用关系图计算关系的幂</vt:lpstr>
      <vt:lpstr>关系的闭包</vt:lpstr>
      <vt:lpstr>本节摘要</vt:lpstr>
      <vt:lpstr>关系的三种闭包</vt:lpstr>
      <vt:lpstr>自反闭包</vt:lpstr>
      <vt:lpstr>对称闭包</vt:lpstr>
      <vt:lpstr>传递闭包</vt:lpstr>
      <vt:lpstr>传递闭包的计算</vt:lpstr>
      <vt:lpstr>传递闭包的计算</vt:lpstr>
      <vt:lpstr>用关系图计算传递闭包</vt:lpstr>
      <vt:lpstr>Warshall算法</vt:lpstr>
      <vt:lpstr>Warshall算法证明</vt:lpstr>
      <vt:lpstr>Warshall算法运行示例</vt:lpstr>
      <vt:lpstr>等价关系</vt:lpstr>
      <vt:lpstr>本节摘要</vt:lpstr>
      <vt:lpstr>等价关系</vt:lpstr>
      <vt:lpstr>等价关系</vt:lpstr>
      <vt:lpstr>串</vt:lpstr>
      <vt:lpstr>模m同余</vt:lpstr>
      <vt:lpstr>整除</vt:lpstr>
      <vt:lpstr>等价类</vt:lpstr>
      <vt:lpstr>等价类的性质</vt:lpstr>
      <vt:lpstr>集合的划分</vt:lpstr>
      <vt:lpstr>等价类构成划分</vt:lpstr>
      <vt:lpstr>划分决定等价关系</vt:lpstr>
      <vt:lpstr>映射导出的等价关系</vt:lpstr>
      <vt:lpstr>偏序</vt:lpstr>
      <vt:lpstr>本节摘要</vt:lpstr>
      <vt:lpstr>偏序集</vt:lpstr>
      <vt:lpstr>偏序集（续）</vt:lpstr>
      <vt:lpstr>可比较</vt:lpstr>
      <vt:lpstr>字典序</vt:lpstr>
      <vt:lpstr>字典序(续)</vt:lpstr>
      <vt:lpstr>Hasse图</vt:lpstr>
      <vt:lpstr>构造Hasse图的过程</vt:lpstr>
      <vt:lpstr>Hasse图</vt:lpstr>
      <vt:lpstr>最大(小)元素、极大(小)元素</vt:lpstr>
      <vt:lpstr>极大(小)元素示例</vt:lpstr>
      <vt:lpstr>上(下)界示例</vt:lpstr>
      <vt:lpstr>格</vt:lpstr>
      <vt:lpstr>一些数学知识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Zhengda Xiong</cp:lastModifiedBy>
  <cp:revision>656</cp:revision>
  <dcterms:created xsi:type="dcterms:W3CDTF">2011-12-08T02:09:54Z</dcterms:created>
  <dcterms:modified xsi:type="dcterms:W3CDTF">2016-04-27T00:42:49Z</dcterms:modified>
</cp:coreProperties>
</file>