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04068-BA47-4565-92FF-C7E82808D455}" type="datetimeFigureOut">
              <a:rPr lang="en-US" smtClean="0"/>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04068-BA47-4565-92FF-C7E82808D455}" type="datetimeFigureOut">
              <a:rPr lang="en-US" smtClean="0"/>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04068-BA47-4565-92FF-C7E82808D455}" type="datetimeFigureOut">
              <a:rPr lang="en-US" smtClean="0"/>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04068-BA47-4565-92FF-C7E82808D455}" type="datetimeFigureOut">
              <a:rPr lang="en-US" smtClean="0"/>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D04068-BA47-4565-92FF-C7E82808D455}" type="datetimeFigureOut">
              <a:rPr lang="en-US" smtClean="0"/>
              <a:t>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04068-BA47-4565-92FF-C7E82808D455}" type="datetimeFigureOut">
              <a:rPr lang="en-US" smtClean="0"/>
              <a:t>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D04068-BA47-4565-92FF-C7E82808D455}" type="datetimeFigureOut">
              <a:rPr lang="en-US" smtClean="0"/>
              <a:t>2/14/2011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D04068-BA47-4565-92FF-C7E82808D455}" type="datetimeFigureOut">
              <a:rPr lang="en-US" smtClean="0"/>
              <a:t>2/14/2011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04068-BA47-4565-92FF-C7E82808D455}" type="datetimeFigureOut">
              <a:rPr lang="en-US" smtClean="0"/>
              <a:t>2/14/2011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FA2AB-DF9B-4005-BA4E-6C30DF8CE6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04068-BA47-4565-92FF-C7E82808D455}" type="datetimeFigureOut">
              <a:rPr lang="en-US" smtClean="0"/>
              <a:t>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A2AB-DF9B-4005-BA4E-6C30DF8CE61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D04068-BA47-4565-92FF-C7E82808D455}" type="datetimeFigureOut">
              <a:rPr lang="en-US" smtClean="0"/>
              <a:t>2/14/2011</a:t>
            </a:fld>
            <a:endParaRPr lang="en-US"/>
          </a:p>
        </p:txBody>
      </p:sp>
      <p:sp>
        <p:nvSpPr>
          <p:cNvPr id="9" name="Slide Number Placeholder 8"/>
          <p:cNvSpPr>
            <a:spLocks noGrp="1"/>
          </p:cNvSpPr>
          <p:nvPr>
            <p:ph type="sldNum" sz="quarter" idx="11"/>
          </p:nvPr>
        </p:nvSpPr>
        <p:spPr/>
        <p:txBody>
          <a:bodyPr/>
          <a:lstStyle/>
          <a:p>
            <a:fld id="{F5DFA2AB-DF9B-4005-BA4E-6C30DF8CE61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5DFA2AB-DF9B-4005-BA4E-6C30DF8CE61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D04068-BA47-4565-92FF-C7E82808D455}" type="datetimeFigureOut">
              <a:rPr lang="en-US" smtClean="0"/>
              <a:t>2/14/2011</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543800" cy="2593975"/>
          </a:xfrm>
        </p:spPr>
        <p:txBody>
          <a:bodyPr/>
          <a:lstStyle/>
          <a:p>
            <a:r>
              <a:rPr lang="en-US" dirty="0" smtClean="0"/>
              <a:t>Threats, Attacks And Assets…</a:t>
            </a:r>
            <a:endParaRPr lang="en-US" dirty="0"/>
          </a:p>
        </p:txBody>
      </p:sp>
      <p:sp>
        <p:nvSpPr>
          <p:cNvPr id="3" name="Subtitle 2"/>
          <p:cNvSpPr>
            <a:spLocks noGrp="1"/>
          </p:cNvSpPr>
          <p:nvPr>
            <p:ph type="subTitle" idx="1"/>
          </p:nvPr>
        </p:nvSpPr>
        <p:spPr>
          <a:xfrm>
            <a:off x="1905000" y="4953000"/>
            <a:ext cx="6461760" cy="1066800"/>
          </a:xfrm>
        </p:spPr>
        <p:txBody>
          <a:bodyPr>
            <a:normAutofit/>
          </a:bodyPr>
          <a:lstStyle/>
          <a:p>
            <a:pPr algn="r"/>
            <a:r>
              <a:rPr lang="en-US" sz="2800" dirty="0" smtClean="0">
                <a:solidFill>
                  <a:schemeClr val="tx2">
                    <a:lumMod val="50000"/>
                  </a:schemeClr>
                </a:solidFill>
              </a:rPr>
              <a:t>By: Rachael L. Fernandes</a:t>
            </a:r>
          </a:p>
          <a:p>
            <a:pPr algn="ctr"/>
            <a:r>
              <a:rPr lang="en-US" sz="2800" dirty="0" smtClean="0">
                <a:solidFill>
                  <a:schemeClr val="tx2">
                    <a:lumMod val="50000"/>
                  </a:schemeClr>
                </a:solidFill>
              </a:rPr>
              <a:t>                Roll no:411111</a:t>
            </a:r>
          </a:p>
        </p:txBody>
      </p:sp>
    </p:spTree>
    <p:extLst>
      <p:ext uri="{BB962C8B-B14F-4D97-AF65-F5344CB8AC3E}">
        <p14:creationId xmlns:p14="http://schemas.microsoft.com/office/powerpoint/2010/main" val="78354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a:t>
            </a:r>
            <a:endParaRPr lang="en-US" dirty="0"/>
          </a:p>
        </p:txBody>
      </p:sp>
      <p:sp>
        <p:nvSpPr>
          <p:cNvPr id="3" name="Content Placeholder 2"/>
          <p:cNvSpPr>
            <a:spLocks noGrp="1"/>
          </p:cNvSpPr>
          <p:nvPr>
            <p:ph idx="1"/>
          </p:nvPr>
        </p:nvSpPr>
        <p:spPr>
          <a:xfrm>
            <a:off x="304800" y="1295400"/>
            <a:ext cx="8229600" cy="5105400"/>
          </a:xfrm>
        </p:spPr>
        <p:txBody>
          <a:bodyPr>
            <a:noAutofit/>
          </a:bodyPr>
          <a:lstStyle/>
          <a:p>
            <a:r>
              <a:rPr lang="en-US" sz="2000" dirty="0"/>
              <a:t>Software includes the operating system, utilities, and application programs. </a:t>
            </a:r>
            <a:endParaRPr lang="en-US" sz="2000" dirty="0" smtClean="0"/>
          </a:p>
          <a:p>
            <a:r>
              <a:rPr lang="en-US" sz="2000" dirty="0" smtClean="0"/>
              <a:t>A </a:t>
            </a:r>
            <a:r>
              <a:rPr lang="en-US" sz="2000" dirty="0"/>
              <a:t>key threat to software is an attack on availability. </a:t>
            </a:r>
            <a:endParaRPr lang="en-US" sz="2000" dirty="0" smtClean="0"/>
          </a:p>
          <a:p>
            <a:r>
              <a:rPr lang="en-US" sz="2000" dirty="0" smtClean="0"/>
              <a:t>Software</a:t>
            </a:r>
            <a:r>
              <a:rPr lang="en-US" sz="2000" dirty="0"/>
              <a:t>, especially application Software, is often easy to delete. </a:t>
            </a:r>
            <a:endParaRPr lang="en-US" sz="2000" dirty="0" smtClean="0"/>
          </a:p>
          <a:p>
            <a:r>
              <a:rPr lang="en-US" sz="2000" dirty="0" smtClean="0"/>
              <a:t>Software </a:t>
            </a:r>
            <a:r>
              <a:rPr lang="en-US" sz="2000" dirty="0"/>
              <a:t>can also be altered or damaged to render it useless. </a:t>
            </a:r>
            <a:endParaRPr lang="en-US" sz="2000" dirty="0" smtClean="0"/>
          </a:p>
          <a:p>
            <a:r>
              <a:rPr lang="en-US" sz="2000" dirty="0" smtClean="0"/>
              <a:t>Careful </a:t>
            </a:r>
            <a:r>
              <a:rPr lang="en-US" sz="2000" dirty="0"/>
              <a:t>software configuration management, which includes making backups of the most recent version of software, can maintain high availability. </a:t>
            </a:r>
            <a:endParaRPr lang="en-US" sz="2000" dirty="0" smtClean="0"/>
          </a:p>
          <a:p>
            <a:r>
              <a:rPr lang="en-US" sz="2000" dirty="0" smtClean="0"/>
              <a:t>A </a:t>
            </a:r>
            <a:r>
              <a:rPr lang="en-US" sz="2000" dirty="0"/>
              <a:t>more difficult problem to deal with is software modification that results in a program that still functions but that behaves differently than before, which is a threat to integrity/authenticity. </a:t>
            </a:r>
            <a:endParaRPr lang="en-US" sz="2000" dirty="0" smtClean="0"/>
          </a:p>
          <a:p>
            <a:r>
              <a:rPr lang="en-US" sz="2000" dirty="0" smtClean="0"/>
              <a:t>Computer </a:t>
            </a:r>
            <a:r>
              <a:rPr lang="en-US" sz="2000" dirty="0"/>
              <a:t>viruses and related attacks fall into this category. </a:t>
            </a:r>
            <a:endParaRPr lang="en-US" sz="2000" dirty="0" smtClean="0"/>
          </a:p>
          <a:p>
            <a:r>
              <a:rPr lang="en-US" sz="2000" dirty="0" smtClean="0"/>
              <a:t>A </a:t>
            </a:r>
            <a:r>
              <a:rPr lang="en-US" sz="2000" dirty="0"/>
              <a:t>final </a:t>
            </a:r>
            <a:r>
              <a:rPr lang="en-US" sz="2000" dirty="0" smtClean="0"/>
              <a:t>problem is </a:t>
            </a:r>
            <a:r>
              <a:rPr lang="en-US" sz="2000" dirty="0"/>
              <a:t>protection against software piracy. Although certain countermeasures are available, by and large the problem of unauthorized copying of software has not been solved.</a:t>
            </a:r>
          </a:p>
        </p:txBody>
      </p:sp>
    </p:spTree>
    <p:extLst>
      <p:ext uri="{BB962C8B-B14F-4D97-AF65-F5344CB8AC3E}">
        <p14:creationId xmlns:p14="http://schemas.microsoft.com/office/powerpoint/2010/main" val="263348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endParaRPr lang="en-US" dirty="0"/>
          </a:p>
        </p:txBody>
      </p:sp>
      <p:sp>
        <p:nvSpPr>
          <p:cNvPr id="3" name="Content Placeholder 2"/>
          <p:cNvSpPr>
            <a:spLocks noGrp="1"/>
          </p:cNvSpPr>
          <p:nvPr>
            <p:ph idx="1"/>
          </p:nvPr>
        </p:nvSpPr>
        <p:spPr>
          <a:xfrm>
            <a:off x="381000" y="1371600"/>
            <a:ext cx="8229600" cy="4525963"/>
          </a:xfrm>
        </p:spPr>
        <p:txBody>
          <a:bodyPr>
            <a:normAutofit/>
          </a:bodyPr>
          <a:lstStyle/>
          <a:p>
            <a:r>
              <a:rPr lang="en-US" sz="2400" dirty="0" smtClean="0"/>
              <a:t>Data </a:t>
            </a:r>
            <a:r>
              <a:rPr lang="en-US" sz="2400" dirty="0"/>
              <a:t>security, which involves files and other forms of data controlled by individuals, groups, and business organizations. </a:t>
            </a:r>
            <a:endParaRPr lang="en-US" sz="2400" dirty="0" smtClean="0"/>
          </a:p>
          <a:p>
            <a:r>
              <a:rPr lang="en-US" sz="2400" dirty="0" smtClean="0"/>
              <a:t>Security </a:t>
            </a:r>
            <a:r>
              <a:rPr lang="en-US" sz="2400" dirty="0"/>
              <a:t>concerns with respect to data are broad, encompassing availability, secrecy, and integrity. </a:t>
            </a:r>
            <a:endParaRPr lang="en-US" sz="2400" dirty="0" smtClean="0"/>
          </a:p>
          <a:p>
            <a:r>
              <a:rPr lang="en-US" sz="2400" dirty="0" smtClean="0"/>
              <a:t>In </a:t>
            </a:r>
            <a:r>
              <a:rPr lang="en-US" sz="2400" dirty="0"/>
              <a:t>the case of availability, the concern is with the destruction of data files, which can occur either accidentally or maliciously</a:t>
            </a:r>
            <a:r>
              <a:rPr lang="en-US" sz="2400" dirty="0" smtClean="0"/>
              <a:t>.</a:t>
            </a:r>
            <a:endParaRPr lang="en-US" sz="2400" dirty="0"/>
          </a:p>
          <a:p>
            <a:endParaRPr lang="en-US" dirty="0"/>
          </a:p>
        </p:txBody>
      </p:sp>
    </p:spTree>
    <p:extLst>
      <p:ext uri="{BB962C8B-B14F-4D97-AF65-F5344CB8AC3E}">
        <p14:creationId xmlns:p14="http://schemas.microsoft.com/office/powerpoint/2010/main" val="68358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Lines and Networks</a:t>
            </a:r>
            <a:endParaRPr lang="en-US" dirty="0"/>
          </a:p>
        </p:txBody>
      </p:sp>
      <p:sp>
        <p:nvSpPr>
          <p:cNvPr id="3" name="Content Placeholder 2"/>
          <p:cNvSpPr>
            <a:spLocks noGrp="1"/>
          </p:cNvSpPr>
          <p:nvPr>
            <p:ph idx="1"/>
          </p:nvPr>
        </p:nvSpPr>
        <p:spPr/>
        <p:txBody>
          <a:bodyPr/>
          <a:lstStyle/>
          <a:p>
            <a:r>
              <a:rPr lang="en-US" sz="2800" dirty="0" smtClean="0"/>
              <a:t>Network </a:t>
            </a:r>
            <a:r>
              <a:rPr lang="en-US" sz="2800" dirty="0"/>
              <a:t>security attacks can be classified as passive attacks and active attacks. </a:t>
            </a:r>
            <a:endParaRPr lang="en-US" sz="2800" dirty="0" smtClean="0"/>
          </a:p>
          <a:p>
            <a:r>
              <a:rPr lang="en-US" sz="2800" dirty="0" smtClean="0"/>
              <a:t>A </a:t>
            </a:r>
            <a:r>
              <a:rPr lang="en-US" sz="2800" dirty="0"/>
              <a:t>passive attack attempts to learn or make use of information from the system but does not affect system resources. </a:t>
            </a:r>
            <a:endParaRPr lang="en-US" sz="2800" dirty="0" smtClean="0"/>
          </a:p>
          <a:p>
            <a:r>
              <a:rPr lang="en-US" sz="2800" dirty="0" smtClean="0"/>
              <a:t>An </a:t>
            </a:r>
            <a:r>
              <a:rPr lang="en-US" sz="2800" dirty="0"/>
              <a:t>active attack attempts to alter system resources or affect their operation.</a:t>
            </a:r>
          </a:p>
          <a:p>
            <a:endParaRPr lang="en-US" dirty="0"/>
          </a:p>
        </p:txBody>
      </p:sp>
    </p:spTree>
    <p:extLst>
      <p:ext uri="{BB962C8B-B14F-4D97-AF65-F5344CB8AC3E}">
        <p14:creationId xmlns:p14="http://schemas.microsoft.com/office/powerpoint/2010/main" val="25655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Passive attacks</a:t>
            </a:r>
            <a:endParaRPr lang="en-US" dirty="0"/>
          </a:p>
        </p:txBody>
      </p:sp>
      <p:sp>
        <p:nvSpPr>
          <p:cNvPr id="3" name="Content Placeholder 2"/>
          <p:cNvSpPr>
            <a:spLocks noGrp="1"/>
          </p:cNvSpPr>
          <p:nvPr>
            <p:ph idx="1"/>
          </p:nvPr>
        </p:nvSpPr>
        <p:spPr/>
        <p:txBody>
          <a:bodyPr>
            <a:normAutofit/>
          </a:bodyPr>
          <a:lstStyle/>
          <a:p>
            <a:r>
              <a:rPr lang="en-US" sz="2400" b="1" dirty="0"/>
              <a:t>Passive attacks </a:t>
            </a:r>
            <a:r>
              <a:rPr lang="en-US" sz="2400" dirty="0"/>
              <a:t>are in the nature of eavesdropping on, or monitoring of, transmissions. The goal of the attacker is to obtain information that is being transmitted. Two types of passive attacks are release of message contents and traffic analysis.</a:t>
            </a:r>
          </a:p>
          <a:p>
            <a:r>
              <a:rPr lang="en-US" sz="2400" dirty="0"/>
              <a:t>The </a:t>
            </a:r>
            <a:r>
              <a:rPr lang="en-US" sz="2400" b="1" dirty="0"/>
              <a:t>release of message contents </a:t>
            </a:r>
            <a:r>
              <a:rPr lang="en-US" sz="2400" dirty="0"/>
              <a:t>is easily understood. A telephone conversation, an electronic mail message, and a transferred file may contain sensitive or confidential information</a:t>
            </a:r>
            <a:r>
              <a:rPr lang="en-US" sz="2400" dirty="0" smtClean="0"/>
              <a:t>.</a:t>
            </a:r>
            <a:endParaRPr lang="en-US" sz="2400" dirty="0"/>
          </a:p>
          <a:p>
            <a:r>
              <a:rPr lang="en-US" sz="2400" dirty="0"/>
              <a:t>A second type of passive attack is </a:t>
            </a:r>
            <a:r>
              <a:rPr lang="en-US" sz="2400" b="1" dirty="0"/>
              <a:t>traffic analysis</a:t>
            </a:r>
            <a:r>
              <a:rPr lang="en-US" sz="2400" dirty="0"/>
              <a:t>.</a:t>
            </a:r>
          </a:p>
          <a:p>
            <a:endParaRPr lang="en-US" sz="2400" dirty="0"/>
          </a:p>
        </p:txBody>
      </p:sp>
    </p:spTree>
    <p:extLst>
      <p:ext uri="{BB962C8B-B14F-4D97-AF65-F5344CB8AC3E}">
        <p14:creationId xmlns:p14="http://schemas.microsoft.com/office/powerpoint/2010/main" val="311356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 of passive attacks</a:t>
            </a:r>
            <a:endParaRPr lang="en-US" b="1" dirty="0"/>
          </a:p>
        </p:txBody>
      </p:sp>
      <p:sp>
        <p:nvSpPr>
          <p:cNvPr id="3" name="Content Placeholder 2"/>
          <p:cNvSpPr>
            <a:spLocks noGrp="1"/>
          </p:cNvSpPr>
          <p:nvPr>
            <p:ph idx="1"/>
          </p:nvPr>
        </p:nvSpPr>
        <p:spPr/>
        <p:txBody>
          <a:bodyPr>
            <a:normAutofit/>
          </a:bodyPr>
          <a:lstStyle/>
          <a:p>
            <a:r>
              <a:rPr lang="en-US" sz="2400" dirty="0" smtClean="0"/>
              <a:t>Passive attacks are very difficult to detect because they do not involve any alteration of the data. </a:t>
            </a:r>
          </a:p>
          <a:p>
            <a:r>
              <a:rPr lang="en-US" sz="2400" dirty="0" smtClean="0"/>
              <a:t>Typically, the message traffic is sent and received in an apparently normal fashion and neither the sender nor receiver is aware that a third party has read the messages or observed the traffic pattern. </a:t>
            </a:r>
          </a:p>
          <a:p>
            <a:r>
              <a:rPr lang="en-US" sz="2400" dirty="0" smtClean="0"/>
              <a:t>However, it is feasible to prevent the success of these attacks, usually by means of encryption. </a:t>
            </a:r>
          </a:p>
          <a:p>
            <a:r>
              <a:rPr lang="en-US" sz="2400" dirty="0" smtClean="0"/>
              <a:t>Thus, the emphasis in dealing with passive attacks is on prevention rather than detection.</a:t>
            </a:r>
            <a:endParaRPr lang="en-US" sz="2400" dirty="0"/>
          </a:p>
        </p:txBody>
      </p:sp>
    </p:spTree>
    <p:extLst>
      <p:ext uri="{BB962C8B-B14F-4D97-AF65-F5344CB8AC3E}">
        <p14:creationId xmlns:p14="http://schemas.microsoft.com/office/powerpoint/2010/main" val="386208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attacks</a:t>
            </a:r>
            <a:endParaRPr lang="en-US" b="1" dirty="0"/>
          </a:p>
        </p:txBody>
      </p:sp>
      <p:sp>
        <p:nvSpPr>
          <p:cNvPr id="3" name="Content Placeholder 2"/>
          <p:cNvSpPr>
            <a:spLocks noGrp="1"/>
          </p:cNvSpPr>
          <p:nvPr>
            <p:ph idx="1"/>
          </p:nvPr>
        </p:nvSpPr>
        <p:spPr/>
        <p:txBody>
          <a:bodyPr>
            <a:normAutofit/>
          </a:bodyPr>
          <a:lstStyle/>
          <a:p>
            <a:r>
              <a:rPr lang="en-US" sz="2400" dirty="0" smtClean="0"/>
              <a:t>Active attacks involve some modification of the data stream or the creation of a false stream.</a:t>
            </a:r>
          </a:p>
          <a:p>
            <a:r>
              <a:rPr lang="en-US" sz="2400" dirty="0" smtClean="0"/>
              <a:t>They can be subdivided into four categories: </a:t>
            </a:r>
          </a:p>
          <a:p>
            <a:pPr marL="457200" indent="-457200">
              <a:buFont typeface="+mj-lt"/>
              <a:buAutoNum type="arabicPeriod"/>
            </a:pPr>
            <a:r>
              <a:rPr lang="en-US" sz="2400" dirty="0" smtClean="0"/>
              <a:t>replay, </a:t>
            </a:r>
          </a:p>
          <a:p>
            <a:pPr marL="457200" indent="-457200">
              <a:buFont typeface="+mj-lt"/>
              <a:buAutoNum type="arabicPeriod"/>
            </a:pPr>
            <a:r>
              <a:rPr lang="en-US" sz="2400" dirty="0" smtClean="0"/>
              <a:t>masquerade, </a:t>
            </a:r>
          </a:p>
          <a:p>
            <a:pPr marL="457200" indent="-457200">
              <a:buFont typeface="+mj-lt"/>
              <a:buAutoNum type="arabicPeriod"/>
            </a:pPr>
            <a:r>
              <a:rPr lang="en-US" sz="2400" dirty="0" smtClean="0"/>
              <a:t>modification of messages, and </a:t>
            </a:r>
          </a:p>
          <a:p>
            <a:pPr marL="457200" indent="-457200">
              <a:buFont typeface="+mj-lt"/>
              <a:buAutoNum type="arabicPeriod"/>
            </a:pPr>
            <a:r>
              <a:rPr lang="en-US" sz="2400" dirty="0" smtClean="0"/>
              <a:t>denial of service.</a:t>
            </a:r>
            <a:endParaRPr lang="en-US" sz="2400" dirty="0"/>
          </a:p>
        </p:txBody>
      </p:sp>
    </p:spTree>
    <p:extLst>
      <p:ext uri="{BB962C8B-B14F-4D97-AF65-F5344CB8AC3E}">
        <p14:creationId xmlns:p14="http://schemas.microsoft.com/office/powerpoint/2010/main" val="294897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457200" indent="-457200">
              <a:buAutoNum type="arabicPeriod"/>
            </a:pPr>
            <a:r>
              <a:rPr lang="en-US" sz="2400" b="1" dirty="0" smtClean="0"/>
              <a:t>Replay </a:t>
            </a:r>
            <a:r>
              <a:rPr lang="en-US" sz="2400" dirty="0"/>
              <a:t>involves the passive capture of a data unit and its subsequent retransmission to produce an unauthorized effect</a:t>
            </a:r>
            <a:r>
              <a:rPr lang="en-US" sz="2400" dirty="0" smtClean="0"/>
              <a:t>.</a:t>
            </a:r>
          </a:p>
          <a:p>
            <a:pPr marL="514350" indent="-514350">
              <a:buFont typeface="Arial" pitchFamily="34" charset="0"/>
              <a:buAutoNum type="arabicPeriod"/>
            </a:pPr>
            <a:r>
              <a:rPr lang="en-US" sz="2400" dirty="0" smtClean="0"/>
              <a:t>A </a:t>
            </a:r>
            <a:r>
              <a:rPr lang="en-US" sz="2400" b="1" dirty="0" smtClean="0"/>
              <a:t>masquerade </a:t>
            </a:r>
            <a:r>
              <a:rPr lang="en-US" sz="2400" dirty="0" smtClean="0"/>
              <a:t>takes place when one entity pretends to be a different entity. A masquerade attack usually includes one of the other forms of active attack.</a:t>
            </a:r>
          </a:p>
          <a:p>
            <a:pPr marL="514350" indent="-514350">
              <a:buFont typeface="Arial" pitchFamily="34" charset="0"/>
              <a:buAutoNum type="arabicPeriod"/>
            </a:pPr>
            <a:r>
              <a:rPr lang="en-US" sz="2400" b="1" dirty="0"/>
              <a:t>Modification of messages </a:t>
            </a:r>
            <a:r>
              <a:rPr lang="en-US" sz="2400" dirty="0"/>
              <a:t>simply means that some portion of a legitimate message is altered, or that messages are delayed or reordered, to produce an unauthorized effect. For example, a message stating “Allow John Smith to read confidential file accounts” is modified to say “Allow Fred Brown to read confidential file accounts</a:t>
            </a:r>
            <a:r>
              <a:rPr lang="en-US" sz="2400" i="1" dirty="0"/>
              <a:t>.</a:t>
            </a:r>
            <a:r>
              <a:rPr lang="en-US" sz="2400" dirty="0"/>
              <a:t>”</a:t>
            </a:r>
          </a:p>
          <a:p>
            <a:pPr marL="514350" indent="-514350">
              <a:buFont typeface="Arial" pitchFamily="34" charset="0"/>
              <a:buAutoNum type="arabicPeriod"/>
            </a:pPr>
            <a:endParaRPr lang="en-US" sz="2400" dirty="0" smtClean="0"/>
          </a:p>
          <a:p>
            <a:pPr marL="514350" indent="-514350">
              <a:buAutoNum type="arabicPeriod"/>
            </a:pPr>
            <a:endParaRPr lang="en-US" dirty="0"/>
          </a:p>
        </p:txBody>
      </p:sp>
      <p:sp>
        <p:nvSpPr>
          <p:cNvPr id="6" name="TextBox 5"/>
          <p:cNvSpPr txBox="1"/>
          <p:nvPr/>
        </p:nvSpPr>
        <p:spPr>
          <a:xfrm>
            <a:off x="457200" y="674523"/>
            <a:ext cx="3352800" cy="584775"/>
          </a:xfrm>
          <a:prstGeom prst="rect">
            <a:avLst/>
          </a:prstGeom>
          <a:noFill/>
        </p:spPr>
        <p:txBody>
          <a:bodyPr wrap="square" rtlCol="0">
            <a:spAutoFit/>
          </a:bodyPr>
          <a:lstStyle/>
          <a:p>
            <a:r>
              <a:rPr lang="en-US" sz="3200" b="1" dirty="0" smtClean="0"/>
              <a:t>Cont…</a:t>
            </a:r>
            <a:endParaRPr lang="en-US" sz="3200" b="1" dirty="0"/>
          </a:p>
        </p:txBody>
      </p:sp>
    </p:spTree>
    <p:extLst>
      <p:ext uri="{BB962C8B-B14F-4D97-AF65-F5344CB8AC3E}">
        <p14:creationId xmlns:p14="http://schemas.microsoft.com/office/powerpoint/2010/main" val="311931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4. </a:t>
            </a:r>
            <a:r>
              <a:rPr lang="en-US" sz="2400" b="1" dirty="0" smtClean="0"/>
              <a:t>The denial of service </a:t>
            </a:r>
            <a:r>
              <a:rPr lang="en-US" sz="2400" dirty="0" smtClean="0"/>
              <a:t>prevents or inhibits the normal use or management of communications facilities. </a:t>
            </a:r>
            <a:endParaRPr lang="en-US" sz="2400" dirty="0"/>
          </a:p>
        </p:txBody>
      </p:sp>
    </p:spTree>
    <p:extLst>
      <p:ext uri="{BB962C8B-B14F-4D97-AF65-F5344CB8AC3E}">
        <p14:creationId xmlns:p14="http://schemas.microsoft.com/office/powerpoint/2010/main" val="61650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 of active attacks</a:t>
            </a:r>
            <a:endParaRPr lang="en-US" b="1" dirty="0"/>
          </a:p>
        </p:txBody>
      </p:sp>
      <p:sp>
        <p:nvSpPr>
          <p:cNvPr id="3" name="Content Placeholder 2"/>
          <p:cNvSpPr>
            <a:spLocks noGrp="1"/>
          </p:cNvSpPr>
          <p:nvPr>
            <p:ph idx="1"/>
          </p:nvPr>
        </p:nvSpPr>
        <p:spPr/>
        <p:txBody>
          <a:bodyPr>
            <a:noAutofit/>
          </a:bodyPr>
          <a:lstStyle/>
          <a:p>
            <a:r>
              <a:rPr lang="en-US" sz="2400" dirty="0" smtClean="0"/>
              <a:t>It is quite difficult to prevent active attacks absolutely, because to do so would require physical protection of all communications facilities and paths at all times. </a:t>
            </a:r>
          </a:p>
          <a:p>
            <a:r>
              <a:rPr lang="en-US" sz="2400" dirty="0" smtClean="0"/>
              <a:t>Instead, the goal is to detect them and to recover from any disruption or delays caused by them. Because the detection has a deterrent effect, it may also contribute to prevention.</a:t>
            </a:r>
          </a:p>
        </p:txBody>
      </p:sp>
    </p:spTree>
    <p:extLst>
      <p:ext uri="{BB962C8B-B14F-4D97-AF65-F5344CB8AC3E}">
        <p14:creationId xmlns:p14="http://schemas.microsoft.com/office/powerpoint/2010/main" val="2623010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a:bodyPr>
          <a:lstStyle/>
          <a:p>
            <a:pPr marL="114300" indent="0">
              <a:buNone/>
            </a:pPr>
            <a:r>
              <a:rPr lang="en-US" sz="2800" dirty="0" smtClean="0"/>
              <a:t>Textbook : Operating Systems by: William Stallings (Sixth Edition)</a:t>
            </a:r>
          </a:p>
          <a:p>
            <a:pPr marL="114300" indent="0">
              <a:buNone/>
            </a:pPr>
            <a:r>
              <a:rPr lang="en-US" sz="2800" dirty="0" smtClean="0"/>
              <a:t>Chapter 14. Computer Security Threats   </a:t>
            </a:r>
          </a:p>
          <a:p>
            <a:pPr marL="114300" indent="0">
              <a:buNone/>
            </a:pPr>
            <a:r>
              <a:rPr lang="en-US" sz="2800" dirty="0"/>
              <a:t>Page no: </a:t>
            </a:r>
            <a:r>
              <a:rPr lang="en-US" sz="2800" dirty="0" smtClean="0"/>
              <a:t>638-643</a:t>
            </a:r>
            <a:endParaRPr lang="en-US" sz="2800" dirty="0"/>
          </a:p>
        </p:txBody>
      </p:sp>
    </p:spTree>
    <p:extLst>
      <p:ext uri="{BB962C8B-B14F-4D97-AF65-F5344CB8AC3E}">
        <p14:creationId xmlns:p14="http://schemas.microsoft.com/office/powerpoint/2010/main" val="352927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IN" b="1" u="sng" dirty="0"/>
              <a:t>Threats and attacks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7442446"/>
              </p:ext>
            </p:extLst>
          </p:nvPr>
        </p:nvGraphicFramePr>
        <p:xfrm>
          <a:off x="533400" y="762000"/>
          <a:ext cx="8001000" cy="5943600"/>
        </p:xfrm>
        <a:graphic>
          <a:graphicData uri="http://schemas.openxmlformats.org/drawingml/2006/table">
            <a:tbl>
              <a:tblPr firstRow="1" firstCol="1" bandRow="1">
                <a:tableStyleId>{5C22544A-7EE6-4342-B048-85BDC9FD1C3A}</a:tableStyleId>
              </a:tblPr>
              <a:tblGrid>
                <a:gridCol w="4000500"/>
                <a:gridCol w="4000500"/>
              </a:tblGrid>
              <a:tr h="496515">
                <a:tc>
                  <a:txBody>
                    <a:bodyPr/>
                    <a:lstStyle/>
                    <a:p>
                      <a:pPr marL="0" marR="0" algn="ctr">
                        <a:lnSpc>
                          <a:spcPct val="115000"/>
                        </a:lnSpc>
                        <a:spcBef>
                          <a:spcPts val="0"/>
                        </a:spcBef>
                        <a:spcAft>
                          <a:spcPts val="0"/>
                        </a:spcAft>
                      </a:pPr>
                      <a:r>
                        <a:rPr lang="en-IN" sz="1800" dirty="0">
                          <a:effectLst/>
                        </a:rPr>
                        <a:t>Threat action(attacks)</a:t>
                      </a:r>
                      <a:endParaRPr lang="en-US" sz="1800" dirty="0">
                        <a:effectLst/>
                      </a:endParaRPr>
                    </a:p>
                    <a:p>
                      <a:pPr marL="0" marR="0">
                        <a:lnSpc>
                          <a:spcPct val="115000"/>
                        </a:lnSpc>
                        <a:spcBef>
                          <a:spcPts val="0"/>
                        </a:spcBef>
                        <a:spcAft>
                          <a:spcPts val="0"/>
                        </a:spcAft>
                      </a:pPr>
                      <a:r>
                        <a:rPr lang="en-IN" sz="1000" dirty="0">
                          <a:effectLst/>
                        </a:rPr>
                        <a:t> </a:t>
                      </a:r>
                      <a:endParaRPr lang="en-US" sz="1000" dirty="0">
                        <a:effectLst/>
                        <a:latin typeface="Calibri"/>
                        <a:ea typeface="Calibri"/>
                        <a:cs typeface="Times New Roman"/>
                      </a:endParaRPr>
                    </a:p>
                  </a:txBody>
                  <a:tcPr marL="64401" marR="64401" marT="0" marB="0"/>
                </a:tc>
                <a:tc>
                  <a:txBody>
                    <a:bodyPr/>
                    <a:lstStyle/>
                    <a:p>
                      <a:pPr marL="0" marR="0" algn="ctr">
                        <a:lnSpc>
                          <a:spcPct val="115000"/>
                        </a:lnSpc>
                        <a:spcBef>
                          <a:spcPts val="0"/>
                        </a:spcBef>
                        <a:spcAft>
                          <a:spcPts val="0"/>
                        </a:spcAft>
                      </a:pPr>
                      <a:r>
                        <a:rPr lang="en-IN" sz="1800" dirty="0">
                          <a:effectLst/>
                        </a:rPr>
                        <a:t>Threats consequence</a:t>
                      </a:r>
                      <a:endParaRPr lang="en-US" sz="1800" dirty="0">
                        <a:effectLst/>
                        <a:latin typeface="Calibri"/>
                        <a:ea typeface="Calibri"/>
                        <a:cs typeface="Times New Roman"/>
                      </a:endParaRPr>
                    </a:p>
                  </a:txBody>
                  <a:tcPr marL="64401" marR="64401" marT="0" marB="0"/>
                </a:tc>
              </a:tr>
              <a:tr h="5447085">
                <a:tc>
                  <a:txBody>
                    <a:bodyPr/>
                    <a:lstStyle/>
                    <a:p>
                      <a:pPr marL="0" marR="0">
                        <a:lnSpc>
                          <a:spcPct val="115000"/>
                        </a:lnSpc>
                        <a:spcBef>
                          <a:spcPts val="0"/>
                        </a:spcBef>
                        <a:spcAft>
                          <a:spcPts val="0"/>
                        </a:spcAft>
                      </a:pPr>
                      <a:r>
                        <a:rPr lang="en-IN" sz="1400" u="sng" dirty="0">
                          <a:solidFill>
                            <a:srgbClr val="FFFF00"/>
                          </a:solidFill>
                          <a:effectLst/>
                        </a:rPr>
                        <a:t>Exposure: </a:t>
                      </a:r>
                      <a:r>
                        <a:rPr lang="en-IN" sz="1400" dirty="0">
                          <a:effectLst/>
                        </a:rPr>
                        <a:t>Sensitive data are directly released to an unauthorised entity.</a:t>
                      </a:r>
                      <a:endParaRPr lang="en-US" sz="1400" dirty="0">
                        <a:effectLst/>
                      </a:endParaRPr>
                    </a:p>
                    <a:p>
                      <a:pPr marL="0" marR="0">
                        <a:lnSpc>
                          <a:spcPct val="115000"/>
                        </a:lnSpc>
                        <a:spcBef>
                          <a:spcPts val="0"/>
                        </a:spcBef>
                        <a:spcAft>
                          <a:spcPts val="0"/>
                        </a:spcAft>
                      </a:pPr>
                      <a:r>
                        <a:rPr lang="en-IN" sz="1400" dirty="0">
                          <a:effectLst/>
                        </a:rPr>
                        <a:t>E.g.: a person giving his/her credit card numbers, to an outsider.</a:t>
                      </a:r>
                      <a:endParaRPr lang="en-US" sz="1400" dirty="0">
                        <a:effectLst/>
                      </a:endParaRPr>
                    </a:p>
                    <a:p>
                      <a:pPr marL="0" marR="0">
                        <a:lnSpc>
                          <a:spcPct val="115000"/>
                        </a:lnSpc>
                        <a:spcBef>
                          <a:spcPts val="0"/>
                        </a:spcBef>
                        <a:spcAft>
                          <a:spcPts val="0"/>
                        </a:spcAft>
                      </a:pPr>
                      <a:r>
                        <a:rPr lang="en-IN" sz="1400" u="sng" dirty="0">
                          <a:solidFill>
                            <a:srgbClr val="FFFF00"/>
                          </a:solidFill>
                          <a:effectLst/>
                        </a:rPr>
                        <a:t>Interception: </a:t>
                      </a:r>
                      <a:r>
                        <a:rPr lang="en-IN" sz="1400" dirty="0">
                          <a:effectLst/>
                        </a:rPr>
                        <a:t>An unauthorized entity directly accesses sensitive data traveling between authorized sources and destinations.</a:t>
                      </a:r>
                      <a:endParaRPr lang="en-US" sz="1400" dirty="0">
                        <a:effectLst/>
                      </a:endParaRPr>
                    </a:p>
                    <a:p>
                      <a:pPr marL="0" marR="0">
                        <a:lnSpc>
                          <a:spcPct val="115000"/>
                        </a:lnSpc>
                        <a:spcBef>
                          <a:spcPts val="0"/>
                        </a:spcBef>
                        <a:spcAft>
                          <a:spcPts val="0"/>
                        </a:spcAft>
                      </a:pPr>
                      <a:r>
                        <a:rPr lang="en-IN" sz="1400" dirty="0">
                          <a:effectLst/>
                        </a:rPr>
                        <a:t>E.g.: On a shared LAN, such as wireless LAN or a broadcast Ethernet, any device attached to the LAN can receive a copy of packets intended for another </a:t>
                      </a:r>
                      <a:r>
                        <a:rPr lang="en-IN" sz="1400" dirty="0" smtClean="0">
                          <a:effectLst/>
                        </a:rPr>
                        <a:t>device.</a:t>
                      </a:r>
                    </a:p>
                    <a:p>
                      <a:pPr marL="0" marR="0">
                        <a:lnSpc>
                          <a:spcPct val="115000"/>
                        </a:lnSpc>
                        <a:spcBef>
                          <a:spcPts val="0"/>
                        </a:spcBef>
                        <a:spcAft>
                          <a:spcPts val="0"/>
                        </a:spcAft>
                      </a:pPr>
                      <a:r>
                        <a:rPr lang="en-IN" sz="1400" u="sng" dirty="0" smtClean="0">
                          <a:solidFill>
                            <a:srgbClr val="FFFF00"/>
                          </a:solidFill>
                          <a:effectLst/>
                        </a:rPr>
                        <a:t>Inference</a:t>
                      </a:r>
                      <a:r>
                        <a:rPr lang="en-IN" sz="1400" u="sng" dirty="0">
                          <a:solidFill>
                            <a:srgbClr val="FFFF00"/>
                          </a:solidFill>
                          <a:effectLst/>
                        </a:rPr>
                        <a:t>: </a:t>
                      </a:r>
                      <a:r>
                        <a:rPr lang="en-IN" sz="1400" dirty="0">
                          <a:effectLst/>
                        </a:rPr>
                        <a:t>A threat action whereby an unauthorized entity indirectly accesses sensitive data (but not necessarily the data contained in the communication) by reasoning from characteristics or by-products of communications.</a:t>
                      </a:r>
                      <a:endParaRPr lang="en-US" sz="1400" dirty="0">
                        <a:effectLst/>
                      </a:endParaRPr>
                    </a:p>
                    <a:p>
                      <a:pPr marL="0" marR="0">
                        <a:lnSpc>
                          <a:spcPct val="115000"/>
                        </a:lnSpc>
                        <a:spcBef>
                          <a:spcPts val="0"/>
                        </a:spcBef>
                        <a:spcAft>
                          <a:spcPts val="0"/>
                        </a:spcAft>
                      </a:pPr>
                      <a:r>
                        <a:rPr lang="en-IN" sz="1400" dirty="0">
                          <a:effectLst/>
                        </a:rPr>
                        <a:t>E.g.: Traffic analysis, in which an adversary is able to gain info from observing the pattern of traffic on the network.</a:t>
                      </a:r>
                      <a:endParaRPr lang="en-US" sz="1400" dirty="0">
                        <a:effectLst/>
                      </a:endParaRPr>
                    </a:p>
                    <a:p>
                      <a:pPr marL="0" marR="0">
                        <a:lnSpc>
                          <a:spcPct val="115000"/>
                        </a:lnSpc>
                        <a:spcBef>
                          <a:spcPts val="0"/>
                        </a:spcBef>
                        <a:spcAft>
                          <a:spcPts val="0"/>
                        </a:spcAft>
                      </a:pPr>
                      <a:r>
                        <a:rPr lang="en-IN" sz="1400" u="sng" dirty="0">
                          <a:solidFill>
                            <a:srgbClr val="FFFF00"/>
                          </a:solidFill>
                          <a:effectLst/>
                        </a:rPr>
                        <a:t>Intrusion: </a:t>
                      </a:r>
                      <a:r>
                        <a:rPr lang="en-IN" sz="1400" dirty="0">
                          <a:effectLst/>
                        </a:rPr>
                        <a:t>An unauthorized entity gains access to sensitive data by overcoming a system’s security protections</a:t>
                      </a:r>
                      <a:r>
                        <a:rPr lang="en-IN" sz="1000" dirty="0">
                          <a:effectLst/>
                        </a:rPr>
                        <a:t>.</a:t>
                      </a:r>
                      <a:endParaRPr lang="en-US" sz="1000" dirty="0">
                        <a:effectLst/>
                        <a:latin typeface="Calibri"/>
                        <a:ea typeface="Calibri"/>
                        <a:cs typeface="Times New Roman"/>
                      </a:endParaRPr>
                    </a:p>
                  </a:txBody>
                  <a:tcPr marL="64401" marR="64401" marT="0" marB="0"/>
                </a:tc>
                <a:tc>
                  <a:txBody>
                    <a:bodyPr/>
                    <a:lstStyle/>
                    <a:p>
                      <a:pPr marL="0" marR="0">
                        <a:lnSpc>
                          <a:spcPct val="115000"/>
                        </a:lnSpc>
                        <a:spcBef>
                          <a:spcPts val="0"/>
                        </a:spcBef>
                        <a:spcAft>
                          <a:spcPts val="0"/>
                        </a:spcAft>
                      </a:pPr>
                      <a:r>
                        <a:rPr lang="en-IN" sz="1800" u="sng" dirty="0">
                          <a:effectLst/>
                        </a:rPr>
                        <a:t>Unauthorised disclosure: </a:t>
                      </a:r>
                      <a:r>
                        <a:rPr lang="en-IN" sz="1800" dirty="0">
                          <a:effectLst/>
                        </a:rPr>
                        <a:t>A circumstances or event whereby an entity gains access to data for which the entity is not authorised</a:t>
                      </a:r>
                      <a:r>
                        <a:rPr lang="en-IN" sz="1000" dirty="0">
                          <a:effectLst/>
                        </a:rPr>
                        <a:t>.</a:t>
                      </a:r>
                      <a:endParaRPr lang="en-US" sz="1000" dirty="0">
                        <a:effectLst/>
                        <a:latin typeface="Calibri"/>
                        <a:ea typeface="Calibri"/>
                        <a:cs typeface="Times New Roman"/>
                      </a:endParaRPr>
                    </a:p>
                  </a:txBody>
                  <a:tcPr marL="64401" marR="64401" marT="0" marB="0"/>
                </a:tc>
              </a:tr>
            </a:tbl>
          </a:graphicData>
        </a:graphic>
      </p:graphicFrame>
    </p:spTree>
    <p:extLst>
      <p:ext uri="{BB962C8B-B14F-4D97-AF65-F5344CB8AC3E}">
        <p14:creationId xmlns:p14="http://schemas.microsoft.com/office/powerpoint/2010/main" val="89560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1"/>
          </p:nvPr>
        </p:nvSpPr>
        <p:spPr/>
        <p:txBody>
          <a:bodyPr/>
          <a:lstStyle/>
          <a:p>
            <a:pPr marL="571500" indent="-457200">
              <a:buAutoNum type="arabicPeriod"/>
            </a:pPr>
            <a:r>
              <a:rPr lang="en-US" dirty="0" smtClean="0"/>
              <a:t>What are intruders? (3mks)</a:t>
            </a:r>
          </a:p>
          <a:p>
            <a:pPr marL="571500" indent="-457200">
              <a:buAutoNum type="arabicPeriod"/>
            </a:pPr>
            <a:r>
              <a:rPr lang="en-US" dirty="0" smtClean="0"/>
              <a:t>Explain the various categories of attacks.(6mks)</a:t>
            </a:r>
          </a:p>
          <a:p>
            <a:pPr marL="571500" indent="-457200">
              <a:buAutoNum type="arabicPeriod"/>
            </a:pPr>
            <a:endParaRPr lang="en-US" dirty="0" smtClean="0"/>
          </a:p>
          <a:p>
            <a:pPr marL="571500" indent="-457200">
              <a:buAutoNum type="arabicPeriod"/>
            </a:pPr>
            <a:endParaRPr lang="en-US" dirty="0" smtClean="0"/>
          </a:p>
          <a:p>
            <a:pPr marL="571500" indent="-457200">
              <a:buAutoNum type="arabicPeriod"/>
            </a:pPr>
            <a:endParaRPr lang="en-US" dirty="0" smtClean="0"/>
          </a:p>
          <a:p>
            <a:pPr marL="571500" indent="-457200">
              <a:buFont typeface="+mj-lt"/>
              <a:buAutoNum type="arabicPeriod"/>
            </a:pPr>
            <a:endParaRPr lang="en-US" dirty="0"/>
          </a:p>
        </p:txBody>
      </p:sp>
    </p:spTree>
    <p:extLst>
      <p:ext uri="{BB962C8B-B14F-4D97-AF65-F5344CB8AC3E}">
        <p14:creationId xmlns:p14="http://schemas.microsoft.com/office/powerpoint/2010/main" val="340238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7620000" cy="1143000"/>
          </a:xfrm>
        </p:spPr>
        <p:txBody>
          <a:bodyPr/>
          <a:lstStyle/>
          <a:p>
            <a:pPr algn="ctr"/>
            <a:r>
              <a:rPr lang="en-US" sz="6600" dirty="0" smtClean="0"/>
              <a:t>THANK YOU</a:t>
            </a:r>
            <a:endParaRPr lang="en-US" sz="6600" dirty="0"/>
          </a:p>
        </p:txBody>
      </p:sp>
    </p:spTree>
    <p:extLst>
      <p:ext uri="{BB962C8B-B14F-4D97-AF65-F5344CB8AC3E}">
        <p14:creationId xmlns:p14="http://schemas.microsoft.com/office/powerpoint/2010/main" val="390856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62183510"/>
              </p:ext>
            </p:extLst>
          </p:nvPr>
        </p:nvGraphicFramePr>
        <p:xfrm>
          <a:off x="457200" y="841874"/>
          <a:ext cx="8077200" cy="5863725"/>
        </p:xfrm>
        <a:graphic>
          <a:graphicData uri="http://schemas.openxmlformats.org/drawingml/2006/table">
            <a:tbl>
              <a:tblPr firstRow="1" firstCol="1" bandRow="1">
                <a:tableStyleId>{5C22544A-7EE6-4342-B048-85BDC9FD1C3A}</a:tableStyleId>
              </a:tblPr>
              <a:tblGrid>
                <a:gridCol w="3923211"/>
                <a:gridCol w="4153989"/>
              </a:tblGrid>
              <a:tr h="5863725">
                <a:tc>
                  <a:txBody>
                    <a:bodyPr/>
                    <a:lstStyle/>
                    <a:p>
                      <a:pPr marL="0" marR="0">
                        <a:lnSpc>
                          <a:spcPct val="115000"/>
                        </a:lnSpc>
                        <a:spcBef>
                          <a:spcPts val="0"/>
                        </a:spcBef>
                        <a:spcAft>
                          <a:spcPts val="0"/>
                        </a:spcAft>
                      </a:pPr>
                      <a:r>
                        <a:rPr lang="en-IN" sz="1600" u="sng" dirty="0">
                          <a:solidFill>
                            <a:srgbClr val="FFFF00"/>
                          </a:solidFill>
                          <a:effectLst/>
                        </a:rPr>
                        <a:t>Masquerade: </a:t>
                      </a:r>
                      <a:r>
                        <a:rPr lang="en-IN" sz="1600" dirty="0">
                          <a:effectLst/>
                        </a:rPr>
                        <a:t>An unauthorized entity gains access to a system or performs a malicious act by posing as an authorized entity.</a:t>
                      </a:r>
                      <a:endParaRPr lang="en-US" sz="1600" dirty="0">
                        <a:effectLst/>
                      </a:endParaRPr>
                    </a:p>
                    <a:p>
                      <a:pPr marL="0" marR="0">
                        <a:lnSpc>
                          <a:spcPct val="115000"/>
                        </a:lnSpc>
                        <a:spcBef>
                          <a:spcPts val="0"/>
                        </a:spcBef>
                        <a:spcAft>
                          <a:spcPts val="0"/>
                        </a:spcAft>
                      </a:pPr>
                      <a:r>
                        <a:rPr lang="en-IN" sz="1600" dirty="0">
                          <a:effectLst/>
                        </a:rPr>
                        <a:t>E.g.: This can happen if an unauthorized user has learned another user’s logon ID and password.</a:t>
                      </a:r>
                      <a:endParaRPr lang="en-US" sz="1600" dirty="0">
                        <a:effectLst/>
                      </a:endParaRPr>
                    </a:p>
                    <a:p>
                      <a:pPr marL="0" marR="0">
                        <a:lnSpc>
                          <a:spcPct val="115000"/>
                        </a:lnSpc>
                        <a:spcBef>
                          <a:spcPts val="0"/>
                        </a:spcBef>
                        <a:spcAft>
                          <a:spcPts val="0"/>
                        </a:spcAft>
                      </a:pPr>
                      <a:r>
                        <a:rPr lang="en-IN" sz="1600" dirty="0">
                          <a:effectLst/>
                        </a:rPr>
                        <a:t>Another e.g. is malicious logic, such as a Trojan horse, that appears to perform a useful or desirable function but actually gains unauthorized access to the system resources or tricks a user into executing other malicious logic.</a:t>
                      </a:r>
                      <a:endParaRPr lang="en-US" sz="1600" dirty="0">
                        <a:effectLst/>
                      </a:endParaRPr>
                    </a:p>
                    <a:p>
                      <a:pPr marL="0" marR="0">
                        <a:lnSpc>
                          <a:spcPct val="115000"/>
                        </a:lnSpc>
                        <a:spcBef>
                          <a:spcPts val="0"/>
                        </a:spcBef>
                        <a:spcAft>
                          <a:spcPts val="0"/>
                        </a:spcAft>
                      </a:pPr>
                      <a:r>
                        <a:rPr lang="en-IN" sz="1600" u="sng" dirty="0">
                          <a:solidFill>
                            <a:srgbClr val="FFFF00"/>
                          </a:solidFill>
                          <a:effectLst/>
                        </a:rPr>
                        <a:t>Falsification: </a:t>
                      </a:r>
                      <a:r>
                        <a:rPr lang="en-IN" sz="1600" dirty="0">
                          <a:effectLst/>
                        </a:rPr>
                        <a:t>This refers to the altering or replacing of valid data or the introduction of false data into a file or database.</a:t>
                      </a:r>
                      <a:endParaRPr lang="en-US" sz="1600" dirty="0">
                        <a:effectLst/>
                      </a:endParaRPr>
                    </a:p>
                    <a:p>
                      <a:pPr marL="0" marR="0">
                        <a:lnSpc>
                          <a:spcPct val="115000"/>
                        </a:lnSpc>
                        <a:spcBef>
                          <a:spcPts val="0"/>
                        </a:spcBef>
                        <a:spcAft>
                          <a:spcPts val="0"/>
                        </a:spcAft>
                      </a:pPr>
                      <a:r>
                        <a:rPr lang="en-IN" sz="1600" dirty="0">
                          <a:effectLst/>
                        </a:rPr>
                        <a:t>E.g.: A student may alter his/her grades on a school database.</a:t>
                      </a:r>
                      <a:endParaRPr lang="en-US" sz="1600" dirty="0">
                        <a:effectLst/>
                      </a:endParaRPr>
                    </a:p>
                    <a:p>
                      <a:pPr marL="0" marR="0">
                        <a:lnSpc>
                          <a:spcPct val="115000"/>
                        </a:lnSpc>
                        <a:spcBef>
                          <a:spcPts val="0"/>
                        </a:spcBef>
                        <a:spcAft>
                          <a:spcPts val="0"/>
                        </a:spcAft>
                      </a:pPr>
                      <a:r>
                        <a:rPr lang="en-IN" sz="1600" u="sng" dirty="0">
                          <a:solidFill>
                            <a:srgbClr val="FFFF00"/>
                          </a:solidFill>
                          <a:effectLst/>
                        </a:rPr>
                        <a:t>Repudiation: </a:t>
                      </a:r>
                      <a:r>
                        <a:rPr lang="en-IN" sz="1600" dirty="0">
                          <a:effectLst/>
                        </a:rPr>
                        <a:t>In this case, a user either denies sending data or a user denies receiving or possessing the data.</a:t>
                      </a:r>
                      <a:endParaRPr lang="en-US" sz="16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800" u="sng" dirty="0">
                          <a:solidFill>
                            <a:srgbClr val="FFFF00"/>
                          </a:solidFill>
                          <a:effectLst/>
                        </a:rPr>
                        <a:t>Deception: </a:t>
                      </a:r>
                      <a:r>
                        <a:rPr lang="en-IN" sz="1800" dirty="0">
                          <a:effectLst/>
                        </a:rPr>
                        <a:t>A circumstance or event that may result in an authorized entity receiving false data and believing it to be true. It is a threat to either system integrity or data integrity.</a:t>
                      </a:r>
                      <a:endParaRPr lang="en-US" sz="18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381000" y="318655"/>
            <a:ext cx="4876800" cy="523220"/>
          </a:xfrm>
          <a:prstGeom prst="rect">
            <a:avLst/>
          </a:prstGeom>
          <a:noFill/>
        </p:spPr>
        <p:txBody>
          <a:bodyPr wrap="square" rtlCol="0">
            <a:spAutoFit/>
          </a:bodyPr>
          <a:lstStyle/>
          <a:p>
            <a:r>
              <a:rPr lang="en-US" sz="2800" b="1" dirty="0" smtClean="0"/>
              <a:t>Cont...</a:t>
            </a:r>
            <a:endParaRPr lang="en-US" sz="2800" b="1" dirty="0"/>
          </a:p>
        </p:txBody>
      </p:sp>
    </p:spTree>
    <p:extLst>
      <p:ext uri="{BB962C8B-B14F-4D97-AF65-F5344CB8AC3E}">
        <p14:creationId xmlns:p14="http://schemas.microsoft.com/office/powerpoint/2010/main" val="288125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14699781"/>
              </p:ext>
            </p:extLst>
          </p:nvPr>
        </p:nvGraphicFramePr>
        <p:xfrm>
          <a:off x="228600" y="886461"/>
          <a:ext cx="8077202" cy="5696450"/>
        </p:xfrm>
        <a:graphic>
          <a:graphicData uri="http://schemas.openxmlformats.org/drawingml/2006/table">
            <a:tbl>
              <a:tblPr firstRow="1" firstCol="1" bandRow="1">
                <a:tableStyleId>{5C22544A-7EE6-4342-B048-85BDC9FD1C3A}</a:tableStyleId>
              </a:tblPr>
              <a:tblGrid>
                <a:gridCol w="4038601"/>
                <a:gridCol w="4038601"/>
              </a:tblGrid>
              <a:tr h="5696450">
                <a:tc>
                  <a:txBody>
                    <a:bodyPr/>
                    <a:lstStyle/>
                    <a:p>
                      <a:pPr marL="0" marR="0">
                        <a:lnSpc>
                          <a:spcPct val="115000"/>
                        </a:lnSpc>
                        <a:spcBef>
                          <a:spcPts val="0"/>
                        </a:spcBef>
                        <a:spcAft>
                          <a:spcPts val="0"/>
                        </a:spcAft>
                      </a:pPr>
                      <a:r>
                        <a:rPr lang="en-IN" sz="1100" dirty="0">
                          <a:effectLst/>
                        </a:rPr>
                        <a:t> </a:t>
                      </a:r>
                      <a:r>
                        <a:rPr lang="en-IN" sz="1600" u="sng" dirty="0" smtClean="0">
                          <a:solidFill>
                            <a:srgbClr val="FFFF00"/>
                          </a:solidFill>
                          <a:effectLst/>
                        </a:rPr>
                        <a:t>Incapacitation</a:t>
                      </a:r>
                      <a:r>
                        <a:rPr lang="en-IN" sz="1600" u="sng" dirty="0">
                          <a:solidFill>
                            <a:srgbClr val="FFFF00"/>
                          </a:solidFill>
                          <a:effectLst/>
                        </a:rPr>
                        <a:t>: </a:t>
                      </a:r>
                      <a:r>
                        <a:rPr lang="en-IN" sz="1600" dirty="0">
                          <a:effectLst/>
                        </a:rPr>
                        <a:t>Prevents or interrupts system operation by disabling a system component. This is an attack on system availability. This could occur as a result of physical destruction of or damage to system h/w.</a:t>
                      </a:r>
                      <a:endParaRPr lang="en-US" sz="1600" dirty="0">
                        <a:effectLst/>
                      </a:endParaRPr>
                    </a:p>
                    <a:p>
                      <a:pPr marL="0" marR="0">
                        <a:lnSpc>
                          <a:spcPct val="115000"/>
                        </a:lnSpc>
                        <a:spcBef>
                          <a:spcPts val="0"/>
                        </a:spcBef>
                        <a:spcAft>
                          <a:spcPts val="0"/>
                        </a:spcAft>
                      </a:pPr>
                      <a:r>
                        <a:rPr lang="en-IN" sz="1600" dirty="0">
                          <a:effectLst/>
                        </a:rPr>
                        <a:t>E.g.: Viruses, Trojan horses, or worms.</a:t>
                      </a:r>
                      <a:endParaRPr lang="en-US" sz="1600" dirty="0">
                        <a:effectLst/>
                      </a:endParaRPr>
                    </a:p>
                    <a:p>
                      <a:pPr marL="0" marR="0">
                        <a:lnSpc>
                          <a:spcPct val="115000"/>
                        </a:lnSpc>
                        <a:spcBef>
                          <a:spcPts val="0"/>
                        </a:spcBef>
                        <a:spcAft>
                          <a:spcPts val="0"/>
                        </a:spcAft>
                      </a:pPr>
                      <a:r>
                        <a:rPr lang="en-IN" sz="1600" u="sng" dirty="0">
                          <a:solidFill>
                            <a:srgbClr val="FFFF00"/>
                          </a:solidFill>
                          <a:effectLst/>
                        </a:rPr>
                        <a:t>Corruption: </a:t>
                      </a:r>
                      <a:r>
                        <a:rPr lang="en-IN" sz="1600" dirty="0">
                          <a:effectLst/>
                        </a:rPr>
                        <a:t>Undesirably alters system operation by adversely modifying system functions or data. It is an attack on system integrity.</a:t>
                      </a:r>
                      <a:endParaRPr lang="en-US" sz="1600" dirty="0">
                        <a:effectLst/>
                      </a:endParaRPr>
                    </a:p>
                    <a:p>
                      <a:pPr marL="0" marR="0">
                        <a:lnSpc>
                          <a:spcPct val="115000"/>
                        </a:lnSpc>
                        <a:spcBef>
                          <a:spcPts val="0"/>
                        </a:spcBef>
                        <a:spcAft>
                          <a:spcPts val="0"/>
                        </a:spcAft>
                      </a:pPr>
                      <a:r>
                        <a:rPr lang="en-IN" sz="1600" dirty="0">
                          <a:effectLst/>
                        </a:rPr>
                        <a:t>E.g.: Malicious s/w could operate in such a way that system resources or services function in an unintended manner.</a:t>
                      </a:r>
                      <a:endParaRPr lang="en-US" sz="1600" dirty="0">
                        <a:effectLst/>
                      </a:endParaRPr>
                    </a:p>
                    <a:p>
                      <a:pPr marL="0" marR="0">
                        <a:lnSpc>
                          <a:spcPct val="115000"/>
                        </a:lnSpc>
                        <a:spcBef>
                          <a:spcPts val="0"/>
                        </a:spcBef>
                        <a:spcAft>
                          <a:spcPts val="0"/>
                        </a:spcAft>
                      </a:pPr>
                      <a:r>
                        <a:rPr lang="en-IN" sz="1600" u="sng" dirty="0">
                          <a:solidFill>
                            <a:srgbClr val="FFFF00"/>
                          </a:solidFill>
                          <a:effectLst/>
                        </a:rPr>
                        <a:t>Obstruction: </a:t>
                      </a:r>
                      <a:r>
                        <a:rPr lang="en-IN" sz="1600" dirty="0">
                          <a:effectLst/>
                        </a:rPr>
                        <a:t>A threat action that interrupts delivery of system services by hindering system operation. One way to obstruct system operation is to interfere with communications by disabling communication links or altering communication control info.</a:t>
                      </a:r>
                      <a:endParaRPr lang="en-US" sz="1600" dirty="0">
                        <a:effectLst/>
                      </a:endParaRPr>
                    </a:p>
                    <a:p>
                      <a:pPr marL="0" marR="0">
                        <a:lnSpc>
                          <a:spcPct val="115000"/>
                        </a:lnSpc>
                        <a:spcBef>
                          <a:spcPts val="0"/>
                        </a:spcBef>
                        <a:spcAft>
                          <a:spcPts val="0"/>
                        </a:spcAft>
                      </a:pPr>
                      <a:r>
                        <a:rPr lang="en-IN"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2000" u="sng" dirty="0" smtClean="0">
                          <a:solidFill>
                            <a:srgbClr val="FFFF00"/>
                          </a:solidFill>
                          <a:effectLst/>
                        </a:rPr>
                        <a:t>Disruption</a:t>
                      </a:r>
                      <a:r>
                        <a:rPr lang="en-IN" sz="2000" u="sng" dirty="0">
                          <a:solidFill>
                            <a:srgbClr val="FFFF00"/>
                          </a:solidFill>
                          <a:effectLst/>
                        </a:rPr>
                        <a:t>: </a:t>
                      </a:r>
                      <a:r>
                        <a:rPr lang="en-IN" sz="2000" dirty="0">
                          <a:effectLst/>
                        </a:rPr>
                        <a:t>A circumstance or event that interrupts or prevents the correct operation of system services and functions. It is a threat to availability or system integrity.</a:t>
                      </a:r>
                      <a:endParaRPr lang="en-US" sz="20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436418" y="457200"/>
            <a:ext cx="3429000" cy="461665"/>
          </a:xfrm>
          <a:prstGeom prst="rect">
            <a:avLst/>
          </a:prstGeom>
          <a:noFill/>
        </p:spPr>
        <p:txBody>
          <a:bodyPr wrap="square" rtlCol="0">
            <a:spAutoFit/>
          </a:bodyPr>
          <a:lstStyle/>
          <a:p>
            <a:r>
              <a:rPr lang="en-US" sz="2400" b="1" dirty="0" smtClean="0"/>
              <a:t>Cont...</a:t>
            </a:r>
            <a:endParaRPr lang="en-US" sz="2400" b="1" dirty="0"/>
          </a:p>
        </p:txBody>
      </p:sp>
    </p:spTree>
    <p:extLst>
      <p:ext uri="{BB962C8B-B14F-4D97-AF65-F5344CB8AC3E}">
        <p14:creationId xmlns:p14="http://schemas.microsoft.com/office/powerpoint/2010/main" val="122651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28454612"/>
              </p:ext>
            </p:extLst>
          </p:nvPr>
        </p:nvGraphicFramePr>
        <p:xfrm>
          <a:off x="685797" y="995065"/>
          <a:ext cx="7848604" cy="5405734"/>
        </p:xfrm>
        <a:graphic>
          <a:graphicData uri="http://schemas.openxmlformats.org/drawingml/2006/table">
            <a:tbl>
              <a:tblPr firstRow="1" firstCol="1" bandRow="1">
                <a:tableStyleId>{5C22544A-7EE6-4342-B048-85BDC9FD1C3A}</a:tableStyleId>
              </a:tblPr>
              <a:tblGrid>
                <a:gridCol w="3924302"/>
                <a:gridCol w="3924302"/>
              </a:tblGrid>
              <a:tr h="5405734">
                <a:tc>
                  <a:txBody>
                    <a:bodyPr/>
                    <a:lstStyle/>
                    <a:p>
                      <a:pPr marL="0" marR="0">
                        <a:lnSpc>
                          <a:spcPct val="115000"/>
                        </a:lnSpc>
                        <a:spcBef>
                          <a:spcPts val="0"/>
                        </a:spcBef>
                        <a:spcAft>
                          <a:spcPts val="0"/>
                        </a:spcAft>
                      </a:pPr>
                      <a:r>
                        <a:rPr lang="en-IN" sz="1800" u="sng" dirty="0">
                          <a:solidFill>
                            <a:srgbClr val="FFFF00"/>
                          </a:solidFill>
                          <a:effectLst/>
                        </a:rPr>
                        <a:t>Misappropriation: </a:t>
                      </a:r>
                      <a:r>
                        <a:rPr lang="en-IN" sz="1800" dirty="0">
                          <a:effectLst/>
                        </a:rPr>
                        <a:t>An entity assumes unauthorized logical or physical control of a system resource.</a:t>
                      </a:r>
                      <a:endParaRPr lang="en-US" sz="1800" dirty="0">
                        <a:effectLst/>
                      </a:endParaRPr>
                    </a:p>
                    <a:p>
                      <a:pPr marL="0" marR="0">
                        <a:lnSpc>
                          <a:spcPct val="115000"/>
                        </a:lnSpc>
                        <a:spcBef>
                          <a:spcPts val="0"/>
                        </a:spcBef>
                        <a:spcAft>
                          <a:spcPts val="0"/>
                        </a:spcAft>
                      </a:pPr>
                      <a:r>
                        <a:rPr lang="en-IN" sz="1800" dirty="0">
                          <a:effectLst/>
                        </a:rPr>
                        <a:t>E.g.: A distributed denial of service attack, when malicious s/w is installed on a number of hosts to be used as platforms to launch traffic at a target host. In this case, the malicious s/w makes unauthorized use of processor and operating system resources. </a:t>
                      </a:r>
                      <a:endParaRPr lang="en-US" sz="1800" dirty="0">
                        <a:effectLst/>
                      </a:endParaRPr>
                    </a:p>
                    <a:p>
                      <a:pPr marL="0" marR="0">
                        <a:lnSpc>
                          <a:spcPct val="115000"/>
                        </a:lnSpc>
                        <a:spcBef>
                          <a:spcPts val="0"/>
                        </a:spcBef>
                        <a:spcAft>
                          <a:spcPts val="0"/>
                        </a:spcAft>
                      </a:pPr>
                      <a:r>
                        <a:rPr lang="en-IN" sz="1800" u="sng" dirty="0">
                          <a:solidFill>
                            <a:srgbClr val="FFFF00"/>
                          </a:solidFill>
                          <a:effectLst/>
                        </a:rPr>
                        <a:t>Misuse: </a:t>
                      </a:r>
                      <a:r>
                        <a:rPr lang="en-IN" sz="1800" dirty="0">
                          <a:effectLst/>
                        </a:rPr>
                        <a:t>Causes a system component to perform a function or service that is determined to system security.</a:t>
                      </a:r>
                      <a:endParaRPr lang="en-US" sz="1800" dirty="0">
                        <a:effectLst/>
                      </a:endParaRPr>
                    </a:p>
                    <a:p>
                      <a:pPr marL="0" marR="0">
                        <a:lnSpc>
                          <a:spcPct val="115000"/>
                        </a:lnSpc>
                        <a:spcBef>
                          <a:spcPts val="0"/>
                        </a:spcBef>
                        <a:spcAft>
                          <a:spcPts val="0"/>
                        </a:spcAft>
                      </a:pPr>
                      <a:r>
                        <a:rPr lang="en-IN" sz="1800" dirty="0">
                          <a:effectLst/>
                        </a:rPr>
                        <a:t>Misuse can occur either by means of malicious logic or a hacker that has gained unauthorized access to a system.</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2000" u="sng" dirty="0">
                          <a:solidFill>
                            <a:srgbClr val="FFFF00"/>
                          </a:solidFill>
                          <a:effectLst/>
                        </a:rPr>
                        <a:t>Usurpation: </a:t>
                      </a:r>
                      <a:r>
                        <a:rPr lang="en-IN" sz="2000" dirty="0">
                          <a:effectLst/>
                        </a:rPr>
                        <a:t>A circumstance or event that results in control of system services or functions by an unauthorized entity.</a:t>
                      </a:r>
                      <a:endParaRPr lang="en-US" sz="2000" dirty="0">
                        <a:effectLst/>
                      </a:endParaRPr>
                    </a:p>
                    <a:p>
                      <a:pPr marL="0" marR="0">
                        <a:lnSpc>
                          <a:spcPct val="115000"/>
                        </a:lnSpc>
                        <a:spcBef>
                          <a:spcPts val="0"/>
                        </a:spcBef>
                        <a:spcAft>
                          <a:spcPts val="0"/>
                        </a:spcAft>
                      </a:pPr>
                      <a:r>
                        <a:rPr lang="en-IN" sz="2000" dirty="0">
                          <a:effectLst/>
                        </a:rPr>
                        <a:t>It is a threat to system integrity.</a:t>
                      </a:r>
                      <a:endParaRPr lang="en-US" sz="20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609600" y="533400"/>
            <a:ext cx="3429000" cy="461665"/>
          </a:xfrm>
          <a:prstGeom prst="rect">
            <a:avLst/>
          </a:prstGeom>
          <a:noFill/>
        </p:spPr>
        <p:txBody>
          <a:bodyPr wrap="square" rtlCol="0">
            <a:spAutoFit/>
          </a:bodyPr>
          <a:lstStyle/>
          <a:p>
            <a:r>
              <a:rPr lang="en-US" sz="2400" b="1" dirty="0" smtClean="0"/>
              <a:t>Cont...</a:t>
            </a:r>
            <a:endParaRPr lang="en-US" sz="2400" b="1" dirty="0"/>
          </a:p>
        </p:txBody>
      </p:sp>
    </p:spTree>
    <p:extLst>
      <p:ext uri="{BB962C8B-B14F-4D97-AF65-F5344CB8AC3E}">
        <p14:creationId xmlns:p14="http://schemas.microsoft.com/office/powerpoint/2010/main" val="50194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b="1" u="sng" dirty="0"/>
              <a:t>Threats and assets</a:t>
            </a:r>
            <a:r>
              <a:rPr lang="en-US" dirty="0"/>
              <a:t/>
            </a:r>
            <a:br>
              <a:rPr lang="en-US" dirty="0"/>
            </a:br>
            <a:endParaRPr lang="en-US" dirty="0"/>
          </a:p>
        </p:txBody>
      </p:sp>
      <p:sp>
        <p:nvSpPr>
          <p:cNvPr id="3" name="Content Placeholder 2"/>
          <p:cNvSpPr>
            <a:spLocks noGrp="1"/>
          </p:cNvSpPr>
          <p:nvPr>
            <p:ph idx="1"/>
          </p:nvPr>
        </p:nvSpPr>
        <p:spPr/>
        <p:txBody>
          <a:bodyPr/>
          <a:lstStyle/>
          <a:p>
            <a:r>
              <a:rPr lang="en-IN" sz="2400" dirty="0"/>
              <a:t>The assets of a computer system can be categorized as hardware, software, data, and communication lines and networks</a:t>
            </a:r>
            <a:r>
              <a:rPr lang="en-IN" dirty="0"/>
              <a:t>.</a:t>
            </a:r>
            <a:endParaRPr lang="en-US" dirty="0"/>
          </a:p>
          <a:p>
            <a:endParaRPr lang="en-US" dirty="0"/>
          </a:p>
        </p:txBody>
      </p:sp>
    </p:spTree>
    <p:extLst>
      <p:ext uri="{BB962C8B-B14F-4D97-AF65-F5344CB8AC3E}">
        <p14:creationId xmlns:p14="http://schemas.microsoft.com/office/powerpoint/2010/main" val="251218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 y="1066800"/>
            <a:ext cx="6934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533400"/>
            <a:ext cx="3733800" cy="461665"/>
          </a:xfrm>
          <a:prstGeom prst="rect">
            <a:avLst/>
          </a:prstGeom>
          <a:noFill/>
        </p:spPr>
        <p:txBody>
          <a:bodyPr wrap="square" rtlCol="0">
            <a:spAutoFit/>
          </a:bodyPr>
          <a:lstStyle/>
          <a:p>
            <a:r>
              <a:rPr lang="en-US" sz="2400" b="1" dirty="0" smtClean="0"/>
              <a:t>Scope of system Security</a:t>
            </a:r>
            <a:endParaRPr lang="en-US" sz="2400" b="1" dirty="0"/>
          </a:p>
        </p:txBody>
      </p:sp>
    </p:spTree>
    <p:extLst>
      <p:ext uri="{BB962C8B-B14F-4D97-AF65-F5344CB8AC3E}">
        <p14:creationId xmlns:p14="http://schemas.microsoft.com/office/powerpoint/2010/main" val="130653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7924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3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Hardware</a:t>
            </a:r>
            <a:endParaRPr lang="en-US" dirty="0"/>
          </a:p>
        </p:txBody>
      </p:sp>
      <p:sp>
        <p:nvSpPr>
          <p:cNvPr id="3" name="Content Placeholder 2"/>
          <p:cNvSpPr>
            <a:spLocks noGrp="1"/>
          </p:cNvSpPr>
          <p:nvPr>
            <p:ph idx="1"/>
          </p:nvPr>
        </p:nvSpPr>
        <p:spPr>
          <a:xfrm>
            <a:off x="304800" y="1219200"/>
            <a:ext cx="8229600" cy="5257800"/>
          </a:xfrm>
        </p:spPr>
        <p:txBody>
          <a:bodyPr>
            <a:normAutofit/>
          </a:bodyPr>
          <a:lstStyle/>
          <a:p>
            <a:r>
              <a:rPr lang="en-IN" sz="2400" dirty="0" smtClean="0"/>
              <a:t>A </a:t>
            </a:r>
            <a:r>
              <a:rPr lang="en-IN" sz="2400" dirty="0"/>
              <a:t>major threat to computer system hardware is the threat to availability. </a:t>
            </a:r>
            <a:endParaRPr lang="en-IN" sz="2400" dirty="0" smtClean="0"/>
          </a:p>
          <a:p>
            <a:r>
              <a:rPr lang="en-IN" sz="2400" dirty="0" smtClean="0"/>
              <a:t>Hardware </a:t>
            </a:r>
            <a:r>
              <a:rPr lang="en-IN" sz="2400" dirty="0"/>
              <a:t>is the most vulnerable to attack and the least susceptible to automated controls. </a:t>
            </a:r>
            <a:endParaRPr lang="en-IN" sz="2400" dirty="0" smtClean="0"/>
          </a:p>
          <a:p>
            <a:r>
              <a:rPr lang="en-IN" sz="2400" dirty="0" smtClean="0"/>
              <a:t>Threats </a:t>
            </a:r>
            <a:r>
              <a:rPr lang="en-IN" sz="2400" dirty="0"/>
              <a:t>include accidental and deliberate damage to equipment as well as theft. </a:t>
            </a:r>
            <a:endParaRPr lang="en-IN" sz="2400" dirty="0" smtClean="0"/>
          </a:p>
          <a:p>
            <a:r>
              <a:rPr lang="en-IN" sz="2400" dirty="0" smtClean="0"/>
              <a:t>The </a:t>
            </a:r>
            <a:r>
              <a:rPr lang="en-IN" sz="2400" dirty="0"/>
              <a:t>proliferation of personal computers and workstations and the widespread use of LANs increase the potential for losses in this area. </a:t>
            </a:r>
            <a:endParaRPr lang="en-IN" sz="2400" dirty="0" smtClean="0"/>
          </a:p>
          <a:p>
            <a:r>
              <a:rPr lang="en-IN" sz="2400" dirty="0" smtClean="0"/>
              <a:t>Theft </a:t>
            </a:r>
            <a:r>
              <a:rPr lang="en-IN" sz="2400" dirty="0"/>
              <a:t>of CD-ROMs and DVDs can lead to loss of confidentiality. </a:t>
            </a:r>
            <a:endParaRPr lang="en-IN" sz="2400" dirty="0" smtClean="0"/>
          </a:p>
          <a:p>
            <a:r>
              <a:rPr lang="en-IN" sz="2400" dirty="0" smtClean="0"/>
              <a:t>Physical </a:t>
            </a:r>
            <a:r>
              <a:rPr lang="en-IN" sz="2400" dirty="0"/>
              <a:t>and administrative security measures are needed to deal with these threats.</a:t>
            </a:r>
            <a:endParaRPr lang="en-US" sz="2400" dirty="0"/>
          </a:p>
          <a:p>
            <a:endParaRPr lang="en-US" dirty="0"/>
          </a:p>
        </p:txBody>
      </p:sp>
    </p:spTree>
    <p:extLst>
      <p:ext uri="{BB962C8B-B14F-4D97-AF65-F5344CB8AC3E}">
        <p14:creationId xmlns:p14="http://schemas.microsoft.com/office/powerpoint/2010/main" val="3656793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74</TotalTime>
  <Words>1365</Words>
  <Application>Microsoft Office PowerPoint</Application>
  <PresentationFormat>On-screen Show (4:3)</PresentationFormat>
  <Paragraphs>100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Threats, Attacks And Assets…</vt:lpstr>
      <vt:lpstr>Threats and attacks </vt:lpstr>
      <vt:lpstr>PowerPoint Presentation</vt:lpstr>
      <vt:lpstr>PowerPoint Presentation</vt:lpstr>
      <vt:lpstr>PowerPoint Presentation</vt:lpstr>
      <vt:lpstr>Threats and assets </vt:lpstr>
      <vt:lpstr>PowerPoint Presentation</vt:lpstr>
      <vt:lpstr>PowerPoint Presentation</vt:lpstr>
      <vt:lpstr>Hardware</vt:lpstr>
      <vt:lpstr>Software</vt:lpstr>
      <vt:lpstr>Data</vt:lpstr>
      <vt:lpstr>Communication Lines and Networks</vt:lpstr>
      <vt:lpstr>Passive attacks</vt:lpstr>
      <vt:lpstr>Disadvantage of passive attacks</vt:lpstr>
      <vt:lpstr>Active attacks</vt:lpstr>
      <vt:lpstr>PowerPoint Presentation</vt:lpstr>
      <vt:lpstr>Cont…</vt:lpstr>
      <vt:lpstr>Disadvantage of active attacks</vt:lpstr>
      <vt:lpstr>References</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Threats, Attacks And Assets</dc:title>
  <dc:creator>rachael</dc:creator>
  <cp:lastModifiedBy>rachae3</cp:lastModifiedBy>
  <cp:revision>20</cp:revision>
  <dcterms:created xsi:type="dcterms:W3CDTF">2011-02-14T10:09:04Z</dcterms:created>
  <dcterms:modified xsi:type="dcterms:W3CDTF">2011-02-14T08:11:23Z</dcterms:modified>
</cp:coreProperties>
</file>