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ceac6bcd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ceac6bcd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ceac6bcd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ceac6bcd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ef77532c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ef77532c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ceac6bcd2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4ceac6bcd2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ceac6bcd2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ceac6bcd2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ceac6bcd2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4ceac6bcd2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f1d4c9f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f1d4c9f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5913832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5913832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cc9ec14f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cc9ec14f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ceac6bcd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ceac6bcd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ceac6bcd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ceac6bcd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ceac6bcd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ceac6bcd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4499402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4499402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ceac6bcd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ceac6bcd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ceac6bcd2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ceac6bcd2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idx="2" type="title"/>
          </p:nvPr>
        </p:nvSpPr>
        <p:spPr>
          <a:xfrm>
            <a:off x="2512225" y="4955550"/>
            <a:ext cx="5932800" cy="1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000"/>
              <a:buNone/>
              <a:defRPr sz="1000">
                <a:solidFill>
                  <a:srgbClr val="1E4E7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4713685"/>
            <a:ext cx="9144000" cy="429900"/>
          </a:xfrm>
          <a:prstGeom prst="rect">
            <a:avLst/>
          </a:prstGeom>
          <a:solidFill>
            <a:srgbClr val="1E4E79"/>
          </a:solidFill>
          <a:ln>
            <a:noFill/>
          </a:ln>
          <a:effectLst>
            <a:outerShdw blurRad="40000" rotWithShape="0" dir="5400000" dist="23000">
              <a:srgbClr val="80808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>
            <p:ph type="ctrTitle"/>
          </p:nvPr>
        </p:nvSpPr>
        <p:spPr>
          <a:xfrm>
            <a:off x="1143000" y="841772"/>
            <a:ext cx="68580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77275" y="4799409"/>
            <a:ext cx="360392" cy="25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4"/>
          <p:cNvSpPr txBox="1"/>
          <p:nvPr/>
        </p:nvSpPr>
        <p:spPr>
          <a:xfrm>
            <a:off x="2499710" y="4936788"/>
            <a:ext cx="57012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E4E79"/>
              </a:solidFill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1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810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9"/>
          <p:cNvGrpSpPr/>
          <p:nvPr/>
        </p:nvGrpSpPr>
        <p:grpSpPr>
          <a:xfrm>
            <a:off x="830392" y="810256"/>
            <a:ext cx="745763" cy="45826"/>
            <a:chOff x="4580561" y="2589004"/>
            <a:chExt cx="1064464" cy="25200"/>
          </a:xfrm>
        </p:grpSpPr>
        <p:sp>
          <p:nvSpPr>
            <p:cNvPr id="96" name="Google Shape;9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9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729450" y="1554425"/>
            <a:ext cx="7688700" cy="27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3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sp>
        <p:nvSpPr>
          <p:cNvPr id="105" name="Google Shape;105;p20"/>
          <p:cNvSpPr txBox="1"/>
          <p:nvPr>
            <p:ph idx="2" type="title"/>
          </p:nvPr>
        </p:nvSpPr>
        <p:spPr>
          <a:xfrm>
            <a:off x="2512225" y="4955550"/>
            <a:ext cx="5932800" cy="1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000"/>
              <a:buNone/>
              <a:defRPr sz="1000">
                <a:solidFill>
                  <a:srgbClr val="1E4E7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3" type="subTitle"/>
          </p:nvPr>
        </p:nvSpPr>
        <p:spPr>
          <a:xfrm>
            <a:off x="311700" y="6275"/>
            <a:ext cx="5339400" cy="1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000"/>
              <a:buNone/>
              <a:defRPr sz="1000">
                <a:solidFill>
                  <a:srgbClr val="FFC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sp>
        <p:nvSpPr>
          <p:cNvPr id="23" name="Google Shape;23;p3"/>
          <p:cNvSpPr txBox="1"/>
          <p:nvPr>
            <p:ph idx="2" type="title"/>
          </p:nvPr>
        </p:nvSpPr>
        <p:spPr>
          <a:xfrm>
            <a:off x="2512225" y="4955550"/>
            <a:ext cx="5932800" cy="1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000"/>
              <a:buNone/>
              <a:defRPr sz="1000">
                <a:solidFill>
                  <a:srgbClr val="1E4E7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1"/>
          <p:cNvGrpSpPr/>
          <p:nvPr/>
        </p:nvGrpSpPr>
        <p:grpSpPr>
          <a:xfrm>
            <a:off x="830392" y="810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sp>
        <p:nvSpPr>
          <p:cNvPr id="28" name="Google Shape;28;p4"/>
          <p:cNvSpPr txBox="1"/>
          <p:nvPr>
            <p:ph idx="2" type="subTitle"/>
          </p:nvPr>
        </p:nvSpPr>
        <p:spPr>
          <a:xfrm>
            <a:off x="311700" y="6275"/>
            <a:ext cx="5339400" cy="1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000"/>
              <a:buNone/>
              <a:defRPr sz="10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/>
        </p:nvSpPr>
        <p:spPr>
          <a:xfrm>
            <a:off x="2499710" y="4936788"/>
            <a:ext cx="57012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E4E7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936800"/>
            <a:ext cx="2499600" cy="206700"/>
          </a:xfrm>
          <a:prstGeom prst="rect">
            <a:avLst/>
          </a:prstGeom>
          <a:solidFill>
            <a:srgbClr val="1E4E79"/>
          </a:solidFill>
          <a:ln>
            <a:noFill/>
          </a:ln>
          <a:effectLst>
            <a:outerShdw blurRad="40000" rotWithShape="0" dir="5400000" dist="23000">
              <a:srgbClr val="80808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2499600" y="4936800"/>
            <a:ext cx="6644400" cy="2067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0000" rotWithShape="0" dir="5400000" dist="23000">
              <a:srgbClr val="80808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Google Shape;10;p1"/>
          <p:cNvSpPr/>
          <p:nvPr/>
        </p:nvSpPr>
        <p:spPr>
          <a:xfrm>
            <a:off x="5644700" y="-6272"/>
            <a:ext cx="3499500" cy="206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0" y="4936800"/>
            <a:ext cx="24996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University of Michigan </a:t>
            </a:r>
            <a:endParaRPr sz="1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-6275"/>
            <a:ext cx="5644800" cy="20670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556775" y="4936750"/>
            <a:ext cx="5487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1E4E79"/>
                </a:solidFill>
              </a:defRPr>
            </a:lvl1pPr>
            <a:lvl2pPr lvl="1" algn="r">
              <a:buNone/>
              <a:defRPr sz="1300">
                <a:solidFill>
                  <a:srgbClr val="1E4E79"/>
                </a:solidFill>
              </a:defRPr>
            </a:lvl2pPr>
            <a:lvl3pPr lvl="2" algn="r">
              <a:buNone/>
              <a:defRPr sz="1300">
                <a:solidFill>
                  <a:srgbClr val="1E4E79"/>
                </a:solidFill>
              </a:defRPr>
            </a:lvl3pPr>
            <a:lvl4pPr lvl="3" algn="r">
              <a:buNone/>
              <a:defRPr sz="1300">
                <a:solidFill>
                  <a:srgbClr val="1E4E79"/>
                </a:solidFill>
              </a:defRPr>
            </a:lvl4pPr>
            <a:lvl5pPr lvl="4" algn="r">
              <a:buNone/>
              <a:defRPr sz="1300">
                <a:solidFill>
                  <a:srgbClr val="1E4E79"/>
                </a:solidFill>
              </a:defRPr>
            </a:lvl5pPr>
            <a:lvl6pPr lvl="5" algn="r">
              <a:buNone/>
              <a:defRPr sz="1300">
                <a:solidFill>
                  <a:srgbClr val="1E4E79"/>
                </a:solidFill>
              </a:defRPr>
            </a:lvl6pPr>
            <a:lvl7pPr lvl="6" algn="r">
              <a:buNone/>
              <a:defRPr sz="1300">
                <a:solidFill>
                  <a:srgbClr val="1E4E79"/>
                </a:solidFill>
              </a:defRPr>
            </a:lvl7pPr>
            <a:lvl8pPr lvl="7" algn="r">
              <a:buNone/>
              <a:defRPr sz="1300">
                <a:solidFill>
                  <a:srgbClr val="1E4E79"/>
                </a:solidFill>
              </a:defRPr>
            </a:lvl8pPr>
            <a:lvl9pPr lvl="8" algn="r">
              <a:buNone/>
              <a:defRPr sz="1300">
                <a:solidFill>
                  <a:srgbClr val="1E4E7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2499710" y="4936788"/>
            <a:ext cx="57012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E4E7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ensus.gov/newsroom/press-kits/2024/national-state-population-estimates.html" TargetMode="External"/><Relationship Id="rId4" Type="http://schemas.openxmlformats.org/officeDocument/2006/relationships/hyperlink" Target="https://www.census.gov/newsroom/press-kits/2024/national-state-population-estimates.html" TargetMode="External"/><Relationship Id="rId5" Type="http://schemas.openxmlformats.org/officeDocument/2006/relationships/hyperlink" Target="https://data.cdc.gov/Case-Surveillance/Weekly-United-States-COVID-19-Cases-and-Deaths-by-/pwn4-m3yp" TargetMode="External"/><Relationship Id="rId6" Type="http://schemas.openxmlformats.org/officeDocument/2006/relationships/hyperlink" Target="https://data.cdc.gov/Case-Surveillance/Weekly-United-States-COVID-19-Cases-and-Deaths-by-/pwn4-m3yp/about_data" TargetMode="External"/><Relationship Id="rId7" Type="http://schemas.openxmlformats.org/officeDocument/2006/relationships/hyperlink" Target="https://data.cdc.gov/Case-Surveillance/Weekly-United-States-COVID-19-Cases-and-Deaths-by-/pwn4-m3yp" TargetMode="External"/><Relationship Id="rId8" Type="http://schemas.openxmlformats.org/officeDocument/2006/relationships/hyperlink" Target="https://data.cdc.gov/NCHS/Provisional-COVID-19-Death-Counts-by-Week-Ending-D/r8kw-7aab/about_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Yprr0oovnD_Je93SnpEFftzbPQsMLR4s/view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0" y="844150"/>
            <a:ext cx="8520600" cy="16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Analysis of the COVID-19 Cases Rate and </a:t>
            </a:r>
            <a:br>
              <a:rPr lang="en" sz="3200"/>
            </a:br>
            <a:r>
              <a:rPr lang="en" sz="3200"/>
              <a:t>Excess Mortality Rate by Pandemic Wave</a:t>
            </a:r>
            <a:endParaRPr sz="3200"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571750"/>
            <a:ext cx="85206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5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510"/>
              <a:t>Presenters: Shuoyuan Gao, Yiqiao Zhu</a:t>
            </a:r>
            <a:endParaRPr b="1" sz="15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5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510"/>
              <a:t>April, 17, 2025</a:t>
            </a:r>
            <a:endParaRPr b="1" sz="1510"/>
          </a:p>
        </p:txBody>
      </p:sp>
      <p:sp>
        <p:nvSpPr>
          <p:cNvPr id="119" name="Google Shape;119;p22"/>
          <p:cNvSpPr txBox="1"/>
          <p:nvPr>
            <p:ph idx="2" type="title"/>
          </p:nvPr>
        </p:nvSpPr>
        <p:spPr>
          <a:xfrm>
            <a:off x="2512225" y="4955550"/>
            <a:ext cx="5932800" cy="1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628650" y="273850"/>
            <a:ext cx="7886700" cy="5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192" name="Google Shape;192;p31" title="p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75" y="715150"/>
            <a:ext cx="7959675" cy="40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520950" y="273850"/>
            <a:ext cx="7886700" cy="5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4572000" y="748375"/>
            <a:ext cx="4207500" cy="4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341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•"/>
            </a:pPr>
            <a:r>
              <a:rPr b="1" lang="en" sz="4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Models trained on Wave 1 generalize poorly to other waves.</a:t>
            </a:r>
            <a:br>
              <a:rPr b="1" lang="en" sz="4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4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341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•"/>
            </a:pPr>
            <a:r>
              <a:rPr b="1" lang="en" sz="4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Models trained on Wave 2 and Wave 3 demonstrate better cross-wave generalizability, relatively lower RMSE and stable R^2.</a:t>
            </a:r>
            <a:br>
              <a:rPr b="1" lang="en" sz="4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4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341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•"/>
            </a:pPr>
            <a:r>
              <a:rPr b="1" lang="en" sz="4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poor performance of cross-wave prediction indicates that there are significant differences in data distribution between different waves of the epidemic.</a:t>
            </a:r>
            <a:endParaRPr b="1" sz="4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200" name="Google Shape;200;p32" title="5a71aec0eeec1d84da5c2e413787d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50" y="748375"/>
            <a:ext cx="3399775" cy="39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628663" y="205150"/>
            <a:ext cx="7886700" cy="5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208" name="Google Shape;208;p33" title="p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63" y="636400"/>
            <a:ext cx="8194877" cy="409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576800" y="273847"/>
            <a:ext cx="788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Task5 - Excess Mortality Rate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216" name="Google Shape;216;p34" title="p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62" y="715450"/>
            <a:ext cx="8252877" cy="412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576800" y="273847"/>
            <a:ext cx="788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Task5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224" name="Google Shape;224;p35" title="p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00" y="715450"/>
            <a:ext cx="8146550" cy="40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576800" y="273847"/>
            <a:ext cx="788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Limitations and Future Work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576800" y="940044"/>
            <a:ext cx="7886700" cy="3263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Population estimate quality</a:t>
            </a: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b="1"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Annual state-level population estimates may contain error or reporting lags, especially during high-migration periods like 2020–2021.</a:t>
            </a:r>
            <a:br>
              <a:rPr b="1"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b="1"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Cross-wave prediction performance is less effective.</a:t>
            </a: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b="1"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Wave 2 → Wave 2 or Wave 3 → Wave 3 have lower RMSE and higher R^2.</a:t>
            </a: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b="1"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Try to add time factor in the model.</a:t>
            </a:r>
            <a:br>
              <a:rPr b="1"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628650" y="118950"/>
            <a:ext cx="7886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Motivation and Objective</a:t>
            </a:r>
            <a:endParaRPr b="1" sz="4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57925" y="955725"/>
            <a:ext cx="78867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</a:rPr>
              <a:t>Research Motivation</a:t>
            </a:r>
            <a:endParaRPr b="1" sz="12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</a:rPr>
              <a:t>1. </a:t>
            </a:r>
            <a:r>
              <a:rPr b="1" lang="en" sz="1100">
                <a:solidFill>
                  <a:schemeClr val="dk1"/>
                </a:solidFill>
              </a:rPr>
              <a:t>Understanding Temporal Trends</a:t>
            </a:r>
            <a:endParaRPr b="1" sz="1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100">
                <a:solidFill>
                  <a:schemeClr val="dk1"/>
                </a:solidFill>
              </a:rPr>
              <a:t>The COVID-19 pandemic unfolded in </a:t>
            </a:r>
            <a:r>
              <a:rPr b="1" lang="en" sz="1100">
                <a:solidFill>
                  <a:schemeClr val="dk1"/>
                </a:solidFill>
              </a:rPr>
              <a:t>distinct waves</a:t>
            </a:r>
            <a:r>
              <a:rPr lang="en" sz="1100">
                <a:solidFill>
                  <a:schemeClr val="dk1"/>
                </a:solidFill>
              </a:rPr>
              <a:t>, each with different dynamics and severity.</a:t>
            </a:r>
            <a:endParaRPr sz="1200">
              <a:solidFill>
                <a:srgbClr val="0D0D0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</a:rPr>
              <a:t>Segmenting the pandemic period helps reveal how public health response and virus virulence evolved.</a:t>
            </a:r>
            <a:endParaRPr sz="12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</a:rPr>
              <a:t>2. </a:t>
            </a:r>
            <a:r>
              <a:rPr b="1" lang="en" sz="1100">
                <a:solidFill>
                  <a:schemeClr val="dk1"/>
                </a:solidFill>
              </a:rPr>
              <a:t>Model Generalizability Challenge</a:t>
            </a:r>
            <a:endParaRPr b="1" sz="1200">
              <a:solidFill>
                <a:srgbClr val="0D0D0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</a:rPr>
              <a:t>Predictive models trained on one wave may not perform well across other pandemic phases.</a:t>
            </a:r>
            <a:endParaRPr sz="1200">
              <a:solidFill>
                <a:srgbClr val="0D0D0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</a:rPr>
              <a:t>Changing dynamics (e.g., variants, healthcare capacity) affect excess mortality patterns.</a:t>
            </a:r>
            <a:endParaRPr b="1" sz="12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</a:rPr>
              <a:t>Research Objective:</a:t>
            </a:r>
            <a:endParaRPr sz="12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Segment the pandemic timeline (2020–2024) into meaningful waves using data-driven justifications.</a:t>
            </a:r>
            <a:endParaRPr sz="12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D0D0D"/>
                </a:solidFill>
              </a:rPr>
              <a:t>Quantitatively evaluate how well models trained on one COVID-19 wave generalize to predict excess mortality in another. Use linear regression, LOESS, and spline methods to assess model robustness and capture nonlinear trends.</a:t>
            </a:r>
            <a:endParaRPr sz="12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1482675" y="3675200"/>
            <a:ext cx="50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628650" y="118950"/>
            <a:ext cx="7886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4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endParaRPr b="1" sz="48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628650" y="1084500"/>
            <a:ext cx="78867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D0D0D"/>
                </a:solidFill>
              </a:rPr>
              <a:t>Dataset Overview</a:t>
            </a:r>
            <a:endParaRPr b="1" sz="130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b="1" lang="en" sz="1100">
                <a:solidFill>
                  <a:schemeClr val="dk1"/>
                </a:solidFill>
              </a:rPr>
              <a:t>Population Data Source: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U.S. Census Bureau, 2024 National and State Estimates</a:t>
            </a:r>
            <a:endParaRPr b="1" sz="11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b="1" lang="en" sz="1100">
                <a:solidFill>
                  <a:schemeClr val="dk1"/>
                </a:solidFill>
              </a:rPr>
              <a:t>COVID-19 Case Source: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CDC Weekly United States COVID-19 Cases and Deaths by State</a:t>
            </a:r>
            <a:endParaRPr sz="1100" u="sng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b="1" lang="en" sz="1100">
                <a:solidFill>
                  <a:schemeClr val="dk1"/>
                </a:solidFill>
              </a:rPr>
              <a:t>COVID-19 Death Source: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8"/>
              </a:rPr>
              <a:t>CDC Provisional COVID-19 Death Counts by Week Ending Date and State</a:t>
            </a:r>
            <a:endParaRPr b="1" sz="130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b="1" lang="en" sz="1100">
                <a:solidFill>
                  <a:schemeClr val="dk1"/>
                </a:solidFill>
              </a:rPr>
              <a:t>Time Frame:</a:t>
            </a:r>
            <a:r>
              <a:rPr lang="en" sz="1100">
                <a:solidFill>
                  <a:schemeClr val="dk1"/>
                </a:solidFill>
              </a:rPr>
              <a:t>  2020 – October 2021</a:t>
            </a:r>
            <a:endParaRPr b="1" sz="130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b="1" lang="en" sz="1300">
                <a:solidFill>
                  <a:srgbClr val="0D0D0D"/>
                </a:solidFill>
              </a:rPr>
              <a:t>Origin:</a:t>
            </a:r>
            <a:r>
              <a:rPr lang="en" sz="1300">
                <a:solidFill>
                  <a:srgbClr val="0D0D0D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United States, Puerto Rico</a:t>
            </a:r>
            <a:endParaRPr sz="11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D0D0D"/>
                </a:solidFill>
              </a:rPr>
              <a:t>Advantages of Dataset:</a:t>
            </a:r>
            <a:endParaRPr b="1" sz="130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lang="en" sz="1300">
                <a:solidFill>
                  <a:srgbClr val="0D0D0D"/>
                </a:solidFill>
              </a:rPr>
              <a:t>Comprehensive coverage across all U.S. states</a:t>
            </a:r>
            <a:r>
              <a:rPr lang="en" sz="1300">
                <a:solidFill>
                  <a:srgbClr val="0D0D0D"/>
                </a:solidFill>
              </a:rPr>
              <a:t>.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lang="en" sz="1300">
                <a:solidFill>
                  <a:srgbClr val="0D0D0D"/>
                </a:solidFill>
              </a:rPr>
              <a:t>Enables temporal and spatial comparison of pandemic impacts.</a:t>
            </a:r>
            <a:endParaRPr sz="13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D0D0D"/>
                </a:solidFill>
              </a:rPr>
              <a:t>Disadvantages of Dataset</a:t>
            </a:r>
            <a:endParaRPr b="1" sz="175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lang="en" sz="1300">
                <a:solidFill>
                  <a:srgbClr val="0D0D0D"/>
                </a:solidFill>
              </a:rPr>
              <a:t>Variability in reporting practices across states and time</a:t>
            </a:r>
            <a:r>
              <a:rPr lang="en" sz="1300">
                <a:solidFill>
                  <a:srgbClr val="0D0D0D"/>
                </a:solidFill>
              </a:rPr>
              <a:t>.</a:t>
            </a:r>
            <a:endParaRPr sz="13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573475" y="263473"/>
            <a:ext cx="78867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Task1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628650" y="1151075"/>
            <a:ext cx="78867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142" name="Google Shape;142;p25" title="p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50" y="845650"/>
            <a:ext cx="7730898" cy="38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5953125" y="263475"/>
            <a:ext cx="2754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Wave1: 2020.3.1 - 2020.6.30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Wave2: 2020.10.1 - 2021.2.28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Wave3: 2021.7.1 - 2021.10.31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576800" y="263325"/>
            <a:ext cx="78867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Task2 - Death Rate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151" name="Google Shape;151;p26" title="p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37" y="688725"/>
            <a:ext cx="8148127" cy="407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576800" y="273850"/>
            <a:ext cx="7886700" cy="4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Arial"/>
                <a:ea typeface="Arial"/>
                <a:cs typeface="Arial"/>
                <a:sym typeface="Arial"/>
              </a:rPr>
              <a:t>Task2</a:t>
            </a:r>
            <a:endParaRPr sz="24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159" name="Google Shape;159;p27" title="p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75" y="666838"/>
            <a:ext cx="8012252" cy="40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165" name="Google Shape;165;p28" title="COVID_death_anim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50" y="233252"/>
            <a:ext cx="7839275" cy="47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576800" y="263472"/>
            <a:ext cx="78867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Task3 - virulence change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173" name="Google Shape;173;p29" title="p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25" y="764250"/>
            <a:ext cx="8103327" cy="4051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 title="3f06fc235235face7527843aaed2c3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525" y="893100"/>
            <a:ext cx="4880825" cy="5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 title="ff89cf5f632507b6760f908bd9a301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800" y="936626"/>
            <a:ext cx="2735350" cy="2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576800" y="263475"/>
            <a:ext cx="78867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183" name="Google Shape;183;p30" title="p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00" y="851975"/>
            <a:ext cx="7886700" cy="394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 title="aba51463e8631b635ab7b14604326d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900" y="333875"/>
            <a:ext cx="5423225" cy="4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mic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