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5" r:id="rId3"/>
    <p:sldId id="266" r:id="rId4"/>
    <p:sldId id="256" r:id="rId5"/>
    <p:sldId id="264" r:id="rId6"/>
    <p:sldId id="263" r:id="rId7"/>
    <p:sldId id="262" r:id="rId8"/>
    <p:sldId id="258" r:id="rId9"/>
    <p:sldId id="284" r:id="rId10"/>
    <p:sldId id="283" r:id="rId11"/>
    <p:sldId id="286" r:id="rId12"/>
    <p:sldId id="261" r:id="rId13"/>
    <p:sldId id="260" r:id="rId14"/>
    <p:sldId id="259" r:id="rId15"/>
    <p:sldId id="279" r:id="rId16"/>
    <p:sldId id="281" r:id="rId17"/>
    <p:sldId id="280" r:id="rId18"/>
    <p:sldId id="257" r:id="rId19"/>
    <p:sldId id="285" r:id="rId20"/>
    <p:sldId id="269" r:id="rId21"/>
    <p:sldId id="267" r:id="rId22"/>
    <p:sldId id="26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95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2AF98C35-F359-4B65-869E-A580E437E52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9CC5D4-F324-41EB-80AE-135B7AE0909A}"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AF98C35-F359-4B65-869E-A580E437E52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9CC5D4-F324-41EB-80AE-135B7AE0909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AF98C35-F359-4B65-869E-A580E437E52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9CC5D4-F324-41EB-80AE-135B7AE0909A}"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AF98C35-F359-4B65-869E-A580E437E52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9CC5D4-F324-41EB-80AE-135B7AE0909A}"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AF98C35-F359-4B65-869E-A580E437E52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9CC5D4-F324-41EB-80AE-135B7AE0909A}"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2AF98C35-F359-4B65-869E-A580E437E52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9CC5D4-F324-41EB-80AE-135B7AE0909A}"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2AF98C35-F359-4B65-869E-A580E437E525}"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9CC5D4-F324-41EB-80AE-135B7AE0909A}"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2AF98C35-F359-4B65-869E-A580E437E525}"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9CC5D4-F324-41EB-80AE-135B7AE0909A}"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F98C35-F359-4B65-869E-A580E437E525}"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9CC5D4-F324-41EB-80AE-135B7AE0909A}"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AF98C35-F359-4B65-869E-A580E437E52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9CC5D4-F324-41EB-80AE-135B7AE0909A}"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AF98C35-F359-4B65-869E-A580E437E52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9CC5D4-F324-41EB-80AE-135B7AE0909A}"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F98C35-F359-4B65-869E-A580E437E525}"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9CC5D4-F324-41EB-80AE-135B7AE0909A}"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hyperlink" Target="https://github.com/GSagarMandal/Action_Detection_ML.git" TargetMode="External"/><Relationship Id="rId6" Type="http://schemas.openxmlformats.org/officeDocument/2006/relationships/hyperlink" Target="https://youtu.be/dQAwXaxczkk" TargetMode="External"/><Relationship Id="rId5" Type="http://schemas.openxmlformats.org/officeDocument/2006/relationships/hyperlink" Target="https://www.frontiersin.org/articles/10.3389/frobt.2015.00028/full" TargetMode="External"/><Relationship Id="rId4" Type="http://schemas.openxmlformats.org/officeDocument/2006/relationships/hyperlink" Target="https://upscwithnikhil.com/article/ethics/human-actions" TargetMode="External"/><Relationship Id="rId3" Type="http://schemas.openxmlformats.org/officeDocument/2006/relationships/hyperlink" Target="https://slideplayer.com/amp/10937846/" TargetMode="External"/><Relationship Id="rId2" Type="http://schemas.openxmlformats.org/officeDocument/2006/relationships/hyperlink" Target="https://thecleverprogrammer.com/2021/01/10/human-activity-recognition-with-machine-learning/" TargetMode="External"/><Relationship Id="rId1" Type="http://schemas.openxmlformats.org/officeDocument/2006/relationships/hyperlink" Target="https://www.neuraldesigner.com/solutions/activity-recognition" TargetMode="Externa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Subtitle 3"/>
          <p:cNvSpPr>
            <a:spLocks noGrp="1"/>
          </p:cNvSpPr>
          <p:nvPr>
            <p:ph type="subTitle" idx="1"/>
          </p:nvPr>
        </p:nvSpPr>
        <p:spPr>
          <a:xfrm>
            <a:off x="285720" y="2000240"/>
            <a:ext cx="8286808" cy="785818"/>
          </a:xfrm>
          <a:solidFill>
            <a:schemeClr val="bg1">
              <a:lumMod val="95000"/>
            </a:schemeClr>
          </a:solidFill>
        </p:spPr>
        <p:style>
          <a:lnRef idx="1">
            <a:schemeClr val="accent2"/>
          </a:lnRef>
          <a:fillRef idx="2">
            <a:schemeClr val="accent2"/>
          </a:fillRef>
          <a:effectRef idx="1">
            <a:schemeClr val="accent2"/>
          </a:effectRef>
          <a:fontRef idx="minor">
            <a:schemeClr val="dk1"/>
          </a:fontRef>
        </p:style>
        <p:txBody>
          <a:bodyPr>
            <a:normAutofit fontScale="85000" lnSpcReduction="10000"/>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b="1" i="1" dirty="0">
                <a:ln w="11430"/>
                <a:solidFill>
                  <a:srgbClr val="002060"/>
                </a:solidFill>
                <a:effectLst>
                  <a:outerShdw blurRad="50800" dist="39000" dir="5460000" algn="tl">
                    <a:srgbClr val="000000">
                      <a:alpha val="38000"/>
                    </a:srgbClr>
                  </a:outerShdw>
                </a:effectLst>
                <a:latin typeface="Algerian" pitchFamily="82" charset="0"/>
              </a:rPr>
              <a:t>PRESENTATION </a:t>
            </a:r>
            <a:r>
              <a:rPr lang="en-US" b="1" i="1">
                <a:ln w="11430"/>
                <a:solidFill>
                  <a:srgbClr val="002060"/>
                </a:solidFill>
                <a:effectLst>
                  <a:outerShdw blurRad="50800" dist="39000" dir="5460000" algn="tl">
                    <a:srgbClr val="000000">
                      <a:alpha val="38000"/>
                    </a:srgbClr>
                  </a:outerShdw>
                </a:effectLst>
                <a:latin typeface="Algerian" pitchFamily="82" charset="0"/>
              </a:rPr>
              <a:t>ON_</a:t>
            </a:r>
            <a:r>
              <a:rPr lang="en-US" b="1" i="1" u="sng">
                <a:ln w="11430"/>
                <a:solidFill>
                  <a:srgbClr val="002060"/>
                </a:solidFill>
                <a:effectLst>
                  <a:outerShdw blurRad="50800" dist="39000" dir="5460000" algn="tl">
                    <a:srgbClr val="000000">
                      <a:alpha val="38000"/>
                    </a:srgbClr>
                  </a:outerShdw>
                </a:effectLst>
                <a:latin typeface="Algerian" pitchFamily="82" charset="0"/>
              </a:rPr>
              <a:t>HUMAN  ACTION  RECOGNITION</a:t>
            </a:r>
            <a:endParaRPr lang="en-US" b="1" i="1" u="sng" dirty="0">
              <a:ln w="11430"/>
              <a:solidFill>
                <a:srgbClr val="002060"/>
              </a:solidFill>
              <a:effectLst>
                <a:outerShdw blurRad="50800" dist="39000" dir="5460000" algn="tl">
                  <a:srgbClr val="000000">
                    <a:alpha val="38000"/>
                  </a:srgbClr>
                </a:outerShdw>
              </a:effectLst>
              <a:latin typeface="Algerian" pitchFamily="82" charset="0"/>
            </a:endParaRPr>
          </a:p>
        </p:txBody>
      </p:sp>
      <p:sp>
        <p:nvSpPr>
          <p:cNvPr id="5" name="Title 4"/>
          <p:cNvSpPr>
            <a:spLocks noGrp="1"/>
          </p:cNvSpPr>
          <p:nvPr>
            <p:ph type="ctrTitle"/>
          </p:nvPr>
        </p:nvSpPr>
        <p:spPr>
          <a:xfrm>
            <a:off x="1142976" y="0"/>
            <a:ext cx="6858048" cy="1143008"/>
          </a:xfrm>
        </p:spPr>
        <p:style>
          <a:lnRef idx="1">
            <a:schemeClr val="accent5"/>
          </a:lnRef>
          <a:fillRef idx="2">
            <a:schemeClr val="accent5"/>
          </a:fillRef>
          <a:effectRef idx="1">
            <a:schemeClr val="accent5"/>
          </a:effectRef>
          <a:fontRef idx="minor">
            <a:schemeClr val="dk1"/>
          </a:fontRef>
        </p:style>
        <p:txBody>
          <a:bodyPr>
            <a:normAutofit fontScale="90000"/>
          </a:bodyPr>
          <a:lstStyle/>
          <a:p>
            <a:pPr algn="l" fontAlgn="t"/>
            <a:br>
              <a:rPr lang="en-IN" b="1" dirty="0">
                <a:solidFill>
                  <a:schemeClr val="accent6">
                    <a:lumMod val="75000"/>
                  </a:schemeClr>
                </a:solidFill>
              </a:rPr>
            </a:br>
            <a:r>
              <a:rPr lang="en-US" sz="2700" b="1" i="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lgerian" pitchFamily="82" charset="0"/>
              </a:rPr>
              <a:t>SILIGURI INSTITUTE OF TECHNOLOGY</a:t>
            </a:r>
            <a:br>
              <a:rPr lang="en-US" sz="2700" b="1" i="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lgerian" pitchFamily="82" charset="0"/>
              </a:rPr>
            </a:br>
            <a:r>
              <a:rPr lang="en-US" sz="2700" b="1" i="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lgerian" pitchFamily="82" charset="0"/>
              </a:rPr>
              <a:t>DEPARTMENT OF ELECTRICAL ENGINEERING</a:t>
            </a:r>
            <a:br>
              <a:rPr lang="en-IN" b="1" dirty="0"/>
            </a:br>
            <a:r>
              <a:rPr lang="en-US" dirty="0"/>
              <a:t> </a:t>
            </a:r>
            <a:endParaRPr lang="en-US" dirty="0"/>
          </a:p>
        </p:txBody>
      </p:sp>
      <p:pic>
        <p:nvPicPr>
          <p:cNvPr id="6" name="Picture 4" descr="Description: C:\Users\sit\Desktop\253207_214858558635429_402849015_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190224" cy="11429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p:cNvPicPr>
            <a:picLocks noChangeAspect="1"/>
          </p:cNvPicPr>
          <p:nvPr/>
        </p:nvPicPr>
        <p:blipFill>
          <a:blip r:embed="rId3"/>
          <a:stretch>
            <a:fillRect/>
          </a:stretch>
        </p:blipFill>
        <p:spPr>
          <a:xfrm>
            <a:off x="7976669" y="0"/>
            <a:ext cx="1167331" cy="12144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Rectangle 7"/>
          <p:cNvSpPr/>
          <p:nvPr/>
        </p:nvSpPr>
        <p:spPr>
          <a:xfrm>
            <a:off x="5429256" y="3143248"/>
            <a:ext cx="3429024" cy="341503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spcBef>
                <a:spcPts val="0"/>
              </a:spcBef>
              <a:spcAft>
                <a:spcPts val="0"/>
              </a:spcAft>
            </a:pPr>
            <a:r>
              <a:rPr lang="en-IN" sz="2000" b="1" u="sng" dirty="0">
                <a:solidFill>
                  <a:srgbClr val="0070C0"/>
                </a:solidFill>
                <a:latin typeface="Algerian" pitchFamily="82" charset="0"/>
                <a:cs typeface="Times New Roman" panose="02020603050405020304" pitchFamily="18" charset="0"/>
              </a:rPr>
              <a:t>By (Group 2):</a:t>
            </a:r>
            <a:endParaRPr lang="en-IN" sz="2000" b="1" u="sng" dirty="0">
              <a:solidFill>
                <a:srgbClr val="0070C0"/>
              </a:solidFill>
              <a:latin typeface="Algerian" pitchFamily="82" charset="0"/>
              <a:cs typeface="Times New Roman" panose="02020603050405020304" pitchFamily="18" charset="0"/>
            </a:endParaRPr>
          </a:p>
          <a:p>
            <a:pPr algn="just">
              <a:spcBef>
                <a:spcPts val="0"/>
              </a:spcBef>
              <a:spcAft>
                <a:spcPts val="0"/>
              </a:spcAft>
            </a:pPr>
            <a:r>
              <a:rPr lang="en-IN" sz="2000" b="1" dirty="0">
                <a:latin typeface="Castellar" pitchFamily="18" charset="0"/>
                <a:cs typeface="Times New Roman" panose="02020603050405020304" pitchFamily="18" charset="0"/>
              </a:rPr>
              <a:t>			 </a:t>
            </a:r>
            <a:r>
              <a:rPr lang="en-IN" sz="2000" b="1" dirty="0">
                <a:solidFill>
                  <a:srgbClr val="002060"/>
                </a:solidFill>
                <a:latin typeface="Arial Black" panose="020B0A04020102020204" pitchFamily="34" charset="0"/>
                <a:cs typeface="Times New Roman" panose="02020603050405020304" pitchFamily="18" charset="0"/>
              </a:rPr>
              <a:t>Sagar M</a:t>
            </a:r>
            <a:r>
              <a:rPr lang="en-US" altLang="en-IN" sz="2000" b="1" dirty="0">
                <a:solidFill>
                  <a:srgbClr val="002060"/>
                </a:solidFill>
                <a:latin typeface="Arial Black" panose="020B0A04020102020204" pitchFamily="34" charset="0"/>
                <a:cs typeface="Times New Roman" panose="02020603050405020304" pitchFamily="18" charset="0"/>
              </a:rPr>
              <a:t>o</a:t>
            </a:r>
            <a:r>
              <a:rPr lang="en-IN" sz="2000" b="1" dirty="0">
                <a:solidFill>
                  <a:srgbClr val="002060"/>
                </a:solidFill>
                <a:latin typeface="Arial Black" panose="020B0A04020102020204" pitchFamily="34" charset="0"/>
                <a:cs typeface="Times New Roman" panose="02020603050405020304" pitchFamily="18" charset="0"/>
              </a:rPr>
              <a:t>ndal</a:t>
            </a:r>
            <a:endParaRPr lang="en-IN" sz="2000" b="1" dirty="0">
              <a:solidFill>
                <a:srgbClr val="002060"/>
              </a:solidFill>
              <a:latin typeface="Arial Black" panose="020B0A04020102020204" pitchFamily="34" charset="0"/>
              <a:cs typeface="Times New Roman" panose="02020603050405020304" pitchFamily="18" charset="0"/>
            </a:endParaRPr>
          </a:p>
          <a:p>
            <a:pPr algn="just">
              <a:spcBef>
                <a:spcPts val="0"/>
              </a:spcBef>
              <a:spcAft>
                <a:spcPts val="0"/>
              </a:spcAft>
            </a:pPr>
            <a:endParaRPr lang="en-IN" sz="1000" b="1" dirty="0">
              <a:solidFill>
                <a:srgbClr val="002060"/>
              </a:solidFill>
              <a:latin typeface="Arial Black" panose="020B0A04020102020204" pitchFamily="34" charset="0"/>
              <a:cs typeface="Times New Roman" panose="02020603050405020304" pitchFamily="18" charset="0"/>
            </a:endParaRPr>
          </a:p>
          <a:p>
            <a:pPr algn="just">
              <a:spcBef>
                <a:spcPts val="0"/>
              </a:spcBef>
              <a:spcAft>
                <a:spcPts val="0"/>
              </a:spcAft>
            </a:pPr>
            <a:r>
              <a:rPr lang="en-IN" sz="2000" b="1" dirty="0">
                <a:solidFill>
                  <a:srgbClr val="002060"/>
                </a:solidFill>
                <a:latin typeface="Arial Black" panose="020B0A04020102020204" pitchFamily="34" charset="0"/>
                <a:cs typeface="Times New Roman" panose="02020603050405020304" pitchFamily="18" charset="0"/>
              </a:rPr>
              <a:t>Divya Gupta</a:t>
            </a:r>
            <a:endParaRPr lang="en-IN" sz="2000" b="1" dirty="0">
              <a:solidFill>
                <a:srgbClr val="002060"/>
              </a:solidFill>
              <a:latin typeface="Arial Black" panose="020B0A04020102020204" pitchFamily="34" charset="0"/>
              <a:cs typeface="Times New Roman" panose="02020603050405020304" pitchFamily="18" charset="0"/>
            </a:endParaRPr>
          </a:p>
          <a:p>
            <a:pPr algn="just">
              <a:spcBef>
                <a:spcPts val="0"/>
              </a:spcBef>
              <a:spcAft>
                <a:spcPts val="0"/>
              </a:spcAft>
            </a:pPr>
            <a:endParaRPr lang="en-IN" sz="1000" b="1" dirty="0">
              <a:solidFill>
                <a:srgbClr val="002060"/>
              </a:solidFill>
              <a:latin typeface="Arial Black" panose="020B0A04020102020204" pitchFamily="34" charset="0"/>
              <a:cs typeface="Times New Roman" panose="02020603050405020304" pitchFamily="18" charset="0"/>
            </a:endParaRPr>
          </a:p>
          <a:p>
            <a:pPr algn="just">
              <a:spcBef>
                <a:spcPts val="0"/>
              </a:spcBef>
              <a:spcAft>
                <a:spcPts val="0"/>
              </a:spcAft>
            </a:pPr>
            <a:r>
              <a:rPr lang="en-IN" sz="2000" b="1" dirty="0">
                <a:solidFill>
                  <a:srgbClr val="002060"/>
                </a:solidFill>
                <a:latin typeface="Arial Black" panose="020B0A04020102020204" pitchFamily="34" charset="0"/>
                <a:cs typeface="Times New Roman" panose="02020603050405020304" pitchFamily="18" charset="0"/>
              </a:rPr>
              <a:t>Priyashree Nandi</a:t>
            </a:r>
            <a:endParaRPr lang="en-IN" sz="2000" b="1" dirty="0">
              <a:solidFill>
                <a:srgbClr val="002060"/>
              </a:solidFill>
              <a:latin typeface="Arial Black" panose="020B0A04020102020204" pitchFamily="34" charset="0"/>
              <a:cs typeface="Times New Roman" panose="02020603050405020304" pitchFamily="18" charset="0"/>
            </a:endParaRPr>
          </a:p>
          <a:p>
            <a:pPr algn="just">
              <a:spcBef>
                <a:spcPts val="0"/>
              </a:spcBef>
              <a:spcAft>
                <a:spcPts val="0"/>
              </a:spcAft>
            </a:pPr>
            <a:endParaRPr lang="en-IN" sz="1000" b="1" dirty="0">
              <a:solidFill>
                <a:srgbClr val="002060"/>
              </a:solidFill>
              <a:latin typeface="Arial Black" panose="020B0A04020102020204" pitchFamily="34" charset="0"/>
              <a:cs typeface="Times New Roman" panose="02020603050405020304" pitchFamily="18" charset="0"/>
            </a:endParaRPr>
          </a:p>
          <a:p>
            <a:pPr algn="just">
              <a:spcBef>
                <a:spcPts val="0"/>
              </a:spcBef>
              <a:spcAft>
                <a:spcPts val="0"/>
              </a:spcAft>
            </a:pPr>
            <a:r>
              <a:rPr lang="en-IN" sz="2000" b="1" dirty="0">
                <a:solidFill>
                  <a:srgbClr val="002060"/>
                </a:solidFill>
                <a:latin typeface="Arial Black" panose="020B0A04020102020204" pitchFamily="34" charset="0"/>
                <a:cs typeface="Times New Roman" panose="02020603050405020304" pitchFamily="18" charset="0"/>
              </a:rPr>
              <a:t>Amit Kumar Ram</a:t>
            </a:r>
            <a:endParaRPr lang="en-IN" sz="2000" b="1" dirty="0">
              <a:solidFill>
                <a:srgbClr val="002060"/>
              </a:solidFill>
              <a:latin typeface="Arial Black" panose="020B0A04020102020204" pitchFamily="34" charset="0"/>
              <a:cs typeface="Times New Roman" panose="02020603050405020304" pitchFamily="18" charset="0"/>
            </a:endParaRPr>
          </a:p>
          <a:p>
            <a:pPr algn="just">
              <a:spcBef>
                <a:spcPts val="0"/>
              </a:spcBef>
              <a:spcAft>
                <a:spcPts val="0"/>
              </a:spcAft>
            </a:pPr>
            <a:endParaRPr lang="en-IN" sz="1000" b="1" dirty="0">
              <a:solidFill>
                <a:srgbClr val="002060"/>
              </a:solidFill>
              <a:latin typeface="Arial Black" panose="020B0A04020102020204" pitchFamily="34" charset="0"/>
              <a:cs typeface="Times New Roman" panose="02020603050405020304" pitchFamily="18" charset="0"/>
            </a:endParaRPr>
          </a:p>
          <a:p>
            <a:pPr algn="just">
              <a:spcBef>
                <a:spcPts val="0"/>
              </a:spcBef>
              <a:spcAft>
                <a:spcPts val="0"/>
              </a:spcAft>
            </a:pPr>
            <a:r>
              <a:rPr lang="en-IN" sz="2000" dirty="0">
                <a:solidFill>
                  <a:srgbClr val="002060"/>
                </a:solidFill>
                <a:latin typeface="Arial Black" panose="020B0A04020102020204" pitchFamily="34" charset="0"/>
                <a:cs typeface="Times New Roman" panose="02020603050405020304" pitchFamily="18" charset="0"/>
              </a:rPr>
              <a:t>Subhankar Roy</a:t>
            </a:r>
            <a:endParaRPr lang="en-IN" sz="2000" dirty="0">
              <a:solidFill>
                <a:srgbClr val="002060"/>
              </a:solidFill>
              <a:latin typeface="Arial Black" panose="020B0A04020102020204" pitchFamily="34" charset="0"/>
              <a:cs typeface="Times New Roman" panose="02020603050405020304" pitchFamily="18" charset="0"/>
            </a:endParaRPr>
          </a:p>
          <a:p>
            <a:pPr>
              <a:spcBef>
                <a:spcPts val="0"/>
              </a:spcBef>
              <a:spcAft>
                <a:spcPts val="0"/>
              </a:spcAft>
            </a:pP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	</a:t>
            </a:r>
            <a:endParaRPr lang="en-IN"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lstStyle/>
          <a:p>
            <a:r>
              <a:rPr lang="en-IN" altLang="en-US" dirty="0">
                <a:latin typeface="Algerian" pitchFamily="82" charset="0"/>
                <a:cs typeface="Arial" panose="020B0604020202020204" pitchFamily="34" charset="0"/>
              </a:rPr>
              <a:t>Solution Approach</a:t>
            </a:r>
            <a:endParaRPr lang="en-IN" altLang="en-US" dirty="0">
              <a:latin typeface="Algerian" pitchFamily="82" charset="0"/>
              <a:cs typeface="Arial" panose="020B0604020202020204" pitchFamily="34" charset="0"/>
            </a:endParaRPr>
          </a:p>
        </p:txBody>
      </p:sp>
      <p:sp>
        <p:nvSpPr>
          <p:cNvPr id="4" name="Text Box 3"/>
          <p:cNvSpPr txBox="1"/>
          <p:nvPr/>
        </p:nvSpPr>
        <p:spPr>
          <a:xfrm>
            <a:off x="500034" y="1785926"/>
            <a:ext cx="8351520" cy="1703030"/>
          </a:xfrm>
          <a:prstGeom prst="rect">
            <a:avLst/>
          </a:prstGeom>
          <a:ln w="38100"/>
          <a:effectLst>
            <a:glow rad="63500">
              <a:schemeClr val="accent1">
                <a:satMod val="175000"/>
                <a:alpha val="40000"/>
              </a:schemeClr>
            </a:glow>
          </a:effectLst>
        </p:spPr>
        <p:style>
          <a:lnRef idx="2">
            <a:schemeClr val="accent2"/>
          </a:lnRef>
          <a:fillRef idx="1">
            <a:schemeClr val="lt1"/>
          </a:fillRef>
          <a:effectRef idx="0">
            <a:schemeClr val="accent2"/>
          </a:effectRef>
          <a:fontRef idx="minor">
            <a:schemeClr val="dk1"/>
          </a:fontRef>
        </p:style>
        <p:txBody>
          <a:bodyPr wrap="square" rtlCol="0" anchor="t">
            <a:spAutoFit/>
          </a:bodyPr>
          <a:lstStyle/>
          <a:p>
            <a:pPr>
              <a:lnSpc>
                <a:spcPct val="150000"/>
              </a:lnSpc>
            </a:pPr>
            <a:r>
              <a:rPr lang="en-US" dirty="0">
                <a:latin typeface="Arial" panose="020B0604020202020204" pitchFamily="34" charset="0"/>
                <a:cs typeface="Arial" panose="020B0604020202020204" pitchFamily="34" charset="0"/>
              </a:rPr>
              <a:t>Action detection is one of the most challenging tasks in video processing. It can be useful in security systems and closed-circuit television (CCTV), facial emotion recognition software, sport event analytics, behavior observation, statistics gathering, etc.</a:t>
            </a:r>
            <a:endParaRPr lang="en-US" dirty="0">
              <a:latin typeface="Arial" panose="020B0604020202020204" pitchFamily="34" charset="0"/>
              <a:cs typeface="Arial" panose="020B0604020202020204" pitchFamily="34" charset="0"/>
            </a:endParaRPr>
          </a:p>
        </p:txBody>
      </p:sp>
      <p:sp>
        <p:nvSpPr>
          <p:cNvPr id="5" name="Text Box 4"/>
          <p:cNvSpPr txBox="1"/>
          <p:nvPr/>
        </p:nvSpPr>
        <p:spPr>
          <a:xfrm>
            <a:off x="571472" y="4000504"/>
            <a:ext cx="8262620" cy="2534027"/>
          </a:xfrm>
          <a:prstGeom prst="rect">
            <a:avLst/>
          </a:prstGeom>
          <a:ln w="38100"/>
          <a:effectLst>
            <a:glow rad="63500">
              <a:schemeClr val="accent1">
                <a:satMod val="175000"/>
                <a:alpha val="40000"/>
              </a:schemeClr>
            </a:glow>
          </a:effectLst>
        </p:spPr>
        <p:style>
          <a:lnRef idx="2">
            <a:schemeClr val="accent2"/>
          </a:lnRef>
          <a:fillRef idx="1">
            <a:schemeClr val="lt1"/>
          </a:fillRef>
          <a:effectRef idx="0">
            <a:schemeClr val="accent2"/>
          </a:effectRef>
          <a:fontRef idx="minor">
            <a:schemeClr val="dk1"/>
          </a:fontRef>
        </p:style>
        <p:txBody>
          <a:bodyPr wrap="square" rtlCol="0" anchor="t">
            <a:spAutoFit/>
          </a:bodyPr>
          <a:lstStyle/>
          <a:p>
            <a:pPr>
              <a:lnSpc>
                <a:spcPct val="150000"/>
              </a:lnSpc>
            </a:pPr>
            <a:r>
              <a:rPr lang="en-US" dirty="0">
                <a:latin typeface="Arial" panose="020B0604020202020204" pitchFamily="34" charset="0"/>
                <a:cs typeface="Arial" panose="020B0604020202020204" pitchFamily="34" charset="0"/>
              </a:rPr>
              <a:t>Deep learning is an area of machine learning that uses feature learning techniques instead of task-specific algorithms. It uses multi-layered artificial neural networks that work similarly to neural networks in the human brain. But unlike the brain, a neural network is divided into separate layers each with a defined direction of data processing. A network with more than two layers is called a deep neural network (DNN).</a:t>
            </a:r>
            <a:endParaRPr lang="en-US" dirty="0">
              <a:latin typeface="Arial" panose="020B0604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5076190" y="2060575"/>
            <a:ext cx="3594100" cy="560070"/>
          </a:xfrm>
        </p:spPr>
        <p:txBody>
          <a:bodyPr/>
          <a:lstStyle/>
          <a:p>
            <a:r>
              <a:rPr lang="en-IN" altLang="en-US" sz="1800" b="1" dirty="0">
                <a:solidFill>
                  <a:schemeClr val="tx1"/>
                </a:solidFill>
              </a:rPr>
              <a:t>Libraries</a:t>
            </a:r>
            <a:endParaRPr lang="en-IN" altLang="en-US" sz="1800" b="1" dirty="0">
              <a:solidFill>
                <a:schemeClr val="tx1"/>
              </a:solidFill>
            </a:endParaRPr>
          </a:p>
        </p:txBody>
      </p:sp>
      <p:pic>
        <p:nvPicPr>
          <p:cNvPr id="2" name="Picture 1"/>
          <p:cNvPicPr>
            <a:picLocks noChangeAspect="1"/>
          </p:cNvPicPr>
          <p:nvPr/>
        </p:nvPicPr>
        <p:blipFill>
          <a:blip r:embed="rId1"/>
          <a:srcRect l="3129" t="3845" r="44081" b="7121"/>
          <a:stretch>
            <a:fillRect/>
          </a:stretch>
        </p:blipFill>
        <p:spPr>
          <a:xfrm>
            <a:off x="107315" y="980440"/>
            <a:ext cx="4842510" cy="5785485"/>
          </a:xfrm>
          <a:prstGeom prst="rect">
            <a:avLst/>
          </a:prstGeom>
        </p:spPr>
      </p:pic>
      <p:sp>
        <p:nvSpPr>
          <p:cNvPr id="3" name="Text Box 2"/>
          <p:cNvSpPr txBox="1"/>
          <p:nvPr/>
        </p:nvSpPr>
        <p:spPr>
          <a:xfrm>
            <a:off x="5723890" y="4940935"/>
            <a:ext cx="2657475" cy="368300"/>
          </a:xfrm>
          <a:prstGeom prst="rect">
            <a:avLst/>
          </a:prstGeom>
          <a:noFill/>
        </p:spPr>
        <p:txBody>
          <a:bodyPr wrap="square" rtlCol="0">
            <a:spAutoFit/>
          </a:bodyPr>
          <a:lstStyle/>
          <a:p>
            <a:r>
              <a:rPr lang="en-IN" altLang="en-US" b="1"/>
              <a:t>Importing libraries</a:t>
            </a:r>
            <a:endParaRPr lang="en-IN" altLang="en-US" b="1"/>
          </a:p>
        </p:txBody>
      </p:sp>
      <p:sp>
        <p:nvSpPr>
          <p:cNvPr id="6" name="Text Box 5"/>
          <p:cNvSpPr txBox="1"/>
          <p:nvPr/>
        </p:nvSpPr>
        <p:spPr>
          <a:xfrm>
            <a:off x="5723890" y="3357245"/>
            <a:ext cx="2807970" cy="368300"/>
          </a:xfrm>
          <a:prstGeom prst="rect">
            <a:avLst/>
          </a:prstGeom>
          <a:noFill/>
        </p:spPr>
        <p:txBody>
          <a:bodyPr wrap="square" rtlCol="0">
            <a:spAutoFit/>
          </a:bodyPr>
          <a:lstStyle/>
          <a:p>
            <a:r>
              <a:rPr lang="en-IN" altLang="en-US" b="1"/>
              <a:t>Mounting our drive</a:t>
            </a:r>
            <a:endParaRPr lang="en-IN" altLang="en-US" b="1"/>
          </a:p>
        </p:txBody>
      </p:sp>
      <p:sp>
        <p:nvSpPr>
          <p:cNvPr id="7" name="Text Box 6"/>
          <p:cNvSpPr txBox="1"/>
          <p:nvPr/>
        </p:nvSpPr>
        <p:spPr>
          <a:xfrm>
            <a:off x="2411760" y="92075"/>
            <a:ext cx="4713150" cy="584775"/>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IN" altLang="en-US" sz="3200" b="1" dirty="0">
                <a:latin typeface="Algerian" pitchFamily="82" charset="0"/>
              </a:rPr>
              <a:t>Code Implementation</a:t>
            </a:r>
            <a:r>
              <a:rPr lang="en-IN" altLang="en-US" b="1" dirty="0"/>
              <a:t>:</a:t>
            </a:r>
            <a:endParaRPr lang="en-IN" altLang="en-US"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rcRect l="5438" t="11505" r="43602" b="6613"/>
          <a:stretch>
            <a:fillRect/>
          </a:stretch>
        </p:blipFill>
        <p:spPr>
          <a:xfrm>
            <a:off x="107315" y="188595"/>
            <a:ext cx="5749925" cy="6529705"/>
          </a:xfrm>
          <a:prstGeom prst="rect">
            <a:avLst/>
          </a:prstGeom>
        </p:spPr>
      </p:pic>
      <p:sp>
        <p:nvSpPr>
          <p:cNvPr id="7" name="Text Box 6"/>
          <p:cNvSpPr txBox="1"/>
          <p:nvPr/>
        </p:nvSpPr>
        <p:spPr>
          <a:xfrm>
            <a:off x="6443980" y="620395"/>
            <a:ext cx="1982470" cy="368300"/>
          </a:xfrm>
          <a:prstGeom prst="rect">
            <a:avLst/>
          </a:prstGeom>
          <a:noFill/>
        </p:spPr>
        <p:txBody>
          <a:bodyPr wrap="none" rtlCol="0">
            <a:spAutoFit/>
          </a:bodyPr>
          <a:lstStyle/>
          <a:p>
            <a:r>
              <a:rPr lang="en-IN" altLang="en-US" b="1"/>
              <a:t>Importing Libraries</a:t>
            </a:r>
            <a:endParaRPr lang="en-IN" altLang="en-US" b="1"/>
          </a:p>
        </p:txBody>
      </p:sp>
      <p:sp>
        <p:nvSpPr>
          <p:cNvPr id="9" name="Text Box 8"/>
          <p:cNvSpPr txBox="1"/>
          <p:nvPr/>
        </p:nvSpPr>
        <p:spPr>
          <a:xfrm>
            <a:off x="6300470" y="3573145"/>
            <a:ext cx="2540000" cy="645160"/>
          </a:xfrm>
          <a:prstGeom prst="rect">
            <a:avLst/>
          </a:prstGeom>
          <a:noFill/>
        </p:spPr>
        <p:txBody>
          <a:bodyPr wrap="square" rtlCol="0" anchor="t">
            <a:spAutoFit/>
          </a:bodyPr>
          <a:lstStyle/>
          <a:p>
            <a:pPr algn="just"/>
            <a:r>
              <a:rPr lang="en-US" b="1"/>
              <a:t>Helper functions for the UCF101 dataset</a:t>
            </a:r>
            <a:endParaRPr lang="en-US"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rcRect l="7381" t="5760" r="51736" b="11295"/>
          <a:stretch>
            <a:fillRect/>
          </a:stretch>
        </p:blipFill>
        <p:spPr>
          <a:xfrm>
            <a:off x="35560" y="22225"/>
            <a:ext cx="5183505" cy="6791960"/>
          </a:xfrm>
          <a:prstGeom prst="rect">
            <a:avLst/>
          </a:prstGeom>
        </p:spPr>
      </p:pic>
      <p:sp>
        <p:nvSpPr>
          <p:cNvPr id="3" name="Text Box 2"/>
          <p:cNvSpPr txBox="1"/>
          <p:nvPr/>
        </p:nvSpPr>
        <p:spPr>
          <a:xfrm>
            <a:off x="5382895" y="3034665"/>
            <a:ext cx="3354705" cy="645160"/>
          </a:xfrm>
          <a:prstGeom prst="rect">
            <a:avLst/>
          </a:prstGeom>
          <a:noFill/>
        </p:spPr>
        <p:txBody>
          <a:bodyPr wrap="square" rtlCol="0" anchor="t">
            <a:spAutoFit/>
          </a:bodyPr>
          <a:lstStyle/>
          <a:p>
            <a:r>
              <a:rPr lang="en-US" b="1"/>
              <a:t>Helper functions for the UCF101 dataset</a:t>
            </a:r>
            <a:endParaRPr lang="en-US"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rcRect l="6414" t="26849" r="40898" b="58806"/>
          <a:stretch>
            <a:fillRect/>
          </a:stretch>
        </p:blipFill>
        <p:spPr>
          <a:xfrm>
            <a:off x="179070" y="628650"/>
            <a:ext cx="8777605" cy="1442720"/>
          </a:xfrm>
          <a:prstGeom prst="rect">
            <a:avLst/>
          </a:prstGeom>
        </p:spPr>
      </p:pic>
      <p:sp>
        <p:nvSpPr>
          <p:cNvPr id="6" name="Text Box 5"/>
          <p:cNvSpPr txBox="1"/>
          <p:nvPr/>
        </p:nvSpPr>
        <p:spPr>
          <a:xfrm>
            <a:off x="107315" y="260350"/>
            <a:ext cx="4394835" cy="368300"/>
          </a:xfrm>
          <a:prstGeom prst="rect">
            <a:avLst/>
          </a:prstGeom>
          <a:noFill/>
        </p:spPr>
        <p:txBody>
          <a:bodyPr wrap="square" rtlCol="0" anchor="t">
            <a:spAutoFit/>
          </a:bodyPr>
          <a:lstStyle/>
          <a:p>
            <a:r>
              <a:rPr lang="en-US" b="1"/>
              <a:t>Get the kinetics-400 labels</a:t>
            </a:r>
            <a:endParaRPr lang="en-US" b="1"/>
          </a:p>
        </p:txBody>
      </p:sp>
      <p:pic>
        <p:nvPicPr>
          <p:cNvPr id="7" name="Picture 6"/>
          <p:cNvPicPr>
            <a:picLocks noChangeAspect="1"/>
          </p:cNvPicPr>
          <p:nvPr/>
        </p:nvPicPr>
        <p:blipFill>
          <a:blip r:embed="rId2"/>
          <a:srcRect l="5352" t="14082" r="43247" b="41466"/>
          <a:stretch>
            <a:fillRect/>
          </a:stretch>
        </p:blipFill>
        <p:spPr>
          <a:xfrm>
            <a:off x="133985" y="2637155"/>
            <a:ext cx="8867140" cy="4054475"/>
          </a:xfrm>
          <a:prstGeom prst="rect">
            <a:avLst/>
          </a:prstGeom>
        </p:spPr>
      </p:pic>
      <p:sp>
        <p:nvSpPr>
          <p:cNvPr id="9" name="Text Box 8"/>
          <p:cNvSpPr txBox="1"/>
          <p:nvPr/>
        </p:nvSpPr>
        <p:spPr>
          <a:xfrm>
            <a:off x="216535" y="2240280"/>
            <a:ext cx="2540000" cy="368300"/>
          </a:xfrm>
          <a:prstGeom prst="rect">
            <a:avLst/>
          </a:prstGeom>
          <a:noFill/>
        </p:spPr>
        <p:txBody>
          <a:bodyPr wrap="square" rtlCol="0" anchor="t">
            <a:spAutoFit/>
          </a:bodyPr>
          <a:lstStyle/>
          <a:p>
            <a:r>
              <a:rPr lang="en-US" b="1"/>
              <a:t>Get UCF101 Dataset</a:t>
            </a:r>
            <a:endParaRPr lang="en-US"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rcRect l="3701" t="23363" r="29974" b="20142"/>
          <a:stretch>
            <a:fillRect/>
          </a:stretch>
        </p:blipFill>
        <p:spPr>
          <a:xfrm>
            <a:off x="288290" y="692150"/>
            <a:ext cx="8550275" cy="5719445"/>
          </a:xfrm>
          <a:prstGeom prst="rect">
            <a:avLst/>
          </a:prstGeom>
        </p:spPr>
      </p:pic>
      <p:sp>
        <p:nvSpPr>
          <p:cNvPr id="6" name="Text Box 5"/>
          <p:cNvSpPr txBox="1"/>
          <p:nvPr/>
        </p:nvSpPr>
        <p:spPr>
          <a:xfrm>
            <a:off x="216535" y="231140"/>
            <a:ext cx="2540000" cy="368300"/>
          </a:xfrm>
          <a:prstGeom prst="rect">
            <a:avLst/>
          </a:prstGeom>
          <a:noFill/>
        </p:spPr>
        <p:txBody>
          <a:bodyPr wrap="square" rtlCol="0" anchor="t">
            <a:spAutoFit/>
          </a:bodyPr>
          <a:lstStyle/>
          <a:p>
            <a:r>
              <a:rPr lang="en-US" b="1"/>
              <a:t>Fetch a random video</a:t>
            </a:r>
            <a:endParaRPr lang="en-US"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045" y="311150"/>
            <a:ext cx="2949575" cy="466090"/>
          </a:xfrm>
        </p:spPr>
        <p:txBody>
          <a:bodyPr>
            <a:normAutofit/>
          </a:bodyPr>
          <a:lstStyle/>
          <a:p>
            <a:pPr algn="l"/>
            <a:r>
              <a:rPr lang="en-US" sz="2000" b="1"/>
              <a:t>Predict from the video</a:t>
            </a:r>
            <a:endParaRPr lang="en-US" sz="2000" b="1"/>
          </a:p>
        </p:txBody>
      </p:sp>
      <p:pic>
        <p:nvPicPr>
          <p:cNvPr id="6" name="Content Placeholder 5"/>
          <p:cNvPicPr>
            <a:picLocks noGrp="1" noChangeAspect="1"/>
          </p:cNvPicPr>
          <p:nvPr>
            <p:ph idx="1"/>
          </p:nvPr>
        </p:nvPicPr>
        <p:blipFill>
          <a:blip r:embed="rId1"/>
          <a:srcRect l="3137" t="25044" r="44520" b="20052"/>
          <a:stretch>
            <a:fillRect/>
          </a:stretch>
        </p:blipFill>
        <p:spPr>
          <a:xfrm>
            <a:off x="179705" y="1196975"/>
            <a:ext cx="8827770" cy="520954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071538" y="357166"/>
            <a:ext cx="6958034" cy="1000132"/>
          </a:xfrm>
        </p:spPr>
        <p:style>
          <a:lnRef idx="1">
            <a:schemeClr val="accent1"/>
          </a:lnRef>
          <a:fillRef idx="2">
            <a:schemeClr val="accent1"/>
          </a:fillRef>
          <a:effectRef idx="1">
            <a:schemeClr val="accent1"/>
          </a:effectRef>
          <a:fontRef idx="minor">
            <a:schemeClr val="dk1"/>
          </a:fontRef>
        </p:style>
        <p:txBody>
          <a:bodyPr/>
          <a:lstStyle/>
          <a:p>
            <a:r>
              <a:rPr lang="en-US" b="1" i="1" dirty="0">
                <a:latin typeface="Algerian" pitchFamily="82" charset="0"/>
              </a:rPr>
              <a:t>OUTPUT OR RESULT</a:t>
            </a:r>
            <a:endParaRPr lang="en-US" b="1" i="1" dirty="0">
              <a:latin typeface="Algerian" pitchFamily="82" charset="0"/>
            </a:endParaRPr>
          </a:p>
        </p:txBody>
      </p:sp>
      <p:pic>
        <p:nvPicPr>
          <p:cNvPr id="6" name="Content Placeholder 5"/>
          <p:cNvPicPr>
            <a:picLocks noGrp="1" noChangeAspect="1"/>
          </p:cNvPicPr>
          <p:nvPr>
            <p:ph idx="1"/>
          </p:nvPr>
        </p:nvPicPr>
        <p:blipFill>
          <a:blip r:embed="rId1"/>
          <a:srcRect l="6657" t="62541" r="76034" b="24596"/>
          <a:stretch>
            <a:fillRect/>
          </a:stretch>
        </p:blipFill>
        <p:spPr>
          <a:xfrm>
            <a:off x="4860290" y="4664075"/>
            <a:ext cx="2919095" cy="1220470"/>
          </a:xfrm>
          <a:prstGeom prst="rect">
            <a:avLst/>
          </a:prstGeom>
        </p:spPr>
      </p:pic>
      <p:pic>
        <p:nvPicPr>
          <p:cNvPr id="3" name="Content Placeholder 3"/>
          <p:cNvPicPr>
            <a:picLocks noChangeAspect="1"/>
          </p:cNvPicPr>
          <p:nvPr/>
        </p:nvPicPr>
        <p:blipFill>
          <a:blip r:embed="rId2"/>
          <a:srcRect l="6026" t="50184" r="77798" b="22118"/>
          <a:stretch>
            <a:fillRect/>
          </a:stretch>
        </p:blipFill>
        <p:spPr>
          <a:xfrm>
            <a:off x="1259840" y="2204720"/>
            <a:ext cx="1828800" cy="2459355"/>
          </a:xfrm>
          <a:prstGeom prst="rect">
            <a:avLst/>
          </a:prstGeom>
        </p:spPr>
      </p:pic>
      <p:sp>
        <p:nvSpPr>
          <p:cNvPr id="7" name="Text Box 6"/>
          <p:cNvSpPr txBox="1"/>
          <p:nvPr/>
        </p:nvSpPr>
        <p:spPr>
          <a:xfrm>
            <a:off x="1259840" y="1772920"/>
            <a:ext cx="2241550" cy="368300"/>
          </a:xfrm>
          <a:prstGeom prst="rect">
            <a:avLst/>
          </a:prstGeom>
          <a:noFill/>
        </p:spPr>
        <p:txBody>
          <a:bodyPr wrap="none" rtlCol="0">
            <a:spAutoFit/>
          </a:bodyPr>
          <a:lstStyle/>
          <a:p>
            <a:r>
              <a:rPr lang="en-IN" altLang="en-US"/>
              <a:t>O/P of sample_video1</a:t>
            </a:r>
            <a:endParaRPr lang="en-IN" altLang="en-US"/>
          </a:p>
        </p:txBody>
      </p:sp>
      <p:sp>
        <p:nvSpPr>
          <p:cNvPr id="8" name="Text Box 7"/>
          <p:cNvSpPr txBox="1"/>
          <p:nvPr/>
        </p:nvSpPr>
        <p:spPr>
          <a:xfrm>
            <a:off x="4860290" y="4149090"/>
            <a:ext cx="2141220" cy="368300"/>
          </a:xfrm>
          <a:prstGeom prst="rect">
            <a:avLst/>
          </a:prstGeom>
          <a:noFill/>
        </p:spPr>
        <p:txBody>
          <a:bodyPr wrap="none" rtlCol="0">
            <a:spAutoFit/>
          </a:bodyPr>
          <a:lstStyle/>
          <a:p>
            <a:r>
              <a:rPr lang="en-IN" altLang="en-US"/>
              <a:t>O/P of Sample_video</a:t>
            </a:r>
            <a:endParaRPr lang="en-I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2002329" y="792480"/>
            <a:ext cx="4873927" cy="76944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IN" altLang="en-US" sz="4400" b="1" dirty="0">
                <a:latin typeface="Algerian" pitchFamily="82" charset="0"/>
              </a:rPr>
              <a:t>Contribution</a:t>
            </a:r>
            <a:r>
              <a:rPr lang="en-IN" altLang="en-US" sz="2400" b="1" dirty="0"/>
              <a:t> </a:t>
            </a:r>
            <a:endParaRPr lang="en-IN" altLang="en-US" sz="2400" b="1" dirty="0"/>
          </a:p>
        </p:txBody>
      </p:sp>
      <p:sp>
        <p:nvSpPr>
          <p:cNvPr id="6" name="Text Box 5"/>
          <p:cNvSpPr txBox="1"/>
          <p:nvPr/>
        </p:nvSpPr>
        <p:spPr>
          <a:xfrm>
            <a:off x="798519" y="2492896"/>
            <a:ext cx="7281545" cy="2862322"/>
          </a:xfrm>
          <a:prstGeom prst="rect">
            <a:avLst/>
          </a:prstGeom>
          <a:ln w="38100"/>
          <a:effectLst>
            <a:glow rad="63500">
              <a:schemeClr val="accent1">
                <a:satMod val="175000"/>
                <a:alpha val="40000"/>
              </a:schemeClr>
            </a:glo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lnSpc>
                <a:spcPct val="200000"/>
              </a:lnSpc>
            </a:pPr>
            <a:r>
              <a:rPr lang="en-IN" altLang="en-US" b="1" dirty="0">
                <a:latin typeface="Arial" panose="020B0604020202020204" pitchFamily="34" charset="0"/>
                <a:cs typeface="Arial" panose="020B0604020202020204" pitchFamily="34" charset="0"/>
              </a:rPr>
              <a:t>Sagar Mondal</a:t>
            </a:r>
            <a:r>
              <a:rPr lang="en-IN" altLang="en-US" dirty="0">
                <a:latin typeface="Arial" panose="020B0604020202020204" pitchFamily="34" charset="0"/>
                <a:cs typeface="Arial" panose="020B0604020202020204" pitchFamily="34" charset="0"/>
              </a:rPr>
              <a:t>(Group leader): Code section </a:t>
            </a:r>
            <a:endParaRPr lang="en-IN" altLang="en-US" dirty="0">
              <a:latin typeface="Arial" panose="020B0604020202020204" pitchFamily="34" charset="0"/>
              <a:cs typeface="Arial" panose="020B0604020202020204" pitchFamily="34" charset="0"/>
            </a:endParaRPr>
          </a:p>
          <a:p>
            <a:pPr>
              <a:lnSpc>
                <a:spcPct val="200000"/>
              </a:lnSpc>
            </a:pPr>
            <a:r>
              <a:rPr lang="en-IN" altLang="en-US" b="1" dirty="0" err="1">
                <a:latin typeface="Arial" panose="020B0604020202020204" pitchFamily="34" charset="0"/>
                <a:cs typeface="Arial" panose="020B0604020202020204" pitchFamily="34" charset="0"/>
              </a:rPr>
              <a:t>Subhankar</a:t>
            </a:r>
            <a:r>
              <a:rPr lang="en-IN" altLang="en-US" b="1" dirty="0">
                <a:latin typeface="Arial" panose="020B0604020202020204" pitchFamily="34" charset="0"/>
                <a:cs typeface="Arial" panose="020B0604020202020204" pitchFamily="34" charset="0"/>
              </a:rPr>
              <a:t> Roy</a:t>
            </a:r>
            <a:r>
              <a:rPr lang="en-IN" altLang="en-US" dirty="0">
                <a:latin typeface="Arial" panose="020B0604020202020204" pitchFamily="34" charset="0"/>
                <a:cs typeface="Arial" panose="020B0604020202020204" pitchFamily="34" charset="0"/>
              </a:rPr>
              <a:t>: Data Collection </a:t>
            </a:r>
            <a:endParaRPr lang="en-IN" altLang="en-US" dirty="0">
              <a:latin typeface="Arial" panose="020B0604020202020204" pitchFamily="34" charset="0"/>
              <a:cs typeface="Arial" panose="020B0604020202020204" pitchFamily="34" charset="0"/>
            </a:endParaRPr>
          </a:p>
          <a:p>
            <a:pPr>
              <a:lnSpc>
                <a:spcPct val="200000"/>
              </a:lnSpc>
            </a:pPr>
            <a:r>
              <a:rPr lang="en-IN" altLang="en-US" b="1" dirty="0">
                <a:latin typeface="Arial" panose="020B0604020202020204" pitchFamily="34" charset="0"/>
                <a:cs typeface="Arial" panose="020B0604020202020204" pitchFamily="34" charset="0"/>
              </a:rPr>
              <a:t>Amit Kumar Ram</a:t>
            </a:r>
            <a:r>
              <a:rPr lang="en-IN" altLang="en-US" dirty="0">
                <a:latin typeface="Arial" panose="020B0604020202020204" pitchFamily="34" charset="0"/>
                <a:cs typeface="Arial" panose="020B0604020202020204" pitchFamily="34" charset="0"/>
              </a:rPr>
              <a:t>: Code Testing &amp;  Library Import</a:t>
            </a:r>
            <a:endParaRPr lang="en-IN" altLang="en-US" dirty="0">
              <a:latin typeface="Arial" panose="020B0604020202020204" pitchFamily="34" charset="0"/>
              <a:cs typeface="Arial" panose="020B0604020202020204" pitchFamily="34" charset="0"/>
            </a:endParaRPr>
          </a:p>
          <a:p>
            <a:pPr>
              <a:lnSpc>
                <a:spcPct val="200000"/>
              </a:lnSpc>
            </a:pPr>
            <a:r>
              <a:rPr lang="en-IN" altLang="en-US" b="1" dirty="0">
                <a:latin typeface="Arial" panose="020B0604020202020204" pitchFamily="34" charset="0"/>
                <a:cs typeface="Arial" panose="020B0604020202020204" pitchFamily="34" charset="0"/>
              </a:rPr>
              <a:t>Priyashree Nandi</a:t>
            </a:r>
            <a:r>
              <a:rPr lang="en-IN" altLang="en-US" dirty="0">
                <a:latin typeface="Arial" panose="020B0604020202020204" pitchFamily="34" charset="0"/>
                <a:cs typeface="Arial" panose="020B0604020202020204" pitchFamily="34" charset="0"/>
              </a:rPr>
              <a:t>: Report Writing &amp; O/P cheeking of the code </a:t>
            </a:r>
            <a:endParaRPr lang="en-IN" altLang="en-US" dirty="0">
              <a:latin typeface="Arial" panose="020B0604020202020204" pitchFamily="34" charset="0"/>
              <a:cs typeface="Arial" panose="020B0604020202020204" pitchFamily="34" charset="0"/>
            </a:endParaRPr>
          </a:p>
          <a:p>
            <a:pPr>
              <a:lnSpc>
                <a:spcPct val="200000"/>
              </a:lnSpc>
            </a:pPr>
            <a:r>
              <a:rPr lang="en-IN" altLang="en-US" b="1" dirty="0">
                <a:latin typeface="Arial" panose="020B0604020202020204" pitchFamily="34" charset="0"/>
                <a:cs typeface="Arial" panose="020B0604020202020204" pitchFamily="34" charset="0"/>
              </a:rPr>
              <a:t>Divya Gupta</a:t>
            </a:r>
            <a:r>
              <a:rPr lang="en-IN" altLang="en-US" dirty="0">
                <a:latin typeface="Arial" panose="020B0604020202020204" pitchFamily="34" charset="0"/>
                <a:cs typeface="Arial" panose="020B0604020202020204" pitchFamily="34" charset="0"/>
              </a:rPr>
              <a:t>: Power Point Presentation &amp;  UCF Dataset</a:t>
            </a:r>
            <a:endParaRPr lang="en-IN" altLang="en-US" dirty="0">
              <a:latin typeface="Arial" panose="020B0604020202020204" pitchFamily="34" charset="0"/>
              <a:cs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857224" y="2000240"/>
            <a:ext cx="7058052" cy="3638560"/>
          </a:xfrm>
          <a:ln w="38100"/>
          <a:effectLst>
            <a:glow rad="63500">
              <a:schemeClr val="accent1">
                <a:satMod val="175000"/>
                <a:alpha val="40000"/>
              </a:schemeClr>
            </a:glow>
          </a:effectLst>
        </p:spPr>
        <p:style>
          <a:lnRef idx="2">
            <a:schemeClr val="accent2"/>
          </a:lnRef>
          <a:fillRef idx="1">
            <a:schemeClr val="lt1"/>
          </a:fillRef>
          <a:effectRef idx="0">
            <a:schemeClr val="accent2"/>
          </a:effectRef>
          <a:fontRef idx="minor">
            <a:schemeClr val="dk1"/>
          </a:fontRef>
        </p:style>
        <p:txBody>
          <a:bodyPr/>
          <a:lstStyle/>
          <a:p>
            <a:pPr algn="just"/>
            <a:r>
              <a:rPr lang="en-US" dirty="0">
                <a:solidFill>
                  <a:schemeClr val="tx1"/>
                </a:solidFill>
              </a:rPr>
              <a:t>Human activity recognition has a wide range of uses because of its impact on well being.</a:t>
            </a:r>
            <a:endParaRPr lang="en-US" dirty="0">
              <a:solidFill>
                <a:schemeClr val="tx1"/>
              </a:solidFill>
            </a:endParaRPr>
          </a:p>
          <a:p>
            <a:pPr algn="just"/>
            <a:r>
              <a:rPr lang="en-US" dirty="0">
                <a:solidFill>
                  <a:schemeClr val="tx1"/>
                </a:solidFill>
              </a:rPr>
              <a:t>It is becoming a fundamental tool in healthcare solutions such as preventing obesity or caring for elderly person</a:t>
            </a:r>
            <a:endParaRPr lang="en-US" dirty="0">
              <a:solidFill>
                <a:schemeClr val="tx1"/>
              </a:solidFill>
            </a:endParaRPr>
          </a:p>
        </p:txBody>
      </p:sp>
      <p:sp>
        <p:nvSpPr>
          <p:cNvPr id="5" name="Title 4"/>
          <p:cNvSpPr>
            <a:spLocks noGrp="1"/>
          </p:cNvSpPr>
          <p:nvPr>
            <p:ph type="ctrTitle"/>
          </p:nvPr>
        </p:nvSpPr>
        <p:spPr>
          <a:xfrm>
            <a:off x="500034" y="428604"/>
            <a:ext cx="7772400" cy="1071570"/>
          </a:xfrm>
        </p:spPr>
        <p:style>
          <a:lnRef idx="1">
            <a:schemeClr val="accent1"/>
          </a:lnRef>
          <a:fillRef idx="2">
            <a:schemeClr val="accent1"/>
          </a:fillRef>
          <a:effectRef idx="1">
            <a:schemeClr val="accent1"/>
          </a:effectRef>
          <a:fontRef idx="minor">
            <a:schemeClr val="dk1"/>
          </a:fontRef>
        </p:style>
        <p:txBody>
          <a:bodyPr/>
          <a:lstStyle/>
          <a:p>
            <a:r>
              <a:rPr lang="en-US" b="1" i="1" dirty="0">
                <a:latin typeface="Algerian" pitchFamily="82" charset="0"/>
              </a:rPr>
              <a:t>CONCLUSION</a:t>
            </a:r>
            <a:endParaRPr lang="en-US" b="1" i="1" dirty="0">
              <a:latin typeface="Algerian"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Subtitle 3"/>
          <p:cNvSpPr>
            <a:spLocks noGrp="1"/>
          </p:cNvSpPr>
          <p:nvPr>
            <p:ph type="subTitle" idx="1"/>
          </p:nvPr>
        </p:nvSpPr>
        <p:spPr>
          <a:xfrm>
            <a:off x="857250" y="1071546"/>
            <a:ext cx="7286650" cy="5643602"/>
          </a:xfrm>
        </p:spPr>
        <p:style>
          <a:lnRef idx="1">
            <a:schemeClr val="accent5"/>
          </a:lnRef>
          <a:fillRef idx="2">
            <a:schemeClr val="accent5"/>
          </a:fillRef>
          <a:effectRef idx="1">
            <a:schemeClr val="accent5"/>
          </a:effectRef>
          <a:fontRef idx="minor">
            <a:schemeClr val="dk1"/>
          </a:fontRef>
        </p:style>
        <p:txBody>
          <a:bodyPr>
            <a:noAutofit/>
          </a:bodyPr>
          <a:lstStyle/>
          <a:p>
            <a:pPr marL="342900" indent="-342900" algn="l">
              <a:lnSpc>
                <a:spcPct val="150000"/>
              </a:lnSpc>
              <a:buFont typeface="+mj-lt"/>
              <a:buAutoNum type="arabicPeriod"/>
            </a:pPr>
            <a:r>
              <a:rPr lang="en-IN" altLang="en-US" sz="1800" b="1" dirty="0">
                <a:solidFill>
                  <a:srgbClr val="7030A0"/>
                </a:solidFill>
                <a:latin typeface="Arial" panose="020B0604020202020204" pitchFamily="34" charset="0"/>
                <a:cs typeface="Arial" panose="020B0604020202020204" pitchFamily="34" charset="0"/>
              </a:rPr>
              <a:t> </a:t>
            </a:r>
            <a:r>
              <a:rPr lang="en-US" sz="1800" b="1" dirty="0">
                <a:solidFill>
                  <a:srgbClr val="7030A0"/>
                </a:solidFill>
                <a:latin typeface="Arial" panose="020B0604020202020204" pitchFamily="34" charset="0"/>
                <a:cs typeface="Arial" panose="020B0604020202020204" pitchFamily="34" charset="0"/>
                <a:sym typeface="+mn-ea"/>
              </a:rPr>
              <a:t>Introduction to the project</a:t>
            </a:r>
            <a:endParaRPr lang="en-IN" sz="1800" b="1" dirty="0">
              <a:solidFill>
                <a:srgbClr val="7030A0"/>
              </a:solidFill>
              <a:latin typeface="Arial" panose="020B0604020202020204" pitchFamily="34" charset="0"/>
              <a:cs typeface="Arial" panose="020B0604020202020204" pitchFamily="34" charset="0"/>
              <a:sym typeface="+mn-ea"/>
            </a:endParaRPr>
          </a:p>
          <a:p>
            <a:pPr marL="342900" indent="-342900" algn="l">
              <a:lnSpc>
                <a:spcPct val="150000"/>
              </a:lnSpc>
              <a:buFont typeface="+mj-lt"/>
              <a:buAutoNum type="arabicPeriod"/>
            </a:pPr>
            <a:r>
              <a:rPr lang="en-US" sz="1800" b="1" dirty="0">
                <a:solidFill>
                  <a:srgbClr val="7030A0"/>
                </a:solidFill>
                <a:latin typeface="Arial" panose="020B0604020202020204" pitchFamily="34" charset="0"/>
                <a:cs typeface="Arial" panose="020B0604020202020204" pitchFamily="34" charset="0"/>
                <a:sym typeface="+mn-ea"/>
              </a:rPr>
              <a:t>What is the action recognition</a:t>
            </a:r>
            <a:endParaRPr lang="en-US" sz="1800" b="1" dirty="0">
              <a:solidFill>
                <a:srgbClr val="7030A0"/>
              </a:solidFill>
              <a:latin typeface="Arial" panose="020B0604020202020204" pitchFamily="34" charset="0"/>
              <a:cs typeface="Arial" panose="020B0604020202020204" pitchFamily="34" charset="0"/>
              <a:sym typeface="+mn-ea"/>
            </a:endParaRPr>
          </a:p>
          <a:p>
            <a:pPr marL="342900" indent="-342900" algn="l">
              <a:lnSpc>
                <a:spcPct val="150000"/>
              </a:lnSpc>
              <a:buFont typeface="+mj-lt"/>
              <a:buAutoNum type="arabicPeriod"/>
            </a:pPr>
            <a:r>
              <a:rPr lang="en-US" sz="1800" b="1" dirty="0">
                <a:solidFill>
                  <a:srgbClr val="7030A0"/>
                </a:solidFill>
                <a:latin typeface="Arial" panose="020B0604020202020204" pitchFamily="34" charset="0"/>
                <a:cs typeface="Arial" panose="020B0604020202020204" pitchFamily="34" charset="0"/>
                <a:sym typeface="+mn-ea"/>
              </a:rPr>
              <a:t>Activities divided in different </a:t>
            </a:r>
            <a:r>
              <a:rPr lang="en-IN" sz="1800" b="1" dirty="0">
                <a:solidFill>
                  <a:srgbClr val="7030A0"/>
                </a:solidFill>
                <a:latin typeface="Arial" panose="020B0604020202020204" pitchFamily="34" charset="0"/>
                <a:cs typeface="Arial" panose="020B0604020202020204" pitchFamily="34" charset="0"/>
                <a:sym typeface="+mn-ea"/>
              </a:rPr>
              <a:t>category</a:t>
            </a:r>
            <a:endParaRPr lang="en-US" sz="1800" b="1" dirty="0">
              <a:solidFill>
                <a:srgbClr val="7030A0"/>
              </a:solidFill>
              <a:latin typeface="Arial" panose="020B0604020202020204" pitchFamily="34" charset="0"/>
              <a:cs typeface="Arial" panose="020B0604020202020204" pitchFamily="34" charset="0"/>
            </a:endParaRPr>
          </a:p>
          <a:p>
            <a:pPr marL="342900" indent="-342900" algn="l">
              <a:lnSpc>
                <a:spcPct val="150000"/>
              </a:lnSpc>
              <a:buFont typeface="+mj-lt"/>
              <a:buAutoNum type="arabicPeriod"/>
            </a:pPr>
            <a:r>
              <a:rPr lang="en-IN" altLang="en-US" sz="1800" b="1" dirty="0">
                <a:solidFill>
                  <a:srgbClr val="7030A0"/>
                </a:solidFill>
                <a:latin typeface="Arial" panose="020B0604020202020204" pitchFamily="34" charset="0"/>
                <a:cs typeface="Arial" panose="020B0604020202020204" pitchFamily="34" charset="0"/>
              </a:rPr>
              <a:t> </a:t>
            </a:r>
            <a:r>
              <a:rPr lang="en-US" sz="1800" b="1" dirty="0">
                <a:solidFill>
                  <a:srgbClr val="7030A0"/>
                </a:solidFill>
                <a:latin typeface="Arial" panose="020B0604020202020204" pitchFamily="34" charset="0"/>
                <a:cs typeface="Arial" panose="020B0604020202020204" pitchFamily="34" charset="0"/>
                <a:sym typeface="+mn-ea"/>
              </a:rPr>
              <a:t>Introduction of the dataset</a:t>
            </a:r>
            <a:endParaRPr lang="en-IN" sz="1800" b="1" dirty="0">
              <a:solidFill>
                <a:srgbClr val="7030A0"/>
              </a:solidFill>
              <a:latin typeface="Arial" panose="020B0604020202020204" pitchFamily="34" charset="0"/>
              <a:cs typeface="Arial" panose="020B0604020202020204" pitchFamily="34" charset="0"/>
              <a:sym typeface="+mn-ea"/>
            </a:endParaRPr>
          </a:p>
          <a:p>
            <a:pPr marL="342900" indent="-342900" algn="l">
              <a:lnSpc>
                <a:spcPct val="150000"/>
              </a:lnSpc>
              <a:buFont typeface="+mj-lt"/>
              <a:buAutoNum type="arabicPeriod"/>
            </a:pPr>
            <a:r>
              <a:rPr lang="en-US" sz="1800" b="1" dirty="0">
                <a:solidFill>
                  <a:srgbClr val="7030A0"/>
                </a:solidFill>
                <a:latin typeface="Arial" panose="020B0604020202020204" pitchFamily="34" charset="0"/>
                <a:cs typeface="Arial" panose="020B0604020202020204" pitchFamily="34" charset="0"/>
                <a:sym typeface="+mn-ea"/>
              </a:rPr>
              <a:t>Background study</a:t>
            </a:r>
            <a:endParaRPr lang="en-IN" sz="1800" b="1" dirty="0">
              <a:solidFill>
                <a:srgbClr val="7030A0"/>
              </a:solidFill>
              <a:latin typeface="Arial" panose="020B0604020202020204" pitchFamily="34" charset="0"/>
              <a:cs typeface="Arial" panose="020B0604020202020204" pitchFamily="34" charset="0"/>
              <a:sym typeface="+mn-ea"/>
            </a:endParaRPr>
          </a:p>
          <a:p>
            <a:pPr marL="342900" indent="-342900" algn="l">
              <a:lnSpc>
                <a:spcPct val="150000"/>
              </a:lnSpc>
              <a:buFont typeface="+mj-lt"/>
              <a:buAutoNum type="arabicPeriod"/>
            </a:pPr>
            <a:r>
              <a:rPr lang="en-US" sz="1800" b="1" dirty="0">
                <a:solidFill>
                  <a:srgbClr val="7030A0"/>
                </a:solidFill>
                <a:latin typeface="Arial" panose="020B0604020202020204" pitchFamily="34" charset="0"/>
                <a:cs typeface="Arial" panose="020B0604020202020204" pitchFamily="34" charset="0"/>
                <a:sym typeface="+mn-ea"/>
              </a:rPr>
              <a:t>Problem statement</a:t>
            </a:r>
            <a:endParaRPr lang="en-US" sz="1800" b="1" dirty="0">
              <a:solidFill>
                <a:srgbClr val="7030A0"/>
              </a:solidFill>
              <a:latin typeface="Arial" panose="020B0604020202020204" pitchFamily="34" charset="0"/>
              <a:cs typeface="Arial" panose="020B0604020202020204" pitchFamily="34" charset="0"/>
              <a:sym typeface="+mn-ea"/>
            </a:endParaRPr>
          </a:p>
          <a:p>
            <a:pPr marL="342900" indent="-342900" algn="l">
              <a:lnSpc>
                <a:spcPct val="150000"/>
              </a:lnSpc>
              <a:buFont typeface="+mj-lt"/>
              <a:buAutoNum type="arabicPeriod"/>
            </a:pPr>
            <a:r>
              <a:rPr lang="en-US" sz="1800" b="1" dirty="0">
                <a:solidFill>
                  <a:srgbClr val="7030A0"/>
                </a:solidFill>
                <a:latin typeface="Arial" panose="020B0604020202020204" pitchFamily="34" charset="0"/>
                <a:cs typeface="Arial" panose="020B0604020202020204" pitchFamily="34" charset="0"/>
                <a:sym typeface="+mn-ea"/>
              </a:rPr>
              <a:t>Solution </a:t>
            </a:r>
            <a:r>
              <a:rPr lang="en-IN" sz="1800" b="1" dirty="0" err="1">
                <a:solidFill>
                  <a:srgbClr val="7030A0"/>
                </a:solidFill>
                <a:latin typeface="Arial" panose="020B0604020202020204" pitchFamily="34" charset="0"/>
                <a:cs typeface="Arial" panose="020B0604020202020204" pitchFamily="34" charset="0"/>
                <a:sym typeface="+mn-ea"/>
              </a:rPr>
              <a:t>approacd</a:t>
            </a:r>
            <a:endParaRPr lang="en-US" sz="1800" b="1" dirty="0">
              <a:solidFill>
                <a:srgbClr val="7030A0"/>
              </a:solidFill>
              <a:latin typeface="Arial" panose="020B0604020202020204" pitchFamily="34" charset="0"/>
              <a:cs typeface="Arial" panose="020B0604020202020204" pitchFamily="34" charset="0"/>
              <a:sym typeface="+mn-ea"/>
            </a:endParaRPr>
          </a:p>
          <a:p>
            <a:pPr marL="342900" indent="-342900" algn="l">
              <a:lnSpc>
                <a:spcPct val="150000"/>
              </a:lnSpc>
              <a:buFont typeface="+mj-lt"/>
              <a:buAutoNum type="arabicPeriod"/>
            </a:pPr>
            <a:r>
              <a:rPr lang="en-IN" altLang="en-US" sz="1800" b="1" dirty="0">
                <a:solidFill>
                  <a:srgbClr val="7030A0"/>
                </a:solidFill>
                <a:latin typeface="Arial" panose="020B0604020202020204" pitchFamily="34" charset="0"/>
                <a:cs typeface="Arial" panose="020B0604020202020204" pitchFamily="34" charset="0"/>
              </a:rPr>
              <a:t> Code Output</a:t>
            </a:r>
            <a:endParaRPr lang="en-IN" altLang="en-US" sz="1800" b="1" dirty="0">
              <a:solidFill>
                <a:srgbClr val="7030A0"/>
              </a:solidFill>
              <a:latin typeface="Arial" panose="020B0604020202020204" pitchFamily="34" charset="0"/>
              <a:cs typeface="Arial" panose="020B0604020202020204" pitchFamily="34" charset="0"/>
            </a:endParaRPr>
          </a:p>
          <a:p>
            <a:pPr marL="342900" indent="-342900" algn="l">
              <a:lnSpc>
                <a:spcPct val="150000"/>
              </a:lnSpc>
              <a:buFont typeface="+mj-lt"/>
              <a:buAutoNum type="arabicPeriod"/>
            </a:pPr>
            <a:r>
              <a:rPr lang="en-IN" altLang="en-US" sz="1800" b="1" dirty="0">
                <a:solidFill>
                  <a:srgbClr val="7030A0"/>
                </a:solidFill>
                <a:latin typeface="Arial" panose="020B0604020202020204" pitchFamily="34" charset="0"/>
                <a:cs typeface="Arial" panose="020B0604020202020204" pitchFamily="34" charset="0"/>
              </a:rPr>
              <a:t>Contribution</a:t>
            </a:r>
            <a:endParaRPr lang="en-IN" altLang="en-US" sz="1800" b="1" dirty="0">
              <a:solidFill>
                <a:srgbClr val="7030A0"/>
              </a:solidFill>
              <a:latin typeface="Arial" panose="020B0604020202020204" pitchFamily="34" charset="0"/>
              <a:cs typeface="Arial" panose="020B0604020202020204" pitchFamily="34" charset="0"/>
            </a:endParaRPr>
          </a:p>
          <a:p>
            <a:pPr marL="342900" indent="-342900" algn="l">
              <a:lnSpc>
                <a:spcPct val="150000"/>
              </a:lnSpc>
              <a:buFont typeface="+mj-lt"/>
              <a:buAutoNum type="arabicPeriod"/>
            </a:pPr>
            <a:r>
              <a:rPr lang="en-IN" altLang="en-US" sz="1800" b="1" dirty="0">
                <a:solidFill>
                  <a:srgbClr val="7030A0"/>
                </a:solidFill>
                <a:latin typeface="Arial" panose="020B0604020202020204" pitchFamily="34" charset="0"/>
                <a:cs typeface="Arial" panose="020B0604020202020204" pitchFamily="34" charset="0"/>
              </a:rPr>
              <a:t>Conclusion</a:t>
            </a:r>
            <a:endParaRPr lang="en-IN" altLang="en-US" sz="1800" b="1" dirty="0">
              <a:solidFill>
                <a:srgbClr val="7030A0"/>
              </a:solidFill>
              <a:latin typeface="Arial" panose="020B0604020202020204" pitchFamily="34" charset="0"/>
              <a:cs typeface="Arial" panose="020B0604020202020204" pitchFamily="34" charset="0"/>
            </a:endParaRPr>
          </a:p>
          <a:p>
            <a:pPr marL="342900" indent="-342900" algn="l">
              <a:lnSpc>
                <a:spcPct val="150000"/>
              </a:lnSpc>
              <a:buFont typeface="+mj-lt"/>
              <a:buAutoNum type="arabicPeriod"/>
            </a:pPr>
            <a:r>
              <a:rPr lang="en-IN" altLang="en-US" sz="1800" b="1" dirty="0">
                <a:solidFill>
                  <a:srgbClr val="7030A0"/>
                </a:solidFill>
                <a:latin typeface="Arial" panose="020B0604020202020204" pitchFamily="34" charset="0"/>
                <a:cs typeface="Arial" panose="020B0604020202020204" pitchFamily="34" charset="0"/>
              </a:rPr>
              <a:t>Reference</a:t>
            </a:r>
            <a:endParaRPr lang="en-IN" altLang="en-US" sz="1800" b="1" dirty="0">
              <a:solidFill>
                <a:srgbClr val="7030A0"/>
              </a:solidFill>
              <a:latin typeface="Arial" panose="020B0604020202020204" pitchFamily="34" charset="0"/>
              <a:cs typeface="Arial" panose="020B0604020202020204" pitchFamily="34" charset="0"/>
            </a:endParaRPr>
          </a:p>
        </p:txBody>
      </p:sp>
      <p:sp>
        <p:nvSpPr>
          <p:cNvPr id="5" name="Title 4"/>
          <p:cNvSpPr>
            <a:spLocks noGrp="1"/>
          </p:cNvSpPr>
          <p:nvPr>
            <p:ph type="ctrTitle"/>
          </p:nvPr>
        </p:nvSpPr>
        <p:spPr>
          <a:xfrm>
            <a:off x="642910" y="214290"/>
            <a:ext cx="7858180" cy="642942"/>
          </a:xfrm>
        </p:spPr>
        <p:style>
          <a:lnRef idx="1">
            <a:schemeClr val="accent3"/>
          </a:lnRef>
          <a:fillRef idx="2">
            <a:schemeClr val="accent3"/>
          </a:fillRef>
          <a:effectRef idx="1">
            <a:schemeClr val="accent3"/>
          </a:effectRef>
          <a:fontRef idx="minor">
            <a:schemeClr val="dk1"/>
          </a:fontRef>
        </p:style>
        <p:txBody>
          <a:bodyPr>
            <a:normAutofit fontScale="90000"/>
          </a:bodyPr>
          <a:lstStyle/>
          <a:p>
            <a:r>
              <a:rPr lang="en-US" b="1" i="1" dirty="0">
                <a:latin typeface="Algerian" pitchFamily="82" charset="0"/>
              </a:rPr>
              <a:t>CONT</a:t>
            </a:r>
            <a:r>
              <a:rPr lang="en-IN" altLang="en-US" b="1" i="1" dirty="0">
                <a:latin typeface="Algerian" pitchFamily="82" charset="0"/>
              </a:rPr>
              <a:t>E</a:t>
            </a:r>
            <a:r>
              <a:rPr lang="en-US" b="1" i="1" dirty="0">
                <a:latin typeface="Algerian" pitchFamily="82" charset="0"/>
              </a:rPr>
              <a:t>NT</a:t>
            </a:r>
            <a:endParaRPr lang="en-US" b="1" i="1" dirty="0">
              <a:latin typeface="Algerian" pitchFamily="82"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642910" y="1571612"/>
            <a:ext cx="7572428" cy="5286388"/>
          </a:xfrm>
        </p:spPr>
        <p:style>
          <a:lnRef idx="2">
            <a:schemeClr val="accent2"/>
          </a:lnRef>
          <a:fillRef idx="1">
            <a:schemeClr val="lt1"/>
          </a:fillRef>
          <a:effectRef idx="0">
            <a:schemeClr val="accent2"/>
          </a:effectRef>
          <a:fontRef idx="minor">
            <a:schemeClr val="dk1"/>
          </a:fontRef>
        </p:style>
        <p:txBody>
          <a:bodyPr>
            <a:normAutofit fontScale="70000" lnSpcReduction="20000"/>
          </a:bodyPr>
          <a:lstStyle/>
          <a:p>
            <a:pPr algn="l">
              <a:lnSpc>
                <a:spcPct val="120000"/>
              </a:lnSpc>
            </a:pPr>
            <a:r>
              <a:rPr lang="en-US" dirty="0">
                <a:hlinkClick r:id="rId1"/>
              </a:rPr>
              <a:t>[1] https://www.neuraldesigner.com/solutions/activity-recognition</a:t>
            </a:r>
            <a:endParaRPr lang="en-US" dirty="0"/>
          </a:p>
          <a:p>
            <a:pPr algn="l">
              <a:lnSpc>
                <a:spcPct val="120000"/>
              </a:lnSpc>
            </a:pPr>
            <a:r>
              <a:rPr lang="en-US" dirty="0">
                <a:hlinkClick r:id="rId2"/>
              </a:rPr>
              <a:t>[2] https://thecleverprogrammer.com/2021/01/10/human-activity-recognition-with-machine-learning/</a:t>
            </a:r>
            <a:endParaRPr lang="en-US" dirty="0"/>
          </a:p>
          <a:p>
            <a:pPr algn="l">
              <a:lnSpc>
                <a:spcPct val="120000"/>
              </a:lnSpc>
            </a:pPr>
            <a:r>
              <a:rPr lang="en-US" dirty="0">
                <a:hlinkClick r:id="rId3"/>
              </a:rPr>
              <a:t>[3]  https://slideplayer.com/amp/10937846/</a:t>
            </a:r>
            <a:endParaRPr lang="en-US" dirty="0"/>
          </a:p>
          <a:p>
            <a:pPr algn="l">
              <a:lnSpc>
                <a:spcPct val="120000"/>
              </a:lnSpc>
            </a:pPr>
            <a:r>
              <a:rPr lang="en-US" dirty="0">
                <a:hlinkClick r:id="rId4"/>
              </a:rPr>
              <a:t>[4] https://upscwithnikhil.com/article/ethics/human-actions#:~:text=Human%20actions%20are%20defined%20as,one%20day%20by%20armed%20robbers</a:t>
            </a:r>
            <a:endParaRPr lang="en-US" dirty="0"/>
          </a:p>
          <a:p>
            <a:pPr algn="l">
              <a:lnSpc>
                <a:spcPct val="120000"/>
              </a:lnSpc>
            </a:pPr>
            <a:r>
              <a:rPr lang="en-US" dirty="0">
                <a:hlinkClick r:id="rId5"/>
              </a:rPr>
              <a:t>[5]https://www.frontiersin.org/articles/10.3389/frobt.2015.00028/full#:~:text=Depending%20on%20their%20complexity%2C%20human,%3B%20and%20(vi)%20events</a:t>
            </a:r>
            <a:endParaRPr lang="en-US" dirty="0"/>
          </a:p>
          <a:p>
            <a:pPr algn="l">
              <a:lnSpc>
                <a:spcPct val="120000"/>
              </a:lnSpc>
            </a:pPr>
            <a:r>
              <a:rPr lang="en-US" dirty="0">
                <a:hlinkClick r:id="rId6"/>
              </a:rPr>
              <a:t>[6] https://youtu.be/dQAwXaxczkk</a:t>
            </a:r>
            <a:endParaRPr lang="en-US" dirty="0"/>
          </a:p>
          <a:p>
            <a:pPr algn="l">
              <a:lnSpc>
                <a:spcPct val="120000"/>
              </a:lnSpc>
            </a:pPr>
            <a:r>
              <a:rPr lang="en-US" dirty="0">
                <a:solidFill>
                  <a:schemeClr val="tx1"/>
                </a:solidFill>
              </a:rPr>
              <a:t>Our Github Link:</a:t>
            </a:r>
            <a:endParaRPr lang="en-US" dirty="0"/>
          </a:p>
          <a:p>
            <a:pPr algn="l">
              <a:lnSpc>
                <a:spcPct val="120000"/>
              </a:lnSpc>
            </a:pPr>
            <a:r>
              <a:rPr lang="en-US" dirty="0">
                <a:hlinkClick r:id="rId7" tooltip="" action="ppaction://hlinkfile"/>
              </a:rPr>
              <a:t>https://github.com/GSagarMandal/Action_Detection_ML.git</a:t>
            </a:r>
            <a:endParaRPr lang="en-US" dirty="0"/>
          </a:p>
        </p:txBody>
      </p:sp>
      <p:sp>
        <p:nvSpPr>
          <p:cNvPr id="5" name="Title 4"/>
          <p:cNvSpPr>
            <a:spLocks noGrp="1"/>
          </p:cNvSpPr>
          <p:nvPr>
            <p:ph type="ctrTitle"/>
          </p:nvPr>
        </p:nvSpPr>
        <p:spPr>
          <a:xfrm>
            <a:off x="571472" y="285728"/>
            <a:ext cx="7772400" cy="1000132"/>
          </a:xfrm>
        </p:spPr>
        <p:style>
          <a:lnRef idx="1">
            <a:schemeClr val="accent1"/>
          </a:lnRef>
          <a:fillRef idx="2">
            <a:schemeClr val="accent1"/>
          </a:fillRef>
          <a:effectRef idx="1">
            <a:schemeClr val="accent1"/>
          </a:effectRef>
          <a:fontRef idx="minor">
            <a:schemeClr val="dk1"/>
          </a:fontRef>
        </p:style>
        <p:txBody>
          <a:bodyPr/>
          <a:lstStyle/>
          <a:p>
            <a:r>
              <a:rPr lang="en-US" b="1" dirty="0">
                <a:latin typeface="Algerian" pitchFamily="82" charset="0"/>
              </a:rPr>
              <a:t>REFERENCE</a:t>
            </a:r>
            <a:endParaRPr lang="en-US" b="1" dirty="0">
              <a:latin typeface="Algerian" pitchFamily="82"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4000" b="-4000"/>
          </a:stretch>
        </a:blipFill>
        <a:effectLst/>
      </p:bgPr>
    </p:bg>
    <p:spTree>
      <p:nvGrpSpPr>
        <p:cNvPr id="1" name=""/>
        <p:cNvGrpSpPr/>
        <p:nvPr/>
      </p:nvGrpSpPr>
      <p:grpSpPr>
        <a:xfrm>
          <a:off x="0" y="0"/>
          <a:ext cx="0" cy="0"/>
          <a:chOff x="0" y="0"/>
          <a:chExt cx="0" cy="0"/>
        </a:xfrm>
      </p:grpSpPr>
      <p:sp>
        <p:nvSpPr>
          <p:cNvPr id="6" name="Rectangle 5"/>
          <p:cNvSpPr/>
          <p:nvPr/>
        </p:nvSpPr>
        <p:spPr>
          <a:xfrm>
            <a:off x="1500166" y="3071810"/>
            <a:ext cx="6795450" cy="1322070"/>
          </a:xfrm>
          <a:prstGeom prst="rect">
            <a:avLst/>
          </a:prstGeom>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1">
            <a:schemeClr val="accent4"/>
          </a:lnRef>
          <a:fillRef idx="2">
            <a:schemeClr val="accent4"/>
          </a:fillRef>
          <a:effectRef idx="1">
            <a:schemeClr val="accent4"/>
          </a:effectRef>
          <a:fontRef idx="minor">
            <a:schemeClr val="dk1"/>
          </a:fontRef>
        </p:style>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8000" b="1" cap="all" spc="0" dirty="0">
                <a:solidFill>
                  <a:srgbClr val="00B0F0"/>
                </a:solidFill>
                <a:effectLst>
                  <a:glow rad="139700">
                    <a:schemeClr val="accent2">
                      <a:satMod val="175000"/>
                      <a:alpha val="40000"/>
                    </a:schemeClr>
                  </a:glow>
                  <a:outerShdw blurRad="19685" dist="12700" dir="5400000" algn="tl" rotWithShape="0">
                    <a:schemeClr val="accent1">
                      <a:satMod val="130000"/>
                      <a:alpha val="60000"/>
                    </a:schemeClr>
                  </a:outerShdw>
                  <a:reflection blurRad="10000" stA="55000" endPos="48000" dist="500" dir="5400000" sy="-100000" algn="bl" rotWithShape="0"/>
                </a:effectLst>
                <a:latin typeface="Algerian" pitchFamily="82" charset="0"/>
              </a:rPr>
              <a:t>THANK YOU</a:t>
            </a:r>
            <a:endParaRPr lang="en-US" sz="8000" b="1" cap="all" spc="0" dirty="0">
              <a:solidFill>
                <a:srgbClr val="00B0F0"/>
              </a:solidFill>
              <a:effectLst>
                <a:glow rad="139700">
                  <a:schemeClr val="accent2">
                    <a:satMod val="175000"/>
                    <a:alpha val="40000"/>
                  </a:schemeClr>
                </a:glow>
                <a:outerShdw blurRad="19685" dist="12700" dir="5400000" algn="tl" rotWithShape="0">
                  <a:schemeClr val="accent1">
                    <a:satMod val="130000"/>
                    <a:alpha val="60000"/>
                  </a:schemeClr>
                </a:outerShdw>
                <a:reflection blurRad="10000" stA="55000" endPos="48000" dist="500" dir="5400000" sy="-100000" algn="bl" rotWithShape="0"/>
              </a:effectLst>
              <a:latin typeface="Algerian" pitchFamily="8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285728"/>
            <a:ext cx="7772400" cy="928694"/>
          </a:xfrm>
        </p:spPr>
        <p:style>
          <a:lnRef idx="1">
            <a:schemeClr val="accent3"/>
          </a:lnRef>
          <a:fillRef idx="2">
            <a:schemeClr val="accent3"/>
          </a:fillRef>
          <a:effectRef idx="1">
            <a:schemeClr val="accent3"/>
          </a:effectRef>
          <a:fontRef idx="minor">
            <a:schemeClr val="dk1"/>
          </a:fontRef>
        </p:style>
        <p:txBody>
          <a:bodyPr>
            <a:noAutofit/>
          </a:bodyPr>
          <a:lstStyle/>
          <a:p>
            <a:r>
              <a:rPr lang="en-US" sz="4000" b="1" dirty="0">
                <a:latin typeface="Algerian" pitchFamily="82" charset="0"/>
              </a:rPr>
              <a:t>Introduction to the project</a:t>
            </a:r>
            <a:endParaRPr lang="en-US" sz="4000" b="1" dirty="0">
              <a:latin typeface="Algerian" pitchFamily="82" charset="0"/>
            </a:endParaRPr>
          </a:p>
        </p:txBody>
      </p:sp>
      <p:sp>
        <p:nvSpPr>
          <p:cNvPr id="3" name="Subtitle 2"/>
          <p:cNvSpPr>
            <a:spLocks noGrp="1"/>
          </p:cNvSpPr>
          <p:nvPr>
            <p:ph type="subTitle" idx="1"/>
          </p:nvPr>
        </p:nvSpPr>
        <p:spPr>
          <a:xfrm>
            <a:off x="971600" y="4145157"/>
            <a:ext cx="7912968" cy="2579681"/>
          </a:xfrm>
          <a:ln w="57150">
            <a:solidFill>
              <a:srgbClr val="FFC000"/>
            </a:solidFill>
          </a:ln>
          <a:scene3d>
            <a:camera prst="orthographicFront"/>
            <a:lightRig rig="threePt" dir="t"/>
          </a:scene3d>
          <a:sp3d>
            <a:bevelT/>
          </a:sp3d>
        </p:spPr>
        <p:txBody>
          <a:bodyPr>
            <a:normAutofit lnSpcReduction="10000"/>
          </a:bodyPr>
          <a:lstStyle/>
          <a:p>
            <a:pPr algn="just">
              <a:lnSpc>
                <a:spcPct val="160000"/>
              </a:lnSpc>
            </a:pPr>
            <a:r>
              <a:rPr lang="en-US" sz="1800" b="1" dirty="0">
                <a:solidFill>
                  <a:schemeClr val="tx1"/>
                </a:solidFill>
                <a:latin typeface="Arial" panose="020B0604020202020204" pitchFamily="34" charset="0"/>
                <a:cs typeface="Arial" panose="020B0604020202020204" pitchFamily="34" charset="0"/>
              </a:rPr>
              <a:t>The aim of our project is to understand human behavior and assign a label to each action. It has a wide range of applications, and therefore has been attracting increasing attention in the field of computer vision. Take a video or image input and identify the action that is being performed by the person in the video. The actions can be anything from applying makeup</a:t>
            </a:r>
            <a:r>
              <a:rPr lang="en-US" sz="1600" b="1" dirty="0">
                <a:solidFill>
                  <a:schemeClr val="tx1"/>
                </a:solidFill>
                <a:latin typeface="Arial" panose="020B0604020202020204" pitchFamily="34" charset="0"/>
                <a:cs typeface="Arial" panose="020B0604020202020204" pitchFamily="34" charset="0"/>
              </a:rPr>
              <a:t>, dancing , </a:t>
            </a:r>
            <a:r>
              <a:rPr lang="en-US" sz="1600" b="1" dirty="0" err="1">
                <a:solidFill>
                  <a:schemeClr val="tx1"/>
                </a:solidFill>
                <a:latin typeface="Arial" panose="020B0604020202020204" pitchFamily="34" charset="0"/>
                <a:cs typeface="Arial" panose="020B0604020202020204" pitchFamily="34" charset="0"/>
              </a:rPr>
              <a:t>singing,football</a:t>
            </a:r>
            <a:r>
              <a:rPr lang="en-US" sz="1600" b="1" dirty="0">
                <a:solidFill>
                  <a:schemeClr val="tx1"/>
                </a:solidFill>
                <a:latin typeface="Arial" panose="020B0604020202020204" pitchFamily="34" charset="0"/>
                <a:cs typeface="Arial" panose="020B0604020202020204" pitchFamily="34" charset="0"/>
              </a:rPr>
              <a:t>,  etc.</a:t>
            </a:r>
            <a:endParaRPr lang="en-US" sz="1600" b="1" dirty="0">
              <a:solidFill>
                <a:schemeClr val="tx1"/>
              </a:solidFill>
              <a:latin typeface="Arial" panose="020B0604020202020204" pitchFamily="34" charset="0"/>
              <a:cs typeface="Arial" panose="020B0604020202020204" pitchFamily="34" charset="0"/>
            </a:endParaRPr>
          </a:p>
        </p:txBody>
      </p:sp>
      <p:sp>
        <p:nvSpPr>
          <p:cNvPr id="4" name="Rectangle 3"/>
          <p:cNvSpPr/>
          <p:nvPr/>
        </p:nvSpPr>
        <p:spPr>
          <a:xfrm>
            <a:off x="251520" y="1412776"/>
            <a:ext cx="7560840" cy="2534027"/>
          </a:xfrm>
          <a:prstGeom prst="rect">
            <a:avLst/>
          </a:prstGeom>
          <a:ln w="57150">
            <a:solidFill>
              <a:schemeClr val="bg2">
                <a:lumMod val="25000"/>
              </a:schemeClr>
            </a:solidFill>
          </a:ln>
          <a:scene3d>
            <a:camera prst="orthographicFront"/>
            <a:lightRig rig="threePt" dir="t"/>
          </a:scene3d>
          <a:sp3d extrusionH="76200">
            <a:bevelT/>
            <a:extrusionClr>
              <a:srgbClr val="FFFF00"/>
            </a:extrusionClr>
          </a:sp3d>
        </p:spPr>
        <p:style>
          <a:lnRef idx="2">
            <a:schemeClr val="accent1"/>
          </a:lnRef>
          <a:fillRef idx="1">
            <a:schemeClr val="lt1"/>
          </a:fillRef>
          <a:effectRef idx="0">
            <a:schemeClr val="accent1"/>
          </a:effectRef>
          <a:fontRef idx="minor">
            <a:schemeClr val="dk1"/>
          </a:fontRef>
        </p:style>
        <p:txBody>
          <a:bodyPr wrap="square">
            <a:spAutoFit/>
          </a:bodyPr>
          <a:lstStyle/>
          <a:p>
            <a:pPr algn="just">
              <a:lnSpc>
                <a:spcPct val="150000"/>
              </a:lnSpc>
            </a:pPr>
            <a:r>
              <a:rPr lang="en-US" b="1" dirty="0">
                <a:latin typeface="Arial" panose="020B0604020202020204" pitchFamily="34" charset="0"/>
                <a:cs typeface="Arial" panose="020B0604020202020204" pitchFamily="34" charset="0"/>
              </a:rPr>
              <a:t>First of we need to understand - what is the machine learning? Machine learning is a subfield of artificial intelligence, which is broadly defined as the capability of a machine to imitate intelligent human behavior. Artificial intelligence systems are used to perform complex tasks in a way that is similar to how humans solve problems.</a:t>
            </a:r>
            <a:endParaRPr lang="en-US" b="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571479"/>
            <a:ext cx="7772400" cy="785819"/>
          </a:xfrm>
        </p:spPr>
        <p:style>
          <a:lnRef idx="1">
            <a:schemeClr val="accent4"/>
          </a:lnRef>
          <a:fillRef idx="2">
            <a:schemeClr val="accent4"/>
          </a:fillRef>
          <a:effectRef idx="1">
            <a:schemeClr val="accent4"/>
          </a:effectRef>
          <a:fontRef idx="minor">
            <a:schemeClr val="dk1"/>
          </a:fontRef>
        </p:style>
        <p:txBody>
          <a:bodyPr>
            <a:normAutofit/>
          </a:bodyPr>
          <a:lstStyle/>
          <a:p>
            <a:r>
              <a:rPr lang="en-US" sz="3600" b="1" dirty="0">
                <a:latin typeface="Algerian" pitchFamily="82" charset="0"/>
              </a:rPr>
              <a:t>What is the action recognition</a:t>
            </a:r>
            <a:endParaRPr lang="en-US" sz="3600" b="1" dirty="0">
              <a:latin typeface="Algerian" pitchFamily="82" charset="0"/>
            </a:endParaRPr>
          </a:p>
        </p:txBody>
      </p:sp>
      <p:sp>
        <p:nvSpPr>
          <p:cNvPr id="3" name="Subtitle 2"/>
          <p:cNvSpPr>
            <a:spLocks noGrp="1"/>
          </p:cNvSpPr>
          <p:nvPr>
            <p:ph type="subTitle" idx="1"/>
          </p:nvPr>
        </p:nvSpPr>
        <p:spPr>
          <a:xfrm>
            <a:off x="500034" y="1714488"/>
            <a:ext cx="4071966" cy="4786346"/>
          </a:xfrm>
          <a:ln w="38100">
            <a:solidFill>
              <a:schemeClr val="accent2">
                <a:lumMod val="75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normAutofit/>
          </a:bodyPr>
          <a:lstStyle/>
          <a:p>
            <a:pPr algn="just"/>
            <a:r>
              <a:rPr lang="en-US" sz="1800" b="1" dirty="0">
                <a:solidFill>
                  <a:schemeClr val="tx1"/>
                </a:solidFill>
                <a:latin typeface="Arial" panose="020B0604020202020204" pitchFamily="34" charset="0"/>
                <a:cs typeface="Arial" panose="020B0604020202020204" pitchFamily="34" charset="0"/>
              </a:rPr>
              <a:t>Human action recognition is the very interesting problem where the  main goal is to analyze a video  and recognize the  action being performed by the person in the video. There are two type of action Some simple action  like standing can be identified by using just a single frame for more complex action such as walking running  bending or falling might required more than one frames to identify the action correctly.</a:t>
            </a:r>
            <a:endParaRPr lang="en-US" sz="1800" b="1" dirty="0">
              <a:solidFill>
                <a:schemeClr val="tx1"/>
              </a:solidFill>
              <a:latin typeface="Arial" panose="020B0604020202020204" pitchFamily="34" charset="0"/>
              <a:cs typeface="Arial" panose="020B0604020202020204" pitchFamily="34" charset="0"/>
            </a:endParaRPr>
          </a:p>
        </p:txBody>
      </p:sp>
      <p:pic>
        <p:nvPicPr>
          <p:cNvPr id="1026" name="Picture 2"/>
          <p:cNvPicPr>
            <a:picLocks noChangeAspect="1" noChangeArrowheads="1"/>
          </p:cNvPicPr>
          <p:nvPr/>
        </p:nvPicPr>
        <p:blipFill>
          <a:blip r:embed="rId1"/>
          <a:srcRect/>
          <a:stretch>
            <a:fillRect/>
          </a:stretch>
        </p:blipFill>
        <p:spPr bwMode="auto">
          <a:xfrm>
            <a:off x="5000628" y="1714488"/>
            <a:ext cx="3500462" cy="4643470"/>
          </a:xfrm>
          <a:prstGeom prst="rect">
            <a:avLst/>
          </a:prstGeom>
          <a:ln w="38100" cap="sq">
            <a:solidFill>
              <a:schemeClr val="accent2">
                <a:lumMod val="75000"/>
              </a:schemeClr>
            </a:solidFill>
            <a:prstDash val="solid"/>
            <a:miter lim="800000"/>
            <a:headEnd/>
            <a:tailEnd/>
          </a:ln>
          <a:effectLst>
            <a:glow rad="63500">
              <a:schemeClr val="accent2">
                <a:satMod val="175000"/>
                <a:alpha val="40000"/>
              </a:schemeClr>
            </a:glow>
            <a:outerShdw blurRad="50800" dist="38100" dir="2700000" algn="tl" rotWithShape="0">
              <a:srgbClr val="000000">
                <a:alpha val="43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357166"/>
            <a:ext cx="7772400" cy="1000132"/>
          </a:xfrm>
        </p:spPr>
        <p:style>
          <a:lnRef idx="1">
            <a:schemeClr val="accent4"/>
          </a:lnRef>
          <a:fillRef idx="2">
            <a:schemeClr val="accent4"/>
          </a:fillRef>
          <a:effectRef idx="1">
            <a:schemeClr val="accent4"/>
          </a:effectRef>
          <a:fontRef idx="minor">
            <a:schemeClr val="dk1"/>
          </a:fontRef>
        </p:style>
        <p:txBody>
          <a:bodyPr>
            <a:noAutofit/>
          </a:bodyPr>
          <a:lstStyle/>
          <a:p>
            <a:r>
              <a:rPr lang="en-US" sz="3200" b="1" dirty="0">
                <a:latin typeface="Algerian" pitchFamily="82" charset="0"/>
              </a:rPr>
              <a:t>Activities  are  divided  in  different  category</a:t>
            </a:r>
            <a:endParaRPr lang="en-US" sz="3200" b="1" dirty="0">
              <a:latin typeface="Algerian" pitchFamily="82" charset="0"/>
            </a:endParaRPr>
          </a:p>
        </p:txBody>
      </p:sp>
      <p:sp>
        <p:nvSpPr>
          <p:cNvPr id="3" name="Subtitle 2"/>
          <p:cNvSpPr>
            <a:spLocks noGrp="1"/>
          </p:cNvSpPr>
          <p:nvPr>
            <p:ph type="subTitle" idx="1"/>
          </p:nvPr>
        </p:nvSpPr>
        <p:spPr>
          <a:xfrm>
            <a:off x="500034" y="1571612"/>
            <a:ext cx="4214842" cy="4857784"/>
          </a:xfrm>
          <a:ln w="38100">
            <a:solidFill>
              <a:schemeClr val="accent2">
                <a:lumMod val="75000"/>
              </a:schemeClr>
            </a:solidFill>
          </a:ln>
          <a:effectLst>
            <a:glow rad="63500">
              <a:schemeClr val="accent1">
                <a:satMod val="175000"/>
                <a:alpha val="40000"/>
              </a:schemeClr>
            </a:glow>
          </a:effectLst>
        </p:spPr>
        <p:txBody>
          <a:bodyPr>
            <a:normAutofit lnSpcReduction="10000"/>
          </a:bodyPr>
          <a:lstStyle/>
          <a:p>
            <a:pPr algn="just"/>
            <a:r>
              <a:rPr lang="en-US" sz="1800" b="1" dirty="0">
                <a:solidFill>
                  <a:schemeClr val="tx1"/>
                </a:solidFill>
                <a:latin typeface="Arial" panose="020B0604020202020204" pitchFamily="34" charset="0"/>
                <a:cs typeface="Arial" panose="020B0604020202020204" pitchFamily="34" charset="0"/>
              </a:rPr>
              <a:t>The goal of human activity recognition is to examine activities from video sequences or still images. Motivated by this fact, human activity recognition systems aim to correctly classify input data into its underlying activity category. Depending on their complexity, human activities are categorized into:</a:t>
            </a:r>
            <a:endParaRPr lang="en-US" sz="1800" b="1" dirty="0">
              <a:solidFill>
                <a:schemeClr val="tx1"/>
              </a:solidFill>
              <a:latin typeface="Arial" panose="020B0604020202020204" pitchFamily="34" charset="0"/>
              <a:cs typeface="Arial" panose="020B0604020202020204" pitchFamily="34" charset="0"/>
            </a:endParaRPr>
          </a:p>
          <a:p>
            <a:pPr algn="just"/>
            <a:r>
              <a:rPr lang="en-US" sz="1800" b="1" dirty="0">
                <a:solidFill>
                  <a:srgbClr val="FF0000"/>
                </a:solidFill>
                <a:latin typeface="Arial" panose="020B0604020202020204" pitchFamily="34" charset="0"/>
                <a:cs typeface="Arial" panose="020B0604020202020204" pitchFamily="34" charset="0"/>
              </a:rPr>
              <a:t>(</a:t>
            </a:r>
            <a:r>
              <a:rPr lang="en-US" sz="1800" b="1" dirty="0" err="1">
                <a:solidFill>
                  <a:srgbClr val="FF0000"/>
                </a:solidFill>
                <a:latin typeface="Arial" panose="020B0604020202020204" pitchFamily="34" charset="0"/>
                <a:cs typeface="Arial" panose="020B0604020202020204" pitchFamily="34" charset="0"/>
              </a:rPr>
              <a:t>i</a:t>
            </a:r>
            <a:r>
              <a:rPr lang="en-US" sz="1800" b="1" dirty="0">
                <a:solidFill>
                  <a:srgbClr val="FF0000"/>
                </a:solidFill>
                <a:latin typeface="Arial" panose="020B0604020202020204" pitchFamily="34" charset="0"/>
                <a:cs typeface="Arial" panose="020B0604020202020204" pitchFamily="34" charset="0"/>
              </a:rPr>
              <a:t>)</a:t>
            </a:r>
            <a:r>
              <a:rPr lang="en-US" sz="1800" b="1" dirty="0">
                <a:solidFill>
                  <a:schemeClr val="tx1"/>
                </a:solidFill>
                <a:latin typeface="Arial" panose="020B0604020202020204" pitchFamily="34" charset="0"/>
                <a:cs typeface="Arial" panose="020B0604020202020204" pitchFamily="34" charset="0"/>
              </a:rPr>
              <a:t> Gestures</a:t>
            </a:r>
            <a:endParaRPr lang="en-US" sz="1800" b="1" dirty="0">
              <a:solidFill>
                <a:schemeClr val="tx1"/>
              </a:solidFill>
              <a:latin typeface="Arial" panose="020B0604020202020204" pitchFamily="34" charset="0"/>
              <a:cs typeface="Arial" panose="020B0604020202020204" pitchFamily="34" charset="0"/>
            </a:endParaRPr>
          </a:p>
          <a:p>
            <a:pPr algn="just"/>
            <a:r>
              <a:rPr lang="en-US" sz="1800" b="1" dirty="0">
                <a:solidFill>
                  <a:schemeClr val="tx1"/>
                </a:solidFill>
                <a:latin typeface="Arial" panose="020B0604020202020204" pitchFamily="34" charset="0"/>
                <a:cs typeface="Arial" panose="020B0604020202020204" pitchFamily="34" charset="0"/>
              </a:rPr>
              <a:t> </a:t>
            </a:r>
            <a:r>
              <a:rPr lang="en-US" sz="1800" b="1" dirty="0">
                <a:solidFill>
                  <a:srgbClr val="FF0000"/>
                </a:solidFill>
                <a:latin typeface="Arial" panose="020B0604020202020204" pitchFamily="34" charset="0"/>
                <a:cs typeface="Arial" panose="020B0604020202020204" pitchFamily="34" charset="0"/>
              </a:rPr>
              <a:t>(ii) </a:t>
            </a:r>
            <a:r>
              <a:rPr lang="en-US" sz="1800" b="1" dirty="0">
                <a:solidFill>
                  <a:schemeClr val="tx1"/>
                </a:solidFill>
                <a:latin typeface="Arial" panose="020B0604020202020204" pitchFamily="34" charset="0"/>
                <a:cs typeface="Arial" panose="020B0604020202020204" pitchFamily="34" charset="0"/>
              </a:rPr>
              <a:t>atomic actions</a:t>
            </a:r>
            <a:endParaRPr lang="en-US" sz="1800" b="1" dirty="0">
              <a:solidFill>
                <a:schemeClr val="tx1"/>
              </a:solidFill>
              <a:latin typeface="Arial" panose="020B0604020202020204" pitchFamily="34" charset="0"/>
              <a:cs typeface="Arial" panose="020B0604020202020204" pitchFamily="34" charset="0"/>
            </a:endParaRPr>
          </a:p>
          <a:p>
            <a:pPr algn="just"/>
            <a:r>
              <a:rPr lang="en-US" sz="1800" b="1" dirty="0">
                <a:solidFill>
                  <a:srgbClr val="FF0000"/>
                </a:solidFill>
                <a:latin typeface="Arial" panose="020B0604020202020204" pitchFamily="34" charset="0"/>
                <a:cs typeface="Arial" panose="020B0604020202020204" pitchFamily="34" charset="0"/>
              </a:rPr>
              <a:t>(iii) </a:t>
            </a:r>
            <a:r>
              <a:rPr lang="en-US" sz="1800" b="1" dirty="0">
                <a:solidFill>
                  <a:schemeClr val="tx1"/>
                </a:solidFill>
                <a:latin typeface="Arial" panose="020B0604020202020204" pitchFamily="34" charset="0"/>
                <a:cs typeface="Arial" panose="020B0604020202020204" pitchFamily="34" charset="0"/>
              </a:rPr>
              <a:t>human-to-object or human-to-human interactions</a:t>
            </a:r>
            <a:endParaRPr lang="en-US" sz="1800" b="1" dirty="0">
              <a:solidFill>
                <a:schemeClr val="tx1"/>
              </a:solidFill>
              <a:latin typeface="Arial" panose="020B0604020202020204" pitchFamily="34" charset="0"/>
              <a:cs typeface="Arial" panose="020B0604020202020204" pitchFamily="34" charset="0"/>
            </a:endParaRPr>
          </a:p>
          <a:p>
            <a:pPr algn="just"/>
            <a:r>
              <a:rPr lang="en-US" sz="1800" b="1" dirty="0">
                <a:solidFill>
                  <a:srgbClr val="FF0000"/>
                </a:solidFill>
                <a:latin typeface="Arial" panose="020B0604020202020204" pitchFamily="34" charset="0"/>
                <a:cs typeface="Arial" panose="020B0604020202020204" pitchFamily="34" charset="0"/>
              </a:rPr>
              <a:t>(iv) </a:t>
            </a:r>
            <a:r>
              <a:rPr lang="en-US" sz="1800" b="1" dirty="0">
                <a:solidFill>
                  <a:schemeClr val="tx1"/>
                </a:solidFill>
                <a:latin typeface="Arial" panose="020B0604020202020204" pitchFamily="34" charset="0"/>
                <a:cs typeface="Arial" panose="020B0604020202020204" pitchFamily="34" charset="0"/>
              </a:rPr>
              <a:t>group actions</a:t>
            </a:r>
            <a:endParaRPr lang="en-US" sz="1800" b="1" dirty="0">
              <a:solidFill>
                <a:srgbClr val="FF0000"/>
              </a:solidFill>
              <a:latin typeface="Arial" panose="020B0604020202020204" pitchFamily="34" charset="0"/>
              <a:cs typeface="Arial" panose="020B0604020202020204" pitchFamily="34" charset="0"/>
            </a:endParaRPr>
          </a:p>
          <a:p>
            <a:pPr algn="just"/>
            <a:r>
              <a:rPr lang="en-US" sz="1800" b="1" dirty="0">
                <a:solidFill>
                  <a:srgbClr val="FF0000"/>
                </a:solidFill>
                <a:latin typeface="Arial" panose="020B0604020202020204" pitchFamily="34" charset="0"/>
                <a:cs typeface="Arial" panose="020B0604020202020204" pitchFamily="34" charset="0"/>
              </a:rPr>
              <a:t>(v) </a:t>
            </a:r>
            <a:r>
              <a:rPr lang="en-US" sz="1800" b="1" dirty="0">
                <a:solidFill>
                  <a:schemeClr val="tx1"/>
                </a:solidFill>
                <a:latin typeface="Arial" panose="020B0604020202020204" pitchFamily="34" charset="0"/>
                <a:cs typeface="Arial" panose="020B0604020202020204" pitchFamily="34" charset="0"/>
              </a:rPr>
              <a:t>behaviors and</a:t>
            </a:r>
            <a:endParaRPr lang="en-US" sz="1800" b="1" dirty="0">
              <a:solidFill>
                <a:schemeClr val="tx1"/>
              </a:solidFill>
              <a:latin typeface="Arial" panose="020B0604020202020204" pitchFamily="34" charset="0"/>
              <a:cs typeface="Arial" panose="020B0604020202020204" pitchFamily="34" charset="0"/>
            </a:endParaRPr>
          </a:p>
          <a:p>
            <a:pPr algn="just"/>
            <a:r>
              <a:rPr lang="en-US" sz="1800" b="1" dirty="0">
                <a:solidFill>
                  <a:srgbClr val="FF0000"/>
                </a:solidFill>
                <a:latin typeface="Arial" panose="020B0604020202020204" pitchFamily="34" charset="0"/>
                <a:cs typeface="Arial" panose="020B0604020202020204" pitchFamily="34" charset="0"/>
              </a:rPr>
              <a:t>(vi) </a:t>
            </a:r>
            <a:r>
              <a:rPr lang="en-US" sz="1800" b="1" dirty="0">
                <a:solidFill>
                  <a:schemeClr val="tx1"/>
                </a:solidFill>
                <a:latin typeface="Arial" panose="020B0604020202020204" pitchFamily="34" charset="0"/>
                <a:cs typeface="Arial" panose="020B0604020202020204" pitchFamily="34" charset="0"/>
              </a:rPr>
              <a:t>events.</a:t>
            </a:r>
            <a:endParaRPr lang="en-US" sz="2400" b="1" dirty="0">
              <a:solidFill>
                <a:schemeClr val="tx1"/>
              </a:solidFill>
              <a:latin typeface="Arial" panose="020B0604020202020204" pitchFamily="34" charset="0"/>
              <a:cs typeface="Arial" panose="020B0604020202020204" pitchFamily="34" charset="0"/>
            </a:endParaRPr>
          </a:p>
        </p:txBody>
      </p:sp>
      <p:pic>
        <p:nvPicPr>
          <p:cNvPr id="2050" name="Picture 2"/>
          <p:cNvPicPr>
            <a:picLocks noChangeAspect="1" noChangeArrowheads="1"/>
          </p:cNvPicPr>
          <p:nvPr/>
        </p:nvPicPr>
        <p:blipFill>
          <a:blip r:embed="rId1"/>
          <a:srcRect/>
          <a:stretch>
            <a:fillRect/>
          </a:stretch>
        </p:blipFill>
        <p:spPr bwMode="auto">
          <a:xfrm>
            <a:off x="4857752" y="1643050"/>
            <a:ext cx="4071965" cy="4643447"/>
          </a:xfrm>
          <a:prstGeom prst="rect">
            <a:avLst/>
          </a:prstGeom>
          <a:ln>
            <a:noFill/>
          </a:ln>
          <a:effectLst>
            <a:softEdge rad="112500"/>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642910" y="1571612"/>
            <a:ext cx="7786742" cy="5000660"/>
          </a:xfrm>
          <a:ln w="38100">
            <a:solidFill>
              <a:schemeClr val="accent2">
                <a:lumMod val="75000"/>
              </a:schemeClr>
            </a:solidFill>
          </a:ln>
          <a:effectLst>
            <a:glow rad="63500">
              <a:schemeClr val="accent1">
                <a:satMod val="175000"/>
                <a:alpha val="40000"/>
              </a:schemeClr>
            </a:glow>
          </a:effectLst>
        </p:spPr>
        <p:txBody>
          <a:bodyPr>
            <a:noAutofit/>
          </a:bodyPr>
          <a:lstStyle/>
          <a:p>
            <a:pPr algn="just"/>
            <a:r>
              <a:rPr lang="en-US" sz="1800" b="1" dirty="0">
                <a:solidFill>
                  <a:srgbClr val="7030A0"/>
                </a:solidFill>
                <a:latin typeface="Arial Black" panose="020B0A04020102020204" pitchFamily="34" charset="0"/>
                <a:cs typeface="Arial" panose="020B0604020202020204" pitchFamily="34" charset="0"/>
              </a:rPr>
              <a:t>Gestures</a:t>
            </a:r>
            <a:r>
              <a:rPr lang="en-US" sz="1800" b="1" dirty="0">
                <a:solidFill>
                  <a:schemeClr val="tx1"/>
                </a:solidFill>
                <a:latin typeface="Arial" panose="020B0604020202020204" pitchFamily="34" charset="0"/>
                <a:cs typeface="Arial" panose="020B0604020202020204" pitchFamily="34" charset="0"/>
              </a:rPr>
              <a:t> are considered as primitive movements of the body parts of a person that may correspond to a particular action of this person .</a:t>
            </a:r>
            <a:endParaRPr lang="en-US" sz="1800" b="1" dirty="0">
              <a:solidFill>
                <a:schemeClr val="tx1"/>
              </a:solidFill>
              <a:latin typeface="Arial" panose="020B0604020202020204" pitchFamily="34" charset="0"/>
              <a:cs typeface="Arial" panose="020B0604020202020204" pitchFamily="34" charset="0"/>
            </a:endParaRPr>
          </a:p>
          <a:p>
            <a:pPr algn="just"/>
            <a:endParaRPr lang="en-US" sz="900" b="1" dirty="0">
              <a:solidFill>
                <a:srgbClr val="7030A0"/>
              </a:solidFill>
              <a:latin typeface="Arial Black" panose="020B0A04020102020204" pitchFamily="34" charset="0"/>
              <a:cs typeface="Arial" panose="020B0604020202020204" pitchFamily="34" charset="0"/>
            </a:endParaRPr>
          </a:p>
          <a:p>
            <a:pPr algn="just"/>
            <a:r>
              <a:rPr lang="en-US" sz="1800" b="1" dirty="0">
                <a:solidFill>
                  <a:srgbClr val="7030A0"/>
                </a:solidFill>
                <a:latin typeface="Arial Black" panose="020B0A04020102020204" pitchFamily="34" charset="0"/>
                <a:cs typeface="Arial" panose="020B0604020202020204" pitchFamily="34" charset="0"/>
              </a:rPr>
              <a:t>Atomic actions </a:t>
            </a:r>
            <a:r>
              <a:rPr lang="en-US" sz="1800" b="1" dirty="0">
                <a:solidFill>
                  <a:schemeClr val="tx1"/>
                </a:solidFill>
                <a:latin typeface="Arial" panose="020B0604020202020204" pitchFamily="34" charset="0"/>
                <a:cs typeface="Arial" panose="020B0604020202020204" pitchFamily="34" charset="0"/>
              </a:rPr>
              <a:t>are movements of a person describing a certain motion that may be part of more complex activities .</a:t>
            </a:r>
            <a:endParaRPr lang="en-US" sz="1800" b="1" dirty="0">
              <a:solidFill>
                <a:schemeClr val="tx1"/>
              </a:solidFill>
              <a:latin typeface="Arial" panose="020B0604020202020204" pitchFamily="34" charset="0"/>
              <a:cs typeface="Arial" panose="020B0604020202020204" pitchFamily="34" charset="0"/>
            </a:endParaRPr>
          </a:p>
          <a:p>
            <a:pPr algn="just"/>
            <a:endParaRPr lang="en-US" sz="600" b="1" dirty="0">
              <a:solidFill>
                <a:schemeClr val="tx1"/>
              </a:solidFill>
              <a:latin typeface="Arial" panose="020B0604020202020204" pitchFamily="34" charset="0"/>
              <a:cs typeface="Arial" panose="020B0604020202020204" pitchFamily="34" charset="0"/>
            </a:endParaRPr>
          </a:p>
          <a:p>
            <a:pPr algn="just"/>
            <a:r>
              <a:rPr lang="en-US" sz="1800" b="1" dirty="0">
                <a:solidFill>
                  <a:srgbClr val="7030A0"/>
                </a:solidFill>
                <a:latin typeface="Arial Black" panose="020B0A04020102020204" pitchFamily="34" charset="0"/>
                <a:cs typeface="Arial" panose="020B0604020202020204" pitchFamily="34" charset="0"/>
              </a:rPr>
              <a:t>Human-to-object or human-to-human interactions are human activities </a:t>
            </a:r>
            <a:r>
              <a:rPr lang="en-US" sz="1800" b="1" dirty="0">
                <a:solidFill>
                  <a:schemeClr val="tx1"/>
                </a:solidFill>
                <a:latin typeface="Arial" panose="020B0604020202020204" pitchFamily="34" charset="0"/>
                <a:cs typeface="Arial" panose="020B0604020202020204" pitchFamily="34" charset="0"/>
              </a:rPr>
              <a:t>that involve two or more persons or objects .</a:t>
            </a:r>
            <a:endParaRPr lang="en-US" sz="1800" b="1" dirty="0">
              <a:solidFill>
                <a:schemeClr val="tx1"/>
              </a:solidFill>
              <a:latin typeface="Arial" panose="020B0604020202020204" pitchFamily="34" charset="0"/>
              <a:cs typeface="Arial" panose="020B0604020202020204" pitchFamily="34" charset="0"/>
            </a:endParaRPr>
          </a:p>
          <a:p>
            <a:pPr algn="just"/>
            <a:endParaRPr lang="en-US" sz="600" b="1" dirty="0">
              <a:solidFill>
                <a:schemeClr val="tx1"/>
              </a:solidFill>
              <a:latin typeface="Arial" panose="020B0604020202020204" pitchFamily="34" charset="0"/>
              <a:cs typeface="Arial" panose="020B0604020202020204" pitchFamily="34" charset="0"/>
            </a:endParaRPr>
          </a:p>
          <a:p>
            <a:pPr algn="just"/>
            <a:r>
              <a:rPr lang="en-US" sz="1800" b="1" dirty="0">
                <a:solidFill>
                  <a:srgbClr val="7030A0"/>
                </a:solidFill>
                <a:latin typeface="Arial Black" panose="020B0A04020102020204" pitchFamily="34" charset="0"/>
                <a:cs typeface="Arial" panose="020B0604020202020204" pitchFamily="34" charset="0"/>
              </a:rPr>
              <a:t>Group actions </a:t>
            </a:r>
            <a:r>
              <a:rPr lang="en-US" sz="1800" b="1" dirty="0">
                <a:solidFill>
                  <a:schemeClr val="tx1"/>
                </a:solidFill>
                <a:latin typeface="Arial" panose="020B0604020202020204" pitchFamily="34" charset="0"/>
                <a:cs typeface="Arial" panose="020B0604020202020204" pitchFamily="34" charset="0"/>
              </a:rPr>
              <a:t>are activities performed by a group or persons.</a:t>
            </a:r>
            <a:endParaRPr lang="en-US" sz="1800" b="1" dirty="0">
              <a:solidFill>
                <a:schemeClr val="tx1"/>
              </a:solidFill>
              <a:latin typeface="Arial" panose="020B0604020202020204" pitchFamily="34" charset="0"/>
              <a:cs typeface="Arial" panose="020B0604020202020204" pitchFamily="34" charset="0"/>
            </a:endParaRPr>
          </a:p>
          <a:p>
            <a:pPr algn="just"/>
            <a:endParaRPr lang="en-US" sz="600" b="1" dirty="0">
              <a:solidFill>
                <a:schemeClr val="tx1"/>
              </a:solidFill>
              <a:latin typeface="Arial" panose="020B0604020202020204" pitchFamily="34" charset="0"/>
              <a:cs typeface="Arial" panose="020B0604020202020204" pitchFamily="34" charset="0"/>
            </a:endParaRPr>
          </a:p>
          <a:p>
            <a:pPr algn="just"/>
            <a:r>
              <a:rPr lang="en-US" sz="1800" b="1" dirty="0">
                <a:solidFill>
                  <a:srgbClr val="7030A0"/>
                </a:solidFill>
                <a:latin typeface="Arial Black" panose="020B0A04020102020204" pitchFamily="34" charset="0"/>
                <a:cs typeface="Arial" panose="020B0604020202020204" pitchFamily="34" charset="0"/>
              </a:rPr>
              <a:t>Human behaviors </a:t>
            </a:r>
            <a:r>
              <a:rPr lang="en-US" sz="1800" b="1" dirty="0">
                <a:solidFill>
                  <a:schemeClr val="tx1"/>
                </a:solidFill>
                <a:latin typeface="Arial" panose="020B0604020202020204" pitchFamily="34" charset="0"/>
                <a:cs typeface="Arial" panose="020B0604020202020204" pitchFamily="34" charset="0"/>
              </a:rPr>
              <a:t>refer to physical actions that are associated with the emotions, personality, and psychological state of the individual .</a:t>
            </a:r>
            <a:endParaRPr lang="en-US" sz="1800" b="1" dirty="0">
              <a:solidFill>
                <a:schemeClr val="tx1"/>
              </a:solidFill>
              <a:latin typeface="Arial" panose="020B0604020202020204" pitchFamily="34" charset="0"/>
              <a:cs typeface="Arial" panose="020B0604020202020204" pitchFamily="34" charset="0"/>
            </a:endParaRPr>
          </a:p>
          <a:p>
            <a:pPr algn="just"/>
            <a:endParaRPr lang="en-US" sz="800" b="1" dirty="0">
              <a:solidFill>
                <a:schemeClr val="tx1"/>
              </a:solidFill>
              <a:latin typeface="Arial" panose="020B0604020202020204" pitchFamily="34" charset="0"/>
              <a:cs typeface="Arial" panose="020B0604020202020204" pitchFamily="34" charset="0"/>
            </a:endParaRPr>
          </a:p>
          <a:p>
            <a:pPr algn="just"/>
            <a:r>
              <a:rPr lang="en-US" sz="1800" b="1" dirty="0">
                <a:solidFill>
                  <a:schemeClr val="tx1"/>
                </a:solidFill>
                <a:latin typeface="Arial" panose="020B0604020202020204" pitchFamily="34" charset="0"/>
                <a:cs typeface="Arial" panose="020B0604020202020204" pitchFamily="34" charset="0"/>
              </a:rPr>
              <a:t>Finally, </a:t>
            </a:r>
            <a:r>
              <a:rPr lang="en-US" sz="1800" b="1" dirty="0">
                <a:solidFill>
                  <a:srgbClr val="7030A0"/>
                </a:solidFill>
                <a:latin typeface="Arial Black" panose="020B0A04020102020204" pitchFamily="34" charset="0"/>
                <a:cs typeface="Arial" panose="020B0604020202020204" pitchFamily="34" charset="0"/>
              </a:rPr>
              <a:t>events</a:t>
            </a:r>
            <a:r>
              <a:rPr lang="en-US" sz="1800" b="1" dirty="0">
                <a:solidFill>
                  <a:schemeClr val="tx1"/>
                </a:solidFill>
                <a:latin typeface="Arial" panose="020B0604020202020204" pitchFamily="34" charset="0"/>
                <a:cs typeface="Arial" panose="020B0604020202020204" pitchFamily="34" charset="0"/>
              </a:rPr>
              <a:t> are high-level activities that describe social actions between individuals and indicate the intention or the social role of a person.</a:t>
            </a:r>
            <a:endParaRPr lang="en-US" sz="1800" b="1" dirty="0">
              <a:solidFill>
                <a:schemeClr val="tx1"/>
              </a:solidFill>
              <a:latin typeface="Arial" panose="020B0604020202020204" pitchFamily="34" charset="0"/>
              <a:cs typeface="Arial" panose="020B0604020202020204" pitchFamily="34" charset="0"/>
            </a:endParaRPr>
          </a:p>
        </p:txBody>
      </p:sp>
      <p:sp>
        <p:nvSpPr>
          <p:cNvPr id="5" name="Title 4"/>
          <p:cNvSpPr>
            <a:spLocks noGrp="1"/>
          </p:cNvSpPr>
          <p:nvPr>
            <p:ph type="ctrTitle"/>
          </p:nvPr>
        </p:nvSpPr>
        <p:spPr>
          <a:xfrm>
            <a:off x="571472" y="214290"/>
            <a:ext cx="7958166" cy="857256"/>
          </a:xfrm>
        </p:spPr>
        <p:style>
          <a:lnRef idx="1">
            <a:schemeClr val="accent4"/>
          </a:lnRef>
          <a:fillRef idx="2">
            <a:schemeClr val="accent4"/>
          </a:fillRef>
          <a:effectRef idx="1">
            <a:schemeClr val="accent4"/>
          </a:effectRef>
          <a:fontRef idx="minor">
            <a:schemeClr val="dk1"/>
          </a:fontRef>
        </p:style>
        <p:txBody>
          <a:bodyPr>
            <a:noAutofit/>
          </a:bodyPr>
          <a:lstStyle/>
          <a:p>
            <a:r>
              <a:rPr lang="en-US" sz="3200" b="1" dirty="0">
                <a:latin typeface="Algerian" pitchFamily="82" charset="0"/>
              </a:rPr>
              <a:t>Activities  are  divided  in  different  category</a:t>
            </a:r>
            <a:endParaRPr lang="en-US"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213339"/>
            <a:ext cx="7772400" cy="839397"/>
          </a:xfrm>
        </p:spPr>
        <p:style>
          <a:lnRef idx="1">
            <a:schemeClr val="accent4"/>
          </a:lnRef>
          <a:fillRef idx="2">
            <a:schemeClr val="accent4"/>
          </a:fillRef>
          <a:effectRef idx="1">
            <a:schemeClr val="accent4"/>
          </a:effectRef>
          <a:fontRef idx="minor">
            <a:schemeClr val="dk1"/>
          </a:fontRef>
        </p:style>
        <p:txBody>
          <a:bodyPr>
            <a:normAutofit/>
          </a:bodyPr>
          <a:lstStyle/>
          <a:p>
            <a:r>
              <a:rPr lang="en-US" sz="4000" b="1" dirty="0">
                <a:latin typeface="Algerian" pitchFamily="82" charset="0"/>
              </a:rPr>
              <a:t>Introduction of the dataset</a:t>
            </a:r>
            <a:endParaRPr lang="en-US" sz="4000" b="1" dirty="0">
              <a:latin typeface="Algerian" pitchFamily="82" charset="0"/>
            </a:endParaRPr>
          </a:p>
        </p:txBody>
      </p:sp>
      <p:sp>
        <p:nvSpPr>
          <p:cNvPr id="4" name="Text Box 3"/>
          <p:cNvSpPr txBox="1"/>
          <p:nvPr/>
        </p:nvSpPr>
        <p:spPr>
          <a:xfrm>
            <a:off x="189864" y="1285860"/>
            <a:ext cx="5310830" cy="5493812"/>
          </a:xfrm>
          <a:prstGeom prst="rect">
            <a:avLst/>
          </a:prstGeom>
          <a:ln w="38100"/>
          <a:effectLst>
            <a:glow rad="63500">
              <a:schemeClr val="accent1">
                <a:satMod val="175000"/>
                <a:alpha val="40000"/>
              </a:schemeClr>
            </a:glow>
          </a:effectLst>
        </p:spPr>
        <p:style>
          <a:lnRef idx="2">
            <a:schemeClr val="accent2"/>
          </a:lnRef>
          <a:fillRef idx="1">
            <a:schemeClr val="lt1"/>
          </a:fillRef>
          <a:effectRef idx="0">
            <a:schemeClr val="accent2"/>
          </a:effectRef>
          <a:fontRef idx="minor">
            <a:schemeClr val="dk1"/>
          </a:fontRef>
        </p:style>
        <p:txBody>
          <a:bodyPr wrap="square" rtlCol="0" anchor="t">
            <a:spAutoFit/>
          </a:bodyPr>
          <a:lstStyle/>
          <a:p>
            <a:pPr algn="just">
              <a:lnSpc>
                <a:spcPct val="150000"/>
              </a:lnSpc>
            </a:pPr>
            <a:r>
              <a:rPr lang="en-US" dirty="0">
                <a:latin typeface="Arial" panose="020B0604020202020204" pitchFamily="34" charset="0"/>
                <a:cs typeface="Arial" panose="020B0604020202020204" pitchFamily="34" charset="0"/>
              </a:rPr>
              <a:t>A dataset is a collection of records, similar to a relational database table. Records are similar to table rows, but the columns can contain not only strings or numbers, but also nested data structures such as lists, maps, and other records.</a:t>
            </a:r>
            <a:endParaRPr lang="en-US" dirty="0">
              <a:latin typeface="Arial" panose="020B0604020202020204" pitchFamily="34" charset="0"/>
              <a:cs typeface="Arial" panose="020B0604020202020204" pitchFamily="34" charset="0"/>
            </a:endParaRPr>
          </a:p>
          <a:p>
            <a:pPr algn="just">
              <a:lnSpc>
                <a:spcPct val="150000"/>
              </a:lnSpc>
            </a:pPr>
            <a:r>
              <a:rPr lang="en-US" dirty="0">
                <a:latin typeface="Arial" panose="020B0604020202020204" pitchFamily="34" charset="0"/>
                <a:cs typeface="Arial" panose="020B0604020202020204" pitchFamily="34" charset="0"/>
              </a:rPr>
              <a:t>To define a dataset, Kite minimally requires a URI and a schema. Other considerations would include deciding how to partition your data and additional configuration options.</a:t>
            </a:r>
            <a:endParaRPr lang="en-US" dirty="0">
              <a:latin typeface="Arial" panose="020B0604020202020204" pitchFamily="34" charset="0"/>
              <a:cs typeface="Arial" panose="020B0604020202020204" pitchFamily="34" charset="0"/>
            </a:endParaRPr>
          </a:p>
          <a:p>
            <a:pPr algn="just">
              <a:lnSpc>
                <a:spcPct val="150000"/>
              </a:lnSpc>
            </a:pPr>
            <a:r>
              <a:rPr lang="en-US" dirty="0">
                <a:latin typeface="Arial" panose="020B0604020202020204" pitchFamily="34" charset="0"/>
                <a:cs typeface="Arial" panose="020B0604020202020204" pitchFamily="34" charset="0"/>
              </a:rPr>
              <a:t>When using the CLI, you define your dataset using the create command. When using the API, you define your dataset using the Datasets. Create method.</a:t>
            </a:r>
            <a:endParaRPr lang="en-US" dirty="0">
              <a:latin typeface="Arial" panose="020B0604020202020204" pitchFamily="34" charset="0"/>
              <a:cs typeface="Arial" panose="020B0604020202020204" pitchFamily="34" charset="0"/>
            </a:endParaRPr>
          </a:p>
        </p:txBody>
      </p:sp>
      <p:pic>
        <p:nvPicPr>
          <p:cNvPr id="100" name="Picture 99"/>
          <p:cNvPicPr/>
          <p:nvPr/>
        </p:nvPicPr>
        <p:blipFill>
          <a:blip r:embed="rId1"/>
          <a:stretch>
            <a:fillRect/>
          </a:stretch>
        </p:blipFill>
        <p:spPr>
          <a:xfrm>
            <a:off x="5643570" y="1571612"/>
            <a:ext cx="3240360" cy="4786346"/>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lstStyle/>
          <a:p>
            <a:r>
              <a:rPr lang="en-IN" altLang="en-US" dirty="0">
                <a:latin typeface="Algerian" pitchFamily="82" charset="0"/>
              </a:rPr>
              <a:t>Background Study</a:t>
            </a:r>
            <a:endParaRPr lang="en-IN" altLang="en-US" dirty="0">
              <a:latin typeface="Algerian" pitchFamily="82" charset="0"/>
            </a:endParaRPr>
          </a:p>
        </p:txBody>
      </p:sp>
      <p:sp>
        <p:nvSpPr>
          <p:cNvPr id="4" name="Text Box 3"/>
          <p:cNvSpPr txBox="1"/>
          <p:nvPr/>
        </p:nvSpPr>
        <p:spPr>
          <a:xfrm>
            <a:off x="339090" y="1588979"/>
            <a:ext cx="8465820" cy="3330399"/>
          </a:xfrm>
          <a:prstGeom prst="rect">
            <a:avLst/>
          </a:prstGeom>
          <a:ln w="38100"/>
          <a:effectLst>
            <a:glow rad="63500">
              <a:schemeClr val="accent1">
                <a:satMod val="175000"/>
                <a:alpha val="40000"/>
              </a:schemeClr>
            </a:glow>
          </a:effectLst>
        </p:spPr>
        <p:style>
          <a:lnRef idx="2">
            <a:schemeClr val="accent2"/>
          </a:lnRef>
          <a:fillRef idx="1">
            <a:schemeClr val="lt1"/>
          </a:fillRef>
          <a:effectRef idx="0">
            <a:schemeClr val="accent2"/>
          </a:effectRef>
          <a:fontRef idx="minor">
            <a:schemeClr val="dk1"/>
          </a:fontRef>
        </p:style>
        <p:txBody>
          <a:bodyPr wrap="square" rtlCol="0" anchor="t">
            <a:spAutoFit/>
          </a:bodyPr>
          <a:lstStyle/>
          <a:p>
            <a:pPr algn="just">
              <a:lnSpc>
                <a:spcPct val="200000"/>
              </a:lnSpc>
            </a:pPr>
            <a:r>
              <a:rPr lang="en-US" dirty="0">
                <a:latin typeface="Arial" panose="020B0604020202020204" pitchFamily="34" charset="0"/>
                <a:cs typeface="Arial" panose="020B0604020202020204" pitchFamily="34" charset="0"/>
                <a:sym typeface="+mn-ea"/>
              </a:rPr>
              <a:t>Deep learning is an area of machine learning that uses feature learning techniques instead of task-specific algorithms. It uses multi-layered artificial neural networks that work similarly to neural networks in the human brain. But unlike the brain, a neural network is divided into separate layers each with a defined direction of data processing. A network with more than two layers is called a deep neural network (DNN).</a:t>
            </a:r>
            <a:endParaRPr lang="en-US" dirty="0">
              <a:latin typeface="Arial" panose="020B0604020202020204" pitchFamily="34" charset="0"/>
              <a:cs typeface="Arial" panose="020B0604020202020204" pitchFamily="34" charset="0"/>
            </a:endParaRPr>
          </a:p>
        </p:txBody>
      </p:sp>
      <p:sp>
        <p:nvSpPr>
          <p:cNvPr id="6" name="Text Box 5"/>
          <p:cNvSpPr txBox="1"/>
          <p:nvPr/>
        </p:nvSpPr>
        <p:spPr>
          <a:xfrm>
            <a:off x="221242" y="5350057"/>
            <a:ext cx="1924050" cy="461665"/>
          </a:xfrm>
          <a:prstGeom prst="rect">
            <a:avLst/>
          </a:prstGeom>
          <a:noFill/>
        </p:spPr>
        <p:txBody>
          <a:bodyPr wrap="square" rtlCol="0">
            <a:spAutoFit/>
          </a:bodyPr>
          <a:lstStyle/>
          <a:p>
            <a:r>
              <a:rPr lang="en-IN" altLang="en-US" sz="2400" b="1" dirty="0"/>
              <a:t>Libraries:</a:t>
            </a:r>
            <a:endParaRPr lang="en-IN" altLang="en-US" sz="2400" b="1" dirty="0"/>
          </a:p>
        </p:txBody>
      </p:sp>
      <p:sp>
        <p:nvSpPr>
          <p:cNvPr id="8" name="TextBox 7"/>
          <p:cNvSpPr txBox="1"/>
          <p:nvPr/>
        </p:nvSpPr>
        <p:spPr>
          <a:xfrm>
            <a:off x="251520" y="5805264"/>
            <a:ext cx="8465820" cy="646331"/>
          </a:xfrm>
          <a:prstGeom prst="rect">
            <a:avLst/>
          </a:prstGeom>
          <a:ln w="19050"/>
          <a:effectLst>
            <a:glow rad="63500">
              <a:schemeClr val="accent1">
                <a:satMod val="175000"/>
                <a:alpha val="40000"/>
              </a:schemeClr>
            </a:glow>
          </a:effectLst>
        </p:spPr>
        <p:style>
          <a:lnRef idx="2">
            <a:schemeClr val="accent2"/>
          </a:lnRef>
          <a:fillRef idx="1">
            <a:schemeClr val="lt1"/>
          </a:fillRef>
          <a:effectRef idx="0">
            <a:schemeClr val="accent2"/>
          </a:effectRef>
          <a:fontRef idx="minor">
            <a:schemeClr val="dk1"/>
          </a:fontRef>
        </p:style>
        <p:txBody>
          <a:bodyPr wrap="square">
            <a:spAutoFit/>
          </a:bodyPr>
          <a:lstStyle/>
          <a:p>
            <a:r>
              <a:rPr lang="en-IN" dirty="0" err="1">
                <a:latin typeface="Arial" panose="020B0604020202020204" pitchFamily="34" charset="0"/>
                <a:cs typeface="Arial" panose="020B0604020202020204" pitchFamily="34" charset="0"/>
              </a:rPr>
              <a:t>Imagei</a:t>
            </a:r>
            <a:r>
              <a:rPr lang="en-IN" dirty="0">
                <a:latin typeface="Arial" panose="020B0604020202020204" pitchFamily="34" charset="0"/>
                <a:cs typeface="Arial" panose="020B0604020202020204" pitchFamily="34" charset="0"/>
              </a:rPr>
              <a:t> , open cv, </a:t>
            </a:r>
            <a:r>
              <a:rPr lang="en-IN" dirty="0" err="1">
                <a:latin typeface="Arial" panose="020B0604020202020204" pitchFamily="34" charset="0"/>
                <a:cs typeface="Arial" panose="020B0604020202020204" pitchFamily="34" charset="0"/>
              </a:rPr>
              <a:t>tensorflow</a:t>
            </a:r>
            <a:r>
              <a:rPr lang="en-IN" dirty="0">
                <a:latin typeface="Arial" panose="020B0604020202020204" pitchFamily="34" charset="0"/>
                <a:cs typeface="Arial" panose="020B0604020202020204" pitchFamily="34" charset="0"/>
              </a:rPr>
              <a:t> , Random , Re, </a:t>
            </a:r>
            <a:r>
              <a:rPr lang="en-IN" dirty="0" err="1">
                <a:latin typeface="Arial" panose="020B0604020202020204" pitchFamily="34" charset="0"/>
                <a:cs typeface="Arial" panose="020B0604020202020204" pitchFamily="34" charset="0"/>
              </a:rPr>
              <a:t>Os</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Tempfile</a:t>
            </a:r>
            <a:r>
              <a:rPr lang="en-IN" dirty="0">
                <a:latin typeface="Arial" panose="020B0604020202020204" pitchFamily="34" charset="0"/>
                <a:cs typeface="Arial" panose="020B0604020202020204" pitchFamily="34" charset="0"/>
              </a:rPr>
              <a:t>, Sal , Cv2, </a:t>
            </a:r>
            <a:r>
              <a:rPr lang="en-IN" dirty="0" err="1">
                <a:latin typeface="Arial" panose="020B0604020202020204" pitchFamily="34" charset="0"/>
                <a:cs typeface="Arial" panose="020B0604020202020204" pitchFamily="34" charset="0"/>
              </a:rPr>
              <a:t>Numpy</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Urllib</a:t>
            </a:r>
            <a:r>
              <a:rPr lang="en-IN" dirty="0"/>
              <a:t>.</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style>
          <a:lnRef idx="1">
            <a:schemeClr val="accent3"/>
          </a:lnRef>
          <a:fillRef idx="2">
            <a:schemeClr val="accent3"/>
          </a:fillRef>
          <a:effectRef idx="1">
            <a:schemeClr val="accent3"/>
          </a:effectRef>
          <a:fontRef idx="minor">
            <a:schemeClr val="dk1"/>
          </a:fontRef>
        </p:style>
        <p:txBody>
          <a:bodyPr>
            <a:normAutofit fontScale="90000"/>
          </a:bodyPr>
          <a:lstStyle/>
          <a:p>
            <a:r>
              <a:rPr lang="en-IN" altLang="en-US" dirty="0">
                <a:latin typeface="Algerian" pitchFamily="82" charset="0"/>
              </a:rPr>
              <a:t>Problem Statement</a:t>
            </a:r>
            <a:endParaRPr lang="en-IN" altLang="en-US" dirty="0">
              <a:latin typeface="Algerian" pitchFamily="82" charset="0"/>
            </a:endParaRPr>
          </a:p>
        </p:txBody>
      </p:sp>
      <p:sp>
        <p:nvSpPr>
          <p:cNvPr id="4" name="Text Box 3"/>
          <p:cNvSpPr txBox="1"/>
          <p:nvPr/>
        </p:nvSpPr>
        <p:spPr>
          <a:xfrm>
            <a:off x="169545" y="1339850"/>
            <a:ext cx="8580120" cy="5027017"/>
          </a:xfrm>
          <a:prstGeom prst="rect">
            <a:avLst/>
          </a:prstGeom>
          <a:ln w="38100"/>
          <a:effectLst>
            <a:glow rad="63500">
              <a:schemeClr val="accent1">
                <a:satMod val="175000"/>
                <a:alpha val="40000"/>
              </a:schemeClr>
            </a:glow>
          </a:effectLst>
        </p:spPr>
        <p:style>
          <a:lnRef idx="2">
            <a:schemeClr val="accent2"/>
          </a:lnRef>
          <a:fillRef idx="1">
            <a:schemeClr val="lt1"/>
          </a:fillRef>
          <a:effectRef idx="0">
            <a:schemeClr val="accent2"/>
          </a:effectRef>
          <a:fontRef idx="minor">
            <a:schemeClr val="dk1"/>
          </a:fontRef>
        </p:style>
        <p:txBody>
          <a:bodyPr wrap="square" rtlCol="0" anchor="t">
            <a:spAutoFit/>
          </a:bodyPr>
          <a:lstStyle/>
          <a:p>
            <a:pPr algn="just">
              <a:lnSpc>
                <a:spcPct val="150000"/>
              </a:lnSpc>
            </a:pPr>
            <a:r>
              <a:rPr lang="en-US" dirty="0">
                <a:latin typeface="Arial" panose="020B0604020202020204" pitchFamily="34" charset="0"/>
                <a:cs typeface="Arial" panose="020B0604020202020204" pitchFamily="34" charset="0"/>
              </a:rPr>
              <a:t>Activity detection is a major problem in smart videos surveillance. It is a fundamental problem in computer vision, i.e. to detect the activity of human in surveillance videos. These applicants need real-time detection performance, but it is generally vey time consuming to detect the actual activity. The time consumption is due to the heavy size of the video clip of surveillance and low computation power of these systems. This heavy size is because of the resolution of the </a:t>
            </a:r>
            <a:r>
              <a:rPr lang="en-US" dirty="0" err="1">
                <a:latin typeface="Arial" panose="020B0604020202020204" pitchFamily="34" charset="0"/>
                <a:cs typeface="Arial" panose="020B0604020202020204" pitchFamily="34" charset="0"/>
              </a:rPr>
              <a:t>cctv</a:t>
            </a:r>
            <a:r>
              <a:rPr lang="en-US" dirty="0">
                <a:latin typeface="Arial" panose="020B0604020202020204" pitchFamily="34" charset="0"/>
                <a:cs typeface="Arial" panose="020B0604020202020204" pitchFamily="34" charset="0"/>
              </a:rPr>
              <a:t> camera. It becomes important to reduce the resolution of video clip and to detect what activity is been performed by the subjects. There are many solutions provided in deep learning until now, but none of them are efficient when there are lots of details in the video and it becomes difficult to detect the actual activity. In such case if rest of the details are compressed, it will be easy to apply attention to the actual activity.</a:t>
            </a:r>
            <a:endParaRPr lang="en-US" dirty="0">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7009</Words>
  <Application>WPS Presentation</Application>
  <PresentationFormat>On-screen Show (4:3)</PresentationFormat>
  <Paragraphs>142</Paragraphs>
  <Slides>21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21</vt:i4>
      </vt:variant>
    </vt:vector>
  </HeadingPairs>
  <TitlesOfParts>
    <vt:vector size="33" baseType="lpstr">
      <vt:lpstr>Arial</vt:lpstr>
      <vt:lpstr>SimSun</vt:lpstr>
      <vt:lpstr>Wingdings</vt:lpstr>
      <vt:lpstr>Algerian</vt:lpstr>
      <vt:lpstr>Segoe Print</vt:lpstr>
      <vt:lpstr>Times New Roman</vt:lpstr>
      <vt:lpstr>Castellar</vt:lpstr>
      <vt:lpstr>Arial Black</vt:lpstr>
      <vt:lpstr>Calibri</vt:lpstr>
      <vt:lpstr>Microsoft YaHei</vt:lpstr>
      <vt:lpstr>Arial Unicode MS</vt:lpstr>
      <vt:lpstr>Office Theme</vt:lpstr>
      <vt:lpstr> SILIGURI INSTITUTE OF TECHNOLOGY DEPARTMENT OF ELECTRICAL ENGINEERING  </vt:lpstr>
      <vt:lpstr>CONTENT</vt:lpstr>
      <vt:lpstr>Introduction to the project</vt:lpstr>
      <vt:lpstr>What is the action recognition</vt:lpstr>
      <vt:lpstr>Activities  are  divided  in  different  category</vt:lpstr>
      <vt:lpstr>Activities  are  divided  in  different  category</vt:lpstr>
      <vt:lpstr>Introduction of the dataset</vt:lpstr>
      <vt:lpstr>Background Study</vt:lpstr>
      <vt:lpstr>Problem Statement</vt:lpstr>
      <vt:lpstr>Solution Approach</vt:lpstr>
      <vt:lpstr>PowerPoint 演示文稿</vt:lpstr>
      <vt:lpstr>PowerPoint 演示文稿</vt:lpstr>
      <vt:lpstr>PowerPoint 演示文稿</vt:lpstr>
      <vt:lpstr>PowerPoint 演示文稿</vt:lpstr>
      <vt:lpstr>PowerPoint 演示文稿</vt:lpstr>
      <vt:lpstr>Predict from the video</vt:lpstr>
      <vt:lpstr>OUTPUT OR RESULT</vt:lpstr>
      <vt:lpstr>PowerPoint 演示文稿</vt:lpstr>
      <vt:lpstr>CONCLUSION</vt:lpstr>
      <vt:lpstr>REFERENCE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project</dc:title>
  <dc:creator>User</dc:creator>
  <cp:lastModifiedBy>sagar</cp:lastModifiedBy>
  <cp:revision>26</cp:revision>
  <dcterms:created xsi:type="dcterms:W3CDTF">2023-02-08T20:13:00Z</dcterms:created>
  <dcterms:modified xsi:type="dcterms:W3CDTF">2023-02-10T05:10:09Z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3A2175A6405B483782F4D438F551C431</vt:lpwstr>
  </property>
  <property fmtid="{D5CDD505-2E9C-101B-9397-08002B2CF9AE}" pid="3" name="KSOProductBuildVer">
    <vt:lpwstr>1033-11.2.0.11440</vt:lpwstr>
  </property>
</Properties>
</file>