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e9eeac4280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9eeac4280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e9eeac4280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9eeac4280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e9eeac4280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9eeac4280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e9eeac4280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9eeac4280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e9eeac4280_0_1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9eeac4280_0_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e9eeac4280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9eeac4280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e9eeac4280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9eeac4280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e9eeac4280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9eeac4280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e9eeac4280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9eeac4280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e9eeac4280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9eeac4280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e81b29f9c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81b29f9c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e9eeac4280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9eeac4280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e9eeac4280_0_1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9eeac4280_0_1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e9eeac4280_0_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9eeac4280_0_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e9eeac4280_0_2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9eeac4280_0_2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e9eeac4280_0_2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9eeac4280_0_2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e9eeac4280_0_2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9eeac4280_0_2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ea949a1f52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a949a1f52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e9eeac4280_0_1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9eeac4280_0_1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e9eeac4280_0_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9eeac4280_0_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e81b29f9c9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81b29f9c9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e9eeac4280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9eeac4280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e9eeac428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9eeac428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e9eeac4280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9eeac4280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e9eeac4280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9eeac4280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827300"/>
          </a:xfrm>
          <a:prstGeom prst="rect">
            <a:avLst/>
          </a:prstGeom>
        </p:spPr>
        <p:txBody>
          <a:bodyPr spcFirstLastPara="1" wrap="square" lIns="91425" tIns="91425" rIns="91425" bIns="91425" anchor="b" anchorCtr="0">
            <a:normAutofit/>
          </a:bodyPr>
          <a:lstStyle/>
          <a:p>
            <a:pPr marL="0" lvl="0" indent="0" algn="ctr" rtl="0">
              <a:lnSpc>
                <a:spcPct val="138000"/>
              </a:lnSpc>
              <a:spcBef>
                <a:spcPts val="0"/>
              </a:spcBef>
              <a:spcAft>
                <a:spcPts val="1200"/>
              </a:spcAft>
              <a:buClr>
                <a:schemeClr val="dk1"/>
              </a:buClr>
              <a:buSzPts val="1100"/>
              <a:buFont typeface="Arial" panose="020B0604020202020204"/>
              <a:buNone/>
            </a:pPr>
            <a:r>
              <a:rPr lang="en-GB" sz="3900" b="1">
                <a:solidFill>
                  <a:srgbClr val="FF9900"/>
                </a:solidFill>
                <a:latin typeface="Times New Roman" panose="02020603050405020304"/>
                <a:ea typeface="Times New Roman" panose="02020603050405020304"/>
                <a:cs typeface="Times New Roman" panose="02020603050405020304"/>
                <a:sym typeface="Times New Roman" panose="02020603050405020304"/>
              </a:rPr>
              <a:t>Food Demand Forecasting</a:t>
            </a:r>
            <a:endParaRPr sz="7100">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p:nvPr>
            <p:ph type="subTitle" idx="1"/>
          </p:nvPr>
        </p:nvSpPr>
        <p:spPr>
          <a:xfrm>
            <a:off x="311700" y="2834125"/>
            <a:ext cx="8520600" cy="1613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Gummadi Sai Dheeraj</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Internship ID: H2HBABBA2945</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Employee ID: 14244</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Num_orders Box plot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22"/>
          <p:cNvSpPr txBox="1"/>
          <p:nvPr>
            <p:ph type="body" idx="2"/>
          </p:nvPr>
        </p:nvSpPr>
        <p:spPr>
          <a:xfrm>
            <a:off x="4832400" y="1152475"/>
            <a:ext cx="3999900" cy="3771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a:t>There are some outliers in the num_orders </a:t>
            </a:r>
            <a:r>
              <a:rPr lang="en-GB"/>
              <a:t>column</a:t>
            </a:r>
            <a:endParaRPr lang="en-GB"/>
          </a:p>
          <a:p>
            <a:pPr marL="457200" lvl="0" indent="-317500" algn="l" rtl="0">
              <a:spcBef>
                <a:spcPts val="0"/>
              </a:spcBef>
              <a:spcAft>
                <a:spcPts val="0"/>
              </a:spcAft>
              <a:buSzPts val="1400"/>
              <a:buChar char="●"/>
            </a:pPr>
            <a:r>
              <a:rPr lang="en-GB"/>
              <a:t>The boxplot was plotted before converting the distribution into log normal distribution.</a:t>
            </a:r>
            <a:endParaRPr lang="en-GB"/>
          </a:p>
          <a:p>
            <a:pPr marL="457200" lvl="0" indent="-317500" algn="l" rtl="0">
              <a:spcBef>
                <a:spcPts val="0"/>
              </a:spcBef>
              <a:spcAft>
                <a:spcPts val="0"/>
              </a:spcAft>
              <a:buSzPts val="1400"/>
              <a:buChar char="●"/>
            </a:pPr>
            <a:r>
              <a:rPr lang="en-GB"/>
              <a:t>Explanation: </a:t>
            </a:r>
            <a:endParaRPr lang="en-GB"/>
          </a:p>
          <a:p>
            <a:pPr marL="457200" lvl="0" indent="0" algn="l" rtl="0">
              <a:spcBef>
                <a:spcPts val="1200"/>
              </a:spcBef>
              <a:spcAft>
                <a:spcPts val="1200"/>
              </a:spcAft>
              <a:buNone/>
            </a:pPr>
            <a:r>
              <a:rPr lang="en-GB"/>
              <a:t>Upper Whisker of the box plot gives the information of lower value, next line give the information of the 25 percentile value, middle line gives the value of median, end line of the box gives the information of 75th percentile and upper whisker gives the information of maximum value. The points lie outer surface of whiskers are considered as outliers</a:t>
            </a:r>
            <a:endParaRPr lang="en-GB"/>
          </a:p>
        </p:txBody>
      </p:sp>
      <p:pic>
        <p:nvPicPr>
          <p:cNvPr id="114" name="Google Shape;114;p22"/>
          <p:cNvPicPr preferRelativeResize="0"/>
          <p:nvPr/>
        </p:nvPicPr>
        <p:blipFill>
          <a:blip r:embed="rId1"/>
          <a:stretch>
            <a:fillRect/>
          </a:stretch>
        </p:blipFill>
        <p:spPr>
          <a:xfrm>
            <a:off x="665550" y="1152474"/>
            <a:ext cx="3586100" cy="2030050"/>
          </a:xfrm>
          <a:prstGeom prst="rect">
            <a:avLst/>
          </a:prstGeom>
          <a:noFill/>
          <a:ln>
            <a:noFill/>
          </a:ln>
        </p:spPr>
      </p:pic>
      <p:sp>
        <p:nvSpPr>
          <p:cNvPr id="115" name="Google Shape;115;p22"/>
          <p:cNvSpPr txBox="1"/>
          <p:nvPr>
            <p:ph type="body" idx="2"/>
          </p:nvPr>
        </p:nvSpPr>
        <p:spPr>
          <a:xfrm>
            <a:off x="494500" y="3317275"/>
            <a:ext cx="4338000" cy="16059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GB"/>
              <a:t>There are only good outliers in the data set, which means they are good to have. For example if a entire class score 70% and a guy scores 90% he’ll be considered as good outlier.</a:t>
            </a:r>
            <a:endParaRPr lang="en-GB"/>
          </a:p>
          <a:p>
            <a:pPr marL="0" lvl="0" indent="0" algn="l" rtl="0">
              <a:spcBef>
                <a:spcPts val="1200"/>
              </a:spcBef>
              <a:spcAft>
                <a:spcPts val="1200"/>
              </a:spcAft>
              <a:buNone/>
            </a:pPr>
            <a:r>
              <a:rPr lang="en-GB"/>
              <a:t>In the similar way, The outliers in this case were letting us know that there are some food with very high demand.</a:t>
            </a:r>
            <a:r>
              <a:rPr lang="en-GB"/>
              <a:t> </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Number_of Orders Distribution Plot</a:t>
            </a:r>
            <a:endParaRPr lang="en-GB"/>
          </a:p>
        </p:txBody>
      </p:sp>
      <p:sp>
        <p:nvSpPr>
          <p:cNvPr id="121" name="Google Shape;121;p23"/>
          <p:cNvSpPr txBox="1"/>
          <p:nvPr>
            <p:ph type="body" idx="2"/>
          </p:nvPr>
        </p:nvSpPr>
        <p:spPr>
          <a:xfrm>
            <a:off x="595650" y="3066275"/>
            <a:ext cx="4682400" cy="19302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Distribution plot of the number_of_orders feature.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This gives the information of the distribution of the feature.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We usually prefer the normal distribution, if the feature is not normally distributed the we will apply the log normal distribution for making it normal distribution.</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22" name="Google Shape;122;p23"/>
          <p:cNvPicPr preferRelativeResize="0"/>
          <p:nvPr/>
        </p:nvPicPr>
        <p:blipFill>
          <a:blip r:embed="rId1"/>
          <a:stretch>
            <a:fillRect/>
          </a:stretch>
        </p:blipFill>
        <p:spPr>
          <a:xfrm>
            <a:off x="1594522" y="1076935"/>
            <a:ext cx="3060275" cy="1930125"/>
          </a:xfrm>
          <a:prstGeom prst="rect">
            <a:avLst/>
          </a:prstGeom>
          <a:noFill/>
          <a:ln>
            <a:noFill/>
          </a:ln>
        </p:spPr>
      </p:pic>
      <p:pic>
        <p:nvPicPr>
          <p:cNvPr id="123" name="Google Shape;123;p23"/>
          <p:cNvPicPr preferRelativeResize="0"/>
          <p:nvPr/>
        </p:nvPicPr>
        <p:blipFill>
          <a:blip r:embed="rId2"/>
          <a:stretch>
            <a:fillRect/>
          </a:stretch>
        </p:blipFill>
        <p:spPr>
          <a:xfrm>
            <a:off x="5796775" y="1017737"/>
            <a:ext cx="2633150" cy="263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800">
                <a:latin typeface="Times New Roman" panose="02020603050405020304"/>
                <a:ea typeface="Times New Roman" panose="02020603050405020304"/>
                <a:cs typeface="Times New Roman" panose="02020603050405020304"/>
                <a:sym typeface="Times New Roman" panose="02020603050405020304"/>
              </a:rPr>
              <a:t>Bivariate Analysis</a:t>
            </a:r>
            <a:endParaRPr sz="4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Center_type vs Num_Orders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2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gives the information of number of orders that each type of center get.</a:t>
            </a:r>
            <a:endParaRPr lang="en-GB"/>
          </a:p>
          <a:p>
            <a:pPr marL="0" lvl="0" indent="0" algn="l" rtl="0">
              <a:spcBef>
                <a:spcPts val="1200"/>
              </a:spcBef>
              <a:spcAft>
                <a:spcPts val="0"/>
              </a:spcAft>
              <a:buNone/>
            </a:pPr>
            <a:r>
              <a:rPr lang="en-GB"/>
              <a:t>The plot shows the center_type of Type_A gets the more number of orders.</a:t>
            </a:r>
            <a:endParaRPr lang="en-GB"/>
          </a:p>
          <a:p>
            <a:pPr marL="0" lvl="0" indent="0" algn="l" rtl="0">
              <a:spcBef>
                <a:spcPts val="1200"/>
              </a:spcBef>
              <a:spcAft>
                <a:spcPts val="0"/>
              </a:spcAft>
              <a:buNone/>
            </a:pPr>
            <a:r>
              <a:rPr lang="en-GB"/>
              <a:t>So, Hotels belong to Type_A should have stock of more raw materials compared to the remaining types </a:t>
            </a:r>
            <a:endParaRPr lang="en-GB"/>
          </a:p>
          <a:p>
            <a:pPr marL="0" lvl="0" indent="0" algn="l" rtl="0">
              <a:spcBef>
                <a:spcPts val="1200"/>
              </a:spcBef>
              <a:spcAft>
                <a:spcPts val="0"/>
              </a:spcAft>
              <a:buNone/>
            </a:pPr>
            <a:r>
              <a:rPr lang="en-GB"/>
              <a:t>Type_B and Type_C are getting almost same amount of orders.</a:t>
            </a:r>
            <a:endParaRPr lang="en-GB"/>
          </a:p>
          <a:p>
            <a:pPr marL="0" lvl="0" indent="0" algn="l" rtl="0">
              <a:spcBef>
                <a:spcPts val="1200"/>
              </a:spcBef>
              <a:spcAft>
                <a:spcPts val="1200"/>
              </a:spcAft>
              <a:buNone/>
            </a:pPr>
          </a:p>
        </p:txBody>
      </p:sp>
      <p:pic>
        <p:nvPicPr>
          <p:cNvPr id="135" name="Google Shape;135;p25"/>
          <p:cNvPicPr preferRelativeResize="0"/>
          <p:nvPr/>
        </p:nvPicPr>
        <p:blipFill>
          <a:blip r:embed="rId1"/>
          <a:stretch>
            <a:fillRect/>
          </a:stretch>
        </p:blipFill>
        <p:spPr>
          <a:xfrm>
            <a:off x="311701" y="1152475"/>
            <a:ext cx="3999900" cy="2619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Center_id Vs num_orders Bar Plot</a:t>
            </a:r>
            <a:endParaRPr lang="en-GB"/>
          </a:p>
        </p:txBody>
      </p:sp>
      <p:sp>
        <p:nvSpPr>
          <p:cNvPr id="141" name="Google Shape;141;p26"/>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 plot gives the information of the total number of orders received by the top 20 center_id’s.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Hotel Management can maintain a good amount of stock in these</a:t>
            </a:r>
            <a:r>
              <a:rPr lang="en-GB">
                <a:latin typeface="Times New Roman" panose="02020603050405020304"/>
                <a:ea typeface="Times New Roman" panose="02020603050405020304"/>
                <a:cs typeface="Times New Roman" panose="02020603050405020304"/>
                <a:sym typeface="Times New Roman" panose="02020603050405020304"/>
              </a:rPr>
              <a:t> center_id ‘s and management also can </a:t>
            </a:r>
            <a:r>
              <a:rPr lang="en-GB">
                <a:latin typeface="Times New Roman" panose="02020603050405020304"/>
                <a:ea typeface="Times New Roman" panose="02020603050405020304"/>
                <a:cs typeface="Times New Roman" panose="02020603050405020304"/>
                <a:sym typeface="Times New Roman" panose="02020603050405020304"/>
              </a:rPr>
              <a:t>apply</a:t>
            </a:r>
            <a:r>
              <a:rPr lang="en-GB">
                <a:latin typeface="Times New Roman" panose="02020603050405020304"/>
                <a:ea typeface="Times New Roman" panose="02020603050405020304"/>
                <a:cs typeface="Times New Roman" panose="02020603050405020304"/>
                <a:sym typeface="Times New Roman" panose="02020603050405020304"/>
              </a:rPr>
              <a:t> the strategies that are applying at center_id 13 at different centers as it got the </a:t>
            </a:r>
            <a:r>
              <a:rPr lang="en-GB">
                <a:latin typeface="Times New Roman" panose="02020603050405020304"/>
                <a:ea typeface="Times New Roman" panose="02020603050405020304"/>
                <a:cs typeface="Times New Roman" panose="02020603050405020304"/>
                <a:sym typeface="Times New Roman" panose="02020603050405020304"/>
              </a:rPr>
              <a:t>hughes</a:t>
            </a:r>
            <a:r>
              <a:rPr lang="en-GB">
                <a:latin typeface="Times New Roman" panose="02020603050405020304"/>
                <a:ea typeface="Times New Roman" panose="02020603050405020304"/>
                <a:cs typeface="Times New Roman" panose="02020603050405020304"/>
                <a:sym typeface="Times New Roman" panose="02020603050405020304"/>
              </a:rPr>
              <a:t> number of orders.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Reason</a:t>
            </a:r>
            <a:r>
              <a:rPr lang="en-GB">
                <a:latin typeface="Times New Roman" panose="02020603050405020304"/>
                <a:ea typeface="Times New Roman" panose="02020603050405020304"/>
                <a:cs typeface="Times New Roman" panose="02020603050405020304"/>
                <a:sym typeface="Times New Roman" panose="02020603050405020304"/>
              </a:rPr>
              <a:t> for top 20 is, since there are many center id’s, printing all center_id was messing up and unable to see the center_id properly and also can get an idea of other centers by seeing the </a:t>
            </a:r>
            <a:r>
              <a:rPr lang="en-GB">
                <a:latin typeface="Times New Roman" panose="02020603050405020304"/>
                <a:ea typeface="Times New Roman" panose="02020603050405020304"/>
                <a:cs typeface="Times New Roman" panose="02020603050405020304"/>
                <a:sym typeface="Times New Roman" panose="02020603050405020304"/>
              </a:rPr>
              <a:t>trend of top 20 centers.</a:t>
            </a:r>
            <a:r>
              <a:rPr lang="en-GB">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42" name="Google Shape;142;p26"/>
          <p:cNvPicPr preferRelativeResize="0"/>
          <p:nvPr/>
        </p:nvPicPr>
        <p:blipFill>
          <a:blip r:embed="rId1"/>
          <a:stretch>
            <a:fillRect/>
          </a:stretch>
        </p:blipFill>
        <p:spPr>
          <a:xfrm>
            <a:off x="92062" y="1203900"/>
            <a:ext cx="4439167"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Week vs Num_orders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p27"/>
          <p:cNvSpPr txBox="1"/>
          <p:nvPr>
            <p:ph type="body" idx="1"/>
          </p:nvPr>
        </p:nvSpPr>
        <p:spPr>
          <a:xfrm>
            <a:off x="414575" y="3773375"/>
            <a:ext cx="5823300" cy="9423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a:t>What’s the difference between those weeks? Let’s Analyze.</a:t>
            </a:r>
            <a:endParaRPr lang="en-GB"/>
          </a:p>
        </p:txBody>
      </p:sp>
      <p:sp>
        <p:nvSpPr>
          <p:cNvPr id="149" name="Google Shape;149;p27"/>
          <p:cNvSpPr txBox="1"/>
          <p:nvPr>
            <p:ph type="body" idx="2"/>
          </p:nvPr>
        </p:nvSpPr>
        <p:spPr>
          <a:xfrm>
            <a:off x="6340850" y="1017725"/>
            <a:ext cx="2491500" cy="3698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a:t>Above plot shows the week wise num_orders.</a:t>
            </a:r>
            <a:endParaRPr lang="en-GB"/>
          </a:p>
          <a:p>
            <a:pPr marL="0" lvl="0" indent="0" algn="l" rtl="0">
              <a:spcBef>
                <a:spcPts val="1200"/>
              </a:spcBef>
              <a:spcAft>
                <a:spcPts val="0"/>
              </a:spcAft>
              <a:buNone/>
            </a:pPr>
          </a:p>
          <a:p>
            <a:pPr marL="457200" lvl="0" indent="-317500" algn="l" rtl="0">
              <a:spcBef>
                <a:spcPts val="1200"/>
              </a:spcBef>
              <a:spcAft>
                <a:spcPts val="0"/>
              </a:spcAft>
              <a:buSzPts val="1400"/>
              <a:buChar char="●"/>
            </a:pPr>
            <a:r>
              <a:rPr lang="en-GB"/>
              <a:t>We can see that sales in the week 62 went too low and in the week 98 and 109 went peak.</a:t>
            </a:r>
            <a:endParaRPr lang="en-GB"/>
          </a:p>
          <a:p>
            <a:pPr marL="0" lvl="0" indent="0" algn="l" rtl="0">
              <a:spcBef>
                <a:spcPts val="1200"/>
              </a:spcBef>
              <a:spcAft>
                <a:spcPts val="0"/>
              </a:spcAft>
              <a:buClr>
                <a:schemeClr val="dk1"/>
              </a:buClr>
              <a:buSzPts val="1100"/>
              <a:buFont typeface="Arial" panose="020B0604020202020204"/>
              <a:buNone/>
            </a:pPr>
          </a:p>
          <a:p>
            <a:pPr marL="0" lvl="0" indent="0" algn="l" rtl="0">
              <a:spcBef>
                <a:spcPts val="1200"/>
              </a:spcBef>
              <a:spcAft>
                <a:spcPts val="1200"/>
              </a:spcAft>
              <a:buNone/>
            </a:pPr>
          </a:p>
        </p:txBody>
      </p:sp>
      <p:pic>
        <p:nvPicPr>
          <p:cNvPr id="150" name="Google Shape;150;p27"/>
          <p:cNvPicPr preferRelativeResize="0"/>
          <p:nvPr/>
        </p:nvPicPr>
        <p:blipFill>
          <a:blip r:embed="rId1"/>
          <a:stretch>
            <a:fillRect/>
          </a:stretch>
        </p:blipFill>
        <p:spPr>
          <a:xfrm>
            <a:off x="414575" y="1017721"/>
            <a:ext cx="5926269" cy="2755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6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420">
                <a:latin typeface="Times New Roman" panose="02020603050405020304"/>
                <a:ea typeface="Times New Roman" panose="02020603050405020304"/>
                <a:cs typeface="Times New Roman" panose="02020603050405020304"/>
                <a:sym typeface="Times New Roman" panose="02020603050405020304"/>
              </a:rPr>
              <a:t>Why did num_orders in week 98 and 109 are greater than week 62?</a:t>
            </a:r>
            <a:endParaRPr sz="2420">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28"/>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From the previous graph we can see that week 109 and 98 have highest num_orders.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200"/>
              </a:spcBef>
              <a:spcAft>
                <a:spcPts val="0"/>
              </a:spcAft>
              <a:buNone/>
            </a:pPr>
            <a:r>
              <a:rPr lang="en-GB" u="sng">
                <a:solidFill>
                  <a:schemeClr val="dk1"/>
                </a:solidFill>
                <a:latin typeface="Times New Roman" panose="02020603050405020304"/>
                <a:ea typeface="Times New Roman" panose="02020603050405020304"/>
                <a:cs typeface="Times New Roman" panose="02020603050405020304"/>
                <a:sym typeface="Times New Roman" panose="02020603050405020304"/>
              </a:rPr>
              <a:t>Reason:</a:t>
            </a:r>
            <a:endParaRPr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1200"/>
              </a:spcBef>
              <a:spcAft>
                <a:spcPts val="0"/>
              </a:spcAft>
              <a:buClr>
                <a:schemeClr val="dk1"/>
              </a:buClr>
              <a:buSzPts val="14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In week 98 and 109 emailer_for_promotions were almost double than week 62.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7" name="Google Shape;157;p28"/>
          <p:cNvPicPr preferRelativeResize="0"/>
          <p:nvPr/>
        </p:nvPicPr>
        <p:blipFill>
          <a:blip r:embed="rId1"/>
          <a:stretch>
            <a:fillRect/>
          </a:stretch>
        </p:blipFill>
        <p:spPr>
          <a:xfrm>
            <a:off x="278050" y="1254200"/>
            <a:ext cx="4067175" cy="2952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Base price vs checkout_price Regression Plot</a:t>
            </a:r>
            <a:endParaRPr lang="en-GB"/>
          </a:p>
        </p:txBody>
      </p:sp>
      <p:sp>
        <p:nvSpPr>
          <p:cNvPr id="163" name="Google Shape;163;p29"/>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According</a:t>
            </a:r>
            <a:r>
              <a:rPr lang="en-GB">
                <a:latin typeface="Times New Roman" panose="02020603050405020304"/>
                <a:ea typeface="Times New Roman" panose="02020603050405020304"/>
                <a:cs typeface="Times New Roman" panose="02020603050405020304"/>
                <a:sym typeface="Times New Roman" panose="02020603050405020304"/>
              </a:rPr>
              <a:t> to the graph as the base price of the meal increases the checkout price of the meal also increases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There are few meals with the base price of 700 and checkout_price of below 250. Probably because of low popularity of the </a:t>
            </a:r>
            <a:r>
              <a:rPr lang="en-GB">
                <a:latin typeface="Times New Roman" panose="02020603050405020304"/>
                <a:ea typeface="Times New Roman" panose="02020603050405020304"/>
                <a:cs typeface="Times New Roman" panose="02020603050405020304"/>
                <a:sym typeface="Times New Roman" panose="02020603050405020304"/>
              </a:rPr>
              <a:t>food</a:t>
            </a:r>
            <a:r>
              <a:rPr lang="en-GB">
                <a:latin typeface="Times New Roman" panose="02020603050405020304"/>
                <a:ea typeface="Times New Roman" panose="02020603050405020304"/>
                <a:cs typeface="Times New Roman" panose="02020603050405020304"/>
                <a:sym typeface="Times New Roman" panose="02020603050405020304"/>
              </a:rPr>
              <a:t> type.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There are 1-2 meals of which base_price and checkout_price were same, probably because of high demand. During the low num_orders. Hotel Management can have offer on this kind of meals. So that there is a chance of ordering the item.</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64" name="Google Shape;164;p29"/>
          <p:cNvPicPr preferRelativeResize="0"/>
          <p:nvPr/>
        </p:nvPicPr>
        <p:blipFill>
          <a:blip r:embed="rId1"/>
          <a:stretch>
            <a:fillRect/>
          </a:stretch>
        </p:blipFill>
        <p:spPr>
          <a:xfrm>
            <a:off x="311688" y="1152463"/>
            <a:ext cx="3705225" cy="250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Checkout_price vs num_orders Regression plot</a:t>
            </a:r>
            <a:endParaRPr lang="en-GB"/>
          </a:p>
        </p:txBody>
      </p:sp>
      <p:sp>
        <p:nvSpPr>
          <p:cNvPr id="170" name="Google Shape;170;p30"/>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According the plot as check_out price increases num_orders slightly decreased.</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 meals with checkout_price of </a:t>
            </a:r>
            <a:r>
              <a:rPr lang="en-GB">
                <a:latin typeface="Times New Roman" panose="02020603050405020304"/>
                <a:ea typeface="Times New Roman" panose="02020603050405020304"/>
                <a:cs typeface="Times New Roman" panose="02020603050405020304"/>
                <a:sym typeface="Times New Roman" panose="02020603050405020304"/>
              </a:rPr>
              <a:t>around</a:t>
            </a:r>
            <a:r>
              <a:rPr lang="en-GB">
                <a:latin typeface="Times New Roman" panose="02020603050405020304"/>
                <a:ea typeface="Times New Roman" panose="02020603050405020304"/>
                <a:cs typeface="Times New Roman" panose="02020603050405020304"/>
                <a:sym typeface="Times New Roman" panose="02020603050405020304"/>
              </a:rPr>
              <a:t> 150 were sold a lot compared to any other.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Hotel management </a:t>
            </a:r>
            <a:r>
              <a:rPr lang="en-GB">
                <a:latin typeface="Times New Roman" panose="02020603050405020304"/>
                <a:ea typeface="Times New Roman" panose="02020603050405020304"/>
                <a:cs typeface="Times New Roman" panose="02020603050405020304"/>
                <a:sym typeface="Times New Roman" panose="02020603050405020304"/>
              </a:rPr>
              <a:t>should</a:t>
            </a:r>
            <a:r>
              <a:rPr lang="en-GB">
                <a:latin typeface="Times New Roman" panose="02020603050405020304"/>
                <a:ea typeface="Times New Roman" panose="02020603050405020304"/>
                <a:cs typeface="Times New Roman" panose="02020603050405020304"/>
                <a:sym typeface="Times New Roman" panose="02020603050405020304"/>
              </a:rPr>
              <a:t> maintain the </a:t>
            </a:r>
            <a:r>
              <a:rPr lang="en-GB">
                <a:latin typeface="Times New Roman" panose="02020603050405020304"/>
                <a:ea typeface="Times New Roman" panose="02020603050405020304"/>
                <a:cs typeface="Times New Roman" panose="02020603050405020304"/>
                <a:sym typeface="Times New Roman" panose="02020603050405020304"/>
              </a:rPr>
              <a:t>stock accordingly and management can add new dishes that costs similar amount.</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71" name="Google Shape;171;p30"/>
          <p:cNvPicPr preferRelativeResize="0"/>
          <p:nvPr/>
        </p:nvPicPr>
        <p:blipFill>
          <a:blip r:embed="rId1"/>
          <a:stretch>
            <a:fillRect/>
          </a:stretch>
        </p:blipFill>
        <p:spPr>
          <a:xfrm>
            <a:off x="487600" y="1221463"/>
            <a:ext cx="3648075" cy="250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t>
            </a:r>
            <a:r>
              <a:rPr lang="en-GB"/>
              <a:t>ase_price vs num_orders Regression plot</a:t>
            </a:r>
            <a:endParaRPr lang="en-GB"/>
          </a:p>
        </p:txBody>
      </p:sp>
      <p:sp>
        <p:nvSpPr>
          <p:cNvPr id="177" name="Google Shape;177;p31"/>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a:t> </a:t>
            </a:r>
            <a:endParaRPr lang="en-IN"/>
          </a:p>
        </p:txBody>
      </p:sp>
      <p:sp>
        <p:nvSpPr>
          <p:cNvPr id="178" name="Google Shape;178;p31"/>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a:t>According to the graph we can see food </a:t>
            </a:r>
            <a:r>
              <a:rPr lang="en-GB"/>
              <a:t>which costs around 300 were sold more.If we map the graph with previous graph checkout_price at 150 and base_price of 300 has the highest and similar kind of plot.</a:t>
            </a:r>
            <a:endParaRPr lang="en-GB"/>
          </a:p>
          <a:p>
            <a:pPr marL="457200" lvl="0" indent="-317500" algn="l" rtl="0">
              <a:spcBef>
                <a:spcPts val="0"/>
              </a:spcBef>
              <a:spcAft>
                <a:spcPts val="0"/>
              </a:spcAft>
              <a:buSzPts val="1400"/>
              <a:buChar char="●"/>
            </a:pPr>
            <a:r>
              <a:rPr lang="en-GB"/>
              <a:t>So there is a probability that people are interested in buying the food with 50% discount and more. </a:t>
            </a:r>
            <a:endParaRPr lang="en-GB"/>
          </a:p>
        </p:txBody>
      </p:sp>
      <p:pic>
        <p:nvPicPr>
          <p:cNvPr id="179" name="Google Shape;179;p31"/>
          <p:cNvPicPr preferRelativeResize="0"/>
          <p:nvPr/>
        </p:nvPicPr>
        <p:blipFill>
          <a:blip r:embed="rId1"/>
          <a:stretch>
            <a:fillRect/>
          </a:stretch>
        </p:blipFill>
        <p:spPr>
          <a:xfrm>
            <a:off x="377788" y="1209263"/>
            <a:ext cx="3648075" cy="250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Introduction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lnSpc>
                <a:spcPct val="95000"/>
              </a:lnSpc>
              <a:spcBef>
                <a:spcPts val="0"/>
              </a:spcBef>
              <a:spcAft>
                <a:spcPts val="0"/>
              </a:spcAft>
              <a:buNone/>
            </a:pPr>
            <a:r>
              <a:rPr lang="en-GB" sz="1830">
                <a:solidFill>
                  <a:schemeClr val="dk1"/>
                </a:solidFill>
                <a:latin typeface="Times New Roman" panose="02020603050405020304"/>
                <a:ea typeface="Times New Roman" panose="02020603050405020304"/>
                <a:cs typeface="Times New Roman" panose="02020603050405020304"/>
                <a:sym typeface="Times New Roman" panose="02020603050405020304"/>
              </a:rPr>
              <a:t>What is the Use Case?</a:t>
            </a:r>
            <a:endParaRPr sz="183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4805" algn="l" rtl="0">
              <a:lnSpc>
                <a:spcPct val="95000"/>
              </a:lnSpc>
              <a:spcBef>
                <a:spcPts val="1200"/>
              </a:spcBef>
              <a:spcAft>
                <a:spcPts val="0"/>
              </a:spcAft>
              <a:buClr>
                <a:schemeClr val="dk1"/>
              </a:buClr>
              <a:buSzPts val="1830"/>
              <a:buFont typeface="Times New Roman" panose="02020603050405020304"/>
              <a:buChar char="●"/>
            </a:pPr>
            <a:r>
              <a:rPr lang="en-GB" sz="1830">
                <a:solidFill>
                  <a:schemeClr val="dk1"/>
                </a:solidFill>
                <a:latin typeface="Times New Roman" panose="02020603050405020304"/>
                <a:ea typeface="Times New Roman" panose="02020603050405020304"/>
                <a:cs typeface="Times New Roman" panose="02020603050405020304"/>
                <a:sym typeface="Times New Roman" panose="02020603050405020304"/>
              </a:rPr>
              <a:t>The replenishment of raw materials is done only on weekly basis and since the raw material is perishable, the procurement planning is of utmost importance.  </a:t>
            </a:r>
            <a:endParaRPr sz="183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4805" algn="l" rtl="0">
              <a:lnSpc>
                <a:spcPct val="95000"/>
              </a:lnSpc>
              <a:spcBef>
                <a:spcPts val="0"/>
              </a:spcBef>
              <a:spcAft>
                <a:spcPts val="0"/>
              </a:spcAft>
              <a:buClr>
                <a:schemeClr val="dk1"/>
              </a:buClr>
              <a:buSzPts val="1830"/>
              <a:buFont typeface="Times New Roman" panose="02020603050405020304"/>
              <a:buChar char="●"/>
            </a:pPr>
            <a:r>
              <a:rPr lang="en-GB" sz="1830">
                <a:solidFill>
                  <a:schemeClr val="dk1"/>
                </a:solidFill>
                <a:latin typeface="Times New Roman" panose="02020603050405020304"/>
                <a:ea typeface="Times New Roman" panose="02020603050405020304"/>
                <a:cs typeface="Times New Roman" panose="02020603050405020304"/>
                <a:sym typeface="Times New Roman" panose="02020603050405020304"/>
              </a:rPr>
              <a:t>Predicting the Demand helps in reducing the wastage of raw materials which would result in the reduced cost of operation. Increased customer satisfaction by timely fulfilling their expectations and requirements.</a:t>
            </a:r>
            <a:endParaRPr sz="183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1200"/>
              </a:spcBef>
              <a:spcAft>
                <a:spcPts val="1200"/>
              </a:spcAft>
              <a:buSzPts val="935"/>
              <a:buNone/>
            </a:pPr>
            <a:endParaRPr sz="183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Region_code vs num_orders </a:t>
            </a:r>
            <a:endParaRPr lang="en-GB"/>
          </a:p>
        </p:txBody>
      </p:sp>
      <p:sp>
        <p:nvSpPr>
          <p:cNvPr id="185" name="Google Shape;185;p32"/>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 plot give the information of number of orders </a:t>
            </a:r>
            <a:r>
              <a:rPr lang="en-GB">
                <a:latin typeface="Times New Roman" panose="02020603050405020304"/>
                <a:ea typeface="Times New Roman" panose="02020603050405020304"/>
                <a:cs typeface="Times New Roman" panose="02020603050405020304"/>
                <a:sym typeface="Times New Roman" panose="02020603050405020304"/>
              </a:rPr>
              <a:t>according</a:t>
            </a:r>
            <a:r>
              <a:rPr lang="en-GB">
                <a:latin typeface="Times New Roman" panose="02020603050405020304"/>
                <a:ea typeface="Times New Roman" panose="02020603050405020304"/>
                <a:cs typeface="Times New Roman" panose="02020603050405020304"/>
                <a:sym typeface="Times New Roman" panose="02020603050405020304"/>
              </a:rPr>
              <a:t> to the region.</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We can see that the region 56 has more number of orders.</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From the knowledge we have till now: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r>
              <a:rPr lang="en-GB">
                <a:latin typeface="Times New Roman" panose="02020603050405020304"/>
                <a:ea typeface="Times New Roman" panose="02020603050405020304"/>
                <a:cs typeface="Times New Roman" panose="02020603050405020304"/>
                <a:sym typeface="Times New Roman" panose="02020603050405020304"/>
              </a:rPr>
              <a:t>	The hotel management should maintain a good amount of stock of food that costs </a:t>
            </a:r>
            <a:r>
              <a:rPr lang="en-GB">
                <a:latin typeface="Times New Roman" panose="02020603050405020304"/>
                <a:ea typeface="Times New Roman" panose="02020603050405020304"/>
                <a:cs typeface="Times New Roman" panose="02020603050405020304"/>
                <a:sym typeface="Times New Roman" panose="02020603050405020304"/>
              </a:rPr>
              <a:t>around</a:t>
            </a:r>
            <a:r>
              <a:rPr lang="en-GB">
                <a:latin typeface="Times New Roman" panose="02020603050405020304"/>
                <a:ea typeface="Times New Roman" panose="02020603050405020304"/>
                <a:cs typeface="Times New Roman" panose="02020603050405020304"/>
                <a:sym typeface="Times New Roman" panose="02020603050405020304"/>
              </a:rPr>
              <a:t> 150 - 300 at Type_A </a:t>
            </a:r>
            <a:r>
              <a:rPr lang="en-GB">
                <a:latin typeface="Times New Roman" panose="02020603050405020304"/>
                <a:ea typeface="Times New Roman" panose="02020603050405020304"/>
                <a:cs typeface="Times New Roman" panose="02020603050405020304"/>
                <a:sym typeface="Times New Roman" panose="02020603050405020304"/>
              </a:rPr>
              <a:t>hotels those are belong to region 56. Region 56 Type_A hotels are important to have high profits.</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86" name="Google Shape;186;p32"/>
          <p:cNvPicPr preferRelativeResize="0"/>
          <p:nvPr/>
        </p:nvPicPr>
        <p:blipFill>
          <a:blip r:embed="rId1"/>
          <a:stretch>
            <a:fillRect/>
          </a:stretch>
        </p:blipFill>
        <p:spPr>
          <a:xfrm>
            <a:off x="311700" y="1152475"/>
            <a:ext cx="3676650" cy="260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700">
                <a:latin typeface="Times New Roman" panose="02020603050405020304"/>
                <a:ea typeface="Times New Roman" panose="02020603050405020304"/>
                <a:cs typeface="Times New Roman" panose="02020603050405020304"/>
                <a:sym typeface="Times New Roman" panose="02020603050405020304"/>
              </a:rPr>
              <a:t>Multivariate Analysis</a:t>
            </a:r>
            <a:endParaRPr sz="47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Category vs num_orders </a:t>
            </a:r>
            <a:r>
              <a:rPr lang="en-GB"/>
              <a:t>vs cuisine </a:t>
            </a:r>
            <a:endParaRPr lang="en-GB"/>
          </a:p>
        </p:txBody>
      </p:sp>
      <p:sp>
        <p:nvSpPr>
          <p:cNvPr id="197" name="Google Shape;197;p34"/>
          <p:cNvSpPr txBox="1"/>
          <p:nvPr>
            <p:ph type="body" idx="1"/>
          </p:nvPr>
        </p:nvSpPr>
        <p:spPr>
          <a:xfrm>
            <a:off x="771575" y="3615425"/>
            <a:ext cx="3999900" cy="953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000"/>
              <a:t>Note: </a:t>
            </a:r>
            <a:r>
              <a:rPr lang="en-GB" sz="1000"/>
              <a:t>Please increase the size of the graph to see clearly. Due to space complexity I plotted the image of size (15,8)</a:t>
            </a:r>
            <a:endParaRPr sz="1000"/>
          </a:p>
        </p:txBody>
      </p:sp>
      <p:sp>
        <p:nvSpPr>
          <p:cNvPr id="198" name="Google Shape;198;p34"/>
          <p:cNvSpPr txBox="1"/>
          <p:nvPr>
            <p:ph type="body" idx="2"/>
          </p:nvPr>
        </p:nvSpPr>
        <p:spPr>
          <a:xfrm>
            <a:off x="4986175" y="1152475"/>
            <a:ext cx="3846000" cy="34164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The plot gives us a lot of information that Indian Rice bowl has the </a:t>
            </a:r>
            <a:r>
              <a:rPr lang="en-GB" sz="1500">
                <a:latin typeface="Times New Roman" panose="02020603050405020304"/>
                <a:ea typeface="Times New Roman" panose="02020603050405020304"/>
                <a:cs typeface="Times New Roman" panose="02020603050405020304"/>
                <a:sym typeface="Times New Roman" panose="02020603050405020304"/>
              </a:rPr>
              <a:t>hughes</a:t>
            </a:r>
            <a:r>
              <a:rPr lang="en-GB" sz="1500">
                <a:latin typeface="Times New Roman" panose="02020603050405020304"/>
                <a:ea typeface="Times New Roman" panose="02020603050405020304"/>
                <a:cs typeface="Times New Roman" panose="02020603050405020304"/>
                <a:sym typeface="Times New Roman" panose="02020603050405020304"/>
              </a:rPr>
              <a:t> number of orders followed by Italian Sandwich.</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In beverages, Thai beverages are more </a:t>
            </a:r>
            <a:r>
              <a:rPr lang="en-GB" sz="1500">
                <a:latin typeface="Times New Roman" panose="02020603050405020304"/>
                <a:ea typeface="Times New Roman" panose="02020603050405020304"/>
                <a:cs typeface="Times New Roman" panose="02020603050405020304"/>
                <a:sym typeface="Times New Roman" panose="02020603050405020304"/>
              </a:rPr>
              <a:t>popular followed by Italian beverages</a:t>
            </a:r>
            <a:r>
              <a:rPr lang="en-GB" sz="1500">
                <a:latin typeface="Times New Roman" panose="02020603050405020304"/>
                <a:ea typeface="Times New Roman" panose="02020603050405020304"/>
                <a:cs typeface="Times New Roman" panose="02020603050405020304"/>
                <a:sym typeface="Times New Roman" panose="02020603050405020304"/>
              </a:rPr>
              <a:t> compared to the Indian beverages.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The graph gives the information of </a:t>
            </a:r>
            <a:r>
              <a:rPr lang="en-GB" sz="1500">
                <a:latin typeface="Times New Roman" panose="02020603050405020304"/>
                <a:ea typeface="Times New Roman" panose="02020603050405020304"/>
                <a:cs typeface="Times New Roman" panose="02020603050405020304"/>
                <a:sym typeface="Times New Roman" panose="02020603050405020304"/>
              </a:rPr>
              <a:t>special</a:t>
            </a:r>
            <a:r>
              <a:rPr lang="en-GB" sz="1500">
                <a:latin typeface="Times New Roman" panose="02020603050405020304"/>
                <a:ea typeface="Times New Roman" panose="02020603050405020304"/>
                <a:cs typeface="Times New Roman" panose="02020603050405020304"/>
                <a:sym typeface="Times New Roman" panose="02020603050405020304"/>
              </a:rPr>
              <a:t> </a:t>
            </a:r>
            <a:r>
              <a:rPr lang="en-GB" sz="1500">
                <a:latin typeface="Times New Roman" panose="02020603050405020304"/>
                <a:ea typeface="Times New Roman" panose="02020603050405020304"/>
                <a:cs typeface="Times New Roman" panose="02020603050405020304"/>
                <a:sym typeface="Times New Roman" panose="02020603050405020304"/>
              </a:rPr>
              <a:t>category</a:t>
            </a:r>
            <a:r>
              <a:rPr lang="en-GB" sz="1500">
                <a:latin typeface="Times New Roman" panose="02020603050405020304"/>
                <a:ea typeface="Times New Roman" panose="02020603050405020304"/>
                <a:cs typeface="Times New Roman" panose="02020603050405020304"/>
                <a:sym typeface="Times New Roman" panose="02020603050405020304"/>
              </a:rPr>
              <a:t> of each country.</a:t>
            </a:r>
            <a:endParaRPr sz="1500">
              <a:latin typeface="Times New Roman" panose="02020603050405020304"/>
              <a:ea typeface="Times New Roman" panose="02020603050405020304"/>
              <a:cs typeface="Times New Roman" panose="02020603050405020304"/>
              <a:sym typeface="Times New Roman" panose="02020603050405020304"/>
            </a:endParaRPr>
          </a:p>
        </p:txBody>
      </p:sp>
      <p:pic>
        <p:nvPicPr>
          <p:cNvPr id="199" name="Google Shape;199;p34"/>
          <p:cNvPicPr preferRelativeResize="0"/>
          <p:nvPr/>
        </p:nvPicPr>
        <p:blipFill>
          <a:blip r:embed="rId1"/>
          <a:stretch>
            <a:fillRect/>
          </a:stretch>
        </p:blipFill>
        <p:spPr>
          <a:xfrm>
            <a:off x="311700" y="1152475"/>
            <a:ext cx="4674475" cy="24629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35"/>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a:latin typeface="Times New Roman" panose="02020603050405020304"/>
                <a:ea typeface="Times New Roman" panose="02020603050405020304"/>
                <a:cs typeface="Times New Roman" panose="02020603050405020304"/>
                <a:sym typeface="Times New Roman" panose="02020603050405020304"/>
              </a:rPr>
              <a:t>Auto EDA: Autoviz Tool</a:t>
            </a:r>
            <a:endParaRPr sz="4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Category vs Checkout_price Bar Plot</a:t>
            </a:r>
            <a:br>
              <a:rPr lang="en-GB">
                <a:latin typeface="Times New Roman" panose="02020603050405020304"/>
                <a:ea typeface="Times New Roman" panose="02020603050405020304"/>
                <a:cs typeface="Times New Roman" panose="02020603050405020304"/>
                <a:sym typeface="Times New Roman" panose="02020603050405020304"/>
              </a:rPr>
            </a:b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0" name="Google Shape;210;p36"/>
          <p:cNvSpPr txBox="1"/>
          <p:nvPr>
            <p:ph type="body" idx="1"/>
          </p:nvPr>
        </p:nvSpPr>
        <p:spPr>
          <a:xfrm>
            <a:off x="311700" y="3473375"/>
            <a:ext cx="3999900" cy="109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latin typeface="Times New Roman" panose="02020603050405020304"/>
                <a:ea typeface="Times New Roman" panose="02020603050405020304"/>
                <a:cs typeface="Times New Roman" panose="02020603050405020304"/>
                <a:sym typeface="Times New Roman" panose="02020603050405020304"/>
              </a:rPr>
              <a:t>Note: plotted only top 20 categories.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1" name="Google Shape;211;p36"/>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 plot give the information of the average price of each category.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Since from the previous plots we understood that foods that cost around 150-300 has more number of orders. From this graph we can see the categories that has checkout_price of 150-300.</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Salads, Sandwich, Staters, Other Snacks, Soups, Beverages has more number of orders. If the hotel management want to start a new branch/hotel these are must and should categories for having profits.</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212" name="Google Shape;212;p36"/>
          <p:cNvPicPr preferRelativeResize="0"/>
          <p:nvPr/>
        </p:nvPicPr>
        <p:blipFill>
          <a:blip r:embed="rId1"/>
          <a:stretch>
            <a:fillRect/>
          </a:stretch>
        </p:blipFill>
        <p:spPr>
          <a:xfrm>
            <a:off x="297100" y="1152463"/>
            <a:ext cx="4029075" cy="2124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Category vs base_price Bar plot</a:t>
            </a:r>
            <a:endParaRPr lang="en-GB"/>
          </a:p>
        </p:txBody>
      </p:sp>
      <p:sp>
        <p:nvSpPr>
          <p:cNvPr id="218" name="Google Shape;218;p37"/>
          <p:cNvSpPr txBox="1"/>
          <p:nvPr>
            <p:ph type="body" idx="2"/>
          </p:nvPr>
        </p:nvSpPr>
        <p:spPr>
          <a:xfrm>
            <a:off x="4832400" y="1152475"/>
            <a:ext cx="39999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The plot gives the information of top 20 categories base price.</a:t>
            </a:r>
            <a:endParaRPr lang="en-GB"/>
          </a:p>
          <a:p>
            <a:pPr marL="0" lvl="0" indent="0" algn="l" rtl="0">
              <a:spcBef>
                <a:spcPts val="1200"/>
              </a:spcBef>
              <a:spcAft>
                <a:spcPts val="1200"/>
              </a:spcAft>
              <a:buNone/>
            </a:pPr>
          </a:p>
        </p:txBody>
      </p:sp>
      <p:pic>
        <p:nvPicPr>
          <p:cNvPr id="219" name="Google Shape;219;p37"/>
          <p:cNvPicPr preferRelativeResize="0"/>
          <p:nvPr/>
        </p:nvPicPr>
        <p:blipFill>
          <a:blip r:embed="rId1"/>
          <a:stretch>
            <a:fillRect/>
          </a:stretch>
        </p:blipFill>
        <p:spPr>
          <a:xfrm>
            <a:off x="311688" y="1701763"/>
            <a:ext cx="4029075" cy="2028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Dependent &amp; Independent Variables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What is the target Column?</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spcBef>
                <a:spcPts val="1200"/>
              </a:spcBef>
              <a:spcAft>
                <a:spcPts val="0"/>
              </a:spcAft>
              <a:buClr>
                <a:schemeClr val="dk1"/>
              </a:buClr>
              <a:buSzPts val="1700"/>
              <a:buFont typeface="Times New Roman" panose="02020603050405020304"/>
              <a:buChar char="●"/>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Since the problem statement is to find the demand of the Food supply , num_orders which gives the information orders count will be the target variable because if a particular food item x was order n number of times and food item y ordered 2x number of times we can tell item y has more demand and we nee to predict that demand.</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spcBef>
                <a:spcPts val="0"/>
              </a:spcBef>
              <a:spcAft>
                <a:spcPts val="0"/>
              </a:spcAft>
              <a:buClr>
                <a:schemeClr val="dk1"/>
              </a:buClr>
              <a:buSzPts val="1700"/>
              <a:buFont typeface="Times New Roman" panose="02020603050405020304"/>
              <a:buChar char="●"/>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In addition to the above point the “num_order” column was not given in test.csv file.😝 </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Question) There are some other columns as well that aren't given in test.csv file what about those?</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Clr>
                <a:schemeClr val="dk1"/>
              </a:buClr>
              <a:buSzPts val="1100"/>
              <a:buFont typeface="Arial" panose="020B0604020202020204"/>
              <a:buNone/>
            </a:pPr>
            <a:r>
              <a:rPr lang="en-GB" sz="1700">
                <a:solidFill>
                  <a:schemeClr val="dk1"/>
                </a:solidFill>
                <a:latin typeface="Times New Roman" panose="02020603050405020304"/>
                <a:ea typeface="Times New Roman" panose="02020603050405020304"/>
                <a:cs typeface="Times New Roman" panose="02020603050405020304"/>
                <a:sym typeface="Times New Roman" panose="02020603050405020304"/>
              </a:rPr>
              <a:t>Answer) Probably we can use them for feature engineering purpose(For creating more features)</a:t>
            </a: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endParaRPr sz="1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Pre-Processing</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73" name="Google Shape;73;p16"/>
          <p:cNvSpPr txBox="1"/>
          <p:nvPr>
            <p:ph type="body" idx="1"/>
          </p:nvPr>
        </p:nvSpPr>
        <p:spPr>
          <a:xfrm>
            <a:off x="311700" y="1152475"/>
            <a:ext cx="8520600" cy="35757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Times New Roman" panose="02020603050405020304"/>
              <a:buChar char="●"/>
            </a:pPr>
            <a:r>
              <a:rPr lang="en-GB" sz="1700">
                <a:latin typeface="Times New Roman" panose="02020603050405020304"/>
                <a:ea typeface="Times New Roman" panose="02020603050405020304"/>
                <a:cs typeface="Times New Roman" panose="02020603050405020304"/>
                <a:sym typeface="Times New Roman" panose="02020603050405020304"/>
              </a:rPr>
              <a:t>As a part of pre-processing three CSV files were merged based on the common columns. From the data sets we can see that meal id column was common in “meal_info.csv” and “train.csv”, center_id was common in “train.csv” and “fulfilment_center_info.csv” .</a:t>
            </a:r>
            <a:endParaRPr sz="1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700">
                <a:latin typeface="Times New Roman" panose="02020603050405020304"/>
                <a:ea typeface="Times New Roman" panose="02020603050405020304"/>
                <a:cs typeface="Times New Roman" panose="02020603050405020304"/>
                <a:sym typeface="Times New Roman" panose="02020603050405020304"/>
              </a:rPr>
              <a:t>Why to use merge instead of join?</a:t>
            </a:r>
            <a:endParaRPr sz="1700">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spcBef>
                <a:spcPts val="1200"/>
              </a:spcBef>
              <a:spcAft>
                <a:spcPts val="0"/>
              </a:spcAft>
              <a:buSzPts val="1700"/>
              <a:buFont typeface="Times New Roman" panose="02020603050405020304"/>
              <a:buChar char="●"/>
            </a:pPr>
            <a:r>
              <a:rPr lang="en-GB" sz="1700">
                <a:latin typeface="Times New Roman" panose="02020603050405020304"/>
                <a:ea typeface="Times New Roman" panose="02020603050405020304"/>
                <a:cs typeface="Times New Roman" panose="02020603050405020304"/>
                <a:sym typeface="Times New Roman" panose="02020603050405020304"/>
              </a:rPr>
              <a:t>Well, Join combines the data frame based on indexes, where as merge combines the data frame based on particular column left_on and right_on options gives the desired output.</a:t>
            </a:r>
            <a:endParaRPr sz="1700">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spcBef>
                <a:spcPts val="0"/>
              </a:spcBef>
              <a:spcAft>
                <a:spcPts val="0"/>
              </a:spcAft>
              <a:buSzPts val="1700"/>
              <a:buFont typeface="Times New Roman" panose="02020603050405020304"/>
              <a:buChar char="●"/>
            </a:pPr>
            <a:r>
              <a:rPr lang="en-GB" sz="1700">
                <a:latin typeface="Times New Roman" panose="02020603050405020304"/>
                <a:ea typeface="Times New Roman" panose="02020603050405020304"/>
                <a:cs typeface="Times New Roman" panose="02020603050405020304"/>
                <a:sym typeface="Times New Roman" panose="02020603050405020304"/>
              </a:rPr>
              <a:t>There are no null values in the data set after merging the data. So no need of handling null values.</a:t>
            </a:r>
            <a:endParaRPr sz="1700">
              <a:latin typeface="Times New Roman" panose="02020603050405020304"/>
              <a:ea typeface="Times New Roman" panose="02020603050405020304"/>
              <a:cs typeface="Times New Roman" panose="02020603050405020304"/>
              <a:sym typeface="Times New Roman" panose="02020603050405020304"/>
            </a:endParaRPr>
          </a:p>
          <a:p>
            <a:pPr marL="457200" lvl="0" indent="-336550" algn="l" rtl="0">
              <a:spcBef>
                <a:spcPts val="0"/>
              </a:spcBef>
              <a:spcAft>
                <a:spcPts val="0"/>
              </a:spcAft>
              <a:buSzPts val="1700"/>
              <a:buFont typeface="Times New Roman" panose="02020603050405020304"/>
              <a:buChar char="●"/>
            </a:pPr>
            <a:r>
              <a:rPr lang="en-GB" sz="1700">
                <a:latin typeface="Times New Roman" panose="02020603050405020304"/>
                <a:ea typeface="Times New Roman" panose="02020603050405020304"/>
                <a:cs typeface="Times New Roman" panose="02020603050405020304"/>
                <a:sym typeface="Times New Roman" panose="02020603050405020304"/>
              </a:rPr>
              <a:t>Checked the data types of the each column.(3 categorical and 12 are numerical datatypes)</a:t>
            </a:r>
            <a:br>
              <a:rPr lang="en-GB" sz="1700">
                <a:latin typeface="Times New Roman" panose="02020603050405020304"/>
                <a:ea typeface="Times New Roman" panose="02020603050405020304"/>
                <a:cs typeface="Times New Roman" panose="02020603050405020304"/>
                <a:sym typeface="Times New Roman" panose="02020603050405020304"/>
              </a:rPr>
            </a:br>
            <a:endParaRPr sz="17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Correlation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79" name="Google Shape;79;p17"/>
          <p:cNvSpPr txBox="1"/>
          <p:nvPr>
            <p:ph type="body" idx="1"/>
          </p:nvPr>
        </p:nvSpPr>
        <p:spPr>
          <a:xfrm>
            <a:off x="311700" y="1152475"/>
            <a:ext cx="3999900" cy="3783300"/>
          </a:xfrm>
          <a:prstGeom prst="rect">
            <a:avLst/>
          </a:prstGeom>
        </p:spPr>
        <p:txBody>
          <a:bodyPr spcFirstLastPara="1" wrap="square" lIns="91425" tIns="91425" rIns="91425" bIns="91425" anchor="t" anchorCtr="0">
            <a:normAutofit lnSpcReduction="10000"/>
          </a:bodyPr>
          <a:lstStyle/>
          <a:p>
            <a:pPr marL="457200" lvl="0" indent="-317500" algn="just" rtl="0">
              <a:spcBef>
                <a:spcPts val="0"/>
              </a:spcBef>
              <a:spcAft>
                <a:spcPts val="0"/>
              </a:spcAft>
              <a:buSzPts val="1400"/>
              <a:buChar char="●"/>
            </a:pPr>
            <a:r>
              <a:rPr lang="en-GB"/>
              <a:t>Correlation plot gives the </a:t>
            </a:r>
            <a:r>
              <a:rPr lang="en-GB"/>
              <a:t>information of the correlation between the features and target feature.</a:t>
            </a:r>
            <a:endParaRPr lang="en-GB"/>
          </a:p>
          <a:p>
            <a:pPr marL="457200" lvl="0" indent="-317500" algn="just" rtl="0">
              <a:spcBef>
                <a:spcPts val="0"/>
              </a:spcBef>
              <a:spcAft>
                <a:spcPts val="0"/>
              </a:spcAft>
              <a:buSzPts val="1400"/>
              <a:buChar char="●"/>
            </a:pPr>
            <a:r>
              <a:rPr lang="en-GB"/>
              <a:t>This helps in removing the highly correlated features and keep the features that are highly correlated with the target feature.</a:t>
            </a:r>
            <a:endParaRPr lang="en-GB"/>
          </a:p>
          <a:p>
            <a:pPr marL="457200" lvl="0" indent="-317500" algn="just" rtl="0">
              <a:spcBef>
                <a:spcPts val="0"/>
              </a:spcBef>
              <a:spcAft>
                <a:spcPts val="0"/>
              </a:spcAft>
              <a:buSzPts val="1400"/>
              <a:buChar char="●"/>
            </a:pPr>
            <a:r>
              <a:rPr lang="en-GB"/>
              <a:t>We can see only base_price and checkout_price are highly correlated but they are important.</a:t>
            </a:r>
            <a:endParaRPr lang="en-GB"/>
          </a:p>
          <a:p>
            <a:pPr marL="457200" lvl="0" indent="-317500" algn="just" rtl="0">
              <a:spcBef>
                <a:spcPts val="0"/>
              </a:spcBef>
              <a:spcAft>
                <a:spcPts val="0"/>
              </a:spcAft>
              <a:buSzPts val="1400"/>
              <a:buChar char="●"/>
            </a:pPr>
            <a:r>
              <a:rPr lang="en-GB"/>
              <a:t>The correlation matrix was showing the values between -1 to 1 where -1 indicates the inverse correlation and 0 indicates the no correlation and 1 indicates the highly correlated</a:t>
            </a:r>
            <a:endParaRPr lang="en-GB"/>
          </a:p>
        </p:txBody>
      </p:sp>
      <p:pic>
        <p:nvPicPr>
          <p:cNvPr id="80" name="Google Shape;80;p17"/>
          <p:cNvPicPr preferRelativeResize="0"/>
          <p:nvPr/>
        </p:nvPicPr>
        <p:blipFill>
          <a:blip r:embed="rId1"/>
          <a:stretch>
            <a:fillRect/>
          </a:stretch>
        </p:blipFill>
        <p:spPr>
          <a:xfrm>
            <a:off x="4186999" y="606325"/>
            <a:ext cx="4957001" cy="450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Univariate Analysis</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Cuisine</a:t>
            </a:r>
            <a:r>
              <a:rPr lang="en-GB">
                <a:latin typeface="Times New Roman" panose="02020603050405020304"/>
                <a:ea typeface="Times New Roman" panose="02020603050405020304"/>
                <a:cs typeface="Times New Roman" panose="02020603050405020304"/>
                <a:sym typeface="Times New Roman" panose="02020603050405020304"/>
              </a:rPr>
              <a:t> Count Plot</a:t>
            </a:r>
            <a:br>
              <a:rPr lang="en-GB">
                <a:latin typeface="Times New Roman" panose="02020603050405020304"/>
                <a:ea typeface="Times New Roman" panose="02020603050405020304"/>
                <a:cs typeface="Times New Roman" panose="02020603050405020304"/>
                <a:sym typeface="Times New Roman" panose="02020603050405020304"/>
              </a:rPr>
            </a:b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9"/>
          <p:cNvSpPr txBox="1"/>
          <p:nvPr>
            <p:ph type="body" idx="2"/>
          </p:nvPr>
        </p:nvSpPr>
        <p:spPr>
          <a:xfrm>
            <a:off x="4572000" y="1017725"/>
            <a:ext cx="4102200" cy="38205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Count plot of the cuisines tell that most </a:t>
            </a:r>
            <a:r>
              <a:rPr lang="en-GB">
                <a:latin typeface="Times New Roman" panose="02020603050405020304"/>
                <a:ea typeface="Times New Roman" panose="02020603050405020304"/>
                <a:cs typeface="Times New Roman" panose="02020603050405020304"/>
                <a:sym typeface="Times New Roman" panose="02020603050405020304"/>
              </a:rPr>
              <a:t>popular cuisine.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From the cuisine count plot we can see that Italian cuisine was more popular followed with Thai and Indian cuisines.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Usually, Hotel people while ordering raw materials for preparing the food they need to analyse the sale of the cuisines, which helps in satisfying the customers according to their needs and reduce the wastage.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95000"/>
              </a:lnSpc>
              <a:spcBef>
                <a:spcPts val="0"/>
              </a:spcBef>
              <a:spcAft>
                <a:spcPts val="0"/>
              </a:spcAft>
              <a:buSzPts val="14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As per the count plot, Italian cuisines are most popular most number of people order it, So Management can order raw materials required for Italian cuisines more compared to Continental. </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92" name="Google Shape;92;p19"/>
          <p:cNvPicPr preferRelativeResize="0"/>
          <p:nvPr/>
        </p:nvPicPr>
        <p:blipFill>
          <a:blip r:embed="rId1"/>
          <a:stretch>
            <a:fillRect/>
          </a:stretch>
        </p:blipFill>
        <p:spPr>
          <a:xfrm>
            <a:off x="433400" y="1659675"/>
            <a:ext cx="3940425" cy="253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Category Count Plot</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400">
              <a:solidFill>
                <a:schemeClr val="dk2"/>
              </a:solidFill>
            </a:endParaRPr>
          </a:p>
        </p:txBody>
      </p:sp>
      <p:sp>
        <p:nvSpPr>
          <p:cNvPr id="98" name="Google Shape;98;p20"/>
          <p:cNvSpPr txBox="1"/>
          <p:nvPr>
            <p:ph type="body" idx="2"/>
          </p:nvPr>
        </p:nvSpPr>
        <p:spPr>
          <a:xfrm>
            <a:off x="4572000" y="3562950"/>
            <a:ext cx="4260300" cy="1214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Hotel people can maintain more stock of beverages, So that hotel </a:t>
            </a:r>
            <a:r>
              <a:rPr lang="en-GB" sz="1500">
                <a:latin typeface="Times New Roman" panose="02020603050405020304"/>
                <a:ea typeface="Times New Roman" panose="02020603050405020304"/>
                <a:cs typeface="Times New Roman" panose="02020603050405020304"/>
                <a:sym typeface="Times New Roman" panose="02020603050405020304"/>
              </a:rPr>
              <a:t>management</a:t>
            </a:r>
            <a:r>
              <a:rPr lang="en-GB" sz="1500">
                <a:latin typeface="Times New Roman" panose="02020603050405020304"/>
                <a:ea typeface="Times New Roman" panose="02020603050405020304"/>
                <a:cs typeface="Times New Roman" panose="02020603050405020304"/>
                <a:sym typeface="Times New Roman" panose="02020603050405020304"/>
              </a:rPr>
              <a:t> may not disappoint the customers.</a:t>
            </a:r>
            <a:endParaRPr sz="1500">
              <a:latin typeface="Times New Roman" panose="02020603050405020304"/>
              <a:ea typeface="Times New Roman" panose="02020603050405020304"/>
              <a:cs typeface="Times New Roman" panose="02020603050405020304"/>
              <a:sym typeface="Times New Roman" panose="02020603050405020304"/>
            </a:endParaRPr>
          </a:p>
        </p:txBody>
      </p:sp>
      <p:pic>
        <p:nvPicPr>
          <p:cNvPr id="99" name="Google Shape;99;p20"/>
          <p:cNvPicPr preferRelativeResize="0"/>
          <p:nvPr/>
        </p:nvPicPr>
        <p:blipFill>
          <a:blip r:embed="rId1"/>
          <a:stretch>
            <a:fillRect/>
          </a:stretch>
        </p:blipFill>
        <p:spPr>
          <a:xfrm>
            <a:off x="504825" y="1067400"/>
            <a:ext cx="8134350" cy="2495550"/>
          </a:xfrm>
          <a:prstGeom prst="rect">
            <a:avLst/>
          </a:prstGeom>
          <a:noFill/>
          <a:ln>
            <a:noFill/>
          </a:ln>
        </p:spPr>
      </p:pic>
      <p:sp>
        <p:nvSpPr>
          <p:cNvPr id="100" name="Google Shape;100;p20"/>
          <p:cNvSpPr txBox="1"/>
          <p:nvPr>
            <p:ph type="body" idx="1"/>
          </p:nvPr>
        </p:nvSpPr>
        <p:spPr>
          <a:xfrm>
            <a:off x="311700" y="3494150"/>
            <a:ext cx="3999900" cy="12828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According to the above count plot, beverages were sold more </a:t>
            </a:r>
            <a:r>
              <a:rPr lang="en-GB" sz="1500">
                <a:latin typeface="Times New Roman" panose="02020603050405020304"/>
                <a:ea typeface="Times New Roman" panose="02020603050405020304"/>
                <a:cs typeface="Times New Roman" panose="02020603050405020304"/>
                <a:sym typeface="Times New Roman" panose="02020603050405020304"/>
              </a:rPr>
              <a:t>compared</a:t>
            </a:r>
            <a:r>
              <a:rPr lang="en-GB" sz="1500">
                <a:latin typeface="Times New Roman" panose="02020603050405020304"/>
                <a:ea typeface="Times New Roman" panose="02020603050405020304"/>
                <a:cs typeface="Times New Roman" panose="02020603050405020304"/>
                <a:sym typeface="Times New Roman" panose="02020603050405020304"/>
              </a:rPr>
              <a:t> to the any other category.</a:t>
            </a:r>
            <a:endParaRPr sz="1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Center_type Count Plot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21"/>
          <p:cNvSpPr txBox="1"/>
          <p:nvPr>
            <p:ph type="body" idx="2"/>
          </p:nvPr>
        </p:nvSpPr>
        <p:spPr>
          <a:xfrm>
            <a:off x="4832400" y="1152475"/>
            <a:ext cx="3999900" cy="3416400"/>
          </a:xfrm>
          <a:prstGeom prst="rect">
            <a:avLst/>
          </a:prstGeom>
        </p:spPr>
        <p:txBody>
          <a:bodyPr spcFirstLastPara="1" wrap="square" lIns="91425" tIns="91425" rIns="91425" bIns="91425" anchor="ctr" anchorCtr="0">
            <a:normAutofit/>
          </a:bodyPr>
          <a:lstStyle/>
          <a:p>
            <a:pPr marL="457200" lvl="0" indent="-317500" algn="just" rtl="0">
              <a:spcBef>
                <a:spcPts val="0"/>
              </a:spcBef>
              <a:spcAft>
                <a:spcPts val="0"/>
              </a:spcAft>
              <a:buSzPts val="1400"/>
              <a:buChar char="●"/>
            </a:pPr>
            <a:r>
              <a:rPr lang="en-GB"/>
              <a:t>From the above plot. Type_A centers has more number_of_orders.</a:t>
            </a:r>
            <a:endParaRPr lang="en-GB"/>
          </a:p>
          <a:p>
            <a:pPr marL="457200" lvl="0" indent="-317500" algn="just" rtl="0">
              <a:spcBef>
                <a:spcPts val="0"/>
              </a:spcBef>
              <a:spcAft>
                <a:spcPts val="0"/>
              </a:spcAft>
              <a:buSzPts val="1400"/>
              <a:buChar char="●"/>
            </a:pPr>
            <a:r>
              <a:rPr lang="en-GB"/>
              <a:t>Hotels of Type_A has more sale </a:t>
            </a:r>
            <a:r>
              <a:rPr lang="en-GB"/>
              <a:t>compared</a:t>
            </a:r>
            <a:r>
              <a:rPr lang="en-GB"/>
              <a:t> to the Type_B and Tyep_C.</a:t>
            </a:r>
            <a:endParaRPr lang="en-GB"/>
          </a:p>
          <a:p>
            <a:pPr marL="457200" lvl="0" indent="-317500" algn="just" rtl="0">
              <a:spcBef>
                <a:spcPts val="0"/>
              </a:spcBef>
              <a:spcAft>
                <a:spcPts val="0"/>
              </a:spcAft>
              <a:buSzPts val="1400"/>
              <a:buChar char="●"/>
            </a:pPr>
            <a:r>
              <a:rPr lang="en-GB"/>
              <a:t>Type_A Hotels needs to maintain more raw material </a:t>
            </a:r>
            <a:r>
              <a:rPr lang="en-GB"/>
              <a:t>compared</a:t>
            </a:r>
            <a:r>
              <a:rPr lang="en-GB"/>
              <a:t> to Type_B and Type_C.</a:t>
            </a:r>
            <a:endParaRPr lang="en-GB"/>
          </a:p>
        </p:txBody>
      </p:sp>
      <p:pic>
        <p:nvPicPr>
          <p:cNvPr id="107" name="Google Shape;107;p21"/>
          <p:cNvPicPr preferRelativeResize="0"/>
          <p:nvPr/>
        </p:nvPicPr>
        <p:blipFill>
          <a:blip r:embed="rId1"/>
          <a:stretch>
            <a:fillRect/>
          </a:stretch>
        </p:blipFill>
        <p:spPr>
          <a:xfrm>
            <a:off x="323850" y="1784338"/>
            <a:ext cx="4248150" cy="2152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8543</Words>
  <Application>WPS Presentation</Application>
  <PresentationFormat/>
  <Paragraphs>160</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Arial</vt:lpstr>
      <vt:lpstr>Times New Roman</vt:lpstr>
      <vt:lpstr>Microsoft YaHei</vt:lpstr>
      <vt:lpstr>Arial Unicode MS</vt:lpstr>
      <vt:lpstr>Simple Light</vt:lpstr>
      <vt:lpstr>Food Demand Forecasting</vt:lpstr>
      <vt:lpstr>Introduction</vt:lpstr>
      <vt:lpstr>Dependent &amp; Independent Variables</vt:lpstr>
      <vt:lpstr>Pre-Processing</vt:lpstr>
      <vt:lpstr>Correlation </vt:lpstr>
      <vt:lpstr>Univariate Analysis</vt:lpstr>
      <vt:lpstr>Cuisine Count Plot </vt:lpstr>
      <vt:lpstr>Category Count Plot</vt:lpstr>
      <vt:lpstr>Center_type Count Plot</vt:lpstr>
      <vt:lpstr>Num_orders Box plot</vt:lpstr>
      <vt:lpstr>Number_of Orders Distribution Plot</vt:lpstr>
      <vt:lpstr>Bivariate Analysis</vt:lpstr>
      <vt:lpstr>Center_type vs Num_Orders</vt:lpstr>
      <vt:lpstr>Center_id Vs num_orders Bar Plot</vt:lpstr>
      <vt:lpstr>Week vs Num_orders</vt:lpstr>
      <vt:lpstr>Why did num_orders in week 98 and 109 are greater than week 62?</vt:lpstr>
      <vt:lpstr>Base price vs checkout_price Regression Plot</vt:lpstr>
      <vt:lpstr>Checkout_price vs num_orders Regression plot</vt:lpstr>
      <vt:lpstr>base_price vs num_orders Regression plot</vt:lpstr>
      <vt:lpstr>Region_code vs num_orders </vt:lpstr>
      <vt:lpstr>Multivariate Analysis</vt:lpstr>
      <vt:lpstr>Category vs num_orders vs cuisine </vt:lpstr>
      <vt:lpstr>Auto EDA: Autoviz Tool</vt:lpstr>
      <vt:lpstr>Category vs Checkout_price Bar Plot </vt:lpstr>
      <vt:lpstr>Category vs base_price Bar plot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Demand Forecasting</dc:title>
  <dc:creator/>
  <cp:lastModifiedBy>saidh</cp:lastModifiedBy>
  <cp:revision>1</cp:revision>
  <dcterms:created xsi:type="dcterms:W3CDTF">2021-08-19T13:08:26Z</dcterms:created>
  <dcterms:modified xsi:type="dcterms:W3CDTF">2021-08-19T13:08:26Z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