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  <p:embeddedFontLst>
    <p:embeddedFont>
      <p:font typeface="Space Grotesk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6f50d54b1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6f50d54b1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6f50d54b1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6f50d54b1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6f50d54b1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6f50d54b1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f50d54b1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6f50d54b1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6f50d54b1_0_1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6f50d54b1_0_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6f50d54b1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6f50d54b1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57e567d4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757e567d4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757e567d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757e567d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f50d54b1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f50d54b1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f50d54b1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6f50d54b1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f50d54b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6f50d54b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6f50d54b1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6f50d54b1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6f50d54b1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6f50d54b1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f50d54b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f50d54b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6f50d54b1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6f50d54b1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f50d54b1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6f50d54b1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superoffice.com/blog/reduce-customer-chur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Churn in retail chain </a:t>
            </a:r>
            <a:endParaRPr lang="en-GB" sz="3600" b="1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By Gummadi Sai Dheeraj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Machine Learning Task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" name="Google Shape;111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Input: 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Customer data including: Transaction data, Customer demographics, Customer feedback, Marketing and promotion data etc..,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Output: 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The probability of a customer churning within a specific timeframe.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Value Proposition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7" name="Google Shape;117;p23"/>
          <p:cNvSpPr txBox="1"/>
          <p:nvPr>
            <p:ph type="body" idx="1"/>
          </p:nvPr>
        </p:nvSpPr>
        <p:spPr>
          <a:xfrm>
            <a:off x="311700" y="1152475"/>
            <a:ext cx="8520600" cy="3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Reduced customer acquisition costs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Attract fewer new customers and focus on retaining existing ones.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Increased customer lifetime value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Strengthen customer loyalty, leading to repeated purchases and increased revenue.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Improved customer segmentation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Identify distinct customer groups with varying churn risks and tailor strategies accordingly.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Reduces revenue loss from churned customers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Enables proactive retention efforts and targeted incentives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Enhances overall business profitability and growth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Technical and </a:t>
            </a: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Business Metrics to Evaluate Model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" name="Google Shape;123;p24"/>
          <p:cNvSpPr txBox="1"/>
          <p:nvPr>
            <p:ph type="body" idx="1"/>
          </p:nvPr>
        </p:nvSpPr>
        <p:spPr>
          <a:xfrm>
            <a:off x="311700" y="1152475"/>
            <a:ext cx="8520600" cy="3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Business Metrics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Churn Rate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Percentage of customers lost over a specific period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Customer Lifetime Value (CLV)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Predicted revenue from a customer over time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Retention Rate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Percentage of customers retained after a given period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Net Promoter Score (NPS):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 Measure of customer loyalty and satisfaction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Return on Investment (ROI):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 Financial returns from retention efforts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Decile analysis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 Technical Metrics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Accuracy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F1-Score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Precision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Recall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ROC Curve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Live Evaluation of Model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9" name="Google Shape;129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Models per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will be continuously monitored in real-time to identify any potential issues or biases. This will involve tracking key metrics, analyzing model predictions, and making adjustments as needed.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When to Update Model?</a:t>
            </a:r>
            <a:endParaRPr sz="25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Model will be updated periodically (e.g., quarterly or semi-annually) to ensure its accuracy and effectiveness. This will involve retraining the model with new data and evaluating its performance.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Implementation Costs and Considerations</a:t>
            </a:r>
            <a:endParaRPr sz="2400"/>
          </a:p>
        </p:txBody>
      </p:sp>
      <p:sp>
        <p:nvSpPr>
          <p:cNvPr id="135" name="Google Shape;135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300"/>
              </a:spcBef>
              <a:spcAft>
                <a:spcPts val="0"/>
              </a:spcAft>
              <a:buClr>
                <a:srgbClr val="100F19"/>
              </a:buClr>
              <a:buSzPts val="1500"/>
              <a:buFont typeface="Space Grotesk"/>
              <a:buChar char="●"/>
            </a:pPr>
            <a:r>
              <a:rPr lang="en-GB" sz="15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 Infrastructure</a:t>
            </a:r>
            <a:r>
              <a:rPr lang="en-GB" sz="15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Cloud storage, data warehousing, and processing capabilities</a:t>
            </a:r>
            <a:endParaRPr sz="15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100F19"/>
              </a:buClr>
              <a:buSzPts val="1500"/>
              <a:buFont typeface="Space Grotesk"/>
              <a:buChar char="●"/>
            </a:pPr>
            <a:r>
              <a:rPr lang="en-GB" sz="15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Analytics Tools</a:t>
            </a:r>
            <a:r>
              <a:rPr lang="en-GB" sz="15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Machine learning platforms, data visualization software, and predictive modeling tools</a:t>
            </a:r>
            <a:endParaRPr sz="15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100F19"/>
              </a:buClr>
              <a:buSzPts val="1500"/>
              <a:buFont typeface="Space Grotesk"/>
              <a:buChar char="●"/>
            </a:pPr>
            <a:r>
              <a:rPr lang="en-GB" sz="15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Personnel</a:t>
            </a:r>
            <a:r>
              <a:rPr lang="en-GB" sz="15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Data scientists, analysts, and IT specialists for model development and maintenance</a:t>
            </a:r>
            <a:endParaRPr sz="15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100F19"/>
              </a:buClr>
              <a:buSzPts val="1500"/>
              <a:buFont typeface="Space Grotesk"/>
              <a:buChar char="●"/>
            </a:pPr>
            <a:r>
              <a:rPr lang="en-GB" sz="15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Integration</a:t>
            </a:r>
            <a:r>
              <a:rPr lang="en-GB" sz="15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Costs associated with integrating the model into existing systems</a:t>
            </a:r>
            <a:endParaRPr sz="15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100F19"/>
              </a:buClr>
              <a:buSzPts val="1500"/>
              <a:buFont typeface="Space Grotesk"/>
              <a:buChar char="●"/>
            </a:pPr>
            <a:r>
              <a:rPr lang="en-GB" sz="15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Training</a:t>
            </a:r>
            <a:r>
              <a:rPr lang="en-GB" sz="15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Employee training on new tools and processes</a:t>
            </a:r>
            <a:endParaRPr sz="15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Clr>
                <a:srgbClr val="100F19"/>
              </a:buClr>
              <a:buSzPts val="1500"/>
              <a:buFont typeface="Space Grotesk"/>
              <a:buChar char="●"/>
            </a:pPr>
            <a:r>
              <a:rPr lang="en-GB" sz="150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Ongoing Maintenance</a:t>
            </a:r>
            <a:r>
              <a:rPr lang="en-GB" sz="15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: Regular updates, model refinement, and system upgrades</a:t>
            </a:r>
            <a:endParaRPr sz="15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 panose="020B0604020202020204"/>
              <a:buNone/>
            </a:pPr>
            <a:r>
              <a:rPr lang="en-GB" sz="252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Conclusion: The Future of Customer Retention in Retail</a:t>
            </a:r>
            <a:endParaRPr lang="en-GB" sz="2520" b="1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1" name="Google Shape;141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Implementing a data-driven churn prediction strategy is crucial for the future of retail. By leveraging advanced analytics and machine learning, businesses can proactively identify at-risk customers and implement targeted retention strategies. This approach not only reduces customer churn but also enhances overall customer satisfaction and loyalty. The long-term benefits include increased customer lifetime value, improved operational efficiency, and a competitive edge in the market. As retail continues to evolve, those who embrace these predictive technologies will be better positioned to thrive in an increasingly data-centric landscape.</a:t>
            </a:r>
            <a:endParaRPr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References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" name="Google Shape;147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Börühan, Gülmüş. "Churn Customer Management in Retail Industry: A Case Study." </a:t>
            </a:r>
            <a:r>
              <a:rPr lang="en-GB" sz="1000" i="1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İzmir İktisat Dergisi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 37.4 (2022): 1094-1118.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Patil, Annapurna P., et al. "Customer churn prediction for retail business." </a:t>
            </a:r>
            <a:r>
              <a:rPr lang="en-GB" sz="1000" i="1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2017 International Conference on Energy, Communication, Data Analytics and Soft Computing (ICECDS)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. IEEE, 2017.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Jung, Sun Kyoung, Seng-Su Tsang, and Naragain Phumchusri. "Predicting Customer Churn: Revolutionizing Retail with Machine Learning." </a:t>
            </a:r>
            <a:r>
              <a:rPr lang="en-GB" sz="1000" i="1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International Journal for Applied Information Management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 3.1 (2023): 46-57.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Matuszelański, Kamil, and Katarzyna Kopczewska. "Customer churn in retail e-commerce business: Spatial and machine learning approach." </a:t>
            </a:r>
            <a:r>
              <a:rPr lang="en-GB" sz="1000" i="1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Journal of Theoretical and Applied Electronic Commerce Research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 17.1 (2022): 165-198.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Bagul, Nikita, et al. "Retail customer churn analysis using rfm model and k-means clustering." </a:t>
            </a:r>
            <a:r>
              <a:rPr lang="en-GB" sz="1000" i="1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Int. J. Eng. Res. Technol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 10.03 (2021).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Zarima P, </a:t>
            </a:r>
            <a:r>
              <a:rPr lang="en-GB" sz="1000" u="sng">
                <a:solidFill>
                  <a:schemeClr val="hlink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  <a:hlinkClick r:id="rId1"/>
              </a:rPr>
              <a:t>https://www.superoffice.com/blog/reduce-customer-churn/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, (2024)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Thank You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Scope of the Presentation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AutoNum type="arabicParenR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Understand Customer Churn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AutoNum type="arabicParenR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Need of Data Driven Approach for Tackling Customer Churn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AutoNum type="arabicParenR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Role of Machine Learning in Reducing Customer Churn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AutoNum type="arabicParenR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Machine Learning canvas for Retail Customer Churn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AutoNum type="arabicParenR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Costs and Considerations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AutoNum type="arabicParenR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Conclusion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Understanding Churn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4199775" y="1152475"/>
            <a:ext cx="4632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●"/>
            </a:pPr>
            <a:r>
              <a:rPr lang="en-GB" sz="1400">
                <a:latin typeface="Space Grotesk"/>
                <a:ea typeface="Space Grotesk"/>
                <a:cs typeface="Space Grotesk"/>
                <a:sym typeface="Space Grotesk"/>
              </a:rPr>
              <a:t>Percentage of lost customers compared to the total number of customers during that period.</a:t>
            </a:r>
            <a:endParaRPr sz="1400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Space Grotesk"/>
              <a:buChar char="●"/>
            </a:pPr>
            <a:r>
              <a:rPr lang="en-GB" sz="1400">
                <a:solidFill>
                  <a:srgbClr val="4D4D4D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Customer Churn Rate = (churned customers / total customers at the start of period) x 100</a:t>
            </a:r>
            <a:endParaRPr sz="1400">
              <a:solidFill>
                <a:srgbClr val="4D4D4D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Space Grotesk"/>
              <a:buChar char="●"/>
            </a:pPr>
            <a:r>
              <a:rPr lang="en-GB" sz="1400">
                <a:solidFill>
                  <a:srgbClr val="4D4D4D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Revenue Churn Rate = (churned revenue / total revenue at start of period) x 100</a:t>
            </a:r>
            <a:endParaRPr sz="1400">
              <a:solidFill>
                <a:srgbClr val="4D4D4D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Space Grotesk"/>
              <a:buChar char="●"/>
            </a:pPr>
            <a:r>
              <a:rPr lang="en-GB" sz="1400">
                <a:solidFill>
                  <a:srgbClr val="4D4D4D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Example: Let’s say we have two worth $500, two worth $400, two worth $300, two worth $200, and two worth $100 that sum up to $3000</a:t>
            </a:r>
            <a:endParaRPr sz="1400">
              <a:solidFill>
                <a:srgbClr val="4D4D4D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70125"/>
            <a:ext cx="4210800" cy="307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 panose="020B0604020202020204"/>
              <a:buNone/>
            </a:pPr>
            <a:r>
              <a:rPr lang="en-GB" sz="2520" b="1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Churn in Retail: Need of Data-Driven Approach</a:t>
            </a:r>
            <a:endParaRPr sz="2520" b="1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00F19"/>
              </a:buClr>
              <a:buSzPts val="1600"/>
              <a:buFont typeface="Space Grotesk"/>
              <a:buChar char="●"/>
            </a:pPr>
            <a:r>
              <a:rPr lang="en-GB" sz="16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churn, the loss of customers to competitors, is a critical challenge in the retail industry. </a:t>
            </a:r>
            <a:endParaRPr sz="1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00F19"/>
              </a:buClr>
              <a:buSzPts val="1600"/>
              <a:buFont typeface="Space Grotesk"/>
              <a:buChar char="●"/>
            </a:pPr>
            <a:r>
              <a:rPr lang="en-GB" sz="16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According to (Zarema P), Companies lose $1.6 trillion due to customer churn. </a:t>
            </a:r>
            <a:endParaRPr sz="1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00F19"/>
              </a:buClr>
              <a:buSzPts val="1600"/>
              <a:buFont typeface="Space Grotesk"/>
              <a:buChar char="●"/>
            </a:pPr>
            <a:r>
              <a:rPr lang="en-GB" sz="16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Retaining existing customers is significantly more cost-effective than acquiring new ones, </a:t>
            </a:r>
            <a:endParaRPr sz="1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00F19"/>
              </a:buClr>
              <a:buSzPts val="1600"/>
              <a:buFont typeface="Space Grotesk"/>
              <a:buChar char="●"/>
            </a:pPr>
            <a:r>
              <a:rPr lang="en-GB" sz="16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Implementing a data-driven approach to predict and prevent churn is essential for: </a:t>
            </a:r>
            <a:endParaRPr sz="1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100F19"/>
              </a:buClr>
              <a:buSzPts val="1600"/>
              <a:buFont typeface="Space Grotesk"/>
              <a:buChar char="○"/>
            </a:pPr>
            <a:r>
              <a:rPr lang="en-GB" sz="1600">
                <a:solidFill>
                  <a:srgbClr val="100F19"/>
                </a:solidFill>
                <a:latin typeface="Space Grotesk"/>
                <a:ea typeface="Space Grotesk"/>
                <a:cs typeface="Space Grotesk"/>
                <a:sym typeface="Space Grotesk"/>
              </a:rPr>
              <a:t>Maintaining profitability and sustainable growth </a:t>
            </a:r>
            <a:endParaRPr sz="1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○"/>
            </a:pPr>
            <a:r>
              <a:rPr lang="en-GB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Reducing revenue loss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○"/>
            </a:pPr>
            <a:r>
              <a:rPr lang="en-GB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Reducing Higher customer acquisition costs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○"/>
            </a:pPr>
            <a:r>
              <a:rPr lang="en-GB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Maintaining brand reputation</a:t>
            </a: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Machine Learning: The Game-Changer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0" name="Google Shape;80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We can leverage the power of Machine Learning to predict customer churn with remarkable accuracy.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Identify at-risk customers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Implement targeted strategies to retain them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Improve customer segmentation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Machine Learning Canvas: Our Blueprint for Success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4944225" y="1152475"/>
            <a:ext cx="388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Decisions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Machine Learning Task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Value Propositions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Data Sources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Data Collection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Making Predictions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Offline Evaluation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Features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Building Models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Model Monitoring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2650" y="1230976"/>
            <a:ext cx="453760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604020202020204"/>
              <a:buNone/>
            </a:pPr>
            <a:r>
              <a:rPr lang="en-GB" sz="2520" b="1">
                <a:latin typeface="Space Grotesk"/>
                <a:ea typeface="Space Grotesk"/>
                <a:cs typeface="Space Grotesk"/>
                <a:sym typeface="Space Grotesk"/>
              </a:rPr>
              <a:t>How are ML predictions used to take decisions? </a:t>
            </a:r>
            <a:endParaRPr sz="2520"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93" name="Google Shape;93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Our ML model will predict the probability of a customer churning within a specific timeframe (e.g., next 3 months). This information will be used to: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Target marketing campaigns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Customer service interventions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Product and service optimization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Pricing strategies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Data Sources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20"/>
          <p:cNvSpPr txBox="1"/>
          <p:nvPr>
            <p:ph type="body" idx="1"/>
          </p:nvPr>
        </p:nvSpPr>
        <p:spPr>
          <a:xfrm>
            <a:off x="311700" y="1152475"/>
            <a:ext cx="8520600" cy="3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Internal Sources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Customer loyalty program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Valuable data on purchase history, product preferences, and redemption behavior.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Point-of-sale (POS) systems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Comprehensive transaction data from our physical stores.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Website analytics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Data on online browsing behavior, product views, abandoned carts, etc.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Social media monitoring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Insights into customer sentiments and preferences.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CRM systems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Customer interaction data, support tickets, communication history, etc.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External data sources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Customer feedback and reviews from social media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Third-party APIs for market trends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Char char="○"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Geo-socio-demographic data from census information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 Features Extracted from Input Data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Example 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features extracted from input data: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Purchase frequency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How often does the customer make purchases?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Average transaction value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How much does the customer typically spend per purchase?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Product category preferences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What types of products does the customer buy most frequently?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Customer demographics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Age, gender, location, income level, etc.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Customer feedback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Reviews, ratings, and online interactions.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latin typeface="Space Grotesk"/>
                <a:ea typeface="Space Grotesk"/>
                <a:cs typeface="Space Grotesk"/>
                <a:sym typeface="Space Grotesk"/>
              </a:rPr>
              <a:t>Marketing campaign engagement</a:t>
            </a:r>
            <a:r>
              <a:rPr lang="en-GB">
                <a:latin typeface="Space Grotesk"/>
                <a:ea typeface="Space Grotesk"/>
                <a:cs typeface="Space Grotesk"/>
                <a:sym typeface="Space Grotesk"/>
              </a:rPr>
              <a:t>: How does the customer respond to marketing campaigns and promotions?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6987</Words>
  <Application>WPS Presentation</Application>
  <PresentationFormat/>
  <Paragraphs>149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Arial</vt:lpstr>
      <vt:lpstr>Space Grotesk</vt:lpstr>
      <vt:lpstr>Microsoft YaHei</vt:lpstr>
      <vt:lpstr>Arial Unicode MS</vt:lpstr>
      <vt:lpstr>Simple Light</vt:lpstr>
      <vt:lpstr>Customer Churn in retail chain </vt:lpstr>
      <vt:lpstr>Scope of the Presentation</vt:lpstr>
      <vt:lpstr>Understanding Churn</vt:lpstr>
      <vt:lpstr>Customer Churn in Retail: Need of Data-Driven Approach</vt:lpstr>
      <vt:lpstr>Machine Learning: The Game-Changer</vt:lpstr>
      <vt:lpstr>Machine Learning Canvas: Our Blueprint for Success</vt:lpstr>
      <vt:lpstr>How are ML predictions used to take decisions? </vt:lpstr>
      <vt:lpstr>Data Sources</vt:lpstr>
      <vt:lpstr> Features Extracted from Input Data</vt:lpstr>
      <vt:lpstr>Machine Learning Task</vt:lpstr>
      <vt:lpstr>Value Proposition</vt:lpstr>
      <vt:lpstr>Technical and Business Metrics to Evaluate Model</vt:lpstr>
      <vt:lpstr>Live Evaluation of Model</vt:lpstr>
      <vt:lpstr>Implementation Costs and Considerations</vt:lpstr>
      <vt:lpstr>Conclusion: The Future of Customer Retention in Retail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in retail chain </dc:title>
  <dc:creator/>
  <cp:lastModifiedBy>CQTF47</cp:lastModifiedBy>
  <cp:revision>1</cp:revision>
  <dcterms:created xsi:type="dcterms:W3CDTF">2024-09-04T12:21:30Z</dcterms:created>
  <dcterms:modified xsi:type="dcterms:W3CDTF">2024-09-04T12:21:30Z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A3A946FF72BE40A0AE05FB5C53EFE511_12</vt:lpwstr>
  </property>
  <property fmtid="{D5CDD505-2E9C-101B-9397-08002B2CF9AE}" pid="3" name="KSOProductBuildVer">
    <vt:lpwstr>1033-12.2.0.17562</vt:lpwstr>
  </property>
</Properties>
</file>