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256" r:id="rId3"/>
    <p:sldId id="265" r:id="rId4"/>
    <p:sldId id="273" r:id="rId5"/>
    <p:sldId id="274" r:id="rId6"/>
    <p:sldId id="275" r:id="rId7"/>
    <p:sldId id="276" r:id="rId8"/>
    <p:sldId id="272" r:id="rId9"/>
    <p:sldId id="269" r:id="rId10"/>
    <p:sldId id="266" r:id="rId11"/>
    <p:sldId id="271" r:id="rId12"/>
    <p:sldId id="270" r:id="rId13"/>
    <p:sldId id="267" r:id="rId14"/>
    <p:sldId id="268" r:id="rId15"/>
    <p:sldId id="277" r:id="rId16"/>
    <p:sldId id="257" r:id="rId17"/>
    <p:sldId id="258" r:id="rId18"/>
    <p:sldId id="259" r:id="rId19"/>
    <p:sldId id="260" r:id="rId20"/>
    <p:sldId id="261" r:id="rId21"/>
    <p:sldId id="262" r:id="rId22"/>
    <p:sldId id="263" r:id="rId23"/>
    <p:sldId id="264" r:id="rId2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4823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C98130F-D7DE-4EB1-B7F6-8E40EFEC5E84}"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394901-0413-4828-9A43-6B6C347413D0}"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0AE3C7-712B-423A-9193-4E06D5164807}"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FA93FA-1F67-424E-8F86-CAD4FF1238D4}"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Picture 6"/>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There is not necessarily a single bridgehead server.</a:t>
            </a:r>
          </a:p>
        </p:txBody>
      </p:sp>
      <p:cxnSp>
        <p:nvCxnSpPr>
          <p:cNvPr id="23" name="Straight Connector 24"/>
          <p:cNvCxnSpPr/>
          <p:nvPr/>
        </p:nvCxnSpPr>
        <p:spPr>
          <a:xfrm flipV="1">
            <a:off x="2956017" y="366481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Remove unneeded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Translate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grpSp>
        <p:nvGrpSpPr>
          <p:cNvPr id="8" name="Group 7"/>
          <p:cNvGrpSpPr/>
          <p:nvPr/>
        </p:nvGrpSpPr>
        <p:grpSpPr>
          <a:xfrm>
            <a:off x="1473200" y="4849414"/>
            <a:ext cx="2108200" cy="1778250"/>
            <a:chOff x="1656080" y="4331254"/>
            <a:chExt cx="2108200" cy="1778250"/>
          </a:xfrm>
        </p:grpSpPr>
        <p:sp>
          <p:nvSpPr>
            <p:cNvPr id="7" name="Arc 6"/>
            <p:cNvSpPr/>
            <p:nvPr/>
          </p:nvSpPr>
          <p:spPr>
            <a:xfrm>
              <a:off x="2059672" y="5083344"/>
              <a:ext cx="1301017" cy="1026160"/>
            </a:xfrm>
            <a:prstGeom prst="arc">
              <a:avLst>
                <a:gd name="adj1" fmla="val 11227501"/>
                <a:gd name="adj2" fmla="val 21346983"/>
              </a:avLst>
            </a:prstGeom>
            <a:ln w="7937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6" name="Arc 5"/>
            <p:cNvSpPr/>
            <p:nvPr/>
          </p:nvSpPr>
          <p:spPr>
            <a:xfrm>
              <a:off x="2069832" y="4331254"/>
              <a:ext cx="1301017" cy="1026160"/>
            </a:xfrm>
            <a:prstGeom prst="arc">
              <a:avLst>
                <a:gd name="adj1" fmla="val 11227501"/>
                <a:gd name="adj2" fmla="val 21346983"/>
              </a:avLst>
            </a:prstGeom>
            <a:ln w="793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 name="Oval 3"/>
            <p:cNvSpPr/>
            <p:nvPr/>
          </p:nvSpPr>
          <p:spPr>
            <a:xfrm>
              <a:off x="165608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Oval 4"/>
            <p:cNvSpPr/>
            <p:nvPr/>
          </p:nvSpPr>
          <p:spPr>
            <a:xfrm>
              <a:off x="319532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2" name="Arc 11"/>
          <p:cNvSpPr/>
          <p:nvPr/>
        </p:nvSpPr>
        <p:spPr>
          <a:xfrm rot="3159311">
            <a:off x="4827907" y="5265871"/>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Arc 12"/>
          <p:cNvSpPr/>
          <p:nvPr/>
        </p:nvSpPr>
        <p:spPr>
          <a:xfrm rot="17960833">
            <a:off x="5864361" y="5237559"/>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grpSp>
        <p:nvGrpSpPr>
          <p:cNvPr id="15" name="Group 14"/>
          <p:cNvGrpSpPr/>
          <p:nvPr/>
        </p:nvGrpSpPr>
        <p:grpSpPr>
          <a:xfrm>
            <a:off x="5039998" y="4793534"/>
            <a:ext cx="1925320" cy="1651000"/>
            <a:chOff x="5039998" y="4793534"/>
            <a:chExt cx="1925320" cy="1651000"/>
          </a:xfrm>
        </p:grpSpPr>
        <p:sp>
          <p:nvSpPr>
            <p:cNvPr id="14" name="Arc 13"/>
            <p:cNvSpPr/>
            <p:nvPr/>
          </p:nvSpPr>
          <p:spPr>
            <a:xfrm>
              <a:off x="5324478" y="4991654"/>
              <a:ext cx="1301017" cy="1026160"/>
            </a:xfrm>
            <a:prstGeom prst="arc">
              <a:avLst>
                <a:gd name="adj1" fmla="val 11227501"/>
                <a:gd name="adj2" fmla="val 21346983"/>
              </a:avLst>
            </a:prstGeom>
            <a:ln w="16192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0" name="Oval 9"/>
            <p:cNvSpPr/>
            <p:nvPr/>
          </p:nvSpPr>
          <p:spPr>
            <a:xfrm>
              <a:off x="6396358" y="4814676"/>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039998" y="479353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701801" y="587557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412314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NZ" sz="3200" b="1">
                <a:solidFill>
                  <a:srgbClr val="BB2025"/>
                </a:solidFill>
                <a:latin typeface="Lato" pitchFamily="18"/>
              </a:rPr>
              <a:t>History of the Samba KCC</a:t>
            </a:r>
          </a:p>
        </p:txBody>
      </p:sp>
      <p:sp>
        <p:nvSpPr>
          <p:cNvPr id="3" name="Text Placeholder 2"/>
          <p:cNvSpPr txBox="1">
            <a:spLocks noGrp="1"/>
          </p:cNvSpPr>
          <p:nvPr>
            <p:ph type="body" idx="4294967295"/>
          </p:nvPr>
        </p:nvSpPr>
        <p:spPr/>
        <p:txBody>
          <a:bodyPr/>
          <a:lstStyle/>
          <a:p>
            <a:pPr lvl="0">
              <a:buSzPct val="45000"/>
              <a:buFont typeface="StarSymbol"/>
              <a:buChar char="●"/>
            </a:pPr>
            <a:r>
              <a:rPr lang="en-NZ"/>
              <a:t>Easy to debug your own bugs, not someone else</a:t>
            </a:r>
          </a:p>
          <a:p>
            <a:pPr lvl="0">
              <a:buSzPct val="45000"/>
              <a:buFont typeface="StarSymbol"/>
              <a:buChar char="●"/>
            </a:pPr>
            <a:r>
              <a:rPr lang="en-NZ"/>
              <a:t>Dot graph</a:t>
            </a:r>
          </a:p>
          <a:p>
            <a:pPr lvl="0">
              <a:buSzPct val="45000"/>
              <a:buFont typeface="StarSymbol"/>
              <a:buChar char="●"/>
            </a:pPr>
            <a:r>
              <a:rPr lang="en-NZ"/>
              <a:t>Avert some of these bounces outside of KCC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Hyperedge and hypergraphs</a:t>
            </a:r>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Internal consitencies, it's hard to say what actually needs to be corrected.</a:t>
            </a:r>
          </a:p>
          <a:p>
            <a:pPr lvl="0">
              <a:buSzPct val="45000"/>
              <a:buFont typeface="StarSymbol"/>
              <a:buChar char="●"/>
            </a:pPr>
            <a:endParaRPr lang="en-NZ"/>
          </a:p>
          <a:p>
            <a:pPr lvl="0">
              <a:buSzPct val="45000"/>
              <a:buFont typeface="StarSymbol"/>
              <a:buChar char="●"/>
            </a:pPr>
            <a:endParaRPr lang="en-NZ"/>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White, red black color vertex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Original full-mesh C code</a:t>
            </a:r>
          </a:p>
          <a:p>
            <a:pPr marL="342900" lvl="0" indent="-342900">
              <a:buSzPct val="100000"/>
              <a:buFont typeface="Arial" pitchFamily="34"/>
              <a:buChar char="•"/>
            </a:pPr>
            <a:r>
              <a:rPr lang="en-NZ" sz="2400"/>
              <a:t>Attempt at MS-ADTS algorithms in C</a:t>
            </a:r>
          </a:p>
          <a:p>
            <a:pPr marL="342900" lvl="0" indent="-342900">
              <a:buSzPct val="100000"/>
              <a:buFont typeface="Arial" pitchFamily="34"/>
              <a:buChar char="•"/>
            </a:pPr>
            <a:r>
              <a:rPr lang="en-NZ" sz="2400"/>
              <a:t>Dave Craft (2011) in Python inter-site algorithms</a:t>
            </a:r>
          </a:p>
          <a:p>
            <a:pPr marL="342900" lvl="0" indent="-342900">
              <a:buSzPct val="100000"/>
              <a:buFont typeface="Arial" pitchFamily="34"/>
              <a:buChar char="•"/>
            </a:pPr>
            <a:r>
              <a:rPr lang="en-NZ" sz="2400"/>
              <a:t>Late 2014—Early 2015 Douglas and myself</a:t>
            </a:r>
          </a:p>
          <a:p>
            <a:pPr marL="342900" lvl="0" indent="-342900">
              <a:buSzPct val="100000"/>
              <a:buFont typeface="Arial" pitchFamily="34"/>
              <a:buChar char="•"/>
            </a:pPr>
            <a:r>
              <a:rPr lang="en-NZ" sz="240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p:txBody>
      </p:sp>
    </p:spTree>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642</Words>
  <Application>Microsoft Office PowerPoint</Application>
  <PresentationFormat>Custom</PresentationFormat>
  <Paragraphs>125</Paragraphs>
  <Slides>22</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Microsoft YaHei</vt:lpstr>
      <vt:lpstr>Arial</vt:lpstr>
      <vt:lpstr>Calibri</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Intra-site algorithm</vt:lpstr>
      <vt:lpstr>Inter-site algorithm</vt:lpstr>
      <vt:lpstr>Inter-site algorithm</vt:lpstr>
      <vt:lpstr>Inter-site algorithm</vt:lpstr>
      <vt:lpstr>Remove unneeded connections</vt:lpstr>
      <vt:lpstr>Translate connections</vt:lpstr>
      <vt:lpstr>Challenges</vt:lpstr>
      <vt:lpstr>History of the Samba KCC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14</cp:revision>
  <dcterms:created xsi:type="dcterms:W3CDTF">2017-03-06T13:58:26Z</dcterms:created>
  <dcterms:modified xsi:type="dcterms:W3CDTF">2017-04-29T22:43:30Z</dcterms:modified>
</cp:coreProperties>
</file>