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handoutMasterIdLst>
    <p:handoutMasterId r:id="rId43"/>
  </p:handoutMasterIdLst>
  <p:sldIdLst>
    <p:sldId id="256" r:id="rId3"/>
    <p:sldId id="265" r:id="rId4"/>
    <p:sldId id="273" r:id="rId5"/>
    <p:sldId id="274" r:id="rId6"/>
    <p:sldId id="275" r:id="rId7"/>
    <p:sldId id="276" r:id="rId8"/>
    <p:sldId id="272" r:id="rId9"/>
    <p:sldId id="279" r:id="rId10"/>
    <p:sldId id="269" r:id="rId11"/>
    <p:sldId id="282" r:id="rId12"/>
    <p:sldId id="290" r:id="rId13"/>
    <p:sldId id="291" r:id="rId14"/>
    <p:sldId id="280" r:id="rId15"/>
    <p:sldId id="266" r:id="rId16"/>
    <p:sldId id="271" r:id="rId17"/>
    <p:sldId id="281" r:id="rId18"/>
    <p:sldId id="270" r:id="rId19"/>
    <p:sldId id="283" r:id="rId20"/>
    <p:sldId id="286" r:id="rId21"/>
    <p:sldId id="287" r:id="rId22"/>
    <p:sldId id="288" r:id="rId23"/>
    <p:sldId id="289" r:id="rId24"/>
    <p:sldId id="296" r:id="rId25"/>
    <p:sldId id="285" r:id="rId26"/>
    <p:sldId id="284" r:id="rId27"/>
    <p:sldId id="268" r:id="rId28"/>
    <p:sldId id="295" r:id="rId29"/>
    <p:sldId id="277" r:id="rId30"/>
    <p:sldId id="278" r:id="rId31"/>
    <p:sldId id="292" r:id="rId32"/>
    <p:sldId id="293" r:id="rId33"/>
    <p:sldId id="294" r:id="rId34"/>
    <p:sldId id="258" r:id="rId35"/>
    <p:sldId id="259" r:id="rId36"/>
    <p:sldId id="260" r:id="rId37"/>
    <p:sldId id="261" r:id="rId38"/>
    <p:sldId id="262" r:id="rId39"/>
    <p:sldId id="263" r:id="rId40"/>
    <p:sldId id="264" r:id="rId4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44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000000"/>
              </a:solidFill>
              <a:uFillTx/>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B8B79-BE3C-47BA-A4E4-A9CA719A2989}" type="slidenum">
              <a:t>‹#›</a:t>
            </a:fld>
            <a:endParaRPr lang="en-NZ" sz="1400" b="0" i="0" u="none" strike="noStrike" kern="1200" cap="none" spc="0" baseline="0">
              <a:solidFill>
                <a:srgbClr val="000000"/>
              </a:solidFill>
              <a:uFillTx/>
              <a:latin typeface="Lato" pitchFamily="18"/>
              <a:ea typeface="WenQuanYi Micro Hei" pitchFamily="2"/>
              <a:cs typeface="Lohit Hindi" pitchFamily="2"/>
            </a:endParaRPr>
          </a:p>
        </p:txBody>
      </p:sp>
    </p:spTree>
    <p:extLst>
      <p:ext uri="{BB962C8B-B14F-4D97-AF65-F5344CB8AC3E}">
        <p14:creationId xmlns:p14="http://schemas.microsoft.com/office/powerpoint/2010/main" val="873997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NZ"/>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5111CEE-3E9C-455B-B1AD-8D8299A293A9}" type="slidenum">
              <a:t>‹#›</a:t>
            </a:fld>
            <a:endParaRPr lang="en-NZ"/>
          </a:p>
        </p:txBody>
      </p:sp>
    </p:spTree>
    <p:extLst>
      <p:ext uri="{BB962C8B-B14F-4D97-AF65-F5344CB8AC3E}">
        <p14:creationId xmlns:p14="http://schemas.microsoft.com/office/powerpoint/2010/main" val="3469654306"/>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NZ" sz="2000" b="0" i="0" u="none" strike="noStrike" kern="1200" cap="none" spc="0" baseline="0">
        <a:solidFill>
          <a:srgbClr val="000000"/>
        </a:solidFill>
        <a:uFillTx/>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1D6D122-B419-47B3-81A2-70DE54E43A6C}"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7D02234-3E33-4B07-BCEA-C883BCC462C8}" type="slidenum">
              <a:t>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66814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674605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12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528990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0A81AA-8700-4881-81ED-A9A44CB52632}"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7FB445-E8F2-4DBD-B0AF-DB29FC589CF1}" type="slidenum">
              <a:t>13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996002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B39CE4C-9187-46EF-9A89-A3E35021D733}"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98AB782-0BC3-42D3-AD88-1CDF4EE96A2D}" type="slidenum">
              <a:t>14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6CF5B7-B7F1-4EDA-89E0-1FB7714AD606}"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3C7C25-44B6-40E2-AD5A-FED345940C3A}" type="slidenum">
              <a:t>15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06CF5B7-B7F1-4EDA-89E0-1FB7714AD606}"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63C7C25-44B6-40E2-AD5A-FED345940C3A}" type="slidenum">
              <a:t>16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028703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751062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19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16475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F0A81AA-8700-4881-81ED-A9A44CB52632}"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A7FB445-E8F2-4DBD-B0AF-DB29FC589CF1}" type="slidenum">
              <a:t>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60687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149472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52322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E53B425-2352-4303-891A-A6358B994A24}" type="slidenum">
              <a:t>23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A2EA5CD-E144-45FA-8121-B30DF773FFFB}" type="slidenum">
              <a:t>23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984228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D600D6-0C92-48D1-82A9-DB3322E2A1BF}" type="slidenum">
              <a:t>24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D449FC5-867B-43AA-94F7-664EBA03580E}" type="slidenum">
              <a:t>24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520948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25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25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4037223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032241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148235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29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29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8107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C2A5E9-85B8-47B0-B550-97155A494DD4}"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4EA6C8F-C8B9-4BA6-BDF1-12F3E96DB9C5}" type="slidenum">
              <a:t>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30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30</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308900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31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31</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2045040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94BBDE3-104D-4E11-BAEE-4FA9483F2E6F}" type="slidenum">
              <a:t>32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1A4D39-07AB-4670-8920-2D323DB570EC}" type="slidenum">
              <a:t>32</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756634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9C68ABB-10FB-41C9-A59D-A5723A060D75}" type="slidenum">
              <a:t>33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D9A074-D987-40B6-97F2-17C15392431D}" type="slidenum">
              <a:t>33</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24BEE23-50A3-4728-BACD-DB13D0D751EB}" type="slidenum">
              <a:t>34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E5BAAFB-EA41-4973-9F00-9EEEDD491570}" type="slidenum">
              <a:t>34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F2692C-6AFC-4035-9070-85412B1FB20A}" type="slidenum">
              <a:t>35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C5373CE-5463-4EF6-BFCD-7809A59515D3}" type="slidenum">
              <a:t>35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3E1E518-6AE3-4679-8B85-58756417B71A}" type="slidenum">
              <a:t>36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826726E-05C2-4E27-B03B-6B6D617357C0}" type="slidenum">
              <a:t>36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9D040D3-60FF-4D3A-8F04-DC5256BD7485}" type="slidenum">
              <a:t>37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5C2506B-087E-4026-AF3F-04C455DD9D36}" type="slidenum">
              <a:t>37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BDC3CEA-D1C2-416B-96E2-BE677EAEA120}" type="slidenum">
              <a:t>38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961107-6156-4542-827E-D352CC731626}" type="slidenum">
              <a:t>38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D0AE3C7-712B-423A-9193-4E06D5164807}" type="slidenum">
              <a:t>39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DEFA93FA-1F67-424E-8F86-CAD4FF1238D4}" type="slidenum">
              <a:t>39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F177F3A-E7DC-48E9-948E-212605F0E8A8}"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C66B518-D77E-4323-AB10-3B069B907806}" type="slidenum">
              <a:t>4</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003359B-B39B-4E3D-87C6-63EE790C017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F1078106-2896-497E-AE27-C3EE208F8DE4}" type="slidenum">
              <a:t>5</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38DB92-0BF8-4D43-BAF3-417B76A70CF3}"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CAE8C61-FFC4-444F-9923-473FF46B3244}" type="slidenum">
              <a:t>6</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7</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1"/>
            <a:ext cx="5345116" cy="4008436"/>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07804F2-1004-48FC-A309-4A02D208F313}"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88F9D95-14EC-41EA-BD71-2A1BB271DC90}" type="slidenum">
              <a:t>8</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extLst>
      <p:ext uri="{BB962C8B-B14F-4D97-AF65-F5344CB8AC3E}">
        <p14:creationId xmlns:p14="http://schemas.microsoft.com/office/powerpoint/2010/main" val="117333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EDBE238-B750-4D8A-90B8-9DA44F87284D}"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7E85B5-6BE2-4159-967C-C523EF37BB82}" type="slidenum">
              <a:t>9</a:t>
            </a:fld>
            <a:endParaRPr lang="en-NZ" sz="1400" b="0" i="0" u="none" strike="noStrike" kern="1200" cap="none" spc="0" baseline="0">
              <a:solidFill>
                <a:srgbClr val="000000"/>
              </a:solidFill>
              <a:uFillTx/>
              <a:latin typeface="Times New Roman" pitchFamily="18"/>
              <a:ea typeface="Segoe UI" pitchFamily="2"/>
              <a:cs typeface="Tahoma" pitchFamily="2"/>
            </a:endParaRPr>
          </a:p>
        </p:txBody>
      </p:sp>
      <p:sp>
        <p:nvSpPr>
          <p:cNvPr id="4" name="Slide Image Placeholder 1"/>
          <p:cNvSpPr>
            <a:spLocks noGrp="1" noRot="1" noChangeAspect="1"/>
          </p:cNvSpPr>
          <p:nvPr>
            <p:ph type="sldImg"/>
          </p:nvPr>
        </p:nvSpPr>
        <p:spPr>
          <a:xfrm>
            <a:off x="1106488" y="812800"/>
            <a:ext cx="5345112" cy="4008438"/>
          </a:xfrm>
          <a:solidFill>
            <a:srgbClr val="5B9BD5"/>
          </a:solidFill>
          <a:ln w="12701" cap="flat">
            <a:solidFill>
              <a:srgbClr val="41719C"/>
            </a:solidFill>
            <a:prstDash val="solid"/>
            <a:miter/>
          </a:ln>
        </p:spPr>
      </p:sp>
      <p:sp>
        <p:nvSpPr>
          <p:cNvPr id="5" name="Notes Placeholder 2"/>
          <p:cNvSpPr txBox="1">
            <a:spLocks noGrp="1"/>
          </p:cNvSpPr>
          <p:nvPr>
            <p:ph type="body" sz="quarter" idx="1"/>
          </p:nvPr>
        </p:nvSpPr>
        <p:spPr/>
        <p:txBody>
          <a:bodyPr/>
          <a:lstStyle/>
          <a:p>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nchor="b"/>
          <a:lstStyle>
            <a:lvl1pPr>
              <a:defRPr lang="en-US" sz="6000" b="1">
                <a:solidFill>
                  <a:srgbClr val="BB2025"/>
                </a:solidFill>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315F82A-98CA-4C2C-9F25-F9BE594D5BB7}" type="slidenum">
              <a:t>‹#›</a:t>
            </a:fld>
            <a:endParaRPr lang="en-NZ"/>
          </a:p>
        </p:txBody>
      </p:sp>
    </p:spTree>
    <p:extLst>
      <p:ext uri="{BB962C8B-B14F-4D97-AF65-F5344CB8AC3E}">
        <p14:creationId xmlns:p14="http://schemas.microsoft.com/office/powerpoint/2010/main" val="413447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4DD4959C-A71C-49BC-93B7-7FD69CE9DF37}" type="slidenum">
              <a:t>‹#›</a:t>
            </a:fld>
            <a:endParaRPr lang="en-NZ"/>
          </a:p>
        </p:txBody>
      </p:sp>
    </p:spTree>
    <p:extLst>
      <p:ext uri="{BB962C8B-B14F-4D97-AF65-F5344CB8AC3E}">
        <p14:creationId xmlns:p14="http://schemas.microsoft.com/office/powerpoint/2010/main" val="344508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056360" y="554044"/>
            <a:ext cx="2015995" cy="5702399"/>
          </a:xfrm>
        </p:spPr>
        <p:txBody>
          <a:bodyPr vert="eaVert" anchor="t"/>
          <a:lstStyle>
            <a:lvl1pPr algn="l">
              <a:defRPr lang="en-US" sz="3200" b="1">
                <a:solidFill>
                  <a:srgbClr val="BB2025"/>
                </a:solidFill>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007997" y="554044"/>
            <a:ext cx="5896078" cy="5702399"/>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D7FEBC6-B4B0-4D2C-B1A4-EAEFC01EDDC2}" type="slidenum">
              <a:t>‹#›</a:t>
            </a:fld>
            <a:endParaRPr lang="en-NZ"/>
          </a:p>
        </p:txBody>
      </p:sp>
    </p:spTree>
    <p:extLst>
      <p:ext uri="{BB962C8B-B14F-4D97-AF65-F5344CB8AC3E}">
        <p14:creationId xmlns:p14="http://schemas.microsoft.com/office/powerpoint/2010/main" val="861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1236597"/>
            <a:ext cx="7559637" cy="2631963"/>
          </a:xfrm>
        </p:spPr>
        <p:txBody>
          <a:bodyPr/>
          <a:lstStyle>
            <a:lvl1pPr>
              <a:defRPr lang="en-US" sz="6000" b="1">
                <a:latin typeface="Lato" pitchFamily="18"/>
              </a:defRPr>
            </a:lvl1pPr>
          </a:lstStyle>
          <a:p>
            <a:pPr lvl="0"/>
            <a:r>
              <a:rPr lang="en-US"/>
              <a:t>Click to edit Master title style</a:t>
            </a:r>
          </a:p>
        </p:txBody>
      </p:sp>
      <p:sp>
        <p:nvSpPr>
          <p:cNvPr id="3" name="Subtitle 2"/>
          <p:cNvSpPr txBox="1">
            <a:spLocks noGrp="1"/>
          </p:cNvSpPr>
          <p:nvPr>
            <p:ph type="subTitle" idx="1"/>
          </p:nvPr>
        </p:nvSpPr>
        <p:spPr>
          <a:xfrm>
            <a:off x="1260363" y="3970443"/>
            <a:ext cx="7559637" cy="1825563"/>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D1DFC14F-B89A-48F2-AE77-4C11B6519B4B}" type="slidenum">
              <a:t>‹#›</a:t>
            </a:fld>
            <a:endParaRPr lang="en-NZ"/>
          </a:p>
        </p:txBody>
      </p:sp>
    </p:spTree>
    <p:extLst>
      <p:ext uri="{BB962C8B-B14F-4D97-AF65-F5344CB8AC3E}">
        <p14:creationId xmlns:p14="http://schemas.microsoft.com/office/powerpoint/2010/main" val="86652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555"/>
            <a:ext cx="532799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91EB9626-DD1C-4244-B3E8-8C4EED8B5E50}" type="slidenum">
              <a:t>‹#›</a:t>
            </a:fld>
            <a:endParaRPr lang="en-NZ"/>
          </a:p>
        </p:txBody>
      </p:sp>
    </p:spTree>
    <p:extLst>
      <p:ext uri="{BB962C8B-B14F-4D97-AF65-F5344CB8AC3E}">
        <p14:creationId xmlns:p14="http://schemas.microsoft.com/office/powerpoint/2010/main" val="2385619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Ctr="0"/>
          <a:lstStyle>
            <a:lvl1pPr algn="l">
              <a:defRPr lang="en-US" sz="60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2CFD6DCD-D35A-4995-83A4-D030C29D438F}" type="slidenum">
              <a:t>‹#›</a:t>
            </a:fld>
            <a:endParaRPr lang="en-NZ"/>
          </a:p>
        </p:txBody>
      </p:sp>
    </p:spTree>
    <p:extLst>
      <p:ext uri="{BB962C8B-B14F-4D97-AF65-F5344CB8AC3E}">
        <p14:creationId xmlns:p14="http://schemas.microsoft.com/office/powerpoint/2010/main" val="348745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239844"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3979797" y="3463920"/>
            <a:ext cx="2587678" cy="4384804"/>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0805BBB6-ED79-40D2-8DED-6DB08DBF64E1}" type="slidenum">
              <a:t>‹#›</a:t>
            </a:fld>
            <a:endParaRPr lang="en-NZ"/>
          </a:p>
        </p:txBody>
      </p:sp>
    </p:spTree>
    <p:extLst>
      <p:ext uri="{BB962C8B-B14F-4D97-AF65-F5344CB8AC3E}">
        <p14:creationId xmlns:p14="http://schemas.microsoft.com/office/powerpoint/2010/main" val="1938148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2800" b="1">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spcAft>
                <a:spcPts val="705"/>
              </a:spcAft>
              <a:defRPr lang="en-US" sz="16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3124B57D-7C92-4618-A7AC-9DBB1BD48AC2}" type="slidenum">
              <a:t>‹#›</a:t>
            </a:fld>
            <a:endParaRPr lang="en-NZ"/>
          </a:p>
        </p:txBody>
      </p:sp>
    </p:spTree>
    <p:extLst>
      <p:ext uri="{BB962C8B-B14F-4D97-AF65-F5344CB8AC3E}">
        <p14:creationId xmlns:p14="http://schemas.microsoft.com/office/powerpoint/2010/main" val="2082561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43AC3112-9927-4ABF-A44F-1E7A6857D9EE}" type="slidenum">
              <a:t>‹#›</a:t>
            </a:fld>
            <a:endParaRPr lang="en-NZ"/>
          </a:p>
        </p:txBody>
      </p:sp>
    </p:spTree>
    <p:extLst>
      <p:ext uri="{BB962C8B-B14F-4D97-AF65-F5344CB8AC3E}">
        <p14:creationId xmlns:p14="http://schemas.microsoft.com/office/powerpoint/2010/main" val="414485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1D5F7CC0-F25A-4AE2-9C8F-C8F037D6CCBB}" type="slidenum">
              <a:t>‹#›</a:t>
            </a:fld>
            <a:endParaRPr lang="en-NZ"/>
          </a:p>
        </p:txBody>
      </p:sp>
    </p:spTree>
    <p:extLst>
      <p:ext uri="{BB962C8B-B14F-4D97-AF65-F5344CB8AC3E}">
        <p14:creationId xmlns:p14="http://schemas.microsoft.com/office/powerpoint/2010/main" val="2104246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spcAft>
                <a:spcPts val="70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8E2340D0-71D7-4BE8-9C23-FEE564F15662}" type="slidenum">
              <a:t>‹#›</a:t>
            </a:fld>
            <a:endParaRPr lang="en-NZ"/>
          </a:p>
        </p:txBody>
      </p:sp>
    </p:spTree>
    <p:extLst>
      <p:ext uri="{BB962C8B-B14F-4D97-AF65-F5344CB8AC3E}">
        <p14:creationId xmlns:p14="http://schemas.microsoft.com/office/powerpoint/2010/main" val="38952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996"/>
            <a:ext cx="8064002"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B3B9C03D-BFFE-4821-A655-A2BC6BD9A7F2}" type="slidenum">
              <a:t>‹#›</a:t>
            </a:fld>
            <a:endParaRPr lang="en-NZ"/>
          </a:p>
        </p:txBody>
      </p:sp>
    </p:spTree>
    <p:extLst>
      <p:ext uri="{BB962C8B-B14F-4D97-AF65-F5344CB8AC3E}">
        <p14:creationId xmlns:p14="http://schemas.microsoft.com/office/powerpoint/2010/main" val="3318050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Ctr="0"/>
          <a:lstStyle>
            <a:lvl1pPr algn="l">
              <a:defRPr lang="en-US" sz="3200" b="1">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7078E66D-2E14-44A6-AC23-447E64A7CB02}" type="slidenum">
              <a:t>‹#›</a:t>
            </a:fld>
            <a:endParaRPr lang="en-NZ"/>
          </a:p>
        </p:txBody>
      </p:sp>
    </p:spTree>
    <p:extLst>
      <p:ext uri="{BB962C8B-B14F-4D97-AF65-F5344CB8AC3E}">
        <p14:creationId xmlns:p14="http://schemas.microsoft.com/office/powerpoint/2010/main" val="1790954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FFF8B8AB-03C9-4AE2-ADDE-D904698584A5}" type="slidenum">
              <a:t>‹#›</a:t>
            </a:fld>
            <a:endParaRPr lang="en-NZ"/>
          </a:p>
        </p:txBody>
      </p:sp>
    </p:spTree>
    <p:extLst>
      <p:ext uri="{BB962C8B-B14F-4D97-AF65-F5344CB8AC3E}">
        <p14:creationId xmlns:p14="http://schemas.microsoft.com/office/powerpoint/2010/main" val="1318699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5235479" y="1800362"/>
            <a:ext cx="1331997" cy="6048362"/>
          </a:xfrm>
        </p:spPr>
        <p:txBody>
          <a:bodyPr vert="eaVert" anchor="t" anchorCtr="0"/>
          <a:lstStyle>
            <a:lvl1pPr algn="l">
              <a:defRPr lang="en-US" sz="2800" b="1">
                <a:latin typeface="Lato" pitchFamily="18"/>
              </a:defRPr>
            </a:lvl1pPr>
          </a:lstStyle>
          <a:p>
            <a:pPr lvl="0"/>
            <a:r>
              <a:rPr lang="en-US"/>
              <a:t>Click to edit Master title style</a:t>
            </a:r>
          </a:p>
        </p:txBody>
      </p:sp>
      <p:sp>
        <p:nvSpPr>
          <p:cNvPr id="3" name="Vertical Text Placeholder 2"/>
          <p:cNvSpPr txBox="1">
            <a:spLocks noGrp="1"/>
          </p:cNvSpPr>
          <p:nvPr>
            <p:ph type="body" orient="vert" idx="1"/>
          </p:nvPr>
        </p:nvSpPr>
        <p:spPr>
          <a:xfrm>
            <a:off x="1239844" y="1800362"/>
            <a:ext cx="3843360" cy="6048362"/>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A869594C-20F4-454D-87D2-ACF1A0E7947B}" type="slidenum">
              <a:t>‹#›</a:t>
            </a:fld>
            <a:endParaRPr lang="en-NZ"/>
          </a:p>
        </p:txBody>
      </p:sp>
    </p:spTree>
    <p:extLst>
      <p:ext uri="{BB962C8B-B14F-4D97-AF65-F5344CB8AC3E}">
        <p14:creationId xmlns:p14="http://schemas.microsoft.com/office/powerpoint/2010/main" val="413416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884240"/>
            <a:ext cx="8694718" cy="3144959"/>
          </a:xfrm>
        </p:spPr>
        <p:txBody>
          <a:bodyPr anchor="b" anchorCtr="0"/>
          <a:lstStyle>
            <a:lvl1pPr algn="l">
              <a:defRPr lang="en-US" sz="60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87235" y="5059439"/>
            <a:ext cx="8694718" cy="1652759"/>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en-NZ"/>
          </a:p>
        </p:txBody>
      </p:sp>
      <p:sp>
        <p:nvSpPr>
          <p:cNvPr id="5" name="Footer Placeholder 4"/>
          <p:cNvSpPr txBox="1">
            <a:spLocks noGrp="1"/>
          </p:cNvSpPr>
          <p:nvPr>
            <p:ph type="ftr" sz="quarter" idx="9"/>
          </p:nvPr>
        </p:nvSpPr>
        <p:spPr/>
        <p:txBody>
          <a:bodyPr/>
          <a:lstStyle>
            <a:lvl1pPr>
              <a:defRPr/>
            </a:lvl1pPr>
          </a:lstStyle>
          <a:p>
            <a:pPr lvl="0"/>
            <a:endParaRPr lang="en-NZ"/>
          </a:p>
        </p:txBody>
      </p:sp>
      <p:sp>
        <p:nvSpPr>
          <p:cNvPr id="6" name="Slide Number Placeholder 5"/>
          <p:cNvSpPr txBox="1">
            <a:spLocks noGrp="1"/>
          </p:cNvSpPr>
          <p:nvPr>
            <p:ph type="sldNum" sz="quarter" idx="8"/>
          </p:nvPr>
        </p:nvSpPr>
        <p:spPr/>
        <p:txBody>
          <a:bodyPr/>
          <a:lstStyle>
            <a:lvl1pPr>
              <a:defRPr/>
            </a:lvl1pPr>
          </a:lstStyle>
          <a:p>
            <a:pPr lvl="0"/>
            <a:fld id="{89817404-04C8-4D04-AED8-095CF116E4F3}" type="slidenum">
              <a:t>‹#›</a:t>
            </a:fld>
            <a:endParaRPr lang="en-NZ"/>
          </a:p>
        </p:txBody>
      </p:sp>
    </p:spTree>
    <p:extLst>
      <p:ext uri="{BB962C8B-B14F-4D97-AF65-F5344CB8AC3E}">
        <p14:creationId xmlns:p14="http://schemas.microsoft.com/office/powerpoint/2010/main" val="374939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1007997"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5116680" y="1871639"/>
            <a:ext cx="3956041" cy="4384804"/>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4BCA9387-0082-42EC-BB46-AF6FEEB94139}" type="slidenum">
              <a:t>‹#›</a:t>
            </a:fld>
            <a:endParaRPr lang="en-NZ"/>
          </a:p>
        </p:txBody>
      </p:sp>
    </p:spTree>
    <p:extLst>
      <p:ext uri="{BB962C8B-B14F-4D97-AF65-F5344CB8AC3E}">
        <p14:creationId xmlns:p14="http://schemas.microsoft.com/office/powerpoint/2010/main" val="387271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403195"/>
            <a:ext cx="8694718" cy="1460516"/>
          </a:xfrm>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Text Placeholder 2"/>
          <p:cNvSpPr txBox="1">
            <a:spLocks noGrp="1"/>
          </p:cNvSpPr>
          <p:nvPr>
            <p:ph type="body" idx="1"/>
          </p:nvPr>
        </p:nvSpPr>
        <p:spPr>
          <a:xfrm>
            <a:off x="693718" y="1852556"/>
            <a:ext cx="4265639" cy="907916"/>
          </a:xfrm>
        </p:spPr>
        <p:txBody>
          <a:bodyPr anchor="b"/>
          <a:lstStyle>
            <a:lvl1pPr>
              <a:defRPr sz="2400" b="1"/>
            </a:lvl1pPr>
          </a:lstStyle>
          <a:p>
            <a:pPr lvl="0"/>
            <a:r>
              <a:rPr lang="en-US"/>
              <a:t>Edit Master text styles</a:t>
            </a:r>
          </a:p>
        </p:txBody>
      </p:sp>
      <p:sp>
        <p:nvSpPr>
          <p:cNvPr id="4" name="Content Placeholder 3"/>
          <p:cNvSpPr txBox="1">
            <a:spLocks noGrp="1"/>
          </p:cNvSpPr>
          <p:nvPr>
            <p:ph type="title" idx="4294967295"/>
          </p:nvPr>
        </p:nvSpPr>
        <p:spPr>
          <a:xfrm>
            <a:off x="693718" y="2760838"/>
            <a:ext cx="4265639"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852556"/>
            <a:ext cx="4284722" cy="907916"/>
          </a:xfrm>
        </p:spPr>
        <p:txBody>
          <a:bodyPr anchor="b"/>
          <a:lstStyle>
            <a:lvl1pPr>
              <a:defRPr sz="2400" b="1"/>
            </a:lvl1pPr>
          </a:lstStyle>
          <a:p>
            <a:pPr lvl="0"/>
            <a:r>
              <a:rPr lang="en-US"/>
              <a:t>Edit Master text styles</a:t>
            </a:r>
          </a:p>
        </p:txBody>
      </p:sp>
      <p:sp>
        <p:nvSpPr>
          <p:cNvPr id="6" name="Content Placeholder 5"/>
          <p:cNvSpPr txBox="1">
            <a:spLocks noGrp="1"/>
          </p:cNvSpPr>
          <p:nvPr>
            <p:ph type="title" idx="4294967295"/>
          </p:nvPr>
        </p:nvSpPr>
        <p:spPr>
          <a:xfrm>
            <a:off x="5103723" y="2760838"/>
            <a:ext cx="4284722" cy="4062240"/>
          </a:xfrm>
        </p:spPr>
        <p:txBody>
          <a:bodyPr anchor="t"/>
          <a:lstStyle>
            <a:lvl1pPr>
              <a:lnSpc>
                <a:spcPct val="150000"/>
              </a:lnSpc>
              <a:spcAft>
                <a:spcPts val="885"/>
              </a:spcAft>
              <a:defRPr lang="en-US" sz="20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NZ"/>
          </a:p>
        </p:txBody>
      </p:sp>
      <p:sp>
        <p:nvSpPr>
          <p:cNvPr id="8" name="Footer Placeholder 7"/>
          <p:cNvSpPr txBox="1">
            <a:spLocks noGrp="1"/>
          </p:cNvSpPr>
          <p:nvPr>
            <p:ph type="ftr" sz="quarter" idx="9"/>
          </p:nvPr>
        </p:nvSpPr>
        <p:spPr/>
        <p:txBody>
          <a:bodyPr/>
          <a:lstStyle>
            <a:lvl1pPr>
              <a:defRPr/>
            </a:lvl1pPr>
          </a:lstStyle>
          <a:p>
            <a:pPr lvl="0"/>
            <a:endParaRPr lang="en-NZ"/>
          </a:p>
        </p:txBody>
      </p:sp>
      <p:sp>
        <p:nvSpPr>
          <p:cNvPr id="9" name="Slide Number Placeholder 8"/>
          <p:cNvSpPr txBox="1">
            <a:spLocks noGrp="1"/>
          </p:cNvSpPr>
          <p:nvPr>
            <p:ph type="sldNum" sz="quarter" idx="8"/>
          </p:nvPr>
        </p:nvSpPr>
        <p:spPr/>
        <p:txBody>
          <a:bodyPr/>
          <a:lstStyle>
            <a:lvl1pPr>
              <a:defRPr/>
            </a:lvl1pPr>
          </a:lstStyle>
          <a:p>
            <a:pPr lvl="0"/>
            <a:fld id="{954CF261-F923-431F-8D6D-AC4976CBA02A}" type="slidenum">
              <a:t>‹#›</a:t>
            </a:fld>
            <a:endParaRPr lang="en-NZ"/>
          </a:p>
        </p:txBody>
      </p:sp>
    </p:spTree>
    <p:extLst>
      <p:ext uri="{BB962C8B-B14F-4D97-AF65-F5344CB8AC3E}">
        <p14:creationId xmlns:p14="http://schemas.microsoft.com/office/powerpoint/2010/main" val="33337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0"/>
          <a:lstStyle>
            <a:lvl1pPr algn="l">
              <a:defRPr lang="en-US" sz="3200" b="1">
                <a:solidFill>
                  <a:srgbClr val="BB2025"/>
                </a:solidFill>
                <a:latin typeface="Lato" pitchFamily="18"/>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NZ"/>
          </a:p>
        </p:txBody>
      </p:sp>
      <p:sp>
        <p:nvSpPr>
          <p:cNvPr id="4" name="Footer Placeholder 3"/>
          <p:cNvSpPr txBox="1">
            <a:spLocks noGrp="1"/>
          </p:cNvSpPr>
          <p:nvPr>
            <p:ph type="ftr" sz="quarter" idx="9"/>
          </p:nvPr>
        </p:nvSpPr>
        <p:spPr/>
        <p:txBody>
          <a:bodyPr/>
          <a:lstStyle>
            <a:lvl1pPr>
              <a:defRPr/>
            </a:lvl1pPr>
          </a:lstStyle>
          <a:p>
            <a:pPr lvl="0"/>
            <a:endParaRPr lang="en-NZ"/>
          </a:p>
        </p:txBody>
      </p:sp>
      <p:sp>
        <p:nvSpPr>
          <p:cNvPr id="5" name="Slide Number Placeholder 4"/>
          <p:cNvSpPr txBox="1">
            <a:spLocks noGrp="1"/>
          </p:cNvSpPr>
          <p:nvPr>
            <p:ph type="sldNum" sz="quarter" idx="8"/>
          </p:nvPr>
        </p:nvSpPr>
        <p:spPr/>
        <p:txBody>
          <a:bodyPr/>
          <a:lstStyle>
            <a:lvl1pPr>
              <a:defRPr/>
            </a:lvl1pPr>
          </a:lstStyle>
          <a:p>
            <a:pPr lvl="0"/>
            <a:fld id="{A3BFADB2-C9DB-42EC-96E3-CA969B90F722}" type="slidenum">
              <a:t>‹#›</a:t>
            </a:fld>
            <a:endParaRPr lang="en-NZ"/>
          </a:p>
        </p:txBody>
      </p:sp>
    </p:spTree>
    <p:extLst>
      <p:ext uri="{BB962C8B-B14F-4D97-AF65-F5344CB8AC3E}">
        <p14:creationId xmlns:p14="http://schemas.microsoft.com/office/powerpoint/2010/main" val="310119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NZ"/>
          </a:p>
        </p:txBody>
      </p:sp>
      <p:sp>
        <p:nvSpPr>
          <p:cNvPr id="3" name="Footer Placeholder 2"/>
          <p:cNvSpPr txBox="1">
            <a:spLocks noGrp="1"/>
          </p:cNvSpPr>
          <p:nvPr>
            <p:ph type="ftr" sz="quarter" idx="9"/>
          </p:nvPr>
        </p:nvSpPr>
        <p:spPr/>
        <p:txBody>
          <a:bodyPr/>
          <a:lstStyle>
            <a:lvl1pPr>
              <a:defRPr/>
            </a:lvl1pPr>
          </a:lstStyle>
          <a:p>
            <a:pPr lvl="0"/>
            <a:endParaRPr lang="en-NZ"/>
          </a:p>
        </p:txBody>
      </p:sp>
      <p:sp>
        <p:nvSpPr>
          <p:cNvPr id="4" name="Slide Number Placeholder 3"/>
          <p:cNvSpPr txBox="1">
            <a:spLocks noGrp="1"/>
          </p:cNvSpPr>
          <p:nvPr>
            <p:ph type="sldNum" sz="quarter" idx="8"/>
          </p:nvPr>
        </p:nvSpPr>
        <p:spPr/>
        <p:txBody>
          <a:bodyPr/>
          <a:lstStyle>
            <a:lvl1pPr>
              <a:defRPr/>
            </a:lvl1pPr>
          </a:lstStyle>
          <a:p>
            <a:pPr lvl="0"/>
            <a:fld id="{DB2E17F7-0BDC-42DC-956E-6E50916183C8}" type="slidenum">
              <a:t>‹#›</a:t>
            </a:fld>
            <a:endParaRPr lang="en-NZ"/>
          </a:p>
        </p:txBody>
      </p:sp>
      <p:sp>
        <p:nvSpPr>
          <p:cNvPr id="5" name="Title 4"/>
          <p:cNvSpPr txBox="1">
            <a:spLocks noGrp="1"/>
          </p:cNvSpPr>
          <p:nvPr>
            <p:ph type="title" idx="4294967295"/>
          </p:nvPr>
        </p:nvSpPr>
        <p:spPr>
          <a:xfrm>
            <a:off x="503998" y="301322"/>
            <a:ext cx="9072000" cy="1261798"/>
          </a:xfrm>
        </p:spPr>
        <p:txBody>
          <a:bodyPr/>
          <a:lstStyle>
            <a:lvl1pPr>
              <a:defRPr/>
            </a:lvl1pPr>
          </a:lstStyle>
          <a:p>
            <a:pPr lvl="0"/>
            <a:endParaRPr lang="en-NZ"/>
          </a:p>
        </p:txBody>
      </p:sp>
      <p:sp>
        <p:nvSpPr>
          <p:cNvPr id="6" name="Text Placeholder 5"/>
          <p:cNvSpPr txBox="1">
            <a:spLocks noGrp="1"/>
          </p:cNvSpPr>
          <p:nvPr>
            <p:ph type="body" idx="4294967295"/>
          </p:nvPr>
        </p:nvSpPr>
        <p:spPr>
          <a:xfrm>
            <a:off x="503998" y="1768678"/>
            <a:ext cx="9072000" cy="4384081"/>
          </a:xfrm>
        </p:spPr>
        <p:txBody>
          <a:bodyPr/>
          <a:lstStyle>
            <a:lvl1pPr>
              <a:spcAft>
                <a:spcPts val="1415"/>
              </a:spcAft>
              <a:defRPr lang="en-NZ" sz="3200">
                <a:latin typeface="Arial" pitchFamily="18"/>
              </a:defRPr>
            </a:lvl1pPr>
          </a:lstStyle>
          <a:p>
            <a:pPr lvl="0"/>
            <a:endParaRPr lang="en-NZ"/>
          </a:p>
        </p:txBody>
      </p:sp>
    </p:spTree>
    <p:extLst>
      <p:ext uri="{BB962C8B-B14F-4D97-AF65-F5344CB8AC3E}">
        <p14:creationId xmlns:p14="http://schemas.microsoft.com/office/powerpoint/2010/main" val="42914718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Content Placeholder 2"/>
          <p:cNvSpPr txBox="1">
            <a:spLocks noGrp="1"/>
          </p:cNvSpPr>
          <p:nvPr>
            <p:ph type="title" idx="4294967295"/>
          </p:nvPr>
        </p:nvSpPr>
        <p:spPr>
          <a:xfrm>
            <a:off x="4286158" y="1088995"/>
            <a:ext cx="5102278" cy="5372282"/>
          </a:xfrm>
        </p:spPr>
        <p:txBody>
          <a:bodyPr anchor="t"/>
          <a:lstStyle>
            <a:lvl1pPr>
              <a:lnSpc>
                <a:spcPct val="150000"/>
              </a:lnSpc>
              <a:spcAft>
                <a:spcPts val="885"/>
              </a:spcAft>
              <a:defRPr lang="en-US" sz="3200">
                <a:latin typeface="Lato" pitchFamily="18"/>
              </a:defRPr>
            </a:lvl1pPr>
          </a:lstStyle>
          <a:p>
            <a:pPr lvl="0"/>
            <a:r>
              <a:rPr lang="en-US"/>
              <a:t>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B21EF5E9-D02E-4576-8793-9CB0EAA61AE9}" type="slidenum">
              <a:t>‹#›</a:t>
            </a:fld>
            <a:endParaRPr lang="en-NZ"/>
          </a:p>
        </p:txBody>
      </p:sp>
    </p:spTree>
    <p:extLst>
      <p:ext uri="{BB962C8B-B14F-4D97-AF65-F5344CB8AC3E}">
        <p14:creationId xmlns:p14="http://schemas.microsoft.com/office/powerpoint/2010/main" val="218721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503276"/>
            <a:ext cx="3251158" cy="1765441"/>
          </a:xfrm>
        </p:spPr>
        <p:txBody>
          <a:bodyPr anchor="b" anchorCtr="0"/>
          <a:lstStyle>
            <a:lvl1pPr algn="l">
              <a:defRPr lang="en-US" sz="3200" b="1">
                <a:solidFill>
                  <a:srgbClr val="BB2025"/>
                </a:solidFill>
                <a:latin typeface="Lato" pitchFamily="18"/>
              </a:defRPr>
            </a:lvl1pPr>
          </a:lstStyle>
          <a:p>
            <a:pPr lvl="0"/>
            <a:r>
              <a:rPr lang="en-US"/>
              <a:t>Click to edit Master title style</a:t>
            </a:r>
          </a:p>
        </p:txBody>
      </p:sp>
      <p:sp>
        <p:nvSpPr>
          <p:cNvPr id="3" name="Picture Placeholder 2"/>
          <p:cNvSpPr txBox="1">
            <a:spLocks noGrp="1"/>
          </p:cNvSpPr>
          <p:nvPr>
            <p:ph type="title" idx="4294967295"/>
          </p:nvPr>
        </p:nvSpPr>
        <p:spPr>
          <a:xfrm>
            <a:off x="4286158" y="1088995"/>
            <a:ext cx="5102278" cy="5372282"/>
          </a:xfrm>
        </p:spPr>
        <p:txBody>
          <a:bodyPr anchor="t"/>
          <a:lstStyle>
            <a:lvl1pPr>
              <a:defRPr/>
            </a:lvl1pPr>
          </a:lstStyle>
          <a:p>
            <a:pPr lvl="0"/>
            <a:endParaRPr lang="en-NZ"/>
          </a:p>
        </p:txBody>
      </p:sp>
      <p:sp>
        <p:nvSpPr>
          <p:cNvPr id="4" name="Text Placeholder 3"/>
          <p:cNvSpPr txBox="1">
            <a:spLocks noGrp="1"/>
          </p:cNvSpPr>
          <p:nvPr>
            <p:ph type="body" idx="2"/>
          </p:nvPr>
        </p:nvSpPr>
        <p:spPr>
          <a:xfrm>
            <a:off x="693718" y="2268361"/>
            <a:ext cx="3251158" cy="4200479"/>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en-NZ"/>
          </a:p>
        </p:txBody>
      </p:sp>
      <p:sp>
        <p:nvSpPr>
          <p:cNvPr id="6" name="Footer Placeholder 5"/>
          <p:cNvSpPr txBox="1">
            <a:spLocks noGrp="1"/>
          </p:cNvSpPr>
          <p:nvPr>
            <p:ph type="ftr" sz="quarter" idx="9"/>
          </p:nvPr>
        </p:nvSpPr>
        <p:spPr/>
        <p:txBody>
          <a:bodyPr/>
          <a:lstStyle>
            <a:lvl1pPr>
              <a:defRPr/>
            </a:lvl1pPr>
          </a:lstStyle>
          <a:p>
            <a:pPr lvl="0"/>
            <a:endParaRPr lang="en-NZ"/>
          </a:p>
        </p:txBody>
      </p:sp>
      <p:sp>
        <p:nvSpPr>
          <p:cNvPr id="7" name="Slide Number Placeholder 6"/>
          <p:cNvSpPr txBox="1">
            <a:spLocks noGrp="1"/>
          </p:cNvSpPr>
          <p:nvPr>
            <p:ph type="sldNum" sz="quarter" idx="8"/>
          </p:nvPr>
        </p:nvSpPr>
        <p:spPr/>
        <p:txBody>
          <a:bodyPr/>
          <a:lstStyle>
            <a:lvl1pPr>
              <a:defRPr/>
            </a:lvl1pPr>
          </a:lstStyle>
          <a:p>
            <a:pPr lvl="0"/>
            <a:fld id="{9098AEFF-328D-496C-910C-393FDBC2F3A8}" type="slidenum">
              <a:t>‹#›</a:t>
            </a:fld>
            <a:endParaRPr lang="en-NZ"/>
          </a:p>
        </p:txBody>
      </p:sp>
    </p:spTree>
    <p:extLst>
      <p:ext uri="{BB962C8B-B14F-4D97-AF65-F5344CB8AC3E}">
        <p14:creationId xmlns:p14="http://schemas.microsoft.com/office/powerpoint/2010/main" val="256193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007997" y="553321"/>
            <a:ext cx="8064002" cy="1262155"/>
          </a:xfrm>
          <a:prstGeom prst="rect">
            <a:avLst/>
          </a:prstGeom>
          <a:noFill/>
          <a:ln>
            <a:noFill/>
          </a:ln>
        </p:spPr>
        <p:txBody>
          <a:bodyPr vert="horz" wrap="square" lIns="0" tIns="0" rIns="0" bIns="0" anchor="ctr" anchorCtr="1" compatLnSpc="1">
            <a:noAutofit/>
          </a:bodyPr>
          <a:lstStyle/>
          <a:p>
            <a:pPr lvl="0"/>
            <a:endParaRPr lang="en-NZ"/>
          </a:p>
        </p:txBody>
      </p:sp>
      <p:sp>
        <p:nvSpPr>
          <p:cNvPr id="3" name="Text Placeholder 2"/>
          <p:cNvSpPr txBox="1">
            <a:spLocks noGrp="1"/>
          </p:cNvSpPr>
          <p:nvPr>
            <p:ph type="body" idx="1"/>
          </p:nvPr>
        </p:nvSpPr>
        <p:spPr>
          <a:xfrm>
            <a:off x="1007997" y="1871996"/>
            <a:ext cx="8064002"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75998" y="7343994"/>
            <a:ext cx="2592003" cy="287999"/>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5" name="Footer Placeholder 4"/>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Slide Number Placeholder 5"/>
          <p:cNvSpPr txBox="1">
            <a:spLocks noGrp="1"/>
          </p:cNvSpPr>
          <p:nvPr>
            <p:ph type="sldNum" sz="quarter" idx="4"/>
          </p:nvPr>
        </p:nvSpPr>
        <p:spPr>
          <a:xfrm>
            <a:off x="7227362" y="7128004"/>
            <a:ext cx="2348279" cy="431999"/>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0723B872-53F8-45FB-9DCA-6455A32C786B}" type="slidenum">
              <a:t>‹#›</a:t>
            </a:fld>
            <a:endParaRPr lang="en-NZ"/>
          </a:p>
        </p:txBody>
      </p:sp>
      <p:pic>
        <p:nvPicPr>
          <p:cNvPr id="7" name="Picture 6"/>
          <p:cNvPicPr>
            <a:picLocks noChangeAspect="1"/>
          </p:cNvPicPr>
          <p:nvPr/>
        </p:nvPicPr>
        <p:blipFill>
          <a:blip r:embed="rId13">
            <a:lum/>
            <a:alphaModFix/>
          </a:blip>
          <a:srcRect/>
          <a:stretch>
            <a:fillRect/>
          </a:stretch>
        </p:blipFill>
        <p:spPr>
          <a:xfrm>
            <a:off x="356" y="6724799"/>
            <a:ext cx="10079641" cy="475204"/>
          </a:xfrm>
          <a:prstGeom prst="rect">
            <a:avLst/>
          </a:prstGeom>
          <a:noFill/>
          <a:ln cap="flat">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50000"/>
        </a:lnSpc>
        <a:spcBef>
          <a:spcPts val="0"/>
        </a:spcBef>
        <a:spcAft>
          <a:spcPts val="885"/>
        </a:spcAft>
        <a:buNone/>
        <a:tabLst/>
        <a:defRPr lang="en-US" sz="20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a:lum/>
            <a:alphaModFix/>
          </a:blip>
          <a:srcRect/>
          <a:stretch>
            <a:fillRect/>
          </a:stretch>
        </p:blipFill>
        <p:spPr>
          <a:xfrm>
            <a:off x="-15124" y="431999"/>
            <a:ext cx="10110237" cy="6695995"/>
          </a:xfrm>
          <a:prstGeom prst="rect">
            <a:avLst/>
          </a:prstGeom>
          <a:noFill/>
          <a:ln cap="flat">
            <a:noFill/>
          </a:ln>
        </p:spPr>
      </p:pic>
      <p:sp>
        <p:nvSpPr>
          <p:cNvPr id="3" name="Title Placeholder 2"/>
          <p:cNvSpPr txBox="1">
            <a:spLocks noGrp="1"/>
          </p:cNvSpPr>
          <p:nvPr>
            <p:ph type="title"/>
          </p:nvPr>
        </p:nvSpPr>
        <p:spPr>
          <a:xfrm>
            <a:off x="1239844" y="1799996"/>
            <a:ext cx="5327641" cy="1439997"/>
          </a:xfrm>
          <a:prstGeom prst="rect">
            <a:avLst/>
          </a:prstGeom>
          <a:noFill/>
          <a:ln>
            <a:noFill/>
          </a:ln>
        </p:spPr>
        <p:txBody>
          <a:bodyPr vert="horz" wrap="square" lIns="0" tIns="0" rIns="0" bIns="0" anchor="b" anchorCtr="1" compatLnSpc="1">
            <a:noAutofit/>
          </a:bodyPr>
          <a:lstStyle/>
          <a:p>
            <a:pPr lvl="0"/>
            <a:endParaRPr lang="en-NZ"/>
          </a:p>
        </p:txBody>
      </p:sp>
      <p:sp>
        <p:nvSpPr>
          <p:cNvPr id="4" name="Text Placeholder 3"/>
          <p:cNvSpPr txBox="1">
            <a:spLocks noGrp="1"/>
          </p:cNvSpPr>
          <p:nvPr>
            <p:ph type="body" idx="1"/>
          </p:nvPr>
        </p:nvSpPr>
        <p:spPr>
          <a:xfrm>
            <a:off x="1239844" y="3463555"/>
            <a:ext cx="5327998" cy="4384804"/>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2"/>
          </p:nvPr>
        </p:nvSpPr>
        <p:spPr>
          <a:xfrm>
            <a:off x="503998" y="6887160"/>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6" name="Footer Placeholder 5"/>
          <p:cNvSpPr txBox="1">
            <a:spLocks noGrp="1"/>
          </p:cNvSpPr>
          <p:nvPr>
            <p:ph type="ftr" sz="quarter" idx="3"/>
          </p:nvPr>
        </p:nvSpPr>
        <p:spPr>
          <a:xfrm>
            <a:off x="3447361" y="6887160"/>
            <a:ext cx="3194995" cy="521281"/>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NZ" sz="2400" b="0" i="0" u="none" strike="noStrike" kern="1200" cap="none" spc="0" baseline="0">
                <a:solidFill>
                  <a:srgbClr val="000000"/>
                </a:solidFill>
                <a:uFillTx/>
                <a:latin typeface="Times New Roman" pitchFamily="18"/>
                <a:ea typeface="Segoe UI" pitchFamily="2"/>
                <a:cs typeface="Tahoma" pitchFamily="2"/>
              </a:defRPr>
            </a:lvl1pPr>
          </a:lstStyle>
          <a:p>
            <a:pPr lvl="0"/>
            <a:endParaRPr lang="en-NZ"/>
          </a:p>
        </p:txBody>
      </p:sp>
      <p:sp>
        <p:nvSpPr>
          <p:cNvPr id="7" name="Slide Number Placeholder 6"/>
          <p:cNvSpPr txBox="1">
            <a:spLocks noGrp="1"/>
          </p:cNvSpPr>
          <p:nvPr>
            <p:ph type="sldNum" sz="quarter" idx="4"/>
          </p:nvPr>
        </p:nvSpPr>
        <p:spPr>
          <a:xfrm>
            <a:off x="7227362" y="6887160"/>
            <a:ext cx="2348279" cy="521281"/>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NZ" sz="1400" b="0" i="0" u="none" strike="noStrike" kern="1200" cap="none" spc="0" baseline="0">
                <a:solidFill>
                  <a:srgbClr val="000000"/>
                </a:solidFill>
                <a:uFillTx/>
                <a:latin typeface="Times New Roman" pitchFamily="18"/>
                <a:ea typeface="Segoe UI" pitchFamily="2"/>
                <a:cs typeface="Tahoma" pitchFamily="2"/>
              </a:defRPr>
            </a:lvl1pPr>
          </a:lstStyle>
          <a:p>
            <a:pPr lvl="0"/>
            <a:fld id="{7B6C957A-0EE1-42C8-B894-72FEA9241A1E}" type="slidenum">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en-NZ" sz="4400" b="0" i="0" u="none" strike="noStrike" kern="1200" cap="none" spc="0" baseline="0">
          <a:solidFill>
            <a:srgbClr val="000000"/>
          </a:solidFill>
          <a:uFillTx/>
          <a:latin typeface="Arial" pitchFamily="18"/>
          <a:ea typeface="Microsoft YaHei" pitchFamily="2"/>
          <a:cs typeface="Mangal" pitchFamily="2"/>
        </a:defRPr>
      </a:lvl1pPr>
    </p:titleStyle>
    <p:bodyStyle>
      <a:lvl1pPr marL="0" marR="0" lvl="0" indent="0" defTabSz="914400" rtl="0" fontAlgn="auto" hangingPunct="0">
        <a:lnSpc>
          <a:spcPct val="100000"/>
        </a:lnSpc>
        <a:spcBef>
          <a:spcPts val="0"/>
        </a:spcBef>
        <a:spcAft>
          <a:spcPts val="705"/>
        </a:spcAft>
        <a:buNone/>
        <a:tabLst/>
        <a:defRPr lang="en-US" sz="1600" b="0" i="0" u="none" strike="noStrike" kern="1200" cap="none" spc="0" baseline="0">
          <a:solidFill>
            <a:srgbClr val="000000"/>
          </a:solidFill>
          <a:uFillTx/>
          <a:latin typeface="Lato"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7480" y="1715981"/>
            <a:ext cx="8064002" cy="1354217"/>
          </a:xfrm>
        </p:spPr>
        <p:txBody>
          <a:bodyPr>
            <a:spAutoFit/>
          </a:bodyPr>
          <a:lstStyle/>
          <a:p>
            <a:pPr lvl="0"/>
            <a:r>
              <a:rPr lang="en-NZ" b="1">
                <a:solidFill>
                  <a:srgbClr val="BB2025"/>
                </a:solidFill>
                <a:latin typeface="Lato" pitchFamily="34"/>
                <a:ea typeface="Lato" pitchFamily="34"/>
                <a:cs typeface="Lato" pitchFamily="34"/>
              </a:rPr>
              <a:t>Samba KCC: Saying No to Full Mesh Replication</a:t>
            </a:r>
          </a:p>
        </p:txBody>
      </p:sp>
      <p:sp>
        <p:nvSpPr>
          <p:cNvPr id="3" name="Title 1"/>
          <p:cNvSpPr txBox="1">
            <a:spLocks noGrp="1"/>
          </p:cNvSpPr>
          <p:nvPr>
            <p:ph type="title" idx="4294967295"/>
          </p:nvPr>
        </p:nvSpPr>
        <p:spPr>
          <a:xfrm>
            <a:off x="1147480" y="4625766"/>
            <a:ext cx="8064002" cy="984881"/>
          </a:xfrm>
        </p:spPr>
        <p:txBody>
          <a:bodyPr>
            <a:spAutoFit/>
          </a:bodyPr>
          <a:lstStyle/>
          <a:p>
            <a:pPr lvl="0"/>
            <a:r>
              <a:rPr lang="en-NZ" sz="3200">
                <a:latin typeface="Lato" pitchFamily="34"/>
                <a:ea typeface="Lato" pitchFamily="34"/>
                <a:cs typeface="Lato" pitchFamily="34"/>
              </a:rPr>
              <a:t>Garming Sam</a:t>
            </a:r>
            <a:br>
              <a:rPr lang="en-NZ" sz="3200">
                <a:latin typeface="Lato" pitchFamily="34"/>
                <a:ea typeface="Lato" pitchFamily="34"/>
                <a:cs typeface="Lato" pitchFamily="34"/>
              </a:rPr>
            </a:br>
            <a:r>
              <a:rPr lang="en-NZ" sz="3200">
                <a:latin typeface="Lato" pitchFamily="34"/>
                <a:ea typeface="Lato" pitchFamily="34"/>
                <a:cs typeface="Lato" pitchFamily="34"/>
              </a:rPr>
              <a:t>Catalyst IT, Samba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Ring topology, with a few extra connections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none"/>
            <a:tailEnd type="arrow"/>
          </a:ln>
        </p:spPr>
      </p:cxnSp>
      <p:cxnSp>
        <p:nvCxnSpPr>
          <p:cNvPr id="16" name="Straight Connector 21"/>
          <p:cNvCxnSpPr/>
          <p:nvPr/>
        </p:nvCxnSpPr>
        <p:spPr>
          <a:xfrm flipV="1">
            <a:off x="3783255" y="3468632"/>
            <a:ext cx="904772" cy="869923"/>
          </a:xfrm>
          <a:prstGeom prst="straightConnector1">
            <a:avLst/>
          </a:prstGeom>
          <a:noFill/>
          <a:ln w="38103" cap="flat">
            <a:solidFill>
              <a:srgbClr val="92D050"/>
            </a:solidFill>
            <a:prstDash val="solid"/>
            <a:miter/>
            <a:headEnd type="arrow"/>
            <a:tailEnd type="none"/>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none"/>
          </a:ln>
        </p:spPr>
      </p:cxnSp>
      <p:cxnSp>
        <p:nvCxnSpPr>
          <p:cNvPr id="13" name="Straight Connector 20"/>
          <p:cNvCxnSpPr/>
          <p:nvPr/>
        </p:nvCxnSpPr>
        <p:spPr>
          <a:xfrm>
            <a:off x="4972497" y="3542558"/>
            <a:ext cx="800374" cy="435318"/>
          </a:xfrm>
          <a:prstGeom prst="straightConnector1">
            <a:avLst/>
          </a:prstGeom>
          <a:noFill/>
          <a:ln w="38103" cap="flat">
            <a:solidFill>
              <a:srgbClr val="92D050"/>
            </a:solidFill>
            <a:prstDash val="solid"/>
            <a:miter/>
            <a:headEnd type="arrow"/>
            <a:tailEnd type="none"/>
          </a:ln>
        </p:spPr>
      </p:cxnSp>
      <p:cxnSp>
        <p:nvCxnSpPr>
          <p:cNvPr id="14" name="Straight Connector 24"/>
          <p:cNvCxnSpPr/>
          <p:nvPr/>
        </p:nvCxnSpPr>
        <p:spPr>
          <a:xfrm flipV="1">
            <a:off x="5461684" y="4266574"/>
            <a:ext cx="904781" cy="869932"/>
          </a:xfrm>
          <a:prstGeom prst="straightConnector1">
            <a:avLst/>
          </a:prstGeom>
          <a:noFill/>
          <a:ln w="38103" cap="flat">
            <a:solidFill>
              <a:srgbClr val="92D050"/>
            </a:solidFill>
            <a:prstDash val="solid"/>
            <a:miter/>
            <a:headEnd type="arrow"/>
            <a:tailEnd type="none"/>
          </a:ln>
        </p:spPr>
      </p:cxnSp>
      <p:cxnSp>
        <p:nvCxnSpPr>
          <p:cNvPr id="15" name="Straight Connector 23"/>
          <p:cNvCxnSpPr/>
          <p:nvPr/>
        </p:nvCxnSpPr>
        <p:spPr>
          <a:xfrm>
            <a:off x="3962451" y="4685825"/>
            <a:ext cx="800127" cy="520760"/>
          </a:xfrm>
          <a:prstGeom prst="straightConnector1">
            <a:avLst/>
          </a:prstGeom>
          <a:noFill/>
          <a:ln w="38103" cap="flat">
            <a:solidFill>
              <a:srgbClr val="92D050"/>
            </a:solidFill>
            <a:prstDash val="solid"/>
            <a:miter/>
            <a:headEnd type="none"/>
            <a:tailEnd type="arrow"/>
          </a:ln>
        </p:spPr>
      </p:cxnSp>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p:spPr>
      </p:pic>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none"/>
            <a:tailEnd type="arrow"/>
          </a:ln>
        </p:spPr>
      </p:cxnSp>
    </p:spTree>
    <p:extLst>
      <p:ext uri="{BB962C8B-B14F-4D97-AF65-F5344CB8AC3E}">
        <p14:creationId xmlns:p14="http://schemas.microsoft.com/office/powerpoint/2010/main" val="221411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Every DC in the site has a sorted list of site DCs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none"/>
            <a:tailEnd type="arrow"/>
          </a:ln>
        </p:spPr>
      </p:cxnSp>
      <p:cxnSp>
        <p:nvCxnSpPr>
          <p:cNvPr id="16" name="Straight Connector 21"/>
          <p:cNvCxnSpPr/>
          <p:nvPr/>
        </p:nvCxnSpPr>
        <p:spPr>
          <a:xfrm flipV="1">
            <a:off x="3783255" y="3468632"/>
            <a:ext cx="904772" cy="869923"/>
          </a:xfrm>
          <a:prstGeom prst="straightConnector1">
            <a:avLst/>
          </a:prstGeom>
          <a:noFill/>
          <a:ln w="38103" cap="flat">
            <a:solidFill>
              <a:srgbClr val="92D050"/>
            </a:solidFill>
            <a:prstDash val="solid"/>
            <a:miter/>
            <a:headEnd type="arrow"/>
            <a:tailEnd type="none"/>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none"/>
          </a:ln>
        </p:spPr>
      </p:cxnSp>
      <p:cxnSp>
        <p:nvCxnSpPr>
          <p:cNvPr id="13" name="Straight Connector 20"/>
          <p:cNvCxnSpPr/>
          <p:nvPr/>
        </p:nvCxnSpPr>
        <p:spPr>
          <a:xfrm>
            <a:off x="4972497" y="3542558"/>
            <a:ext cx="800374" cy="435318"/>
          </a:xfrm>
          <a:prstGeom prst="straightConnector1">
            <a:avLst/>
          </a:prstGeom>
          <a:noFill/>
          <a:ln w="38103" cap="flat">
            <a:solidFill>
              <a:srgbClr val="FF0000"/>
            </a:solidFill>
            <a:prstDash val="solid"/>
            <a:miter/>
            <a:headEnd type="arrow"/>
            <a:tailEnd type="none"/>
          </a:ln>
        </p:spPr>
      </p:cxnSp>
      <p:cxnSp>
        <p:nvCxnSpPr>
          <p:cNvPr id="14" name="Straight Connector 24"/>
          <p:cNvCxnSpPr/>
          <p:nvPr/>
        </p:nvCxnSpPr>
        <p:spPr>
          <a:xfrm flipV="1">
            <a:off x="5461684" y="4266574"/>
            <a:ext cx="904781" cy="869932"/>
          </a:xfrm>
          <a:prstGeom prst="straightConnector1">
            <a:avLst/>
          </a:prstGeom>
          <a:noFill/>
          <a:ln w="38103" cap="flat">
            <a:solidFill>
              <a:srgbClr val="FF0000"/>
            </a:solidFill>
            <a:prstDash val="solid"/>
            <a:miter/>
            <a:headEnd type="arrow"/>
            <a:tailEnd type="none"/>
          </a:ln>
        </p:spPr>
      </p:cxnSp>
      <p:cxnSp>
        <p:nvCxnSpPr>
          <p:cNvPr id="15" name="Straight Connector 23"/>
          <p:cNvCxnSpPr/>
          <p:nvPr/>
        </p:nvCxnSpPr>
        <p:spPr>
          <a:xfrm>
            <a:off x="3962451" y="4685825"/>
            <a:ext cx="800127" cy="520760"/>
          </a:xfrm>
          <a:prstGeom prst="straightConnector1">
            <a:avLst/>
          </a:prstGeom>
          <a:noFill/>
          <a:ln w="38103" cap="flat">
            <a:solidFill>
              <a:srgbClr val="92D050"/>
            </a:solidFill>
            <a:prstDash val="solid"/>
            <a:miter/>
            <a:headEnd type="none"/>
            <a:tailEnd type="arrow"/>
          </a:ln>
        </p:spPr>
      </p:cxnSp>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a:effectLst>
            <a:glow rad="228600">
              <a:schemeClr val="accent2">
                <a:satMod val="175000"/>
                <a:alpha val="40000"/>
              </a:schemeClr>
            </a:glow>
          </a:effectLst>
        </p:spPr>
      </p:pic>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none"/>
            <a:tailEnd type="arrow"/>
          </a:ln>
        </p:spPr>
      </p:cxnSp>
    </p:spTree>
    <p:extLst>
      <p:ext uri="{BB962C8B-B14F-4D97-AF65-F5344CB8AC3E}">
        <p14:creationId xmlns:p14="http://schemas.microsoft.com/office/powerpoint/2010/main" val="368966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Compared to the old KCC, there are fewer connections</a:t>
            </a:r>
          </a:p>
          <a:p>
            <a:pPr marL="342900" lvl="0" indent="-342900">
              <a:buSzPct val="100000"/>
              <a:buFont typeface="Arial" pitchFamily="34"/>
              <a:buChar char="•"/>
            </a:pPr>
            <a:r>
              <a:rPr lang="en-NZ" sz="2400" dirty="0"/>
              <a:t>The algorithm is quite reliable, adding additional connections</a:t>
            </a:r>
          </a:p>
          <a:p>
            <a:pPr marL="342900" lvl="0" indent="-342900">
              <a:buSzPct val="100000"/>
              <a:buFont typeface="Arial" pitchFamily="34"/>
              <a:buChar char="•"/>
            </a:pPr>
            <a:r>
              <a:rPr lang="en-NZ" sz="2400" dirty="0"/>
              <a:t>Information propagates in a more controlled manner</a:t>
            </a:r>
          </a:p>
          <a:p>
            <a:pPr marL="342900" lvl="0" indent="-342900">
              <a:buSzPct val="100000"/>
              <a:buFont typeface="Arial" pitchFamily="34"/>
              <a:buChar char="•"/>
            </a:pPr>
            <a:endParaRPr lang="en-NZ" sz="2400" dirty="0"/>
          </a:p>
          <a:p>
            <a:pPr marL="342900" lvl="0" indent="-342900">
              <a:buSzPct val="100000"/>
              <a:buFont typeface="Arial" pitchFamily="34"/>
              <a:buChar char="•"/>
            </a:pPr>
            <a:r>
              <a:rPr lang="en-NZ" sz="2400" dirty="0"/>
              <a:t>In a single-site use-case, with not that many DCs, behaviour should be quite similar to the old code.</a:t>
            </a:r>
          </a:p>
        </p:txBody>
      </p:sp>
    </p:spTree>
    <p:extLst>
      <p:ext uri="{BB962C8B-B14F-4D97-AF65-F5344CB8AC3E}">
        <p14:creationId xmlns:p14="http://schemas.microsoft.com/office/powerpoint/2010/main" val="373674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Inter-site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Each site elects an inter-site topology generator (ITSG)</a:t>
            </a:r>
          </a:p>
          <a:p>
            <a:pPr marL="342900" lvl="0" indent="-342900">
              <a:buSzPct val="100000"/>
              <a:buFont typeface="Arial" pitchFamily="34"/>
              <a:buChar char="•"/>
            </a:pPr>
            <a:r>
              <a:rPr lang="en-NZ" sz="2400" dirty="0"/>
              <a:t>Re-election attempts to occur if the ITSG is not responding</a:t>
            </a:r>
          </a:p>
          <a:p>
            <a:pPr marL="342900" lvl="0" indent="-342900">
              <a:buSzPct val="100000"/>
              <a:buFont typeface="Arial" pitchFamily="34"/>
              <a:buChar char="•"/>
            </a:pPr>
            <a:r>
              <a:rPr lang="en-NZ" sz="2400" dirty="0"/>
              <a:t>Attribute: </a:t>
            </a:r>
            <a:r>
              <a:rPr lang="en-NZ" sz="2400" dirty="0" err="1"/>
              <a:t>interSiteTopologyFailover</a:t>
            </a:r>
            <a:endParaRPr lang="en-NZ" sz="2400" dirty="0"/>
          </a:p>
        </p:txBody>
      </p:sp>
      <p:pic>
        <p:nvPicPr>
          <p:cNvPr id="4" name="Picture 6"/>
          <p:cNvPicPr>
            <a:picLocks noChangeAspect="1"/>
          </p:cNvPicPr>
          <p:nvPr/>
        </p:nvPicPr>
        <p:blipFill>
          <a:blip r:embed="rId3"/>
          <a:stretch>
            <a:fillRect/>
          </a:stretch>
        </p:blipFill>
        <p:spPr>
          <a:xfrm>
            <a:off x="2376799" y="4600931"/>
            <a:ext cx="726957" cy="980721"/>
          </a:xfrm>
          <a:prstGeom prst="rect">
            <a:avLst/>
          </a:prstGeom>
          <a:noFill/>
          <a:ln cap="flat">
            <a:noFill/>
          </a:ln>
        </p:spPr>
      </p:pic>
      <p:pic>
        <p:nvPicPr>
          <p:cNvPr id="5" name="Picture 6"/>
          <p:cNvPicPr>
            <a:picLocks noChangeAspect="1"/>
          </p:cNvPicPr>
          <p:nvPr/>
        </p:nvPicPr>
        <p:blipFill>
          <a:blip r:embed="rId3"/>
          <a:stretch>
            <a:fillRect/>
          </a:stretch>
        </p:blipFill>
        <p:spPr>
          <a:xfrm>
            <a:off x="4240008" y="4462061"/>
            <a:ext cx="704691" cy="950683"/>
          </a:xfrm>
          <a:prstGeom prst="rect">
            <a:avLst/>
          </a:prstGeom>
          <a:noFill/>
          <a:ln cap="flat">
            <a:noFill/>
          </a:ln>
        </p:spPr>
      </p:pic>
      <p:pic>
        <p:nvPicPr>
          <p:cNvPr id="6" name="Picture 6"/>
          <p:cNvPicPr>
            <a:picLocks noChangeAspect="1"/>
          </p:cNvPicPr>
          <p:nvPr/>
        </p:nvPicPr>
        <p:blipFill>
          <a:blip r:embed="rId3"/>
          <a:stretch>
            <a:fillRect/>
          </a:stretch>
        </p:blipFill>
        <p:spPr>
          <a:xfrm>
            <a:off x="5372520" y="5493733"/>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6002917" y="3986719"/>
            <a:ext cx="704691" cy="950683"/>
          </a:xfrm>
          <a:prstGeom prst="rect">
            <a:avLst/>
          </a:prstGeom>
          <a:noFill/>
          <a:ln cap="flat">
            <a:noFill/>
          </a:ln>
        </p:spPr>
      </p:pic>
      <p:cxnSp>
        <p:nvCxnSpPr>
          <p:cNvPr id="8" name="Straight Connector 24"/>
          <p:cNvCxnSpPr>
            <a:endCxn id="5" idx="1"/>
          </p:cNvCxnSpPr>
          <p:nvPr/>
        </p:nvCxnSpPr>
        <p:spPr>
          <a:xfrm flipV="1">
            <a:off x="2999350" y="4937403"/>
            <a:ext cx="1240658" cy="98490"/>
          </a:xfrm>
          <a:prstGeom prst="straightConnector1">
            <a:avLst/>
          </a:prstGeom>
          <a:noFill/>
          <a:ln w="38103" cap="flat">
            <a:solidFill>
              <a:srgbClr val="2E75B6"/>
            </a:solidFill>
            <a:prstDash val="solid"/>
            <a:miter/>
            <a:headEnd type="arrow"/>
            <a:tailEnd type="arrow"/>
          </a:ln>
        </p:spPr>
      </p:cxnSp>
      <p:cxnSp>
        <p:nvCxnSpPr>
          <p:cNvPr id="9" name="Straight Connector 24"/>
          <p:cNvCxnSpPr/>
          <p:nvPr/>
        </p:nvCxnSpPr>
        <p:spPr>
          <a:xfrm>
            <a:off x="4592354" y="5035893"/>
            <a:ext cx="780166" cy="877102"/>
          </a:xfrm>
          <a:prstGeom prst="straightConnector1">
            <a:avLst/>
          </a:prstGeom>
          <a:noFill/>
          <a:ln w="38103" cap="flat">
            <a:solidFill>
              <a:srgbClr val="2E75B6"/>
            </a:solidFill>
            <a:prstDash val="solid"/>
            <a:miter/>
            <a:headEnd type="arrow"/>
            <a:tailEnd type="arrow"/>
          </a:ln>
        </p:spPr>
      </p:cxnSp>
      <p:cxnSp>
        <p:nvCxnSpPr>
          <p:cNvPr id="10" name="Straight Connector 24"/>
          <p:cNvCxnSpPr/>
          <p:nvPr/>
        </p:nvCxnSpPr>
        <p:spPr>
          <a:xfrm flipV="1">
            <a:off x="4869207" y="4545299"/>
            <a:ext cx="1208005" cy="243907"/>
          </a:xfrm>
          <a:prstGeom prst="straightConnector1">
            <a:avLst/>
          </a:prstGeom>
          <a:noFill/>
          <a:ln w="38103" cap="flat">
            <a:solidFill>
              <a:srgbClr val="2E75B6"/>
            </a:solidFill>
            <a:prstDash val="solid"/>
            <a:miter/>
            <a:headEnd type="arrow"/>
            <a:tailEnd type="arrow"/>
          </a:ln>
        </p:spPr>
      </p:cxnSp>
      <p:sp>
        <p:nvSpPr>
          <p:cNvPr id="11" name="TextBox 26"/>
          <p:cNvSpPr txBox="1"/>
          <p:nvPr/>
        </p:nvSpPr>
        <p:spPr>
          <a:xfrm>
            <a:off x="4205243" y="4007732"/>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2" name="TextBox 27"/>
          <p:cNvSpPr txBox="1"/>
          <p:nvPr/>
        </p:nvSpPr>
        <p:spPr>
          <a:xfrm>
            <a:off x="6002917" y="3565090"/>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13" name="TextBox 28"/>
          <p:cNvSpPr txBox="1"/>
          <p:nvPr/>
        </p:nvSpPr>
        <p:spPr>
          <a:xfrm>
            <a:off x="5423251" y="5142073"/>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14" name="TextBox 30"/>
          <p:cNvSpPr txBox="1"/>
          <p:nvPr/>
        </p:nvSpPr>
        <p:spPr>
          <a:xfrm>
            <a:off x="2270564" y="4145734"/>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Tree>
    <p:extLst>
      <p:ext uri="{BB962C8B-B14F-4D97-AF65-F5344CB8AC3E}">
        <p14:creationId xmlns:p14="http://schemas.microsoft.com/office/powerpoint/2010/main" val="1796141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Inter-site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Stable answer across entire DC network</a:t>
            </a:r>
          </a:p>
          <a:p>
            <a:pPr marL="342900" lvl="0" indent="-342900">
              <a:buSzPct val="100000"/>
              <a:buFont typeface="Arial" pitchFamily="34"/>
              <a:buChar char="•"/>
            </a:pPr>
            <a:r>
              <a:rPr lang="en-NZ" sz="2400" dirty="0"/>
              <a:t>One DC per site managing inter-site connections</a:t>
            </a:r>
          </a:p>
          <a:p>
            <a:pPr marL="342900" lvl="0" indent="-342900">
              <a:buSzPct val="100000"/>
              <a:buFont typeface="Arial" pitchFamily="34"/>
              <a:buChar char="•"/>
            </a:pPr>
            <a:r>
              <a:rPr lang="en-NZ" sz="2400" dirty="0"/>
              <a:t>Needs to be as fault tolerant as possible</a:t>
            </a:r>
          </a:p>
          <a:p>
            <a:pPr marL="342900" lvl="0" indent="-342900">
              <a:buSzPct val="100000"/>
              <a:buFont typeface="Arial" pitchFamily="34"/>
              <a:buChar char="•"/>
            </a:pPr>
            <a:r>
              <a:rPr lang="en-NZ" sz="2400" dirty="0"/>
              <a:t>Must produce topology optimizing cost and schedules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3402957" y="2985493"/>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4" name="Oval 17"/>
          <p:cNvSpPr/>
          <p:nvPr/>
        </p:nvSpPr>
        <p:spPr>
          <a:xfrm>
            <a:off x="823362" y="196096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Connector 21"/>
          <p:cNvCxnSpPr/>
          <p:nvPr/>
        </p:nvCxnSpPr>
        <p:spPr>
          <a:xfrm flipV="1">
            <a:off x="1314376" y="2869191"/>
            <a:ext cx="904772" cy="869923"/>
          </a:xfrm>
          <a:prstGeom prst="straightConnector1">
            <a:avLst/>
          </a:prstGeom>
          <a:noFill/>
          <a:ln w="38103" cap="flat">
            <a:solidFill>
              <a:srgbClr val="92D050"/>
            </a:solidFill>
            <a:prstDash val="solid"/>
            <a:miter/>
            <a:headEnd type="arrow"/>
            <a:tailEnd type="arrow"/>
          </a:ln>
        </p:spPr>
      </p:cxnSp>
      <p:pic>
        <p:nvPicPr>
          <p:cNvPr id="6" name="Picture 6"/>
          <p:cNvPicPr>
            <a:picLocks noChangeAspect="1"/>
          </p:cNvPicPr>
          <p:nvPr/>
        </p:nvPicPr>
        <p:blipFill>
          <a:blip r:embed="rId3"/>
          <a:stretch>
            <a:fillRect/>
          </a:stretch>
        </p:blipFill>
        <p:spPr>
          <a:xfrm>
            <a:off x="2137181" y="2318987"/>
            <a:ext cx="684675" cy="923681"/>
          </a:xfrm>
          <a:prstGeom prst="rect">
            <a:avLst/>
          </a:prstGeom>
          <a:noFill/>
          <a:ln cap="flat">
            <a:noFill/>
          </a:ln>
        </p:spPr>
      </p:pic>
      <p:pic>
        <p:nvPicPr>
          <p:cNvPr id="7" name="Picture 6"/>
          <p:cNvPicPr>
            <a:picLocks noChangeAspect="1"/>
          </p:cNvPicPr>
          <p:nvPr/>
        </p:nvPicPr>
        <p:blipFill>
          <a:blip r:embed="rId3"/>
          <a:stretch>
            <a:fillRect/>
          </a:stretch>
        </p:blipFill>
        <p:spPr>
          <a:xfrm>
            <a:off x="2441667" y="4067576"/>
            <a:ext cx="726957" cy="980721"/>
          </a:xfrm>
          <a:prstGeom prst="rect">
            <a:avLst/>
          </a:prstGeom>
          <a:noFill/>
          <a:ln cap="flat">
            <a:noFill/>
          </a:ln>
        </p:spPr>
      </p:pic>
      <p:cxnSp>
        <p:nvCxnSpPr>
          <p:cNvPr id="8" name="Straight Connector 20"/>
          <p:cNvCxnSpPr/>
          <p:nvPr/>
        </p:nvCxnSpPr>
        <p:spPr>
          <a:xfrm>
            <a:off x="2602583" y="292986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6713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44276"/>
            <a:ext cx="726957" cy="980721"/>
          </a:xfrm>
          <a:prstGeom prst="rect">
            <a:avLst/>
          </a:prstGeom>
          <a:noFill/>
          <a:ln cap="flat">
            <a:noFill/>
          </a:ln>
        </p:spPr>
      </p:pic>
      <p:cxnSp>
        <p:nvCxnSpPr>
          <p:cNvPr id="11" name="Straight Connector 23"/>
          <p:cNvCxnSpPr/>
          <p:nvPr/>
        </p:nvCxnSpPr>
        <p:spPr>
          <a:xfrm>
            <a:off x="1626132" y="403717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4662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7829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71282"/>
            <a:ext cx="704691" cy="950683"/>
          </a:xfrm>
          <a:prstGeom prst="rect">
            <a:avLst/>
          </a:prstGeom>
          <a:noFill/>
          <a:ln cap="flat">
            <a:noFill/>
          </a:ln>
        </p:spPr>
      </p:pic>
      <p:cxnSp>
        <p:nvCxnSpPr>
          <p:cNvPr id="15" name="Straight Connector 24"/>
          <p:cNvCxnSpPr>
            <a:endCxn id="12" idx="1"/>
          </p:cNvCxnSpPr>
          <p:nvPr/>
        </p:nvCxnSpPr>
        <p:spPr>
          <a:xfrm flipV="1">
            <a:off x="4025508" y="3321965"/>
            <a:ext cx="1240658" cy="98490"/>
          </a:xfrm>
          <a:prstGeom prst="straightConnector1">
            <a:avLst/>
          </a:prstGeom>
          <a:noFill/>
          <a:ln w="38103" cap="flat">
            <a:solidFill>
              <a:srgbClr val="2E75B6"/>
            </a:solidFill>
            <a:prstDash val="solid"/>
            <a:miter/>
            <a:headEnd type="arrow"/>
            <a:tailEnd type="arrow"/>
          </a:ln>
        </p:spPr>
      </p:cxnSp>
      <p:cxnSp>
        <p:nvCxnSpPr>
          <p:cNvPr id="16" name="Straight Connector 24"/>
          <p:cNvCxnSpPr/>
          <p:nvPr/>
        </p:nvCxnSpPr>
        <p:spPr>
          <a:xfrm>
            <a:off x="5618512" y="342045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2986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9229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4965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2663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3972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926613" y="6158502"/>
            <a:ext cx="622677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Bridgehead servers are the end-point connections between sites.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3402957" y="2985493"/>
            <a:ext cx="726957" cy="980721"/>
          </a:xfrm>
          <a:prstGeom prst="rect">
            <a:avLst/>
          </a:prstGeom>
          <a:noFill/>
          <a:ln cap="flat">
            <a:noFill/>
          </a:ln>
        </p:spPr>
      </p:pic>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4" name="Oval 17"/>
          <p:cNvSpPr/>
          <p:nvPr/>
        </p:nvSpPr>
        <p:spPr>
          <a:xfrm>
            <a:off x="823362" y="196096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Connector 21"/>
          <p:cNvCxnSpPr/>
          <p:nvPr/>
        </p:nvCxnSpPr>
        <p:spPr>
          <a:xfrm flipV="1">
            <a:off x="1314376" y="2869191"/>
            <a:ext cx="904772" cy="869923"/>
          </a:xfrm>
          <a:prstGeom prst="straightConnector1">
            <a:avLst/>
          </a:prstGeom>
          <a:noFill/>
          <a:ln w="38103" cap="flat">
            <a:solidFill>
              <a:srgbClr val="92D050"/>
            </a:solidFill>
            <a:prstDash val="solid"/>
            <a:miter/>
            <a:headEnd type="arrow"/>
            <a:tailEnd type="arrow"/>
          </a:ln>
        </p:spPr>
      </p:cxnSp>
      <p:pic>
        <p:nvPicPr>
          <p:cNvPr id="6" name="Picture 6"/>
          <p:cNvPicPr>
            <a:picLocks noChangeAspect="1"/>
          </p:cNvPicPr>
          <p:nvPr/>
        </p:nvPicPr>
        <p:blipFill>
          <a:blip r:embed="rId3"/>
          <a:stretch>
            <a:fillRect/>
          </a:stretch>
        </p:blipFill>
        <p:spPr>
          <a:xfrm>
            <a:off x="2137181" y="2318987"/>
            <a:ext cx="684675" cy="923681"/>
          </a:xfrm>
          <a:prstGeom prst="rect">
            <a:avLst/>
          </a:prstGeom>
          <a:noFill/>
          <a:ln cap="flat">
            <a:noFill/>
          </a:ln>
        </p:spPr>
      </p:pic>
      <p:pic>
        <p:nvPicPr>
          <p:cNvPr id="7" name="Picture 6"/>
          <p:cNvPicPr>
            <a:picLocks noChangeAspect="1"/>
          </p:cNvPicPr>
          <p:nvPr/>
        </p:nvPicPr>
        <p:blipFill>
          <a:blip r:embed="rId3"/>
          <a:stretch>
            <a:fillRect/>
          </a:stretch>
        </p:blipFill>
        <p:spPr>
          <a:xfrm>
            <a:off x="2441667" y="4067576"/>
            <a:ext cx="726957" cy="980721"/>
          </a:xfrm>
          <a:prstGeom prst="rect">
            <a:avLst/>
          </a:prstGeom>
          <a:noFill/>
          <a:ln cap="flat">
            <a:noFill/>
          </a:ln>
        </p:spPr>
      </p:pic>
      <p:cxnSp>
        <p:nvCxnSpPr>
          <p:cNvPr id="8" name="Straight Connector 20"/>
          <p:cNvCxnSpPr/>
          <p:nvPr/>
        </p:nvCxnSpPr>
        <p:spPr>
          <a:xfrm>
            <a:off x="2602583" y="292986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6713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44276"/>
            <a:ext cx="726957" cy="980721"/>
          </a:xfrm>
          <a:prstGeom prst="rect">
            <a:avLst/>
          </a:prstGeom>
          <a:noFill/>
          <a:ln cap="flat">
            <a:noFill/>
          </a:ln>
        </p:spPr>
      </p:pic>
      <p:cxnSp>
        <p:nvCxnSpPr>
          <p:cNvPr id="11" name="Straight Connector 23"/>
          <p:cNvCxnSpPr/>
          <p:nvPr/>
        </p:nvCxnSpPr>
        <p:spPr>
          <a:xfrm>
            <a:off x="1626132" y="403717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4662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7829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71282"/>
            <a:ext cx="704691" cy="950683"/>
          </a:xfrm>
          <a:prstGeom prst="rect">
            <a:avLst/>
          </a:prstGeom>
          <a:noFill/>
          <a:ln cap="flat">
            <a:noFill/>
          </a:ln>
        </p:spPr>
      </p:pic>
      <p:cxnSp>
        <p:nvCxnSpPr>
          <p:cNvPr id="15" name="Straight Connector 24"/>
          <p:cNvCxnSpPr>
            <a:endCxn id="12" idx="1"/>
          </p:cNvCxnSpPr>
          <p:nvPr/>
        </p:nvCxnSpPr>
        <p:spPr>
          <a:xfrm flipV="1">
            <a:off x="4025508" y="3321965"/>
            <a:ext cx="1240658" cy="98490"/>
          </a:xfrm>
          <a:prstGeom prst="straightConnector1">
            <a:avLst/>
          </a:prstGeom>
          <a:noFill/>
          <a:ln w="38103" cap="flat">
            <a:solidFill>
              <a:srgbClr val="2E75B6"/>
            </a:solidFill>
            <a:prstDash val="solid"/>
            <a:miter/>
            <a:headEnd type="arrow"/>
            <a:tailEnd type="arrow"/>
          </a:ln>
        </p:spPr>
      </p:cxnSp>
      <p:cxnSp>
        <p:nvCxnSpPr>
          <p:cNvPr id="16" name="Straight Connector 24"/>
          <p:cNvCxnSpPr/>
          <p:nvPr/>
        </p:nvCxnSpPr>
        <p:spPr>
          <a:xfrm>
            <a:off x="5618512" y="342045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2986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9229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4965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2663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3972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922293" y="6158502"/>
            <a:ext cx="4828694"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Being a bridgehead does not imply being an ITSG.</a:t>
            </a:r>
          </a:p>
        </p:txBody>
      </p:sp>
    </p:spTree>
    <p:extLst>
      <p:ext uri="{BB962C8B-B14F-4D97-AF65-F5344CB8AC3E}">
        <p14:creationId xmlns:p14="http://schemas.microsoft.com/office/powerpoint/2010/main" val="350171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6757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8549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6096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6919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18987"/>
            <a:ext cx="684675" cy="923681"/>
          </a:xfrm>
          <a:prstGeom prst="rect">
            <a:avLst/>
          </a:prstGeom>
          <a:noFill/>
          <a:ln cap="flat">
            <a:noFill/>
          </a:ln>
        </p:spPr>
      </p:pic>
      <p:cxnSp>
        <p:nvCxnSpPr>
          <p:cNvPr id="8" name="Straight Connector 20"/>
          <p:cNvCxnSpPr/>
          <p:nvPr/>
        </p:nvCxnSpPr>
        <p:spPr>
          <a:xfrm>
            <a:off x="2602583" y="292986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6713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44276"/>
            <a:ext cx="726957" cy="980721"/>
          </a:xfrm>
          <a:prstGeom prst="rect">
            <a:avLst/>
          </a:prstGeom>
          <a:noFill/>
          <a:ln cap="flat">
            <a:noFill/>
          </a:ln>
        </p:spPr>
      </p:pic>
      <p:cxnSp>
        <p:nvCxnSpPr>
          <p:cNvPr id="11" name="Straight Connector 23"/>
          <p:cNvCxnSpPr/>
          <p:nvPr/>
        </p:nvCxnSpPr>
        <p:spPr>
          <a:xfrm>
            <a:off x="1626132" y="403717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46623"/>
            <a:ext cx="704691" cy="950683"/>
          </a:xfrm>
          <a:prstGeom prst="rect">
            <a:avLst/>
          </a:prstGeom>
          <a:noFill/>
          <a:ln cap="flat">
            <a:noFill/>
          </a:ln>
        </p:spPr>
      </p:pic>
      <p:pic>
        <p:nvPicPr>
          <p:cNvPr id="13" name="Picture 6"/>
          <p:cNvPicPr>
            <a:picLocks noChangeAspect="1"/>
          </p:cNvPicPr>
          <p:nvPr/>
        </p:nvPicPr>
        <p:blipFill>
          <a:blip r:embed="rId3"/>
          <a:stretch>
            <a:fillRect/>
          </a:stretch>
        </p:blipFill>
        <p:spPr>
          <a:xfrm>
            <a:off x="6398678" y="3878295"/>
            <a:ext cx="704691" cy="950683"/>
          </a:xfrm>
          <a:prstGeom prst="rect">
            <a:avLst/>
          </a:prstGeom>
          <a:noFill/>
          <a:ln cap="flat">
            <a:noFill/>
          </a:ln>
        </p:spPr>
      </p:pic>
      <p:pic>
        <p:nvPicPr>
          <p:cNvPr id="14" name="Picture 6"/>
          <p:cNvPicPr>
            <a:picLocks noChangeAspect="1"/>
          </p:cNvPicPr>
          <p:nvPr/>
        </p:nvPicPr>
        <p:blipFill>
          <a:blip r:embed="rId3"/>
          <a:stretch>
            <a:fillRect/>
          </a:stretch>
        </p:blipFill>
        <p:spPr>
          <a:xfrm>
            <a:off x="7029075" y="2371282"/>
            <a:ext cx="704691" cy="950683"/>
          </a:xfrm>
          <a:prstGeom prst="rect">
            <a:avLst/>
          </a:prstGeom>
          <a:noFill/>
          <a:ln cap="flat">
            <a:noFill/>
          </a:ln>
        </p:spPr>
      </p:pic>
      <p:cxnSp>
        <p:nvCxnSpPr>
          <p:cNvPr id="15" name="Straight Connector 24"/>
          <p:cNvCxnSpPr>
            <a:endCxn id="12" idx="1"/>
          </p:cNvCxnSpPr>
          <p:nvPr/>
        </p:nvCxnSpPr>
        <p:spPr>
          <a:xfrm flipV="1">
            <a:off x="4025508" y="332196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42045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2986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9229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4965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2663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3972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160224"/>
            <a:ext cx="489723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There is not necessarily a single bridgehead server.</a:t>
            </a:r>
          </a:p>
        </p:txBody>
      </p:sp>
      <p:cxnSp>
        <p:nvCxnSpPr>
          <p:cNvPr id="23" name="Straight Connector 24"/>
          <p:cNvCxnSpPr/>
          <p:nvPr/>
        </p:nvCxnSpPr>
        <p:spPr>
          <a:xfrm flipV="1">
            <a:off x="2956017" y="3441294"/>
            <a:ext cx="2247513" cy="1120268"/>
          </a:xfrm>
          <a:prstGeom prst="straightConnector1">
            <a:avLst/>
          </a:prstGeom>
          <a:noFill/>
          <a:ln w="38103" cap="flat">
            <a:solidFill>
              <a:srgbClr val="2E75B6"/>
            </a:solidFill>
            <a:prstDash val="solid"/>
            <a:miter/>
            <a:headEnd type="arrow"/>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pic>
        <p:nvPicPr>
          <p:cNvPr id="10" name="Picture 6"/>
          <p:cNvPicPr>
            <a:picLocks noChangeAspect="1"/>
          </p:cNvPicPr>
          <p:nvPr/>
        </p:nvPicPr>
        <p:blipFill>
          <a:blip r:embed="rId3"/>
          <a:stretch>
            <a:fillRect/>
          </a:stretch>
        </p:blipFill>
        <p:spPr>
          <a:xfrm>
            <a:off x="2242190" y="2764343"/>
            <a:ext cx="1547036" cy="2087071"/>
          </a:xfrm>
          <a:prstGeom prst="rect">
            <a:avLst/>
          </a:prstGeom>
          <a:noFill/>
          <a:ln cap="flat">
            <a:noFill/>
          </a:ln>
        </p:spPr>
      </p:pic>
      <p:pic>
        <p:nvPicPr>
          <p:cNvPr id="13" name="Picture 6"/>
          <p:cNvPicPr>
            <a:picLocks noChangeAspect="1"/>
          </p:cNvPicPr>
          <p:nvPr/>
        </p:nvPicPr>
        <p:blipFill>
          <a:blip r:embed="rId3"/>
          <a:stretch>
            <a:fillRect/>
          </a:stretch>
        </p:blipFill>
        <p:spPr>
          <a:xfrm>
            <a:off x="6374060" y="2711422"/>
            <a:ext cx="1499652" cy="2023147"/>
          </a:xfrm>
          <a:prstGeom prst="rect">
            <a:avLst/>
          </a:prstGeom>
          <a:noFill/>
          <a:ln cap="flat">
            <a:noFill/>
          </a:ln>
        </p:spPr>
      </p:pic>
      <p:cxnSp>
        <p:nvCxnSpPr>
          <p:cNvPr id="15" name="Straight Connector 24"/>
          <p:cNvCxnSpPr/>
          <p:nvPr/>
        </p:nvCxnSpPr>
        <p:spPr>
          <a:xfrm>
            <a:off x="4270486" y="3477890"/>
            <a:ext cx="1622314" cy="3754"/>
          </a:xfrm>
          <a:prstGeom prst="straightConnector1">
            <a:avLst/>
          </a:prstGeom>
          <a:noFill/>
          <a:ln w="38103" cap="flat">
            <a:solidFill>
              <a:srgbClr val="2E75B6"/>
            </a:solidFill>
            <a:prstDash val="solid"/>
            <a:miter/>
            <a:tailEnd type="arrow"/>
          </a:ln>
        </p:spPr>
      </p:cxnSp>
      <p:sp>
        <p:nvSpPr>
          <p:cNvPr id="22" name="TextBox 21"/>
          <p:cNvSpPr txBox="1"/>
          <p:nvPr/>
        </p:nvSpPr>
        <p:spPr>
          <a:xfrm>
            <a:off x="1936558" y="5935792"/>
            <a:ext cx="6709850"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There is only pull replication. </a:t>
            </a:r>
            <a:br>
              <a:rPr lang="en-NZ" sz="1800" b="0" i="0" u="none" strike="noStrike" kern="1200" cap="none" spc="0" baseline="0" dirty="0">
                <a:solidFill>
                  <a:srgbClr val="000000"/>
                </a:solidFill>
                <a:uFillTx/>
                <a:latin typeface="Calibri"/>
              </a:rPr>
            </a:br>
            <a:r>
              <a:rPr lang="en-NZ" sz="1800" b="0" i="0" u="none" strike="noStrike" kern="1200" cap="none" spc="0" baseline="0" dirty="0">
                <a:solidFill>
                  <a:srgbClr val="000000"/>
                </a:solidFill>
                <a:uFillTx/>
                <a:latin typeface="Calibri"/>
              </a:rPr>
              <a:t>Bi-directional replication must be done with two </a:t>
            </a:r>
            <a:r>
              <a:rPr lang="en-NZ" dirty="0">
                <a:solidFill>
                  <a:srgbClr val="000000"/>
                </a:solidFill>
                <a:latin typeface="Calibri"/>
              </a:rPr>
              <a:t>distinct </a:t>
            </a:r>
            <a:r>
              <a:rPr lang="en-NZ" sz="1800" b="0" i="0" u="none" strike="noStrike" kern="1200" cap="none" spc="0" baseline="0" dirty="0">
                <a:solidFill>
                  <a:srgbClr val="000000"/>
                </a:solidFill>
                <a:uFillTx/>
                <a:latin typeface="Calibri"/>
              </a:rPr>
              <a:t>connections.</a:t>
            </a:r>
          </a:p>
        </p:txBody>
      </p:sp>
      <p:sp>
        <p:nvSpPr>
          <p:cNvPr id="25" name="TextBox 24"/>
          <p:cNvSpPr txBox="1"/>
          <p:nvPr/>
        </p:nvSpPr>
        <p:spPr>
          <a:xfrm>
            <a:off x="2733040" y="2296160"/>
            <a:ext cx="567784" cy="369332"/>
          </a:xfrm>
          <a:prstGeom prst="rect">
            <a:avLst/>
          </a:prstGeom>
          <a:noFill/>
        </p:spPr>
        <p:txBody>
          <a:bodyPr wrap="none" rtlCol="0">
            <a:spAutoFit/>
          </a:bodyPr>
          <a:lstStyle/>
          <a:p>
            <a:r>
              <a:rPr lang="en-NZ" dirty="0"/>
              <a:t>DC1</a:t>
            </a:r>
          </a:p>
        </p:txBody>
      </p:sp>
      <p:sp>
        <p:nvSpPr>
          <p:cNvPr id="26" name="TextBox 25"/>
          <p:cNvSpPr txBox="1"/>
          <p:nvPr/>
        </p:nvSpPr>
        <p:spPr>
          <a:xfrm>
            <a:off x="6664960" y="2287786"/>
            <a:ext cx="567784" cy="369332"/>
          </a:xfrm>
          <a:prstGeom prst="rect">
            <a:avLst/>
          </a:prstGeom>
          <a:noFill/>
        </p:spPr>
        <p:txBody>
          <a:bodyPr wrap="none" rtlCol="0">
            <a:spAutoFit/>
          </a:bodyPr>
          <a:lstStyle/>
          <a:p>
            <a:r>
              <a:rPr lang="en-NZ" dirty="0"/>
              <a:t>DC2</a:t>
            </a:r>
          </a:p>
        </p:txBody>
      </p:sp>
      <p:sp>
        <p:nvSpPr>
          <p:cNvPr id="28" name="TextBox 27"/>
          <p:cNvSpPr txBox="1"/>
          <p:nvPr/>
        </p:nvSpPr>
        <p:spPr>
          <a:xfrm>
            <a:off x="4515675" y="2845623"/>
            <a:ext cx="1129925" cy="369332"/>
          </a:xfrm>
          <a:prstGeom prst="rect">
            <a:avLst/>
          </a:prstGeom>
          <a:noFill/>
        </p:spPr>
        <p:txBody>
          <a:bodyPr wrap="none" rtlCol="0">
            <a:spAutoFit/>
          </a:bodyPr>
          <a:lstStyle/>
          <a:p>
            <a:r>
              <a:rPr lang="en-NZ" dirty="0"/>
              <a:t>pulls from</a:t>
            </a:r>
          </a:p>
        </p:txBody>
      </p:sp>
    </p:spTree>
    <p:extLst>
      <p:ext uri="{BB962C8B-B14F-4D97-AF65-F5344CB8AC3E}">
        <p14:creationId xmlns:p14="http://schemas.microsoft.com/office/powerpoint/2010/main" val="215346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2693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4485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2032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2855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278347"/>
            <a:ext cx="684675" cy="923681"/>
          </a:xfrm>
          <a:prstGeom prst="rect">
            <a:avLst/>
          </a:prstGeom>
          <a:noFill/>
          <a:ln cap="flat">
            <a:noFill/>
          </a:ln>
        </p:spPr>
      </p:pic>
      <p:cxnSp>
        <p:nvCxnSpPr>
          <p:cNvPr id="8" name="Straight Connector 20"/>
          <p:cNvCxnSpPr/>
          <p:nvPr/>
        </p:nvCxnSpPr>
        <p:spPr>
          <a:xfrm>
            <a:off x="2602583" y="288922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2649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0363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399653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0598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383765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330642"/>
            <a:ext cx="704691" cy="950683"/>
          </a:xfrm>
          <a:prstGeom prst="rect">
            <a:avLst/>
          </a:prstGeom>
          <a:noFill/>
          <a:ln cap="flat">
            <a:noFill/>
          </a:ln>
          <a:effectLst>
            <a:glow rad="228600">
              <a:schemeClr val="accent1">
                <a:satMod val="175000"/>
                <a:alpha val="40000"/>
              </a:schemeClr>
            </a:glow>
          </a:effectLst>
        </p:spPr>
      </p:pic>
      <p:cxnSp>
        <p:nvCxnSpPr>
          <p:cNvPr id="15" name="Straight Connector 24"/>
          <p:cNvCxnSpPr>
            <a:endCxn id="12" idx="1"/>
          </p:cNvCxnSpPr>
          <p:nvPr/>
        </p:nvCxnSpPr>
        <p:spPr>
          <a:xfrm flipV="1">
            <a:off x="4025508" y="328132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37981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88922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5165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0901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48599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59908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2842988" y="6221184"/>
            <a:ext cx="4509311" cy="369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 inter-site</a:t>
            </a:r>
            <a:r>
              <a:rPr lang="en-NZ" sz="1800" b="0" i="0" u="none" strike="noStrike" kern="1200" cap="none" spc="0" dirty="0">
                <a:solidFill>
                  <a:srgbClr val="000000"/>
                </a:solidFill>
                <a:uFillTx/>
                <a:latin typeface="Calibri"/>
              </a:rPr>
              <a:t> algorithm only runs on the ITSG.</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00654"/>
            <a:ext cx="2247513" cy="1120268"/>
          </a:xfrm>
          <a:prstGeom prst="straightConnector1">
            <a:avLst/>
          </a:prstGeom>
          <a:noFill/>
          <a:ln w="38103" cap="flat">
            <a:solidFill>
              <a:srgbClr val="2E75B6"/>
            </a:solidFill>
            <a:prstDash val="solid"/>
            <a:miter/>
            <a:headEnd type="arrow"/>
          </a:ln>
        </p:spPr>
      </p:cxnSp>
    </p:spTree>
    <p:extLst>
      <p:ext uri="{BB962C8B-B14F-4D97-AF65-F5344CB8AC3E}">
        <p14:creationId xmlns:p14="http://schemas.microsoft.com/office/powerpoint/2010/main" val="169598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Knowledge consistency checker</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produce efficient network topologies</a:t>
            </a:r>
          </a:p>
        </p:txBody>
      </p:sp>
      <p:pic>
        <p:nvPicPr>
          <p:cNvPr id="4" name="Picture 6"/>
          <p:cNvPicPr>
            <a:picLocks noChangeAspect="1"/>
          </p:cNvPicPr>
          <p:nvPr/>
        </p:nvPicPr>
        <p:blipFill>
          <a:blip r:embed="rId3"/>
          <a:stretch>
            <a:fillRect/>
          </a:stretch>
        </p:blipFill>
        <p:spPr>
          <a:xfrm>
            <a:off x="2376799" y="4600931"/>
            <a:ext cx="726957" cy="980721"/>
          </a:xfrm>
          <a:prstGeom prst="rect">
            <a:avLst/>
          </a:prstGeom>
          <a:noFill/>
          <a:ln cap="flat">
            <a:noFill/>
          </a:ln>
        </p:spPr>
      </p:pic>
      <p:pic>
        <p:nvPicPr>
          <p:cNvPr id="5" name="Picture 6"/>
          <p:cNvPicPr>
            <a:picLocks noChangeAspect="1"/>
          </p:cNvPicPr>
          <p:nvPr/>
        </p:nvPicPr>
        <p:blipFill>
          <a:blip r:embed="rId3"/>
          <a:stretch>
            <a:fillRect/>
          </a:stretch>
        </p:blipFill>
        <p:spPr>
          <a:xfrm>
            <a:off x="4240008" y="4462061"/>
            <a:ext cx="704691" cy="950683"/>
          </a:xfrm>
          <a:prstGeom prst="rect">
            <a:avLst/>
          </a:prstGeom>
          <a:noFill/>
          <a:ln cap="flat">
            <a:noFill/>
          </a:ln>
        </p:spPr>
      </p:pic>
      <p:pic>
        <p:nvPicPr>
          <p:cNvPr id="6" name="Picture 6"/>
          <p:cNvPicPr>
            <a:picLocks noChangeAspect="1"/>
          </p:cNvPicPr>
          <p:nvPr/>
        </p:nvPicPr>
        <p:blipFill>
          <a:blip r:embed="rId3"/>
          <a:stretch>
            <a:fillRect/>
          </a:stretch>
        </p:blipFill>
        <p:spPr>
          <a:xfrm>
            <a:off x="5372520" y="5493733"/>
            <a:ext cx="704691" cy="950683"/>
          </a:xfrm>
          <a:prstGeom prst="rect">
            <a:avLst/>
          </a:prstGeom>
          <a:noFill/>
          <a:ln cap="flat">
            <a:noFill/>
          </a:ln>
        </p:spPr>
      </p:pic>
      <p:pic>
        <p:nvPicPr>
          <p:cNvPr id="7" name="Picture 6"/>
          <p:cNvPicPr>
            <a:picLocks noChangeAspect="1"/>
          </p:cNvPicPr>
          <p:nvPr/>
        </p:nvPicPr>
        <p:blipFill>
          <a:blip r:embed="rId3"/>
          <a:stretch>
            <a:fillRect/>
          </a:stretch>
        </p:blipFill>
        <p:spPr>
          <a:xfrm>
            <a:off x="6002917" y="3986719"/>
            <a:ext cx="704691" cy="950683"/>
          </a:xfrm>
          <a:prstGeom prst="rect">
            <a:avLst/>
          </a:prstGeom>
          <a:noFill/>
          <a:ln cap="flat">
            <a:noFill/>
          </a:ln>
        </p:spPr>
      </p:pic>
      <p:cxnSp>
        <p:nvCxnSpPr>
          <p:cNvPr id="8" name="Straight Connector 24"/>
          <p:cNvCxnSpPr>
            <a:endCxn id="5" idx="1"/>
          </p:cNvCxnSpPr>
          <p:nvPr/>
        </p:nvCxnSpPr>
        <p:spPr>
          <a:xfrm flipV="1">
            <a:off x="2999350" y="4937403"/>
            <a:ext cx="1240658" cy="98490"/>
          </a:xfrm>
          <a:prstGeom prst="straightConnector1">
            <a:avLst/>
          </a:prstGeom>
          <a:noFill/>
          <a:ln w="38103" cap="flat">
            <a:solidFill>
              <a:srgbClr val="2E75B6"/>
            </a:solidFill>
            <a:prstDash val="solid"/>
            <a:miter/>
            <a:headEnd type="arrow"/>
            <a:tailEnd type="arrow"/>
          </a:ln>
        </p:spPr>
      </p:cxnSp>
      <p:cxnSp>
        <p:nvCxnSpPr>
          <p:cNvPr id="9" name="Straight Connector 24"/>
          <p:cNvCxnSpPr/>
          <p:nvPr/>
        </p:nvCxnSpPr>
        <p:spPr>
          <a:xfrm>
            <a:off x="4592354" y="5035893"/>
            <a:ext cx="780166" cy="877102"/>
          </a:xfrm>
          <a:prstGeom prst="straightConnector1">
            <a:avLst/>
          </a:prstGeom>
          <a:noFill/>
          <a:ln w="38103" cap="flat">
            <a:solidFill>
              <a:srgbClr val="2E75B6"/>
            </a:solidFill>
            <a:prstDash val="solid"/>
            <a:miter/>
            <a:headEnd type="arrow"/>
            <a:tailEnd type="arrow"/>
          </a:ln>
        </p:spPr>
      </p:cxnSp>
      <p:cxnSp>
        <p:nvCxnSpPr>
          <p:cNvPr id="10" name="Straight Connector 24"/>
          <p:cNvCxnSpPr/>
          <p:nvPr/>
        </p:nvCxnSpPr>
        <p:spPr>
          <a:xfrm flipV="1">
            <a:off x="4869207" y="4545299"/>
            <a:ext cx="1208005" cy="243907"/>
          </a:xfrm>
          <a:prstGeom prst="straightConnector1">
            <a:avLst/>
          </a:prstGeom>
          <a:noFill/>
          <a:ln w="38103" cap="flat">
            <a:solidFill>
              <a:srgbClr val="2E75B6"/>
            </a:solidFill>
            <a:prstDash val="solid"/>
            <a:miter/>
            <a:headEnd type="arrow"/>
            <a:tailEnd type="arrow"/>
          </a:ln>
        </p:spPr>
      </p:cxnSp>
      <p:sp>
        <p:nvSpPr>
          <p:cNvPr id="11" name="TextBox 26"/>
          <p:cNvSpPr txBox="1"/>
          <p:nvPr/>
        </p:nvSpPr>
        <p:spPr>
          <a:xfrm>
            <a:off x="4205243" y="4007732"/>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2" name="TextBox 27"/>
          <p:cNvSpPr txBox="1"/>
          <p:nvPr/>
        </p:nvSpPr>
        <p:spPr>
          <a:xfrm>
            <a:off x="6002917" y="3565090"/>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13" name="TextBox 28"/>
          <p:cNvSpPr txBox="1"/>
          <p:nvPr/>
        </p:nvSpPr>
        <p:spPr>
          <a:xfrm>
            <a:off x="5423251" y="5142073"/>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14" name="TextBox 30"/>
          <p:cNvSpPr txBox="1"/>
          <p:nvPr/>
        </p:nvSpPr>
        <p:spPr>
          <a:xfrm>
            <a:off x="2270564" y="4145734"/>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a:glow rad="228600">
              <a:schemeClr val="accent1">
                <a:satMod val="175000"/>
                <a:alpha val="40000"/>
              </a:schemeClr>
            </a:glow>
          </a:effectLst>
        </p:spPr>
      </p:pic>
      <p:cxnSp>
        <p:nvCxnSpPr>
          <p:cNvPr id="16" name="Straight Connector 24"/>
          <p:cNvCxnSpPr/>
          <p:nvPr/>
        </p:nvCxnSpPr>
        <p:spPr>
          <a:xfrm>
            <a:off x="5618512" y="3410295"/>
            <a:ext cx="780166" cy="877102"/>
          </a:xfrm>
          <a:prstGeom prst="straightConnector1">
            <a:avLst/>
          </a:prstGeom>
          <a:noFill/>
          <a:ln w="38103" cap="flat">
            <a:solidFill>
              <a:srgbClr val="2E75B6"/>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rgbClr val="2E75B6"/>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cxnSp>
        <p:nvCxnSpPr>
          <p:cNvPr id="23" name="Straight Connector 24"/>
          <p:cNvCxnSpPr/>
          <p:nvPr/>
        </p:nvCxnSpPr>
        <p:spPr>
          <a:xfrm flipV="1">
            <a:off x="2956017" y="3431134"/>
            <a:ext cx="2247513" cy="1120268"/>
          </a:xfrm>
          <a:prstGeom prst="straightConnector1">
            <a:avLst/>
          </a:prstGeom>
          <a:noFill/>
          <a:ln w="38103" cap="flat">
            <a:solidFill>
              <a:srgbClr val="2E75B6"/>
            </a:solidFill>
            <a:prstDash val="solid"/>
            <a:miter/>
            <a:headEnd type="arrow"/>
          </a:ln>
        </p:spPr>
      </p:cxnSp>
    </p:spTree>
    <p:extLst>
      <p:ext uri="{BB962C8B-B14F-4D97-AF65-F5344CB8AC3E}">
        <p14:creationId xmlns:p14="http://schemas.microsoft.com/office/powerpoint/2010/main" val="836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a:glow rad="228600">
              <a:schemeClr val="accent1">
                <a:satMod val="175000"/>
                <a:alpha val="40000"/>
              </a:schemeClr>
            </a:glow>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a:glow rad="228600">
              <a:schemeClr val="accent1">
                <a:satMod val="175000"/>
                <a:alpha val="40000"/>
              </a:schemeClr>
            </a:glow>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a:glow rad="228600">
              <a:schemeClr val="accent1">
                <a:satMod val="175000"/>
                <a:alpha val="40000"/>
              </a:schemeClr>
            </a:glow>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a:glow rad="228600">
              <a:schemeClr val="accent1">
                <a:satMod val="175000"/>
                <a:alpha val="40000"/>
              </a:schemeClr>
            </a:glow>
          </a:effectLst>
        </p:spPr>
      </p:pic>
      <p:cxnSp>
        <p:nvCxnSpPr>
          <p:cNvPr id="15" name="Straight Connector 24"/>
          <p:cNvCxnSpPr>
            <a:endCxn id="12" idx="1"/>
          </p:cNvCxnSpPr>
          <p:nvPr/>
        </p:nvCxnSpPr>
        <p:spPr>
          <a:xfrm flipV="1">
            <a:off x="4025508" y="3311805"/>
            <a:ext cx="1240658" cy="98490"/>
          </a:xfrm>
          <a:prstGeom prst="straightConnector1">
            <a:avLst/>
          </a:prstGeom>
          <a:noFill/>
          <a:ln w="38103" cap="flat">
            <a:solidFill>
              <a:srgbClr val="2E75B6"/>
            </a:solidFill>
            <a:prstDash val="sysDash"/>
            <a:miter/>
            <a:tailEnd type="arrow"/>
          </a:ln>
        </p:spPr>
      </p:cxnSp>
      <p:cxnSp>
        <p:nvCxnSpPr>
          <p:cNvPr id="16" name="Straight Connector 24"/>
          <p:cNvCxnSpPr/>
          <p:nvPr/>
        </p:nvCxnSpPr>
        <p:spPr>
          <a:xfrm>
            <a:off x="5618512" y="3410295"/>
            <a:ext cx="780166" cy="877102"/>
          </a:xfrm>
          <a:prstGeom prst="straightConnector1">
            <a:avLst/>
          </a:prstGeom>
          <a:noFill/>
          <a:ln w="38103" cap="flat">
            <a:solidFill>
              <a:schemeClr val="bg1">
                <a:lumMod val="65000"/>
              </a:schemeClr>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chemeClr val="bg1">
                <a:lumMod val="65000"/>
              </a:schemeClr>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709460" y="5935260"/>
            <a:ext cx="8835047"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A new connection</a:t>
            </a:r>
            <a:r>
              <a:rPr lang="en-NZ" sz="1800" b="0" i="0" u="none" strike="noStrike" kern="1200" cap="none" spc="0" dirty="0">
                <a:solidFill>
                  <a:srgbClr val="000000"/>
                </a:solidFill>
                <a:uFillTx/>
                <a:latin typeface="Calibri"/>
              </a:rPr>
              <a:t> will be created in the database pointing to a randomly chosen bridgehead</a:t>
            </a:r>
            <a:br>
              <a:rPr lang="en-NZ" sz="1800" b="0" i="0" u="none" strike="noStrike" kern="1200" cap="none" spc="0" dirty="0">
                <a:solidFill>
                  <a:srgbClr val="000000"/>
                </a:solidFill>
                <a:uFillTx/>
                <a:latin typeface="Calibri"/>
              </a:rPr>
            </a:br>
            <a:r>
              <a:rPr lang="en-NZ" sz="1800" b="0" i="0" u="none" strike="noStrike" kern="1200" cap="none" spc="0" dirty="0">
                <a:solidFill>
                  <a:srgbClr val="000000"/>
                </a:solidFill>
                <a:uFillTx/>
                <a:latin typeface="Calibri"/>
              </a:rPr>
              <a:t>in Site A. Intra-site replication will propagate this to the necessary bridgehead in Site D.</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31134"/>
            <a:ext cx="2247513" cy="1120268"/>
          </a:xfrm>
          <a:prstGeom prst="straightConnector1">
            <a:avLst/>
          </a:prstGeom>
          <a:noFill/>
          <a:ln w="38103" cap="flat">
            <a:solidFill>
              <a:schemeClr val="bg1">
                <a:lumMod val="65000"/>
              </a:schemeClr>
            </a:solidFill>
            <a:prstDash val="solid"/>
            <a:miter/>
            <a:headEnd type="arrow"/>
          </a:ln>
        </p:spPr>
      </p:cxnSp>
    </p:spTree>
    <p:extLst>
      <p:ext uri="{BB962C8B-B14F-4D97-AF65-F5344CB8AC3E}">
        <p14:creationId xmlns:p14="http://schemas.microsoft.com/office/powerpoint/2010/main" val="301082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a:effectLst>
            <a:glow rad="228600">
              <a:schemeClr val="accent2">
                <a:satMod val="175000"/>
                <a:alpha val="40000"/>
              </a:schemeClr>
            </a:glow>
          </a:effectLst>
        </p:spPr>
      </p:pic>
      <p:sp>
        <p:nvSpPr>
          <p:cNvPr id="4"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Inter-site algorithm</a:t>
            </a: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p:spPr>
      </p:pic>
      <p:cxnSp>
        <p:nvCxnSpPr>
          <p:cNvPr id="15" name="Straight Connector 24"/>
          <p:cNvCxnSpPr>
            <a:endCxn id="12" idx="1"/>
          </p:cNvCxnSpPr>
          <p:nvPr/>
        </p:nvCxnSpPr>
        <p:spPr>
          <a:xfrm flipV="1">
            <a:off x="4025508" y="331180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410295"/>
            <a:ext cx="780166" cy="877102"/>
          </a:xfrm>
          <a:prstGeom prst="straightConnector1">
            <a:avLst/>
          </a:prstGeom>
          <a:noFill/>
          <a:ln w="38103" cap="flat">
            <a:solidFill>
              <a:schemeClr val="bg1">
                <a:lumMod val="65000"/>
              </a:schemeClr>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chemeClr val="bg1">
                <a:lumMod val="65000"/>
              </a:schemeClr>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766793" y="5878771"/>
            <a:ext cx="6930423"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 incoming</a:t>
            </a:r>
            <a:r>
              <a:rPr lang="en-NZ" sz="1800" b="0" i="0" u="none" strike="noStrike" kern="1200" cap="none" spc="0" dirty="0">
                <a:solidFill>
                  <a:srgbClr val="000000"/>
                </a:solidFill>
                <a:uFillTx/>
                <a:latin typeface="Calibri"/>
              </a:rPr>
              <a:t> bridgehead runs the KCC and notices the new connection.</a:t>
            </a:r>
            <a:br>
              <a:rPr lang="en-NZ" sz="1800" b="0" i="0" u="none" strike="noStrike" kern="1200" cap="none" spc="0" dirty="0">
                <a:solidFill>
                  <a:srgbClr val="000000"/>
                </a:solidFill>
                <a:uFillTx/>
                <a:latin typeface="Calibri"/>
              </a:rPr>
            </a:br>
            <a:r>
              <a:rPr lang="en-NZ" baseline="0" dirty="0">
                <a:solidFill>
                  <a:srgbClr val="000000"/>
                </a:solidFill>
                <a:latin typeface="Calibri"/>
              </a:rPr>
              <a:t>It</a:t>
            </a:r>
            <a:r>
              <a:rPr lang="en-NZ" dirty="0">
                <a:solidFill>
                  <a:srgbClr val="000000"/>
                </a:solidFill>
                <a:latin typeface="Calibri"/>
              </a:rPr>
              <a:t> has no idea why it connects to the DC, that’s the role of the ITSG.</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31134"/>
            <a:ext cx="2247513" cy="1120268"/>
          </a:xfrm>
          <a:prstGeom prst="straightConnector1">
            <a:avLst/>
          </a:prstGeom>
          <a:noFill/>
          <a:ln w="38103" cap="flat">
            <a:solidFill>
              <a:schemeClr val="bg1">
                <a:lumMod val="65000"/>
              </a:schemeClr>
            </a:solidFill>
            <a:prstDash val="solid"/>
            <a:miter/>
            <a:headEnd type="arrow"/>
          </a:ln>
        </p:spPr>
      </p:cxnSp>
    </p:spTree>
    <p:extLst>
      <p:ext uri="{BB962C8B-B14F-4D97-AF65-F5344CB8AC3E}">
        <p14:creationId xmlns:p14="http://schemas.microsoft.com/office/powerpoint/2010/main" val="1208753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p:cNvPicPr>
          <p:nvPr/>
        </p:nvPicPr>
        <p:blipFill>
          <a:blip r:embed="rId3"/>
          <a:stretch>
            <a:fillRect/>
          </a:stretch>
        </p:blipFill>
        <p:spPr>
          <a:xfrm>
            <a:off x="2441667" y="4057416"/>
            <a:ext cx="726957" cy="980721"/>
          </a:xfrm>
          <a:prstGeom prst="rect">
            <a:avLst/>
          </a:prstGeom>
          <a:noFill/>
          <a:ln cap="flat">
            <a:noFill/>
          </a:ln>
        </p:spPr>
      </p:pic>
      <p:pic>
        <p:nvPicPr>
          <p:cNvPr id="3" name="Picture 6"/>
          <p:cNvPicPr>
            <a:picLocks noChangeAspect="1"/>
          </p:cNvPicPr>
          <p:nvPr/>
        </p:nvPicPr>
        <p:blipFill>
          <a:blip r:embed="rId3"/>
          <a:stretch>
            <a:fillRect/>
          </a:stretch>
        </p:blipFill>
        <p:spPr>
          <a:xfrm>
            <a:off x="3402957" y="2975333"/>
            <a:ext cx="726957" cy="980721"/>
          </a:xfrm>
          <a:prstGeom prst="rect">
            <a:avLst/>
          </a:prstGeom>
          <a:noFill/>
          <a:ln cap="flat">
            <a:noFill/>
          </a:ln>
          <a:effectLst>
            <a:glow rad="228600">
              <a:schemeClr val="accent2">
                <a:satMod val="175000"/>
                <a:alpha val="40000"/>
              </a:schemeClr>
            </a:glow>
          </a:effectLst>
        </p:spPr>
      </p:pic>
      <p:sp>
        <p:nvSpPr>
          <p:cNvPr id="4"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Inter-site algorithm – TODO </a:t>
            </a:r>
            <a:r>
              <a:rPr lang="en-NZ" sz="3200" b="1" dirty="0" err="1">
                <a:solidFill>
                  <a:srgbClr val="BB2025"/>
                </a:solidFill>
                <a:latin typeface="Lato" pitchFamily="34"/>
                <a:ea typeface="Lato" pitchFamily="34"/>
                <a:cs typeface="Lato" pitchFamily="34"/>
              </a:rPr>
              <a:t>kruskal</a:t>
            </a:r>
            <a:endParaRPr lang="en-NZ" sz="3200" b="1" dirty="0">
              <a:solidFill>
                <a:srgbClr val="BB2025"/>
              </a:solidFill>
              <a:latin typeface="Lato" pitchFamily="34"/>
              <a:ea typeface="Lato" pitchFamily="34"/>
              <a:cs typeface="Lato" pitchFamily="34"/>
            </a:endParaRPr>
          </a:p>
        </p:txBody>
      </p:sp>
      <p:sp>
        <p:nvSpPr>
          <p:cNvPr id="5" name="Oval 17"/>
          <p:cNvSpPr/>
          <p:nvPr/>
        </p:nvSpPr>
        <p:spPr>
          <a:xfrm>
            <a:off x="823362" y="1950803"/>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1314376" y="2859031"/>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2137181" y="2308827"/>
            <a:ext cx="684675" cy="923681"/>
          </a:xfrm>
          <a:prstGeom prst="rect">
            <a:avLst/>
          </a:prstGeom>
          <a:noFill/>
          <a:ln cap="flat">
            <a:noFill/>
          </a:ln>
        </p:spPr>
      </p:pic>
      <p:cxnSp>
        <p:nvCxnSpPr>
          <p:cNvPr id="8" name="Straight Connector 20"/>
          <p:cNvCxnSpPr/>
          <p:nvPr/>
        </p:nvCxnSpPr>
        <p:spPr>
          <a:xfrm>
            <a:off x="2602583" y="2919701"/>
            <a:ext cx="800374" cy="435318"/>
          </a:xfrm>
          <a:prstGeom prst="straightConnector1">
            <a:avLst/>
          </a:prstGeom>
          <a:noFill/>
          <a:ln w="38103" cap="flat">
            <a:solidFill>
              <a:srgbClr val="92D050"/>
            </a:solidFill>
            <a:prstDash val="solid"/>
            <a:miter/>
            <a:headEnd type="arrow"/>
            <a:tailEnd type="arrow"/>
          </a:ln>
        </p:spPr>
      </p:cxnSp>
      <p:cxnSp>
        <p:nvCxnSpPr>
          <p:cNvPr id="9" name="Straight Connector 24"/>
          <p:cNvCxnSpPr/>
          <p:nvPr/>
        </p:nvCxnSpPr>
        <p:spPr>
          <a:xfrm flipV="1">
            <a:off x="2972485" y="3656973"/>
            <a:ext cx="904781" cy="869932"/>
          </a:xfrm>
          <a:prstGeom prst="straightConnector1">
            <a:avLst/>
          </a:prstGeom>
          <a:noFill/>
          <a:ln w="38103" cap="flat">
            <a:solidFill>
              <a:srgbClr val="92D050"/>
            </a:solidFill>
            <a:prstDash val="solid"/>
            <a:miter/>
            <a:headEnd type="arrow"/>
            <a:tailEnd type="arrow"/>
          </a:ln>
        </p:spPr>
      </p:cxnSp>
      <p:pic>
        <p:nvPicPr>
          <p:cNvPr id="10" name="Picture 6"/>
          <p:cNvPicPr>
            <a:picLocks noChangeAspect="1"/>
          </p:cNvPicPr>
          <p:nvPr/>
        </p:nvPicPr>
        <p:blipFill>
          <a:blip r:embed="rId3"/>
          <a:stretch>
            <a:fillRect/>
          </a:stretch>
        </p:blipFill>
        <p:spPr>
          <a:xfrm>
            <a:off x="1117204" y="3334116"/>
            <a:ext cx="726957" cy="980721"/>
          </a:xfrm>
          <a:prstGeom prst="rect">
            <a:avLst/>
          </a:prstGeom>
          <a:noFill/>
          <a:ln cap="flat">
            <a:noFill/>
          </a:ln>
          <a:effectLst/>
        </p:spPr>
      </p:pic>
      <p:cxnSp>
        <p:nvCxnSpPr>
          <p:cNvPr id="11" name="Straight Connector 23"/>
          <p:cNvCxnSpPr/>
          <p:nvPr/>
        </p:nvCxnSpPr>
        <p:spPr>
          <a:xfrm>
            <a:off x="1626132" y="4027012"/>
            <a:ext cx="800127" cy="520760"/>
          </a:xfrm>
          <a:prstGeom prst="straightConnector1">
            <a:avLst/>
          </a:prstGeom>
          <a:noFill/>
          <a:ln w="38103" cap="flat">
            <a:solidFill>
              <a:srgbClr val="92D050"/>
            </a:solidFill>
            <a:prstDash val="solid"/>
            <a:miter/>
            <a:headEnd type="arrow"/>
            <a:tailEnd type="arrow"/>
          </a:ln>
        </p:spPr>
      </p:cxnSp>
      <p:pic>
        <p:nvPicPr>
          <p:cNvPr id="12" name="Picture 6"/>
          <p:cNvPicPr>
            <a:picLocks noChangeAspect="1"/>
          </p:cNvPicPr>
          <p:nvPr/>
        </p:nvPicPr>
        <p:blipFill>
          <a:blip r:embed="rId3"/>
          <a:stretch>
            <a:fillRect/>
          </a:stretch>
        </p:blipFill>
        <p:spPr>
          <a:xfrm>
            <a:off x="5266166" y="2836463"/>
            <a:ext cx="704691" cy="950683"/>
          </a:xfrm>
          <a:prstGeom prst="rect">
            <a:avLst/>
          </a:prstGeom>
          <a:noFill/>
          <a:ln cap="flat">
            <a:noFill/>
          </a:ln>
          <a:effectLst/>
        </p:spPr>
      </p:pic>
      <p:pic>
        <p:nvPicPr>
          <p:cNvPr id="13" name="Picture 6"/>
          <p:cNvPicPr>
            <a:picLocks noChangeAspect="1"/>
          </p:cNvPicPr>
          <p:nvPr/>
        </p:nvPicPr>
        <p:blipFill>
          <a:blip r:embed="rId3"/>
          <a:stretch>
            <a:fillRect/>
          </a:stretch>
        </p:blipFill>
        <p:spPr>
          <a:xfrm>
            <a:off x="6398678" y="3868135"/>
            <a:ext cx="704691" cy="950683"/>
          </a:xfrm>
          <a:prstGeom prst="rect">
            <a:avLst/>
          </a:prstGeom>
          <a:noFill/>
          <a:ln cap="flat">
            <a:noFill/>
          </a:ln>
          <a:effectLst/>
        </p:spPr>
      </p:pic>
      <p:pic>
        <p:nvPicPr>
          <p:cNvPr id="14" name="Picture 6"/>
          <p:cNvPicPr>
            <a:picLocks noChangeAspect="1"/>
          </p:cNvPicPr>
          <p:nvPr/>
        </p:nvPicPr>
        <p:blipFill>
          <a:blip r:embed="rId3"/>
          <a:stretch>
            <a:fillRect/>
          </a:stretch>
        </p:blipFill>
        <p:spPr>
          <a:xfrm>
            <a:off x="7029075" y="2361122"/>
            <a:ext cx="704691" cy="950683"/>
          </a:xfrm>
          <a:prstGeom prst="rect">
            <a:avLst/>
          </a:prstGeom>
          <a:noFill/>
          <a:ln cap="flat">
            <a:noFill/>
          </a:ln>
          <a:effectLst/>
        </p:spPr>
      </p:pic>
      <p:cxnSp>
        <p:nvCxnSpPr>
          <p:cNvPr id="15" name="Straight Connector 24"/>
          <p:cNvCxnSpPr>
            <a:endCxn id="12" idx="1"/>
          </p:cNvCxnSpPr>
          <p:nvPr/>
        </p:nvCxnSpPr>
        <p:spPr>
          <a:xfrm flipV="1">
            <a:off x="4025508" y="3311805"/>
            <a:ext cx="1240658" cy="98490"/>
          </a:xfrm>
          <a:prstGeom prst="straightConnector1">
            <a:avLst/>
          </a:prstGeom>
          <a:noFill/>
          <a:ln w="38103" cap="flat">
            <a:solidFill>
              <a:srgbClr val="2E75B6"/>
            </a:solidFill>
            <a:prstDash val="solid"/>
            <a:miter/>
            <a:tailEnd type="arrow"/>
          </a:ln>
        </p:spPr>
      </p:cxnSp>
      <p:cxnSp>
        <p:nvCxnSpPr>
          <p:cNvPr id="16" name="Straight Connector 24"/>
          <p:cNvCxnSpPr/>
          <p:nvPr/>
        </p:nvCxnSpPr>
        <p:spPr>
          <a:xfrm>
            <a:off x="5618512" y="3410295"/>
            <a:ext cx="780166" cy="877102"/>
          </a:xfrm>
          <a:prstGeom prst="straightConnector1">
            <a:avLst/>
          </a:prstGeom>
          <a:noFill/>
          <a:ln w="38103" cap="flat">
            <a:solidFill>
              <a:schemeClr val="bg1">
                <a:lumMod val="65000"/>
              </a:schemeClr>
            </a:solidFill>
            <a:prstDash val="solid"/>
            <a:miter/>
            <a:headEnd type="arrow"/>
            <a:tailEnd type="arrow"/>
          </a:ln>
        </p:spPr>
      </p:cxnSp>
      <p:cxnSp>
        <p:nvCxnSpPr>
          <p:cNvPr id="17" name="Straight Connector 24"/>
          <p:cNvCxnSpPr/>
          <p:nvPr/>
        </p:nvCxnSpPr>
        <p:spPr>
          <a:xfrm flipV="1">
            <a:off x="5895365" y="2919701"/>
            <a:ext cx="1208005" cy="243907"/>
          </a:xfrm>
          <a:prstGeom prst="straightConnector1">
            <a:avLst/>
          </a:prstGeom>
          <a:noFill/>
          <a:ln w="38103" cap="flat">
            <a:solidFill>
              <a:schemeClr val="bg1">
                <a:lumMod val="65000"/>
              </a:schemeClr>
            </a:solidFill>
            <a:prstDash val="solid"/>
            <a:miter/>
            <a:headEnd type="arrow"/>
            <a:tailEnd type="arrow"/>
          </a:ln>
        </p:spPr>
      </p:cxnSp>
      <p:sp>
        <p:nvSpPr>
          <p:cNvPr id="18" name="TextBox 26"/>
          <p:cNvSpPr txBox="1"/>
          <p:nvPr/>
        </p:nvSpPr>
        <p:spPr>
          <a:xfrm>
            <a:off x="5231401" y="2382134"/>
            <a:ext cx="7191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A</a:t>
            </a:r>
          </a:p>
        </p:txBody>
      </p:sp>
      <p:sp>
        <p:nvSpPr>
          <p:cNvPr id="19" name="TextBox 27"/>
          <p:cNvSpPr txBox="1"/>
          <p:nvPr/>
        </p:nvSpPr>
        <p:spPr>
          <a:xfrm>
            <a:off x="7029075" y="1939492"/>
            <a:ext cx="7111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B</a:t>
            </a:r>
          </a:p>
        </p:txBody>
      </p:sp>
      <p:sp>
        <p:nvSpPr>
          <p:cNvPr id="20" name="TextBox 28"/>
          <p:cNvSpPr txBox="1"/>
          <p:nvPr/>
        </p:nvSpPr>
        <p:spPr>
          <a:xfrm>
            <a:off x="6449409" y="3516475"/>
            <a:ext cx="70955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C</a:t>
            </a:r>
          </a:p>
        </p:txBody>
      </p:sp>
      <p:sp>
        <p:nvSpPr>
          <p:cNvPr id="21" name="TextBox 30"/>
          <p:cNvSpPr txBox="1"/>
          <p:nvPr/>
        </p:nvSpPr>
        <p:spPr>
          <a:xfrm>
            <a:off x="1407179" y="4629565"/>
            <a:ext cx="72878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a:solidFill>
                  <a:srgbClr val="000000"/>
                </a:solidFill>
                <a:uFillTx/>
                <a:latin typeface="Calibri"/>
              </a:rPr>
              <a:t>Site D</a:t>
            </a:r>
          </a:p>
        </p:txBody>
      </p:sp>
      <p:sp>
        <p:nvSpPr>
          <p:cNvPr id="22" name="TextBox 21"/>
          <p:cNvSpPr txBox="1"/>
          <p:nvPr/>
        </p:nvSpPr>
        <p:spPr>
          <a:xfrm>
            <a:off x="1766793" y="5878771"/>
            <a:ext cx="6930423" cy="64633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NZ" sz="1800" b="0" i="0" u="none" strike="noStrike" kern="1200" cap="none" spc="0" baseline="0" dirty="0">
                <a:solidFill>
                  <a:srgbClr val="000000"/>
                </a:solidFill>
                <a:uFillTx/>
                <a:latin typeface="Calibri"/>
              </a:rPr>
              <a:t>The incoming</a:t>
            </a:r>
            <a:r>
              <a:rPr lang="en-NZ" sz="1800" b="0" i="0" u="none" strike="noStrike" kern="1200" cap="none" spc="0" dirty="0">
                <a:solidFill>
                  <a:srgbClr val="000000"/>
                </a:solidFill>
                <a:uFillTx/>
                <a:latin typeface="Calibri"/>
              </a:rPr>
              <a:t> bridgehead runs the KCC and notices the new connection.</a:t>
            </a:r>
            <a:br>
              <a:rPr lang="en-NZ" sz="1800" b="0" i="0" u="none" strike="noStrike" kern="1200" cap="none" spc="0" dirty="0">
                <a:solidFill>
                  <a:srgbClr val="000000"/>
                </a:solidFill>
                <a:uFillTx/>
                <a:latin typeface="Calibri"/>
              </a:rPr>
            </a:br>
            <a:r>
              <a:rPr lang="en-NZ" baseline="0" dirty="0">
                <a:solidFill>
                  <a:srgbClr val="000000"/>
                </a:solidFill>
                <a:latin typeface="Calibri"/>
              </a:rPr>
              <a:t>It</a:t>
            </a:r>
            <a:r>
              <a:rPr lang="en-NZ" dirty="0">
                <a:solidFill>
                  <a:srgbClr val="000000"/>
                </a:solidFill>
                <a:latin typeface="Calibri"/>
              </a:rPr>
              <a:t> has no idea why it connects to the DC, that’s the role of the ITSG.</a:t>
            </a:r>
            <a:endParaRPr lang="en-NZ" sz="1800" b="0" i="0" u="none" strike="noStrike" kern="1200" cap="none" spc="0" baseline="0" dirty="0">
              <a:solidFill>
                <a:srgbClr val="000000"/>
              </a:solidFill>
              <a:uFillTx/>
              <a:latin typeface="Calibri"/>
            </a:endParaRPr>
          </a:p>
        </p:txBody>
      </p:sp>
      <p:cxnSp>
        <p:nvCxnSpPr>
          <p:cNvPr id="23" name="Straight Connector 24"/>
          <p:cNvCxnSpPr/>
          <p:nvPr/>
        </p:nvCxnSpPr>
        <p:spPr>
          <a:xfrm flipV="1">
            <a:off x="2956017" y="3431134"/>
            <a:ext cx="2247513" cy="1120268"/>
          </a:xfrm>
          <a:prstGeom prst="straightConnector1">
            <a:avLst/>
          </a:prstGeom>
          <a:noFill/>
          <a:ln w="38103" cap="flat">
            <a:solidFill>
              <a:schemeClr val="bg1">
                <a:lumMod val="65000"/>
              </a:schemeClr>
            </a:solidFill>
            <a:prstDash val="solid"/>
            <a:miter/>
            <a:headEnd type="arrow"/>
          </a:ln>
        </p:spPr>
      </p:cxnSp>
    </p:spTree>
    <p:extLst>
      <p:ext uri="{BB962C8B-B14F-4D97-AF65-F5344CB8AC3E}">
        <p14:creationId xmlns:p14="http://schemas.microsoft.com/office/powerpoint/2010/main" val="2645946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Remove unneeded connections - TODO</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Stable answer across entire DC network</a:t>
            </a:r>
          </a:p>
          <a:p>
            <a:pPr marL="342900" lvl="0" indent="-342900">
              <a:buSzPct val="100000"/>
              <a:buFont typeface="Arial" pitchFamily="34"/>
              <a:buChar char="•"/>
            </a:pPr>
            <a:r>
              <a:rPr lang="en-NZ" sz="2400" dirty="0"/>
              <a:t>Used to manage replication connections in AD</a:t>
            </a:r>
          </a:p>
          <a:p>
            <a:pPr marL="342900" lvl="0" indent="-342900">
              <a:buSzPct val="100000"/>
              <a:buFont typeface="Arial" pitchFamily="34"/>
              <a:buChar char="•"/>
            </a:pPr>
            <a:r>
              <a:rPr lang="en-NZ" sz="2400" dirty="0"/>
              <a:t>Set of algorithms to calculate efficient network topologies</a:t>
            </a:r>
          </a:p>
          <a:p>
            <a:pPr marL="342900" lvl="0" indent="-342900">
              <a:buSzPct val="100000"/>
              <a:buFont typeface="Arial" pitchFamily="34"/>
              <a:buChar char="•"/>
            </a:pPr>
            <a:r>
              <a:rPr lang="en-NZ" sz="2400" dirty="0"/>
              <a:t>ascending </a:t>
            </a:r>
            <a:r>
              <a:rPr lang="en-NZ" sz="2400" dirty="0" err="1"/>
              <a:t>ReplInfo.Cost</a:t>
            </a:r>
            <a:r>
              <a:rPr lang="en-NZ" sz="2400" dirty="0"/>
              <a:t>,</a:t>
            </a:r>
          </a:p>
          <a:p>
            <a:pPr marL="342900" lvl="0" indent="-342900">
              <a:buSzPct val="100000"/>
              <a:buFont typeface="Arial" pitchFamily="34"/>
              <a:buChar char="•"/>
            </a:pPr>
            <a:r>
              <a:rPr lang="en-NZ" sz="2400" dirty="0"/>
              <a:t>descending available time in </a:t>
            </a:r>
            <a:r>
              <a:rPr lang="en-NZ" sz="2400" dirty="0" err="1"/>
              <a:t>ReplInfo.Schedule</a:t>
            </a:r>
            <a:r>
              <a:rPr lang="en-NZ" sz="2400" dirty="0"/>
              <a:t>,</a:t>
            </a:r>
          </a:p>
          <a:p>
            <a:pPr marL="342900" lvl="0" indent="-342900">
              <a:buSzPct val="100000"/>
              <a:buFont typeface="Arial" pitchFamily="34"/>
              <a:buChar char="•"/>
            </a:pPr>
            <a:r>
              <a:rPr lang="en-NZ" sz="2400" dirty="0"/>
              <a:t>Overlapping schedule…</a:t>
            </a:r>
          </a:p>
          <a:p>
            <a:pPr marL="342900" lvl="0" indent="-342900">
              <a:buSzPct val="100000"/>
              <a:buFont typeface="Arial" pitchFamily="34"/>
              <a:buChar char="•"/>
            </a:pPr>
            <a:r>
              <a:rPr lang="en-NZ" sz="2400" dirty="0"/>
              <a:t>One dc per site… you might want more connections (old KCC)</a:t>
            </a:r>
          </a:p>
        </p:txBody>
      </p:sp>
    </p:spTree>
    <p:extLst>
      <p:ext uri="{BB962C8B-B14F-4D97-AF65-F5344CB8AC3E}">
        <p14:creationId xmlns:p14="http://schemas.microsoft.com/office/powerpoint/2010/main" val="1603445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Two independent tasks running</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latin typeface="Lato" panose="020F0502020204030203" pitchFamily="34" charset="0"/>
                <a:ea typeface="Lato" panose="020F0502020204030203" pitchFamily="34" charset="0"/>
                <a:cs typeface="Lato" panose="020F0502020204030203" pitchFamily="34" charset="0"/>
              </a:rPr>
              <a:t>KCC running periodically</a:t>
            </a:r>
          </a:p>
          <a:p>
            <a:pPr marL="1028700" lvl="1" indent="-342900"/>
            <a:r>
              <a:rPr lang="en-NZ" dirty="0">
                <a:latin typeface="Lato" panose="020F0502020204030203" pitchFamily="34" charset="0"/>
                <a:ea typeface="Lato" panose="020F0502020204030203" pitchFamily="34" charset="0"/>
                <a:cs typeface="Lato" panose="020F0502020204030203" pitchFamily="34" charset="0"/>
              </a:rPr>
              <a:t>Creating NTDS Connection objects (ITSG or </a:t>
            </a:r>
            <a:r>
              <a:rPr lang="en-NZ" dirty="0" err="1">
                <a:latin typeface="Lato" panose="020F0502020204030203" pitchFamily="34" charset="0"/>
                <a:ea typeface="Lato" panose="020F0502020204030203" pitchFamily="34" charset="0"/>
                <a:cs typeface="Lato" panose="020F0502020204030203" pitchFamily="34" charset="0"/>
              </a:rPr>
              <a:t>intrasite</a:t>
            </a:r>
            <a:r>
              <a:rPr lang="en-NZ" dirty="0">
                <a:latin typeface="Lato" panose="020F0502020204030203" pitchFamily="34" charset="0"/>
                <a:ea typeface="Lato" panose="020F0502020204030203" pitchFamily="34" charset="0"/>
                <a:cs typeface="Lato" panose="020F0502020204030203" pitchFamily="34" charset="0"/>
              </a:rPr>
              <a:t>)</a:t>
            </a:r>
          </a:p>
          <a:p>
            <a:pPr marL="1028700" lvl="1" indent="-342900"/>
            <a:r>
              <a:rPr lang="en-NZ" dirty="0">
                <a:latin typeface="Lato" panose="020F0502020204030203" pitchFamily="34" charset="0"/>
                <a:ea typeface="Lato" panose="020F0502020204030203" pitchFamily="34" charset="0"/>
                <a:cs typeface="Lato" panose="020F0502020204030203" pitchFamily="34" charset="0"/>
              </a:rPr>
              <a:t>Translating NTDS Connections to </a:t>
            </a:r>
            <a:r>
              <a:rPr lang="en-NZ" dirty="0" err="1">
                <a:latin typeface="Lato" panose="020F0502020204030203" pitchFamily="34" charset="0"/>
                <a:ea typeface="Lato" panose="020F0502020204030203" pitchFamily="34" charset="0"/>
                <a:cs typeface="Lato" panose="020F0502020204030203" pitchFamily="34" charset="0"/>
              </a:rPr>
              <a:t>repsFrom</a:t>
            </a:r>
            <a:endParaRPr lang="en-NZ" dirty="0">
              <a:latin typeface="Lato" panose="020F0502020204030203" pitchFamily="34" charset="0"/>
              <a:ea typeface="Lato" panose="020F0502020204030203" pitchFamily="34" charset="0"/>
              <a:cs typeface="Lato" panose="020F0502020204030203" pitchFamily="34" charset="0"/>
            </a:endParaRPr>
          </a:p>
          <a:p>
            <a:pPr marL="1028700" lvl="1" indent="-342900"/>
            <a:endParaRPr lang="en-NZ" dirty="0">
              <a:latin typeface="Lato" panose="020F0502020204030203" pitchFamily="34" charset="0"/>
              <a:ea typeface="Lato" panose="020F0502020204030203" pitchFamily="34" charset="0"/>
              <a:cs typeface="Lato" panose="020F0502020204030203" pitchFamily="34" charset="0"/>
            </a:endParaRPr>
          </a:p>
          <a:p>
            <a:pPr marL="342900" lvl="0" indent="-342900">
              <a:buSzPct val="100000"/>
              <a:buFont typeface="Arial" pitchFamily="34"/>
              <a:buChar char="•"/>
            </a:pPr>
            <a:r>
              <a:rPr lang="en-NZ" sz="2400" dirty="0">
                <a:latin typeface="Lato" panose="020F0502020204030203" pitchFamily="34" charset="0"/>
                <a:ea typeface="Lato" panose="020F0502020204030203" pitchFamily="34" charset="0"/>
                <a:cs typeface="Lato" panose="020F0502020204030203" pitchFamily="34" charset="0"/>
              </a:rPr>
              <a:t>DREPL server</a:t>
            </a:r>
          </a:p>
          <a:p>
            <a:pPr marL="1028700" lvl="1" indent="-342900"/>
            <a:r>
              <a:rPr lang="en-NZ" dirty="0">
                <a:latin typeface="Lato" panose="020F0502020204030203" pitchFamily="34" charset="0"/>
                <a:ea typeface="Lato" panose="020F0502020204030203" pitchFamily="34" charset="0"/>
                <a:cs typeface="Lato" panose="020F0502020204030203" pitchFamily="34" charset="0"/>
              </a:rPr>
              <a:t>Reading </a:t>
            </a:r>
            <a:r>
              <a:rPr lang="en-NZ" dirty="0" err="1">
                <a:latin typeface="Lato" panose="020F0502020204030203" pitchFamily="34" charset="0"/>
                <a:ea typeface="Lato" panose="020F0502020204030203" pitchFamily="34" charset="0"/>
                <a:cs typeface="Lato" panose="020F0502020204030203" pitchFamily="34" charset="0"/>
              </a:rPr>
              <a:t>repsFrom</a:t>
            </a:r>
            <a:r>
              <a:rPr lang="en-NZ" dirty="0">
                <a:latin typeface="Lato" panose="020F0502020204030203" pitchFamily="34" charset="0"/>
                <a:ea typeface="Lato" panose="020F0502020204030203" pitchFamily="34" charset="0"/>
                <a:cs typeface="Lato" panose="020F0502020204030203" pitchFamily="34" charset="0"/>
              </a:rPr>
              <a:t> and pulling from the target</a:t>
            </a:r>
          </a:p>
          <a:p>
            <a:pPr lvl="1" indent="0">
              <a:buNone/>
            </a:pPr>
            <a:endParaRPr lang="en-NZ" dirty="0">
              <a:latin typeface="Lato" panose="020F0502020204030203" pitchFamily="34" charset="0"/>
              <a:ea typeface="Lato" panose="020F0502020204030203" pitchFamily="34" charset="0"/>
              <a:cs typeface="Lato" panose="020F0502020204030203" pitchFamily="34" charset="0"/>
            </a:endParaRPr>
          </a:p>
          <a:p>
            <a:r>
              <a:rPr lang="en-NZ" sz="2400" dirty="0">
                <a:latin typeface="Lato" panose="020F0502020204030203" pitchFamily="34" charset="0"/>
                <a:ea typeface="Lato" panose="020F0502020204030203" pitchFamily="34" charset="0"/>
                <a:cs typeface="Lato" panose="020F0502020204030203" pitchFamily="34" charset="0"/>
              </a:rPr>
              <a:t>This means it can take some time to propagate.</a:t>
            </a:r>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1762937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Translate connections - TODO</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Stable answer across entire DC network</a:t>
            </a:r>
          </a:p>
          <a:p>
            <a:pPr marL="342900" lvl="0" indent="-342900">
              <a:buSzPct val="100000"/>
              <a:buFont typeface="Arial" pitchFamily="34"/>
              <a:buChar char="•"/>
            </a:pPr>
            <a:r>
              <a:rPr lang="en-NZ" sz="2400"/>
              <a:t>Used to manage replication connections in AD</a:t>
            </a:r>
          </a:p>
          <a:p>
            <a:pPr marL="342900" lvl="0" indent="-342900">
              <a:buSzPct val="100000"/>
              <a:buFont typeface="Arial" pitchFamily="34"/>
              <a:buChar char="•"/>
            </a:pPr>
            <a:r>
              <a:rPr lang="en-NZ" sz="2400"/>
              <a:t>Set of algorithms to calculate efficient network topologies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The overall effect</a:t>
            </a:r>
          </a:p>
        </p:txBody>
      </p:sp>
      <p:sp>
        <p:nvSpPr>
          <p:cNvPr id="3" name="Text Placeholder 2"/>
          <p:cNvSpPr txBox="1">
            <a:spLocks noGrp="1"/>
          </p:cNvSpPr>
          <p:nvPr>
            <p:ph type="body" idx="4294967295"/>
          </p:nvPr>
        </p:nvSpPr>
        <p:spPr>
          <a:xfrm>
            <a:off x="685800" y="1443215"/>
            <a:ext cx="8667753" cy="4795025"/>
          </a:xfrm>
        </p:spPr>
        <p:txBody>
          <a:bodyPr/>
          <a:lstStyle/>
          <a:p>
            <a:pPr marL="342900" lvl="0" indent="-342900">
              <a:buSzPct val="100000"/>
              <a:buFont typeface="Arial" pitchFamily="34"/>
              <a:buChar char="•"/>
            </a:pPr>
            <a:r>
              <a:rPr lang="en-NZ" sz="2400" dirty="0"/>
              <a:t>Single path from any site to any site (property of a tree)</a:t>
            </a:r>
          </a:p>
          <a:p>
            <a:pPr marL="342900" lvl="0" indent="-342900">
              <a:buSzPct val="100000"/>
              <a:buFont typeface="Arial" pitchFamily="34"/>
              <a:buChar char="•"/>
            </a:pPr>
            <a:r>
              <a:rPr lang="en-NZ" sz="2400" dirty="0"/>
              <a:t>Changes should not bounce around significantly</a:t>
            </a:r>
          </a:p>
          <a:p>
            <a:pPr marL="342900" lvl="0" indent="-342900">
              <a:buSzPct val="100000"/>
              <a:buFont typeface="Arial" pitchFamily="34"/>
              <a:buChar char="•"/>
            </a:pPr>
            <a:r>
              <a:rPr lang="en-NZ" sz="2400" dirty="0"/>
              <a:t>Significantly reduced replication traffic</a:t>
            </a:r>
          </a:p>
          <a:p>
            <a:pPr marL="342900" lvl="0" indent="-342900">
              <a:buSzPct val="100000"/>
              <a:buFont typeface="Arial" pitchFamily="34"/>
              <a:buChar char="•"/>
            </a:pPr>
            <a:r>
              <a:rPr lang="en-NZ" sz="2400" dirty="0"/>
              <a:t>Ability to customize who should talk to who</a:t>
            </a:r>
          </a:p>
          <a:p>
            <a:pPr marL="342900" lvl="0" indent="-342900">
              <a:buSzPct val="100000"/>
              <a:buFont typeface="Arial" pitchFamily="34"/>
              <a:buChar char="•"/>
            </a:pPr>
            <a:endParaRPr lang="en-NZ" sz="2400" dirty="0"/>
          </a:p>
          <a:p>
            <a:pPr marL="342900" lvl="0" indent="-342900">
              <a:buSzPct val="100000"/>
              <a:buFont typeface="Arial" pitchFamily="34"/>
              <a:buChar char="•"/>
            </a:pPr>
            <a:r>
              <a:rPr lang="en-NZ" sz="2400" dirty="0"/>
              <a:t>Small networks (n &lt;= 4) should have no visible effect</a:t>
            </a:r>
          </a:p>
          <a:p>
            <a:pPr marL="342900" lvl="0" indent="-342900">
              <a:buSzPct val="100000"/>
              <a:buFont typeface="Arial" pitchFamily="34"/>
              <a:buChar char="•"/>
            </a:pPr>
            <a:r>
              <a:rPr lang="en-NZ" sz="2400" dirty="0"/>
              <a:t>Larger networks with varying connectivity </a:t>
            </a:r>
            <a:r>
              <a:rPr lang="en-NZ" sz="2400"/>
              <a:t>shows huge effect</a:t>
            </a:r>
            <a:endParaRPr lang="en-NZ" sz="2400" dirty="0"/>
          </a:p>
        </p:txBody>
      </p:sp>
    </p:spTree>
    <p:extLst>
      <p:ext uri="{BB962C8B-B14F-4D97-AF65-F5344CB8AC3E}">
        <p14:creationId xmlns:p14="http://schemas.microsoft.com/office/powerpoint/2010/main" val="115724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Challenges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Verbose documentation</a:t>
            </a:r>
          </a:p>
          <a:p>
            <a:pPr marL="342900" lvl="0" indent="-342900">
              <a:buSzPct val="100000"/>
              <a:buFont typeface="Arial" pitchFamily="34"/>
              <a:buChar char="•"/>
            </a:pPr>
            <a:r>
              <a:rPr lang="en-NZ" sz="2400" dirty="0"/>
              <a:t>‘Multi-edge’, hyper-edge?</a:t>
            </a:r>
          </a:p>
          <a:p>
            <a:pPr marL="342900" lvl="0" indent="-342900">
              <a:buSzPct val="100000"/>
              <a:buFont typeface="Arial" pitchFamily="34"/>
              <a:buChar char="•"/>
            </a:pPr>
            <a:r>
              <a:rPr lang="en-NZ" sz="2400" dirty="0"/>
              <a:t>White, red, black vertices?</a:t>
            </a:r>
          </a:p>
        </p:txBody>
      </p:sp>
      <p:grpSp>
        <p:nvGrpSpPr>
          <p:cNvPr id="8" name="Group 7"/>
          <p:cNvGrpSpPr/>
          <p:nvPr/>
        </p:nvGrpSpPr>
        <p:grpSpPr>
          <a:xfrm>
            <a:off x="1817282" y="4271520"/>
            <a:ext cx="2108200" cy="1778250"/>
            <a:chOff x="1656080" y="4331254"/>
            <a:chExt cx="2108200" cy="1778250"/>
          </a:xfrm>
        </p:grpSpPr>
        <p:sp>
          <p:nvSpPr>
            <p:cNvPr id="7" name="Arc 6"/>
            <p:cNvSpPr/>
            <p:nvPr/>
          </p:nvSpPr>
          <p:spPr>
            <a:xfrm>
              <a:off x="2059672" y="5083344"/>
              <a:ext cx="1301017" cy="1026160"/>
            </a:xfrm>
            <a:prstGeom prst="arc">
              <a:avLst>
                <a:gd name="adj1" fmla="val 11227501"/>
                <a:gd name="adj2" fmla="val 21346983"/>
              </a:avLst>
            </a:prstGeom>
            <a:ln w="79375">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6" name="Arc 5"/>
            <p:cNvSpPr/>
            <p:nvPr/>
          </p:nvSpPr>
          <p:spPr>
            <a:xfrm>
              <a:off x="2069832" y="4331254"/>
              <a:ext cx="1301017" cy="1026160"/>
            </a:xfrm>
            <a:prstGeom prst="arc">
              <a:avLst>
                <a:gd name="adj1" fmla="val 11227501"/>
                <a:gd name="adj2" fmla="val 21346983"/>
              </a:avLst>
            </a:prstGeom>
            <a:ln w="793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4" name="Oval 3"/>
            <p:cNvSpPr/>
            <p:nvPr/>
          </p:nvSpPr>
          <p:spPr>
            <a:xfrm>
              <a:off x="1656080" y="4693920"/>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Oval 4"/>
            <p:cNvSpPr/>
            <p:nvPr/>
          </p:nvSpPr>
          <p:spPr>
            <a:xfrm>
              <a:off x="3195320" y="4693920"/>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grpSp>
        <p:nvGrpSpPr>
          <p:cNvPr id="16" name="Group 15"/>
          <p:cNvGrpSpPr/>
          <p:nvPr/>
        </p:nvGrpSpPr>
        <p:grpSpPr>
          <a:xfrm>
            <a:off x="5806649" y="4063240"/>
            <a:ext cx="2062614" cy="1651000"/>
            <a:chOff x="4965336" y="4793534"/>
            <a:chExt cx="2062614" cy="1651000"/>
          </a:xfrm>
        </p:grpSpPr>
        <p:sp>
          <p:nvSpPr>
            <p:cNvPr id="12" name="Arc 11"/>
            <p:cNvSpPr/>
            <p:nvPr/>
          </p:nvSpPr>
          <p:spPr>
            <a:xfrm rot="3159311">
              <a:off x="4827907" y="5265871"/>
              <a:ext cx="1301017" cy="1026160"/>
            </a:xfrm>
            <a:prstGeom prst="arc">
              <a:avLst>
                <a:gd name="adj1" fmla="val 11227501"/>
                <a:gd name="adj2" fmla="val 21346983"/>
              </a:avLst>
            </a:prstGeom>
            <a:ln w="161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3" name="Arc 12"/>
            <p:cNvSpPr/>
            <p:nvPr/>
          </p:nvSpPr>
          <p:spPr>
            <a:xfrm rot="17960833">
              <a:off x="5864361" y="5237559"/>
              <a:ext cx="1301017" cy="1026160"/>
            </a:xfrm>
            <a:prstGeom prst="arc">
              <a:avLst>
                <a:gd name="adj1" fmla="val 11227501"/>
                <a:gd name="adj2" fmla="val 21346983"/>
              </a:avLst>
            </a:prstGeom>
            <a:ln w="161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grpSp>
          <p:nvGrpSpPr>
            <p:cNvPr id="15" name="Group 14"/>
            <p:cNvGrpSpPr/>
            <p:nvPr/>
          </p:nvGrpSpPr>
          <p:grpSpPr>
            <a:xfrm>
              <a:off x="5039998" y="4793534"/>
              <a:ext cx="1925320" cy="1651000"/>
              <a:chOff x="5039998" y="4793534"/>
              <a:chExt cx="1925320" cy="1651000"/>
            </a:xfrm>
          </p:grpSpPr>
          <p:sp>
            <p:nvSpPr>
              <p:cNvPr id="14" name="Arc 13"/>
              <p:cNvSpPr/>
              <p:nvPr/>
            </p:nvSpPr>
            <p:spPr>
              <a:xfrm>
                <a:off x="5324478" y="4991654"/>
                <a:ext cx="1301017" cy="1026160"/>
              </a:xfrm>
              <a:prstGeom prst="arc">
                <a:avLst>
                  <a:gd name="adj1" fmla="val 11227501"/>
                  <a:gd name="adj2" fmla="val 21346983"/>
                </a:avLst>
              </a:prstGeom>
              <a:ln w="161925">
                <a:solidFill>
                  <a:schemeClr val="tx1"/>
                </a:solidFill>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0" name="Oval 9"/>
              <p:cNvSpPr/>
              <p:nvPr/>
            </p:nvSpPr>
            <p:spPr>
              <a:xfrm>
                <a:off x="6396358" y="4814676"/>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p:cNvSpPr/>
              <p:nvPr/>
            </p:nvSpPr>
            <p:spPr>
              <a:xfrm>
                <a:off x="5039998" y="4793534"/>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5701801" y="5875574"/>
                <a:ext cx="568960" cy="568960"/>
              </a:xfrm>
              <a:prstGeom prst="ellipse">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grpSp>
    </p:spTree>
    <p:extLst>
      <p:ext uri="{BB962C8B-B14F-4D97-AF65-F5344CB8AC3E}">
        <p14:creationId xmlns:p14="http://schemas.microsoft.com/office/powerpoint/2010/main" val="4123147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Challenges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Logical inconsistencies, ambiguities and omissions</a:t>
            </a:r>
          </a:p>
          <a:p>
            <a:pPr marL="342900" lvl="0" indent="-342900">
              <a:buSzPct val="100000"/>
              <a:buFont typeface="Arial" pitchFamily="34"/>
              <a:buChar char="•"/>
            </a:pPr>
            <a:r>
              <a:rPr lang="en-NZ" sz="2400" dirty="0"/>
              <a:t>Pseudo-code vs textual description</a:t>
            </a:r>
          </a:p>
          <a:p>
            <a:pPr marL="342900" indent="-342900">
              <a:buSzPct val="100000"/>
              <a:buFont typeface="Arial" pitchFamily="34"/>
              <a:buChar char="•"/>
            </a:pPr>
            <a:r>
              <a:rPr lang="en-NZ" sz="2400" dirty="0"/>
              <a:t>Easy to debug your own bugs</a:t>
            </a:r>
          </a:p>
          <a:p>
            <a:pPr marL="1028700" lvl="1" indent="-342900"/>
            <a:r>
              <a:rPr lang="en-NZ" dirty="0">
                <a:latin typeface="Lato" pitchFamily="18"/>
              </a:rPr>
              <a:t>Testing?</a:t>
            </a:r>
          </a:p>
          <a:p>
            <a:pPr marL="1028700" lvl="1" indent="-342900"/>
            <a:r>
              <a:rPr lang="en-NZ" dirty="0">
                <a:latin typeface="Lato" pitchFamily="18"/>
              </a:rPr>
              <a:t>--dot-file-</a:t>
            </a:r>
            <a:r>
              <a:rPr lang="en-NZ" dirty="0" err="1">
                <a:latin typeface="Lato" pitchFamily="18"/>
              </a:rPr>
              <a:t>dir</a:t>
            </a:r>
            <a:endParaRPr lang="en-NZ" dirty="0">
              <a:latin typeface="Lato" pitchFamily="18"/>
            </a:endParaRPr>
          </a:p>
          <a:p>
            <a:pPr marL="1028700" lvl="1" indent="-342900"/>
            <a:r>
              <a:rPr lang="en-NZ" dirty="0">
                <a:latin typeface="Lato" pitchFamily="18"/>
              </a:rPr>
              <a:t>--export-</a:t>
            </a:r>
            <a:r>
              <a:rPr lang="en-NZ" dirty="0" err="1">
                <a:latin typeface="Lato" pitchFamily="18"/>
              </a:rPr>
              <a:t>ldif</a:t>
            </a:r>
            <a:r>
              <a:rPr lang="en-NZ" dirty="0">
                <a:latin typeface="Lato" pitchFamily="18"/>
              </a:rPr>
              <a:t>, --import-</a:t>
            </a:r>
            <a:r>
              <a:rPr lang="en-NZ" dirty="0" err="1">
                <a:latin typeface="Lato" pitchFamily="18"/>
              </a:rPr>
              <a:t>ldif</a:t>
            </a:r>
            <a:endParaRPr lang="en-NZ" dirty="0">
              <a:latin typeface="Lato" pitchFamily="18"/>
            </a:endParaRPr>
          </a:p>
          <a:p>
            <a:pPr marL="342900" lvl="0" indent="-342900">
              <a:buSzPct val="100000"/>
              <a:buFont typeface="Arial" pitchFamily="34"/>
              <a:buChar char="•"/>
            </a:pPr>
            <a:endParaRPr lang="en-NZ" sz="2400" dirty="0"/>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231971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sp>
        <p:nvSpPr>
          <p:cNvPr id="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4" name="Oval 17"/>
          <p:cNvSpPr/>
          <p:nvPr/>
        </p:nvSpPr>
        <p:spPr>
          <a:xfrm>
            <a:off x="4770123" y="222503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5" name="Oval 18"/>
          <p:cNvSpPr/>
          <p:nvPr/>
        </p:nvSpPr>
        <p:spPr>
          <a:xfrm>
            <a:off x="3291840" y="370840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6" name="Oval 19"/>
          <p:cNvSpPr/>
          <p:nvPr/>
        </p:nvSpPr>
        <p:spPr>
          <a:xfrm>
            <a:off x="3733796"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7" name="Oval 20"/>
          <p:cNvSpPr/>
          <p:nvPr/>
        </p:nvSpPr>
        <p:spPr>
          <a:xfrm>
            <a:off x="4749795" y="5181603"/>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8" name="Oval 21"/>
          <p:cNvSpPr/>
          <p:nvPr/>
        </p:nvSpPr>
        <p:spPr>
          <a:xfrm>
            <a:off x="5852160" y="265176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9" name="Oval 22"/>
          <p:cNvSpPr/>
          <p:nvPr/>
        </p:nvSpPr>
        <p:spPr>
          <a:xfrm>
            <a:off x="6248396" y="370332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
        <p:nvSpPr>
          <p:cNvPr id="10" name="Oval 23"/>
          <p:cNvSpPr/>
          <p:nvPr/>
        </p:nvSpPr>
        <p:spPr>
          <a:xfrm>
            <a:off x="5831842" y="4754880"/>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Incomplete features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Trusted domains and global </a:t>
            </a:r>
            <a:r>
              <a:rPr lang="en-NZ" sz="2400" dirty="0" err="1"/>
              <a:t>catalog</a:t>
            </a:r>
            <a:r>
              <a:rPr lang="en-NZ" sz="2400" dirty="0"/>
              <a:t> replication</a:t>
            </a:r>
          </a:p>
          <a:p>
            <a:pPr marL="342900" lvl="0" indent="-342900">
              <a:buSzPct val="100000"/>
              <a:buFont typeface="Arial" pitchFamily="34"/>
              <a:buChar char="•"/>
            </a:pPr>
            <a:r>
              <a:rPr lang="en-NZ" sz="2400" dirty="0"/>
              <a:t>RODC self-management</a:t>
            </a:r>
          </a:p>
          <a:p>
            <a:pPr marL="342900" lvl="0" indent="-342900">
              <a:buSzPct val="100000"/>
              <a:buFont typeface="Arial" pitchFamily="34"/>
              <a:buChar char="•"/>
            </a:pPr>
            <a:r>
              <a:rPr lang="en-NZ" sz="2400" dirty="0"/>
              <a:t>Site-Link-Bridge Topologies</a:t>
            </a:r>
          </a:p>
          <a:p>
            <a:pPr marL="342900" lvl="0" indent="-342900">
              <a:buSzPct val="100000"/>
              <a:buFont typeface="Arial" pitchFamily="34"/>
              <a:buChar char="•"/>
            </a:pPr>
            <a:r>
              <a:rPr lang="en-NZ" sz="2400" dirty="0"/>
              <a:t>Respecting schedules and other AD attributes</a:t>
            </a:r>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2088696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Incomplete features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Failed connection and failed DC failover</a:t>
            </a:r>
          </a:p>
          <a:p>
            <a:pPr marL="342900" lvl="0" indent="-342900">
              <a:buSzPct val="100000"/>
              <a:buFont typeface="Arial" pitchFamily="34"/>
              <a:buChar char="•"/>
            </a:pPr>
            <a:r>
              <a:rPr lang="en-NZ" sz="2400" dirty="0"/>
              <a:t>Better stale connection clean-up</a:t>
            </a:r>
          </a:p>
          <a:p>
            <a:pPr marL="1028700" lvl="1" indent="-342900"/>
            <a:r>
              <a:rPr lang="en-NZ" dirty="0">
                <a:latin typeface="Lato" pitchFamily="18"/>
              </a:rPr>
              <a:t>MS-DS-Replicates-NC-Reason</a:t>
            </a:r>
          </a:p>
          <a:p>
            <a:pPr marL="1028700" lvl="1" indent="-342900"/>
            <a:r>
              <a:rPr lang="en-NZ" dirty="0">
                <a:latin typeface="Lato" pitchFamily="18"/>
              </a:rPr>
              <a:t>Use normal replication to propagate failure info</a:t>
            </a:r>
          </a:p>
          <a:p>
            <a:pPr marL="1028700" lvl="1" indent="-342900"/>
            <a:endParaRPr lang="en-NZ" sz="2800" dirty="0"/>
          </a:p>
          <a:p>
            <a:pPr marL="342900" lvl="0" indent="-342900">
              <a:buSzPct val="100000"/>
              <a:buFont typeface="Arial" pitchFamily="34"/>
              <a:buChar char="•"/>
            </a:pPr>
            <a:r>
              <a:rPr lang="en-NZ" sz="2400" dirty="0"/>
              <a:t>Better debugging and failure information</a:t>
            </a:r>
          </a:p>
          <a:p>
            <a:pPr marL="342900" lvl="0" indent="-342900">
              <a:buSzPct val="100000"/>
              <a:buFont typeface="Arial" pitchFamily="34"/>
              <a:buChar char="•"/>
            </a:pPr>
            <a:r>
              <a:rPr lang="en-NZ" sz="2400" dirty="0"/>
              <a:t>Better defaults for modern networks</a:t>
            </a:r>
          </a:p>
          <a:p>
            <a:pPr marL="342900" lvl="0" indent="-342900">
              <a:buSzPct val="100000"/>
              <a:buFont typeface="Arial" pitchFamily="34"/>
              <a:buChar char="•"/>
            </a:pPr>
            <a:endParaRPr lang="en-NZ" sz="2400" dirty="0"/>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2923405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Alternative topology strategies</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What is the best topology for various networks?</a:t>
            </a:r>
          </a:p>
          <a:p>
            <a:pPr marL="342900" lvl="0" indent="-342900">
              <a:buSzPct val="100000"/>
              <a:buFont typeface="Arial" pitchFamily="34"/>
              <a:buChar char="•"/>
            </a:pPr>
            <a:endParaRPr lang="en-NZ" sz="2400" dirty="0"/>
          </a:p>
          <a:p>
            <a:pPr marL="342900" lvl="0" indent="-342900">
              <a:buSzPct val="100000"/>
              <a:buFont typeface="Arial" pitchFamily="34"/>
              <a:buChar char="•"/>
            </a:pPr>
            <a:r>
              <a:rPr lang="en-NZ" sz="2400" dirty="0"/>
              <a:t>Ring algorithm from intra-site for inter-site</a:t>
            </a:r>
          </a:p>
          <a:p>
            <a:pPr marL="342900" lvl="0" indent="-342900">
              <a:buSzPct val="100000"/>
              <a:buFont typeface="Arial" pitchFamily="34"/>
              <a:buChar char="•"/>
            </a:pPr>
            <a:r>
              <a:rPr lang="en-NZ" sz="2400" dirty="0"/>
              <a:t>Minimum cost spanning tree plus additional connections</a:t>
            </a:r>
          </a:p>
          <a:p>
            <a:pPr marL="342900" lvl="0" indent="-342900">
              <a:buSzPct val="100000"/>
              <a:buFont typeface="Arial" pitchFamily="34"/>
              <a:buChar char="•"/>
            </a:pPr>
            <a:r>
              <a:rPr lang="en-NZ" sz="2400" dirty="0"/>
              <a:t>Fully connected bridge-head servers</a:t>
            </a:r>
          </a:p>
          <a:p>
            <a:pPr lvl="0">
              <a:buSzPct val="100000"/>
            </a:pPr>
            <a:endParaRPr lang="en-NZ" sz="2400" dirty="0"/>
          </a:p>
          <a:p>
            <a:pPr marL="342900" lvl="0" indent="-342900">
              <a:buSzPct val="100000"/>
              <a:buFont typeface="Arial" pitchFamily="34"/>
              <a:buChar char="•"/>
            </a:pPr>
            <a:endParaRPr lang="en-NZ" sz="2400" dirty="0"/>
          </a:p>
          <a:p>
            <a:pPr marL="342900" lvl="0" indent="-342900">
              <a:buSzPct val="100000"/>
              <a:buFont typeface="Arial" pitchFamily="34"/>
              <a:buChar char="•"/>
            </a:pPr>
            <a:endParaRPr lang="en-NZ" sz="2400" dirty="0"/>
          </a:p>
        </p:txBody>
      </p:sp>
    </p:spTree>
    <p:extLst>
      <p:ext uri="{BB962C8B-B14F-4D97-AF65-F5344CB8AC3E}">
        <p14:creationId xmlns:p14="http://schemas.microsoft.com/office/powerpoint/2010/main" val="685869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dirty="0"/>
              <a:t>With Samba 4.5, the new site-aware Samba Knowledge Consistency Checker (KCC) has been turned on by default. Instead of using full mesh replication between every DC, the KCC will set up connections to optimize replication latency and cost (using site links to calculate the routes). Although there is more effort required in establishing effective site topologies, it has enabled users to create larger and more distributed networks without any of the previous replication penalties. It has also meant that Samba AD can be aware of particular details of a network (such as satellite links or certain firewall restrictions) to ensure that information flows through the network in a reasonable way. The aim is to look at how sites in AD generally work, what role the KCC performs, and what implications this new feature has on a range of different networks.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endParaRPr lang="en-NZ" dirty="0"/>
          </a:p>
        </p:txBody>
      </p:sp>
      <p:pic>
        <p:nvPicPr>
          <p:cNvPr id="4" name="Picture 3"/>
          <p:cNvPicPr>
            <a:picLocks noChangeAspect="1"/>
          </p:cNvPicPr>
          <p:nvPr/>
        </p:nvPicPr>
        <p:blipFill>
          <a:blip r:embed="rId3"/>
          <a:stretch>
            <a:fillRect/>
          </a:stretch>
        </p:blipFill>
        <p:spPr>
          <a:xfrm>
            <a:off x="6868789" y="3860797"/>
            <a:ext cx="1006480" cy="1006480"/>
          </a:xfrm>
          <a:prstGeom prst="rect">
            <a:avLst/>
          </a:prstGeom>
          <a:noFill/>
          <a:ln cap="flat">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dirty="0"/>
              <a:t>Internal </a:t>
            </a:r>
            <a:r>
              <a:rPr lang="en-NZ" dirty="0" err="1"/>
              <a:t>consitencies</a:t>
            </a:r>
            <a:r>
              <a:rPr lang="en-NZ" dirty="0"/>
              <a:t>, it's hard to say what actually needs to be corrected.</a:t>
            </a:r>
          </a:p>
          <a:p>
            <a:pPr lvl="0">
              <a:buSzPct val="45000"/>
              <a:buFont typeface="StarSymbol"/>
              <a:buChar char="●"/>
            </a:pPr>
            <a:endParaRPr lang="en-NZ" dirty="0"/>
          </a:p>
          <a:p>
            <a:pPr lvl="0">
              <a:buSzPct val="45000"/>
              <a:buFont typeface="StarSymbol"/>
              <a:buChar char="●"/>
            </a:pPr>
            <a:endParaRPr lang="en-NZ" dirty="0"/>
          </a:p>
        </p:txBody>
      </p:sp>
      <p:pic>
        <p:nvPicPr>
          <p:cNvPr id="4" name="Picture 6"/>
          <p:cNvPicPr>
            <a:picLocks noChangeAspect="1"/>
          </p:cNvPicPr>
          <p:nvPr/>
        </p:nvPicPr>
        <p:blipFill>
          <a:blip r:embed="rId3"/>
          <a:stretch>
            <a:fillRect/>
          </a:stretch>
        </p:blipFill>
        <p:spPr>
          <a:xfrm>
            <a:off x="3500643" y="2736003"/>
            <a:ext cx="1395356" cy="1882438"/>
          </a:xfrm>
          <a:prstGeom prst="rect">
            <a:avLst/>
          </a:prstGeom>
          <a:noFill/>
          <a:ln cap="flat">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2637             # Step 1</a:t>
            </a:r>
          </a:p>
          <a:p>
            <a:pPr lvl="0">
              <a:buSzPct val="45000"/>
              <a:buFont typeface="StarSymbol"/>
              <a:buChar char="●"/>
            </a:pPr>
            <a:r>
              <a:rPr lang="en-NZ"/>
              <a:t>2638             self.refresh_failed_links_connections(ping)</a:t>
            </a:r>
          </a:p>
          <a:p>
            <a:pPr lvl="0">
              <a:buSzPct val="45000"/>
              <a:buFont typeface="StarSymbol"/>
              <a:buChar char="●"/>
            </a:pPr>
            <a:r>
              <a:rPr lang="en-NZ"/>
              <a:t>2640             # Step 2</a:t>
            </a:r>
          </a:p>
          <a:p>
            <a:pPr lvl="0">
              <a:buSzPct val="45000"/>
              <a:buFont typeface="StarSymbol"/>
              <a:buChar char="●"/>
            </a:pPr>
            <a:r>
              <a:rPr lang="en-NZ"/>
              <a:t>2641             self.intrasite()</a:t>
            </a:r>
          </a:p>
          <a:p>
            <a:pPr lvl="0">
              <a:buSzPct val="45000"/>
              <a:buFont typeface="StarSymbol"/>
              <a:buChar char="●"/>
            </a:pPr>
            <a:r>
              <a:rPr lang="en-NZ"/>
              <a:t>2643             # Step 3</a:t>
            </a:r>
          </a:p>
          <a:p>
            <a:pPr lvl="0">
              <a:buSzPct val="45000"/>
              <a:buFont typeface="StarSymbol"/>
              <a:buChar char="●"/>
            </a:pPr>
            <a:r>
              <a:rPr lang="en-NZ"/>
              <a:t>2644             all_connected = self.intersite(ping) # overlay a failed network ontop of the expected</a:t>
            </a:r>
          </a:p>
          <a:p>
            <a:pPr lvl="0">
              <a:buSzPct val="45000"/>
              <a:buFont typeface="StarSymbol"/>
              <a:buChar char="●"/>
            </a:pPr>
            <a:r>
              <a:rPr lang="en-NZ"/>
              <a:t>2646             # Step 4</a:t>
            </a:r>
          </a:p>
          <a:p>
            <a:pPr lvl="0">
              <a:buSzPct val="45000"/>
              <a:buFont typeface="StarSymbol"/>
              <a:buChar char="●"/>
            </a:pPr>
            <a:r>
              <a:rPr lang="en-NZ"/>
              <a:t>2647             self.remove_unneeded_ntdsconn(all_connected)</a:t>
            </a:r>
          </a:p>
          <a:p>
            <a:pPr lvl="0">
              <a:buSzPct val="45000"/>
              <a:buFont typeface="StarSymbol"/>
              <a:buChar char="●"/>
            </a:pPr>
            <a:r>
              <a:rPr lang="en-NZ"/>
              <a:t>2649             # Step 5</a:t>
            </a:r>
          </a:p>
          <a:p>
            <a:pPr lvl="0">
              <a:buSzPct val="45000"/>
              <a:buFont typeface="StarSymbol"/>
              <a:buChar char="●"/>
            </a:pPr>
            <a:r>
              <a:rPr lang="en-NZ"/>
              <a:t>2650             self.translate_ntdsconn()</a:t>
            </a:r>
          </a:p>
          <a:p>
            <a:pPr lvl="0">
              <a:buSzPct val="45000"/>
              <a:buFont typeface="StarSymbol"/>
              <a:buChar char="●"/>
            </a:pPr>
            <a:r>
              <a:rPr lang="en-NZ"/>
              <a:t>2652             # Step 6</a:t>
            </a:r>
          </a:p>
          <a:p>
            <a:pPr lvl="0">
              <a:buSzPct val="45000"/>
              <a:buFont typeface="StarSymbol"/>
              <a:buChar char="●"/>
            </a:pPr>
            <a:r>
              <a:rPr lang="en-NZ"/>
              <a:t>2653             self.remove_unneeded_failed_links_connections()</a:t>
            </a:r>
          </a:p>
          <a:p>
            <a:pPr lvl="0">
              <a:buSzPct val="45000"/>
              <a:buFont typeface="StarSymbol"/>
              <a:buChar char="●"/>
            </a:pPr>
            <a:r>
              <a:rPr lang="en-NZ"/>
              <a:t>2655             # Step 7</a:t>
            </a:r>
          </a:p>
          <a:p>
            <a:pPr lvl="0">
              <a:buSzPct val="45000"/>
              <a:buFont typeface="StarSymbol"/>
              <a:buChar char="●"/>
            </a:pPr>
            <a:r>
              <a:rPr lang="en-NZ"/>
              <a:t>2656             self.update_rodc_connection()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i1929         The KCC does not create more than 50 edges directed to a</a:t>
            </a:r>
          </a:p>
          <a:p>
            <a:pPr lvl="0">
              <a:buSzPct val="45000"/>
              <a:buFont typeface="StarSymbol"/>
              <a:buChar char="●"/>
            </a:pPr>
            <a:r>
              <a:rPr lang="en-NZ"/>
              <a:t>1930         single DC. To optimize replication, we compute that each node</a:t>
            </a:r>
          </a:p>
          <a:p>
            <a:pPr lvl="0">
              <a:buSzPct val="45000"/>
              <a:buFont typeface="StarSymbol"/>
              <a:buChar char="●"/>
            </a:pPr>
            <a:r>
              <a:rPr lang="en-NZ"/>
              <a:t>1931         should have n+2 total edges directed to it such that (n) is</a:t>
            </a:r>
          </a:p>
          <a:p>
            <a:pPr lvl="0">
              <a:buSzPct val="45000"/>
              <a:buFont typeface="StarSymbol"/>
              <a:buChar char="●"/>
            </a:pPr>
            <a:r>
              <a:rPr lang="en-NZ"/>
              <a:t>1932         the smallest non-negative integer satisfying</a:t>
            </a:r>
          </a:p>
          <a:p>
            <a:pPr lvl="0">
              <a:buSzPct val="45000"/>
              <a:buFont typeface="StarSymbol"/>
              <a:buChar char="●"/>
            </a:pPr>
            <a:r>
              <a:rPr lang="en-NZ"/>
              <a:t>1933         (node_count &lt;= 2*(n*n) + 6*n + 7)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Select ITSG</a:t>
            </a:r>
          </a:p>
          <a:p>
            <a:pPr lvl="0">
              <a:buSzPct val="45000"/>
              <a:buFont typeface="StarSymbol"/>
              <a:buChar char="●"/>
            </a:pPr>
            <a:r>
              <a:rPr lang="en-NZ" sz="1200"/>
              <a:t>1140         An intersite graph has a Vertex for each site object, a</a:t>
            </a:r>
          </a:p>
          <a:p>
            <a:pPr lvl="0">
              <a:buSzPct val="45000"/>
              <a:buFont typeface="StarSymbol"/>
              <a:buChar char="●"/>
            </a:pPr>
            <a:r>
              <a:rPr lang="en-NZ" sz="1200"/>
              <a:t>1141         MultiEdge for each SiteLink object, and a MutliEdgeSet for</a:t>
            </a:r>
          </a:p>
          <a:p>
            <a:pPr lvl="0">
              <a:buSzPct val="45000"/>
              <a:buFont typeface="StarSymbol"/>
              <a:buChar char="●"/>
            </a:pPr>
            <a:r>
              <a:rPr lang="en-NZ" sz="1200"/>
              <a:t>1142         each siteLinkBridge object (or implied siteLinkBridge). It</a:t>
            </a:r>
          </a:p>
          <a:p>
            <a:pPr lvl="0">
              <a:buSzPct val="45000"/>
              <a:buFont typeface="StarSymbol"/>
              <a:buChar char="●"/>
            </a:pPr>
            <a:r>
              <a:rPr lang="en-NZ" sz="1200"/>
              <a:t>1143         reflects the intersite topology in a slightly more abstract</a:t>
            </a:r>
          </a:p>
          <a:p>
            <a:pPr lvl="0">
              <a:buSzPct val="45000"/>
              <a:buFont typeface="StarSymbol"/>
              <a:buChar char="●"/>
            </a:pPr>
            <a:r>
              <a:rPr lang="en-NZ" sz="1200"/>
              <a:t>1144         graph form.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NZ"/>
          </a:p>
        </p:txBody>
      </p:sp>
      <p:sp>
        <p:nvSpPr>
          <p:cNvPr id="3" name="Text Placeholder 2"/>
          <p:cNvSpPr txBox="1">
            <a:spLocks noGrp="1"/>
          </p:cNvSpPr>
          <p:nvPr>
            <p:ph type="body" idx="4294967295"/>
          </p:nvPr>
        </p:nvSpPr>
        <p:spPr/>
        <p:txBody>
          <a:bodyPr/>
          <a:lstStyle/>
          <a:p>
            <a:pPr lvl="0">
              <a:buSzPct val="45000"/>
              <a:buFont typeface="StarSymbol"/>
              <a:buChar char="●"/>
            </a:pPr>
            <a:r>
              <a:rPr lang="en-NZ"/>
              <a:t>White, red black color vertex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89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35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108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81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54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677917" y="2661918"/>
            <a:ext cx="2570479" cy="2519685"/>
            <a:chOff x="3677917" y="2661918"/>
            <a:chExt cx="2570479" cy="2519685"/>
          </a:xfrm>
          <a:scene3d>
            <a:camera prst="orthographicFront">
              <a:rot lat="0" lon="0" rev="2700000"/>
            </a:camera>
            <a:lightRig rig="threePt" dir="t"/>
          </a:scene3d>
        </p:grpSpPr>
        <p:sp>
          <p:nvSpPr>
            <p:cNvPr id="67"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
            <p:cNvCxnSpPr>
              <a:stCxn id="67"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69" name="Straight Arrow Connector 13"/>
            <p:cNvCxnSpPr>
              <a:stCxn id="67"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70" name="Straight Arrow Connector 16"/>
            <p:cNvCxnSpPr>
              <a:stCxn id="67"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71" name="Straight Arrow Connector 24"/>
            <p:cNvCxnSpPr>
              <a:stCxn id="67"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72" name="Straight Arrow Connector 25"/>
            <p:cNvCxnSpPr>
              <a:stCxn id="67"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73" name="Straight Arrow Connector 26"/>
            <p:cNvCxnSpPr>
              <a:stCxn id="67"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74" name="Straight Arrow Connector 29"/>
            <p:cNvCxnSpPr>
              <a:stCxn id="67"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grpSp>
        <p:nvGrpSpPr>
          <p:cNvPr id="2" name="Group 87"/>
          <p:cNvGrpSpPr/>
          <p:nvPr/>
        </p:nvGrpSpPr>
        <p:grpSpPr>
          <a:xfrm>
            <a:off x="3733796" y="2707638"/>
            <a:ext cx="2570479" cy="2519685"/>
            <a:chOff x="3733796" y="2707638"/>
            <a:chExt cx="2570479" cy="2519685"/>
          </a:xfrm>
          <a:scene3d>
            <a:camera prst="orthographicFront">
              <a:rot lat="0" lon="0" rev="18900000"/>
            </a:camera>
            <a:lightRig rig="threePt" dir="t"/>
          </a:scene3d>
        </p:grpSpPr>
        <p:sp>
          <p:nvSpPr>
            <p:cNvPr id="3" name="Oval 88"/>
            <p:cNvSpPr/>
            <p:nvPr/>
          </p:nvSpPr>
          <p:spPr>
            <a:xfrm>
              <a:off x="3733796"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 name="Straight Arrow Connector 89"/>
            <p:cNvCxnSpPr>
              <a:stCxn id="3" idx="6"/>
            </p:cNvCxnSpPr>
            <p:nvPr/>
          </p:nvCxnSpPr>
          <p:spPr>
            <a:xfrm flipV="1">
              <a:off x="4167405" y="2778761"/>
              <a:ext cx="912599" cy="362486"/>
            </a:xfrm>
            <a:prstGeom prst="straightConnector1">
              <a:avLst/>
            </a:prstGeom>
            <a:noFill/>
            <a:ln w="50804" cap="flat">
              <a:solidFill>
                <a:srgbClr val="5B9BD5"/>
              </a:solidFill>
              <a:prstDash val="solid"/>
              <a:miter/>
              <a:tailEnd type="arrow"/>
            </a:ln>
          </p:spPr>
        </p:cxnSp>
        <p:cxnSp>
          <p:nvCxnSpPr>
            <p:cNvPr id="5" name="Straight Arrow Connector 90"/>
            <p:cNvCxnSpPr>
              <a:stCxn id="3" idx="6"/>
            </p:cNvCxnSpPr>
            <p:nvPr/>
          </p:nvCxnSpPr>
          <p:spPr>
            <a:xfrm flipV="1">
              <a:off x="4167405" y="3131088"/>
              <a:ext cx="1815029" cy="10159"/>
            </a:xfrm>
            <a:prstGeom prst="straightConnector1">
              <a:avLst/>
            </a:prstGeom>
            <a:noFill/>
            <a:ln w="50804" cap="flat">
              <a:solidFill>
                <a:srgbClr val="5B9BD5"/>
              </a:solidFill>
              <a:prstDash val="solid"/>
              <a:miter/>
              <a:tailEnd type="arrow"/>
            </a:ln>
          </p:spPr>
        </p:cxnSp>
        <p:cxnSp>
          <p:nvCxnSpPr>
            <p:cNvPr id="6" name="Straight Arrow Connector 91"/>
            <p:cNvCxnSpPr>
              <a:stCxn id="3" idx="6"/>
            </p:cNvCxnSpPr>
            <p:nvPr/>
          </p:nvCxnSpPr>
          <p:spPr>
            <a:xfrm>
              <a:off x="4167405" y="3141247"/>
              <a:ext cx="2136870" cy="861795"/>
            </a:xfrm>
            <a:prstGeom prst="straightConnector1">
              <a:avLst/>
            </a:prstGeom>
            <a:noFill/>
            <a:ln w="50804" cap="flat">
              <a:solidFill>
                <a:srgbClr val="5B9BD5"/>
              </a:solidFill>
              <a:prstDash val="solid"/>
              <a:miter/>
              <a:tailEnd type="arrow"/>
            </a:ln>
          </p:spPr>
        </p:cxnSp>
        <p:cxnSp>
          <p:nvCxnSpPr>
            <p:cNvPr id="7" name="Straight Arrow Connector 92"/>
            <p:cNvCxnSpPr>
              <a:stCxn id="3" idx="6"/>
            </p:cNvCxnSpPr>
            <p:nvPr/>
          </p:nvCxnSpPr>
          <p:spPr>
            <a:xfrm>
              <a:off x="4167405" y="3141247"/>
              <a:ext cx="1794711" cy="1733748"/>
            </a:xfrm>
            <a:prstGeom prst="straightConnector1">
              <a:avLst/>
            </a:prstGeom>
            <a:noFill/>
            <a:ln w="50804" cap="flat">
              <a:solidFill>
                <a:srgbClr val="5B9BD5"/>
              </a:solidFill>
              <a:prstDash val="solid"/>
              <a:miter/>
              <a:tailEnd type="arrow"/>
            </a:ln>
          </p:spPr>
        </p:cxnSp>
        <p:cxnSp>
          <p:nvCxnSpPr>
            <p:cNvPr id="8" name="Straight Arrow Connector 93"/>
            <p:cNvCxnSpPr>
              <a:stCxn id="3" idx="6"/>
            </p:cNvCxnSpPr>
            <p:nvPr/>
          </p:nvCxnSpPr>
          <p:spPr>
            <a:xfrm>
              <a:off x="4167405" y="3141247"/>
              <a:ext cx="892271" cy="2086076"/>
            </a:xfrm>
            <a:prstGeom prst="straightConnector1">
              <a:avLst/>
            </a:prstGeom>
            <a:noFill/>
            <a:ln w="50804" cap="flat">
              <a:solidFill>
                <a:srgbClr val="5B9BD5"/>
              </a:solidFill>
              <a:prstDash val="solid"/>
              <a:miter/>
              <a:tailEnd type="arrow"/>
            </a:ln>
          </p:spPr>
        </p:cxnSp>
        <p:cxnSp>
          <p:nvCxnSpPr>
            <p:cNvPr id="9" name="Straight Arrow Connector 94"/>
            <p:cNvCxnSpPr>
              <a:stCxn id="3" idx="6"/>
            </p:cNvCxnSpPr>
            <p:nvPr/>
          </p:nvCxnSpPr>
          <p:spPr>
            <a:xfrm>
              <a:off x="4167405" y="3141247"/>
              <a:ext cx="55879" cy="1733748"/>
            </a:xfrm>
            <a:prstGeom prst="straightConnector1">
              <a:avLst/>
            </a:prstGeom>
            <a:noFill/>
            <a:ln w="50804" cap="flat">
              <a:solidFill>
                <a:srgbClr val="5B9BD5"/>
              </a:solidFill>
              <a:prstDash val="solid"/>
              <a:miter/>
              <a:tailEnd type="arrow"/>
            </a:ln>
          </p:spPr>
        </p:cxnSp>
        <p:cxnSp>
          <p:nvCxnSpPr>
            <p:cNvPr id="10" name="Straight Arrow Connector 95"/>
            <p:cNvCxnSpPr>
              <a:stCxn id="3" idx="6"/>
            </p:cNvCxnSpPr>
            <p:nvPr/>
          </p:nvCxnSpPr>
          <p:spPr>
            <a:xfrm flipH="1">
              <a:off x="3855723" y="3141247"/>
              <a:ext cx="311682" cy="866869"/>
            </a:xfrm>
            <a:prstGeom prst="straightConnector1">
              <a:avLst/>
            </a:prstGeom>
            <a:noFill/>
            <a:ln w="50804" cap="flat">
              <a:solidFill>
                <a:srgbClr val="5B9BD5"/>
              </a:solidFill>
              <a:prstDash val="solid"/>
              <a:miter/>
              <a:tailEnd type="arrow"/>
            </a:ln>
          </p:spPr>
        </p:cxnSp>
      </p:grpSp>
      <p:grpSp>
        <p:nvGrpSpPr>
          <p:cNvPr id="11" name="Group 78"/>
          <p:cNvGrpSpPr/>
          <p:nvPr/>
        </p:nvGrpSpPr>
        <p:grpSpPr>
          <a:xfrm>
            <a:off x="3718563" y="2704365"/>
            <a:ext cx="2570479" cy="2519684"/>
            <a:chOff x="3718563" y="2704365"/>
            <a:chExt cx="2570479" cy="2519684"/>
          </a:xfrm>
          <a:scene3d>
            <a:camera prst="orthographicFront">
              <a:rot lat="0" lon="0" rev="16200000"/>
            </a:camera>
            <a:lightRig rig="threePt" dir="t"/>
          </a:scene3d>
        </p:grpSpPr>
        <p:sp>
          <p:nvSpPr>
            <p:cNvPr id="12" name="Oval 79"/>
            <p:cNvSpPr/>
            <p:nvPr/>
          </p:nvSpPr>
          <p:spPr>
            <a:xfrm>
              <a:off x="3718563" y="270436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3" name="Straight Arrow Connector 80"/>
            <p:cNvCxnSpPr>
              <a:stCxn id="12" idx="6"/>
            </p:cNvCxnSpPr>
            <p:nvPr/>
          </p:nvCxnSpPr>
          <p:spPr>
            <a:xfrm flipV="1">
              <a:off x="4152162" y="2775487"/>
              <a:ext cx="912599" cy="362486"/>
            </a:xfrm>
            <a:prstGeom prst="straightConnector1">
              <a:avLst/>
            </a:prstGeom>
            <a:noFill/>
            <a:ln w="50804" cap="flat">
              <a:solidFill>
                <a:srgbClr val="5B9BD5"/>
              </a:solidFill>
              <a:prstDash val="solid"/>
              <a:miter/>
              <a:tailEnd type="arrow"/>
            </a:ln>
          </p:spPr>
        </p:cxnSp>
        <p:cxnSp>
          <p:nvCxnSpPr>
            <p:cNvPr id="14" name="Straight Arrow Connector 81"/>
            <p:cNvCxnSpPr>
              <a:stCxn id="12" idx="6"/>
            </p:cNvCxnSpPr>
            <p:nvPr/>
          </p:nvCxnSpPr>
          <p:spPr>
            <a:xfrm flipV="1">
              <a:off x="4152162" y="3127805"/>
              <a:ext cx="1815029" cy="10168"/>
            </a:xfrm>
            <a:prstGeom prst="straightConnector1">
              <a:avLst/>
            </a:prstGeom>
            <a:noFill/>
            <a:ln w="50804" cap="flat">
              <a:solidFill>
                <a:srgbClr val="5B9BD5"/>
              </a:solidFill>
              <a:prstDash val="solid"/>
              <a:miter/>
              <a:tailEnd type="arrow"/>
            </a:ln>
          </p:spPr>
        </p:cxnSp>
        <p:cxnSp>
          <p:nvCxnSpPr>
            <p:cNvPr id="15" name="Straight Arrow Connector 82"/>
            <p:cNvCxnSpPr>
              <a:stCxn id="12" idx="6"/>
            </p:cNvCxnSpPr>
            <p:nvPr/>
          </p:nvCxnSpPr>
          <p:spPr>
            <a:xfrm>
              <a:off x="4152162" y="3137973"/>
              <a:ext cx="2136880" cy="861795"/>
            </a:xfrm>
            <a:prstGeom prst="straightConnector1">
              <a:avLst/>
            </a:prstGeom>
            <a:noFill/>
            <a:ln w="50804" cap="flat">
              <a:solidFill>
                <a:srgbClr val="5B9BD5"/>
              </a:solidFill>
              <a:prstDash val="solid"/>
              <a:miter/>
              <a:tailEnd type="arrow"/>
            </a:ln>
          </p:spPr>
        </p:cxnSp>
        <p:cxnSp>
          <p:nvCxnSpPr>
            <p:cNvPr id="16" name="Straight Arrow Connector 83"/>
            <p:cNvCxnSpPr>
              <a:stCxn id="12" idx="6"/>
            </p:cNvCxnSpPr>
            <p:nvPr/>
          </p:nvCxnSpPr>
          <p:spPr>
            <a:xfrm>
              <a:off x="4152162" y="3137973"/>
              <a:ext cx="1794711" cy="1733749"/>
            </a:xfrm>
            <a:prstGeom prst="straightConnector1">
              <a:avLst/>
            </a:prstGeom>
            <a:noFill/>
            <a:ln w="50804" cap="flat">
              <a:solidFill>
                <a:srgbClr val="5B9BD5"/>
              </a:solidFill>
              <a:prstDash val="solid"/>
              <a:miter/>
              <a:tailEnd type="arrow"/>
            </a:ln>
          </p:spPr>
        </p:cxnSp>
        <p:cxnSp>
          <p:nvCxnSpPr>
            <p:cNvPr id="17" name="Straight Arrow Connector 84"/>
            <p:cNvCxnSpPr>
              <a:stCxn id="12" idx="6"/>
            </p:cNvCxnSpPr>
            <p:nvPr/>
          </p:nvCxnSpPr>
          <p:spPr>
            <a:xfrm>
              <a:off x="4152162" y="3137973"/>
              <a:ext cx="892281" cy="2086076"/>
            </a:xfrm>
            <a:prstGeom prst="straightConnector1">
              <a:avLst/>
            </a:prstGeom>
            <a:noFill/>
            <a:ln w="50804" cap="flat">
              <a:solidFill>
                <a:srgbClr val="5B9BD5"/>
              </a:solidFill>
              <a:prstDash val="solid"/>
              <a:miter/>
              <a:tailEnd type="arrow"/>
            </a:ln>
          </p:spPr>
        </p:cxnSp>
        <p:cxnSp>
          <p:nvCxnSpPr>
            <p:cNvPr id="18" name="Straight Arrow Connector 85"/>
            <p:cNvCxnSpPr>
              <a:stCxn id="12" idx="6"/>
            </p:cNvCxnSpPr>
            <p:nvPr/>
          </p:nvCxnSpPr>
          <p:spPr>
            <a:xfrm>
              <a:off x="4152162" y="3137973"/>
              <a:ext cx="55879" cy="1733749"/>
            </a:xfrm>
            <a:prstGeom prst="straightConnector1">
              <a:avLst/>
            </a:prstGeom>
            <a:noFill/>
            <a:ln w="50804" cap="flat">
              <a:solidFill>
                <a:srgbClr val="5B9BD5"/>
              </a:solidFill>
              <a:prstDash val="solid"/>
              <a:miter/>
              <a:tailEnd type="arrow"/>
            </a:ln>
          </p:spPr>
        </p:cxnSp>
        <p:cxnSp>
          <p:nvCxnSpPr>
            <p:cNvPr id="19" name="Straight Arrow Connector 86"/>
            <p:cNvCxnSpPr>
              <a:stCxn id="12" idx="6"/>
            </p:cNvCxnSpPr>
            <p:nvPr/>
          </p:nvCxnSpPr>
          <p:spPr>
            <a:xfrm flipH="1">
              <a:off x="3840480" y="3137973"/>
              <a:ext cx="311682" cy="866870"/>
            </a:xfrm>
            <a:prstGeom prst="straightConnector1">
              <a:avLst/>
            </a:prstGeom>
            <a:noFill/>
            <a:ln w="50804" cap="flat">
              <a:solidFill>
                <a:srgbClr val="5B9BD5"/>
              </a:solidFill>
              <a:prstDash val="solid"/>
              <a:miter/>
              <a:tailEnd type="arrow"/>
            </a:ln>
          </p:spPr>
        </p:cxnSp>
      </p:grpSp>
      <p:grpSp>
        <p:nvGrpSpPr>
          <p:cNvPr id="20" name="Group 69"/>
          <p:cNvGrpSpPr/>
          <p:nvPr/>
        </p:nvGrpSpPr>
        <p:grpSpPr>
          <a:xfrm>
            <a:off x="3647441" y="2707638"/>
            <a:ext cx="2570479" cy="2519685"/>
            <a:chOff x="3647441" y="2707638"/>
            <a:chExt cx="2570479" cy="2519685"/>
          </a:xfrm>
          <a:scene3d>
            <a:camera prst="orthographicFront">
              <a:rot lat="0" lon="0" rev="13500000"/>
            </a:camera>
            <a:lightRig rig="threePt" dir="t"/>
          </a:scene3d>
        </p:grpSpPr>
        <p:sp>
          <p:nvSpPr>
            <p:cNvPr id="21"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2" name="Straight Arrow Connector 71"/>
            <p:cNvCxnSpPr>
              <a:stCxn id="21" idx="6"/>
            </p:cNvCxnSpPr>
            <p:nvPr/>
          </p:nvCxnSpPr>
          <p:spPr>
            <a:xfrm flipV="1">
              <a:off x="4081049" y="2778761"/>
              <a:ext cx="912589" cy="362486"/>
            </a:xfrm>
            <a:prstGeom prst="straightConnector1">
              <a:avLst/>
            </a:prstGeom>
            <a:noFill/>
            <a:ln w="50804" cap="flat">
              <a:solidFill>
                <a:srgbClr val="5B9BD5"/>
              </a:solidFill>
              <a:prstDash val="solid"/>
              <a:miter/>
              <a:tailEnd type="arrow"/>
            </a:ln>
          </p:spPr>
        </p:cxnSp>
        <p:cxnSp>
          <p:nvCxnSpPr>
            <p:cNvPr id="23" name="Straight Arrow Connector 72"/>
            <p:cNvCxnSpPr>
              <a:stCxn id="21" idx="6"/>
            </p:cNvCxnSpPr>
            <p:nvPr/>
          </p:nvCxnSpPr>
          <p:spPr>
            <a:xfrm flipV="1">
              <a:off x="4081049" y="3131088"/>
              <a:ext cx="1815029" cy="10159"/>
            </a:xfrm>
            <a:prstGeom prst="straightConnector1">
              <a:avLst/>
            </a:prstGeom>
            <a:noFill/>
            <a:ln w="50804" cap="flat">
              <a:solidFill>
                <a:srgbClr val="5B9BD5"/>
              </a:solidFill>
              <a:prstDash val="solid"/>
              <a:miter/>
              <a:tailEnd type="arrow"/>
            </a:ln>
          </p:spPr>
        </p:cxnSp>
        <p:cxnSp>
          <p:nvCxnSpPr>
            <p:cNvPr id="24" name="Straight Arrow Connector 73"/>
            <p:cNvCxnSpPr>
              <a:stCxn id="21" idx="6"/>
            </p:cNvCxnSpPr>
            <p:nvPr/>
          </p:nvCxnSpPr>
          <p:spPr>
            <a:xfrm>
              <a:off x="4081049" y="3141247"/>
              <a:ext cx="2136871" cy="861795"/>
            </a:xfrm>
            <a:prstGeom prst="straightConnector1">
              <a:avLst/>
            </a:prstGeom>
            <a:noFill/>
            <a:ln w="50804" cap="flat">
              <a:solidFill>
                <a:srgbClr val="5B9BD5"/>
              </a:solidFill>
              <a:prstDash val="solid"/>
              <a:miter/>
              <a:tailEnd type="arrow"/>
            </a:ln>
          </p:spPr>
        </p:cxnSp>
        <p:cxnSp>
          <p:nvCxnSpPr>
            <p:cNvPr id="25" name="Straight Arrow Connector 74"/>
            <p:cNvCxnSpPr>
              <a:stCxn id="21" idx="6"/>
            </p:cNvCxnSpPr>
            <p:nvPr/>
          </p:nvCxnSpPr>
          <p:spPr>
            <a:xfrm>
              <a:off x="4081049" y="3141247"/>
              <a:ext cx="1794702" cy="1733748"/>
            </a:xfrm>
            <a:prstGeom prst="straightConnector1">
              <a:avLst/>
            </a:prstGeom>
            <a:noFill/>
            <a:ln w="50804" cap="flat">
              <a:solidFill>
                <a:srgbClr val="5B9BD5"/>
              </a:solidFill>
              <a:prstDash val="solid"/>
              <a:miter/>
              <a:tailEnd type="arrow"/>
            </a:ln>
          </p:spPr>
        </p:cxnSp>
        <p:cxnSp>
          <p:nvCxnSpPr>
            <p:cNvPr id="26" name="Straight Arrow Connector 75"/>
            <p:cNvCxnSpPr>
              <a:stCxn id="21" idx="6"/>
            </p:cNvCxnSpPr>
            <p:nvPr/>
          </p:nvCxnSpPr>
          <p:spPr>
            <a:xfrm>
              <a:off x="4081049" y="3141247"/>
              <a:ext cx="892272" cy="2086076"/>
            </a:xfrm>
            <a:prstGeom prst="straightConnector1">
              <a:avLst/>
            </a:prstGeom>
            <a:noFill/>
            <a:ln w="50804" cap="flat">
              <a:solidFill>
                <a:srgbClr val="5B9BD5"/>
              </a:solidFill>
              <a:prstDash val="solid"/>
              <a:miter/>
              <a:tailEnd type="arrow"/>
            </a:ln>
          </p:spPr>
        </p:cxnSp>
        <p:cxnSp>
          <p:nvCxnSpPr>
            <p:cNvPr id="27" name="Straight Arrow Connector 76"/>
            <p:cNvCxnSpPr>
              <a:stCxn id="21" idx="6"/>
            </p:cNvCxnSpPr>
            <p:nvPr/>
          </p:nvCxnSpPr>
          <p:spPr>
            <a:xfrm>
              <a:off x="4081049" y="3141247"/>
              <a:ext cx="55879" cy="1733748"/>
            </a:xfrm>
            <a:prstGeom prst="straightConnector1">
              <a:avLst/>
            </a:prstGeom>
            <a:noFill/>
            <a:ln w="50804" cap="flat">
              <a:solidFill>
                <a:srgbClr val="5B9BD5"/>
              </a:solidFill>
              <a:prstDash val="solid"/>
              <a:miter/>
              <a:tailEnd type="arrow"/>
            </a:ln>
          </p:spPr>
        </p:cxnSp>
        <p:cxnSp>
          <p:nvCxnSpPr>
            <p:cNvPr id="28" name="Straight Arrow Connector 77"/>
            <p:cNvCxnSpPr>
              <a:stCxn id="21" idx="6"/>
            </p:cNvCxnSpPr>
            <p:nvPr/>
          </p:nvCxnSpPr>
          <p:spPr>
            <a:xfrm flipH="1">
              <a:off x="3769357" y="3141247"/>
              <a:ext cx="311692" cy="866869"/>
            </a:xfrm>
            <a:prstGeom prst="straightConnector1">
              <a:avLst/>
            </a:prstGeom>
            <a:noFill/>
            <a:ln w="50804" cap="flat">
              <a:solidFill>
                <a:srgbClr val="5B9BD5"/>
              </a:solidFill>
              <a:prstDash val="solid"/>
              <a:miter/>
              <a:tailEnd type="arrow"/>
            </a:ln>
          </p:spPr>
        </p:cxnSp>
      </p:grpSp>
      <p:grpSp>
        <p:nvGrpSpPr>
          <p:cNvPr id="29" name="Group 60"/>
          <p:cNvGrpSpPr/>
          <p:nvPr/>
        </p:nvGrpSpPr>
        <p:grpSpPr>
          <a:xfrm>
            <a:off x="3647441" y="2646675"/>
            <a:ext cx="2570479" cy="2519684"/>
            <a:chOff x="3647441" y="2646675"/>
            <a:chExt cx="2570479" cy="2519684"/>
          </a:xfrm>
          <a:scene3d>
            <a:camera prst="orthographicFront">
              <a:rot lat="0" lon="0" rev="10800000"/>
            </a:camera>
            <a:lightRig rig="threePt" dir="t"/>
          </a:scene3d>
        </p:grpSpPr>
        <p:sp>
          <p:nvSpPr>
            <p:cNvPr id="30"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1" name="Straight Arrow Connector 62"/>
            <p:cNvCxnSpPr>
              <a:stCxn id="30" idx="6"/>
            </p:cNvCxnSpPr>
            <p:nvPr/>
          </p:nvCxnSpPr>
          <p:spPr>
            <a:xfrm flipV="1">
              <a:off x="4081049" y="2717797"/>
              <a:ext cx="912589" cy="362487"/>
            </a:xfrm>
            <a:prstGeom prst="straightConnector1">
              <a:avLst/>
            </a:prstGeom>
            <a:noFill/>
            <a:ln w="50804" cap="flat">
              <a:solidFill>
                <a:srgbClr val="5B9BD5"/>
              </a:solidFill>
              <a:prstDash val="solid"/>
              <a:miter/>
              <a:tailEnd type="arrow"/>
            </a:ln>
          </p:spPr>
        </p:cxnSp>
        <p:cxnSp>
          <p:nvCxnSpPr>
            <p:cNvPr id="32" name="Straight Arrow Connector 63"/>
            <p:cNvCxnSpPr>
              <a:stCxn id="30" idx="6"/>
            </p:cNvCxnSpPr>
            <p:nvPr/>
          </p:nvCxnSpPr>
          <p:spPr>
            <a:xfrm flipV="1">
              <a:off x="4081049" y="3070125"/>
              <a:ext cx="1815029" cy="10159"/>
            </a:xfrm>
            <a:prstGeom prst="straightConnector1">
              <a:avLst/>
            </a:prstGeom>
            <a:noFill/>
            <a:ln w="50804" cap="flat">
              <a:solidFill>
                <a:srgbClr val="5B9BD5"/>
              </a:solidFill>
              <a:prstDash val="solid"/>
              <a:miter/>
              <a:tailEnd type="arrow"/>
            </a:ln>
          </p:spPr>
        </p:cxnSp>
        <p:cxnSp>
          <p:nvCxnSpPr>
            <p:cNvPr id="33" name="Straight Arrow Connector 64"/>
            <p:cNvCxnSpPr>
              <a:stCxn id="30" idx="6"/>
            </p:cNvCxnSpPr>
            <p:nvPr/>
          </p:nvCxnSpPr>
          <p:spPr>
            <a:xfrm>
              <a:off x="4081049" y="3080284"/>
              <a:ext cx="2136871" cy="861794"/>
            </a:xfrm>
            <a:prstGeom prst="straightConnector1">
              <a:avLst/>
            </a:prstGeom>
            <a:noFill/>
            <a:ln w="50804" cap="flat">
              <a:solidFill>
                <a:srgbClr val="5B9BD5"/>
              </a:solidFill>
              <a:prstDash val="solid"/>
              <a:miter/>
              <a:tailEnd type="arrow"/>
            </a:ln>
          </p:spPr>
        </p:cxnSp>
        <p:cxnSp>
          <p:nvCxnSpPr>
            <p:cNvPr id="34" name="Straight Arrow Connector 65"/>
            <p:cNvCxnSpPr>
              <a:stCxn id="30" idx="6"/>
            </p:cNvCxnSpPr>
            <p:nvPr/>
          </p:nvCxnSpPr>
          <p:spPr>
            <a:xfrm>
              <a:off x="4081049" y="3080284"/>
              <a:ext cx="1794702" cy="1733748"/>
            </a:xfrm>
            <a:prstGeom prst="straightConnector1">
              <a:avLst/>
            </a:prstGeom>
            <a:noFill/>
            <a:ln w="50804" cap="flat">
              <a:solidFill>
                <a:srgbClr val="5B9BD5"/>
              </a:solidFill>
              <a:prstDash val="solid"/>
              <a:miter/>
              <a:tailEnd type="arrow"/>
            </a:ln>
          </p:spPr>
        </p:cxnSp>
        <p:cxnSp>
          <p:nvCxnSpPr>
            <p:cNvPr id="35" name="Straight Arrow Connector 66"/>
            <p:cNvCxnSpPr>
              <a:stCxn id="30" idx="6"/>
            </p:cNvCxnSpPr>
            <p:nvPr/>
          </p:nvCxnSpPr>
          <p:spPr>
            <a:xfrm>
              <a:off x="4081049" y="3080284"/>
              <a:ext cx="892272" cy="2086075"/>
            </a:xfrm>
            <a:prstGeom prst="straightConnector1">
              <a:avLst/>
            </a:prstGeom>
            <a:noFill/>
            <a:ln w="50804" cap="flat">
              <a:solidFill>
                <a:srgbClr val="5B9BD5"/>
              </a:solidFill>
              <a:prstDash val="solid"/>
              <a:miter/>
              <a:tailEnd type="arrow"/>
            </a:ln>
          </p:spPr>
        </p:cxnSp>
        <p:cxnSp>
          <p:nvCxnSpPr>
            <p:cNvPr id="36" name="Straight Arrow Connector 67"/>
            <p:cNvCxnSpPr>
              <a:stCxn id="30" idx="6"/>
            </p:cNvCxnSpPr>
            <p:nvPr/>
          </p:nvCxnSpPr>
          <p:spPr>
            <a:xfrm>
              <a:off x="4081049" y="3080284"/>
              <a:ext cx="55879" cy="1733748"/>
            </a:xfrm>
            <a:prstGeom prst="straightConnector1">
              <a:avLst/>
            </a:prstGeom>
            <a:noFill/>
            <a:ln w="50804" cap="flat">
              <a:solidFill>
                <a:srgbClr val="5B9BD5"/>
              </a:solidFill>
              <a:prstDash val="solid"/>
              <a:miter/>
              <a:tailEnd type="arrow"/>
            </a:ln>
          </p:spPr>
        </p:cxnSp>
        <p:cxnSp>
          <p:nvCxnSpPr>
            <p:cNvPr id="37" name="Straight Arrow Connector 68"/>
            <p:cNvCxnSpPr>
              <a:stCxn id="30" idx="6"/>
            </p:cNvCxnSpPr>
            <p:nvPr/>
          </p:nvCxnSpPr>
          <p:spPr>
            <a:xfrm flipH="1">
              <a:off x="3769357" y="3080284"/>
              <a:ext cx="311692" cy="866879"/>
            </a:xfrm>
            <a:prstGeom prst="straightConnector1">
              <a:avLst/>
            </a:prstGeom>
            <a:noFill/>
            <a:ln w="50804" cap="flat">
              <a:solidFill>
                <a:srgbClr val="5B9BD5"/>
              </a:solidFill>
              <a:prstDash val="solid"/>
              <a:miter/>
              <a:tailEnd type="arrow"/>
            </a:ln>
          </p:spPr>
        </p:cxnSp>
      </p:grpSp>
      <p:grpSp>
        <p:nvGrpSpPr>
          <p:cNvPr id="38" name="Group 51"/>
          <p:cNvGrpSpPr/>
          <p:nvPr/>
        </p:nvGrpSpPr>
        <p:grpSpPr>
          <a:xfrm>
            <a:off x="3647441" y="2636516"/>
            <a:ext cx="2570479" cy="2519685"/>
            <a:chOff x="3647441" y="2636516"/>
            <a:chExt cx="2570479" cy="2519685"/>
          </a:xfrm>
          <a:scene3d>
            <a:camera prst="orthographicFront">
              <a:rot lat="0" lon="0" rev="8100000"/>
            </a:camera>
            <a:lightRig rig="threePt" dir="t"/>
          </a:scene3d>
        </p:grpSpPr>
        <p:sp>
          <p:nvSpPr>
            <p:cNvPr id="39" name="Oval 52"/>
            <p:cNvSpPr/>
            <p:nvPr/>
          </p:nvSpPr>
          <p:spPr>
            <a:xfrm>
              <a:off x="3647441" y="263651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0" name="Straight Arrow Connector 53"/>
            <p:cNvCxnSpPr>
              <a:stCxn id="39" idx="6"/>
            </p:cNvCxnSpPr>
            <p:nvPr/>
          </p:nvCxnSpPr>
          <p:spPr>
            <a:xfrm flipV="1">
              <a:off x="4081049" y="2707638"/>
              <a:ext cx="912589" cy="362487"/>
            </a:xfrm>
            <a:prstGeom prst="straightConnector1">
              <a:avLst/>
            </a:prstGeom>
            <a:noFill/>
            <a:ln w="50804" cap="flat">
              <a:solidFill>
                <a:srgbClr val="5B9BD5"/>
              </a:solidFill>
              <a:prstDash val="solid"/>
              <a:miter/>
              <a:tailEnd type="arrow"/>
            </a:ln>
          </p:spPr>
        </p:cxnSp>
        <p:cxnSp>
          <p:nvCxnSpPr>
            <p:cNvPr id="41" name="Straight Arrow Connector 54"/>
            <p:cNvCxnSpPr>
              <a:stCxn id="39" idx="6"/>
            </p:cNvCxnSpPr>
            <p:nvPr/>
          </p:nvCxnSpPr>
          <p:spPr>
            <a:xfrm flipV="1">
              <a:off x="4081049" y="3059966"/>
              <a:ext cx="1815029" cy="10159"/>
            </a:xfrm>
            <a:prstGeom prst="straightConnector1">
              <a:avLst/>
            </a:prstGeom>
            <a:noFill/>
            <a:ln w="50804" cap="flat">
              <a:solidFill>
                <a:srgbClr val="5B9BD5"/>
              </a:solidFill>
              <a:prstDash val="solid"/>
              <a:miter/>
              <a:tailEnd type="arrow"/>
            </a:ln>
          </p:spPr>
        </p:cxnSp>
        <p:cxnSp>
          <p:nvCxnSpPr>
            <p:cNvPr id="42" name="Straight Arrow Connector 55"/>
            <p:cNvCxnSpPr>
              <a:stCxn id="39" idx="6"/>
            </p:cNvCxnSpPr>
            <p:nvPr/>
          </p:nvCxnSpPr>
          <p:spPr>
            <a:xfrm>
              <a:off x="4081049" y="3070125"/>
              <a:ext cx="2136871" cy="861795"/>
            </a:xfrm>
            <a:prstGeom prst="straightConnector1">
              <a:avLst/>
            </a:prstGeom>
            <a:noFill/>
            <a:ln w="50804" cap="flat">
              <a:solidFill>
                <a:srgbClr val="5B9BD5"/>
              </a:solidFill>
              <a:prstDash val="solid"/>
              <a:miter/>
              <a:tailEnd type="arrow"/>
            </a:ln>
          </p:spPr>
        </p:cxnSp>
        <p:cxnSp>
          <p:nvCxnSpPr>
            <p:cNvPr id="43" name="Straight Arrow Connector 56"/>
            <p:cNvCxnSpPr>
              <a:stCxn id="39" idx="6"/>
            </p:cNvCxnSpPr>
            <p:nvPr/>
          </p:nvCxnSpPr>
          <p:spPr>
            <a:xfrm>
              <a:off x="4081049" y="3070125"/>
              <a:ext cx="1794702" cy="1733748"/>
            </a:xfrm>
            <a:prstGeom prst="straightConnector1">
              <a:avLst/>
            </a:prstGeom>
            <a:noFill/>
            <a:ln w="50804" cap="flat">
              <a:solidFill>
                <a:srgbClr val="5B9BD5"/>
              </a:solidFill>
              <a:prstDash val="solid"/>
              <a:miter/>
              <a:tailEnd type="arrow"/>
            </a:ln>
          </p:spPr>
        </p:cxnSp>
        <p:cxnSp>
          <p:nvCxnSpPr>
            <p:cNvPr id="44" name="Straight Arrow Connector 57"/>
            <p:cNvCxnSpPr>
              <a:stCxn id="39" idx="6"/>
            </p:cNvCxnSpPr>
            <p:nvPr/>
          </p:nvCxnSpPr>
          <p:spPr>
            <a:xfrm>
              <a:off x="4081049" y="3070125"/>
              <a:ext cx="892272" cy="2086076"/>
            </a:xfrm>
            <a:prstGeom prst="straightConnector1">
              <a:avLst/>
            </a:prstGeom>
            <a:noFill/>
            <a:ln w="50804" cap="flat">
              <a:solidFill>
                <a:srgbClr val="5B9BD5"/>
              </a:solidFill>
              <a:prstDash val="solid"/>
              <a:miter/>
              <a:tailEnd type="arrow"/>
            </a:ln>
          </p:spPr>
        </p:cxnSp>
        <p:cxnSp>
          <p:nvCxnSpPr>
            <p:cNvPr id="45" name="Straight Arrow Connector 58"/>
            <p:cNvCxnSpPr>
              <a:stCxn id="39" idx="6"/>
            </p:cNvCxnSpPr>
            <p:nvPr/>
          </p:nvCxnSpPr>
          <p:spPr>
            <a:xfrm>
              <a:off x="4081049" y="3070125"/>
              <a:ext cx="55879" cy="1733748"/>
            </a:xfrm>
            <a:prstGeom prst="straightConnector1">
              <a:avLst/>
            </a:prstGeom>
            <a:noFill/>
            <a:ln w="50804" cap="flat">
              <a:solidFill>
                <a:srgbClr val="5B9BD5"/>
              </a:solidFill>
              <a:prstDash val="solid"/>
              <a:miter/>
              <a:tailEnd type="arrow"/>
            </a:ln>
          </p:spPr>
        </p:cxnSp>
        <p:cxnSp>
          <p:nvCxnSpPr>
            <p:cNvPr id="46" name="Straight Arrow Connector 59"/>
            <p:cNvCxnSpPr>
              <a:stCxn id="39" idx="6"/>
            </p:cNvCxnSpPr>
            <p:nvPr/>
          </p:nvCxnSpPr>
          <p:spPr>
            <a:xfrm flipH="1">
              <a:off x="3769357" y="3070125"/>
              <a:ext cx="311692" cy="866879"/>
            </a:xfrm>
            <a:prstGeom prst="straightConnector1">
              <a:avLst/>
            </a:prstGeom>
            <a:noFill/>
            <a:ln w="50804" cap="flat">
              <a:solidFill>
                <a:srgbClr val="5B9BD5"/>
              </a:solidFill>
              <a:prstDash val="solid"/>
              <a:miter/>
              <a:tailEnd type="arrow"/>
            </a:ln>
          </p:spPr>
        </p:cxnSp>
      </p:grpSp>
      <p:grpSp>
        <p:nvGrpSpPr>
          <p:cNvPr id="4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4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9" name="Straight Arrow Connector 44"/>
            <p:cNvCxnSpPr>
              <a:stCxn id="48" idx="6"/>
            </p:cNvCxnSpPr>
            <p:nvPr/>
          </p:nvCxnSpPr>
          <p:spPr>
            <a:xfrm flipV="1">
              <a:off x="4131844" y="2661918"/>
              <a:ext cx="912599" cy="362487"/>
            </a:xfrm>
            <a:prstGeom prst="straightConnector1">
              <a:avLst/>
            </a:prstGeom>
            <a:noFill/>
            <a:ln w="50804" cap="flat">
              <a:solidFill>
                <a:srgbClr val="5B9BD5"/>
              </a:solidFill>
              <a:prstDash val="solid"/>
              <a:miter/>
              <a:tailEnd type="arrow"/>
            </a:ln>
          </p:spPr>
        </p:cxnSp>
        <p:cxnSp>
          <p:nvCxnSpPr>
            <p:cNvPr id="50" name="Straight Arrow Connector 45"/>
            <p:cNvCxnSpPr>
              <a:stCxn id="48" idx="6"/>
            </p:cNvCxnSpPr>
            <p:nvPr/>
          </p:nvCxnSpPr>
          <p:spPr>
            <a:xfrm flipV="1">
              <a:off x="4131844" y="3014246"/>
              <a:ext cx="1815029" cy="10159"/>
            </a:xfrm>
            <a:prstGeom prst="straightConnector1">
              <a:avLst/>
            </a:prstGeom>
            <a:noFill/>
            <a:ln w="50804" cap="flat">
              <a:solidFill>
                <a:srgbClr val="5B9BD5"/>
              </a:solidFill>
              <a:prstDash val="solid"/>
              <a:miter/>
              <a:tailEnd type="arrow"/>
            </a:ln>
          </p:spPr>
        </p:cxnSp>
        <p:cxnSp>
          <p:nvCxnSpPr>
            <p:cNvPr id="51" name="Straight Arrow Connector 46"/>
            <p:cNvCxnSpPr>
              <a:stCxn id="48" idx="6"/>
            </p:cNvCxnSpPr>
            <p:nvPr/>
          </p:nvCxnSpPr>
          <p:spPr>
            <a:xfrm>
              <a:off x="4131844" y="3024405"/>
              <a:ext cx="2136880" cy="861795"/>
            </a:xfrm>
            <a:prstGeom prst="straightConnector1">
              <a:avLst/>
            </a:prstGeom>
            <a:noFill/>
            <a:ln w="50804" cap="flat">
              <a:solidFill>
                <a:srgbClr val="5B9BD5"/>
              </a:solidFill>
              <a:prstDash val="solid"/>
              <a:miter/>
              <a:tailEnd type="arrow"/>
            </a:ln>
          </p:spPr>
        </p:cxnSp>
        <p:cxnSp>
          <p:nvCxnSpPr>
            <p:cNvPr id="52" name="Straight Arrow Connector 47"/>
            <p:cNvCxnSpPr>
              <a:stCxn id="48" idx="6"/>
            </p:cNvCxnSpPr>
            <p:nvPr/>
          </p:nvCxnSpPr>
          <p:spPr>
            <a:xfrm>
              <a:off x="4131844" y="3024405"/>
              <a:ext cx="1794711" cy="1733748"/>
            </a:xfrm>
            <a:prstGeom prst="straightConnector1">
              <a:avLst/>
            </a:prstGeom>
            <a:noFill/>
            <a:ln w="50804" cap="flat">
              <a:solidFill>
                <a:srgbClr val="5B9BD5"/>
              </a:solidFill>
              <a:prstDash val="solid"/>
              <a:miter/>
              <a:tailEnd type="arrow"/>
            </a:ln>
          </p:spPr>
        </p:cxnSp>
        <p:cxnSp>
          <p:nvCxnSpPr>
            <p:cNvPr id="53" name="Straight Arrow Connector 48"/>
            <p:cNvCxnSpPr>
              <a:stCxn id="48" idx="6"/>
            </p:cNvCxnSpPr>
            <p:nvPr/>
          </p:nvCxnSpPr>
          <p:spPr>
            <a:xfrm>
              <a:off x="4131844" y="3024405"/>
              <a:ext cx="892271" cy="2086076"/>
            </a:xfrm>
            <a:prstGeom prst="straightConnector1">
              <a:avLst/>
            </a:prstGeom>
            <a:noFill/>
            <a:ln w="50804" cap="flat">
              <a:solidFill>
                <a:srgbClr val="5B9BD5"/>
              </a:solidFill>
              <a:prstDash val="solid"/>
              <a:miter/>
              <a:tailEnd type="arrow"/>
            </a:ln>
          </p:spPr>
        </p:cxnSp>
        <p:cxnSp>
          <p:nvCxnSpPr>
            <p:cNvPr id="54" name="Straight Arrow Connector 49"/>
            <p:cNvCxnSpPr>
              <a:stCxn id="48" idx="6"/>
            </p:cNvCxnSpPr>
            <p:nvPr/>
          </p:nvCxnSpPr>
          <p:spPr>
            <a:xfrm>
              <a:off x="4131844" y="3024405"/>
              <a:ext cx="55879" cy="1733748"/>
            </a:xfrm>
            <a:prstGeom prst="straightConnector1">
              <a:avLst/>
            </a:prstGeom>
            <a:noFill/>
            <a:ln w="50804" cap="flat">
              <a:solidFill>
                <a:srgbClr val="5B9BD5"/>
              </a:solidFill>
              <a:prstDash val="solid"/>
              <a:miter/>
              <a:tailEnd type="arrow"/>
            </a:ln>
          </p:spPr>
        </p:cxnSp>
        <p:cxnSp>
          <p:nvCxnSpPr>
            <p:cNvPr id="55" name="Straight Arrow Connector 50"/>
            <p:cNvCxnSpPr>
              <a:stCxn id="48" idx="6"/>
            </p:cNvCxnSpPr>
            <p:nvPr/>
          </p:nvCxnSpPr>
          <p:spPr>
            <a:xfrm flipH="1">
              <a:off x="3820162" y="3024405"/>
              <a:ext cx="311682" cy="866879"/>
            </a:xfrm>
            <a:prstGeom prst="straightConnector1">
              <a:avLst/>
            </a:prstGeom>
            <a:noFill/>
            <a:ln w="50804" cap="flat">
              <a:solidFill>
                <a:srgbClr val="5B9BD5"/>
              </a:solidFill>
              <a:prstDash val="solid"/>
              <a:miter/>
              <a:tailEnd type="arrow"/>
            </a:ln>
          </p:spPr>
        </p:cxnSp>
      </p:grpSp>
      <p:grpSp>
        <p:nvGrpSpPr>
          <p:cNvPr id="5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5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8" name="Straight Arrow Connector 35"/>
            <p:cNvCxnSpPr>
              <a:stCxn id="57" idx="6"/>
            </p:cNvCxnSpPr>
            <p:nvPr/>
          </p:nvCxnSpPr>
          <p:spPr>
            <a:xfrm flipV="1">
              <a:off x="4142003" y="2682236"/>
              <a:ext cx="912599" cy="362487"/>
            </a:xfrm>
            <a:prstGeom prst="straightConnector1">
              <a:avLst/>
            </a:prstGeom>
            <a:noFill/>
            <a:ln w="50804" cap="flat">
              <a:solidFill>
                <a:srgbClr val="5B9BD5"/>
              </a:solidFill>
              <a:prstDash val="solid"/>
              <a:miter/>
              <a:tailEnd type="arrow"/>
            </a:ln>
          </p:spPr>
        </p:cxnSp>
        <p:cxnSp>
          <p:nvCxnSpPr>
            <p:cNvPr id="59" name="Straight Arrow Connector 36"/>
            <p:cNvCxnSpPr>
              <a:stCxn id="57" idx="6"/>
            </p:cNvCxnSpPr>
            <p:nvPr/>
          </p:nvCxnSpPr>
          <p:spPr>
            <a:xfrm flipV="1">
              <a:off x="4142003" y="3034564"/>
              <a:ext cx="1815029" cy="10159"/>
            </a:xfrm>
            <a:prstGeom prst="straightConnector1">
              <a:avLst/>
            </a:prstGeom>
            <a:noFill/>
            <a:ln w="50804" cap="flat">
              <a:solidFill>
                <a:srgbClr val="5B9BD5"/>
              </a:solidFill>
              <a:prstDash val="solid"/>
              <a:miter/>
              <a:tailEnd type="arrow"/>
            </a:ln>
          </p:spPr>
        </p:cxnSp>
        <p:cxnSp>
          <p:nvCxnSpPr>
            <p:cNvPr id="60" name="Straight Arrow Connector 37"/>
            <p:cNvCxnSpPr>
              <a:stCxn id="57" idx="6"/>
            </p:cNvCxnSpPr>
            <p:nvPr/>
          </p:nvCxnSpPr>
          <p:spPr>
            <a:xfrm>
              <a:off x="4142003" y="3044723"/>
              <a:ext cx="2136880" cy="861794"/>
            </a:xfrm>
            <a:prstGeom prst="straightConnector1">
              <a:avLst/>
            </a:prstGeom>
            <a:noFill/>
            <a:ln w="50804" cap="flat">
              <a:solidFill>
                <a:srgbClr val="5B9BD5"/>
              </a:solidFill>
              <a:prstDash val="solid"/>
              <a:miter/>
              <a:tailEnd type="arrow"/>
            </a:ln>
          </p:spPr>
        </p:cxnSp>
        <p:cxnSp>
          <p:nvCxnSpPr>
            <p:cNvPr id="61" name="Straight Arrow Connector 38"/>
            <p:cNvCxnSpPr>
              <a:stCxn id="57" idx="6"/>
            </p:cNvCxnSpPr>
            <p:nvPr/>
          </p:nvCxnSpPr>
          <p:spPr>
            <a:xfrm>
              <a:off x="4142003" y="3044723"/>
              <a:ext cx="1794711" cy="1733748"/>
            </a:xfrm>
            <a:prstGeom prst="straightConnector1">
              <a:avLst/>
            </a:prstGeom>
            <a:noFill/>
            <a:ln w="50804" cap="flat">
              <a:solidFill>
                <a:srgbClr val="5B9BD5"/>
              </a:solidFill>
              <a:prstDash val="solid"/>
              <a:miter/>
              <a:tailEnd type="arrow"/>
            </a:ln>
          </p:spPr>
        </p:cxnSp>
        <p:cxnSp>
          <p:nvCxnSpPr>
            <p:cNvPr id="62" name="Straight Arrow Connector 39"/>
            <p:cNvCxnSpPr>
              <a:stCxn id="57" idx="6"/>
            </p:cNvCxnSpPr>
            <p:nvPr/>
          </p:nvCxnSpPr>
          <p:spPr>
            <a:xfrm>
              <a:off x="4142003" y="3044723"/>
              <a:ext cx="892281" cy="2086075"/>
            </a:xfrm>
            <a:prstGeom prst="straightConnector1">
              <a:avLst/>
            </a:prstGeom>
            <a:noFill/>
            <a:ln w="50804" cap="flat">
              <a:solidFill>
                <a:srgbClr val="5B9BD5"/>
              </a:solidFill>
              <a:prstDash val="solid"/>
              <a:miter/>
              <a:tailEnd type="arrow"/>
            </a:ln>
          </p:spPr>
        </p:cxnSp>
        <p:cxnSp>
          <p:nvCxnSpPr>
            <p:cNvPr id="63" name="Straight Arrow Connector 40"/>
            <p:cNvCxnSpPr>
              <a:stCxn id="57" idx="6"/>
            </p:cNvCxnSpPr>
            <p:nvPr/>
          </p:nvCxnSpPr>
          <p:spPr>
            <a:xfrm>
              <a:off x="4142003" y="3044723"/>
              <a:ext cx="55879" cy="1733748"/>
            </a:xfrm>
            <a:prstGeom prst="straightConnector1">
              <a:avLst/>
            </a:prstGeom>
            <a:noFill/>
            <a:ln w="50804" cap="flat">
              <a:solidFill>
                <a:srgbClr val="5B9BD5"/>
              </a:solidFill>
              <a:prstDash val="solid"/>
              <a:miter/>
              <a:tailEnd type="arrow"/>
            </a:ln>
          </p:spPr>
        </p:cxnSp>
        <p:cxnSp>
          <p:nvCxnSpPr>
            <p:cNvPr id="64" name="Straight Arrow Connector 41"/>
            <p:cNvCxnSpPr>
              <a:stCxn id="57" idx="6"/>
            </p:cNvCxnSpPr>
            <p:nvPr/>
          </p:nvCxnSpPr>
          <p:spPr>
            <a:xfrm flipH="1">
              <a:off x="3830321" y="3044723"/>
              <a:ext cx="311682" cy="866879"/>
            </a:xfrm>
            <a:prstGeom prst="straightConnector1">
              <a:avLst/>
            </a:prstGeom>
            <a:noFill/>
            <a:ln w="50804" cap="flat">
              <a:solidFill>
                <a:srgbClr val="5B9BD5"/>
              </a:solidFill>
              <a:prstDash val="solid"/>
              <a:miter/>
              <a:tailEnd type="arrow"/>
            </a:ln>
          </p:spPr>
        </p:cxnSp>
      </p:grpSp>
      <p:sp>
        <p:nvSpPr>
          <p:cNvPr id="65"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66" name="Group 32"/>
          <p:cNvGrpSpPr/>
          <p:nvPr/>
        </p:nvGrpSpPr>
        <p:grpSpPr>
          <a:xfrm>
            <a:off x="3728717" y="2692398"/>
            <a:ext cx="2570479" cy="2519685"/>
            <a:chOff x="3677917" y="2661918"/>
            <a:chExt cx="2570479" cy="2519685"/>
          </a:xfrm>
        </p:grpSpPr>
        <p:cxnSp>
          <p:nvCxnSpPr>
            <p:cNvPr id="67" name="Straight Arrow Connector 3"/>
            <p:cNvCxnSpPr>
              <a:stCxn id="73" idx="6"/>
            </p:cNvCxnSpPr>
            <p:nvPr/>
          </p:nvCxnSpPr>
          <p:spPr>
            <a:xfrm flipV="1">
              <a:off x="4111526" y="2733041"/>
              <a:ext cx="912589" cy="362486"/>
            </a:xfrm>
            <a:prstGeom prst="straightConnector1">
              <a:avLst/>
            </a:prstGeom>
            <a:noFill/>
            <a:ln w="50804" cap="flat">
              <a:solidFill>
                <a:srgbClr val="FF0000"/>
              </a:solidFill>
              <a:prstDash val="solid"/>
              <a:miter/>
              <a:tailEnd type="arrow"/>
            </a:ln>
          </p:spPr>
        </p:cxnSp>
        <p:cxnSp>
          <p:nvCxnSpPr>
            <p:cNvPr id="68" name="Straight Arrow Connector 13"/>
            <p:cNvCxnSpPr>
              <a:stCxn id="73" idx="6"/>
            </p:cNvCxnSpPr>
            <p:nvPr/>
          </p:nvCxnSpPr>
          <p:spPr>
            <a:xfrm flipV="1">
              <a:off x="4111526" y="3085369"/>
              <a:ext cx="1815029" cy="10158"/>
            </a:xfrm>
            <a:prstGeom prst="straightConnector1">
              <a:avLst/>
            </a:prstGeom>
            <a:noFill/>
            <a:ln w="50804" cap="flat">
              <a:solidFill>
                <a:srgbClr val="FF0000"/>
              </a:solidFill>
              <a:prstDash val="solid"/>
              <a:miter/>
              <a:tailEnd type="arrow"/>
            </a:ln>
          </p:spPr>
        </p:cxnSp>
        <p:cxnSp>
          <p:nvCxnSpPr>
            <p:cNvPr id="69" name="Straight Arrow Connector 16"/>
            <p:cNvCxnSpPr>
              <a:stCxn id="73" idx="6"/>
            </p:cNvCxnSpPr>
            <p:nvPr/>
          </p:nvCxnSpPr>
          <p:spPr>
            <a:xfrm>
              <a:off x="4111526" y="3095527"/>
              <a:ext cx="2136870" cy="861795"/>
            </a:xfrm>
            <a:prstGeom prst="straightConnector1">
              <a:avLst/>
            </a:prstGeom>
            <a:noFill/>
            <a:ln w="50804" cap="flat">
              <a:solidFill>
                <a:srgbClr val="FF0000"/>
              </a:solidFill>
              <a:prstDash val="solid"/>
              <a:miter/>
              <a:tailEnd type="arrow"/>
            </a:ln>
          </p:spPr>
        </p:cxnSp>
        <p:cxnSp>
          <p:nvCxnSpPr>
            <p:cNvPr id="70" name="Straight Arrow Connector 24"/>
            <p:cNvCxnSpPr>
              <a:stCxn id="73" idx="6"/>
            </p:cNvCxnSpPr>
            <p:nvPr/>
          </p:nvCxnSpPr>
          <p:spPr>
            <a:xfrm>
              <a:off x="4111526" y="3095527"/>
              <a:ext cx="1794711" cy="1733748"/>
            </a:xfrm>
            <a:prstGeom prst="straightConnector1">
              <a:avLst/>
            </a:prstGeom>
            <a:noFill/>
            <a:ln w="50804" cap="flat">
              <a:solidFill>
                <a:srgbClr val="FF0000"/>
              </a:solidFill>
              <a:prstDash val="solid"/>
              <a:miter/>
              <a:tailEnd type="arrow"/>
            </a:ln>
          </p:spPr>
        </p:cxnSp>
        <p:cxnSp>
          <p:nvCxnSpPr>
            <p:cNvPr id="71" name="Straight Arrow Connector 25"/>
            <p:cNvCxnSpPr>
              <a:stCxn id="73" idx="6"/>
            </p:cNvCxnSpPr>
            <p:nvPr/>
          </p:nvCxnSpPr>
          <p:spPr>
            <a:xfrm>
              <a:off x="4111526" y="3095527"/>
              <a:ext cx="892271" cy="2086076"/>
            </a:xfrm>
            <a:prstGeom prst="straightConnector1">
              <a:avLst/>
            </a:prstGeom>
            <a:noFill/>
            <a:ln w="50804" cap="flat">
              <a:solidFill>
                <a:srgbClr val="FF0000"/>
              </a:solidFill>
              <a:prstDash val="solid"/>
              <a:miter/>
              <a:tailEnd type="arrow"/>
            </a:ln>
          </p:spPr>
        </p:cxnSp>
        <p:cxnSp>
          <p:nvCxnSpPr>
            <p:cNvPr id="72" name="Straight Arrow Connector 26"/>
            <p:cNvCxnSpPr>
              <a:stCxn id="73" idx="6"/>
            </p:cNvCxnSpPr>
            <p:nvPr/>
          </p:nvCxnSpPr>
          <p:spPr>
            <a:xfrm>
              <a:off x="4111526" y="3095527"/>
              <a:ext cx="55879" cy="1733748"/>
            </a:xfrm>
            <a:prstGeom prst="straightConnector1">
              <a:avLst/>
            </a:prstGeom>
            <a:noFill/>
            <a:ln w="50804" cap="flat">
              <a:solidFill>
                <a:srgbClr val="FF0000"/>
              </a:solidFill>
              <a:prstDash val="solid"/>
              <a:miter/>
              <a:tailEnd type="arrow"/>
            </a:ln>
          </p:spPr>
        </p:cxnSp>
        <p:sp>
          <p:nvSpPr>
            <p:cNvPr id="73"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74" name="Straight Arrow Connector 29"/>
            <p:cNvCxnSpPr>
              <a:stCxn id="73" idx="6"/>
            </p:cNvCxnSpPr>
            <p:nvPr/>
          </p:nvCxnSpPr>
          <p:spPr>
            <a:xfrm flipH="1">
              <a:off x="3799844" y="3095527"/>
              <a:ext cx="311682" cy="86686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grpSp>
        <p:nvGrpSpPr>
          <p:cNvPr id="57" name="Group 42"/>
          <p:cNvGrpSpPr/>
          <p:nvPr/>
        </p:nvGrpSpPr>
        <p:grpSpPr>
          <a:xfrm>
            <a:off x="3698235" y="2590796"/>
            <a:ext cx="2570489" cy="2519685"/>
            <a:chOff x="3698235" y="2590796"/>
            <a:chExt cx="2570489" cy="2519685"/>
          </a:xfrm>
          <a:scene3d>
            <a:camera prst="orthographicFront">
              <a:rot lat="0" lon="0" rev="5400000"/>
            </a:camera>
            <a:lightRig rig="threePt" dir="t"/>
          </a:scene3d>
        </p:grpSpPr>
        <p:sp>
          <p:nvSpPr>
            <p:cNvPr id="58" name="Oval 43"/>
            <p:cNvSpPr/>
            <p:nvPr/>
          </p:nvSpPr>
          <p:spPr>
            <a:xfrm>
              <a:off x="3698235" y="2590796"/>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9" name="Straight Arrow Connector 44"/>
            <p:cNvCxnSpPr>
              <a:stCxn id="58" idx="6"/>
            </p:cNvCxnSpPr>
            <p:nvPr/>
          </p:nvCxnSpPr>
          <p:spPr>
            <a:xfrm flipV="1">
              <a:off x="4131844" y="2661918"/>
              <a:ext cx="912599" cy="362487"/>
            </a:xfrm>
            <a:prstGeom prst="straightConnector1">
              <a:avLst/>
            </a:prstGeom>
            <a:noFill/>
            <a:ln w="50804" cap="flat">
              <a:solidFill>
                <a:srgbClr val="FF0000"/>
              </a:solidFill>
              <a:prstDash val="solid"/>
              <a:miter/>
              <a:tailEnd type="arrow"/>
            </a:ln>
          </p:spPr>
        </p:cxnSp>
        <p:cxnSp>
          <p:nvCxnSpPr>
            <p:cNvPr id="60" name="Straight Arrow Connector 45"/>
            <p:cNvCxnSpPr>
              <a:stCxn id="58" idx="6"/>
            </p:cNvCxnSpPr>
            <p:nvPr/>
          </p:nvCxnSpPr>
          <p:spPr>
            <a:xfrm flipV="1">
              <a:off x="4131844" y="3014246"/>
              <a:ext cx="1815029" cy="10159"/>
            </a:xfrm>
            <a:prstGeom prst="straightConnector1">
              <a:avLst/>
            </a:prstGeom>
            <a:noFill/>
            <a:ln w="50804" cap="flat">
              <a:solidFill>
                <a:srgbClr val="FF0000"/>
              </a:solidFill>
              <a:prstDash val="solid"/>
              <a:miter/>
              <a:tailEnd type="arrow"/>
            </a:ln>
          </p:spPr>
        </p:cxnSp>
        <p:cxnSp>
          <p:nvCxnSpPr>
            <p:cNvPr id="61" name="Straight Arrow Connector 46"/>
            <p:cNvCxnSpPr>
              <a:stCxn id="58" idx="6"/>
            </p:cNvCxnSpPr>
            <p:nvPr/>
          </p:nvCxnSpPr>
          <p:spPr>
            <a:xfrm>
              <a:off x="4131844" y="3024405"/>
              <a:ext cx="2136880" cy="861795"/>
            </a:xfrm>
            <a:prstGeom prst="straightConnector1">
              <a:avLst/>
            </a:prstGeom>
            <a:noFill/>
            <a:ln w="50804" cap="flat">
              <a:solidFill>
                <a:srgbClr val="FF0000"/>
              </a:solidFill>
              <a:prstDash val="solid"/>
              <a:miter/>
              <a:tailEnd type="arrow"/>
            </a:ln>
          </p:spPr>
        </p:cxnSp>
        <p:cxnSp>
          <p:nvCxnSpPr>
            <p:cNvPr id="62" name="Straight Arrow Connector 47"/>
            <p:cNvCxnSpPr>
              <a:stCxn id="58" idx="6"/>
            </p:cNvCxnSpPr>
            <p:nvPr/>
          </p:nvCxnSpPr>
          <p:spPr>
            <a:xfrm>
              <a:off x="4131844" y="3024405"/>
              <a:ext cx="1794711" cy="1733748"/>
            </a:xfrm>
            <a:prstGeom prst="straightConnector1">
              <a:avLst/>
            </a:prstGeom>
            <a:noFill/>
            <a:ln w="50804" cap="flat">
              <a:solidFill>
                <a:srgbClr val="FF0000"/>
              </a:solidFill>
              <a:prstDash val="solid"/>
              <a:miter/>
              <a:tailEnd type="arrow"/>
            </a:ln>
          </p:spPr>
        </p:cxnSp>
        <p:cxnSp>
          <p:nvCxnSpPr>
            <p:cNvPr id="63" name="Straight Arrow Connector 48"/>
            <p:cNvCxnSpPr>
              <a:stCxn id="58" idx="6"/>
            </p:cNvCxnSpPr>
            <p:nvPr/>
          </p:nvCxnSpPr>
          <p:spPr>
            <a:xfrm>
              <a:off x="4131844" y="3024405"/>
              <a:ext cx="892271" cy="2086076"/>
            </a:xfrm>
            <a:prstGeom prst="straightConnector1">
              <a:avLst/>
            </a:prstGeom>
            <a:noFill/>
            <a:ln w="50804" cap="flat">
              <a:solidFill>
                <a:srgbClr val="FF0000"/>
              </a:solidFill>
              <a:prstDash val="solid"/>
              <a:miter/>
              <a:tailEnd type="arrow"/>
            </a:ln>
          </p:spPr>
        </p:cxnSp>
        <p:cxnSp>
          <p:nvCxnSpPr>
            <p:cNvPr id="64" name="Straight Arrow Connector 49"/>
            <p:cNvCxnSpPr>
              <a:stCxn id="58" idx="6"/>
            </p:cNvCxnSpPr>
            <p:nvPr/>
          </p:nvCxnSpPr>
          <p:spPr>
            <a:xfrm>
              <a:off x="4131844" y="3024405"/>
              <a:ext cx="55879" cy="1733748"/>
            </a:xfrm>
            <a:prstGeom prst="straightConnector1">
              <a:avLst/>
            </a:prstGeom>
            <a:noFill/>
            <a:ln w="50804" cap="flat">
              <a:solidFill>
                <a:srgbClr val="FF0000"/>
              </a:solidFill>
              <a:prstDash val="solid"/>
              <a:miter/>
              <a:tailEnd type="arrow"/>
            </a:ln>
          </p:spPr>
        </p:cxnSp>
        <p:cxnSp>
          <p:nvCxnSpPr>
            <p:cNvPr id="65" name="Straight Arrow Connector 50"/>
            <p:cNvCxnSpPr>
              <a:stCxn id="58" idx="6"/>
            </p:cNvCxnSpPr>
            <p:nvPr/>
          </p:nvCxnSpPr>
          <p:spPr>
            <a:xfrm flipH="1">
              <a:off x="3820162" y="3024405"/>
              <a:ext cx="311682" cy="866879"/>
            </a:xfrm>
            <a:prstGeom prst="straightConnector1">
              <a:avLst/>
            </a:prstGeom>
            <a:noFill/>
            <a:ln w="50804" cap="flat">
              <a:solidFill>
                <a:srgbClr val="FF0000"/>
              </a:solidFill>
              <a:prstDash val="solid"/>
              <a:miter/>
              <a:tailEnd type="arrow"/>
            </a:ln>
          </p:spPr>
        </p:cxnSp>
      </p:grpSp>
      <p:grpSp>
        <p:nvGrpSpPr>
          <p:cNvPr id="30" name="Group 32"/>
          <p:cNvGrpSpPr/>
          <p:nvPr/>
        </p:nvGrpSpPr>
        <p:grpSpPr>
          <a:xfrm>
            <a:off x="3677917" y="2661918"/>
            <a:ext cx="2570479" cy="2519685"/>
            <a:chOff x="3677917" y="2661918"/>
            <a:chExt cx="2570479" cy="2519685"/>
          </a:xfrm>
        </p:grpSpPr>
        <p:sp>
          <p:nvSpPr>
            <p:cNvPr id="31" name="Oval 15"/>
            <p:cNvSpPr/>
            <p:nvPr/>
          </p:nvSpPr>
          <p:spPr>
            <a:xfrm>
              <a:off x="3677917" y="266191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00B050"/>
            </a:solidFill>
            <a:ln w="12701" cap="flat">
              <a:solidFill>
                <a:srgbClr val="54823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32" name="Straight Arrow Connector 3"/>
            <p:cNvCxnSpPr>
              <a:stCxn id="31" idx="6"/>
            </p:cNvCxnSpPr>
            <p:nvPr/>
          </p:nvCxnSpPr>
          <p:spPr>
            <a:xfrm flipV="1">
              <a:off x="4111526" y="2733041"/>
              <a:ext cx="912589" cy="362486"/>
            </a:xfrm>
            <a:prstGeom prst="straightConnector1">
              <a:avLst/>
            </a:prstGeom>
            <a:noFill/>
            <a:ln w="50804" cap="flat">
              <a:solidFill>
                <a:srgbClr val="5B9BD5"/>
              </a:solidFill>
              <a:prstDash val="solid"/>
              <a:miter/>
              <a:tailEnd type="arrow"/>
            </a:ln>
          </p:spPr>
        </p:cxnSp>
        <p:cxnSp>
          <p:nvCxnSpPr>
            <p:cNvPr id="33" name="Straight Arrow Connector 13"/>
            <p:cNvCxnSpPr>
              <a:stCxn id="31" idx="6"/>
            </p:cNvCxnSpPr>
            <p:nvPr/>
          </p:nvCxnSpPr>
          <p:spPr>
            <a:xfrm flipV="1">
              <a:off x="4111526" y="3085368"/>
              <a:ext cx="1815029" cy="10159"/>
            </a:xfrm>
            <a:prstGeom prst="straightConnector1">
              <a:avLst/>
            </a:prstGeom>
            <a:noFill/>
            <a:ln w="50804" cap="flat">
              <a:solidFill>
                <a:srgbClr val="5B9BD5"/>
              </a:solidFill>
              <a:prstDash val="solid"/>
              <a:miter/>
              <a:tailEnd type="arrow"/>
            </a:ln>
          </p:spPr>
        </p:cxnSp>
        <p:cxnSp>
          <p:nvCxnSpPr>
            <p:cNvPr id="34" name="Straight Arrow Connector 16"/>
            <p:cNvCxnSpPr>
              <a:stCxn id="31" idx="6"/>
            </p:cNvCxnSpPr>
            <p:nvPr/>
          </p:nvCxnSpPr>
          <p:spPr>
            <a:xfrm>
              <a:off x="4111526" y="3095527"/>
              <a:ext cx="2136870" cy="861795"/>
            </a:xfrm>
            <a:prstGeom prst="straightConnector1">
              <a:avLst/>
            </a:prstGeom>
            <a:noFill/>
            <a:ln w="50804" cap="flat">
              <a:solidFill>
                <a:srgbClr val="5B9BD5"/>
              </a:solidFill>
              <a:prstDash val="solid"/>
              <a:miter/>
              <a:tailEnd type="arrow"/>
            </a:ln>
          </p:spPr>
        </p:cxnSp>
        <p:cxnSp>
          <p:nvCxnSpPr>
            <p:cNvPr id="35" name="Straight Arrow Connector 24"/>
            <p:cNvCxnSpPr>
              <a:stCxn id="31" idx="6"/>
            </p:cNvCxnSpPr>
            <p:nvPr/>
          </p:nvCxnSpPr>
          <p:spPr>
            <a:xfrm>
              <a:off x="4111526" y="3095527"/>
              <a:ext cx="1794711" cy="1733748"/>
            </a:xfrm>
            <a:prstGeom prst="straightConnector1">
              <a:avLst/>
            </a:prstGeom>
            <a:noFill/>
            <a:ln w="50804" cap="flat">
              <a:solidFill>
                <a:srgbClr val="5B9BD5"/>
              </a:solidFill>
              <a:prstDash val="solid"/>
              <a:miter/>
              <a:tailEnd type="arrow"/>
            </a:ln>
          </p:spPr>
        </p:cxnSp>
        <p:cxnSp>
          <p:nvCxnSpPr>
            <p:cNvPr id="36" name="Straight Arrow Connector 25"/>
            <p:cNvCxnSpPr>
              <a:stCxn id="31" idx="6"/>
            </p:cNvCxnSpPr>
            <p:nvPr/>
          </p:nvCxnSpPr>
          <p:spPr>
            <a:xfrm>
              <a:off x="4111526" y="3095527"/>
              <a:ext cx="892271" cy="2086076"/>
            </a:xfrm>
            <a:prstGeom prst="straightConnector1">
              <a:avLst/>
            </a:prstGeom>
            <a:noFill/>
            <a:ln w="50804" cap="flat">
              <a:solidFill>
                <a:srgbClr val="5B9BD5"/>
              </a:solidFill>
              <a:prstDash val="solid"/>
              <a:miter/>
              <a:tailEnd type="arrow"/>
            </a:ln>
          </p:spPr>
        </p:cxnSp>
        <p:cxnSp>
          <p:nvCxnSpPr>
            <p:cNvPr id="37" name="Straight Arrow Connector 26"/>
            <p:cNvCxnSpPr>
              <a:stCxn id="31" idx="6"/>
            </p:cNvCxnSpPr>
            <p:nvPr/>
          </p:nvCxnSpPr>
          <p:spPr>
            <a:xfrm>
              <a:off x="4111526" y="3095527"/>
              <a:ext cx="55879" cy="1733748"/>
            </a:xfrm>
            <a:prstGeom prst="straightConnector1">
              <a:avLst/>
            </a:prstGeom>
            <a:noFill/>
            <a:ln w="50804" cap="flat">
              <a:solidFill>
                <a:srgbClr val="5B9BD5"/>
              </a:solidFill>
              <a:prstDash val="solid"/>
              <a:miter/>
              <a:tailEnd type="arrow"/>
            </a:ln>
          </p:spPr>
        </p:cxnSp>
        <p:cxnSp>
          <p:nvCxnSpPr>
            <p:cNvPr id="38" name="Straight Arrow Connector 29"/>
            <p:cNvCxnSpPr>
              <a:stCxn id="31" idx="6"/>
            </p:cNvCxnSpPr>
            <p:nvPr/>
          </p:nvCxnSpPr>
          <p:spPr>
            <a:xfrm flipH="1">
              <a:off x="3799844" y="3095527"/>
              <a:ext cx="311682" cy="866869"/>
            </a:xfrm>
            <a:prstGeom prst="straightConnector1">
              <a:avLst/>
            </a:prstGeom>
            <a:noFill/>
            <a:ln w="50804" cap="flat">
              <a:solidFill>
                <a:srgbClr val="5B9BD5"/>
              </a:solidFill>
              <a:prstDash val="solid"/>
              <a:miter/>
              <a:tailEnd type="arrow"/>
            </a:ln>
          </p:spPr>
        </p:cxnSp>
      </p:grpSp>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What is the KCC?</a:t>
            </a:r>
          </a:p>
        </p:txBody>
      </p:sp>
      <p:grpSp>
        <p:nvGrpSpPr>
          <p:cNvPr id="3" name="Group 87"/>
          <p:cNvGrpSpPr/>
          <p:nvPr/>
        </p:nvGrpSpPr>
        <p:grpSpPr>
          <a:xfrm>
            <a:off x="3733796" y="2702564"/>
            <a:ext cx="2570479" cy="2519674"/>
            <a:chOff x="3733796" y="2702564"/>
            <a:chExt cx="2570479" cy="2519674"/>
          </a:xfrm>
          <a:scene3d>
            <a:camera prst="orthographicFront">
              <a:rot lat="0" lon="0" rev="18900000"/>
            </a:camera>
            <a:lightRig rig="threePt" dir="t"/>
          </a:scene3d>
        </p:grpSpPr>
        <p:sp>
          <p:nvSpPr>
            <p:cNvPr id="4" name="Oval 88"/>
            <p:cNvSpPr/>
            <p:nvPr/>
          </p:nvSpPr>
          <p:spPr>
            <a:xfrm>
              <a:off x="3733796" y="270256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 name="Straight Arrow Connector 89"/>
            <p:cNvCxnSpPr>
              <a:stCxn id="4" idx="6"/>
            </p:cNvCxnSpPr>
            <p:nvPr/>
          </p:nvCxnSpPr>
          <p:spPr>
            <a:xfrm flipV="1">
              <a:off x="4167405" y="2773676"/>
              <a:ext cx="912599" cy="362487"/>
            </a:xfrm>
            <a:prstGeom prst="straightConnector1">
              <a:avLst/>
            </a:prstGeom>
            <a:noFill/>
            <a:ln w="50804" cap="flat">
              <a:solidFill>
                <a:srgbClr val="FF0000"/>
              </a:solidFill>
              <a:prstDash val="solid"/>
              <a:miter/>
              <a:tailEnd type="arrow"/>
            </a:ln>
          </p:spPr>
        </p:cxnSp>
        <p:cxnSp>
          <p:nvCxnSpPr>
            <p:cNvPr id="6" name="Straight Arrow Connector 90"/>
            <p:cNvCxnSpPr>
              <a:stCxn id="4" idx="6"/>
            </p:cNvCxnSpPr>
            <p:nvPr/>
          </p:nvCxnSpPr>
          <p:spPr>
            <a:xfrm flipV="1">
              <a:off x="4167405" y="3126004"/>
              <a:ext cx="1815029" cy="10159"/>
            </a:xfrm>
            <a:prstGeom prst="straightConnector1">
              <a:avLst/>
            </a:prstGeom>
            <a:noFill/>
            <a:ln w="50804" cap="flat">
              <a:solidFill>
                <a:srgbClr val="FF0000"/>
              </a:solidFill>
              <a:prstDash val="solid"/>
              <a:miter/>
              <a:tailEnd type="arrow"/>
            </a:ln>
          </p:spPr>
        </p:cxnSp>
        <p:cxnSp>
          <p:nvCxnSpPr>
            <p:cNvPr id="7" name="Straight Arrow Connector 91"/>
            <p:cNvCxnSpPr>
              <a:stCxn id="4" idx="6"/>
            </p:cNvCxnSpPr>
            <p:nvPr/>
          </p:nvCxnSpPr>
          <p:spPr>
            <a:xfrm>
              <a:off x="4167405" y="3136163"/>
              <a:ext cx="2136870" cy="861794"/>
            </a:xfrm>
            <a:prstGeom prst="straightConnector1">
              <a:avLst/>
            </a:prstGeom>
            <a:noFill/>
            <a:ln w="50804" cap="flat">
              <a:solidFill>
                <a:srgbClr val="FF0000"/>
              </a:solidFill>
              <a:prstDash val="solid"/>
              <a:miter/>
              <a:tailEnd type="arrow"/>
            </a:ln>
          </p:spPr>
        </p:cxnSp>
        <p:cxnSp>
          <p:nvCxnSpPr>
            <p:cNvPr id="8" name="Straight Arrow Connector 92"/>
            <p:cNvCxnSpPr>
              <a:stCxn id="4" idx="6"/>
            </p:cNvCxnSpPr>
            <p:nvPr/>
          </p:nvCxnSpPr>
          <p:spPr>
            <a:xfrm>
              <a:off x="4167405" y="3136163"/>
              <a:ext cx="1794711" cy="1733748"/>
            </a:xfrm>
            <a:prstGeom prst="straightConnector1">
              <a:avLst/>
            </a:prstGeom>
            <a:noFill/>
            <a:ln w="50804" cap="flat">
              <a:solidFill>
                <a:srgbClr val="FF0000"/>
              </a:solidFill>
              <a:prstDash val="solid"/>
              <a:miter/>
              <a:tailEnd type="arrow"/>
            </a:ln>
          </p:spPr>
        </p:cxnSp>
        <p:cxnSp>
          <p:nvCxnSpPr>
            <p:cNvPr id="9" name="Straight Arrow Connector 93"/>
            <p:cNvCxnSpPr>
              <a:stCxn id="4" idx="6"/>
            </p:cNvCxnSpPr>
            <p:nvPr/>
          </p:nvCxnSpPr>
          <p:spPr>
            <a:xfrm>
              <a:off x="4167405" y="3136163"/>
              <a:ext cx="892271" cy="2086075"/>
            </a:xfrm>
            <a:prstGeom prst="straightConnector1">
              <a:avLst/>
            </a:prstGeom>
            <a:noFill/>
            <a:ln w="50804" cap="flat">
              <a:solidFill>
                <a:srgbClr val="FF0000"/>
              </a:solidFill>
              <a:prstDash val="solid"/>
              <a:miter/>
              <a:tailEnd type="arrow"/>
            </a:ln>
          </p:spPr>
        </p:cxnSp>
        <p:cxnSp>
          <p:nvCxnSpPr>
            <p:cNvPr id="10" name="Straight Arrow Connector 94"/>
            <p:cNvCxnSpPr>
              <a:stCxn id="4" idx="6"/>
            </p:cNvCxnSpPr>
            <p:nvPr/>
          </p:nvCxnSpPr>
          <p:spPr>
            <a:xfrm>
              <a:off x="4167405" y="3136163"/>
              <a:ext cx="55879" cy="1733748"/>
            </a:xfrm>
            <a:prstGeom prst="straightConnector1">
              <a:avLst/>
            </a:prstGeom>
            <a:noFill/>
            <a:ln w="50804" cap="flat">
              <a:solidFill>
                <a:srgbClr val="FF0000"/>
              </a:solidFill>
              <a:prstDash val="solid"/>
              <a:miter/>
              <a:tailEnd type="arrow"/>
            </a:ln>
          </p:spPr>
        </p:cxnSp>
        <p:cxnSp>
          <p:nvCxnSpPr>
            <p:cNvPr id="11" name="Straight Arrow Connector 95"/>
            <p:cNvCxnSpPr>
              <a:stCxn id="4" idx="6"/>
            </p:cNvCxnSpPr>
            <p:nvPr/>
          </p:nvCxnSpPr>
          <p:spPr>
            <a:xfrm flipH="1">
              <a:off x="3855723" y="3136163"/>
              <a:ext cx="311682" cy="866879"/>
            </a:xfrm>
            <a:prstGeom prst="straightConnector1">
              <a:avLst/>
            </a:prstGeom>
            <a:noFill/>
            <a:ln w="50804" cap="flat">
              <a:solidFill>
                <a:srgbClr val="FF0000"/>
              </a:solidFill>
              <a:prstDash val="solid"/>
              <a:miter/>
              <a:tailEnd type="arrow"/>
            </a:ln>
          </p:spPr>
        </p:cxnSp>
      </p:grpSp>
      <p:grpSp>
        <p:nvGrpSpPr>
          <p:cNvPr id="12" name="Group 69"/>
          <p:cNvGrpSpPr/>
          <p:nvPr/>
        </p:nvGrpSpPr>
        <p:grpSpPr>
          <a:xfrm>
            <a:off x="3647441" y="2707638"/>
            <a:ext cx="2570479" cy="2519685"/>
            <a:chOff x="3647441" y="2707638"/>
            <a:chExt cx="2570479" cy="2519685"/>
          </a:xfrm>
          <a:scene3d>
            <a:camera prst="orthographicFront">
              <a:rot lat="0" lon="0" rev="16200000"/>
            </a:camera>
            <a:lightRig rig="threePt" dir="t"/>
          </a:scene3d>
        </p:grpSpPr>
        <p:sp>
          <p:nvSpPr>
            <p:cNvPr id="13" name="Oval 70"/>
            <p:cNvSpPr/>
            <p:nvPr/>
          </p:nvSpPr>
          <p:spPr>
            <a:xfrm>
              <a:off x="3647441" y="2707638"/>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14" name="Straight Arrow Connector 71"/>
            <p:cNvCxnSpPr>
              <a:stCxn id="13" idx="6"/>
            </p:cNvCxnSpPr>
            <p:nvPr/>
          </p:nvCxnSpPr>
          <p:spPr>
            <a:xfrm flipV="1">
              <a:off x="4081049" y="2778761"/>
              <a:ext cx="912589" cy="362486"/>
            </a:xfrm>
            <a:prstGeom prst="straightConnector1">
              <a:avLst/>
            </a:prstGeom>
            <a:noFill/>
            <a:ln w="50804" cap="flat">
              <a:solidFill>
                <a:srgbClr val="FF0000"/>
              </a:solidFill>
              <a:prstDash val="solid"/>
              <a:miter/>
              <a:tailEnd type="arrow"/>
            </a:ln>
          </p:spPr>
        </p:cxnSp>
        <p:cxnSp>
          <p:nvCxnSpPr>
            <p:cNvPr id="15" name="Straight Arrow Connector 72"/>
            <p:cNvCxnSpPr>
              <a:stCxn id="13" idx="6"/>
            </p:cNvCxnSpPr>
            <p:nvPr/>
          </p:nvCxnSpPr>
          <p:spPr>
            <a:xfrm flipV="1">
              <a:off x="4081049" y="3131088"/>
              <a:ext cx="1815029" cy="10159"/>
            </a:xfrm>
            <a:prstGeom prst="straightConnector1">
              <a:avLst/>
            </a:prstGeom>
            <a:noFill/>
            <a:ln w="50804" cap="flat">
              <a:solidFill>
                <a:srgbClr val="FF0000"/>
              </a:solidFill>
              <a:prstDash val="solid"/>
              <a:miter/>
              <a:tailEnd type="arrow"/>
            </a:ln>
          </p:spPr>
        </p:cxnSp>
        <p:cxnSp>
          <p:nvCxnSpPr>
            <p:cNvPr id="16" name="Straight Arrow Connector 73"/>
            <p:cNvCxnSpPr>
              <a:stCxn id="13" idx="6"/>
            </p:cNvCxnSpPr>
            <p:nvPr/>
          </p:nvCxnSpPr>
          <p:spPr>
            <a:xfrm>
              <a:off x="4081049" y="3141247"/>
              <a:ext cx="2136871" cy="861795"/>
            </a:xfrm>
            <a:prstGeom prst="straightConnector1">
              <a:avLst/>
            </a:prstGeom>
            <a:noFill/>
            <a:ln w="50804" cap="flat">
              <a:solidFill>
                <a:srgbClr val="FF0000"/>
              </a:solidFill>
              <a:prstDash val="solid"/>
              <a:miter/>
              <a:tailEnd type="arrow"/>
            </a:ln>
          </p:spPr>
        </p:cxnSp>
        <p:cxnSp>
          <p:nvCxnSpPr>
            <p:cNvPr id="17" name="Straight Arrow Connector 74"/>
            <p:cNvCxnSpPr>
              <a:stCxn id="13" idx="6"/>
            </p:cNvCxnSpPr>
            <p:nvPr/>
          </p:nvCxnSpPr>
          <p:spPr>
            <a:xfrm>
              <a:off x="4081049" y="3141247"/>
              <a:ext cx="1794702" cy="1733748"/>
            </a:xfrm>
            <a:prstGeom prst="straightConnector1">
              <a:avLst/>
            </a:prstGeom>
            <a:noFill/>
            <a:ln w="50804" cap="flat">
              <a:solidFill>
                <a:srgbClr val="FF0000"/>
              </a:solidFill>
              <a:prstDash val="solid"/>
              <a:miter/>
              <a:tailEnd type="arrow"/>
            </a:ln>
          </p:spPr>
        </p:cxnSp>
        <p:cxnSp>
          <p:nvCxnSpPr>
            <p:cNvPr id="18" name="Straight Arrow Connector 75"/>
            <p:cNvCxnSpPr>
              <a:stCxn id="13" idx="6"/>
            </p:cNvCxnSpPr>
            <p:nvPr/>
          </p:nvCxnSpPr>
          <p:spPr>
            <a:xfrm>
              <a:off x="4081049" y="3141247"/>
              <a:ext cx="892272" cy="2086076"/>
            </a:xfrm>
            <a:prstGeom prst="straightConnector1">
              <a:avLst/>
            </a:prstGeom>
            <a:noFill/>
            <a:ln w="50804" cap="flat">
              <a:solidFill>
                <a:srgbClr val="FF0000"/>
              </a:solidFill>
              <a:prstDash val="solid"/>
              <a:miter/>
              <a:tailEnd type="arrow"/>
            </a:ln>
          </p:spPr>
        </p:cxnSp>
        <p:cxnSp>
          <p:nvCxnSpPr>
            <p:cNvPr id="19" name="Straight Arrow Connector 76"/>
            <p:cNvCxnSpPr>
              <a:stCxn id="13" idx="6"/>
            </p:cNvCxnSpPr>
            <p:nvPr/>
          </p:nvCxnSpPr>
          <p:spPr>
            <a:xfrm>
              <a:off x="4081049" y="3141247"/>
              <a:ext cx="55879" cy="1733748"/>
            </a:xfrm>
            <a:prstGeom prst="straightConnector1">
              <a:avLst/>
            </a:prstGeom>
            <a:noFill/>
            <a:ln w="50804" cap="flat">
              <a:solidFill>
                <a:srgbClr val="FF0000"/>
              </a:solidFill>
              <a:prstDash val="solid"/>
              <a:miter/>
              <a:tailEnd type="arrow"/>
            </a:ln>
          </p:spPr>
        </p:cxnSp>
        <p:cxnSp>
          <p:nvCxnSpPr>
            <p:cNvPr id="20" name="Straight Arrow Connector 77"/>
            <p:cNvCxnSpPr>
              <a:stCxn id="13" idx="6"/>
            </p:cNvCxnSpPr>
            <p:nvPr/>
          </p:nvCxnSpPr>
          <p:spPr>
            <a:xfrm flipH="1">
              <a:off x="3769357" y="3141247"/>
              <a:ext cx="311692" cy="866869"/>
            </a:xfrm>
            <a:prstGeom prst="straightConnector1">
              <a:avLst/>
            </a:prstGeom>
            <a:noFill/>
            <a:ln w="50804" cap="flat">
              <a:solidFill>
                <a:srgbClr val="FF0000"/>
              </a:solidFill>
              <a:prstDash val="solid"/>
              <a:miter/>
              <a:tailEnd type="arrow"/>
            </a:ln>
          </p:spPr>
        </p:cxnSp>
      </p:grpSp>
      <p:grpSp>
        <p:nvGrpSpPr>
          <p:cNvPr id="21" name="Group 51"/>
          <p:cNvGrpSpPr/>
          <p:nvPr/>
        </p:nvGrpSpPr>
        <p:grpSpPr>
          <a:xfrm>
            <a:off x="3647441" y="2641601"/>
            <a:ext cx="2570479" cy="2519674"/>
            <a:chOff x="3647441" y="2641601"/>
            <a:chExt cx="2570479" cy="2519674"/>
          </a:xfrm>
          <a:scene3d>
            <a:camera prst="orthographicFront">
              <a:rot lat="0" lon="0" rev="13500000"/>
            </a:camera>
            <a:lightRig rig="threePt" dir="t"/>
          </a:scene3d>
        </p:grpSpPr>
        <p:sp>
          <p:nvSpPr>
            <p:cNvPr id="22" name="Oval 52"/>
            <p:cNvSpPr/>
            <p:nvPr/>
          </p:nvSpPr>
          <p:spPr>
            <a:xfrm>
              <a:off x="3647441" y="2641601"/>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23" name="Straight Arrow Connector 53"/>
            <p:cNvCxnSpPr>
              <a:stCxn id="22" idx="6"/>
            </p:cNvCxnSpPr>
            <p:nvPr/>
          </p:nvCxnSpPr>
          <p:spPr>
            <a:xfrm flipV="1">
              <a:off x="4081049" y="2712723"/>
              <a:ext cx="912589" cy="362486"/>
            </a:xfrm>
            <a:prstGeom prst="straightConnector1">
              <a:avLst/>
            </a:prstGeom>
            <a:noFill/>
            <a:ln w="50804" cap="flat">
              <a:solidFill>
                <a:srgbClr val="FF0000"/>
              </a:solidFill>
              <a:prstDash val="solid"/>
              <a:miter/>
              <a:tailEnd type="arrow"/>
            </a:ln>
          </p:spPr>
        </p:cxnSp>
        <p:cxnSp>
          <p:nvCxnSpPr>
            <p:cNvPr id="24" name="Straight Arrow Connector 54"/>
            <p:cNvCxnSpPr>
              <a:stCxn id="22" idx="6"/>
            </p:cNvCxnSpPr>
            <p:nvPr/>
          </p:nvCxnSpPr>
          <p:spPr>
            <a:xfrm flipV="1">
              <a:off x="4081049" y="3065041"/>
              <a:ext cx="1815029" cy="10168"/>
            </a:xfrm>
            <a:prstGeom prst="straightConnector1">
              <a:avLst/>
            </a:prstGeom>
            <a:noFill/>
            <a:ln w="50804" cap="flat">
              <a:solidFill>
                <a:srgbClr val="FF0000"/>
              </a:solidFill>
              <a:prstDash val="solid"/>
              <a:miter/>
              <a:tailEnd type="arrow"/>
            </a:ln>
          </p:spPr>
        </p:cxnSp>
        <p:cxnSp>
          <p:nvCxnSpPr>
            <p:cNvPr id="25" name="Straight Arrow Connector 55"/>
            <p:cNvCxnSpPr>
              <a:stCxn id="22" idx="6"/>
            </p:cNvCxnSpPr>
            <p:nvPr/>
          </p:nvCxnSpPr>
          <p:spPr>
            <a:xfrm>
              <a:off x="4081049" y="3075209"/>
              <a:ext cx="2136871" cy="861795"/>
            </a:xfrm>
            <a:prstGeom prst="straightConnector1">
              <a:avLst/>
            </a:prstGeom>
            <a:noFill/>
            <a:ln w="50804" cap="flat">
              <a:solidFill>
                <a:srgbClr val="FF0000"/>
              </a:solidFill>
              <a:prstDash val="solid"/>
              <a:miter/>
              <a:tailEnd type="arrow"/>
            </a:ln>
          </p:spPr>
        </p:cxnSp>
        <p:cxnSp>
          <p:nvCxnSpPr>
            <p:cNvPr id="26" name="Straight Arrow Connector 56"/>
            <p:cNvCxnSpPr>
              <a:stCxn id="22" idx="6"/>
            </p:cNvCxnSpPr>
            <p:nvPr/>
          </p:nvCxnSpPr>
          <p:spPr>
            <a:xfrm>
              <a:off x="4081049" y="3075209"/>
              <a:ext cx="1794702" cy="1733748"/>
            </a:xfrm>
            <a:prstGeom prst="straightConnector1">
              <a:avLst/>
            </a:prstGeom>
            <a:noFill/>
            <a:ln w="50804" cap="flat">
              <a:solidFill>
                <a:srgbClr val="FF0000"/>
              </a:solidFill>
              <a:prstDash val="solid"/>
              <a:miter/>
              <a:tailEnd type="arrow"/>
            </a:ln>
          </p:spPr>
        </p:cxnSp>
        <p:cxnSp>
          <p:nvCxnSpPr>
            <p:cNvPr id="27" name="Straight Arrow Connector 57"/>
            <p:cNvCxnSpPr>
              <a:stCxn id="22" idx="6"/>
            </p:cNvCxnSpPr>
            <p:nvPr/>
          </p:nvCxnSpPr>
          <p:spPr>
            <a:xfrm>
              <a:off x="4081049" y="3075209"/>
              <a:ext cx="892272" cy="2086066"/>
            </a:xfrm>
            <a:prstGeom prst="straightConnector1">
              <a:avLst/>
            </a:prstGeom>
            <a:noFill/>
            <a:ln w="50804" cap="flat">
              <a:solidFill>
                <a:srgbClr val="FF0000"/>
              </a:solidFill>
              <a:prstDash val="solid"/>
              <a:miter/>
              <a:tailEnd type="arrow"/>
            </a:ln>
          </p:spPr>
        </p:cxnSp>
        <p:cxnSp>
          <p:nvCxnSpPr>
            <p:cNvPr id="28" name="Straight Arrow Connector 58"/>
            <p:cNvCxnSpPr>
              <a:stCxn id="22" idx="6"/>
            </p:cNvCxnSpPr>
            <p:nvPr/>
          </p:nvCxnSpPr>
          <p:spPr>
            <a:xfrm>
              <a:off x="4081049" y="3075209"/>
              <a:ext cx="55879" cy="1733748"/>
            </a:xfrm>
            <a:prstGeom prst="straightConnector1">
              <a:avLst/>
            </a:prstGeom>
            <a:noFill/>
            <a:ln w="50804" cap="flat">
              <a:solidFill>
                <a:srgbClr val="FF0000"/>
              </a:solidFill>
              <a:prstDash val="solid"/>
              <a:miter/>
              <a:tailEnd type="arrow"/>
            </a:ln>
          </p:spPr>
        </p:cxnSp>
        <p:cxnSp>
          <p:nvCxnSpPr>
            <p:cNvPr id="29" name="Straight Arrow Connector 59"/>
            <p:cNvCxnSpPr>
              <a:stCxn id="22" idx="6"/>
            </p:cNvCxnSpPr>
            <p:nvPr/>
          </p:nvCxnSpPr>
          <p:spPr>
            <a:xfrm flipH="1">
              <a:off x="3769357" y="3075209"/>
              <a:ext cx="311692" cy="866869"/>
            </a:xfrm>
            <a:prstGeom prst="straightConnector1">
              <a:avLst/>
            </a:prstGeom>
            <a:noFill/>
            <a:ln w="50804" cap="flat">
              <a:solidFill>
                <a:srgbClr val="FF0000"/>
              </a:solidFill>
              <a:prstDash val="solid"/>
              <a:miter/>
              <a:tailEnd type="arrow"/>
            </a:ln>
          </p:spPr>
        </p:cxnSp>
      </p:grpSp>
      <p:grpSp>
        <p:nvGrpSpPr>
          <p:cNvPr id="39" name="Group 78"/>
          <p:cNvGrpSpPr/>
          <p:nvPr/>
        </p:nvGrpSpPr>
        <p:grpSpPr>
          <a:xfrm>
            <a:off x="3710936" y="2700022"/>
            <a:ext cx="2570479" cy="2519674"/>
            <a:chOff x="3710936" y="2700022"/>
            <a:chExt cx="2570479" cy="2519674"/>
          </a:xfrm>
          <a:scene3d>
            <a:camera prst="orthographicFront">
              <a:rot lat="0" lon="0" rev="10800000"/>
            </a:camera>
            <a:lightRig rig="threePt" dir="t"/>
          </a:scene3d>
        </p:grpSpPr>
        <p:sp>
          <p:nvSpPr>
            <p:cNvPr id="40" name="Oval 79"/>
            <p:cNvSpPr/>
            <p:nvPr/>
          </p:nvSpPr>
          <p:spPr>
            <a:xfrm>
              <a:off x="3710936" y="2700022"/>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41" name="Straight Arrow Connector 80"/>
            <p:cNvCxnSpPr>
              <a:stCxn id="40" idx="6"/>
            </p:cNvCxnSpPr>
            <p:nvPr/>
          </p:nvCxnSpPr>
          <p:spPr>
            <a:xfrm flipV="1">
              <a:off x="4144545" y="2771144"/>
              <a:ext cx="912599" cy="362477"/>
            </a:xfrm>
            <a:prstGeom prst="straightConnector1">
              <a:avLst/>
            </a:prstGeom>
            <a:noFill/>
            <a:ln w="50804" cap="flat">
              <a:solidFill>
                <a:srgbClr val="FF0000"/>
              </a:solidFill>
              <a:prstDash val="solid"/>
              <a:miter/>
              <a:tailEnd type="arrow"/>
            </a:ln>
          </p:spPr>
        </p:cxnSp>
        <p:cxnSp>
          <p:nvCxnSpPr>
            <p:cNvPr id="42" name="Straight Arrow Connector 81"/>
            <p:cNvCxnSpPr>
              <a:stCxn id="40" idx="6"/>
            </p:cNvCxnSpPr>
            <p:nvPr/>
          </p:nvCxnSpPr>
          <p:spPr>
            <a:xfrm flipV="1">
              <a:off x="4144545" y="3123462"/>
              <a:ext cx="1815029" cy="10159"/>
            </a:xfrm>
            <a:prstGeom prst="straightConnector1">
              <a:avLst/>
            </a:prstGeom>
            <a:noFill/>
            <a:ln w="50804" cap="flat">
              <a:solidFill>
                <a:srgbClr val="FF0000"/>
              </a:solidFill>
              <a:prstDash val="solid"/>
              <a:miter/>
              <a:tailEnd type="arrow"/>
            </a:ln>
          </p:spPr>
        </p:cxnSp>
        <p:cxnSp>
          <p:nvCxnSpPr>
            <p:cNvPr id="43" name="Straight Arrow Connector 82"/>
            <p:cNvCxnSpPr>
              <a:stCxn id="40" idx="6"/>
            </p:cNvCxnSpPr>
            <p:nvPr/>
          </p:nvCxnSpPr>
          <p:spPr>
            <a:xfrm>
              <a:off x="4144545" y="3133621"/>
              <a:ext cx="2136870" cy="861794"/>
            </a:xfrm>
            <a:prstGeom prst="straightConnector1">
              <a:avLst/>
            </a:prstGeom>
            <a:noFill/>
            <a:ln w="50804" cap="flat">
              <a:solidFill>
                <a:srgbClr val="FF0000"/>
              </a:solidFill>
              <a:prstDash val="solid"/>
              <a:miter/>
              <a:tailEnd type="arrow"/>
            </a:ln>
          </p:spPr>
        </p:cxnSp>
        <p:cxnSp>
          <p:nvCxnSpPr>
            <p:cNvPr id="44" name="Straight Arrow Connector 83"/>
            <p:cNvCxnSpPr>
              <a:stCxn id="40" idx="6"/>
            </p:cNvCxnSpPr>
            <p:nvPr/>
          </p:nvCxnSpPr>
          <p:spPr>
            <a:xfrm>
              <a:off x="4144545" y="3133621"/>
              <a:ext cx="1794711" cy="1733757"/>
            </a:xfrm>
            <a:prstGeom prst="straightConnector1">
              <a:avLst/>
            </a:prstGeom>
            <a:noFill/>
            <a:ln w="50804" cap="flat">
              <a:solidFill>
                <a:srgbClr val="FF0000"/>
              </a:solidFill>
              <a:prstDash val="solid"/>
              <a:miter/>
              <a:tailEnd type="arrow"/>
            </a:ln>
          </p:spPr>
        </p:cxnSp>
        <p:cxnSp>
          <p:nvCxnSpPr>
            <p:cNvPr id="45" name="Straight Arrow Connector 84"/>
            <p:cNvCxnSpPr>
              <a:stCxn id="40" idx="6"/>
            </p:cNvCxnSpPr>
            <p:nvPr/>
          </p:nvCxnSpPr>
          <p:spPr>
            <a:xfrm>
              <a:off x="4144545" y="3133621"/>
              <a:ext cx="892271" cy="2086075"/>
            </a:xfrm>
            <a:prstGeom prst="straightConnector1">
              <a:avLst/>
            </a:prstGeom>
            <a:noFill/>
            <a:ln w="50804" cap="flat">
              <a:solidFill>
                <a:srgbClr val="FF0000"/>
              </a:solidFill>
              <a:prstDash val="solid"/>
              <a:miter/>
              <a:tailEnd type="arrow"/>
            </a:ln>
          </p:spPr>
        </p:cxnSp>
        <p:cxnSp>
          <p:nvCxnSpPr>
            <p:cNvPr id="46" name="Straight Arrow Connector 85"/>
            <p:cNvCxnSpPr>
              <a:stCxn id="40" idx="6"/>
            </p:cNvCxnSpPr>
            <p:nvPr/>
          </p:nvCxnSpPr>
          <p:spPr>
            <a:xfrm>
              <a:off x="4144545" y="3133621"/>
              <a:ext cx="55879" cy="1733757"/>
            </a:xfrm>
            <a:prstGeom prst="straightConnector1">
              <a:avLst/>
            </a:prstGeom>
            <a:noFill/>
            <a:ln w="50804" cap="flat">
              <a:solidFill>
                <a:srgbClr val="FF0000"/>
              </a:solidFill>
              <a:prstDash val="solid"/>
              <a:miter/>
              <a:tailEnd type="arrow"/>
            </a:ln>
          </p:spPr>
        </p:cxnSp>
        <p:cxnSp>
          <p:nvCxnSpPr>
            <p:cNvPr id="47" name="Straight Arrow Connector 86"/>
            <p:cNvCxnSpPr>
              <a:stCxn id="40" idx="6"/>
            </p:cNvCxnSpPr>
            <p:nvPr/>
          </p:nvCxnSpPr>
          <p:spPr>
            <a:xfrm flipH="1">
              <a:off x="3832863" y="3133621"/>
              <a:ext cx="311682" cy="866879"/>
            </a:xfrm>
            <a:prstGeom prst="straightConnector1">
              <a:avLst/>
            </a:prstGeom>
            <a:noFill/>
            <a:ln w="50804" cap="flat">
              <a:solidFill>
                <a:srgbClr val="FF0000"/>
              </a:solidFill>
              <a:prstDash val="solid"/>
              <a:miter/>
              <a:tailEnd type="arrow"/>
            </a:ln>
          </p:spPr>
        </p:cxnSp>
      </p:grpSp>
      <p:grpSp>
        <p:nvGrpSpPr>
          <p:cNvPr id="48" name="Group 60"/>
          <p:cNvGrpSpPr/>
          <p:nvPr/>
        </p:nvGrpSpPr>
        <p:grpSpPr>
          <a:xfrm>
            <a:off x="3647441" y="2646675"/>
            <a:ext cx="2570479" cy="2519684"/>
            <a:chOff x="3647441" y="2646675"/>
            <a:chExt cx="2570479" cy="2519684"/>
          </a:xfrm>
          <a:scene3d>
            <a:camera prst="orthographicFront">
              <a:rot lat="0" lon="0" rev="8100000"/>
            </a:camera>
            <a:lightRig rig="threePt" dir="t"/>
          </a:scene3d>
        </p:grpSpPr>
        <p:sp>
          <p:nvSpPr>
            <p:cNvPr id="49" name="Oval 61"/>
            <p:cNvSpPr/>
            <p:nvPr/>
          </p:nvSpPr>
          <p:spPr>
            <a:xfrm>
              <a:off x="3647441" y="2646675"/>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50" name="Straight Arrow Connector 62"/>
            <p:cNvCxnSpPr>
              <a:stCxn id="49" idx="6"/>
            </p:cNvCxnSpPr>
            <p:nvPr/>
          </p:nvCxnSpPr>
          <p:spPr>
            <a:xfrm flipV="1">
              <a:off x="4081049" y="2717797"/>
              <a:ext cx="912589" cy="362487"/>
            </a:xfrm>
            <a:prstGeom prst="straightConnector1">
              <a:avLst/>
            </a:prstGeom>
            <a:noFill/>
            <a:ln w="50804" cap="flat">
              <a:solidFill>
                <a:srgbClr val="FF0000"/>
              </a:solidFill>
              <a:prstDash val="solid"/>
              <a:miter/>
              <a:tailEnd type="arrow"/>
            </a:ln>
          </p:spPr>
        </p:cxnSp>
        <p:cxnSp>
          <p:nvCxnSpPr>
            <p:cNvPr id="51" name="Straight Arrow Connector 63"/>
            <p:cNvCxnSpPr>
              <a:stCxn id="49" idx="6"/>
            </p:cNvCxnSpPr>
            <p:nvPr/>
          </p:nvCxnSpPr>
          <p:spPr>
            <a:xfrm flipV="1">
              <a:off x="4081049" y="3070125"/>
              <a:ext cx="1815029" cy="10159"/>
            </a:xfrm>
            <a:prstGeom prst="straightConnector1">
              <a:avLst/>
            </a:prstGeom>
            <a:noFill/>
            <a:ln w="50804" cap="flat">
              <a:solidFill>
                <a:srgbClr val="FF0000"/>
              </a:solidFill>
              <a:prstDash val="solid"/>
              <a:miter/>
              <a:tailEnd type="arrow"/>
            </a:ln>
          </p:spPr>
        </p:cxnSp>
        <p:cxnSp>
          <p:nvCxnSpPr>
            <p:cNvPr id="52" name="Straight Arrow Connector 64"/>
            <p:cNvCxnSpPr>
              <a:stCxn id="49" idx="6"/>
            </p:cNvCxnSpPr>
            <p:nvPr/>
          </p:nvCxnSpPr>
          <p:spPr>
            <a:xfrm>
              <a:off x="4081049" y="3080284"/>
              <a:ext cx="2136871" cy="861794"/>
            </a:xfrm>
            <a:prstGeom prst="straightConnector1">
              <a:avLst/>
            </a:prstGeom>
            <a:noFill/>
            <a:ln w="50804" cap="flat">
              <a:solidFill>
                <a:srgbClr val="FF0000"/>
              </a:solidFill>
              <a:prstDash val="solid"/>
              <a:miter/>
              <a:tailEnd type="arrow"/>
            </a:ln>
          </p:spPr>
        </p:cxnSp>
        <p:cxnSp>
          <p:nvCxnSpPr>
            <p:cNvPr id="53" name="Straight Arrow Connector 65"/>
            <p:cNvCxnSpPr>
              <a:stCxn id="49" idx="6"/>
            </p:cNvCxnSpPr>
            <p:nvPr/>
          </p:nvCxnSpPr>
          <p:spPr>
            <a:xfrm>
              <a:off x="4081049" y="3080284"/>
              <a:ext cx="1794702" cy="1733748"/>
            </a:xfrm>
            <a:prstGeom prst="straightConnector1">
              <a:avLst/>
            </a:prstGeom>
            <a:noFill/>
            <a:ln w="50804" cap="flat">
              <a:solidFill>
                <a:srgbClr val="FF0000"/>
              </a:solidFill>
              <a:prstDash val="solid"/>
              <a:miter/>
              <a:tailEnd type="arrow"/>
            </a:ln>
          </p:spPr>
        </p:cxnSp>
        <p:cxnSp>
          <p:nvCxnSpPr>
            <p:cNvPr id="54" name="Straight Arrow Connector 66"/>
            <p:cNvCxnSpPr>
              <a:stCxn id="49" idx="6"/>
            </p:cNvCxnSpPr>
            <p:nvPr/>
          </p:nvCxnSpPr>
          <p:spPr>
            <a:xfrm>
              <a:off x="4081049" y="3080284"/>
              <a:ext cx="892272" cy="2086075"/>
            </a:xfrm>
            <a:prstGeom prst="straightConnector1">
              <a:avLst/>
            </a:prstGeom>
            <a:noFill/>
            <a:ln w="50804" cap="flat">
              <a:solidFill>
                <a:srgbClr val="FF0000"/>
              </a:solidFill>
              <a:prstDash val="solid"/>
              <a:miter/>
              <a:tailEnd type="arrow"/>
            </a:ln>
          </p:spPr>
        </p:cxnSp>
        <p:cxnSp>
          <p:nvCxnSpPr>
            <p:cNvPr id="55" name="Straight Arrow Connector 67"/>
            <p:cNvCxnSpPr>
              <a:stCxn id="49" idx="6"/>
            </p:cNvCxnSpPr>
            <p:nvPr/>
          </p:nvCxnSpPr>
          <p:spPr>
            <a:xfrm>
              <a:off x="4081049" y="3080284"/>
              <a:ext cx="55879" cy="1733748"/>
            </a:xfrm>
            <a:prstGeom prst="straightConnector1">
              <a:avLst/>
            </a:prstGeom>
            <a:noFill/>
            <a:ln w="50804" cap="flat">
              <a:solidFill>
                <a:srgbClr val="FF0000"/>
              </a:solidFill>
              <a:prstDash val="solid"/>
              <a:miter/>
              <a:tailEnd type="arrow"/>
            </a:ln>
          </p:spPr>
        </p:cxnSp>
        <p:cxnSp>
          <p:nvCxnSpPr>
            <p:cNvPr id="56" name="Straight Arrow Connector 68"/>
            <p:cNvCxnSpPr>
              <a:stCxn id="49" idx="6"/>
            </p:cNvCxnSpPr>
            <p:nvPr/>
          </p:nvCxnSpPr>
          <p:spPr>
            <a:xfrm flipH="1">
              <a:off x="3769357" y="3080284"/>
              <a:ext cx="311692" cy="866879"/>
            </a:xfrm>
            <a:prstGeom prst="straightConnector1">
              <a:avLst/>
            </a:prstGeom>
            <a:noFill/>
            <a:ln w="50804" cap="flat">
              <a:solidFill>
                <a:srgbClr val="FF0000"/>
              </a:solidFill>
              <a:prstDash val="solid"/>
              <a:miter/>
              <a:tailEnd type="arrow"/>
            </a:ln>
          </p:spPr>
        </p:cxnSp>
      </p:grpSp>
      <p:grpSp>
        <p:nvGrpSpPr>
          <p:cNvPr id="66" name="Group 33"/>
          <p:cNvGrpSpPr/>
          <p:nvPr/>
        </p:nvGrpSpPr>
        <p:grpSpPr>
          <a:xfrm>
            <a:off x="3708404" y="2611124"/>
            <a:ext cx="2570479" cy="2519674"/>
            <a:chOff x="3708404" y="2611124"/>
            <a:chExt cx="2570479" cy="2519674"/>
          </a:xfrm>
          <a:scene3d>
            <a:camera prst="orthographicFront">
              <a:rot lat="0" lon="0" rev="2700000"/>
            </a:camera>
            <a:lightRig rig="threePt" dir="t"/>
          </a:scene3d>
        </p:grpSpPr>
        <p:sp>
          <p:nvSpPr>
            <p:cNvPr id="67" name="Oval 34"/>
            <p:cNvSpPr/>
            <p:nvPr/>
          </p:nvSpPr>
          <p:spPr>
            <a:xfrm>
              <a:off x="3708404" y="2611124"/>
              <a:ext cx="508004" cy="5080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FF0000"/>
            </a:solidFill>
            <a:ln w="12701" cap="flat">
              <a:solidFill>
                <a:srgbClr val="C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8" name="Straight Arrow Connector 35"/>
            <p:cNvCxnSpPr>
              <a:stCxn id="67" idx="6"/>
            </p:cNvCxnSpPr>
            <p:nvPr/>
          </p:nvCxnSpPr>
          <p:spPr>
            <a:xfrm flipV="1">
              <a:off x="4142003" y="2682236"/>
              <a:ext cx="912599" cy="362487"/>
            </a:xfrm>
            <a:prstGeom prst="straightConnector1">
              <a:avLst/>
            </a:prstGeom>
            <a:noFill/>
            <a:ln w="50804" cap="flat">
              <a:solidFill>
                <a:srgbClr val="FF0000"/>
              </a:solidFill>
              <a:prstDash val="solid"/>
              <a:miter/>
              <a:tailEnd type="arrow"/>
            </a:ln>
          </p:spPr>
        </p:cxnSp>
        <p:cxnSp>
          <p:nvCxnSpPr>
            <p:cNvPr id="69" name="Straight Arrow Connector 36"/>
            <p:cNvCxnSpPr>
              <a:stCxn id="67" idx="6"/>
            </p:cNvCxnSpPr>
            <p:nvPr/>
          </p:nvCxnSpPr>
          <p:spPr>
            <a:xfrm flipV="1">
              <a:off x="4142003" y="3034564"/>
              <a:ext cx="1815029" cy="10159"/>
            </a:xfrm>
            <a:prstGeom prst="straightConnector1">
              <a:avLst/>
            </a:prstGeom>
            <a:noFill/>
            <a:ln w="50804" cap="flat">
              <a:solidFill>
                <a:srgbClr val="FF0000"/>
              </a:solidFill>
              <a:prstDash val="solid"/>
              <a:miter/>
              <a:tailEnd type="arrow"/>
            </a:ln>
          </p:spPr>
        </p:cxnSp>
        <p:cxnSp>
          <p:nvCxnSpPr>
            <p:cNvPr id="70" name="Straight Arrow Connector 37"/>
            <p:cNvCxnSpPr>
              <a:stCxn id="67" idx="6"/>
            </p:cNvCxnSpPr>
            <p:nvPr/>
          </p:nvCxnSpPr>
          <p:spPr>
            <a:xfrm>
              <a:off x="4142003" y="3044723"/>
              <a:ext cx="2136880" cy="861794"/>
            </a:xfrm>
            <a:prstGeom prst="straightConnector1">
              <a:avLst/>
            </a:prstGeom>
            <a:noFill/>
            <a:ln w="50804" cap="flat">
              <a:solidFill>
                <a:srgbClr val="FF0000"/>
              </a:solidFill>
              <a:prstDash val="solid"/>
              <a:miter/>
              <a:tailEnd type="arrow"/>
            </a:ln>
          </p:spPr>
        </p:cxnSp>
        <p:cxnSp>
          <p:nvCxnSpPr>
            <p:cNvPr id="71" name="Straight Arrow Connector 38"/>
            <p:cNvCxnSpPr>
              <a:stCxn id="67" idx="6"/>
            </p:cNvCxnSpPr>
            <p:nvPr/>
          </p:nvCxnSpPr>
          <p:spPr>
            <a:xfrm>
              <a:off x="4142003" y="3044723"/>
              <a:ext cx="1794711" cy="1733748"/>
            </a:xfrm>
            <a:prstGeom prst="straightConnector1">
              <a:avLst/>
            </a:prstGeom>
            <a:noFill/>
            <a:ln w="50804" cap="flat">
              <a:solidFill>
                <a:srgbClr val="FF0000"/>
              </a:solidFill>
              <a:prstDash val="solid"/>
              <a:miter/>
              <a:tailEnd type="arrow"/>
            </a:ln>
          </p:spPr>
        </p:cxnSp>
        <p:cxnSp>
          <p:nvCxnSpPr>
            <p:cNvPr id="72" name="Straight Arrow Connector 39"/>
            <p:cNvCxnSpPr>
              <a:stCxn id="67" idx="6"/>
            </p:cNvCxnSpPr>
            <p:nvPr/>
          </p:nvCxnSpPr>
          <p:spPr>
            <a:xfrm>
              <a:off x="4142003" y="3044723"/>
              <a:ext cx="892281" cy="2086075"/>
            </a:xfrm>
            <a:prstGeom prst="straightConnector1">
              <a:avLst/>
            </a:prstGeom>
            <a:noFill/>
            <a:ln w="50804" cap="flat">
              <a:solidFill>
                <a:srgbClr val="FF0000"/>
              </a:solidFill>
              <a:prstDash val="solid"/>
              <a:miter/>
              <a:tailEnd type="arrow"/>
            </a:ln>
          </p:spPr>
        </p:cxnSp>
        <p:cxnSp>
          <p:nvCxnSpPr>
            <p:cNvPr id="73" name="Straight Arrow Connector 40"/>
            <p:cNvCxnSpPr>
              <a:stCxn id="67" idx="6"/>
            </p:cNvCxnSpPr>
            <p:nvPr/>
          </p:nvCxnSpPr>
          <p:spPr>
            <a:xfrm>
              <a:off x="4142003" y="3044723"/>
              <a:ext cx="55879" cy="1733748"/>
            </a:xfrm>
            <a:prstGeom prst="straightConnector1">
              <a:avLst/>
            </a:prstGeom>
            <a:noFill/>
            <a:ln w="50804" cap="flat">
              <a:solidFill>
                <a:srgbClr val="FF0000"/>
              </a:solidFill>
              <a:prstDash val="solid"/>
              <a:miter/>
              <a:tailEnd type="arrow"/>
            </a:ln>
          </p:spPr>
        </p:cxnSp>
        <p:cxnSp>
          <p:nvCxnSpPr>
            <p:cNvPr id="74" name="Straight Arrow Connector 41"/>
            <p:cNvCxnSpPr>
              <a:stCxn id="67" idx="6"/>
            </p:cNvCxnSpPr>
            <p:nvPr/>
          </p:nvCxnSpPr>
          <p:spPr>
            <a:xfrm flipH="1">
              <a:off x="3830321" y="3044723"/>
              <a:ext cx="311682" cy="866879"/>
            </a:xfrm>
            <a:prstGeom prst="straightConnector1">
              <a:avLst/>
            </a:prstGeom>
            <a:noFill/>
            <a:ln w="50804" cap="flat">
              <a:solidFill>
                <a:srgbClr val="FF0000"/>
              </a:solidFill>
              <a:prstDash val="solid"/>
              <a:miter/>
              <a:tailEnd type="arrow"/>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History of the KCC</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Original full-mesh C code</a:t>
            </a:r>
          </a:p>
          <a:p>
            <a:pPr marL="342900" lvl="0" indent="-342900">
              <a:buSzPct val="100000"/>
              <a:buFont typeface="Arial" pitchFamily="34"/>
              <a:buChar char="•"/>
            </a:pPr>
            <a:r>
              <a:rPr lang="en-NZ" sz="2400"/>
              <a:t>Attempt at MS-ADTS algorithms in C</a:t>
            </a:r>
          </a:p>
          <a:p>
            <a:pPr marL="342900" lvl="0" indent="-342900">
              <a:buSzPct val="100000"/>
              <a:buFont typeface="Arial" pitchFamily="34"/>
              <a:buChar char="•"/>
            </a:pPr>
            <a:r>
              <a:rPr lang="en-NZ" sz="2400"/>
              <a:t>Dave Craft (2011) in Python inter-site algorithms</a:t>
            </a:r>
          </a:p>
          <a:p>
            <a:pPr marL="342900" lvl="0" indent="-342900">
              <a:buSzPct val="100000"/>
              <a:buFont typeface="Arial" pitchFamily="34"/>
              <a:buChar char="•"/>
            </a:pPr>
            <a:r>
              <a:rPr lang="en-NZ" sz="2400"/>
              <a:t>Late 2014—Early 2015 Douglas and myself</a:t>
            </a:r>
          </a:p>
          <a:p>
            <a:pPr marL="342900" lvl="0" indent="-342900">
              <a:buSzPct val="100000"/>
              <a:buFont typeface="Arial" pitchFamily="34"/>
              <a:buChar char="•"/>
            </a:pPr>
            <a:r>
              <a:rPr lang="en-NZ" sz="2400"/>
              <a:t>Samba 4.3 introduced, Samba 4.5 set as default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301322"/>
            <a:ext cx="9072000" cy="1261798"/>
          </a:xfrm>
        </p:spPr>
        <p:txBody>
          <a:bodyPr/>
          <a:lstStyle/>
          <a:p>
            <a:pPr lvl="0"/>
            <a:r>
              <a:rPr lang="en-NZ" sz="3200" b="1" dirty="0">
                <a:solidFill>
                  <a:srgbClr val="BB2025"/>
                </a:solidFill>
                <a:latin typeface="Lato" pitchFamily="34"/>
                <a:ea typeface="Lato" pitchFamily="34"/>
                <a:cs typeface="Lato" pitchFamily="34"/>
              </a:rPr>
              <a:t>Stages of the algorithm</a:t>
            </a:r>
          </a:p>
        </p:txBody>
      </p:sp>
      <p:sp>
        <p:nvSpPr>
          <p:cNvPr id="3"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dirty="0"/>
              <a:t>Intra-site algorithm</a:t>
            </a:r>
          </a:p>
          <a:p>
            <a:pPr marL="342900" lvl="0" indent="-342900">
              <a:buSzPct val="100000"/>
              <a:buFont typeface="Arial" pitchFamily="34"/>
              <a:buChar char="•"/>
            </a:pPr>
            <a:r>
              <a:rPr lang="en-NZ" sz="2400" dirty="0"/>
              <a:t>Inter-site algorithm</a:t>
            </a:r>
          </a:p>
          <a:p>
            <a:pPr marL="342900" lvl="0" indent="-342900">
              <a:buSzPct val="100000"/>
              <a:buFont typeface="Arial" pitchFamily="34"/>
              <a:buChar char="•"/>
            </a:pPr>
            <a:r>
              <a:rPr lang="en-NZ" sz="2400" dirty="0"/>
              <a:t>Removing unneeded connections</a:t>
            </a:r>
          </a:p>
          <a:p>
            <a:pPr marL="342900" lvl="0" indent="-342900">
              <a:buSzPct val="100000"/>
              <a:buFont typeface="Arial" pitchFamily="34"/>
              <a:buChar char="•"/>
            </a:pPr>
            <a:r>
              <a:rPr lang="en-NZ" sz="2400" dirty="0"/>
              <a:t>Translate connections</a:t>
            </a:r>
          </a:p>
        </p:txBody>
      </p:sp>
    </p:spTree>
    <p:extLst>
      <p:ext uri="{BB962C8B-B14F-4D97-AF65-F5344CB8AC3E}">
        <p14:creationId xmlns:p14="http://schemas.microsoft.com/office/powerpoint/2010/main" val="379333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3" name="Title 1"/>
          <p:cNvSpPr txBox="1">
            <a:spLocks noGrp="1"/>
          </p:cNvSpPr>
          <p:nvPr>
            <p:ph type="title" idx="4294967295"/>
          </p:nvPr>
        </p:nvSpPr>
        <p:spPr>
          <a:xfrm>
            <a:off x="503998" y="301322"/>
            <a:ext cx="9072000" cy="1261798"/>
          </a:xfrm>
        </p:spPr>
        <p:txBody>
          <a:bodyPr/>
          <a:lstStyle/>
          <a:p>
            <a:pPr lvl="0"/>
            <a:r>
              <a:rPr lang="en-NZ" sz="3200" b="1">
                <a:solidFill>
                  <a:srgbClr val="BB2025"/>
                </a:solidFill>
                <a:latin typeface="Lato" pitchFamily="34"/>
                <a:ea typeface="Lato" pitchFamily="34"/>
                <a:cs typeface="Lato" pitchFamily="34"/>
              </a:rPr>
              <a:t>Intra-site algorithm</a:t>
            </a:r>
          </a:p>
        </p:txBody>
      </p:sp>
      <p:sp>
        <p:nvSpPr>
          <p:cNvPr id="4" name="Text Placeholder 2"/>
          <p:cNvSpPr txBox="1">
            <a:spLocks noGrp="1"/>
          </p:cNvSpPr>
          <p:nvPr>
            <p:ph type="body" idx="4294967295"/>
          </p:nvPr>
        </p:nvSpPr>
        <p:spPr>
          <a:xfrm>
            <a:off x="685800" y="1443215"/>
            <a:ext cx="8667753" cy="4384081"/>
          </a:xfrm>
        </p:spPr>
        <p:txBody>
          <a:bodyPr/>
          <a:lstStyle/>
          <a:p>
            <a:pPr marL="342900" lvl="0" indent="-342900">
              <a:buSzPct val="100000"/>
              <a:buFont typeface="Arial" pitchFamily="34"/>
              <a:buChar char="•"/>
            </a:pPr>
            <a:r>
              <a:rPr lang="en-NZ" sz="2400"/>
              <a:t>Ring topology, with a few extra connections</a:t>
            </a:r>
          </a:p>
        </p:txBody>
      </p:sp>
      <p:sp>
        <p:nvSpPr>
          <p:cNvPr id="5" name="Oval 17"/>
          <p:cNvSpPr/>
          <p:nvPr/>
        </p:nvSpPr>
        <p:spPr>
          <a:xfrm>
            <a:off x="3210961" y="2448644"/>
            <a:ext cx="3600001" cy="36000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D18E">
              <a:alpha val="34000"/>
            </a:srgbClr>
          </a:solidFill>
          <a:ln w="12701" cap="flat">
            <a:solidFill>
              <a:srgbClr val="40404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NZ" sz="1800" b="0" i="0" u="none" strike="noStrike" kern="1200" cap="none" spc="0" baseline="0">
              <a:solidFill>
                <a:srgbClr val="FFFFFF"/>
              </a:solidFill>
              <a:uFillTx/>
              <a:latin typeface="Calibri"/>
            </a:endParaRPr>
          </a:p>
        </p:txBody>
      </p:sp>
      <p:cxnSp>
        <p:nvCxnSpPr>
          <p:cNvPr id="6" name="Straight Connector 21"/>
          <p:cNvCxnSpPr/>
          <p:nvPr/>
        </p:nvCxnSpPr>
        <p:spPr>
          <a:xfrm flipV="1">
            <a:off x="3701975" y="3356872"/>
            <a:ext cx="904772" cy="869923"/>
          </a:xfrm>
          <a:prstGeom prst="straightConnector1">
            <a:avLst/>
          </a:prstGeom>
          <a:noFill/>
          <a:ln w="38103" cap="flat">
            <a:solidFill>
              <a:srgbClr val="92D050"/>
            </a:solidFill>
            <a:prstDash val="solid"/>
            <a:miter/>
            <a:headEnd type="arrow"/>
            <a:tailEnd type="arrow"/>
          </a:ln>
        </p:spPr>
      </p:cxnSp>
      <p:pic>
        <p:nvPicPr>
          <p:cNvPr id="7" name="Picture 6"/>
          <p:cNvPicPr>
            <a:picLocks noChangeAspect="1"/>
          </p:cNvPicPr>
          <p:nvPr/>
        </p:nvPicPr>
        <p:blipFill>
          <a:blip r:embed="rId3"/>
          <a:stretch>
            <a:fillRect/>
          </a:stretch>
        </p:blipFill>
        <p:spPr>
          <a:xfrm>
            <a:off x="4524780" y="2806668"/>
            <a:ext cx="684675" cy="923681"/>
          </a:xfrm>
          <a:prstGeom prst="rect">
            <a:avLst/>
          </a:prstGeom>
          <a:noFill/>
          <a:ln cap="flat">
            <a:noFill/>
          </a:ln>
        </p:spPr>
      </p:pic>
      <p:pic>
        <p:nvPicPr>
          <p:cNvPr id="8" name="Picture 6"/>
          <p:cNvPicPr>
            <a:picLocks noChangeAspect="1"/>
          </p:cNvPicPr>
          <p:nvPr/>
        </p:nvPicPr>
        <p:blipFill>
          <a:blip r:embed="rId3"/>
          <a:stretch>
            <a:fillRect/>
          </a:stretch>
        </p:blipFill>
        <p:spPr>
          <a:xfrm>
            <a:off x="4829266" y="4555257"/>
            <a:ext cx="726957" cy="980721"/>
          </a:xfrm>
          <a:prstGeom prst="rect">
            <a:avLst/>
          </a:prstGeom>
          <a:noFill/>
          <a:ln cap="flat">
            <a:noFill/>
          </a:ln>
        </p:spPr>
      </p:pic>
      <p:cxnSp>
        <p:nvCxnSpPr>
          <p:cNvPr id="9" name="Straight Connector 20"/>
          <p:cNvCxnSpPr/>
          <p:nvPr/>
        </p:nvCxnSpPr>
        <p:spPr>
          <a:xfrm>
            <a:off x="4990182" y="3417542"/>
            <a:ext cx="800374" cy="435318"/>
          </a:xfrm>
          <a:prstGeom prst="straightConnector1">
            <a:avLst/>
          </a:prstGeom>
          <a:noFill/>
          <a:ln w="38103" cap="flat">
            <a:solidFill>
              <a:srgbClr val="92D050"/>
            </a:solidFill>
            <a:prstDash val="solid"/>
            <a:miter/>
            <a:headEnd type="arrow"/>
            <a:tailEnd type="arrow"/>
          </a:ln>
        </p:spPr>
      </p:cxnSp>
      <p:cxnSp>
        <p:nvCxnSpPr>
          <p:cNvPr id="10" name="Straight Connector 24"/>
          <p:cNvCxnSpPr/>
          <p:nvPr/>
        </p:nvCxnSpPr>
        <p:spPr>
          <a:xfrm flipV="1">
            <a:off x="5360084" y="4154814"/>
            <a:ext cx="904781" cy="869932"/>
          </a:xfrm>
          <a:prstGeom prst="straightConnector1">
            <a:avLst/>
          </a:prstGeom>
          <a:noFill/>
          <a:ln w="38103" cap="flat">
            <a:solidFill>
              <a:srgbClr val="92D050"/>
            </a:solidFill>
            <a:prstDash val="solid"/>
            <a:miter/>
            <a:headEnd type="arrow"/>
            <a:tailEnd type="arrow"/>
          </a:ln>
        </p:spPr>
      </p:cxnSp>
      <p:pic>
        <p:nvPicPr>
          <p:cNvPr id="11" name="Picture 6"/>
          <p:cNvPicPr>
            <a:picLocks noChangeAspect="1"/>
          </p:cNvPicPr>
          <p:nvPr/>
        </p:nvPicPr>
        <p:blipFill>
          <a:blip r:embed="rId3"/>
          <a:stretch>
            <a:fillRect/>
          </a:stretch>
        </p:blipFill>
        <p:spPr>
          <a:xfrm>
            <a:off x="3504803" y="3831957"/>
            <a:ext cx="726957" cy="980721"/>
          </a:xfrm>
          <a:prstGeom prst="rect">
            <a:avLst/>
          </a:prstGeom>
          <a:noFill/>
          <a:ln cap="flat">
            <a:noFill/>
          </a:ln>
        </p:spPr>
      </p:pic>
      <p:cxnSp>
        <p:nvCxnSpPr>
          <p:cNvPr id="12" name="Straight Connector 23"/>
          <p:cNvCxnSpPr/>
          <p:nvPr/>
        </p:nvCxnSpPr>
        <p:spPr>
          <a:xfrm>
            <a:off x="4013731" y="4524853"/>
            <a:ext cx="800127" cy="520760"/>
          </a:xfrm>
          <a:prstGeom prst="straightConnector1">
            <a:avLst/>
          </a:prstGeom>
          <a:noFill/>
          <a:ln w="38103" cap="flat">
            <a:solidFill>
              <a:srgbClr val="92D050"/>
            </a:solidFill>
            <a:prstDash val="solid"/>
            <a:miter/>
            <a:headEnd type="arrow"/>
            <a:tailEnd type="arrow"/>
          </a:ln>
        </p:spPr>
      </p:cxnSp>
      <p:pic>
        <p:nvPicPr>
          <p:cNvPr id="2" name="Picture 6"/>
          <p:cNvPicPr>
            <a:picLocks noChangeAspect="1"/>
          </p:cNvPicPr>
          <p:nvPr/>
        </p:nvPicPr>
        <p:blipFill>
          <a:blip r:embed="rId3"/>
          <a:stretch>
            <a:fillRect/>
          </a:stretch>
        </p:blipFill>
        <p:spPr>
          <a:xfrm>
            <a:off x="5790556" y="3473174"/>
            <a:ext cx="726957" cy="980721"/>
          </a:xfrm>
          <a:prstGeom prst="rect">
            <a:avLst/>
          </a:prstGeom>
          <a:noFill/>
          <a:ln cap="flat">
            <a:noFill/>
          </a:ln>
        </p:spPr>
      </p:pic>
    </p:spTree>
  </p:cSld>
  <p:clrMapOvr>
    <a:masterClrMapping/>
  </p:clrMapOvr>
</p:sld>
</file>

<file path=ppt/theme/theme1.xml><?xml version="1.0" encoding="utf-8"?>
<a:theme xmlns:a="http://schemas.openxmlformats.org/drawingml/2006/main" name="Master1 Catalyst%20 %20Presentation%20Template%20Feb%202017">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2 Catalyst%20 %20Presentation%20Template%20Feb%202017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1143</Words>
  <Application>Microsoft Office PowerPoint</Application>
  <PresentationFormat>Custom</PresentationFormat>
  <Paragraphs>268</Paragraphs>
  <Slides>39</Slides>
  <Notes>39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39</vt:i4>
      </vt:variant>
    </vt:vector>
  </HeadingPairs>
  <TitlesOfParts>
    <vt:vector size="52" baseType="lpstr">
      <vt:lpstr>Microsoft YaHei</vt:lpstr>
      <vt:lpstr>Arial</vt:lpstr>
      <vt:lpstr>Calibri</vt:lpstr>
      <vt:lpstr>Lato</vt:lpstr>
      <vt:lpstr>Lohit Hindi</vt:lpstr>
      <vt:lpstr>Mangal</vt:lpstr>
      <vt:lpstr>Segoe UI</vt:lpstr>
      <vt:lpstr>StarSymbol</vt:lpstr>
      <vt:lpstr>Tahoma</vt:lpstr>
      <vt:lpstr>Times New Roman</vt:lpstr>
      <vt:lpstr>WenQuanYi Micro Hei</vt:lpstr>
      <vt:lpstr>Master1 Catalyst%20 %20Presentation%20Template%20Feb%202017</vt:lpstr>
      <vt:lpstr>Master2 Catalyst%20 %20Presentation%20Template%20Feb%2020171</vt:lpstr>
      <vt:lpstr>Samba KCC: Saying No to Full Mesh Replication</vt:lpstr>
      <vt:lpstr>What is the KCC?</vt:lpstr>
      <vt:lpstr>What is the KCC?</vt:lpstr>
      <vt:lpstr>What is the KCC?</vt:lpstr>
      <vt:lpstr>What is the KCC?</vt:lpstr>
      <vt:lpstr>What is the KCC?</vt:lpstr>
      <vt:lpstr>History of the KCC</vt:lpstr>
      <vt:lpstr>Stages of the algorithm</vt:lpstr>
      <vt:lpstr>Intra-site algorithm</vt:lpstr>
      <vt:lpstr>Intra-site algorithm</vt:lpstr>
      <vt:lpstr>Intra-site algorithm</vt:lpstr>
      <vt:lpstr>Intra-site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vt:lpstr>
      <vt:lpstr>Inter-site algorithm – TODO kruskal</vt:lpstr>
      <vt:lpstr>Remove unneeded connections - TODO</vt:lpstr>
      <vt:lpstr>Two independent tasks running</vt:lpstr>
      <vt:lpstr>Translate connections - TODO</vt:lpstr>
      <vt:lpstr>The overall effect</vt:lpstr>
      <vt:lpstr>Challenges</vt:lpstr>
      <vt:lpstr>Challenges</vt:lpstr>
      <vt:lpstr>Incomplete features</vt:lpstr>
      <vt:lpstr>Incomplete features</vt:lpstr>
      <vt:lpstr>Alternative topology strategies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Catalyst new template</dc:title>
  <dc:creator>Garming Sam</dc:creator>
  <cp:lastModifiedBy>Garming</cp:lastModifiedBy>
  <cp:revision>84</cp:revision>
  <dcterms:created xsi:type="dcterms:W3CDTF">2017-03-06T13:58:26Z</dcterms:created>
  <dcterms:modified xsi:type="dcterms:W3CDTF">2017-04-30T01:42:46Z</dcterms:modified>
</cp:coreProperties>
</file>