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8"/>
  </p:notesMasterIdLst>
  <p:handoutMasterIdLst>
    <p:handoutMasterId r:id="rId49"/>
  </p:handoutMasterIdLst>
  <p:sldIdLst>
    <p:sldId id="256" r:id="rId3"/>
    <p:sldId id="265" r:id="rId4"/>
    <p:sldId id="273" r:id="rId5"/>
    <p:sldId id="274" r:id="rId6"/>
    <p:sldId id="275" r:id="rId7"/>
    <p:sldId id="276" r:id="rId8"/>
    <p:sldId id="272" r:id="rId9"/>
    <p:sldId id="279" r:id="rId10"/>
    <p:sldId id="297" r:id="rId11"/>
    <p:sldId id="298" r:id="rId12"/>
    <p:sldId id="299" r:id="rId13"/>
    <p:sldId id="269" r:id="rId14"/>
    <p:sldId id="282" r:id="rId15"/>
    <p:sldId id="290" r:id="rId16"/>
    <p:sldId id="291" r:id="rId17"/>
    <p:sldId id="280" r:id="rId18"/>
    <p:sldId id="266" r:id="rId19"/>
    <p:sldId id="271" r:id="rId20"/>
    <p:sldId id="281" r:id="rId21"/>
    <p:sldId id="270" r:id="rId22"/>
    <p:sldId id="283" r:id="rId23"/>
    <p:sldId id="286" r:id="rId24"/>
    <p:sldId id="287" r:id="rId25"/>
    <p:sldId id="288" r:id="rId26"/>
    <p:sldId id="289" r:id="rId27"/>
    <p:sldId id="304" r:id="rId28"/>
    <p:sldId id="303" r:id="rId29"/>
    <p:sldId id="305" r:id="rId30"/>
    <p:sldId id="306" r:id="rId31"/>
    <p:sldId id="307" r:id="rId32"/>
    <p:sldId id="308" r:id="rId33"/>
    <p:sldId id="309" r:id="rId34"/>
    <p:sldId id="310" r:id="rId35"/>
    <p:sldId id="285" r:id="rId36"/>
    <p:sldId id="268" r:id="rId37"/>
    <p:sldId id="284" r:id="rId38"/>
    <p:sldId id="302" r:id="rId39"/>
    <p:sldId id="295" r:id="rId40"/>
    <p:sldId id="277" r:id="rId41"/>
    <p:sldId id="278" r:id="rId42"/>
    <p:sldId id="292" r:id="rId43"/>
    <p:sldId id="293" r:id="rId44"/>
    <p:sldId id="294" r:id="rId45"/>
    <p:sldId id="300" r:id="rId46"/>
    <p:sldId id="301" r:id="rId47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Z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Z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Z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DDB8B79-BE3C-47BA-A4E4-A9CA719A2989}" type="slidenum">
              <a:t>‹#›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Lato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73997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NZ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NZ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NZ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NZ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NZ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NZ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NZ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NZ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05111CEE-3E9C-455B-B1AD-8D8299A293A9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6965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NZ" sz="2000" b="0" i="0" u="none" strike="noStrike" kern="1200" cap="none" spc="0" baseline="0">
        <a:solidFill>
          <a:srgbClr val="000000"/>
        </a:solidFill>
        <a:uFillTx/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1D6D122-B419-47B3-81A2-70DE54E43A6C}" type="slidenum">
              <a:t>1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7D02234-3E33-4B07-BCEA-C883BCC462C8}" type="slidenum">
              <a:t>1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EDBE238-B750-4D8A-90B8-9DA44F87284D}" type="slidenum">
              <a:t>10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97E85B5-6BE2-4159-967C-C523EF37BB82}" type="slidenum">
              <a:t>10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90278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EDBE238-B750-4D8A-90B8-9DA44F87284D}" type="slidenum">
              <a:t>11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97E85B5-6BE2-4159-967C-C523EF37BB82}" type="slidenum">
              <a:t>11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7620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EDBE238-B750-4D8A-90B8-9DA44F87284D}" type="slidenum">
              <a:t>12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97E85B5-6BE2-4159-967C-C523EF37BB82}" type="slidenum">
              <a:t>12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EDBE238-B750-4D8A-90B8-9DA44F87284D}" type="slidenum">
              <a:t>13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97E85B5-6BE2-4159-967C-C523EF37BB82}" type="slidenum">
              <a:t>13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8140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EDBE238-B750-4D8A-90B8-9DA44F87284D}" type="slidenum">
              <a:t>14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97E85B5-6BE2-4159-967C-C523EF37BB82}" type="slidenum">
              <a:t>14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74605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EDBE238-B750-4D8A-90B8-9DA44F87284D}" type="slidenum">
              <a:t>15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97E85B5-6BE2-4159-967C-C523EF37BB82}" type="slidenum">
              <a:t>15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8990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F0A81AA-8700-4881-81ED-A9A44CB52632}" type="slidenum">
              <a:t>16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A7FB445-E8F2-4DBD-B0AF-DB29FC589CF1}" type="slidenum">
              <a:t>16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6002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B39CE4C-9187-46EF-9A89-A3E35021D733}" type="slidenum">
              <a:t>17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98AB782-0BC3-42D3-AD88-1CDF4EE96A2D}" type="slidenum">
              <a:t>17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06CF5B7-B7F1-4EDA-89E0-1FB7714AD606}" type="slidenum">
              <a:t>18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63C7C25-44B6-40E2-AD5A-FED345940C3A}" type="slidenum">
              <a:t>18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06CF5B7-B7F1-4EDA-89E0-1FB7714AD606}" type="slidenum">
              <a:t>19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63C7C25-44B6-40E2-AD5A-FED345940C3A}" type="slidenum">
              <a:t>19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28703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F0A81AA-8700-4881-81ED-A9A44CB52632}" type="slidenum">
              <a:t>2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A7FB445-E8F2-4DBD-B0AF-DB29FC589CF1}" type="slidenum">
              <a:t>2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53B425-2352-4303-891A-A6358B994A24}" type="slidenum">
              <a:t>20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A2EA5CD-E144-45FA-8121-B30DF773FFFB}" type="slidenum">
              <a:t>20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53B425-2352-4303-891A-A6358B994A24}" type="slidenum">
              <a:t>21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A2EA5CD-E144-45FA-8121-B30DF773FFFB}" type="slidenum">
              <a:t>21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1062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53B425-2352-4303-891A-A6358B994A24}" type="slidenum">
              <a:t>22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A2EA5CD-E144-45FA-8121-B30DF773FFFB}" type="slidenum">
              <a:t>22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647581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53B425-2352-4303-891A-A6358B994A24}" type="slidenum">
              <a:t>23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A2EA5CD-E144-45FA-8121-B30DF773FFFB}" type="slidenum">
              <a:t>23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0687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53B425-2352-4303-891A-A6358B994A24}" type="slidenum">
              <a:t>24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A2EA5CD-E144-45FA-8121-B30DF773FFFB}" type="slidenum">
              <a:t>24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49472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53B425-2352-4303-891A-A6358B994A24}" type="slidenum">
              <a:t>25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A2EA5CD-E144-45FA-8121-B30DF773FFFB}" type="slidenum">
              <a:t>25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232277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53B425-2352-4303-891A-A6358B994A24}" type="slidenum">
              <a:t>26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A2EA5CD-E144-45FA-8121-B30DF773FFFB}" type="slidenum">
              <a:t>26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46957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53B425-2352-4303-891A-A6358B994A24}" type="slidenum">
              <a:t>27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A2EA5CD-E144-45FA-8121-B30DF773FFFB}" type="slidenum">
              <a:t>27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44814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53B425-2352-4303-891A-A6358B994A24}" type="slidenum">
              <a:t>28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A2EA5CD-E144-45FA-8121-B30DF773FFFB}" type="slidenum">
              <a:t>28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003216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53B425-2352-4303-891A-A6358B994A24}" type="slidenum">
              <a:t>29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A2EA5CD-E144-45FA-8121-B30DF773FFFB}" type="slidenum">
              <a:t>29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08920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EC2A5E9-85B8-47B0-B550-97155A494DD4}" type="slidenum">
              <a:t>3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4EA6C8F-C8B9-4BA6-BDF1-12F3E96DB9C5}" type="slidenum">
              <a:t>3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53B425-2352-4303-891A-A6358B994A24}" type="slidenum">
              <a:t>30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A2EA5CD-E144-45FA-8121-B30DF773FFFB}" type="slidenum">
              <a:t>30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241122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53B425-2352-4303-891A-A6358B994A24}" type="slidenum">
              <a:t>31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A2EA5CD-E144-45FA-8121-B30DF773FFFB}" type="slidenum">
              <a:t>31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550788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53B425-2352-4303-891A-A6358B994A24}" type="slidenum">
              <a:t>32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A2EA5CD-E144-45FA-8121-B30DF773FFFB}" type="slidenum">
              <a:t>32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720092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53B425-2352-4303-891A-A6358B994A24}" type="slidenum">
              <a:t>33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A2EA5CD-E144-45FA-8121-B30DF773FFFB}" type="slidenum">
              <a:t>33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541226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9D600D6-0C92-48D1-82A9-DB3322E2A1BF}" type="slidenum">
              <a:t>34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D449FC5-867B-43AA-94F7-664EBA03580E}" type="slidenum">
              <a:t>34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209485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94BBDE3-104D-4E11-BAEE-4FA9483F2E6F}" type="slidenum">
              <a:t>35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01A4D39-07AB-4670-8920-2D323DB570EC}" type="slidenum">
              <a:t>35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07804F2-1004-48FC-A309-4A02D208F313}" type="slidenum">
              <a:t>36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88F9D95-14EC-41EA-BD71-2A1BB271DC90}" type="slidenum">
              <a:t>36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72235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94BBDE3-104D-4E11-BAEE-4FA9483F2E6F}" type="slidenum">
              <a:t>37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01A4D39-07AB-4670-8920-2D323DB570EC}" type="slidenum">
              <a:t>37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773273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94BBDE3-104D-4E11-BAEE-4FA9483F2E6F}" type="slidenum">
              <a:t>38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01A4D39-07AB-4670-8920-2D323DB570EC}" type="slidenum">
              <a:t>38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322411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94BBDE3-104D-4E11-BAEE-4FA9483F2E6F}" type="slidenum">
              <a:t>39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01A4D39-07AB-4670-8920-2D323DB570EC}" type="slidenum">
              <a:t>39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48235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F177F3A-E7DC-48E9-948E-212605F0E8A8}" type="slidenum">
              <a:t>4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C66B518-D77E-4323-AB10-3B069B907806}" type="slidenum">
              <a:t>4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94BBDE3-104D-4E11-BAEE-4FA9483F2E6F}" type="slidenum">
              <a:t>40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01A4D39-07AB-4670-8920-2D323DB570EC}" type="slidenum">
              <a:t>40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10722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94BBDE3-104D-4E11-BAEE-4FA9483F2E6F}" type="slidenum">
              <a:t>41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01A4D39-07AB-4670-8920-2D323DB570EC}" type="slidenum">
              <a:t>41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089006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94BBDE3-104D-4E11-BAEE-4FA9483F2E6F}" type="slidenum">
              <a:t>42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01A4D39-07AB-4670-8920-2D323DB570EC}" type="slidenum">
              <a:t>42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50406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94BBDE3-104D-4E11-BAEE-4FA9483F2E6F}" type="slidenum">
              <a:t>43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01A4D39-07AB-4670-8920-2D323DB570EC}" type="slidenum">
              <a:t>43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566344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94BBDE3-104D-4E11-BAEE-4FA9483F2E6F}" type="slidenum">
              <a:t>44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01A4D39-07AB-4670-8920-2D323DB570EC}" type="slidenum">
              <a:t>44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19021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94BBDE3-104D-4E11-BAEE-4FA9483F2E6F}" type="slidenum">
              <a:t>45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01A4D39-07AB-4670-8920-2D323DB570EC}" type="slidenum">
              <a:t>45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8723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003359B-B39B-4E3D-87C6-63EE790C0174}" type="slidenum">
              <a:t>5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1078106-2896-497E-AE27-C3EE208F8DE4}" type="slidenum">
              <a:t>5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838DB92-0BF8-4D43-BAF3-417B76A70CF3}" type="slidenum">
              <a:t>6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CAE8C61-FFC4-444F-9923-473FF46B3244}" type="slidenum">
              <a:t>6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07804F2-1004-48FC-A309-4A02D208F313}" type="slidenum">
              <a:t>7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88F9D95-14EC-41EA-BD71-2A1BB271DC90}" type="slidenum">
              <a:t>7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07804F2-1004-48FC-A309-4A02D208F313}" type="slidenum">
              <a:t>8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88F9D95-14EC-41EA-BD71-2A1BB271DC90}" type="slidenum">
              <a:t>8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73331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EDBE238-B750-4D8A-90B8-9DA44F87284D}" type="slidenum">
              <a:t>9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97E85B5-6BE2-4159-967C-C523EF37BB82}" type="slidenum">
              <a:t>9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Segoe UI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89814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363" y="1236597"/>
            <a:ext cx="7559637" cy="2631963"/>
          </a:xfrm>
        </p:spPr>
        <p:txBody>
          <a:bodyPr anchor="b"/>
          <a:lstStyle>
            <a:lvl1pPr>
              <a:defRPr lang="en-US" sz="6000" b="1">
                <a:solidFill>
                  <a:srgbClr val="BB2025"/>
                </a:solidFill>
                <a:latin typeface="Lato" pitchFamily="18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363" y="3970443"/>
            <a:ext cx="7559637" cy="1825563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15F82A-98CA-4C2C-9F25-F9BE594D5BB7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447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anchorCtr="0"/>
          <a:lstStyle>
            <a:lvl1pPr algn="l">
              <a:defRPr lang="en-US" sz="3200" b="1">
                <a:solidFill>
                  <a:srgbClr val="BB2025"/>
                </a:solidFill>
                <a:latin typeface="Lato" pitchFamily="18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D4959C-A71C-49BC-93B7-7FD69CE9DF37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508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056360" y="554044"/>
            <a:ext cx="2015995" cy="5702399"/>
          </a:xfrm>
        </p:spPr>
        <p:txBody>
          <a:bodyPr vert="eaVert" anchor="t"/>
          <a:lstStyle>
            <a:lvl1pPr algn="l">
              <a:defRPr lang="en-US" sz="3200" b="1">
                <a:solidFill>
                  <a:srgbClr val="BB2025"/>
                </a:solidFill>
                <a:latin typeface="Lato" pitchFamily="18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007997" y="554044"/>
            <a:ext cx="5896078" cy="570239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7FEBC6-B4B0-4D2C-B1A4-EAEFC01EDDC2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611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363" y="1236597"/>
            <a:ext cx="7559637" cy="2631963"/>
          </a:xfrm>
        </p:spPr>
        <p:txBody>
          <a:bodyPr/>
          <a:lstStyle>
            <a:lvl1pPr>
              <a:defRPr lang="en-US" sz="6000" b="1">
                <a:latin typeface="Lato" pitchFamily="18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363" y="3970443"/>
            <a:ext cx="7559637" cy="1825563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DFC14F-B89A-48F2-AE77-4C11B6519B4B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66525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anchorCtr="0"/>
          <a:lstStyle>
            <a:lvl1pPr algn="l">
              <a:defRPr lang="en-US" sz="2800" b="1">
                <a:latin typeface="Lato" pitchFamily="18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title" idx="4294967295"/>
          </p:nvPr>
        </p:nvSpPr>
        <p:spPr>
          <a:xfrm>
            <a:off x="1239844" y="3463555"/>
            <a:ext cx="5327998" cy="4384804"/>
          </a:xfrm>
        </p:spPr>
        <p:txBody>
          <a:bodyPr anchor="t"/>
          <a:lstStyle>
            <a:lvl1pPr>
              <a:spcAft>
                <a:spcPts val="705"/>
              </a:spcAft>
              <a:defRPr lang="en-US" sz="1600">
                <a:latin typeface="Lato" pitchFamily="18"/>
              </a:defRPr>
            </a:lvl1pPr>
          </a:lstStyle>
          <a:p>
            <a:pPr lvl="0"/>
            <a:r>
              <a:rPr lang="en-US"/>
              <a:t>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EB9626-DD1C-4244-B3E8-8C4EED8B5E50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85619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235" y="1884240"/>
            <a:ext cx="8694718" cy="3144959"/>
          </a:xfrm>
        </p:spPr>
        <p:txBody>
          <a:bodyPr anchorCtr="0"/>
          <a:lstStyle>
            <a:lvl1pPr algn="l">
              <a:defRPr lang="en-US" sz="6000" b="1">
                <a:latin typeface="Lato" pitchFamily="18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235" y="5059439"/>
            <a:ext cx="8694718" cy="1652759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FD6DCD-D35A-4995-83A4-D030C29D438F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745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anchorCtr="0"/>
          <a:lstStyle>
            <a:lvl1pPr algn="l">
              <a:defRPr lang="en-US" sz="2800" b="1">
                <a:latin typeface="Lato" pitchFamily="18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title" idx="4294967295"/>
          </p:nvPr>
        </p:nvSpPr>
        <p:spPr>
          <a:xfrm>
            <a:off x="1239844" y="3463920"/>
            <a:ext cx="2587678" cy="4384804"/>
          </a:xfrm>
        </p:spPr>
        <p:txBody>
          <a:bodyPr anchor="t"/>
          <a:lstStyle>
            <a:lvl1pPr>
              <a:spcAft>
                <a:spcPts val="705"/>
              </a:spcAft>
              <a:defRPr lang="en-US" sz="1600">
                <a:latin typeface="Lato" pitchFamily="18"/>
              </a:defRPr>
            </a:lvl1pPr>
          </a:lstStyle>
          <a:p>
            <a:pPr lvl="0"/>
            <a:r>
              <a:rPr lang="en-US"/>
              <a:t>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title" idx="4294967295"/>
          </p:nvPr>
        </p:nvSpPr>
        <p:spPr>
          <a:xfrm>
            <a:off x="3979797" y="3463920"/>
            <a:ext cx="2587678" cy="4384804"/>
          </a:xfrm>
        </p:spPr>
        <p:txBody>
          <a:bodyPr anchor="t"/>
          <a:lstStyle>
            <a:lvl1pPr>
              <a:spcAft>
                <a:spcPts val="705"/>
              </a:spcAft>
              <a:defRPr lang="en-US" sz="1600">
                <a:latin typeface="Lato" pitchFamily="18"/>
              </a:defRPr>
            </a:lvl1pPr>
          </a:lstStyle>
          <a:p>
            <a:pPr lvl="0"/>
            <a:r>
              <a:rPr lang="en-US"/>
              <a:t>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05BBB6-ED79-40D2-8DED-6DB08DBF64E1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38148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18" y="403195"/>
            <a:ext cx="8694718" cy="1460516"/>
          </a:xfrm>
        </p:spPr>
        <p:txBody>
          <a:bodyPr anchorCtr="0"/>
          <a:lstStyle>
            <a:lvl1pPr algn="l">
              <a:defRPr lang="en-US" sz="2800" b="1">
                <a:latin typeface="Lato" pitchFamily="18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18" y="1852556"/>
            <a:ext cx="4265639" cy="907916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title" idx="4294967295"/>
          </p:nvPr>
        </p:nvSpPr>
        <p:spPr>
          <a:xfrm>
            <a:off x="693718" y="2760838"/>
            <a:ext cx="4265639" cy="4062240"/>
          </a:xfrm>
        </p:spPr>
        <p:txBody>
          <a:bodyPr anchor="t"/>
          <a:lstStyle>
            <a:lvl1pPr>
              <a:spcAft>
                <a:spcPts val="705"/>
              </a:spcAft>
              <a:defRPr lang="en-US" sz="1600">
                <a:latin typeface="Lato" pitchFamily="18"/>
              </a:defRPr>
            </a:lvl1pPr>
          </a:lstStyle>
          <a:p>
            <a:pPr lvl="0"/>
            <a:r>
              <a:rPr lang="en-US"/>
              <a:t>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723" y="1852556"/>
            <a:ext cx="4284722" cy="907916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title" idx="4294967295"/>
          </p:nvPr>
        </p:nvSpPr>
        <p:spPr>
          <a:xfrm>
            <a:off x="5103723" y="2760838"/>
            <a:ext cx="4284722" cy="4062240"/>
          </a:xfrm>
        </p:spPr>
        <p:txBody>
          <a:bodyPr anchor="t"/>
          <a:lstStyle>
            <a:lvl1pPr>
              <a:spcAft>
                <a:spcPts val="705"/>
              </a:spcAft>
              <a:defRPr lang="en-US" sz="1600">
                <a:latin typeface="Lato" pitchFamily="18"/>
              </a:defRPr>
            </a:lvl1pPr>
          </a:lstStyle>
          <a:p>
            <a:pPr lvl="0"/>
            <a:r>
              <a:rPr lang="en-US"/>
              <a:t>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124B57D-7C92-4618-A7AC-9DBB1BD48AC2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82561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anchorCtr="0"/>
          <a:lstStyle>
            <a:lvl1pPr algn="l">
              <a:defRPr lang="en-US" sz="2800" b="1">
                <a:latin typeface="Lato" pitchFamily="18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AC3112-9927-4ABF-A44F-1E7A6857D9EE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4859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5F7CC0-F25A-4AE2-9C8F-C8F037D6CCBB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42463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18" y="503276"/>
            <a:ext cx="3251158" cy="1765441"/>
          </a:xfrm>
        </p:spPr>
        <p:txBody>
          <a:bodyPr anchorCtr="0"/>
          <a:lstStyle>
            <a:lvl1pPr algn="l">
              <a:defRPr lang="en-US" sz="3200" b="1">
                <a:latin typeface="Lato" pitchFamily="18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title" idx="4294967295"/>
          </p:nvPr>
        </p:nvSpPr>
        <p:spPr>
          <a:xfrm>
            <a:off x="4286158" y="1088995"/>
            <a:ext cx="5102278" cy="5372282"/>
          </a:xfrm>
        </p:spPr>
        <p:txBody>
          <a:bodyPr anchor="t"/>
          <a:lstStyle>
            <a:lvl1pPr>
              <a:spcAft>
                <a:spcPts val="705"/>
              </a:spcAft>
              <a:defRPr lang="en-US" sz="3200">
                <a:latin typeface="Lato" pitchFamily="18"/>
              </a:defRPr>
            </a:lvl1pPr>
          </a:lstStyle>
          <a:p>
            <a:pPr lvl="0"/>
            <a:r>
              <a:rPr lang="en-US"/>
              <a:t>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18" y="2268361"/>
            <a:ext cx="3251158" cy="420047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2340D0-71D7-4BE8-9C23-FEE564F15662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952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anchorCtr="0"/>
          <a:lstStyle>
            <a:lvl1pPr algn="l">
              <a:defRPr lang="en-US" sz="3200" b="1">
                <a:solidFill>
                  <a:srgbClr val="BB2025"/>
                </a:solidFill>
                <a:latin typeface="Lato" pitchFamily="18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title" idx="4294967295"/>
          </p:nvPr>
        </p:nvSpPr>
        <p:spPr>
          <a:xfrm>
            <a:off x="1007997" y="1871996"/>
            <a:ext cx="8064002" cy="4384804"/>
          </a:xfrm>
        </p:spPr>
        <p:txBody>
          <a:bodyPr anchor="t"/>
          <a:lstStyle>
            <a:lvl1pPr>
              <a:lnSpc>
                <a:spcPct val="150000"/>
              </a:lnSpc>
              <a:spcAft>
                <a:spcPts val="885"/>
              </a:spcAft>
              <a:defRPr lang="en-US" sz="2000">
                <a:latin typeface="Lato" pitchFamily="18"/>
              </a:defRPr>
            </a:lvl1pPr>
          </a:lstStyle>
          <a:p>
            <a:pPr lvl="0"/>
            <a:r>
              <a:rPr lang="en-US"/>
              <a:t>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3B9C03D-BFFE-4821-A655-A2BC6BD9A7F2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180504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18" y="503276"/>
            <a:ext cx="3251158" cy="1765441"/>
          </a:xfrm>
        </p:spPr>
        <p:txBody>
          <a:bodyPr anchorCtr="0"/>
          <a:lstStyle>
            <a:lvl1pPr algn="l">
              <a:defRPr lang="en-US" sz="3200" b="1">
                <a:latin typeface="Lato" pitchFamily="18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title" idx="4294967295"/>
          </p:nvPr>
        </p:nvSpPr>
        <p:spPr>
          <a:xfrm>
            <a:off x="4286158" y="1088995"/>
            <a:ext cx="5102278" cy="5372282"/>
          </a:xfrm>
        </p:spPr>
        <p:txBody>
          <a:bodyPr anchor="t"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18" y="2268361"/>
            <a:ext cx="3251158" cy="420047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78E66D-2E14-44A6-AC23-447E64A7CB02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09544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anchorCtr="0"/>
          <a:lstStyle>
            <a:lvl1pPr algn="l">
              <a:defRPr lang="en-US" sz="2800" b="1">
                <a:latin typeface="Lato" pitchFamily="18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F8B8AB-03C9-4AE2-ADDE-D904698584A5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186990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5235479" y="1800362"/>
            <a:ext cx="1331997" cy="6048362"/>
          </a:xfrm>
        </p:spPr>
        <p:txBody>
          <a:bodyPr vert="eaVert" anchor="t" anchorCtr="0"/>
          <a:lstStyle>
            <a:lvl1pPr algn="l">
              <a:defRPr lang="en-US" sz="2800" b="1">
                <a:latin typeface="Lato" pitchFamily="18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239844" y="1800362"/>
            <a:ext cx="3843360" cy="6048362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69594C-20F4-454D-87D2-ACF1A0E7947B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416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235" y="1884240"/>
            <a:ext cx="8694718" cy="3144959"/>
          </a:xfrm>
        </p:spPr>
        <p:txBody>
          <a:bodyPr anchor="b" anchorCtr="0"/>
          <a:lstStyle>
            <a:lvl1pPr algn="l">
              <a:defRPr lang="en-US" sz="6000" b="1">
                <a:solidFill>
                  <a:srgbClr val="BB2025"/>
                </a:solidFill>
                <a:latin typeface="Lato" pitchFamily="18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235" y="5059439"/>
            <a:ext cx="8694718" cy="1652759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817404-04C8-4D04-AED8-095CF116E4F3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939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anchorCtr="0"/>
          <a:lstStyle>
            <a:lvl1pPr algn="l">
              <a:defRPr lang="en-US" sz="3200" b="1">
                <a:solidFill>
                  <a:srgbClr val="BB2025"/>
                </a:solidFill>
                <a:latin typeface="Lato" pitchFamily="18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title" idx="4294967295"/>
          </p:nvPr>
        </p:nvSpPr>
        <p:spPr>
          <a:xfrm>
            <a:off x="1007997" y="1871639"/>
            <a:ext cx="3956041" cy="4384804"/>
          </a:xfrm>
        </p:spPr>
        <p:txBody>
          <a:bodyPr anchor="t"/>
          <a:lstStyle>
            <a:lvl1pPr>
              <a:lnSpc>
                <a:spcPct val="150000"/>
              </a:lnSpc>
              <a:spcAft>
                <a:spcPts val="885"/>
              </a:spcAft>
              <a:defRPr lang="en-US" sz="2000">
                <a:latin typeface="Lato" pitchFamily="18"/>
              </a:defRPr>
            </a:lvl1pPr>
          </a:lstStyle>
          <a:p>
            <a:pPr lvl="0"/>
            <a:r>
              <a:rPr lang="en-US"/>
              <a:t>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title" idx="4294967295"/>
          </p:nvPr>
        </p:nvSpPr>
        <p:spPr>
          <a:xfrm>
            <a:off x="5116680" y="1871639"/>
            <a:ext cx="3956041" cy="4384804"/>
          </a:xfrm>
        </p:spPr>
        <p:txBody>
          <a:bodyPr anchor="t"/>
          <a:lstStyle>
            <a:lvl1pPr>
              <a:lnSpc>
                <a:spcPct val="150000"/>
              </a:lnSpc>
              <a:spcAft>
                <a:spcPts val="885"/>
              </a:spcAft>
              <a:defRPr lang="en-US" sz="2000">
                <a:latin typeface="Lato" pitchFamily="18"/>
              </a:defRPr>
            </a:lvl1pPr>
          </a:lstStyle>
          <a:p>
            <a:pPr lvl="0"/>
            <a:r>
              <a:rPr lang="en-US"/>
              <a:t>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BCA9387-0082-42EC-BB46-AF6FEEB94139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72715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18" y="403195"/>
            <a:ext cx="8694718" cy="1460516"/>
          </a:xfrm>
        </p:spPr>
        <p:txBody>
          <a:bodyPr anchorCtr="0"/>
          <a:lstStyle>
            <a:lvl1pPr algn="l">
              <a:defRPr lang="en-US" sz="3200" b="1">
                <a:solidFill>
                  <a:srgbClr val="BB2025"/>
                </a:solidFill>
                <a:latin typeface="Lato" pitchFamily="18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18" y="1852556"/>
            <a:ext cx="4265639" cy="907916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title" idx="4294967295"/>
          </p:nvPr>
        </p:nvSpPr>
        <p:spPr>
          <a:xfrm>
            <a:off x="693718" y="2760838"/>
            <a:ext cx="4265639" cy="4062240"/>
          </a:xfrm>
        </p:spPr>
        <p:txBody>
          <a:bodyPr anchor="t"/>
          <a:lstStyle>
            <a:lvl1pPr>
              <a:lnSpc>
                <a:spcPct val="150000"/>
              </a:lnSpc>
              <a:spcAft>
                <a:spcPts val="885"/>
              </a:spcAft>
              <a:defRPr lang="en-US" sz="2000">
                <a:latin typeface="Lato" pitchFamily="18"/>
              </a:defRPr>
            </a:lvl1pPr>
          </a:lstStyle>
          <a:p>
            <a:pPr lvl="0"/>
            <a:r>
              <a:rPr lang="en-US"/>
              <a:t>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723" y="1852556"/>
            <a:ext cx="4284722" cy="907916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title" idx="4294967295"/>
          </p:nvPr>
        </p:nvSpPr>
        <p:spPr>
          <a:xfrm>
            <a:off x="5103723" y="2760838"/>
            <a:ext cx="4284722" cy="4062240"/>
          </a:xfrm>
        </p:spPr>
        <p:txBody>
          <a:bodyPr anchor="t"/>
          <a:lstStyle>
            <a:lvl1pPr>
              <a:lnSpc>
                <a:spcPct val="150000"/>
              </a:lnSpc>
              <a:spcAft>
                <a:spcPts val="885"/>
              </a:spcAft>
              <a:defRPr lang="en-US" sz="2000">
                <a:latin typeface="Lato" pitchFamily="18"/>
              </a:defRPr>
            </a:lvl1pPr>
          </a:lstStyle>
          <a:p>
            <a:pPr lvl="0"/>
            <a:r>
              <a:rPr lang="en-US"/>
              <a:t>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54CF261-F923-431F-8D6D-AC4976CBA02A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373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anchorCtr="0"/>
          <a:lstStyle>
            <a:lvl1pPr algn="l">
              <a:defRPr lang="en-US" sz="3200" b="1">
                <a:solidFill>
                  <a:srgbClr val="BB2025"/>
                </a:solidFill>
                <a:latin typeface="Lato" pitchFamily="18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BFADB2-C9DB-42EC-96E3-CA969B90F722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0119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2E17F7-0BDC-42DC-956E-6E50916183C8}" type="slidenum">
              <a:t>‹#›</a:t>
            </a:fld>
            <a:endParaRPr lang="en-NZ"/>
          </a:p>
        </p:txBody>
      </p:sp>
      <p:sp>
        <p:nvSpPr>
          <p:cNvPr id="5" name="Title 4"/>
          <p:cNvSpPr txBox="1">
            <a:spLocks noGrp="1"/>
          </p:cNvSpPr>
          <p:nvPr>
            <p:ph type="title" idx="4294967295"/>
          </p:nvPr>
        </p:nvSpPr>
        <p:spPr>
          <a:xfrm>
            <a:off x="503998" y="301322"/>
            <a:ext cx="9072000" cy="1261798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503998" y="1768678"/>
            <a:ext cx="9072000" cy="4384081"/>
          </a:xfrm>
        </p:spPr>
        <p:txBody>
          <a:bodyPr/>
          <a:lstStyle>
            <a:lvl1pPr>
              <a:spcAft>
                <a:spcPts val="1415"/>
              </a:spcAft>
              <a:defRPr lang="en-NZ" sz="3200">
                <a:latin typeface="Arial" pitchFamily="18"/>
              </a:defRPr>
            </a:lvl1pPr>
          </a:lstStyle>
          <a:p>
            <a:pPr lvl="0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914718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18" y="503276"/>
            <a:ext cx="3251158" cy="1765441"/>
          </a:xfrm>
        </p:spPr>
        <p:txBody>
          <a:bodyPr anchor="b" anchorCtr="0"/>
          <a:lstStyle>
            <a:lvl1pPr algn="l">
              <a:defRPr lang="en-US" sz="3200" b="1">
                <a:solidFill>
                  <a:srgbClr val="BB2025"/>
                </a:solidFill>
                <a:latin typeface="Lato" pitchFamily="18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title" idx="4294967295"/>
          </p:nvPr>
        </p:nvSpPr>
        <p:spPr>
          <a:xfrm>
            <a:off x="4286158" y="1088995"/>
            <a:ext cx="5102278" cy="5372282"/>
          </a:xfrm>
        </p:spPr>
        <p:txBody>
          <a:bodyPr anchor="t"/>
          <a:lstStyle>
            <a:lvl1pPr>
              <a:lnSpc>
                <a:spcPct val="150000"/>
              </a:lnSpc>
              <a:spcAft>
                <a:spcPts val="885"/>
              </a:spcAft>
              <a:defRPr lang="en-US" sz="3200">
                <a:latin typeface="Lato" pitchFamily="18"/>
              </a:defRPr>
            </a:lvl1pPr>
          </a:lstStyle>
          <a:p>
            <a:pPr lvl="0"/>
            <a:r>
              <a:rPr lang="en-US"/>
              <a:t>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18" y="2268361"/>
            <a:ext cx="3251158" cy="420047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21EF5E9-D02E-4576-8793-9CB0EAA61AE9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721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18" y="503276"/>
            <a:ext cx="3251158" cy="1765441"/>
          </a:xfrm>
        </p:spPr>
        <p:txBody>
          <a:bodyPr anchor="b" anchorCtr="0"/>
          <a:lstStyle>
            <a:lvl1pPr algn="l">
              <a:defRPr lang="en-US" sz="3200" b="1">
                <a:solidFill>
                  <a:srgbClr val="BB2025"/>
                </a:solidFill>
                <a:latin typeface="Lato" pitchFamily="18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title" idx="4294967295"/>
          </p:nvPr>
        </p:nvSpPr>
        <p:spPr>
          <a:xfrm>
            <a:off x="4286158" y="1088995"/>
            <a:ext cx="5102278" cy="5372282"/>
          </a:xfrm>
        </p:spPr>
        <p:txBody>
          <a:bodyPr anchor="t"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18" y="2268361"/>
            <a:ext cx="3251158" cy="420047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98AEFF-328D-496C-910C-393FDBC2F3A8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193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1007997" y="553321"/>
            <a:ext cx="8064002" cy="12621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NZ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007997" y="1871996"/>
            <a:ext cx="8064002" cy="43848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75998" y="7343994"/>
            <a:ext cx="2592003" cy="287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NZ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NZ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NZ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NZ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7128004"/>
            <a:ext cx="2348279" cy="431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NZ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0723B872-53F8-45FB-9DCA-6455A32C786B}" type="slidenum">
              <a:t>‹#›</a:t>
            </a:fld>
            <a:endParaRPr lang="en-NZ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356" y="6724799"/>
            <a:ext cx="10079641" cy="475204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NZ" sz="4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icrosoft YaHei" pitchFamily="2"/>
          <a:cs typeface="Mangal" pitchFamily="2"/>
        </a:defRPr>
      </a:lvl1pPr>
    </p:titleStyle>
    <p:bodyStyle>
      <a:lvl1pPr marL="0" marR="0" lvl="0" indent="0" defTabSz="914400" rtl="0" fontAlgn="auto" hangingPunct="0">
        <a:lnSpc>
          <a:spcPct val="150000"/>
        </a:lnSpc>
        <a:spcBef>
          <a:spcPts val="0"/>
        </a:spcBef>
        <a:spcAft>
          <a:spcPts val="885"/>
        </a:spcAft>
        <a:buNone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Lato" pitchFamily="18"/>
          <a:ea typeface="Microsoft YaHei" pitchFamily="2"/>
          <a:cs typeface="Mangal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 pitchFamily="18"/>
          <a:ea typeface="Microsoft YaHei" pitchFamily="2"/>
          <a:cs typeface="Mangal" pitchFamily="2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 pitchFamily="18"/>
          <a:ea typeface="Microsoft YaHei" pitchFamily="2"/>
          <a:cs typeface="Mangal" pitchFamily="2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 pitchFamily="18"/>
          <a:ea typeface="Microsoft YaHei" pitchFamily="2"/>
          <a:cs typeface="Mangal" pitchFamily="2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 pitchFamily="18"/>
          <a:ea typeface="Microsoft YaHei" pitchFamily="2"/>
          <a:cs typeface="Mangal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-15124" y="431999"/>
            <a:ext cx="10110237" cy="669599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1239844" y="1799996"/>
            <a:ext cx="5327641" cy="143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1" compatLnSpc="1">
            <a:noAutofit/>
          </a:bodyPr>
          <a:lstStyle/>
          <a:p>
            <a:pPr lvl="0"/>
            <a:endParaRPr lang="en-NZ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1239844" y="3463555"/>
            <a:ext cx="5327998" cy="43848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NZ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NZ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NZ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NZ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NZ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7B6C957A-0EE1-42C8-B894-72FEA9241A1E}" type="slidenum"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NZ" sz="4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icrosoft YaHei" pitchFamily="2"/>
          <a:cs typeface="Mangal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705"/>
        </a:spcAft>
        <a:buNone/>
        <a:tabLst/>
        <a:defRPr lang="en-US" sz="1600" b="0" i="0" u="none" strike="noStrike" kern="1200" cap="none" spc="0" baseline="0">
          <a:solidFill>
            <a:srgbClr val="000000"/>
          </a:solidFill>
          <a:uFillTx/>
          <a:latin typeface="Lato" pitchFamily="18"/>
          <a:ea typeface="Microsoft YaHei" pitchFamily="2"/>
          <a:cs typeface="Mangal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 pitchFamily="18"/>
          <a:ea typeface="Microsoft YaHei" pitchFamily="2"/>
          <a:cs typeface="Mangal" pitchFamily="2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 pitchFamily="18"/>
          <a:ea typeface="Microsoft YaHei" pitchFamily="2"/>
          <a:cs typeface="Mangal" pitchFamily="2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 pitchFamily="18"/>
          <a:ea typeface="Microsoft YaHei" pitchFamily="2"/>
          <a:cs typeface="Mangal" pitchFamily="2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 pitchFamily="18"/>
          <a:ea typeface="Microsoft YaHei" pitchFamily="2"/>
          <a:cs typeface="Mangal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147480" y="1715981"/>
            <a:ext cx="8064002" cy="1354217"/>
          </a:xfrm>
        </p:spPr>
        <p:txBody>
          <a:bodyPr>
            <a:spAutoFit/>
          </a:bodyPr>
          <a:lstStyle/>
          <a:p>
            <a:pPr lvl="0"/>
            <a:r>
              <a:rPr lang="en-NZ" b="1">
                <a:solidFill>
                  <a:srgbClr val="BB2025"/>
                </a:solidFill>
                <a:latin typeface="Lato" pitchFamily="34"/>
                <a:ea typeface="Lato" pitchFamily="34"/>
                <a:cs typeface="Lato" pitchFamily="34"/>
              </a:rPr>
              <a:t>Samba KCC: Saying No to Full Mesh Replication</a:t>
            </a:r>
          </a:p>
        </p:txBody>
      </p:sp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1147480" y="4625766"/>
            <a:ext cx="8064002" cy="984881"/>
          </a:xfrm>
        </p:spPr>
        <p:txBody>
          <a:bodyPr>
            <a:spAutoFit/>
          </a:bodyPr>
          <a:lstStyle/>
          <a:p>
            <a:pPr lvl="0"/>
            <a:r>
              <a:rPr lang="en-NZ" sz="3200">
                <a:latin typeface="Lato" pitchFamily="34"/>
                <a:ea typeface="Lato" pitchFamily="34"/>
                <a:cs typeface="Lato" pitchFamily="34"/>
              </a:rPr>
              <a:t>Garming Sam</a:t>
            </a:r>
            <a:br>
              <a:rPr lang="en-NZ" sz="3200">
                <a:latin typeface="Lato" pitchFamily="34"/>
                <a:ea typeface="Lato" pitchFamily="34"/>
                <a:cs typeface="Lato" pitchFamily="34"/>
              </a:rPr>
            </a:br>
            <a:r>
              <a:rPr lang="en-NZ" sz="3200">
                <a:latin typeface="Lato" pitchFamily="34"/>
                <a:ea typeface="Lato" pitchFamily="34"/>
                <a:cs typeface="Lato" pitchFamily="34"/>
              </a:rPr>
              <a:t>Catalyst IT, Samba Team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01322"/>
            <a:ext cx="9072000" cy="1261798"/>
          </a:xfrm>
        </p:spPr>
        <p:txBody>
          <a:bodyPr/>
          <a:lstStyle/>
          <a:p>
            <a:pPr lvl="0"/>
            <a:r>
              <a:rPr lang="en-NZ" sz="3200" b="1" dirty="0">
                <a:solidFill>
                  <a:srgbClr val="BB2025"/>
                </a:solidFill>
                <a:latin typeface="Lato" pitchFamily="34"/>
                <a:ea typeface="Lato" pitchFamily="34"/>
                <a:cs typeface="Lato" pitchFamily="34"/>
              </a:rPr>
              <a:t>Pre-requisites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800" y="1443215"/>
            <a:ext cx="8667753" cy="4384081"/>
          </a:xfrm>
        </p:spPr>
        <p:txBody>
          <a:bodyPr/>
          <a:lstStyle/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Site-Links – DEFAULTIPSITELINK</a:t>
            </a:r>
          </a:p>
          <a:p>
            <a:pPr algn="l" hangingPunct="1">
              <a:lnSpc>
                <a:spcPct val="100000"/>
              </a:lnSpc>
              <a:spcAft>
                <a:spcPts val="0"/>
              </a:spcAft>
            </a:pPr>
            <a:r>
              <a:rPr lang="en-NZ" sz="12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dn</a:t>
            </a:r>
            <a:r>
              <a:rPr lang="en-NZ" sz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CN=DEFAULTIPSITELINK,CN=IP,CN=Inter-Site </a:t>
            </a:r>
            <a:r>
              <a:rPr lang="en-NZ" sz="12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Transports,CN</a:t>
            </a:r>
            <a:r>
              <a:rPr lang="en-NZ" sz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lang="en-NZ" sz="12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Sites,CN</a:t>
            </a:r>
            <a:r>
              <a:rPr lang="en-NZ" sz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lang="en-NZ" sz="12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Configuration,DC</a:t>
            </a:r>
            <a:r>
              <a:rPr lang="en-NZ" sz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lang="en-NZ" sz="12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example,DC</a:t>
            </a:r>
            <a:r>
              <a:rPr lang="en-NZ" sz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=com</a:t>
            </a:r>
          </a:p>
          <a:p>
            <a:pPr algn="l" hangingPunct="1">
              <a:lnSpc>
                <a:spcPct val="100000"/>
              </a:lnSpc>
              <a:spcAft>
                <a:spcPts val="0"/>
              </a:spcAft>
            </a:pPr>
            <a:r>
              <a:rPr lang="en-NZ" sz="12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objectClass</a:t>
            </a:r>
            <a:r>
              <a:rPr lang="en-NZ" sz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lang="en-NZ" sz="12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siteLink</a:t>
            </a:r>
            <a:endParaRPr lang="en-NZ" sz="1200" dirty="0">
              <a:solidFill>
                <a:prstClr val="black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l" hangingPunct="1">
              <a:lnSpc>
                <a:spcPct val="100000"/>
              </a:lnSpc>
              <a:spcAft>
                <a:spcPts val="0"/>
              </a:spcAft>
            </a:pP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cost: 100</a:t>
            </a:r>
          </a:p>
          <a:p>
            <a:pPr algn="l" hangingPunct="1">
              <a:lnSpc>
                <a:spcPct val="100000"/>
              </a:lnSpc>
              <a:spcAft>
                <a:spcPts val="0"/>
              </a:spcAft>
            </a:pPr>
            <a:r>
              <a:rPr lang="en-NZ" sz="1200" b="1" dirty="0" err="1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siteList</a:t>
            </a:r>
            <a:r>
              <a:rPr lang="en-NZ" sz="1200" b="1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CN=Default-First-Site-</a:t>
            </a:r>
            <a:r>
              <a:rPr lang="en-NZ" sz="1200" b="1" dirty="0" err="1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Name,CN</a:t>
            </a:r>
            <a:r>
              <a:rPr lang="en-NZ" sz="1200" b="1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lang="en-NZ" sz="1200" b="1" dirty="0" err="1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Sites,CN</a:t>
            </a:r>
            <a:r>
              <a:rPr lang="en-NZ" sz="1200" b="1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lang="en-NZ" sz="1200" b="1" dirty="0" err="1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Configuration,DC</a:t>
            </a:r>
            <a:r>
              <a:rPr lang="en-NZ" sz="1200" b="1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lang="en-NZ" sz="1200" b="1" dirty="0" err="1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example,DC</a:t>
            </a:r>
            <a:r>
              <a:rPr lang="en-NZ" sz="1200" b="1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=com</a:t>
            </a:r>
          </a:p>
          <a:p>
            <a:r>
              <a:rPr lang="en-NZ" sz="1200" dirty="0"/>
              <a:t> </a:t>
            </a:r>
          </a:p>
          <a:p>
            <a:r>
              <a:rPr lang="en-US" sz="2400" dirty="0"/>
              <a:t>Site-links define the allowable connections between sites</a:t>
            </a:r>
          </a:p>
          <a:p>
            <a:r>
              <a:rPr lang="en-US" sz="2400" dirty="0"/>
              <a:t>Site-links represent (hub-like) physical connectivity</a:t>
            </a:r>
          </a:p>
          <a:p>
            <a:r>
              <a:rPr lang="en-US" sz="2400" dirty="0"/>
              <a:t>Site-links needs to collectively span your entire network</a:t>
            </a:r>
          </a:p>
        </p:txBody>
      </p:sp>
    </p:spTree>
    <p:extLst>
      <p:ext uri="{BB962C8B-B14F-4D97-AF65-F5344CB8AC3E}">
        <p14:creationId xmlns:p14="http://schemas.microsoft.com/office/powerpoint/2010/main" val="3507807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2"/>
          <p:cNvSpPr/>
          <p:nvPr/>
        </p:nvSpPr>
        <p:spPr>
          <a:xfrm>
            <a:off x="5596341" y="2956606"/>
            <a:ext cx="3847498" cy="2231887"/>
          </a:xfrm>
          <a:custGeom>
            <a:avLst/>
            <a:gdLst>
              <a:gd name="connsiteX0" fmla="*/ 0 w 3063240"/>
              <a:gd name="connsiteY0" fmla="*/ 1531620 h 3063240"/>
              <a:gd name="connsiteX1" fmla="*/ 1531620 w 3063240"/>
              <a:gd name="connsiteY1" fmla="*/ 0 h 3063240"/>
              <a:gd name="connsiteX2" fmla="*/ 3063240 w 3063240"/>
              <a:gd name="connsiteY2" fmla="*/ 1531620 h 3063240"/>
              <a:gd name="connsiteX3" fmla="*/ 1531620 w 3063240"/>
              <a:gd name="connsiteY3" fmla="*/ 3063240 h 3063240"/>
              <a:gd name="connsiteX4" fmla="*/ 0 w 3063240"/>
              <a:gd name="connsiteY4" fmla="*/ 1531620 h 3063240"/>
              <a:gd name="connsiteX0" fmla="*/ 0 w 3510280"/>
              <a:gd name="connsiteY0" fmla="*/ 1875077 h 3443172"/>
              <a:gd name="connsiteX1" fmla="*/ 1531620 w 3510280"/>
              <a:gd name="connsiteY1" fmla="*/ 343457 h 3443172"/>
              <a:gd name="connsiteX2" fmla="*/ 3510280 w 3510280"/>
              <a:gd name="connsiteY2" fmla="*/ 483157 h 3443172"/>
              <a:gd name="connsiteX3" fmla="*/ 1531620 w 3510280"/>
              <a:gd name="connsiteY3" fmla="*/ 3406697 h 3443172"/>
              <a:gd name="connsiteX4" fmla="*/ 0 w 3510280"/>
              <a:gd name="connsiteY4" fmla="*/ 1875077 h 3443172"/>
              <a:gd name="connsiteX0" fmla="*/ 10515 w 3520795"/>
              <a:gd name="connsiteY0" fmla="*/ 1875077 h 3096715"/>
              <a:gd name="connsiteX1" fmla="*/ 1542135 w 3520795"/>
              <a:gd name="connsiteY1" fmla="*/ 343457 h 3096715"/>
              <a:gd name="connsiteX2" fmla="*/ 3520795 w 3520795"/>
              <a:gd name="connsiteY2" fmla="*/ 483157 h 3096715"/>
              <a:gd name="connsiteX3" fmla="*/ 1003655 w 3520795"/>
              <a:gd name="connsiteY3" fmla="*/ 3061257 h 3096715"/>
              <a:gd name="connsiteX4" fmla="*/ 10515 w 3520795"/>
              <a:gd name="connsiteY4" fmla="*/ 1875077 h 3096715"/>
              <a:gd name="connsiteX0" fmla="*/ 3772 w 3514052"/>
              <a:gd name="connsiteY0" fmla="*/ 1875077 h 3096715"/>
              <a:gd name="connsiteX1" fmla="*/ 1535392 w 3514052"/>
              <a:gd name="connsiteY1" fmla="*/ 343457 h 3096715"/>
              <a:gd name="connsiteX2" fmla="*/ 3514052 w 3514052"/>
              <a:gd name="connsiteY2" fmla="*/ 483157 h 3096715"/>
              <a:gd name="connsiteX3" fmla="*/ 1179792 w 3514052"/>
              <a:gd name="connsiteY3" fmla="*/ 3061257 h 3096715"/>
              <a:gd name="connsiteX4" fmla="*/ 3772 w 3514052"/>
              <a:gd name="connsiteY4" fmla="*/ 1875077 h 3096715"/>
              <a:gd name="connsiteX0" fmla="*/ 11596 w 3521876"/>
              <a:gd name="connsiteY0" fmla="*/ 1875077 h 3245585"/>
              <a:gd name="connsiteX1" fmla="*/ 1543216 w 3521876"/>
              <a:gd name="connsiteY1" fmla="*/ 343457 h 3245585"/>
              <a:gd name="connsiteX2" fmla="*/ 3521876 w 3521876"/>
              <a:gd name="connsiteY2" fmla="*/ 483157 h 3245585"/>
              <a:gd name="connsiteX3" fmla="*/ 984416 w 3521876"/>
              <a:gd name="connsiteY3" fmla="*/ 3213657 h 3245585"/>
              <a:gd name="connsiteX4" fmla="*/ 11596 w 3521876"/>
              <a:gd name="connsiteY4" fmla="*/ 1875077 h 3245585"/>
              <a:gd name="connsiteX0" fmla="*/ 13795 w 4103195"/>
              <a:gd name="connsiteY0" fmla="*/ 1551761 h 3196991"/>
              <a:gd name="connsiteX1" fmla="*/ 1545415 w 4103195"/>
              <a:gd name="connsiteY1" fmla="*/ 20141 h 3196991"/>
              <a:gd name="connsiteX2" fmla="*/ 4103195 w 4103195"/>
              <a:gd name="connsiteY2" fmla="*/ 2710001 h 3196991"/>
              <a:gd name="connsiteX3" fmla="*/ 986615 w 4103195"/>
              <a:gd name="connsiteY3" fmla="*/ 2890341 h 3196991"/>
              <a:gd name="connsiteX4" fmla="*/ 13795 w 4103195"/>
              <a:gd name="connsiteY4" fmla="*/ 1551761 h 3196991"/>
              <a:gd name="connsiteX0" fmla="*/ 1414 w 4090814"/>
              <a:gd name="connsiteY0" fmla="*/ 963514 h 2608744"/>
              <a:gd name="connsiteX1" fmla="*/ 1126634 w 4090814"/>
              <a:gd name="connsiteY1" fmla="*/ 31334 h 2608744"/>
              <a:gd name="connsiteX2" fmla="*/ 4090814 w 4090814"/>
              <a:gd name="connsiteY2" fmla="*/ 2121754 h 2608744"/>
              <a:gd name="connsiteX3" fmla="*/ 974234 w 4090814"/>
              <a:gd name="connsiteY3" fmla="*/ 2302094 h 2608744"/>
              <a:gd name="connsiteX4" fmla="*/ 1414 w 4090814"/>
              <a:gd name="connsiteY4" fmla="*/ 963514 h 2608744"/>
              <a:gd name="connsiteX0" fmla="*/ 7774 w 4097174"/>
              <a:gd name="connsiteY0" fmla="*/ 845559 h 2490789"/>
              <a:gd name="connsiteX1" fmla="*/ 1376834 w 4097174"/>
              <a:gd name="connsiteY1" fmla="*/ 35299 h 2490789"/>
              <a:gd name="connsiteX2" fmla="*/ 4097174 w 4097174"/>
              <a:gd name="connsiteY2" fmla="*/ 2003799 h 2490789"/>
              <a:gd name="connsiteX3" fmla="*/ 980594 w 4097174"/>
              <a:gd name="connsiteY3" fmla="*/ 2184139 h 2490789"/>
              <a:gd name="connsiteX4" fmla="*/ 7774 w 4097174"/>
              <a:gd name="connsiteY4" fmla="*/ 845559 h 2490789"/>
              <a:gd name="connsiteX0" fmla="*/ 8074 w 4199074"/>
              <a:gd name="connsiteY0" fmla="*/ 834416 h 2337594"/>
              <a:gd name="connsiteX1" fmla="*/ 1377134 w 4199074"/>
              <a:gd name="connsiteY1" fmla="*/ 24156 h 2337594"/>
              <a:gd name="connsiteX2" fmla="*/ 4199074 w 4199074"/>
              <a:gd name="connsiteY2" fmla="*/ 1748816 h 2337594"/>
              <a:gd name="connsiteX3" fmla="*/ 980894 w 4199074"/>
              <a:gd name="connsiteY3" fmla="*/ 2172996 h 2337594"/>
              <a:gd name="connsiteX4" fmla="*/ 8074 w 4199074"/>
              <a:gd name="connsiteY4" fmla="*/ 834416 h 2337594"/>
              <a:gd name="connsiteX0" fmla="*/ 7496 w 4198496"/>
              <a:gd name="connsiteY0" fmla="*/ 834100 h 2304571"/>
              <a:gd name="connsiteX1" fmla="*/ 1376556 w 4198496"/>
              <a:gd name="connsiteY1" fmla="*/ 23840 h 2304571"/>
              <a:gd name="connsiteX2" fmla="*/ 4198496 w 4198496"/>
              <a:gd name="connsiteY2" fmla="*/ 1748500 h 2304571"/>
              <a:gd name="connsiteX3" fmla="*/ 1925196 w 4198496"/>
              <a:gd name="connsiteY3" fmla="*/ 2111720 h 2304571"/>
              <a:gd name="connsiteX4" fmla="*/ 7496 w 4198496"/>
              <a:gd name="connsiteY4" fmla="*/ 834100 h 2304571"/>
              <a:gd name="connsiteX0" fmla="*/ 10528 w 3906888"/>
              <a:gd name="connsiteY0" fmla="*/ 805987 h 2308877"/>
              <a:gd name="connsiteX1" fmla="*/ 1084948 w 3906888"/>
              <a:gd name="connsiteY1" fmla="*/ 26207 h 2308877"/>
              <a:gd name="connsiteX2" fmla="*/ 3906888 w 3906888"/>
              <a:gd name="connsiteY2" fmla="*/ 1750867 h 2308877"/>
              <a:gd name="connsiteX3" fmla="*/ 1633588 w 3906888"/>
              <a:gd name="connsiteY3" fmla="*/ 2114087 h 2308877"/>
              <a:gd name="connsiteX4" fmla="*/ 10528 w 3906888"/>
              <a:gd name="connsiteY4" fmla="*/ 805987 h 2308877"/>
              <a:gd name="connsiteX0" fmla="*/ 20 w 3896380"/>
              <a:gd name="connsiteY0" fmla="*/ 805414 h 2259818"/>
              <a:gd name="connsiteX1" fmla="*/ 1074440 w 3896380"/>
              <a:gd name="connsiteY1" fmla="*/ 25634 h 2259818"/>
              <a:gd name="connsiteX2" fmla="*/ 3896380 w 3896380"/>
              <a:gd name="connsiteY2" fmla="*/ 1750294 h 2259818"/>
              <a:gd name="connsiteX3" fmla="*/ 1094760 w 3896380"/>
              <a:gd name="connsiteY3" fmla="*/ 2011914 h 2259818"/>
              <a:gd name="connsiteX4" fmla="*/ 20 w 3896380"/>
              <a:gd name="connsiteY4" fmla="*/ 805414 h 2259818"/>
              <a:gd name="connsiteX0" fmla="*/ 20 w 3896380"/>
              <a:gd name="connsiteY0" fmla="*/ 805414 h 2295807"/>
              <a:gd name="connsiteX1" fmla="*/ 1074440 w 3896380"/>
              <a:gd name="connsiteY1" fmla="*/ 25634 h 2295807"/>
              <a:gd name="connsiteX2" fmla="*/ 3896380 w 3896380"/>
              <a:gd name="connsiteY2" fmla="*/ 1750294 h 2295807"/>
              <a:gd name="connsiteX3" fmla="*/ 1094760 w 3896380"/>
              <a:gd name="connsiteY3" fmla="*/ 2011914 h 2295807"/>
              <a:gd name="connsiteX4" fmla="*/ 20 w 3896380"/>
              <a:gd name="connsiteY4" fmla="*/ 805414 h 2295807"/>
              <a:gd name="connsiteX0" fmla="*/ 778 w 3897138"/>
              <a:gd name="connsiteY0" fmla="*/ 804810 h 2245620"/>
              <a:gd name="connsiteX1" fmla="*/ 1075198 w 3897138"/>
              <a:gd name="connsiteY1" fmla="*/ 25030 h 2245620"/>
              <a:gd name="connsiteX2" fmla="*/ 3897138 w 3897138"/>
              <a:gd name="connsiteY2" fmla="*/ 1749690 h 2245620"/>
              <a:gd name="connsiteX3" fmla="*/ 1207278 w 3897138"/>
              <a:gd name="connsiteY3" fmla="*/ 1899550 h 2245620"/>
              <a:gd name="connsiteX4" fmla="*/ 778 w 3897138"/>
              <a:gd name="connsiteY4" fmla="*/ 804810 h 2245620"/>
              <a:gd name="connsiteX0" fmla="*/ 764 w 3907284"/>
              <a:gd name="connsiteY0" fmla="*/ 776747 h 2217663"/>
              <a:gd name="connsiteX1" fmla="*/ 1085344 w 3907284"/>
              <a:gd name="connsiteY1" fmla="*/ 27447 h 2217663"/>
              <a:gd name="connsiteX2" fmla="*/ 3907284 w 3907284"/>
              <a:gd name="connsiteY2" fmla="*/ 1752107 h 2217663"/>
              <a:gd name="connsiteX3" fmla="*/ 1217424 w 3907284"/>
              <a:gd name="connsiteY3" fmla="*/ 1901967 h 2217663"/>
              <a:gd name="connsiteX4" fmla="*/ 764 w 3907284"/>
              <a:gd name="connsiteY4" fmla="*/ 776747 h 2217663"/>
              <a:gd name="connsiteX0" fmla="*/ 1004 w 3907524"/>
              <a:gd name="connsiteY0" fmla="*/ 777875 h 2218791"/>
              <a:gd name="connsiteX1" fmla="*/ 1085584 w 3907524"/>
              <a:gd name="connsiteY1" fmla="*/ 28575 h 2218791"/>
              <a:gd name="connsiteX2" fmla="*/ 3907524 w 3907524"/>
              <a:gd name="connsiteY2" fmla="*/ 1753235 h 2218791"/>
              <a:gd name="connsiteX3" fmla="*/ 1217664 w 3907524"/>
              <a:gd name="connsiteY3" fmla="*/ 1903095 h 2218791"/>
              <a:gd name="connsiteX4" fmla="*/ 1004 w 3907524"/>
              <a:gd name="connsiteY4" fmla="*/ 777875 h 2218791"/>
              <a:gd name="connsiteX0" fmla="*/ 944 w 3907464"/>
              <a:gd name="connsiteY0" fmla="*/ 777875 h 2240976"/>
              <a:gd name="connsiteX1" fmla="*/ 1085524 w 3907464"/>
              <a:gd name="connsiteY1" fmla="*/ 28575 h 2240976"/>
              <a:gd name="connsiteX2" fmla="*/ 3907464 w 3907464"/>
              <a:gd name="connsiteY2" fmla="*/ 1753235 h 2240976"/>
              <a:gd name="connsiteX3" fmla="*/ 1217604 w 3907464"/>
              <a:gd name="connsiteY3" fmla="*/ 1903095 h 2240976"/>
              <a:gd name="connsiteX4" fmla="*/ 944 w 3907464"/>
              <a:gd name="connsiteY4" fmla="*/ 777875 h 2240976"/>
              <a:gd name="connsiteX0" fmla="*/ 1094 w 3846654"/>
              <a:gd name="connsiteY0" fmla="*/ 704461 h 2230797"/>
              <a:gd name="connsiteX1" fmla="*/ 1024714 w 3846654"/>
              <a:gd name="connsiteY1" fmla="*/ 36441 h 2230797"/>
              <a:gd name="connsiteX2" fmla="*/ 3846654 w 3846654"/>
              <a:gd name="connsiteY2" fmla="*/ 1761101 h 2230797"/>
              <a:gd name="connsiteX3" fmla="*/ 1156794 w 3846654"/>
              <a:gd name="connsiteY3" fmla="*/ 1910961 h 2230797"/>
              <a:gd name="connsiteX4" fmla="*/ 1094 w 3846654"/>
              <a:gd name="connsiteY4" fmla="*/ 704461 h 2230797"/>
              <a:gd name="connsiteX0" fmla="*/ 8887 w 3854447"/>
              <a:gd name="connsiteY0" fmla="*/ 702930 h 2229266"/>
              <a:gd name="connsiteX1" fmla="*/ 1032507 w 3854447"/>
              <a:gd name="connsiteY1" fmla="*/ 34910 h 2229266"/>
              <a:gd name="connsiteX2" fmla="*/ 3854447 w 3854447"/>
              <a:gd name="connsiteY2" fmla="*/ 1759570 h 2229266"/>
              <a:gd name="connsiteX3" fmla="*/ 1164587 w 3854447"/>
              <a:gd name="connsiteY3" fmla="*/ 1909430 h 2229266"/>
              <a:gd name="connsiteX4" fmla="*/ 8887 w 3854447"/>
              <a:gd name="connsiteY4" fmla="*/ 702930 h 2229266"/>
              <a:gd name="connsiteX0" fmla="*/ 1938 w 3847498"/>
              <a:gd name="connsiteY0" fmla="*/ 705551 h 2231887"/>
              <a:gd name="connsiteX1" fmla="*/ 1025558 w 3847498"/>
              <a:gd name="connsiteY1" fmla="*/ 37531 h 2231887"/>
              <a:gd name="connsiteX2" fmla="*/ 3847498 w 3847498"/>
              <a:gd name="connsiteY2" fmla="*/ 1762191 h 2231887"/>
              <a:gd name="connsiteX3" fmla="*/ 1157638 w 3847498"/>
              <a:gd name="connsiteY3" fmla="*/ 1912051 h 2231887"/>
              <a:gd name="connsiteX4" fmla="*/ 1938 w 3847498"/>
              <a:gd name="connsiteY4" fmla="*/ 705551 h 223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7498" h="2231887">
                <a:moveTo>
                  <a:pt x="1938" y="705551"/>
                </a:moveTo>
                <a:cubicBezTo>
                  <a:pt x="40885" y="342331"/>
                  <a:pt x="384631" y="-138576"/>
                  <a:pt x="1025558" y="37531"/>
                </a:cubicBezTo>
                <a:cubicBezTo>
                  <a:pt x="1666485" y="213638"/>
                  <a:pt x="3847498" y="916301"/>
                  <a:pt x="3847498" y="1762191"/>
                </a:cubicBezTo>
                <a:cubicBezTo>
                  <a:pt x="3847498" y="2608081"/>
                  <a:pt x="1798565" y="2088158"/>
                  <a:pt x="1157638" y="1912051"/>
                </a:cubicBezTo>
                <a:cubicBezTo>
                  <a:pt x="516711" y="1735944"/>
                  <a:pt x="-37009" y="1068771"/>
                  <a:pt x="1938" y="705551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3" name="Oval 32"/>
          <p:cNvSpPr/>
          <p:nvPr/>
        </p:nvSpPr>
        <p:spPr>
          <a:xfrm>
            <a:off x="5466889" y="1511510"/>
            <a:ext cx="3549334" cy="3028315"/>
          </a:xfrm>
          <a:custGeom>
            <a:avLst/>
            <a:gdLst>
              <a:gd name="connsiteX0" fmla="*/ 0 w 3063240"/>
              <a:gd name="connsiteY0" fmla="*/ 1531620 h 3063240"/>
              <a:gd name="connsiteX1" fmla="*/ 1531620 w 3063240"/>
              <a:gd name="connsiteY1" fmla="*/ 0 h 3063240"/>
              <a:gd name="connsiteX2" fmla="*/ 3063240 w 3063240"/>
              <a:gd name="connsiteY2" fmla="*/ 1531620 h 3063240"/>
              <a:gd name="connsiteX3" fmla="*/ 1531620 w 3063240"/>
              <a:gd name="connsiteY3" fmla="*/ 3063240 h 3063240"/>
              <a:gd name="connsiteX4" fmla="*/ 0 w 3063240"/>
              <a:gd name="connsiteY4" fmla="*/ 1531620 h 3063240"/>
              <a:gd name="connsiteX0" fmla="*/ 0 w 3510280"/>
              <a:gd name="connsiteY0" fmla="*/ 1875077 h 3443172"/>
              <a:gd name="connsiteX1" fmla="*/ 1531620 w 3510280"/>
              <a:gd name="connsiteY1" fmla="*/ 343457 h 3443172"/>
              <a:gd name="connsiteX2" fmla="*/ 3510280 w 3510280"/>
              <a:gd name="connsiteY2" fmla="*/ 483157 h 3443172"/>
              <a:gd name="connsiteX3" fmla="*/ 1531620 w 3510280"/>
              <a:gd name="connsiteY3" fmla="*/ 3406697 h 3443172"/>
              <a:gd name="connsiteX4" fmla="*/ 0 w 3510280"/>
              <a:gd name="connsiteY4" fmla="*/ 1875077 h 3443172"/>
              <a:gd name="connsiteX0" fmla="*/ 10515 w 3520795"/>
              <a:gd name="connsiteY0" fmla="*/ 1875077 h 3096715"/>
              <a:gd name="connsiteX1" fmla="*/ 1542135 w 3520795"/>
              <a:gd name="connsiteY1" fmla="*/ 343457 h 3096715"/>
              <a:gd name="connsiteX2" fmla="*/ 3520795 w 3520795"/>
              <a:gd name="connsiteY2" fmla="*/ 483157 h 3096715"/>
              <a:gd name="connsiteX3" fmla="*/ 1003655 w 3520795"/>
              <a:gd name="connsiteY3" fmla="*/ 3061257 h 3096715"/>
              <a:gd name="connsiteX4" fmla="*/ 10515 w 3520795"/>
              <a:gd name="connsiteY4" fmla="*/ 1875077 h 3096715"/>
              <a:gd name="connsiteX0" fmla="*/ 3772 w 3514052"/>
              <a:gd name="connsiteY0" fmla="*/ 1875077 h 3096715"/>
              <a:gd name="connsiteX1" fmla="*/ 1535392 w 3514052"/>
              <a:gd name="connsiteY1" fmla="*/ 343457 h 3096715"/>
              <a:gd name="connsiteX2" fmla="*/ 3514052 w 3514052"/>
              <a:gd name="connsiteY2" fmla="*/ 483157 h 3096715"/>
              <a:gd name="connsiteX3" fmla="*/ 1179792 w 3514052"/>
              <a:gd name="connsiteY3" fmla="*/ 3061257 h 3096715"/>
              <a:gd name="connsiteX4" fmla="*/ 3772 w 3514052"/>
              <a:gd name="connsiteY4" fmla="*/ 1875077 h 3096715"/>
              <a:gd name="connsiteX0" fmla="*/ 11596 w 3521876"/>
              <a:gd name="connsiteY0" fmla="*/ 1875077 h 3245585"/>
              <a:gd name="connsiteX1" fmla="*/ 1543216 w 3521876"/>
              <a:gd name="connsiteY1" fmla="*/ 343457 h 3245585"/>
              <a:gd name="connsiteX2" fmla="*/ 3521876 w 3521876"/>
              <a:gd name="connsiteY2" fmla="*/ 483157 h 3245585"/>
              <a:gd name="connsiteX3" fmla="*/ 984416 w 3521876"/>
              <a:gd name="connsiteY3" fmla="*/ 3213657 h 3245585"/>
              <a:gd name="connsiteX4" fmla="*/ 11596 w 3521876"/>
              <a:gd name="connsiteY4" fmla="*/ 1875077 h 3245585"/>
              <a:gd name="connsiteX0" fmla="*/ 41375 w 3551655"/>
              <a:gd name="connsiteY0" fmla="*/ 1875077 h 3244635"/>
              <a:gd name="connsiteX1" fmla="*/ 1572995 w 3551655"/>
              <a:gd name="connsiteY1" fmla="*/ 343457 h 3244635"/>
              <a:gd name="connsiteX2" fmla="*/ 3551655 w 3551655"/>
              <a:gd name="connsiteY2" fmla="*/ 483157 h 3244635"/>
              <a:gd name="connsiteX3" fmla="*/ 1014195 w 3551655"/>
              <a:gd name="connsiteY3" fmla="*/ 3213657 h 3244635"/>
              <a:gd name="connsiteX4" fmla="*/ 41375 w 3551655"/>
              <a:gd name="connsiteY4" fmla="*/ 1875077 h 3244635"/>
              <a:gd name="connsiteX0" fmla="*/ 41375 w 3551655"/>
              <a:gd name="connsiteY0" fmla="*/ 1901442 h 3271000"/>
              <a:gd name="connsiteX1" fmla="*/ 1572995 w 3551655"/>
              <a:gd name="connsiteY1" fmla="*/ 369822 h 3271000"/>
              <a:gd name="connsiteX2" fmla="*/ 3551655 w 3551655"/>
              <a:gd name="connsiteY2" fmla="*/ 509522 h 3271000"/>
              <a:gd name="connsiteX3" fmla="*/ 1014195 w 3551655"/>
              <a:gd name="connsiteY3" fmla="*/ 3240022 h 3271000"/>
              <a:gd name="connsiteX4" fmla="*/ 41375 w 3551655"/>
              <a:gd name="connsiteY4" fmla="*/ 1901442 h 3271000"/>
              <a:gd name="connsiteX0" fmla="*/ 47611 w 3557891"/>
              <a:gd name="connsiteY0" fmla="*/ 1901442 h 3241498"/>
              <a:gd name="connsiteX1" fmla="*/ 1579231 w 3557891"/>
              <a:gd name="connsiteY1" fmla="*/ 369822 h 3241498"/>
              <a:gd name="connsiteX2" fmla="*/ 3557891 w 3557891"/>
              <a:gd name="connsiteY2" fmla="*/ 509522 h 3241498"/>
              <a:gd name="connsiteX3" fmla="*/ 1020431 w 3557891"/>
              <a:gd name="connsiteY3" fmla="*/ 3240022 h 3241498"/>
              <a:gd name="connsiteX4" fmla="*/ 47611 w 3557891"/>
              <a:gd name="connsiteY4" fmla="*/ 1901442 h 3241498"/>
              <a:gd name="connsiteX0" fmla="*/ 39054 w 3549334"/>
              <a:gd name="connsiteY0" fmla="*/ 1901442 h 3028315"/>
              <a:gd name="connsiteX1" fmla="*/ 1570674 w 3549334"/>
              <a:gd name="connsiteY1" fmla="*/ 369822 h 3028315"/>
              <a:gd name="connsiteX2" fmla="*/ 3549334 w 3549334"/>
              <a:gd name="connsiteY2" fmla="*/ 509522 h 3028315"/>
              <a:gd name="connsiteX3" fmla="*/ 788354 w 3549334"/>
              <a:gd name="connsiteY3" fmla="*/ 3026662 h 3028315"/>
              <a:gd name="connsiteX4" fmla="*/ 39054 w 3549334"/>
              <a:gd name="connsiteY4" fmla="*/ 1901442 h 3028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9334" h="3028315">
                <a:moveTo>
                  <a:pt x="39054" y="1901442"/>
                </a:moveTo>
                <a:cubicBezTo>
                  <a:pt x="169441" y="1458635"/>
                  <a:pt x="1036428" y="683089"/>
                  <a:pt x="1570674" y="369822"/>
                </a:cubicBezTo>
                <a:cubicBezTo>
                  <a:pt x="2104920" y="56555"/>
                  <a:pt x="3549334" y="-336368"/>
                  <a:pt x="3549334" y="509522"/>
                </a:cubicBezTo>
                <a:cubicBezTo>
                  <a:pt x="3549334" y="1355412"/>
                  <a:pt x="1485160" y="3089315"/>
                  <a:pt x="788354" y="3026662"/>
                </a:cubicBezTo>
                <a:cubicBezTo>
                  <a:pt x="91548" y="2964009"/>
                  <a:pt x="-91333" y="2344249"/>
                  <a:pt x="39054" y="1901442"/>
                </a:cubicBezTo>
                <a:close/>
              </a:path>
            </a:pathLst>
          </a:cu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9" name="Oval 8"/>
          <p:cNvSpPr/>
          <p:nvPr/>
        </p:nvSpPr>
        <p:spPr>
          <a:xfrm>
            <a:off x="889547" y="2292893"/>
            <a:ext cx="3063240" cy="3063240"/>
          </a:xfrm>
          <a:prstGeom prst="ellipse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" name="Oval 1"/>
          <p:cNvSpPr/>
          <p:nvPr/>
        </p:nvSpPr>
        <p:spPr>
          <a:xfrm>
            <a:off x="1044411" y="2445293"/>
            <a:ext cx="2743200" cy="2743200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01322"/>
            <a:ext cx="9072000" cy="1261798"/>
          </a:xfrm>
        </p:spPr>
        <p:txBody>
          <a:bodyPr/>
          <a:lstStyle/>
          <a:p>
            <a:pPr lvl="0"/>
            <a:r>
              <a:rPr lang="en-NZ" sz="3200" b="1" dirty="0">
                <a:solidFill>
                  <a:srgbClr val="BB2025"/>
                </a:solidFill>
                <a:latin typeface="Lato" pitchFamily="34"/>
                <a:ea typeface="Lato" pitchFamily="34"/>
                <a:cs typeface="Lato" pitchFamily="34"/>
              </a:rPr>
              <a:t>Pre-requisites - Scenarios</a:t>
            </a:r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068" y="3669850"/>
            <a:ext cx="726957" cy="9807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665" y="2859946"/>
            <a:ext cx="704691" cy="95068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407" y="3912416"/>
            <a:ext cx="704691" cy="95068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1157398" y="3249707"/>
            <a:ext cx="144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b="1" dirty="0"/>
              <a:t>Default-First-Site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46616" y="5132176"/>
            <a:ext cx="1624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b="1" dirty="0"/>
              <a:t>DEFAULTIPSITELINK</a:t>
            </a:r>
          </a:p>
        </p:txBody>
      </p:sp>
      <p:sp>
        <p:nvSpPr>
          <p:cNvPr id="14" name="Oval 13"/>
          <p:cNvSpPr/>
          <p:nvPr/>
        </p:nvSpPr>
        <p:spPr>
          <a:xfrm>
            <a:off x="5661774" y="2997443"/>
            <a:ext cx="1404422" cy="1404422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497" y="3393519"/>
            <a:ext cx="726957" cy="9807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6057497" y="3009542"/>
            <a:ext cx="610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b="1" dirty="0"/>
              <a:t>Site-2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94440" y="5287961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b="1" dirty="0"/>
              <a:t>SITELINKB</a:t>
            </a:r>
          </a:p>
        </p:txBody>
      </p:sp>
      <p:sp>
        <p:nvSpPr>
          <p:cNvPr id="27" name="Oval 26"/>
          <p:cNvSpPr/>
          <p:nvPr/>
        </p:nvSpPr>
        <p:spPr>
          <a:xfrm>
            <a:off x="7502012" y="3723185"/>
            <a:ext cx="1404422" cy="1404422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28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735" y="4119261"/>
            <a:ext cx="726957" cy="9807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9" name="TextBox 28"/>
          <p:cNvSpPr txBox="1"/>
          <p:nvPr/>
        </p:nvSpPr>
        <p:spPr>
          <a:xfrm>
            <a:off x="7897735" y="3735284"/>
            <a:ext cx="610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b="1" dirty="0"/>
              <a:t>Site-3</a:t>
            </a:r>
          </a:p>
        </p:txBody>
      </p:sp>
      <p:sp>
        <p:nvSpPr>
          <p:cNvPr id="30" name="Oval 29"/>
          <p:cNvSpPr/>
          <p:nvPr/>
        </p:nvSpPr>
        <p:spPr>
          <a:xfrm>
            <a:off x="7281826" y="1732852"/>
            <a:ext cx="1404422" cy="1404422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31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549" y="2128928"/>
            <a:ext cx="726957" cy="9807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7677549" y="1744951"/>
            <a:ext cx="610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b="1" dirty="0"/>
              <a:t>Site-1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89954" y="1788906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b="1" dirty="0"/>
              <a:t>SITELINKA</a:t>
            </a:r>
          </a:p>
        </p:txBody>
      </p:sp>
    </p:spTree>
    <p:extLst>
      <p:ext uri="{BB962C8B-B14F-4D97-AF65-F5344CB8AC3E}">
        <p14:creationId xmlns:p14="http://schemas.microsoft.com/office/powerpoint/2010/main" val="1179992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01322"/>
            <a:ext cx="9072000" cy="1261798"/>
          </a:xfrm>
        </p:spPr>
        <p:txBody>
          <a:bodyPr/>
          <a:lstStyle/>
          <a:p>
            <a:pPr lvl="0"/>
            <a:r>
              <a:rPr lang="en-NZ" sz="3200" b="1">
                <a:solidFill>
                  <a:srgbClr val="BB2025"/>
                </a:solidFill>
                <a:latin typeface="Lato" pitchFamily="34"/>
                <a:ea typeface="Lato" pitchFamily="34"/>
                <a:cs typeface="Lato" pitchFamily="34"/>
              </a:rPr>
              <a:t>Intra-site algorithm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800" y="1443215"/>
            <a:ext cx="8667753" cy="4384081"/>
          </a:xfrm>
        </p:spPr>
        <p:txBody>
          <a:bodyPr/>
          <a:lstStyle/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Creates connections within a single site</a:t>
            </a:r>
          </a:p>
          <a:p>
            <a:pPr marL="342900" indent="-342900">
              <a:buSzPct val="100000"/>
              <a:buFont typeface="Arial" pitchFamily="34"/>
              <a:buChar char="•"/>
            </a:pPr>
            <a:r>
              <a:rPr lang="en-NZ" sz="2400" dirty="0"/>
              <a:t>With just a single server, no work is necessary</a:t>
            </a:r>
            <a:endParaRPr lang="en-NZ" sz="2400" dirty="0"/>
          </a:p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Ring topology, with a few extra connections (n &gt; 7)</a:t>
            </a:r>
          </a:p>
          <a:p>
            <a:pPr marL="342900" lvl="0" indent="-342900">
              <a:buSzPct val="100000"/>
              <a:buFont typeface="Arial" pitchFamily="34"/>
              <a:buChar char="•"/>
            </a:pPr>
            <a:endParaRPr lang="en-NZ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01322"/>
            <a:ext cx="9072000" cy="1261798"/>
          </a:xfrm>
        </p:spPr>
        <p:txBody>
          <a:bodyPr/>
          <a:lstStyle/>
          <a:p>
            <a:pPr lvl="0"/>
            <a:r>
              <a:rPr lang="en-NZ" sz="3200" b="1">
                <a:solidFill>
                  <a:srgbClr val="BB2025"/>
                </a:solidFill>
                <a:latin typeface="Lato" pitchFamily="34"/>
                <a:ea typeface="Lato" pitchFamily="34"/>
                <a:cs typeface="Lato" pitchFamily="34"/>
              </a:rPr>
              <a:t>Intra-site algorithm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800" y="1443215"/>
            <a:ext cx="8667753" cy="4384081"/>
          </a:xfrm>
        </p:spPr>
        <p:txBody>
          <a:bodyPr/>
          <a:lstStyle/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/>
              <a:t>Ring topology, with a few extra connections</a:t>
            </a:r>
          </a:p>
        </p:txBody>
      </p:sp>
      <p:sp>
        <p:nvSpPr>
          <p:cNvPr id="5" name="Oval 17"/>
          <p:cNvSpPr/>
          <p:nvPr/>
        </p:nvSpPr>
        <p:spPr>
          <a:xfrm>
            <a:off x="3210961" y="2448644"/>
            <a:ext cx="3600001" cy="360000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A9D18E">
              <a:alpha val="34000"/>
            </a:srgbClr>
          </a:solidFill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Z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6" name="Straight Connector 21"/>
          <p:cNvCxnSpPr/>
          <p:nvPr/>
        </p:nvCxnSpPr>
        <p:spPr>
          <a:xfrm flipV="1">
            <a:off x="3701975" y="3356872"/>
            <a:ext cx="904772" cy="869923"/>
          </a:xfrm>
          <a:prstGeom prst="straightConnector1">
            <a:avLst/>
          </a:prstGeom>
          <a:noFill/>
          <a:ln w="38103" cap="flat">
            <a:solidFill>
              <a:srgbClr val="92D050"/>
            </a:solidFill>
            <a:prstDash val="solid"/>
            <a:miter/>
            <a:headEnd type="arrow"/>
            <a:tailEnd type="arrow"/>
          </a:ln>
        </p:spPr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780" y="2806668"/>
            <a:ext cx="684675" cy="92368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266" y="4555257"/>
            <a:ext cx="726957" cy="980721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9" name="Straight Connector 20"/>
          <p:cNvCxnSpPr/>
          <p:nvPr/>
        </p:nvCxnSpPr>
        <p:spPr>
          <a:xfrm>
            <a:off x="4990182" y="3417542"/>
            <a:ext cx="800374" cy="435318"/>
          </a:xfrm>
          <a:prstGeom prst="straightConnector1">
            <a:avLst/>
          </a:prstGeom>
          <a:noFill/>
          <a:ln w="38103" cap="flat">
            <a:solidFill>
              <a:srgbClr val="92D050"/>
            </a:solidFill>
            <a:prstDash val="solid"/>
            <a:miter/>
            <a:headEnd type="none"/>
            <a:tailEnd type="arrow"/>
          </a:ln>
        </p:spPr>
      </p:cxnSp>
      <p:cxnSp>
        <p:nvCxnSpPr>
          <p:cNvPr id="16" name="Straight Connector 21"/>
          <p:cNvCxnSpPr/>
          <p:nvPr/>
        </p:nvCxnSpPr>
        <p:spPr>
          <a:xfrm flipV="1">
            <a:off x="3783255" y="3468632"/>
            <a:ext cx="904772" cy="869923"/>
          </a:xfrm>
          <a:prstGeom prst="straightConnector1">
            <a:avLst/>
          </a:prstGeom>
          <a:noFill/>
          <a:ln w="38103" cap="flat">
            <a:solidFill>
              <a:srgbClr val="92D050"/>
            </a:solidFill>
            <a:prstDash val="solid"/>
            <a:miter/>
            <a:headEnd type="arrow"/>
            <a:tailEnd type="none"/>
          </a:ln>
        </p:spPr>
      </p:cxnSp>
      <p:pic>
        <p:nvPicPr>
          <p:cNvPr id="11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803" y="3831957"/>
            <a:ext cx="726957" cy="980721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2" name="Straight Connector 23"/>
          <p:cNvCxnSpPr/>
          <p:nvPr/>
        </p:nvCxnSpPr>
        <p:spPr>
          <a:xfrm>
            <a:off x="4013731" y="4524853"/>
            <a:ext cx="800127" cy="520760"/>
          </a:xfrm>
          <a:prstGeom prst="straightConnector1">
            <a:avLst/>
          </a:prstGeom>
          <a:noFill/>
          <a:ln w="38103" cap="flat">
            <a:solidFill>
              <a:srgbClr val="92D050"/>
            </a:solidFill>
            <a:prstDash val="solid"/>
            <a:miter/>
            <a:headEnd type="arrow"/>
            <a:tailEnd type="none"/>
          </a:ln>
        </p:spPr>
      </p:cxnSp>
      <p:cxnSp>
        <p:nvCxnSpPr>
          <p:cNvPr id="13" name="Straight Connector 20"/>
          <p:cNvCxnSpPr/>
          <p:nvPr/>
        </p:nvCxnSpPr>
        <p:spPr>
          <a:xfrm>
            <a:off x="4972497" y="3542558"/>
            <a:ext cx="800374" cy="435318"/>
          </a:xfrm>
          <a:prstGeom prst="straightConnector1">
            <a:avLst/>
          </a:prstGeom>
          <a:noFill/>
          <a:ln w="38103" cap="flat">
            <a:solidFill>
              <a:srgbClr val="92D050"/>
            </a:solidFill>
            <a:prstDash val="solid"/>
            <a:miter/>
            <a:headEnd type="arrow"/>
            <a:tailEnd type="none"/>
          </a:ln>
        </p:spPr>
      </p:cxnSp>
      <p:cxnSp>
        <p:nvCxnSpPr>
          <p:cNvPr id="14" name="Straight Connector 24"/>
          <p:cNvCxnSpPr/>
          <p:nvPr/>
        </p:nvCxnSpPr>
        <p:spPr>
          <a:xfrm flipV="1">
            <a:off x="5461684" y="4266574"/>
            <a:ext cx="904781" cy="869932"/>
          </a:xfrm>
          <a:prstGeom prst="straightConnector1">
            <a:avLst/>
          </a:prstGeom>
          <a:noFill/>
          <a:ln w="38103" cap="flat">
            <a:solidFill>
              <a:srgbClr val="92D050"/>
            </a:solidFill>
            <a:prstDash val="solid"/>
            <a:miter/>
            <a:headEnd type="arrow"/>
            <a:tailEnd type="none"/>
          </a:ln>
        </p:spPr>
      </p:cxnSp>
      <p:cxnSp>
        <p:nvCxnSpPr>
          <p:cNvPr id="15" name="Straight Connector 23"/>
          <p:cNvCxnSpPr/>
          <p:nvPr/>
        </p:nvCxnSpPr>
        <p:spPr>
          <a:xfrm>
            <a:off x="3962451" y="4685825"/>
            <a:ext cx="800127" cy="520760"/>
          </a:xfrm>
          <a:prstGeom prst="straightConnector1">
            <a:avLst/>
          </a:prstGeom>
          <a:noFill/>
          <a:ln w="38103" cap="flat">
            <a:solidFill>
              <a:srgbClr val="92D050"/>
            </a:solidFill>
            <a:prstDash val="solid"/>
            <a:miter/>
            <a:headEnd type="none"/>
            <a:tailEnd type="arrow"/>
          </a:ln>
        </p:spPr>
      </p:cxnSp>
      <p:pic>
        <p:nvPicPr>
          <p:cNvPr id="2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556" y="3473174"/>
            <a:ext cx="726957" cy="980721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0" name="Straight Connector 24"/>
          <p:cNvCxnSpPr/>
          <p:nvPr/>
        </p:nvCxnSpPr>
        <p:spPr>
          <a:xfrm flipV="1">
            <a:off x="5360084" y="4154814"/>
            <a:ext cx="904781" cy="869932"/>
          </a:xfrm>
          <a:prstGeom prst="straightConnector1">
            <a:avLst/>
          </a:prstGeom>
          <a:noFill/>
          <a:ln w="38103" cap="flat">
            <a:solidFill>
              <a:srgbClr val="92D050"/>
            </a:solidFill>
            <a:prstDash val="solid"/>
            <a:miter/>
            <a:headEnd type="none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2214118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01322"/>
            <a:ext cx="9072000" cy="1261798"/>
          </a:xfrm>
        </p:spPr>
        <p:txBody>
          <a:bodyPr/>
          <a:lstStyle/>
          <a:p>
            <a:pPr lvl="0"/>
            <a:r>
              <a:rPr lang="en-NZ" sz="3200" b="1">
                <a:solidFill>
                  <a:srgbClr val="BB2025"/>
                </a:solidFill>
                <a:latin typeface="Lato" pitchFamily="34"/>
                <a:ea typeface="Lato" pitchFamily="34"/>
                <a:cs typeface="Lato" pitchFamily="34"/>
              </a:rPr>
              <a:t>Intra-site algorithm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800" y="1443215"/>
            <a:ext cx="8667753" cy="4384081"/>
          </a:xfrm>
        </p:spPr>
        <p:txBody>
          <a:bodyPr/>
          <a:lstStyle/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Every DC in the site has a sorted list of site DCs</a:t>
            </a:r>
          </a:p>
        </p:txBody>
      </p:sp>
      <p:sp>
        <p:nvSpPr>
          <p:cNvPr id="5" name="Oval 17"/>
          <p:cNvSpPr/>
          <p:nvPr/>
        </p:nvSpPr>
        <p:spPr>
          <a:xfrm>
            <a:off x="3210961" y="2448644"/>
            <a:ext cx="3600001" cy="360000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A9D18E">
              <a:alpha val="34000"/>
            </a:srgbClr>
          </a:solidFill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Z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6" name="Straight Connector 21"/>
          <p:cNvCxnSpPr/>
          <p:nvPr/>
        </p:nvCxnSpPr>
        <p:spPr>
          <a:xfrm flipV="1">
            <a:off x="3701975" y="3356872"/>
            <a:ext cx="904772" cy="869923"/>
          </a:xfrm>
          <a:prstGeom prst="straightConnector1">
            <a:avLst/>
          </a:prstGeom>
          <a:noFill/>
          <a:ln w="38103" cap="flat">
            <a:solidFill>
              <a:srgbClr val="92D050"/>
            </a:solidFill>
            <a:prstDash val="solid"/>
            <a:miter/>
            <a:headEnd type="arrow"/>
            <a:tailEnd type="arrow"/>
          </a:ln>
        </p:spPr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780" y="2806668"/>
            <a:ext cx="684675" cy="92368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266" y="4555257"/>
            <a:ext cx="726957" cy="980721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9" name="Straight Connector 20"/>
          <p:cNvCxnSpPr/>
          <p:nvPr/>
        </p:nvCxnSpPr>
        <p:spPr>
          <a:xfrm>
            <a:off x="4990182" y="3417542"/>
            <a:ext cx="800374" cy="435318"/>
          </a:xfrm>
          <a:prstGeom prst="straightConnector1">
            <a:avLst/>
          </a:prstGeom>
          <a:noFill/>
          <a:ln w="38103" cap="flat">
            <a:solidFill>
              <a:srgbClr val="92D050"/>
            </a:solidFill>
            <a:prstDash val="solid"/>
            <a:miter/>
            <a:headEnd type="none"/>
            <a:tailEnd type="arrow"/>
          </a:ln>
        </p:spPr>
      </p:cxnSp>
      <p:cxnSp>
        <p:nvCxnSpPr>
          <p:cNvPr id="16" name="Straight Connector 21"/>
          <p:cNvCxnSpPr/>
          <p:nvPr/>
        </p:nvCxnSpPr>
        <p:spPr>
          <a:xfrm flipV="1">
            <a:off x="3783255" y="3468632"/>
            <a:ext cx="904772" cy="869923"/>
          </a:xfrm>
          <a:prstGeom prst="straightConnector1">
            <a:avLst/>
          </a:prstGeom>
          <a:noFill/>
          <a:ln w="38103" cap="flat">
            <a:solidFill>
              <a:srgbClr val="92D050"/>
            </a:solidFill>
            <a:prstDash val="solid"/>
            <a:miter/>
            <a:headEnd type="arrow"/>
            <a:tailEnd type="none"/>
          </a:ln>
        </p:spPr>
      </p:cxnSp>
      <p:pic>
        <p:nvPicPr>
          <p:cNvPr id="11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803" y="3831957"/>
            <a:ext cx="726957" cy="980721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2" name="Straight Connector 23"/>
          <p:cNvCxnSpPr/>
          <p:nvPr/>
        </p:nvCxnSpPr>
        <p:spPr>
          <a:xfrm>
            <a:off x="4013731" y="4524853"/>
            <a:ext cx="800127" cy="520760"/>
          </a:xfrm>
          <a:prstGeom prst="straightConnector1">
            <a:avLst/>
          </a:prstGeom>
          <a:noFill/>
          <a:ln w="38103" cap="flat">
            <a:solidFill>
              <a:srgbClr val="92D050"/>
            </a:solidFill>
            <a:prstDash val="solid"/>
            <a:miter/>
            <a:headEnd type="arrow"/>
            <a:tailEnd type="none"/>
          </a:ln>
        </p:spPr>
      </p:cxnSp>
      <p:cxnSp>
        <p:nvCxnSpPr>
          <p:cNvPr id="13" name="Straight Connector 20"/>
          <p:cNvCxnSpPr/>
          <p:nvPr/>
        </p:nvCxnSpPr>
        <p:spPr>
          <a:xfrm>
            <a:off x="4972497" y="3542558"/>
            <a:ext cx="800374" cy="435318"/>
          </a:xfrm>
          <a:prstGeom prst="straightConnector1">
            <a:avLst/>
          </a:prstGeom>
          <a:noFill/>
          <a:ln w="38103" cap="flat">
            <a:solidFill>
              <a:srgbClr val="FF0000"/>
            </a:solidFill>
            <a:prstDash val="solid"/>
            <a:miter/>
            <a:headEnd type="arrow"/>
            <a:tailEnd type="none"/>
          </a:ln>
        </p:spPr>
      </p:cxnSp>
      <p:cxnSp>
        <p:nvCxnSpPr>
          <p:cNvPr id="14" name="Straight Connector 24"/>
          <p:cNvCxnSpPr/>
          <p:nvPr/>
        </p:nvCxnSpPr>
        <p:spPr>
          <a:xfrm flipV="1">
            <a:off x="5461684" y="4266574"/>
            <a:ext cx="904781" cy="869932"/>
          </a:xfrm>
          <a:prstGeom prst="straightConnector1">
            <a:avLst/>
          </a:prstGeom>
          <a:noFill/>
          <a:ln w="38103" cap="flat">
            <a:solidFill>
              <a:srgbClr val="FF0000"/>
            </a:solidFill>
            <a:prstDash val="solid"/>
            <a:miter/>
            <a:headEnd type="arrow"/>
            <a:tailEnd type="none"/>
          </a:ln>
        </p:spPr>
      </p:cxnSp>
      <p:cxnSp>
        <p:nvCxnSpPr>
          <p:cNvPr id="15" name="Straight Connector 23"/>
          <p:cNvCxnSpPr/>
          <p:nvPr/>
        </p:nvCxnSpPr>
        <p:spPr>
          <a:xfrm>
            <a:off x="3962451" y="4685825"/>
            <a:ext cx="800127" cy="520760"/>
          </a:xfrm>
          <a:prstGeom prst="straightConnector1">
            <a:avLst/>
          </a:prstGeom>
          <a:noFill/>
          <a:ln w="38103" cap="flat">
            <a:solidFill>
              <a:srgbClr val="92D050"/>
            </a:solidFill>
            <a:prstDash val="solid"/>
            <a:miter/>
            <a:headEnd type="none"/>
            <a:tailEnd type="arrow"/>
          </a:ln>
        </p:spPr>
      </p:cxnSp>
      <p:pic>
        <p:nvPicPr>
          <p:cNvPr id="2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556" y="3473174"/>
            <a:ext cx="726957" cy="980721"/>
          </a:xfrm>
          <a:prstGeom prst="rect">
            <a:avLst/>
          </a:prstGeom>
          <a:noFill/>
          <a:ln cap="flat"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cxnSp>
        <p:nvCxnSpPr>
          <p:cNvPr id="10" name="Straight Connector 24"/>
          <p:cNvCxnSpPr/>
          <p:nvPr/>
        </p:nvCxnSpPr>
        <p:spPr>
          <a:xfrm flipV="1">
            <a:off x="5360084" y="4154814"/>
            <a:ext cx="904781" cy="869932"/>
          </a:xfrm>
          <a:prstGeom prst="straightConnector1">
            <a:avLst/>
          </a:prstGeom>
          <a:noFill/>
          <a:ln w="38103" cap="flat">
            <a:solidFill>
              <a:srgbClr val="92D050"/>
            </a:solidFill>
            <a:prstDash val="solid"/>
            <a:miter/>
            <a:headEnd type="none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3689660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01322"/>
            <a:ext cx="9072000" cy="1261798"/>
          </a:xfrm>
        </p:spPr>
        <p:txBody>
          <a:bodyPr/>
          <a:lstStyle/>
          <a:p>
            <a:pPr lvl="0"/>
            <a:r>
              <a:rPr lang="en-NZ" sz="3200" b="1">
                <a:solidFill>
                  <a:srgbClr val="BB2025"/>
                </a:solidFill>
                <a:latin typeface="Lato" pitchFamily="34"/>
                <a:ea typeface="Lato" pitchFamily="34"/>
                <a:cs typeface="Lato" pitchFamily="34"/>
              </a:rPr>
              <a:t>Intra-site algorithm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800" y="1443215"/>
            <a:ext cx="8667753" cy="4384081"/>
          </a:xfrm>
        </p:spPr>
        <p:txBody>
          <a:bodyPr/>
          <a:lstStyle/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Compared to the old KCC, there are fewer connections</a:t>
            </a:r>
          </a:p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The algorithm is quite reliable, adding additional connections</a:t>
            </a:r>
          </a:p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Information propagates in a more controlled manner</a:t>
            </a:r>
          </a:p>
          <a:p>
            <a:pPr marL="342900" lvl="0" indent="-342900">
              <a:buSzPct val="100000"/>
              <a:buFont typeface="Arial" pitchFamily="34"/>
              <a:buChar char="•"/>
            </a:pPr>
            <a:endParaRPr lang="en-NZ" sz="2400" dirty="0"/>
          </a:p>
          <a:p>
            <a:pPr lvl="0">
              <a:buSzPct val="100000"/>
            </a:pPr>
            <a:r>
              <a:rPr lang="en-NZ" sz="2400" dirty="0"/>
              <a:t>In a single-site use-case, with not that many DCs, behaviour should be quite similar to the old code.</a:t>
            </a:r>
          </a:p>
        </p:txBody>
      </p:sp>
    </p:spTree>
    <p:extLst>
      <p:ext uri="{BB962C8B-B14F-4D97-AF65-F5344CB8AC3E}">
        <p14:creationId xmlns:p14="http://schemas.microsoft.com/office/powerpoint/2010/main" val="3736748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01322"/>
            <a:ext cx="9072000" cy="1261798"/>
          </a:xfrm>
        </p:spPr>
        <p:txBody>
          <a:bodyPr/>
          <a:lstStyle/>
          <a:p>
            <a:pPr lvl="0"/>
            <a:r>
              <a:rPr lang="en-NZ" sz="3200" b="1" dirty="0">
                <a:solidFill>
                  <a:srgbClr val="BB2025"/>
                </a:solidFill>
                <a:latin typeface="Lato" pitchFamily="34"/>
                <a:ea typeface="Lato" pitchFamily="34"/>
                <a:cs typeface="Lato" pitchFamily="34"/>
              </a:rPr>
              <a:t>Inter-site algorithm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800" y="1443215"/>
            <a:ext cx="8667753" cy="4384081"/>
          </a:xfrm>
        </p:spPr>
        <p:txBody>
          <a:bodyPr/>
          <a:lstStyle/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Each site elects an inter-site topology generator (ISTG)</a:t>
            </a:r>
          </a:p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Re-election attempts to occur if the IS</a:t>
            </a:r>
            <a:r>
              <a:rPr lang="en-NZ" sz="2400" dirty="0"/>
              <a:t>T</a:t>
            </a:r>
            <a:r>
              <a:rPr lang="en-NZ" sz="2400" dirty="0"/>
              <a:t>G is not responding</a:t>
            </a:r>
          </a:p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Attribute: </a:t>
            </a:r>
            <a:r>
              <a:rPr lang="en-NZ" sz="2400" dirty="0" err="1"/>
              <a:t>interSiteTopologyFailover</a:t>
            </a:r>
            <a:endParaRPr lang="en-NZ" sz="2400" dirty="0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799" y="4600931"/>
            <a:ext cx="726957" cy="9807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008" y="4462061"/>
            <a:ext cx="704691" cy="95068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520" y="5493733"/>
            <a:ext cx="704691" cy="95068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917" y="3986719"/>
            <a:ext cx="704691" cy="950683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8" name="Straight Connector 24"/>
          <p:cNvCxnSpPr>
            <a:endCxn id="5" idx="1"/>
          </p:cNvCxnSpPr>
          <p:nvPr/>
        </p:nvCxnSpPr>
        <p:spPr>
          <a:xfrm flipV="1">
            <a:off x="2999350" y="4937403"/>
            <a:ext cx="1240658" cy="98490"/>
          </a:xfrm>
          <a:prstGeom prst="straightConnector1">
            <a:avLst/>
          </a:prstGeom>
          <a:noFill/>
          <a:ln w="38103" cap="flat">
            <a:solidFill>
              <a:srgbClr val="2E75B6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9" name="Straight Connector 24"/>
          <p:cNvCxnSpPr/>
          <p:nvPr/>
        </p:nvCxnSpPr>
        <p:spPr>
          <a:xfrm>
            <a:off x="4592354" y="5035893"/>
            <a:ext cx="780166" cy="877102"/>
          </a:xfrm>
          <a:prstGeom prst="straightConnector1">
            <a:avLst/>
          </a:prstGeom>
          <a:noFill/>
          <a:ln w="38103" cap="flat">
            <a:solidFill>
              <a:srgbClr val="2E75B6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10" name="Straight Connector 24"/>
          <p:cNvCxnSpPr/>
          <p:nvPr/>
        </p:nvCxnSpPr>
        <p:spPr>
          <a:xfrm flipV="1">
            <a:off x="4869207" y="4545299"/>
            <a:ext cx="1208005" cy="243907"/>
          </a:xfrm>
          <a:prstGeom prst="straightConnector1">
            <a:avLst/>
          </a:prstGeom>
          <a:noFill/>
          <a:ln w="38103" cap="flat">
            <a:solidFill>
              <a:srgbClr val="2E75B6"/>
            </a:solidFill>
            <a:prstDash val="solid"/>
            <a:miter/>
            <a:headEnd type="arrow"/>
            <a:tailEnd type="arrow"/>
          </a:ln>
        </p:spPr>
      </p:cxnSp>
      <p:sp>
        <p:nvSpPr>
          <p:cNvPr id="11" name="TextBox 26"/>
          <p:cNvSpPr txBox="1"/>
          <p:nvPr/>
        </p:nvSpPr>
        <p:spPr>
          <a:xfrm>
            <a:off x="4205243" y="4007732"/>
            <a:ext cx="71916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A</a:t>
            </a:r>
          </a:p>
        </p:txBody>
      </p:sp>
      <p:sp>
        <p:nvSpPr>
          <p:cNvPr id="12" name="TextBox 27"/>
          <p:cNvSpPr txBox="1"/>
          <p:nvPr/>
        </p:nvSpPr>
        <p:spPr>
          <a:xfrm>
            <a:off x="6002917" y="3565090"/>
            <a:ext cx="71115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B</a:t>
            </a:r>
          </a:p>
        </p:txBody>
      </p:sp>
      <p:sp>
        <p:nvSpPr>
          <p:cNvPr id="13" name="TextBox 28"/>
          <p:cNvSpPr txBox="1"/>
          <p:nvPr/>
        </p:nvSpPr>
        <p:spPr>
          <a:xfrm>
            <a:off x="5423251" y="5142073"/>
            <a:ext cx="70955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C</a:t>
            </a:r>
          </a:p>
        </p:txBody>
      </p:sp>
      <p:sp>
        <p:nvSpPr>
          <p:cNvPr id="14" name="TextBox 30"/>
          <p:cNvSpPr txBox="1"/>
          <p:nvPr/>
        </p:nvSpPr>
        <p:spPr>
          <a:xfrm>
            <a:off x="2270564" y="4145734"/>
            <a:ext cx="72878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D</a:t>
            </a:r>
          </a:p>
        </p:txBody>
      </p:sp>
    </p:spTree>
    <p:extLst>
      <p:ext uri="{BB962C8B-B14F-4D97-AF65-F5344CB8AC3E}">
        <p14:creationId xmlns:p14="http://schemas.microsoft.com/office/powerpoint/2010/main" val="1796141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01322"/>
            <a:ext cx="9072000" cy="1261798"/>
          </a:xfrm>
        </p:spPr>
        <p:txBody>
          <a:bodyPr/>
          <a:lstStyle/>
          <a:p>
            <a:pPr lvl="0"/>
            <a:r>
              <a:rPr lang="en-NZ" sz="3200" b="1" dirty="0">
                <a:solidFill>
                  <a:srgbClr val="BB2025"/>
                </a:solidFill>
                <a:latin typeface="Lato" pitchFamily="34"/>
                <a:ea typeface="Lato" pitchFamily="34"/>
                <a:cs typeface="Lato" pitchFamily="34"/>
              </a:rPr>
              <a:t>Inter-site algorithm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800" y="1443215"/>
            <a:ext cx="8667753" cy="4384081"/>
          </a:xfrm>
        </p:spPr>
        <p:txBody>
          <a:bodyPr/>
          <a:lstStyle/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Stable answer across entire DC network</a:t>
            </a:r>
          </a:p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One DC per site managing inter-site connections</a:t>
            </a:r>
          </a:p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Needs to be as fault tolerant as possible</a:t>
            </a:r>
          </a:p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Must produce topology optimizing cost and schedules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957" y="2985493"/>
            <a:ext cx="726957" cy="9807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01322"/>
            <a:ext cx="9072000" cy="1261798"/>
          </a:xfrm>
        </p:spPr>
        <p:txBody>
          <a:bodyPr/>
          <a:lstStyle/>
          <a:p>
            <a:pPr lvl="0"/>
            <a:r>
              <a:rPr lang="en-NZ" sz="3200" b="1">
                <a:solidFill>
                  <a:srgbClr val="BB2025"/>
                </a:solidFill>
                <a:latin typeface="Lato" pitchFamily="34"/>
                <a:ea typeface="Lato" pitchFamily="34"/>
                <a:cs typeface="Lato" pitchFamily="34"/>
              </a:rPr>
              <a:t>Inter-site algorithm</a:t>
            </a:r>
          </a:p>
        </p:txBody>
      </p:sp>
      <p:sp>
        <p:nvSpPr>
          <p:cNvPr id="4" name="Oval 17"/>
          <p:cNvSpPr/>
          <p:nvPr/>
        </p:nvSpPr>
        <p:spPr>
          <a:xfrm>
            <a:off x="823362" y="1960963"/>
            <a:ext cx="3600001" cy="360000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A9D18E">
              <a:alpha val="34000"/>
            </a:srgbClr>
          </a:solidFill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Z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5" name="Straight Connector 21"/>
          <p:cNvCxnSpPr/>
          <p:nvPr/>
        </p:nvCxnSpPr>
        <p:spPr>
          <a:xfrm flipV="1">
            <a:off x="1314376" y="2869191"/>
            <a:ext cx="904772" cy="869923"/>
          </a:xfrm>
          <a:prstGeom prst="straightConnector1">
            <a:avLst/>
          </a:prstGeom>
          <a:noFill/>
          <a:ln w="38103" cap="flat">
            <a:solidFill>
              <a:srgbClr val="92D050"/>
            </a:solidFill>
            <a:prstDash val="solid"/>
            <a:miter/>
            <a:headEnd type="arrow"/>
            <a:tailEnd type="arrow"/>
          </a:ln>
        </p:spPr>
      </p:cxn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181" y="2318987"/>
            <a:ext cx="684675" cy="92368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667" y="4067576"/>
            <a:ext cx="726957" cy="980721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8" name="Straight Connector 20"/>
          <p:cNvCxnSpPr/>
          <p:nvPr/>
        </p:nvCxnSpPr>
        <p:spPr>
          <a:xfrm>
            <a:off x="2602583" y="2929861"/>
            <a:ext cx="800374" cy="435318"/>
          </a:xfrm>
          <a:prstGeom prst="straightConnector1">
            <a:avLst/>
          </a:prstGeom>
          <a:noFill/>
          <a:ln w="38103" cap="flat">
            <a:solidFill>
              <a:srgbClr val="92D050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9" name="Straight Connector 24"/>
          <p:cNvCxnSpPr/>
          <p:nvPr/>
        </p:nvCxnSpPr>
        <p:spPr>
          <a:xfrm flipV="1">
            <a:off x="2972485" y="3667133"/>
            <a:ext cx="904781" cy="869932"/>
          </a:xfrm>
          <a:prstGeom prst="straightConnector1">
            <a:avLst/>
          </a:prstGeom>
          <a:noFill/>
          <a:ln w="38103" cap="flat">
            <a:solidFill>
              <a:srgbClr val="92D050"/>
            </a:solidFill>
            <a:prstDash val="solid"/>
            <a:miter/>
            <a:headEnd type="arrow"/>
            <a:tailEnd type="arrow"/>
          </a:ln>
        </p:spPr>
      </p:cxnSp>
      <p:pic>
        <p:nvPicPr>
          <p:cNvPr id="10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204" y="3344276"/>
            <a:ext cx="726957" cy="980721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1" name="Straight Connector 23"/>
          <p:cNvCxnSpPr/>
          <p:nvPr/>
        </p:nvCxnSpPr>
        <p:spPr>
          <a:xfrm>
            <a:off x="1626132" y="4037172"/>
            <a:ext cx="800127" cy="520760"/>
          </a:xfrm>
          <a:prstGeom prst="straightConnector1">
            <a:avLst/>
          </a:prstGeom>
          <a:noFill/>
          <a:ln w="38103" cap="flat">
            <a:solidFill>
              <a:srgbClr val="92D050"/>
            </a:solidFill>
            <a:prstDash val="solid"/>
            <a:miter/>
            <a:headEnd type="arrow"/>
            <a:tailEnd type="arrow"/>
          </a:ln>
        </p:spPr>
      </p:cxnSp>
      <p:pic>
        <p:nvPicPr>
          <p:cNvPr id="12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166" y="2846623"/>
            <a:ext cx="704691" cy="95068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678" y="3878295"/>
            <a:ext cx="704691" cy="95068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075" y="2371282"/>
            <a:ext cx="704691" cy="950683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5" name="Straight Connector 24"/>
          <p:cNvCxnSpPr>
            <a:endCxn id="12" idx="1"/>
          </p:cNvCxnSpPr>
          <p:nvPr/>
        </p:nvCxnSpPr>
        <p:spPr>
          <a:xfrm flipV="1">
            <a:off x="4025508" y="3321965"/>
            <a:ext cx="1240658" cy="98490"/>
          </a:xfrm>
          <a:prstGeom prst="straightConnector1">
            <a:avLst/>
          </a:prstGeom>
          <a:noFill/>
          <a:ln w="38103" cap="flat">
            <a:solidFill>
              <a:srgbClr val="2E75B6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16" name="Straight Connector 24"/>
          <p:cNvCxnSpPr/>
          <p:nvPr/>
        </p:nvCxnSpPr>
        <p:spPr>
          <a:xfrm>
            <a:off x="5618512" y="3420455"/>
            <a:ext cx="780166" cy="877102"/>
          </a:xfrm>
          <a:prstGeom prst="straightConnector1">
            <a:avLst/>
          </a:prstGeom>
          <a:noFill/>
          <a:ln w="38103" cap="flat">
            <a:solidFill>
              <a:srgbClr val="2E75B6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17" name="Straight Connector 24"/>
          <p:cNvCxnSpPr/>
          <p:nvPr/>
        </p:nvCxnSpPr>
        <p:spPr>
          <a:xfrm flipV="1">
            <a:off x="5895365" y="2929861"/>
            <a:ext cx="1208005" cy="243907"/>
          </a:xfrm>
          <a:prstGeom prst="straightConnector1">
            <a:avLst/>
          </a:prstGeom>
          <a:noFill/>
          <a:ln w="38103" cap="flat">
            <a:solidFill>
              <a:srgbClr val="2E75B6"/>
            </a:solidFill>
            <a:prstDash val="solid"/>
            <a:miter/>
            <a:headEnd type="arrow"/>
            <a:tailEnd type="arrow"/>
          </a:ln>
        </p:spPr>
      </p:cxnSp>
      <p:sp>
        <p:nvSpPr>
          <p:cNvPr id="18" name="TextBox 26"/>
          <p:cNvSpPr txBox="1"/>
          <p:nvPr/>
        </p:nvSpPr>
        <p:spPr>
          <a:xfrm>
            <a:off x="5231401" y="2392294"/>
            <a:ext cx="71916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A</a:t>
            </a:r>
          </a:p>
        </p:txBody>
      </p:sp>
      <p:sp>
        <p:nvSpPr>
          <p:cNvPr id="19" name="TextBox 27"/>
          <p:cNvSpPr txBox="1"/>
          <p:nvPr/>
        </p:nvSpPr>
        <p:spPr>
          <a:xfrm>
            <a:off x="7029075" y="1949652"/>
            <a:ext cx="71115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B</a:t>
            </a:r>
          </a:p>
        </p:txBody>
      </p:sp>
      <p:sp>
        <p:nvSpPr>
          <p:cNvPr id="20" name="TextBox 28"/>
          <p:cNvSpPr txBox="1"/>
          <p:nvPr/>
        </p:nvSpPr>
        <p:spPr>
          <a:xfrm>
            <a:off x="6449409" y="3526635"/>
            <a:ext cx="70955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C</a:t>
            </a:r>
          </a:p>
        </p:txBody>
      </p:sp>
      <p:sp>
        <p:nvSpPr>
          <p:cNvPr id="21" name="TextBox 30"/>
          <p:cNvSpPr txBox="1"/>
          <p:nvPr/>
        </p:nvSpPr>
        <p:spPr>
          <a:xfrm>
            <a:off x="1407179" y="4639725"/>
            <a:ext cx="72878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6613" y="6158502"/>
            <a:ext cx="622677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Bridgehead servers are the end-point connections between sites.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957" y="2985493"/>
            <a:ext cx="726957" cy="9807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01322"/>
            <a:ext cx="9072000" cy="1261798"/>
          </a:xfrm>
        </p:spPr>
        <p:txBody>
          <a:bodyPr/>
          <a:lstStyle/>
          <a:p>
            <a:pPr lvl="0"/>
            <a:r>
              <a:rPr lang="en-NZ" sz="3200" b="1">
                <a:solidFill>
                  <a:srgbClr val="BB2025"/>
                </a:solidFill>
                <a:latin typeface="Lato" pitchFamily="34"/>
                <a:ea typeface="Lato" pitchFamily="34"/>
                <a:cs typeface="Lato" pitchFamily="34"/>
              </a:rPr>
              <a:t>Inter-site algorithm</a:t>
            </a:r>
          </a:p>
        </p:txBody>
      </p:sp>
      <p:sp>
        <p:nvSpPr>
          <p:cNvPr id="4" name="Oval 17"/>
          <p:cNvSpPr/>
          <p:nvPr/>
        </p:nvSpPr>
        <p:spPr>
          <a:xfrm>
            <a:off x="823362" y="1960963"/>
            <a:ext cx="3600001" cy="360000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A9D18E">
              <a:alpha val="34000"/>
            </a:srgbClr>
          </a:solidFill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Z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5" name="Straight Connector 21"/>
          <p:cNvCxnSpPr/>
          <p:nvPr/>
        </p:nvCxnSpPr>
        <p:spPr>
          <a:xfrm flipV="1">
            <a:off x="1314376" y="2869191"/>
            <a:ext cx="904772" cy="869923"/>
          </a:xfrm>
          <a:prstGeom prst="straightConnector1">
            <a:avLst/>
          </a:prstGeom>
          <a:noFill/>
          <a:ln w="38103" cap="flat">
            <a:solidFill>
              <a:srgbClr val="92D050"/>
            </a:solidFill>
            <a:prstDash val="solid"/>
            <a:miter/>
            <a:headEnd type="arrow"/>
            <a:tailEnd type="arrow"/>
          </a:ln>
        </p:spPr>
      </p:cxn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181" y="2318987"/>
            <a:ext cx="684675" cy="92368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667" y="4067576"/>
            <a:ext cx="726957" cy="980721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8" name="Straight Connector 20"/>
          <p:cNvCxnSpPr/>
          <p:nvPr/>
        </p:nvCxnSpPr>
        <p:spPr>
          <a:xfrm>
            <a:off x="2602583" y="2929861"/>
            <a:ext cx="800374" cy="435318"/>
          </a:xfrm>
          <a:prstGeom prst="straightConnector1">
            <a:avLst/>
          </a:prstGeom>
          <a:noFill/>
          <a:ln w="38103" cap="flat">
            <a:solidFill>
              <a:srgbClr val="92D050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9" name="Straight Connector 24"/>
          <p:cNvCxnSpPr/>
          <p:nvPr/>
        </p:nvCxnSpPr>
        <p:spPr>
          <a:xfrm flipV="1">
            <a:off x="2972485" y="3667133"/>
            <a:ext cx="904781" cy="869932"/>
          </a:xfrm>
          <a:prstGeom prst="straightConnector1">
            <a:avLst/>
          </a:prstGeom>
          <a:noFill/>
          <a:ln w="38103" cap="flat">
            <a:solidFill>
              <a:srgbClr val="92D050"/>
            </a:solidFill>
            <a:prstDash val="solid"/>
            <a:miter/>
            <a:headEnd type="arrow"/>
            <a:tailEnd type="arrow"/>
          </a:ln>
        </p:spPr>
      </p:cxnSp>
      <p:pic>
        <p:nvPicPr>
          <p:cNvPr id="10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204" y="3344276"/>
            <a:ext cx="726957" cy="980721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1" name="Straight Connector 23"/>
          <p:cNvCxnSpPr/>
          <p:nvPr/>
        </p:nvCxnSpPr>
        <p:spPr>
          <a:xfrm>
            <a:off x="1626132" y="4037172"/>
            <a:ext cx="800127" cy="520760"/>
          </a:xfrm>
          <a:prstGeom prst="straightConnector1">
            <a:avLst/>
          </a:prstGeom>
          <a:noFill/>
          <a:ln w="38103" cap="flat">
            <a:solidFill>
              <a:srgbClr val="92D050"/>
            </a:solidFill>
            <a:prstDash val="solid"/>
            <a:miter/>
            <a:headEnd type="arrow"/>
            <a:tailEnd type="arrow"/>
          </a:ln>
        </p:spPr>
      </p:cxnSp>
      <p:pic>
        <p:nvPicPr>
          <p:cNvPr id="12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166" y="2846623"/>
            <a:ext cx="704691" cy="95068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678" y="3878295"/>
            <a:ext cx="704691" cy="95068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075" y="2371282"/>
            <a:ext cx="704691" cy="950683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5" name="Straight Connector 24"/>
          <p:cNvCxnSpPr>
            <a:endCxn id="12" idx="1"/>
          </p:cNvCxnSpPr>
          <p:nvPr/>
        </p:nvCxnSpPr>
        <p:spPr>
          <a:xfrm flipV="1">
            <a:off x="4025508" y="3321965"/>
            <a:ext cx="1240658" cy="98490"/>
          </a:xfrm>
          <a:prstGeom prst="straightConnector1">
            <a:avLst/>
          </a:prstGeom>
          <a:noFill/>
          <a:ln w="38103" cap="flat">
            <a:solidFill>
              <a:srgbClr val="2E75B6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16" name="Straight Connector 24"/>
          <p:cNvCxnSpPr/>
          <p:nvPr/>
        </p:nvCxnSpPr>
        <p:spPr>
          <a:xfrm>
            <a:off x="5618512" y="3420455"/>
            <a:ext cx="780166" cy="877102"/>
          </a:xfrm>
          <a:prstGeom prst="straightConnector1">
            <a:avLst/>
          </a:prstGeom>
          <a:noFill/>
          <a:ln w="38103" cap="flat">
            <a:solidFill>
              <a:srgbClr val="2E75B6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17" name="Straight Connector 24"/>
          <p:cNvCxnSpPr/>
          <p:nvPr/>
        </p:nvCxnSpPr>
        <p:spPr>
          <a:xfrm flipV="1">
            <a:off x="5895365" y="2929861"/>
            <a:ext cx="1208005" cy="243907"/>
          </a:xfrm>
          <a:prstGeom prst="straightConnector1">
            <a:avLst/>
          </a:prstGeom>
          <a:noFill/>
          <a:ln w="38103" cap="flat">
            <a:solidFill>
              <a:srgbClr val="2E75B6"/>
            </a:solidFill>
            <a:prstDash val="solid"/>
            <a:miter/>
            <a:headEnd type="arrow"/>
            <a:tailEnd type="arrow"/>
          </a:ln>
        </p:spPr>
      </p:cxnSp>
      <p:sp>
        <p:nvSpPr>
          <p:cNvPr id="18" name="TextBox 26"/>
          <p:cNvSpPr txBox="1"/>
          <p:nvPr/>
        </p:nvSpPr>
        <p:spPr>
          <a:xfrm>
            <a:off x="5231401" y="2392294"/>
            <a:ext cx="71916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A</a:t>
            </a:r>
          </a:p>
        </p:txBody>
      </p:sp>
      <p:sp>
        <p:nvSpPr>
          <p:cNvPr id="19" name="TextBox 27"/>
          <p:cNvSpPr txBox="1"/>
          <p:nvPr/>
        </p:nvSpPr>
        <p:spPr>
          <a:xfrm>
            <a:off x="7029075" y="1949652"/>
            <a:ext cx="71115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B</a:t>
            </a:r>
          </a:p>
        </p:txBody>
      </p:sp>
      <p:sp>
        <p:nvSpPr>
          <p:cNvPr id="20" name="TextBox 28"/>
          <p:cNvSpPr txBox="1"/>
          <p:nvPr/>
        </p:nvSpPr>
        <p:spPr>
          <a:xfrm>
            <a:off x="6449409" y="3526635"/>
            <a:ext cx="70955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C</a:t>
            </a:r>
          </a:p>
        </p:txBody>
      </p:sp>
      <p:sp>
        <p:nvSpPr>
          <p:cNvPr id="21" name="TextBox 30"/>
          <p:cNvSpPr txBox="1"/>
          <p:nvPr/>
        </p:nvSpPr>
        <p:spPr>
          <a:xfrm>
            <a:off x="1407179" y="4639725"/>
            <a:ext cx="72878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22293" y="6158502"/>
            <a:ext cx="4828694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Being a bridgehead does not imply being an ISTG.</a:t>
            </a:r>
          </a:p>
        </p:txBody>
      </p:sp>
    </p:spTree>
    <p:extLst>
      <p:ext uri="{BB962C8B-B14F-4D97-AF65-F5344CB8AC3E}">
        <p14:creationId xmlns:p14="http://schemas.microsoft.com/office/powerpoint/2010/main" val="35017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01322"/>
            <a:ext cx="9072000" cy="1261798"/>
          </a:xfrm>
        </p:spPr>
        <p:txBody>
          <a:bodyPr/>
          <a:lstStyle/>
          <a:p>
            <a:pPr lvl="0"/>
            <a:r>
              <a:rPr lang="en-NZ" sz="3200" b="1">
                <a:solidFill>
                  <a:srgbClr val="BB2025"/>
                </a:solidFill>
                <a:latin typeface="Lato" pitchFamily="34"/>
                <a:ea typeface="Lato" pitchFamily="34"/>
                <a:cs typeface="Lato" pitchFamily="34"/>
              </a:rPr>
              <a:t>What is the KCC?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800" y="1443215"/>
            <a:ext cx="8667753" cy="4384081"/>
          </a:xfrm>
        </p:spPr>
        <p:txBody>
          <a:bodyPr/>
          <a:lstStyle/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/>
              <a:t>Knowledge consistency checker</a:t>
            </a:r>
          </a:p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/>
              <a:t>Used to manage replication connections in AD</a:t>
            </a:r>
          </a:p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/>
              <a:t>Set of algorithms to produce efficient network topologies</a:t>
            </a: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799" y="4600931"/>
            <a:ext cx="726957" cy="9807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008" y="4462061"/>
            <a:ext cx="704691" cy="95068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520" y="5493733"/>
            <a:ext cx="704691" cy="95068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917" y="3986719"/>
            <a:ext cx="704691" cy="950683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8" name="Straight Connector 24"/>
          <p:cNvCxnSpPr>
            <a:endCxn id="5" idx="1"/>
          </p:cNvCxnSpPr>
          <p:nvPr/>
        </p:nvCxnSpPr>
        <p:spPr>
          <a:xfrm flipV="1">
            <a:off x="2999350" y="4937403"/>
            <a:ext cx="1240658" cy="98490"/>
          </a:xfrm>
          <a:prstGeom prst="straightConnector1">
            <a:avLst/>
          </a:prstGeom>
          <a:noFill/>
          <a:ln w="38103" cap="flat">
            <a:solidFill>
              <a:srgbClr val="2E75B6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9" name="Straight Connector 24"/>
          <p:cNvCxnSpPr/>
          <p:nvPr/>
        </p:nvCxnSpPr>
        <p:spPr>
          <a:xfrm>
            <a:off x="4592354" y="5035893"/>
            <a:ext cx="780166" cy="877102"/>
          </a:xfrm>
          <a:prstGeom prst="straightConnector1">
            <a:avLst/>
          </a:prstGeom>
          <a:noFill/>
          <a:ln w="38103" cap="flat">
            <a:solidFill>
              <a:srgbClr val="2E75B6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10" name="Straight Connector 24"/>
          <p:cNvCxnSpPr/>
          <p:nvPr/>
        </p:nvCxnSpPr>
        <p:spPr>
          <a:xfrm flipV="1">
            <a:off x="4869207" y="4545299"/>
            <a:ext cx="1208005" cy="243907"/>
          </a:xfrm>
          <a:prstGeom prst="straightConnector1">
            <a:avLst/>
          </a:prstGeom>
          <a:noFill/>
          <a:ln w="38103" cap="flat">
            <a:solidFill>
              <a:srgbClr val="2E75B6"/>
            </a:solidFill>
            <a:prstDash val="solid"/>
            <a:miter/>
            <a:headEnd type="arrow"/>
            <a:tailEnd type="arrow"/>
          </a:ln>
        </p:spPr>
      </p:cxnSp>
      <p:sp>
        <p:nvSpPr>
          <p:cNvPr id="11" name="TextBox 26"/>
          <p:cNvSpPr txBox="1"/>
          <p:nvPr/>
        </p:nvSpPr>
        <p:spPr>
          <a:xfrm>
            <a:off x="4205243" y="4007732"/>
            <a:ext cx="71916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A</a:t>
            </a:r>
          </a:p>
        </p:txBody>
      </p:sp>
      <p:sp>
        <p:nvSpPr>
          <p:cNvPr id="12" name="TextBox 27"/>
          <p:cNvSpPr txBox="1"/>
          <p:nvPr/>
        </p:nvSpPr>
        <p:spPr>
          <a:xfrm>
            <a:off x="6002917" y="3565090"/>
            <a:ext cx="71115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B</a:t>
            </a:r>
          </a:p>
        </p:txBody>
      </p:sp>
      <p:sp>
        <p:nvSpPr>
          <p:cNvPr id="13" name="TextBox 28"/>
          <p:cNvSpPr txBox="1"/>
          <p:nvPr/>
        </p:nvSpPr>
        <p:spPr>
          <a:xfrm>
            <a:off x="5423251" y="5142073"/>
            <a:ext cx="70955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C</a:t>
            </a:r>
          </a:p>
        </p:txBody>
      </p:sp>
      <p:sp>
        <p:nvSpPr>
          <p:cNvPr id="14" name="TextBox 30"/>
          <p:cNvSpPr txBox="1"/>
          <p:nvPr/>
        </p:nvSpPr>
        <p:spPr>
          <a:xfrm>
            <a:off x="2270564" y="4145734"/>
            <a:ext cx="72878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667" y="4067576"/>
            <a:ext cx="726957" cy="9807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957" y="2985493"/>
            <a:ext cx="726957" cy="9807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01322"/>
            <a:ext cx="9072000" cy="1261798"/>
          </a:xfrm>
        </p:spPr>
        <p:txBody>
          <a:bodyPr/>
          <a:lstStyle/>
          <a:p>
            <a:pPr lvl="0"/>
            <a:r>
              <a:rPr lang="en-NZ" sz="3200" b="1">
                <a:solidFill>
                  <a:srgbClr val="BB2025"/>
                </a:solidFill>
                <a:latin typeface="Lato" pitchFamily="34"/>
                <a:ea typeface="Lato" pitchFamily="34"/>
                <a:cs typeface="Lato" pitchFamily="34"/>
              </a:rPr>
              <a:t>Inter-site algorithm</a:t>
            </a:r>
          </a:p>
        </p:txBody>
      </p:sp>
      <p:sp>
        <p:nvSpPr>
          <p:cNvPr id="5" name="Oval 17"/>
          <p:cNvSpPr/>
          <p:nvPr/>
        </p:nvSpPr>
        <p:spPr>
          <a:xfrm>
            <a:off x="823362" y="1960963"/>
            <a:ext cx="3600001" cy="360000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A9D18E">
              <a:alpha val="34000"/>
            </a:srgbClr>
          </a:solidFill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Z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6" name="Straight Connector 21"/>
          <p:cNvCxnSpPr/>
          <p:nvPr/>
        </p:nvCxnSpPr>
        <p:spPr>
          <a:xfrm flipV="1">
            <a:off x="1314376" y="2869191"/>
            <a:ext cx="904772" cy="869923"/>
          </a:xfrm>
          <a:prstGeom prst="straightConnector1">
            <a:avLst/>
          </a:prstGeom>
          <a:noFill/>
          <a:ln w="38103" cap="flat">
            <a:solidFill>
              <a:srgbClr val="92D050"/>
            </a:solidFill>
            <a:prstDash val="solid"/>
            <a:miter/>
            <a:headEnd type="arrow"/>
            <a:tailEnd type="arrow"/>
          </a:ln>
        </p:spPr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181" y="2318987"/>
            <a:ext cx="684675" cy="923681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8" name="Straight Connector 20"/>
          <p:cNvCxnSpPr/>
          <p:nvPr/>
        </p:nvCxnSpPr>
        <p:spPr>
          <a:xfrm>
            <a:off x="2602583" y="2929861"/>
            <a:ext cx="800374" cy="435318"/>
          </a:xfrm>
          <a:prstGeom prst="straightConnector1">
            <a:avLst/>
          </a:prstGeom>
          <a:noFill/>
          <a:ln w="38103" cap="flat">
            <a:solidFill>
              <a:srgbClr val="92D050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9" name="Straight Connector 24"/>
          <p:cNvCxnSpPr/>
          <p:nvPr/>
        </p:nvCxnSpPr>
        <p:spPr>
          <a:xfrm flipV="1">
            <a:off x="2972485" y="3667133"/>
            <a:ext cx="904781" cy="869932"/>
          </a:xfrm>
          <a:prstGeom prst="straightConnector1">
            <a:avLst/>
          </a:prstGeom>
          <a:noFill/>
          <a:ln w="38103" cap="flat">
            <a:solidFill>
              <a:srgbClr val="92D050"/>
            </a:solidFill>
            <a:prstDash val="solid"/>
            <a:miter/>
            <a:headEnd type="arrow"/>
            <a:tailEnd type="arrow"/>
          </a:ln>
        </p:spPr>
      </p:cxnSp>
      <p:pic>
        <p:nvPicPr>
          <p:cNvPr id="10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204" y="3344276"/>
            <a:ext cx="726957" cy="980721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1" name="Straight Connector 23"/>
          <p:cNvCxnSpPr/>
          <p:nvPr/>
        </p:nvCxnSpPr>
        <p:spPr>
          <a:xfrm>
            <a:off x="1626132" y="4037172"/>
            <a:ext cx="800127" cy="520760"/>
          </a:xfrm>
          <a:prstGeom prst="straightConnector1">
            <a:avLst/>
          </a:prstGeom>
          <a:noFill/>
          <a:ln w="38103" cap="flat">
            <a:solidFill>
              <a:srgbClr val="92D050"/>
            </a:solidFill>
            <a:prstDash val="solid"/>
            <a:miter/>
            <a:headEnd type="arrow"/>
            <a:tailEnd type="arrow"/>
          </a:ln>
        </p:spPr>
      </p:cxnSp>
      <p:pic>
        <p:nvPicPr>
          <p:cNvPr id="12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166" y="2846623"/>
            <a:ext cx="704691" cy="95068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678" y="3878295"/>
            <a:ext cx="704691" cy="95068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075" y="2371282"/>
            <a:ext cx="704691" cy="950683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5" name="Straight Connector 24"/>
          <p:cNvCxnSpPr>
            <a:endCxn id="12" idx="1"/>
          </p:cNvCxnSpPr>
          <p:nvPr/>
        </p:nvCxnSpPr>
        <p:spPr>
          <a:xfrm flipV="1">
            <a:off x="4025508" y="3321965"/>
            <a:ext cx="1240658" cy="98490"/>
          </a:xfrm>
          <a:prstGeom prst="straightConnector1">
            <a:avLst/>
          </a:prstGeom>
          <a:noFill/>
          <a:ln w="38103" cap="flat">
            <a:solidFill>
              <a:srgbClr val="2E75B6"/>
            </a:solidFill>
            <a:prstDash val="solid"/>
            <a:miter/>
            <a:tailEnd type="arrow"/>
          </a:ln>
        </p:spPr>
      </p:cxnSp>
      <p:cxnSp>
        <p:nvCxnSpPr>
          <p:cNvPr id="16" name="Straight Connector 24"/>
          <p:cNvCxnSpPr/>
          <p:nvPr/>
        </p:nvCxnSpPr>
        <p:spPr>
          <a:xfrm>
            <a:off x="5618512" y="3420455"/>
            <a:ext cx="780166" cy="877102"/>
          </a:xfrm>
          <a:prstGeom prst="straightConnector1">
            <a:avLst/>
          </a:prstGeom>
          <a:noFill/>
          <a:ln w="38103" cap="flat">
            <a:solidFill>
              <a:srgbClr val="2E75B6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17" name="Straight Connector 24"/>
          <p:cNvCxnSpPr/>
          <p:nvPr/>
        </p:nvCxnSpPr>
        <p:spPr>
          <a:xfrm flipV="1">
            <a:off x="5895365" y="2929861"/>
            <a:ext cx="1208005" cy="243907"/>
          </a:xfrm>
          <a:prstGeom prst="straightConnector1">
            <a:avLst/>
          </a:prstGeom>
          <a:noFill/>
          <a:ln w="38103" cap="flat">
            <a:solidFill>
              <a:srgbClr val="2E75B6"/>
            </a:solidFill>
            <a:prstDash val="solid"/>
            <a:miter/>
            <a:headEnd type="arrow"/>
            <a:tailEnd type="arrow"/>
          </a:ln>
        </p:spPr>
      </p:cxnSp>
      <p:sp>
        <p:nvSpPr>
          <p:cNvPr id="18" name="TextBox 26"/>
          <p:cNvSpPr txBox="1"/>
          <p:nvPr/>
        </p:nvSpPr>
        <p:spPr>
          <a:xfrm>
            <a:off x="5231401" y="2392294"/>
            <a:ext cx="71916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A</a:t>
            </a:r>
          </a:p>
        </p:txBody>
      </p:sp>
      <p:sp>
        <p:nvSpPr>
          <p:cNvPr id="19" name="TextBox 27"/>
          <p:cNvSpPr txBox="1"/>
          <p:nvPr/>
        </p:nvSpPr>
        <p:spPr>
          <a:xfrm>
            <a:off x="7029075" y="1949652"/>
            <a:ext cx="71115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B</a:t>
            </a:r>
          </a:p>
        </p:txBody>
      </p:sp>
      <p:sp>
        <p:nvSpPr>
          <p:cNvPr id="20" name="TextBox 28"/>
          <p:cNvSpPr txBox="1"/>
          <p:nvPr/>
        </p:nvSpPr>
        <p:spPr>
          <a:xfrm>
            <a:off x="6449409" y="3526635"/>
            <a:ext cx="70955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C</a:t>
            </a:r>
          </a:p>
        </p:txBody>
      </p:sp>
      <p:sp>
        <p:nvSpPr>
          <p:cNvPr id="21" name="TextBox 30"/>
          <p:cNvSpPr txBox="1"/>
          <p:nvPr/>
        </p:nvSpPr>
        <p:spPr>
          <a:xfrm>
            <a:off x="1407179" y="4639725"/>
            <a:ext cx="72878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42988" y="6160224"/>
            <a:ext cx="48972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There is not necessarily a single bridgehead server.</a:t>
            </a:r>
          </a:p>
        </p:txBody>
      </p:sp>
      <p:cxnSp>
        <p:nvCxnSpPr>
          <p:cNvPr id="23" name="Straight Connector 24"/>
          <p:cNvCxnSpPr/>
          <p:nvPr/>
        </p:nvCxnSpPr>
        <p:spPr>
          <a:xfrm flipV="1">
            <a:off x="2956017" y="3441294"/>
            <a:ext cx="2247513" cy="1120268"/>
          </a:xfrm>
          <a:prstGeom prst="straightConnector1">
            <a:avLst/>
          </a:prstGeom>
          <a:noFill/>
          <a:ln w="38103" cap="flat">
            <a:solidFill>
              <a:srgbClr val="2E75B6"/>
            </a:solidFill>
            <a:prstDash val="solid"/>
            <a:miter/>
            <a:headEnd type="arrow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01322"/>
            <a:ext cx="9072000" cy="1261798"/>
          </a:xfrm>
        </p:spPr>
        <p:txBody>
          <a:bodyPr/>
          <a:lstStyle/>
          <a:p>
            <a:pPr lvl="0"/>
            <a:r>
              <a:rPr lang="en-NZ" sz="3200" b="1">
                <a:solidFill>
                  <a:srgbClr val="BB2025"/>
                </a:solidFill>
                <a:latin typeface="Lato" pitchFamily="34"/>
                <a:ea typeface="Lato" pitchFamily="34"/>
                <a:cs typeface="Lato" pitchFamily="34"/>
              </a:rPr>
              <a:t>Inter-site algorithm</a:t>
            </a:r>
          </a:p>
        </p:txBody>
      </p:sp>
      <p:pic>
        <p:nvPicPr>
          <p:cNvPr id="10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190" y="2764343"/>
            <a:ext cx="1547036" cy="208707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060" y="2711422"/>
            <a:ext cx="1499652" cy="2023147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5" name="Straight Connector 24"/>
          <p:cNvCxnSpPr/>
          <p:nvPr/>
        </p:nvCxnSpPr>
        <p:spPr>
          <a:xfrm>
            <a:off x="4270486" y="3477890"/>
            <a:ext cx="1622314" cy="3754"/>
          </a:xfrm>
          <a:prstGeom prst="straightConnector1">
            <a:avLst/>
          </a:prstGeom>
          <a:noFill/>
          <a:ln w="38103" cap="flat">
            <a:solidFill>
              <a:srgbClr val="2E75B6"/>
            </a:solidFill>
            <a:prstDash val="solid"/>
            <a:miter/>
            <a:tailEnd type="arrow"/>
          </a:ln>
        </p:spPr>
      </p:cxnSp>
      <p:sp>
        <p:nvSpPr>
          <p:cNvPr id="22" name="TextBox 21"/>
          <p:cNvSpPr txBox="1"/>
          <p:nvPr/>
        </p:nvSpPr>
        <p:spPr>
          <a:xfrm>
            <a:off x="1936558" y="5935792"/>
            <a:ext cx="6709850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There is only pull replication. </a:t>
            </a:r>
            <a:br>
              <a:rPr lang="en-NZ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</a:br>
            <a:r>
              <a:rPr lang="en-NZ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Bi-directional replication must be done with two </a:t>
            </a:r>
            <a:r>
              <a:rPr lang="en-NZ" dirty="0">
                <a:solidFill>
                  <a:srgbClr val="000000"/>
                </a:solidFill>
                <a:latin typeface="Calibri"/>
              </a:rPr>
              <a:t>distinct </a:t>
            </a:r>
            <a:r>
              <a:rPr lang="en-NZ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connections.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33040" y="229616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DC1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64960" y="2287786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DC2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15675" y="2845623"/>
            <a:ext cx="1129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pulls from</a:t>
            </a:r>
          </a:p>
        </p:txBody>
      </p:sp>
    </p:spTree>
    <p:extLst>
      <p:ext uri="{BB962C8B-B14F-4D97-AF65-F5344CB8AC3E}">
        <p14:creationId xmlns:p14="http://schemas.microsoft.com/office/powerpoint/2010/main" val="2153463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667" y="4026936"/>
            <a:ext cx="726957" cy="9807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957" y="2944853"/>
            <a:ext cx="726957" cy="9807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01322"/>
            <a:ext cx="9072000" cy="1261798"/>
          </a:xfrm>
        </p:spPr>
        <p:txBody>
          <a:bodyPr/>
          <a:lstStyle/>
          <a:p>
            <a:pPr lvl="0"/>
            <a:r>
              <a:rPr lang="en-NZ" sz="3200" b="1">
                <a:solidFill>
                  <a:srgbClr val="BB2025"/>
                </a:solidFill>
                <a:latin typeface="Lato" pitchFamily="34"/>
                <a:ea typeface="Lato" pitchFamily="34"/>
                <a:cs typeface="Lato" pitchFamily="34"/>
              </a:rPr>
              <a:t>Inter-site algorithm</a:t>
            </a:r>
          </a:p>
        </p:txBody>
      </p:sp>
      <p:sp>
        <p:nvSpPr>
          <p:cNvPr id="5" name="Oval 17"/>
          <p:cNvSpPr/>
          <p:nvPr/>
        </p:nvSpPr>
        <p:spPr>
          <a:xfrm>
            <a:off x="823362" y="1920323"/>
            <a:ext cx="3600001" cy="360000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A9D18E">
              <a:alpha val="34000"/>
            </a:srgbClr>
          </a:solidFill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Z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6" name="Straight Connector 21"/>
          <p:cNvCxnSpPr/>
          <p:nvPr/>
        </p:nvCxnSpPr>
        <p:spPr>
          <a:xfrm flipV="1">
            <a:off x="1314376" y="2828551"/>
            <a:ext cx="904772" cy="869923"/>
          </a:xfrm>
          <a:prstGeom prst="straightConnector1">
            <a:avLst/>
          </a:prstGeom>
          <a:noFill/>
          <a:ln w="38103" cap="flat">
            <a:solidFill>
              <a:srgbClr val="92D050"/>
            </a:solidFill>
            <a:prstDash val="solid"/>
            <a:miter/>
            <a:headEnd type="arrow"/>
            <a:tailEnd type="arrow"/>
          </a:ln>
        </p:spPr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181" y="2278347"/>
            <a:ext cx="684675" cy="923681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8" name="Straight Connector 20"/>
          <p:cNvCxnSpPr/>
          <p:nvPr/>
        </p:nvCxnSpPr>
        <p:spPr>
          <a:xfrm>
            <a:off x="2602583" y="2889221"/>
            <a:ext cx="800374" cy="435318"/>
          </a:xfrm>
          <a:prstGeom prst="straightConnector1">
            <a:avLst/>
          </a:prstGeom>
          <a:noFill/>
          <a:ln w="38103" cap="flat">
            <a:solidFill>
              <a:srgbClr val="92D050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9" name="Straight Connector 24"/>
          <p:cNvCxnSpPr/>
          <p:nvPr/>
        </p:nvCxnSpPr>
        <p:spPr>
          <a:xfrm flipV="1">
            <a:off x="2972485" y="3626493"/>
            <a:ext cx="904781" cy="869932"/>
          </a:xfrm>
          <a:prstGeom prst="straightConnector1">
            <a:avLst/>
          </a:prstGeom>
          <a:noFill/>
          <a:ln w="38103" cap="flat">
            <a:solidFill>
              <a:srgbClr val="92D050"/>
            </a:solidFill>
            <a:prstDash val="solid"/>
            <a:miter/>
            <a:headEnd type="arrow"/>
            <a:tailEnd type="arrow"/>
          </a:ln>
        </p:spPr>
      </p:cxnSp>
      <p:pic>
        <p:nvPicPr>
          <p:cNvPr id="10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204" y="3303636"/>
            <a:ext cx="726957" cy="980721"/>
          </a:xfrm>
          <a:prstGeom prst="rect">
            <a:avLst/>
          </a:prstGeom>
          <a:noFill/>
          <a:ln cap="flat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cxnSp>
        <p:nvCxnSpPr>
          <p:cNvPr id="11" name="Straight Connector 23"/>
          <p:cNvCxnSpPr/>
          <p:nvPr/>
        </p:nvCxnSpPr>
        <p:spPr>
          <a:xfrm>
            <a:off x="1626132" y="3996532"/>
            <a:ext cx="800127" cy="520760"/>
          </a:xfrm>
          <a:prstGeom prst="straightConnector1">
            <a:avLst/>
          </a:prstGeom>
          <a:noFill/>
          <a:ln w="38103" cap="flat">
            <a:solidFill>
              <a:srgbClr val="92D050"/>
            </a:solidFill>
            <a:prstDash val="solid"/>
            <a:miter/>
            <a:headEnd type="arrow"/>
            <a:tailEnd type="arrow"/>
          </a:ln>
        </p:spPr>
      </p:cxnSp>
      <p:pic>
        <p:nvPicPr>
          <p:cNvPr id="12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166" y="2805983"/>
            <a:ext cx="704691" cy="950683"/>
          </a:xfrm>
          <a:prstGeom prst="rect">
            <a:avLst/>
          </a:prstGeom>
          <a:noFill/>
          <a:ln cap="flat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3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678" y="3837655"/>
            <a:ext cx="704691" cy="950683"/>
          </a:xfrm>
          <a:prstGeom prst="rect">
            <a:avLst/>
          </a:prstGeom>
          <a:noFill/>
          <a:ln cap="flat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075" y="2330642"/>
            <a:ext cx="704691" cy="950683"/>
          </a:xfrm>
          <a:prstGeom prst="rect">
            <a:avLst/>
          </a:prstGeom>
          <a:noFill/>
          <a:ln cap="flat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cxnSp>
        <p:nvCxnSpPr>
          <p:cNvPr id="15" name="Straight Connector 24"/>
          <p:cNvCxnSpPr>
            <a:endCxn id="12" idx="1"/>
          </p:cNvCxnSpPr>
          <p:nvPr/>
        </p:nvCxnSpPr>
        <p:spPr>
          <a:xfrm flipV="1">
            <a:off x="4025508" y="3281325"/>
            <a:ext cx="1240658" cy="98490"/>
          </a:xfrm>
          <a:prstGeom prst="straightConnector1">
            <a:avLst/>
          </a:prstGeom>
          <a:noFill/>
          <a:ln w="38103" cap="flat">
            <a:solidFill>
              <a:srgbClr val="2E75B6"/>
            </a:solidFill>
            <a:prstDash val="solid"/>
            <a:miter/>
            <a:tailEnd type="arrow"/>
          </a:ln>
        </p:spPr>
      </p:cxnSp>
      <p:cxnSp>
        <p:nvCxnSpPr>
          <p:cNvPr id="16" name="Straight Connector 24"/>
          <p:cNvCxnSpPr/>
          <p:nvPr/>
        </p:nvCxnSpPr>
        <p:spPr>
          <a:xfrm>
            <a:off x="5618512" y="3379815"/>
            <a:ext cx="780166" cy="877102"/>
          </a:xfrm>
          <a:prstGeom prst="straightConnector1">
            <a:avLst/>
          </a:prstGeom>
          <a:noFill/>
          <a:ln w="38103" cap="flat">
            <a:solidFill>
              <a:srgbClr val="2E75B6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17" name="Straight Connector 24"/>
          <p:cNvCxnSpPr/>
          <p:nvPr/>
        </p:nvCxnSpPr>
        <p:spPr>
          <a:xfrm flipV="1">
            <a:off x="5895365" y="2889221"/>
            <a:ext cx="1208005" cy="243907"/>
          </a:xfrm>
          <a:prstGeom prst="straightConnector1">
            <a:avLst/>
          </a:prstGeom>
          <a:noFill/>
          <a:ln w="38103" cap="flat">
            <a:solidFill>
              <a:srgbClr val="2E75B6"/>
            </a:solidFill>
            <a:prstDash val="solid"/>
            <a:miter/>
            <a:headEnd type="arrow"/>
            <a:tailEnd type="arrow"/>
          </a:ln>
        </p:spPr>
      </p:cxnSp>
      <p:sp>
        <p:nvSpPr>
          <p:cNvPr id="18" name="TextBox 26"/>
          <p:cNvSpPr txBox="1"/>
          <p:nvPr/>
        </p:nvSpPr>
        <p:spPr>
          <a:xfrm>
            <a:off x="5231401" y="2351654"/>
            <a:ext cx="71916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A</a:t>
            </a:r>
          </a:p>
        </p:txBody>
      </p:sp>
      <p:sp>
        <p:nvSpPr>
          <p:cNvPr id="19" name="TextBox 27"/>
          <p:cNvSpPr txBox="1"/>
          <p:nvPr/>
        </p:nvSpPr>
        <p:spPr>
          <a:xfrm>
            <a:off x="7029075" y="1909012"/>
            <a:ext cx="71115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B</a:t>
            </a:r>
          </a:p>
        </p:txBody>
      </p:sp>
      <p:sp>
        <p:nvSpPr>
          <p:cNvPr id="20" name="TextBox 28"/>
          <p:cNvSpPr txBox="1"/>
          <p:nvPr/>
        </p:nvSpPr>
        <p:spPr>
          <a:xfrm>
            <a:off x="6449409" y="3485995"/>
            <a:ext cx="70955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C</a:t>
            </a:r>
          </a:p>
        </p:txBody>
      </p:sp>
      <p:sp>
        <p:nvSpPr>
          <p:cNvPr id="21" name="TextBox 30"/>
          <p:cNvSpPr txBox="1"/>
          <p:nvPr/>
        </p:nvSpPr>
        <p:spPr>
          <a:xfrm>
            <a:off x="1407179" y="4599085"/>
            <a:ext cx="72878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42988" y="6221184"/>
            <a:ext cx="4509311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The inter-site</a:t>
            </a:r>
            <a:r>
              <a:rPr lang="en-NZ" sz="1800" b="0" i="0" u="none" strike="noStrike" kern="1200" cap="none" spc="0" dirty="0">
                <a:solidFill>
                  <a:srgbClr val="000000"/>
                </a:solidFill>
                <a:uFillTx/>
                <a:latin typeface="Calibri"/>
              </a:rPr>
              <a:t> algorithm only runs on the ISTG.</a:t>
            </a:r>
            <a:endParaRPr lang="en-NZ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23" name="Straight Connector 24"/>
          <p:cNvCxnSpPr/>
          <p:nvPr/>
        </p:nvCxnSpPr>
        <p:spPr>
          <a:xfrm flipV="1">
            <a:off x="2956017" y="3400654"/>
            <a:ext cx="2247513" cy="1120268"/>
          </a:xfrm>
          <a:prstGeom prst="straightConnector1">
            <a:avLst/>
          </a:prstGeom>
          <a:noFill/>
          <a:ln w="38103" cap="flat">
            <a:solidFill>
              <a:srgbClr val="2E75B6"/>
            </a:solidFill>
            <a:prstDash val="solid"/>
            <a:miter/>
            <a:headEnd type="arrow"/>
          </a:ln>
        </p:spPr>
      </p:cxnSp>
    </p:spTree>
    <p:extLst>
      <p:ext uri="{BB962C8B-B14F-4D97-AF65-F5344CB8AC3E}">
        <p14:creationId xmlns:p14="http://schemas.microsoft.com/office/powerpoint/2010/main" val="1695989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667" y="4057416"/>
            <a:ext cx="726957" cy="9807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957" y="2975333"/>
            <a:ext cx="726957" cy="9807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01322"/>
            <a:ext cx="9072000" cy="1261798"/>
          </a:xfrm>
        </p:spPr>
        <p:txBody>
          <a:bodyPr/>
          <a:lstStyle/>
          <a:p>
            <a:pPr lvl="0"/>
            <a:r>
              <a:rPr lang="en-NZ" sz="3200" b="1">
                <a:solidFill>
                  <a:srgbClr val="BB2025"/>
                </a:solidFill>
                <a:latin typeface="Lato" pitchFamily="34"/>
                <a:ea typeface="Lato" pitchFamily="34"/>
                <a:cs typeface="Lato" pitchFamily="34"/>
              </a:rPr>
              <a:t>Inter-site algorithm</a:t>
            </a:r>
          </a:p>
        </p:txBody>
      </p:sp>
      <p:sp>
        <p:nvSpPr>
          <p:cNvPr id="5" name="Oval 17"/>
          <p:cNvSpPr/>
          <p:nvPr/>
        </p:nvSpPr>
        <p:spPr>
          <a:xfrm>
            <a:off x="823362" y="1950803"/>
            <a:ext cx="3600001" cy="360000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A9D18E">
              <a:alpha val="34000"/>
            </a:srgbClr>
          </a:solidFill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Z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6" name="Straight Connector 21"/>
          <p:cNvCxnSpPr/>
          <p:nvPr/>
        </p:nvCxnSpPr>
        <p:spPr>
          <a:xfrm flipV="1">
            <a:off x="1314376" y="2859031"/>
            <a:ext cx="904772" cy="869923"/>
          </a:xfrm>
          <a:prstGeom prst="straightConnector1">
            <a:avLst/>
          </a:prstGeom>
          <a:noFill/>
          <a:ln w="38103" cap="flat">
            <a:solidFill>
              <a:srgbClr val="92D050"/>
            </a:solidFill>
            <a:prstDash val="solid"/>
            <a:miter/>
            <a:headEnd type="arrow"/>
            <a:tailEnd type="arrow"/>
          </a:ln>
        </p:spPr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181" y="2308827"/>
            <a:ext cx="684675" cy="923681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8" name="Straight Connector 20"/>
          <p:cNvCxnSpPr/>
          <p:nvPr/>
        </p:nvCxnSpPr>
        <p:spPr>
          <a:xfrm>
            <a:off x="2602583" y="2919701"/>
            <a:ext cx="800374" cy="435318"/>
          </a:xfrm>
          <a:prstGeom prst="straightConnector1">
            <a:avLst/>
          </a:prstGeom>
          <a:noFill/>
          <a:ln w="38103" cap="flat">
            <a:solidFill>
              <a:srgbClr val="92D050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9" name="Straight Connector 24"/>
          <p:cNvCxnSpPr/>
          <p:nvPr/>
        </p:nvCxnSpPr>
        <p:spPr>
          <a:xfrm flipV="1">
            <a:off x="2972485" y="3656973"/>
            <a:ext cx="904781" cy="869932"/>
          </a:xfrm>
          <a:prstGeom prst="straightConnector1">
            <a:avLst/>
          </a:prstGeom>
          <a:noFill/>
          <a:ln w="38103" cap="flat">
            <a:solidFill>
              <a:srgbClr val="92D050"/>
            </a:solidFill>
            <a:prstDash val="solid"/>
            <a:miter/>
            <a:headEnd type="arrow"/>
            <a:tailEnd type="arrow"/>
          </a:ln>
        </p:spPr>
      </p:cxnSp>
      <p:pic>
        <p:nvPicPr>
          <p:cNvPr id="10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204" y="3334116"/>
            <a:ext cx="726957" cy="980721"/>
          </a:xfrm>
          <a:prstGeom prst="rect">
            <a:avLst/>
          </a:prstGeom>
          <a:noFill/>
          <a:ln cap="flat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cxnSp>
        <p:nvCxnSpPr>
          <p:cNvPr id="11" name="Straight Connector 23"/>
          <p:cNvCxnSpPr/>
          <p:nvPr/>
        </p:nvCxnSpPr>
        <p:spPr>
          <a:xfrm>
            <a:off x="1626132" y="4027012"/>
            <a:ext cx="800127" cy="520760"/>
          </a:xfrm>
          <a:prstGeom prst="straightConnector1">
            <a:avLst/>
          </a:prstGeom>
          <a:noFill/>
          <a:ln w="38103" cap="flat">
            <a:solidFill>
              <a:srgbClr val="92D050"/>
            </a:solidFill>
            <a:prstDash val="solid"/>
            <a:miter/>
            <a:headEnd type="arrow"/>
            <a:tailEnd type="arrow"/>
          </a:ln>
        </p:spPr>
      </p:cxnSp>
      <p:pic>
        <p:nvPicPr>
          <p:cNvPr id="12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166" y="2836463"/>
            <a:ext cx="704691" cy="950683"/>
          </a:xfrm>
          <a:prstGeom prst="rect">
            <a:avLst/>
          </a:prstGeom>
          <a:noFill/>
          <a:ln cap="flat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3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678" y="3868135"/>
            <a:ext cx="704691" cy="950683"/>
          </a:xfrm>
          <a:prstGeom prst="rect">
            <a:avLst/>
          </a:prstGeom>
          <a:noFill/>
          <a:ln cap="flat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075" y="2361122"/>
            <a:ext cx="704691" cy="950683"/>
          </a:xfrm>
          <a:prstGeom prst="rect">
            <a:avLst/>
          </a:prstGeom>
          <a:noFill/>
          <a:ln cap="flat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cxnSp>
        <p:nvCxnSpPr>
          <p:cNvPr id="16" name="Straight Connector 24"/>
          <p:cNvCxnSpPr/>
          <p:nvPr/>
        </p:nvCxnSpPr>
        <p:spPr>
          <a:xfrm>
            <a:off x="5618512" y="3410295"/>
            <a:ext cx="780166" cy="877102"/>
          </a:xfrm>
          <a:prstGeom prst="straightConnector1">
            <a:avLst/>
          </a:prstGeom>
          <a:noFill/>
          <a:ln w="38103" cap="flat">
            <a:solidFill>
              <a:srgbClr val="2E75B6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17" name="Straight Connector 24"/>
          <p:cNvCxnSpPr/>
          <p:nvPr/>
        </p:nvCxnSpPr>
        <p:spPr>
          <a:xfrm flipV="1">
            <a:off x="5895365" y="2919701"/>
            <a:ext cx="1208005" cy="243907"/>
          </a:xfrm>
          <a:prstGeom prst="straightConnector1">
            <a:avLst/>
          </a:prstGeom>
          <a:noFill/>
          <a:ln w="38103" cap="flat">
            <a:solidFill>
              <a:srgbClr val="2E75B6"/>
            </a:solidFill>
            <a:prstDash val="solid"/>
            <a:miter/>
            <a:headEnd type="arrow"/>
            <a:tailEnd type="arrow"/>
          </a:ln>
        </p:spPr>
      </p:cxnSp>
      <p:sp>
        <p:nvSpPr>
          <p:cNvPr id="18" name="TextBox 26"/>
          <p:cNvSpPr txBox="1"/>
          <p:nvPr/>
        </p:nvSpPr>
        <p:spPr>
          <a:xfrm>
            <a:off x="5231401" y="2382134"/>
            <a:ext cx="71916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A</a:t>
            </a:r>
          </a:p>
        </p:txBody>
      </p:sp>
      <p:sp>
        <p:nvSpPr>
          <p:cNvPr id="19" name="TextBox 27"/>
          <p:cNvSpPr txBox="1"/>
          <p:nvPr/>
        </p:nvSpPr>
        <p:spPr>
          <a:xfrm>
            <a:off x="7029075" y="1939492"/>
            <a:ext cx="71115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B</a:t>
            </a:r>
          </a:p>
        </p:txBody>
      </p:sp>
      <p:sp>
        <p:nvSpPr>
          <p:cNvPr id="20" name="TextBox 28"/>
          <p:cNvSpPr txBox="1"/>
          <p:nvPr/>
        </p:nvSpPr>
        <p:spPr>
          <a:xfrm>
            <a:off x="6449409" y="3516475"/>
            <a:ext cx="70955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C</a:t>
            </a:r>
          </a:p>
        </p:txBody>
      </p:sp>
      <p:sp>
        <p:nvSpPr>
          <p:cNvPr id="21" name="TextBox 30"/>
          <p:cNvSpPr txBox="1"/>
          <p:nvPr/>
        </p:nvSpPr>
        <p:spPr>
          <a:xfrm>
            <a:off x="1407179" y="4629565"/>
            <a:ext cx="72878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D</a:t>
            </a:r>
          </a:p>
        </p:txBody>
      </p:sp>
      <p:cxnSp>
        <p:nvCxnSpPr>
          <p:cNvPr id="23" name="Straight Connector 24"/>
          <p:cNvCxnSpPr/>
          <p:nvPr/>
        </p:nvCxnSpPr>
        <p:spPr>
          <a:xfrm flipV="1">
            <a:off x="2956017" y="3431134"/>
            <a:ext cx="2247513" cy="1120268"/>
          </a:xfrm>
          <a:prstGeom prst="straightConnector1">
            <a:avLst/>
          </a:prstGeom>
          <a:noFill/>
          <a:ln w="38103" cap="flat">
            <a:solidFill>
              <a:srgbClr val="2E75B6"/>
            </a:solidFill>
            <a:prstDash val="solid"/>
            <a:miter/>
            <a:headEnd type="arrow"/>
          </a:ln>
        </p:spPr>
      </p:cxnSp>
      <p:sp>
        <p:nvSpPr>
          <p:cNvPr id="22" name="TextBox 21"/>
          <p:cNvSpPr txBox="1"/>
          <p:nvPr/>
        </p:nvSpPr>
        <p:spPr>
          <a:xfrm>
            <a:off x="2620750" y="6177086"/>
            <a:ext cx="5221301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dirty="0">
                <a:solidFill>
                  <a:srgbClr val="000000"/>
                </a:solidFill>
                <a:latin typeface="Calibri"/>
              </a:rPr>
              <a:t>Assume the ISTG in Site D is running for the first time.</a:t>
            </a:r>
            <a:endParaRPr lang="en-NZ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6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667" y="4057416"/>
            <a:ext cx="726957" cy="9807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957" y="2975333"/>
            <a:ext cx="726957" cy="9807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01322"/>
            <a:ext cx="9072000" cy="1261798"/>
          </a:xfrm>
        </p:spPr>
        <p:txBody>
          <a:bodyPr/>
          <a:lstStyle/>
          <a:p>
            <a:pPr lvl="0"/>
            <a:r>
              <a:rPr lang="en-NZ" sz="3200" b="1">
                <a:solidFill>
                  <a:srgbClr val="BB2025"/>
                </a:solidFill>
                <a:latin typeface="Lato" pitchFamily="34"/>
                <a:ea typeface="Lato" pitchFamily="34"/>
                <a:cs typeface="Lato" pitchFamily="34"/>
              </a:rPr>
              <a:t>Inter-site algorithm</a:t>
            </a:r>
          </a:p>
        </p:txBody>
      </p:sp>
      <p:sp>
        <p:nvSpPr>
          <p:cNvPr id="5" name="Oval 17"/>
          <p:cNvSpPr/>
          <p:nvPr/>
        </p:nvSpPr>
        <p:spPr>
          <a:xfrm>
            <a:off x="823362" y="1950803"/>
            <a:ext cx="3600001" cy="360000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A9D18E">
              <a:alpha val="34000"/>
            </a:srgbClr>
          </a:solidFill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Z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6" name="Straight Connector 21"/>
          <p:cNvCxnSpPr/>
          <p:nvPr/>
        </p:nvCxnSpPr>
        <p:spPr>
          <a:xfrm flipV="1">
            <a:off x="1314376" y="2859031"/>
            <a:ext cx="904772" cy="869923"/>
          </a:xfrm>
          <a:prstGeom prst="straightConnector1">
            <a:avLst/>
          </a:prstGeom>
          <a:noFill/>
          <a:ln w="38103" cap="flat">
            <a:solidFill>
              <a:srgbClr val="92D050"/>
            </a:solidFill>
            <a:prstDash val="solid"/>
            <a:miter/>
            <a:headEnd type="arrow"/>
            <a:tailEnd type="arrow"/>
          </a:ln>
        </p:spPr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181" y="2308827"/>
            <a:ext cx="684675" cy="923681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8" name="Straight Connector 20"/>
          <p:cNvCxnSpPr/>
          <p:nvPr/>
        </p:nvCxnSpPr>
        <p:spPr>
          <a:xfrm>
            <a:off x="2602583" y="2919701"/>
            <a:ext cx="800374" cy="435318"/>
          </a:xfrm>
          <a:prstGeom prst="straightConnector1">
            <a:avLst/>
          </a:prstGeom>
          <a:noFill/>
          <a:ln w="38103" cap="flat">
            <a:solidFill>
              <a:srgbClr val="92D050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9" name="Straight Connector 24"/>
          <p:cNvCxnSpPr/>
          <p:nvPr/>
        </p:nvCxnSpPr>
        <p:spPr>
          <a:xfrm flipV="1">
            <a:off x="2972485" y="3656973"/>
            <a:ext cx="904781" cy="869932"/>
          </a:xfrm>
          <a:prstGeom prst="straightConnector1">
            <a:avLst/>
          </a:prstGeom>
          <a:noFill/>
          <a:ln w="38103" cap="flat">
            <a:solidFill>
              <a:srgbClr val="92D050"/>
            </a:solidFill>
            <a:prstDash val="solid"/>
            <a:miter/>
            <a:headEnd type="arrow"/>
            <a:tailEnd type="arrow"/>
          </a:ln>
        </p:spPr>
      </p:cxnSp>
      <p:pic>
        <p:nvPicPr>
          <p:cNvPr id="10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204" y="3334116"/>
            <a:ext cx="726957" cy="980721"/>
          </a:xfrm>
          <a:prstGeom prst="rect">
            <a:avLst/>
          </a:prstGeom>
          <a:noFill/>
          <a:ln cap="flat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cxnSp>
        <p:nvCxnSpPr>
          <p:cNvPr id="11" name="Straight Connector 23"/>
          <p:cNvCxnSpPr/>
          <p:nvPr/>
        </p:nvCxnSpPr>
        <p:spPr>
          <a:xfrm>
            <a:off x="1626132" y="4027012"/>
            <a:ext cx="800127" cy="520760"/>
          </a:xfrm>
          <a:prstGeom prst="straightConnector1">
            <a:avLst/>
          </a:prstGeom>
          <a:noFill/>
          <a:ln w="38103" cap="flat">
            <a:solidFill>
              <a:srgbClr val="92D050"/>
            </a:solidFill>
            <a:prstDash val="solid"/>
            <a:miter/>
            <a:headEnd type="arrow"/>
            <a:tailEnd type="arrow"/>
          </a:ln>
        </p:spPr>
      </p:cxnSp>
      <p:pic>
        <p:nvPicPr>
          <p:cNvPr id="12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166" y="2836463"/>
            <a:ext cx="704691" cy="950683"/>
          </a:xfrm>
          <a:prstGeom prst="rect">
            <a:avLst/>
          </a:prstGeom>
          <a:noFill/>
          <a:ln cap="flat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3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678" y="3868135"/>
            <a:ext cx="704691" cy="950683"/>
          </a:xfrm>
          <a:prstGeom prst="rect">
            <a:avLst/>
          </a:prstGeom>
          <a:noFill/>
          <a:ln cap="flat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075" y="2361122"/>
            <a:ext cx="704691" cy="950683"/>
          </a:xfrm>
          <a:prstGeom prst="rect">
            <a:avLst/>
          </a:prstGeom>
          <a:noFill/>
          <a:ln cap="flat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cxnSp>
        <p:nvCxnSpPr>
          <p:cNvPr id="15" name="Straight Connector 24"/>
          <p:cNvCxnSpPr>
            <a:endCxn id="12" idx="1"/>
          </p:cNvCxnSpPr>
          <p:nvPr/>
        </p:nvCxnSpPr>
        <p:spPr>
          <a:xfrm flipV="1">
            <a:off x="4025508" y="3311805"/>
            <a:ext cx="1240658" cy="98490"/>
          </a:xfrm>
          <a:prstGeom prst="straightConnector1">
            <a:avLst/>
          </a:prstGeom>
          <a:noFill/>
          <a:ln w="38103" cap="flat">
            <a:solidFill>
              <a:srgbClr val="2E75B6"/>
            </a:solidFill>
            <a:prstDash val="sysDash"/>
            <a:miter/>
            <a:tailEnd type="arrow"/>
          </a:ln>
        </p:spPr>
      </p:cxnSp>
      <p:cxnSp>
        <p:nvCxnSpPr>
          <p:cNvPr id="16" name="Straight Connector 24"/>
          <p:cNvCxnSpPr/>
          <p:nvPr/>
        </p:nvCxnSpPr>
        <p:spPr>
          <a:xfrm>
            <a:off x="5618512" y="3410295"/>
            <a:ext cx="780166" cy="877102"/>
          </a:xfrm>
          <a:prstGeom prst="straightConnector1">
            <a:avLst/>
          </a:prstGeom>
          <a:noFill/>
          <a:ln w="38103" cap="flat">
            <a:solidFill>
              <a:schemeClr val="bg1">
                <a:lumMod val="65000"/>
              </a:schemeClr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17" name="Straight Connector 24"/>
          <p:cNvCxnSpPr/>
          <p:nvPr/>
        </p:nvCxnSpPr>
        <p:spPr>
          <a:xfrm flipV="1">
            <a:off x="5895365" y="2919701"/>
            <a:ext cx="1208005" cy="243907"/>
          </a:xfrm>
          <a:prstGeom prst="straightConnector1">
            <a:avLst/>
          </a:prstGeom>
          <a:noFill/>
          <a:ln w="38103" cap="flat">
            <a:solidFill>
              <a:schemeClr val="bg1">
                <a:lumMod val="65000"/>
              </a:schemeClr>
            </a:solidFill>
            <a:prstDash val="solid"/>
            <a:miter/>
            <a:headEnd type="arrow"/>
            <a:tailEnd type="arrow"/>
          </a:ln>
        </p:spPr>
      </p:cxnSp>
      <p:sp>
        <p:nvSpPr>
          <p:cNvPr id="18" name="TextBox 26"/>
          <p:cNvSpPr txBox="1"/>
          <p:nvPr/>
        </p:nvSpPr>
        <p:spPr>
          <a:xfrm>
            <a:off x="5231401" y="2382134"/>
            <a:ext cx="71916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A</a:t>
            </a:r>
          </a:p>
        </p:txBody>
      </p:sp>
      <p:sp>
        <p:nvSpPr>
          <p:cNvPr id="19" name="TextBox 27"/>
          <p:cNvSpPr txBox="1"/>
          <p:nvPr/>
        </p:nvSpPr>
        <p:spPr>
          <a:xfrm>
            <a:off x="7029075" y="1939492"/>
            <a:ext cx="71115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B</a:t>
            </a:r>
          </a:p>
        </p:txBody>
      </p:sp>
      <p:sp>
        <p:nvSpPr>
          <p:cNvPr id="20" name="TextBox 28"/>
          <p:cNvSpPr txBox="1"/>
          <p:nvPr/>
        </p:nvSpPr>
        <p:spPr>
          <a:xfrm>
            <a:off x="6449409" y="3516475"/>
            <a:ext cx="70955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C</a:t>
            </a:r>
          </a:p>
        </p:txBody>
      </p:sp>
      <p:sp>
        <p:nvSpPr>
          <p:cNvPr id="21" name="TextBox 30"/>
          <p:cNvSpPr txBox="1"/>
          <p:nvPr/>
        </p:nvSpPr>
        <p:spPr>
          <a:xfrm>
            <a:off x="1407179" y="4629565"/>
            <a:ext cx="72878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9460" y="5935260"/>
            <a:ext cx="8835047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 new connection</a:t>
            </a:r>
            <a:r>
              <a:rPr lang="en-NZ" sz="1800" b="0" i="0" u="none" strike="noStrike" kern="1200" cap="none" spc="0" dirty="0">
                <a:solidFill>
                  <a:srgbClr val="000000"/>
                </a:solidFill>
                <a:uFillTx/>
                <a:latin typeface="Calibri"/>
              </a:rPr>
              <a:t> will be created in the database pointing to a randomly chosen bridgehead</a:t>
            </a:r>
            <a:br>
              <a:rPr lang="en-NZ" sz="1800" b="0" i="0" u="none" strike="noStrike" kern="1200" cap="none" spc="0" dirty="0">
                <a:solidFill>
                  <a:srgbClr val="000000"/>
                </a:solidFill>
                <a:uFillTx/>
                <a:latin typeface="Calibri"/>
              </a:rPr>
            </a:br>
            <a:r>
              <a:rPr lang="en-NZ" sz="1800" b="0" i="0" u="none" strike="noStrike" kern="1200" cap="none" spc="0" dirty="0">
                <a:solidFill>
                  <a:srgbClr val="000000"/>
                </a:solidFill>
                <a:uFillTx/>
                <a:latin typeface="Calibri"/>
              </a:rPr>
              <a:t>in Site A. Intra-site replication will propagate this to the necessary bridgehead in Site D.</a:t>
            </a:r>
            <a:endParaRPr lang="en-NZ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23" name="Straight Connector 24"/>
          <p:cNvCxnSpPr/>
          <p:nvPr/>
        </p:nvCxnSpPr>
        <p:spPr>
          <a:xfrm flipV="1">
            <a:off x="2956017" y="3431134"/>
            <a:ext cx="2247513" cy="1120268"/>
          </a:xfrm>
          <a:prstGeom prst="straightConnector1">
            <a:avLst/>
          </a:prstGeom>
          <a:noFill/>
          <a:ln w="38103" cap="flat">
            <a:solidFill>
              <a:schemeClr val="bg1">
                <a:lumMod val="65000"/>
              </a:schemeClr>
            </a:solidFill>
            <a:prstDash val="solid"/>
            <a:miter/>
            <a:headEnd type="arrow"/>
          </a:ln>
        </p:spPr>
      </p:cxnSp>
    </p:spTree>
    <p:extLst>
      <p:ext uri="{BB962C8B-B14F-4D97-AF65-F5344CB8AC3E}">
        <p14:creationId xmlns:p14="http://schemas.microsoft.com/office/powerpoint/2010/main" val="3010821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667" y="4057416"/>
            <a:ext cx="726957" cy="9807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957" y="2975333"/>
            <a:ext cx="726957" cy="980721"/>
          </a:xfrm>
          <a:prstGeom prst="rect">
            <a:avLst/>
          </a:prstGeom>
          <a:noFill/>
          <a:ln cap="flat"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4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01322"/>
            <a:ext cx="9072000" cy="1261798"/>
          </a:xfrm>
        </p:spPr>
        <p:txBody>
          <a:bodyPr/>
          <a:lstStyle/>
          <a:p>
            <a:pPr lvl="0"/>
            <a:r>
              <a:rPr lang="en-NZ" sz="3200" b="1">
                <a:solidFill>
                  <a:srgbClr val="BB2025"/>
                </a:solidFill>
                <a:latin typeface="Lato" pitchFamily="34"/>
                <a:ea typeface="Lato" pitchFamily="34"/>
                <a:cs typeface="Lato" pitchFamily="34"/>
              </a:rPr>
              <a:t>Inter-site algorithm</a:t>
            </a:r>
          </a:p>
        </p:txBody>
      </p:sp>
      <p:sp>
        <p:nvSpPr>
          <p:cNvPr id="5" name="Oval 17"/>
          <p:cNvSpPr/>
          <p:nvPr/>
        </p:nvSpPr>
        <p:spPr>
          <a:xfrm>
            <a:off x="823362" y="1950803"/>
            <a:ext cx="3600001" cy="360000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A9D18E">
              <a:alpha val="34000"/>
            </a:srgbClr>
          </a:solidFill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Z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6" name="Straight Connector 21"/>
          <p:cNvCxnSpPr/>
          <p:nvPr/>
        </p:nvCxnSpPr>
        <p:spPr>
          <a:xfrm flipV="1">
            <a:off x="1314376" y="2859031"/>
            <a:ext cx="904772" cy="869923"/>
          </a:xfrm>
          <a:prstGeom prst="straightConnector1">
            <a:avLst/>
          </a:prstGeom>
          <a:noFill/>
          <a:ln w="38103" cap="flat">
            <a:solidFill>
              <a:srgbClr val="92D050"/>
            </a:solidFill>
            <a:prstDash val="solid"/>
            <a:miter/>
            <a:headEnd type="arrow"/>
            <a:tailEnd type="arrow"/>
          </a:ln>
        </p:spPr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181" y="2308827"/>
            <a:ext cx="684675" cy="923681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8" name="Straight Connector 20"/>
          <p:cNvCxnSpPr/>
          <p:nvPr/>
        </p:nvCxnSpPr>
        <p:spPr>
          <a:xfrm>
            <a:off x="2602583" y="2919701"/>
            <a:ext cx="800374" cy="435318"/>
          </a:xfrm>
          <a:prstGeom prst="straightConnector1">
            <a:avLst/>
          </a:prstGeom>
          <a:noFill/>
          <a:ln w="38103" cap="flat">
            <a:solidFill>
              <a:srgbClr val="92D050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9" name="Straight Connector 24"/>
          <p:cNvCxnSpPr/>
          <p:nvPr/>
        </p:nvCxnSpPr>
        <p:spPr>
          <a:xfrm flipV="1">
            <a:off x="2972485" y="3656973"/>
            <a:ext cx="904781" cy="869932"/>
          </a:xfrm>
          <a:prstGeom prst="straightConnector1">
            <a:avLst/>
          </a:prstGeom>
          <a:noFill/>
          <a:ln w="38103" cap="flat">
            <a:solidFill>
              <a:srgbClr val="92D050"/>
            </a:solidFill>
            <a:prstDash val="solid"/>
            <a:miter/>
            <a:headEnd type="arrow"/>
            <a:tailEnd type="arrow"/>
          </a:ln>
        </p:spPr>
      </p:cxnSp>
      <p:pic>
        <p:nvPicPr>
          <p:cNvPr id="10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204" y="3334116"/>
            <a:ext cx="726957" cy="980721"/>
          </a:xfrm>
          <a:prstGeom prst="rect">
            <a:avLst/>
          </a:prstGeom>
          <a:noFill/>
          <a:ln cap="flat">
            <a:noFill/>
          </a:ln>
          <a:effectLst/>
        </p:spPr>
      </p:pic>
      <p:cxnSp>
        <p:nvCxnSpPr>
          <p:cNvPr id="11" name="Straight Connector 23"/>
          <p:cNvCxnSpPr/>
          <p:nvPr/>
        </p:nvCxnSpPr>
        <p:spPr>
          <a:xfrm>
            <a:off x="1626132" y="4027012"/>
            <a:ext cx="800127" cy="520760"/>
          </a:xfrm>
          <a:prstGeom prst="straightConnector1">
            <a:avLst/>
          </a:prstGeom>
          <a:noFill/>
          <a:ln w="38103" cap="flat">
            <a:solidFill>
              <a:srgbClr val="92D050"/>
            </a:solidFill>
            <a:prstDash val="solid"/>
            <a:miter/>
            <a:headEnd type="arrow"/>
            <a:tailEnd type="arrow"/>
          </a:ln>
        </p:spPr>
      </p:cxnSp>
      <p:pic>
        <p:nvPicPr>
          <p:cNvPr id="12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166" y="2836463"/>
            <a:ext cx="704691" cy="950683"/>
          </a:xfrm>
          <a:prstGeom prst="rect">
            <a:avLst/>
          </a:prstGeom>
          <a:noFill/>
          <a:ln cap="flat">
            <a:noFill/>
          </a:ln>
          <a:effectLst/>
        </p:spPr>
      </p:pic>
      <p:pic>
        <p:nvPicPr>
          <p:cNvPr id="13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678" y="3868135"/>
            <a:ext cx="704691" cy="950683"/>
          </a:xfrm>
          <a:prstGeom prst="rect">
            <a:avLst/>
          </a:prstGeom>
          <a:noFill/>
          <a:ln cap="flat">
            <a:noFill/>
          </a:ln>
          <a:effectLst/>
        </p:spPr>
      </p:pic>
      <p:pic>
        <p:nvPicPr>
          <p:cNvPr id="1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075" y="2361122"/>
            <a:ext cx="704691" cy="950683"/>
          </a:xfrm>
          <a:prstGeom prst="rect">
            <a:avLst/>
          </a:prstGeom>
          <a:noFill/>
          <a:ln cap="flat">
            <a:noFill/>
          </a:ln>
          <a:effectLst/>
        </p:spPr>
      </p:pic>
      <p:cxnSp>
        <p:nvCxnSpPr>
          <p:cNvPr id="15" name="Straight Connector 24"/>
          <p:cNvCxnSpPr>
            <a:endCxn id="12" idx="1"/>
          </p:cNvCxnSpPr>
          <p:nvPr/>
        </p:nvCxnSpPr>
        <p:spPr>
          <a:xfrm flipV="1">
            <a:off x="4025508" y="3311805"/>
            <a:ext cx="1240658" cy="98490"/>
          </a:xfrm>
          <a:prstGeom prst="straightConnector1">
            <a:avLst/>
          </a:prstGeom>
          <a:noFill/>
          <a:ln w="38103" cap="flat">
            <a:solidFill>
              <a:srgbClr val="2E75B6"/>
            </a:solidFill>
            <a:prstDash val="solid"/>
            <a:miter/>
            <a:tailEnd type="arrow"/>
          </a:ln>
        </p:spPr>
      </p:cxnSp>
      <p:cxnSp>
        <p:nvCxnSpPr>
          <p:cNvPr id="16" name="Straight Connector 24"/>
          <p:cNvCxnSpPr/>
          <p:nvPr/>
        </p:nvCxnSpPr>
        <p:spPr>
          <a:xfrm>
            <a:off x="5618512" y="3410295"/>
            <a:ext cx="780166" cy="877102"/>
          </a:xfrm>
          <a:prstGeom prst="straightConnector1">
            <a:avLst/>
          </a:prstGeom>
          <a:noFill/>
          <a:ln w="38103" cap="flat">
            <a:solidFill>
              <a:schemeClr val="bg1">
                <a:lumMod val="65000"/>
              </a:schemeClr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17" name="Straight Connector 24"/>
          <p:cNvCxnSpPr/>
          <p:nvPr/>
        </p:nvCxnSpPr>
        <p:spPr>
          <a:xfrm flipV="1">
            <a:off x="5895365" y="2919701"/>
            <a:ext cx="1208005" cy="243907"/>
          </a:xfrm>
          <a:prstGeom prst="straightConnector1">
            <a:avLst/>
          </a:prstGeom>
          <a:noFill/>
          <a:ln w="38103" cap="flat">
            <a:solidFill>
              <a:schemeClr val="bg1">
                <a:lumMod val="65000"/>
              </a:schemeClr>
            </a:solidFill>
            <a:prstDash val="solid"/>
            <a:miter/>
            <a:headEnd type="arrow"/>
            <a:tailEnd type="arrow"/>
          </a:ln>
        </p:spPr>
      </p:cxnSp>
      <p:sp>
        <p:nvSpPr>
          <p:cNvPr id="18" name="TextBox 26"/>
          <p:cNvSpPr txBox="1"/>
          <p:nvPr/>
        </p:nvSpPr>
        <p:spPr>
          <a:xfrm>
            <a:off x="5231401" y="2382134"/>
            <a:ext cx="71916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A</a:t>
            </a:r>
          </a:p>
        </p:txBody>
      </p:sp>
      <p:sp>
        <p:nvSpPr>
          <p:cNvPr id="19" name="TextBox 27"/>
          <p:cNvSpPr txBox="1"/>
          <p:nvPr/>
        </p:nvSpPr>
        <p:spPr>
          <a:xfrm>
            <a:off x="7029075" y="1939492"/>
            <a:ext cx="71115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B</a:t>
            </a:r>
          </a:p>
        </p:txBody>
      </p:sp>
      <p:sp>
        <p:nvSpPr>
          <p:cNvPr id="20" name="TextBox 28"/>
          <p:cNvSpPr txBox="1"/>
          <p:nvPr/>
        </p:nvSpPr>
        <p:spPr>
          <a:xfrm>
            <a:off x="6449409" y="3516475"/>
            <a:ext cx="70955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C</a:t>
            </a:r>
          </a:p>
        </p:txBody>
      </p:sp>
      <p:sp>
        <p:nvSpPr>
          <p:cNvPr id="21" name="TextBox 30"/>
          <p:cNvSpPr txBox="1"/>
          <p:nvPr/>
        </p:nvSpPr>
        <p:spPr>
          <a:xfrm>
            <a:off x="1407179" y="4629565"/>
            <a:ext cx="72878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0953" y="5873371"/>
            <a:ext cx="8559331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The incoming</a:t>
            </a:r>
            <a:r>
              <a:rPr lang="en-NZ" sz="1800" b="0" i="0" u="none" strike="noStrike" kern="1200" cap="none" spc="0" dirty="0">
                <a:solidFill>
                  <a:srgbClr val="000000"/>
                </a:solidFill>
                <a:uFillTx/>
                <a:latin typeface="Calibri"/>
              </a:rPr>
              <a:t> bridgehead runs the KCC and notices the new connection (and translates it).</a:t>
            </a:r>
            <a:br>
              <a:rPr lang="en-NZ" sz="1800" b="0" i="0" u="none" strike="noStrike" kern="1200" cap="none" spc="0" dirty="0">
                <a:solidFill>
                  <a:srgbClr val="000000"/>
                </a:solidFill>
                <a:uFillTx/>
                <a:latin typeface="Calibri"/>
              </a:rPr>
            </a:br>
            <a:r>
              <a:rPr lang="en-NZ" baseline="0" dirty="0">
                <a:solidFill>
                  <a:srgbClr val="000000"/>
                </a:solidFill>
                <a:latin typeface="Calibri"/>
              </a:rPr>
              <a:t>It</a:t>
            </a:r>
            <a:r>
              <a:rPr lang="en-NZ" dirty="0">
                <a:solidFill>
                  <a:srgbClr val="000000"/>
                </a:solidFill>
                <a:latin typeface="Calibri"/>
              </a:rPr>
              <a:t> has no idea why it connects to the DC, that’s the role of the ISTG.</a:t>
            </a:r>
            <a:endParaRPr lang="en-NZ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23" name="Straight Connector 24"/>
          <p:cNvCxnSpPr/>
          <p:nvPr/>
        </p:nvCxnSpPr>
        <p:spPr>
          <a:xfrm flipV="1">
            <a:off x="2956017" y="3431134"/>
            <a:ext cx="2247513" cy="1120268"/>
          </a:xfrm>
          <a:prstGeom prst="straightConnector1">
            <a:avLst/>
          </a:prstGeom>
          <a:noFill/>
          <a:ln w="38103" cap="flat">
            <a:solidFill>
              <a:schemeClr val="bg1">
                <a:lumMod val="65000"/>
              </a:schemeClr>
            </a:solidFill>
            <a:prstDash val="solid"/>
            <a:miter/>
            <a:headEnd type="arrow"/>
          </a:ln>
        </p:spPr>
      </p:cxnSp>
    </p:spTree>
    <p:extLst>
      <p:ext uri="{BB962C8B-B14F-4D97-AF65-F5344CB8AC3E}">
        <p14:creationId xmlns:p14="http://schemas.microsoft.com/office/powerpoint/2010/main" val="1208753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 rot="6105083">
            <a:off x="4172838" y="3053702"/>
            <a:ext cx="4021840" cy="1777484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Oval 25"/>
          <p:cNvSpPr/>
          <p:nvPr/>
        </p:nvSpPr>
        <p:spPr>
          <a:xfrm rot="2829775">
            <a:off x="3605223" y="3294509"/>
            <a:ext cx="3538477" cy="1777484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Oval 26"/>
          <p:cNvSpPr/>
          <p:nvPr/>
        </p:nvSpPr>
        <p:spPr>
          <a:xfrm rot="20588975">
            <a:off x="3678845" y="2339428"/>
            <a:ext cx="3538477" cy="1777484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/>
          <p:cNvSpPr/>
          <p:nvPr/>
        </p:nvSpPr>
        <p:spPr>
          <a:xfrm rot="20588975">
            <a:off x="1928823" y="2828732"/>
            <a:ext cx="3538477" cy="1777484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478" y="3332293"/>
            <a:ext cx="726957" cy="980721"/>
          </a:xfrm>
          <a:prstGeom prst="rect">
            <a:avLst/>
          </a:prstGeom>
          <a:noFill/>
          <a:ln cap="flat">
            <a:noFill/>
          </a:ln>
          <a:effectLst/>
        </p:spPr>
      </p:pic>
      <p:sp>
        <p:nvSpPr>
          <p:cNvPr id="4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01322"/>
            <a:ext cx="9072000" cy="1261798"/>
          </a:xfrm>
        </p:spPr>
        <p:txBody>
          <a:bodyPr/>
          <a:lstStyle/>
          <a:p>
            <a:pPr lvl="0"/>
            <a:r>
              <a:rPr lang="en-NZ" sz="3200" b="1" dirty="0">
                <a:solidFill>
                  <a:srgbClr val="BB2025"/>
                </a:solidFill>
                <a:latin typeface="Lato" pitchFamily="34"/>
                <a:ea typeface="Lato" pitchFamily="34"/>
                <a:cs typeface="Lato" pitchFamily="34"/>
              </a:rPr>
              <a:t>Inter-site algorithm</a:t>
            </a:r>
          </a:p>
        </p:txBody>
      </p:sp>
      <p:pic>
        <p:nvPicPr>
          <p:cNvPr id="12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687" y="3193423"/>
            <a:ext cx="704691" cy="950683"/>
          </a:xfrm>
          <a:prstGeom prst="rect">
            <a:avLst/>
          </a:prstGeom>
          <a:noFill/>
          <a:ln cap="flat">
            <a:noFill/>
          </a:ln>
          <a:effectLst/>
        </p:spPr>
      </p:pic>
      <p:pic>
        <p:nvPicPr>
          <p:cNvPr id="13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199" y="4225095"/>
            <a:ext cx="704691" cy="950683"/>
          </a:xfrm>
          <a:prstGeom prst="rect">
            <a:avLst/>
          </a:prstGeom>
          <a:noFill/>
          <a:ln cap="flat">
            <a:noFill/>
          </a:ln>
          <a:effectLst/>
        </p:spPr>
      </p:pic>
      <p:pic>
        <p:nvPicPr>
          <p:cNvPr id="1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596" y="2718082"/>
            <a:ext cx="704691" cy="950683"/>
          </a:xfrm>
          <a:prstGeom prst="rect">
            <a:avLst/>
          </a:prstGeom>
          <a:noFill/>
          <a:ln cap="flat">
            <a:noFill/>
          </a:ln>
          <a:effectLst/>
        </p:spPr>
      </p:pic>
      <p:sp>
        <p:nvSpPr>
          <p:cNvPr id="18" name="TextBox 26"/>
          <p:cNvSpPr txBox="1"/>
          <p:nvPr/>
        </p:nvSpPr>
        <p:spPr>
          <a:xfrm>
            <a:off x="4184922" y="2739094"/>
            <a:ext cx="71916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A</a:t>
            </a:r>
          </a:p>
        </p:txBody>
      </p:sp>
      <p:sp>
        <p:nvSpPr>
          <p:cNvPr id="19" name="TextBox 27"/>
          <p:cNvSpPr txBox="1"/>
          <p:nvPr/>
        </p:nvSpPr>
        <p:spPr>
          <a:xfrm>
            <a:off x="5982596" y="2296452"/>
            <a:ext cx="71115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B</a:t>
            </a:r>
          </a:p>
        </p:txBody>
      </p:sp>
      <p:sp>
        <p:nvSpPr>
          <p:cNvPr id="20" name="TextBox 28"/>
          <p:cNvSpPr txBox="1"/>
          <p:nvPr/>
        </p:nvSpPr>
        <p:spPr>
          <a:xfrm>
            <a:off x="5880288" y="5043405"/>
            <a:ext cx="70955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Site C</a:t>
            </a:r>
          </a:p>
        </p:txBody>
      </p:sp>
      <p:sp>
        <p:nvSpPr>
          <p:cNvPr id="21" name="TextBox 30"/>
          <p:cNvSpPr txBox="1"/>
          <p:nvPr/>
        </p:nvSpPr>
        <p:spPr>
          <a:xfrm>
            <a:off x="2719042" y="4242770"/>
            <a:ext cx="72878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Site D</a:t>
            </a:r>
          </a:p>
        </p:txBody>
      </p:sp>
    </p:spTree>
    <p:extLst>
      <p:ext uri="{BB962C8B-B14F-4D97-AF65-F5344CB8AC3E}">
        <p14:creationId xmlns:p14="http://schemas.microsoft.com/office/powerpoint/2010/main" val="2002993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 rot="6105083">
            <a:off x="4172838" y="3053702"/>
            <a:ext cx="4021840" cy="1777484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Oval 25"/>
          <p:cNvSpPr/>
          <p:nvPr/>
        </p:nvSpPr>
        <p:spPr>
          <a:xfrm rot="2829775">
            <a:off x="3605223" y="3294509"/>
            <a:ext cx="3538477" cy="1777484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Oval 26"/>
          <p:cNvSpPr/>
          <p:nvPr/>
        </p:nvSpPr>
        <p:spPr>
          <a:xfrm rot="20588975">
            <a:off x="3678845" y="2339428"/>
            <a:ext cx="3538477" cy="1777484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/>
          <p:cNvSpPr/>
          <p:nvPr/>
        </p:nvSpPr>
        <p:spPr>
          <a:xfrm rot="20588975">
            <a:off x="1928823" y="2828732"/>
            <a:ext cx="3538477" cy="1777484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478" y="3332293"/>
            <a:ext cx="726957" cy="980721"/>
          </a:xfrm>
          <a:prstGeom prst="rect">
            <a:avLst/>
          </a:prstGeom>
          <a:noFill/>
          <a:ln cap="flat">
            <a:noFill/>
          </a:ln>
          <a:effectLst/>
        </p:spPr>
      </p:pic>
      <p:sp>
        <p:nvSpPr>
          <p:cNvPr id="4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01322"/>
            <a:ext cx="9072000" cy="1261798"/>
          </a:xfrm>
        </p:spPr>
        <p:txBody>
          <a:bodyPr/>
          <a:lstStyle/>
          <a:p>
            <a:pPr lvl="0"/>
            <a:r>
              <a:rPr lang="en-NZ" sz="3200" b="1" dirty="0">
                <a:solidFill>
                  <a:srgbClr val="BB2025"/>
                </a:solidFill>
                <a:latin typeface="Lato" pitchFamily="34"/>
                <a:ea typeface="Lato" pitchFamily="34"/>
                <a:cs typeface="Lato" pitchFamily="34"/>
              </a:rPr>
              <a:t>Inter-site algorithm</a:t>
            </a:r>
          </a:p>
        </p:txBody>
      </p:sp>
      <p:pic>
        <p:nvPicPr>
          <p:cNvPr id="12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687" y="3193423"/>
            <a:ext cx="704691" cy="950683"/>
          </a:xfrm>
          <a:prstGeom prst="rect">
            <a:avLst/>
          </a:prstGeom>
          <a:noFill/>
          <a:ln cap="flat">
            <a:noFill/>
          </a:ln>
          <a:effectLst/>
        </p:spPr>
      </p:pic>
      <p:pic>
        <p:nvPicPr>
          <p:cNvPr id="13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199" y="4225095"/>
            <a:ext cx="704691" cy="950683"/>
          </a:xfrm>
          <a:prstGeom prst="rect">
            <a:avLst/>
          </a:prstGeom>
          <a:noFill/>
          <a:ln cap="flat">
            <a:noFill/>
          </a:ln>
          <a:effectLst/>
        </p:spPr>
      </p:pic>
      <p:pic>
        <p:nvPicPr>
          <p:cNvPr id="1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596" y="2718082"/>
            <a:ext cx="704691" cy="950683"/>
          </a:xfrm>
          <a:prstGeom prst="rect">
            <a:avLst/>
          </a:prstGeom>
          <a:noFill/>
          <a:ln cap="flat">
            <a:noFill/>
          </a:ln>
          <a:effectLst/>
        </p:spPr>
      </p:pic>
      <p:sp>
        <p:nvSpPr>
          <p:cNvPr id="18" name="TextBox 26"/>
          <p:cNvSpPr txBox="1"/>
          <p:nvPr/>
        </p:nvSpPr>
        <p:spPr>
          <a:xfrm>
            <a:off x="4184922" y="2739094"/>
            <a:ext cx="71916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A</a:t>
            </a:r>
          </a:p>
        </p:txBody>
      </p:sp>
      <p:sp>
        <p:nvSpPr>
          <p:cNvPr id="19" name="TextBox 27"/>
          <p:cNvSpPr txBox="1"/>
          <p:nvPr/>
        </p:nvSpPr>
        <p:spPr>
          <a:xfrm>
            <a:off x="5982596" y="2296452"/>
            <a:ext cx="71115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B</a:t>
            </a:r>
          </a:p>
        </p:txBody>
      </p:sp>
      <p:sp>
        <p:nvSpPr>
          <p:cNvPr id="20" name="TextBox 28"/>
          <p:cNvSpPr txBox="1"/>
          <p:nvPr/>
        </p:nvSpPr>
        <p:spPr>
          <a:xfrm>
            <a:off x="5880288" y="5043405"/>
            <a:ext cx="70955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Site C</a:t>
            </a:r>
          </a:p>
        </p:txBody>
      </p:sp>
      <p:sp>
        <p:nvSpPr>
          <p:cNvPr id="21" name="TextBox 30"/>
          <p:cNvSpPr txBox="1"/>
          <p:nvPr/>
        </p:nvSpPr>
        <p:spPr>
          <a:xfrm>
            <a:off x="2719042" y="4242770"/>
            <a:ext cx="72878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Site D</a:t>
            </a:r>
          </a:p>
        </p:txBody>
      </p:sp>
      <p:cxnSp>
        <p:nvCxnSpPr>
          <p:cNvPr id="29" name="Straight Connector 24"/>
          <p:cNvCxnSpPr/>
          <p:nvPr/>
        </p:nvCxnSpPr>
        <p:spPr>
          <a:xfrm>
            <a:off x="4467701" y="3822887"/>
            <a:ext cx="780166" cy="877102"/>
          </a:xfrm>
          <a:prstGeom prst="straightConnector1">
            <a:avLst/>
          </a:prstGeom>
          <a:noFill/>
          <a:ln w="38103" cap="flat">
            <a:solidFill>
              <a:schemeClr val="tx1"/>
            </a:solidFill>
            <a:prstDash val="sysDot"/>
            <a:miter/>
            <a:headEnd type="arrow"/>
            <a:tailEnd type="arrow"/>
          </a:ln>
        </p:spPr>
      </p:cxnSp>
      <p:cxnSp>
        <p:nvCxnSpPr>
          <p:cNvPr id="30" name="Straight Connector 24"/>
          <p:cNvCxnSpPr/>
          <p:nvPr/>
        </p:nvCxnSpPr>
        <p:spPr>
          <a:xfrm flipV="1">
            <a:off x="4744554" y="3332293"/>
            <a:ext cx="1208005" cy="243907"/>
          </a:xfrm>
          <a:prstGeom prst="straightConnector1">
            <a:avLst/>
          </a:prstGeom>
          <a:noFill/>
          <a:ln w="38103" cap="flat">
            <a:solidFill>
              <a:schemeClr val="tx1"/>
            </a:solidFill>
            <a:prstDash val="sysDot"/>
            <a:miter/>
            <a:headEnd type="arrow"/>
            <a:tailEnd type="arrow"/>
          </a:ln>
        </p:spPr>
      </p:cxnSp>
      <p:cxnSp>
        <p:nvCxnSpPr>
          <p:cNvPr id="31" name="Straight Connector 24"/>
          <p:cNvCxnSpPr>
            <a:stCxn id="3" idx="3"/>
          </p:cNvCxnSpPr>
          <p:nvPr/>
        </p:nvCxnSpPr>
        <p:spPr>
          <a:xfrm flipV="1">
            <a:off x="3083435" y="3668467"/>
            <a:ext cx="1130836" cy="154187"/>
          </a:xfrm>
          <a:prstGeom prst="straightConnector1">
            <a:avLst/>
          </a:prstGeom>
          <a:noFill/>
          <a:ln w="38103" cap="flat">
            <a:solidFill>
              <a:schemeClr val="tx1"/>
            </a:solidFill>
            <a:prstDash val="sysDot"/>
            <a:miter/>
            <a:headEnd type="arrow"/>
            <a:tailEnd type="arrow"/>
          </a:ln>
        </p:spPr>
      </p:cxnSp>
      <p:cxnSp>
        <p:nvCxnSpPr>
          <p:cNvPr id="33" name="Straight Connector 24"/>
          <p:cNvCxnSpPr/>
          <p:nvPr/>
        </p:nvCxnSpPr>
        <p:spPr>
          <a:xfrm flipV="1">
            <a:off x="5880288" y="3314128"/>
            <a:ext cx="605856" cy="1416353"/>
          </a:xfrm>
          <a:prstGeom prst="straightConnector1">
            <a:avLst/>
          </a:prstGeom>
          <a:noFill/>
          <a:ln w="38103" cap="flat">
            <a:solidFill>
              <a:schemeClr val="tx1"/>
            </a:solidFill>
            <a:prstDash val="sysDot"/>
            <a:miter/>
            <a:headEnd type="arrow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626945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 rot="6105083">
            <a:off x="4172838" y="3053702"/>
            <a:ext cx="4021840" cy="1777484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Oval 25"/>
          <p:cNvSpPr/>
          <p:nvPr/>
        </p:nvSpPr>
        <p:spPr>
          <a:xfrm rot="2829775">
            <a:off x="3605223" y="3294509"/>
            <a:ext cx="3538477" cy="1777484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Oval 26"/>
          <p:cNvSpPr/>
          <p:nvPr/>
        </p:nvSpPr>
        <p:spPr>
          <a:xfrm rot="20588975">
            <a:off x="3678845" y="2339428"/>
            <a:ext cx="3538477" cy="1777484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/>
          <p:cNvSpPr/>
          <p:nvPr/>
        </p:nvSpPr>
        <p:spPr>
          <a:xfrm rot="20588975">
            <a:off x="1928823" y="2828732"/>
            <a:ext cx="3538477" cy="1777484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478" y="3332293"/>
            <a:ext cx="726957" cy="980721"/>
          </a:xfrm>
          <a:prstGeom prst="rect">
            <a:avLst/>
          </a:prstGeom>
          <a:noFill/>
          <a:ln cap="flat">
            <a:noFill/>
          </a:ln>
          <a:effectLst/>
        </p:spPr>
      </p:pic>
      <p:sp>
        <p:nvSpPr>
          <p:cNvPr id="4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01322"/>
            <a:ext cx="9072000" cy="1261798"/>
          </a:xfrm>
        </p:spPr>
        <p:txBody>
          <a:bodyPr/>
          <a:lstStyle/>
          <a:p>
            <a:pPr lvl="0"/>
            <a:r>
              <a:rPr lang="en-NZ" sz="3200" b="1" dirty="0">
                <a:solidFill>
                  <a:srgbClr val="BB2025"/>
                </a:solidFill>
                <a:latin typeface="Lato" pitchFamily="34"/>
                <a:ea typeface="Lato" pitchFamily="34"/>
                <a:cs typeface="Lato" pitchFamily="34"/>
              </a:rPr>
              <a:t>Inter-site algorithm</a:t>
            </a:r>
          </a:p>
        </p:txBody>
      </p:sp>
      <p:pic>
        <p:nvPicPr>
          <p:cNvPr id="12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687" y="3193423"/>
            <a:ext cx="704691" cy="950683"/>
          </a:xfrm>
          <a:prstGeom prst="rect">
            <a:avLst/>
          </a:prstGeom>
          <a:noFill/>
          <a:ln cap="flat">
            <a:noFill/>
          </a:ln>
          <a:effectLst/>
        </p:spPr>
      </p:pic>
      <p:pic>
        <p:nvPicPr>
          <p:cNvPr id="13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199" y="4225095"/>
            <a:ext cx="704691" cy="950683"/>
          </a:xfrm>
          <a:prstGeom prst="rect">
            <a:avLst/>
          </a:prstGeom>
          <a:noFill/>
          <a:ln cap="flat">
            <a:noFill/>
          </a:ln>
          <a:effectLst/>
        </p:spPr>
      </p:pic>
      <p:pic>
        <p:nvPicPr>
          <p:cNvPr id="1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596" y="2718082"/>
            <a:ext cx="704691" cy="950683"/>
          </a:xfrm>
          <a:prstGeom prst="rect">
            <a:avLst/>
          </a:prstGeom>
          <a:noFill/>
          <a:ln cap="flat">
            <a:noFill/>
          </a:ln>
          <a:effectLst/>
        </p:spPr>
      </p:pic>
      <p:sp>
        <p:nvSpPr>
          <p:cNvPr id="18" name="TextBox 26"/>
          <p:cNvSpPr txBox="1"/>
          <p:nvPr/>
        </p:nvSpPr>
        <p:spPr>
          <a:xfrm>
            <a:off x="4184922" y="2739094"/>
            <a:ext cx="71916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A</a:t>
            </a:r>
          </a:p>
        </p:txBody>
      </p:sp>
      <p:sp>
        <p:nvSpPr>
          <p:cNvPr id="19" name="TextBox 27"/>
          <p:cNvSpPr txBox="1"/>
          <p:nvPr/>
        </p:nvSpPr>
        <p:spPr>
          <a:xfrm>
            <a:off x="5982596" y="2296452"/>
            <a:ext cx="71115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B</a:t>
            </a:r>
          </a:p>
        </p:txBody>
      </p:sp>
      <p:sp>
        <p:nvSpPr>
          <p:cNvPr id="20" name="TextBox 28"/>
          <p:cNvSpPr txBox="1"/>
          <p:nvPr/>
        </p:nvSpPr>
        <p:spPr>
          <a:xfrm>
            <a:off x="5880288" y="5043405"/>
            <a:ext cx="70955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Site C</a:t>
            </a:r>
          </a:p>
        </p:txBody>
      </p:sp>
      <p:sp>
        <p:nvSpPr>
          <p:cNvPr id="21" name="TextBox 30"/>
          <p:cNvSpPr txBox="1"/>
          <p:nvPr/>
        </p:nvSpPr>
        <p:spPr>
          <a:xfrm>
            <a:off x="2719042" y="4242770"/>
            <a:ext cx="72878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Site D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573" y="3765958"/>
            <a:ext cx="512691" cy="512691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29" name="Straight Connector 24"/>
          <p:cNvCxnSpPr/>
          <p:nvPr/>
        </p:nvCxnSpPr>
        <p:spPr>
          <a:xfrm>
            <a:off x="4467701" y="3822887"/>
            <a:ext cx="780166" cy="877102"/>
          </a:xfrm>
          <a:prstGeom prst="straightConnector1">
            <a:avLst/>
          </a:prstGeom>
          <a:noFill/>
          <a:ln w="38103" cap="flat">
            <a:solidFill>
              <a:schemeClr val="tx1"/>
            </a:solidFill>
            <a:prstDash val="sysDot"/>
            <a:miter/>
            <a:headEnd type="arrow"/>
            <a:tailEnd type="arrow"/>
          </a:ln>
        </p:spPr>
      </p:cxnSp>
      <p:cxnSp>
        <p:nvCxnSpPr>
          <p:cNvPr id="30" name="Straight Connector 24"/>
          <p:cNvCxnSpPr/>
          <p:nvPr/>
        </p:nvCxnSpPr>
        <p:spPr>
          <a:xfrm flipV="1">
            <a:off x="4744554" y="3332293"/>
            <a:ext cx="1208005" cy="243907"/>
          </a:xfrm>
          <a:prstGeom prst="straightConnector1">
            <a:avLst/>
          </a:prstGeom>
          <a:noFill/>
          <a:ln w="38103" cap="flat">
            <a:solidFill>
              <a:schemeClr val="tx1"/>
            </a:solidFill>
            <a:prstDash val="sysDot"/>
            <a:miter/>
            <a:headEnd type="arrow"/>
            <a:tailEnd type="arrow"/>
          </a:ln>
        </p:spPr>
      </p:cxnSp>
      <p:cxnSp>
        <p:nvCxnSpPr>
          <p:cNvPr id="31" name="Straight Connector 24"/>
          <p:cNvCxnSpPr>
            <a:stCxn id="3" idx="3"/>
          </p:cNvCxnSpPr>
          <p:nvPr/>
        </p:nvCxnSpPr>
        <p:spPr>
          <a:xfrm flipV="1">
            <a:off x="3083435" y="3668467"/>
            <a:ext cx="1130836" cy="154187"/>
          </a:xfrm>
          <a:prstGeom prst="straightConnector1">
            <a:avLst/>
          </a:prstGeom>
          <a:noFill/>
          <a:ln w="38103" cap="flat">
            <a:solidFill>
              <a:schemeClr val="tx1"/>
            </a:solidFill>
            <a:prstDash val="sysDot"/>
            <a:miter/>
            <a:headEnd type="arrow"/>
            <a:tailEnd type="arrow"/>
          </a:ln>
        </p:spPr>
      </p:cxnSp>
      <p:cxnSp>
        <p:nvCxnSpPr>
          <p:cNvPr id="33" name="Straight Connector 24"/>
          <p:cNvCxnSpPr/>
          <p:nvPr/>
        </p:nvCxnSpPr>
        <p:spPr>
          <a:xfrm flipV="1">
            <a:off x="5880288" y="3314128"/>
            <a:ext cx="605856" cy="1416353"/>
          </a:xfrm>
          <a:prstGeom prst="straightConnector1">
            <a:avLst/>
          </a:prstGeom>
          <a:noFill/>
          <a:ln w="38103" cap="flat">
            <a:solidFill>
              <a:schemeClr val="tx1"/>
            </a:solidFill>
            <a:prstDash val="sysDot"/>
            <a:miter/>
            <a:headEnd type="arrow"/>
            <a:tailEnd type="arrow"/>
          </a:ln>
        </p:spPr>
      </p:cxnSp>
      <p:sp>
        <p:nvSpPr>
          <p:cNvPr id="2" name="TextBox 1"/>
          <p:cNvSpPr txBox="1"/>
          <p:nvPr/>
        </p:nvSpPr>
        <p:spPr>
          <a:xfrm>
            <a:off x="3322500" y="329571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72920" y="288615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150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2950" y="432078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92112" y="38780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2252887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 rot="6105083">
            <a:off x="4172838" y="3053702"/>
            <a:ext cx="4021840" cy="1777484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Oval 25"/>
          <p:cNvSpPr/>
          <p:nvPr/>
        </p:nvSpPr>
        <p:spPr>
          <a:xfrm rot="2829775">
            <a:off x="3605223" y="3294509"/>
            <a:ext cx="3538477" cy="1777484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Oval 26"/>
          <p:cNvSpPr/>
          <p:nvPr/>
        </p:nvSpPr>
        <p:spPr>
          <a:xfrm rot="20588975">
            <a:off x="3678845" y="2339428"/>
            <a:ext cx="3538477" cy="1777484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/>
          <p:cNvSpPr/>
          <p:nvPr/>
        </p:nvSpPr>
        <p:spPr>
          <a:xfrm rot="20588975">
            <a:off x="1928823" y="2828732"/>
            <a:ext cx="3538477" cy="1777484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478" y="3332293"/>
            <a:ext cx="726957" cy="980721"/>
          </a:xfrm>
          <a:prstGeom prst="rect">
            <a:avLst/>
          </a:prstGeom>
          <a:noFill/>
          <a:ln cap="flat">
            <a:noFill/>
          </a:ln>
          <a:effectLst/>
        </p:spPr>
      </p:pic>
      <p:sp>
        <p:nvSpPr>
          <p:cNvPr id="4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01322"/>
            <a:ext cx="9072000" cy="1261798"/>
          </a:xfrm>
        </p:spPr>
        <p:txBody>
          <a:bodyPr/>
          <a:lstStyle/>
          <a:p>
            <a:pPr lvl="0"/>
            <a:r>
              <a:rPr lang="en-NZ" sz="3200" b="1" dirty="0">
                <a:solidFill>
                  <a:srgbClr val="BB2025"/>
                </a:solidFill>
                <a:latin typeface="Lato" pitchFamily="34"/>
                <a:ea typeface="Lato" pitchFamily="34"/>
                <a:cs typeface="Lato" pitchFamily="34"/>
              </a:rPr>
              <a:t>Inter-site algorithm</a:t>
            </a:r>
          </a:p>
        </p:txBody>
      </p:sp>
      <p:pic>
        <p:nvPicPr>
          <p:cNvPr id="12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687" y="3193423"/>
            <a:ext cx="704691" cy="950683"/>
          </a:xfrm>
          <a:prstGeom prst="rect">
            <a:avLst/>
          </a:prstGeom>
          <a:noFill/>
          <a:ln cap="flat">
            <a:noFill/>
          </a:ln>
          <a:effectLst/>
        </p:spPr>
      </p:pic>
      <p:pic>
        <p:nvPicPr>
          <p:cNvPr id="13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199" y="4225095"/>
            <a:ext cx="704691" cy="950683"/>
          </a:xfrm>
          <a:prstGeom prst="rect">
            <a:avLst/>
          </a:prstGeom>
          <a:noFill/>
          <a:ln cap="flat">
            <a:noFill/>
          </a:ln>
          <a:effectLst/>
        </p:spPr>
      </p:pic>
      <p:pic>
        <p:nvPicPr>
          <p:cNvPr id="1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596" y="2718082"/>
            <a:ext cx="704691" cy="950683"/>
          </a:xfrm>
          <a:prstGeom prst="rect">
            <a:avLst/>
          </a:prstGeom>
          <a:noFill/>
          <a:ln cap="flat">
            <a:noFill/>
          </a:ln>
          <a:effectLst/>
        </p:spPr>
      </p:pic>
      <p:sp>
        <p:nvSpPr>
          <p:cNvPr id="18" name="TextBox 26"/>
          <p:cNvSpPr txBox="1"/>
          <p:nvPr/>
        </p:nvSpPr>
        <p:spPr>
          <a:xfrm>
            <a:off x="4184922" y="2739094"/>
            <a:ext cx="71916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A</a:t>
            </a:r>
          </a:p>
        </p:txBody>
      </p:sp>
      <p:sp>
        <p:nvSpPr>
          <p:cNvPr id="19" name="TextBox 27"/>
          <p:cNvSpPr txBox="1"/>
          <p:nvPr/>
        </p:nvSpPr>
        <p:spPr>
          <a:xfrm>
            <a:off x="5982596" y="2296452"/>
            <a:ext cx="71115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B</a:t>
            </a:r>
          </a:p>
        </p:txBody>
      </p:sp>
      <p:sp>
        <p:nvSpPr>
          <p:cNvPr id="20" name="TextBox 28"/>
          <p:cNvSpPr txBox="1"/>
          <p:nvPr/>
        </p:nvSpPr>
        <p:spPr>
          <a:xfrm>
            <a:off x="5880288" y="5043405"/>
            <a:ext cx="70955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Site C</a:t>
            </a:r>
          </a:p>
        </p:txBody>
      </p:sp>
      <p:sp>
        <p:nvSpPr>
          <p:cNvPr id="21" name="TextBox 30"/>
          <p:cNvSpPr txBox="1"/>
          <p:nvPr/>
        </p:nvSpPr>
        <p:spPr>
          <a:xfrm>
            <a:off x="2719042" y="4242770"/>
            <a:ext cx="72878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Site D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573" y="3765958"/>
            <a:ext cx="512691" cy="512691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29" name="Straight Connector 24"/>
          <p:cNvCxnSpPr/>
          <p:nvPr/>
        </p:nvCxnSpPr>
        <p:spPr>
          <a:xfrm>
            <a:off x="4467701" y="3822887"/>
            <a:ext cx="780166" cy="877102"/>
          </a:xfrm>
          <a:prstGeom prst="straightConnector1">
            <a:avLst/>
          </a:prstGeom>
          <a:noFill/>
          <a:ln w="38103" cap="flat">
            <a:solidFill>
              <a:schemeClr val="tx1"/>
            </a:solidFill>
            <a:prstDash val="sysDot"/>
            <a:miter/>
            <a:headEnd type="arrow"/>
            <a:tailEnd type="arrow"/>
          </a:ln>
        </p:spPr>
      </p:cxnSp>
      <p:cxnSp>
        <p:nvCxnSpPr>
          <p:cNvPr id="30" name="Straight Connector 24"/>
          <p:cNvCxnSpPr/>
          <p:nvPr/>
        </p:nvCxnSpPr>
        <p:spPr>
          <a:xfrm flipV="1">
            <a:off x="4744554" y="3332293"/>
            <a:ext cx="1208005" cy="243907"/>
          </a:xfrm>
          <a:prstGeom prst="straightConnector1">
            <a:avLst/>
          </a:prstGeom>
          <a:noFill/>
          <a:ln w="38103" cap="flat">
            <a:solidFill>
              <a:schemeClr val="tx1"/>
            </a:solidFill>
            <a:prstDash val="sysDot"/>
            <a:miter/>
            <a:headEnd type="arrow"/>
            <a:tailEnd type="arrow"/>
          </a:ln>
        </p:spPr>
      </p:cxnSp>
      <p:cxnSp>
        <p:nvCxnSpPr>
          <p:cNvPr id="31" name="Straight Connector 24"/>
          <p:cNvCxnSpPr>
            <a:stCxn id="3" idx="3"/>
          </p:cNvCxnSpPr>
          <p:nvPr/>
        </p:nvCxnSpPr>
        <p:spPr>
          <a:xfrm flipV="1">
            <a:off x="3083435" y="3668467"/>
            <a:ext cx="1130836" cy="154187"/>
          </a:xfrm>
          <a:prstGeom prst="straightConnector1">
            <a:avLst/>
          </a:prstGeom>
          <a:noFill/>
          <a:ln w="38103" cap="flat">
            <a:solidFill>
              <a:srgbClr val="FF0000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33" name="Straight Connector 24"/>
          <p:cNvCxnSpPr/>
          <p:nvPr/>
        </p:nvCxnSpPr>
        <p:spPr>
          <a:xfrm flipV="1">
            <a:off x="5880288" y="3314128"/>
            <a:ext cx="605856" cy="1416353"/>
          </a:xfrm>
          <a:prstGeom prst="straightConnector1">
            <a:avLst/>
          </a:prstGeom>
          <a:noFill/>
          <a:ln w="38103" cap="flat">
            <a:solidFill>
              <a:schemeClr val="tx1"/>
            </a:solidFill>
            <a:prstDash val="sysDot"/>
            <a:miter/>
            <a:headEnd type="arrow"/>
            <a:tailEnd type="arrow"/>
          </a:ln>
        </p:spPr>
      </p:cxnSp>
      <p:sp>
        <p:nvSpPr>
          <p:cNvPr id="2" name="TextBox 1"/>
          <p:cNvSpPr txBox="1"/>
          <p:nvPr/>
        </p:nvSpPr>
        <p:spPr>
          <a:xfrm>
            <a:off x="3322500" y="329571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72920" y="288615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150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2950" y="432078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92112" y="38780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43025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01322"/>
            <a:ext cx="9072000" cy="1261798"/>
          </a:xfrm>
        </p:spPr>
        <p:txBody>
          <a:bodyPr/>
          <a:lstStyle/>
          <a:p>
            <a:pPr lvl="0"/>
            <a:r>
              <a:rPr lang="en-NZ" sz="3200" b="1">
                <a:solidFill>
                  <a:srgbClr val="BB2025"/>
                </a:solidFill>
                <a:latin typeface="Lato" pitchFamily="34"/>
                <a:ea typeface="Lato" pitchFamily="34"/>
                <a:cs typeface="Lato" pitchFamily="34"/>
              </a:rPr>
              <a:t>What is the KCC?</a:t>
            </a:r>
          </a:p>
        </p:txBody>
      </p:sp>
      <p:sp>
        <p:nvSpPr>
          <p:cNvPr id="3" name="Oval 15"/>
          <p:cNvSpPr/>
          <p:nvPr/>
        </p:nvSpPr>
        <p:spPr>
          <a:xfrm>
            <a:off x="3677917" y="2661918"/>
            <a:ext cx="508004" cy="50800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00B050"/>
          </a:solidFill>
          <a:ln w="12701" cap="flat">
            <a:solidFill>
              <a:srgbClr val="54823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Z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Oval 17"/>
          <p:cNvSpPr/>
          <p:nvPr/>
        </p:nvSpPr>
        <p:spPr>
          <a:xfrm>
            <a:off x="4770123" y="2225036"/>
            <a:ext cx="508004" cy="50800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00B050"/>
          </a:solidFill>
          <a:ln w="12701" cap="flat">
            <a:solidFill>
              <a:srgbClr val="54823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Z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Oval 18"/>
          <p:cNvSpPr/>
          <p:nvPr/>
        </p:nvSpPr>
        <p:spPr>
          <a:xfrm>
            <a:off x="3291840" y="3708404"/>
            <a:ext cx="508004" cy="50800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00B050"/>
          </a:solidFill>
          <a:ln w="12701" cap="flat">
            <a:solidFill>
              <a:srgbClr val="54823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Z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Oval 19"/>
          <p:cNvSpPr/>
          <p:nvPr/>
        </p:nvSpPr>
        <p:spPr>
          <a:xfrm>
            <a:off x="3733796" y="4754880"/>
            <a:ext cx="508004" cy="50800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00B050"/>
          </a:solidFill>
          <a:ln w="12701" cap="flat">
            <a:solidFill>
              <a:srgbClr val="54823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Z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Oval 20"/>
          <p:cNvSpPr/>
          <p:nvPr/>
        </p:nvSpPr>
        <p:spPr>
          <a:xfrm>
            <a:off x="4749795" y="5181603"/>
            <a:ext cx="508004" cy="50800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00B050"/>
          </a:solidFill>
          <a:ln w="12701" cap="flat">
            <a:solidFill>
              <a:srgbClr val="54823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Z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Oval 21"/>
          <p:cNvSpPr/>
          <p:nvPr/>
        </p:nvSpPr>
        <p:spPr>
          <a:xfrm>
            <a:off x="5852160" y="2651760"/>
            <a:ext cx="508004" cy="50800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00B050"/>
          </a:solidFill>
          <a:ln w="12701" cap="flat">
            <a:solidFill>
              <a:srgbClr val="54823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Z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Oval 22"/>
          <p:cNvSpPr/>
          <p:nvPr/>
        </p:nvSpPr>
        <p:spPr>
          <a:xfrm>
            <a:off x="6248396" y="3703320"/>
            <a:ext cx="508004" cy="50800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00B050"/>
          </a:solidFill>
          <a:ln w="12701" cap="flat">
            <a:solidFill>
              <a:srgbClr val="54823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Z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Oval 23"/>
          <p:cNvSpPr/>
          <p:nvPr/>
        </p:nvSpPr>
        <p:spPr>
          <a:xfrm>
            <a:off x="5831842" y="4754880"/>
            <a:ext cx="508004" cy="50800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00B050"/>
          </a:solidFill>
          <a:ln w="12701" cap="flat">
            <a:solidFill>
              <a:srgbClr val="54823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Z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 rot="6105083">
            <a:off x="4172838" y="3053702"/>
            <a:ext cx="4021840" cy="1777484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Oval 25"/>
          <p:cNvSpPr/>
          <p:nvPr/>
        </p:nvSpPr>
        <p:spPr>
          <a:xfrm rot="2829775">
            <a:off x="3605223" y="3294509"/>
            <a:ext cx="3538477" cy="1777484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Oval 26"/>
          <p:cNvSpPr/>
          <p:nvPr/>
        </p:nvSpPr>
        <p:spPr>
          <a:xfrm rot="20588975">
            <a:off x="3678845" y="2339428"/>
            <a:ext cx="3538477" cy="1777484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/>
          <p:cNvSpPr/>
          <p:nvPr/>
        </p:nvSpPr>
        <p:spPr>
          <a:xfrm rot="20588975">
            <a:off x="1928823" y="2828732"/>
            <a:ext cx="3538477" cy="1777484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478" y="3332293"/>
            <a:ext cx="726957" cy="980721"/>
          </a:xfrm>
          <a:prstGeom prst="rect">
            <a:avLst/>
          </a:prstGeom>
          <a:noFill/>
          <a:ln cap="flat">
            <a:noFill/>
          </a:ln>
          <a:effectLst/>
        </p:spPr>
      </p:pic>
      <p:sp>
        <p:nvSpPr>
          <p:cNvPr id="4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01322"/>
            <a:ext cx="9072000" cy="1261798"/>
          </a:xfrm>
        </p:spPr>
        <p:txBody>
          <a:bodyPr/>
          <a:lstStyle/>
          <a:p>
            <a:pPr lvl="0"/>
            <a:r>
              <a:rPr lang="en-NZ" sz="3200" b="1" dirty="0">
                <a:solidFill>
                  <a:srgbClr val="BB2025"/>
                </a:solidFill>
                <a:latin typeface="Lato" pitchFamily="34"/>
                <a:ea typeface="Lato" pitchFamily="34"/>
                <a:cs typeface="Lato" pitchFamily="34"/>
              </a:rPr>
              <a:t>Inter-site algorithm</a:t>
            </a:r>
          </a:p>
        </p:txBody>
      </p:sp>
      <p:pic>
        <p:nvPicPr>
          <p:cNvPr id="12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687" y="3193423"/>
            <a:ext cx="704691" cy="950683"/>
          </a:xfrm>
          <a:prstGeom prst="rect">
            <a:avLst/>
          </a:prstGeom>
          <a:noFill/>
          <a:ln cap="flat">
            <a:noFill/>
          </a:ln>
          <a:effectLst/>
        </p:spPr>
      </p:pic>
      <p:pic>
        <p:nvPicPr>
          <p:cNvPr id="13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199" y="4225095"/>
            <a:ext cx="704691" cy="950683"/>
          </a:xfrm>
          <a:prstGeom prst="rect">
            <a:avLst/>
          </a:prstGeom>
          <a:noFill/>
          <a:ln cap="flat">
            <a:noFill/>
          </a:ln>
          <a:effectLst/>
        </p:spPr>
      </p:pic>
      <p:pic>
        <p:nvPicPr>
          <p:cNvPr id="1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596" y="2718082"/>
            <a:ext cx="704691" cy="950683"/>
          </a:xfrm>
          <a:prstGeom prst="rect">
            <a:avLst/>
          </a:prstGeom>
          <a:noFill/>
          <a:ln cap="flat">
            <a:noFill/>
          </a:ln>
          <a:effectLst/>
        </p:spPr>
      </p:pic>
      <p:sp>
        <p:nvSpPr>
          <p:cNvPr id="18" name="TextBox 26"/>
          <p:cNvSpPr txBox="1"/>
          <p:nvPr/>
        </p:nvSpPr>
        <p:spPr>
          <a:xfrm>
            <a:off x="4184922" y="2739094"/>
            <a:ext cx="71916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A</a:t>
            </a:r>
          </a:p>
        </p:txBody>
      </p:sp>
      <p:sp>
        <p:nvSpPr>
          <p:cNvPr id="19" name="TextBox 27"/>
          <p:cNvSpPr txBox="1"/>
          <p:nvPr/>
        </p:nvSpPr>
        <p:spPr>
          <a:xfrm>
            <a:off x="5982596" y="2296452"/>
            <a:ext cx="71115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B</a:t>
            </a:r>
          </a:p>
        </p:txBody>
      </p:sp>
      <p:sp>
        <p:nvSpPr>
          <p:cNvPr id="20" name="TextBox 28"/>
          <p:cNvSpPr txBox="1"/>
          <p:nvPr/>
        </p:nvSpPr>
        <p:spPr>
          <a:xfrm>
            <a:off x="5880288" y="5043405"/>
            <a:ext cx="70955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Site C</a:t>
            </a:r>
          </a:p>
        </p:txBody>
      </p:sp>
      <p:sp>
        <p:nvSpPr>
          <p:cNvPr id="21" name="TextBox 30"/>
          <p:cNvSpPr txBox="1"/>
          <p:nvPr/>
        </p:nvSpPr>
        <p:spPr>
          <a:xfrm>
            <a:off x="2719042" y="4242770"/>
            <a:ext cx="72878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Site D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573" y="3765958"/>
            <a:ext cx="512691" cy="512691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29" name="Straight Connector 24"/>
          <p:cNvCxnSpPr/>
          <p:nvPr/>
        </p:nvCxnSpPr>
        <p:spPr>
          <a:xfrm>
            <a:off x="4467701" y="3822887"/>
            <a:ext cx="780166" cy="877102"/>
          </a:xfrm>
          <a:prstGeom prst="straightConnector1">
            <a:avLst/>
          </a:prstGeom>
          <a:noFill/>
          <a:ln w="38103" cap="flat">
            <a:solidFill>
              <a:schemeClr val="tx1"/>
            </a:solidFill>
            <a:prstDash val="sysDot"/>
            <a:miter/>
            <a:headEnd type="arrow"/>
            <a:tailEnd type="arrow"/>
          </a:ln>
        </p:spPr>
      </p:cxnSp>
      <p:cxnSp>
        <p:nvCxnSpPr>
          <p:cNvPr id="30" name="Straight Connector 24"/>
          <p:cNvCxnSpPr/>
          <p:nvPr/>
        </p:nvCxnSpPr>
        <p:spPr>
          <a:xfrm flipV="1">
            <a:off x="4744554" y="3332293"/>
            <a:ext cx="1208005" cy="243907"/>
          </a:xfrm>
          <a:prstGeom prst="straightConnector1">
            <a:avLst/>
          </a:prstGeom>
          <a:noFill/>
          <a:ln w="38103" cap="flat">
            <a:solidFill>
              <a:srgbClr val="FF0000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31" name="Straight Connector 24"/>
          <p:cNvCxnSpPr>
            <a:stCxn id="3" idx="3"/>
          </p:cNvCxnSpPr>
          <p:nvPr/>
        </p:nvCxnSpPr>
        <p:spPr>
          <a:xfrm flipV="1">
            <a:off x="3083435" y="3668467"/>
            <a:ext cx="1130836" cy="154187"/>
          </a:xfrm>
          <a:prstGeom prst="straightConnector1">
            <a:avLst/>
          </a:prstGeom>
          <a:noFill/>
          <a:ln w="38103" cap="flat">
            <a:solidFill>
              <a:srgbClr val="FF0000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33" name="Straight Connector 24"/>
          <p:cNvCxnSpPr/>
          <p:nvPr/>
        </p:nvCxnSpPr>
        <p:spPr>
          <a:xfrm flipV="1">
            <a:off x="5880288" y="3314128"/>
            <a:ext cx="605856" cy="1416353"/>
          </a:xfrm>
          <a:prstGeom prst="straightConnector1">
            <a:avLst/>
          </a:prstGeom>
          <a:noFill/>
          <a:ln w="38103" cap="flat">
            <a:solidFill>
              <a:schemeClr val="tx1"/>
            </a:solidFill>
            <a:prstDash val="sysDot"/>
            <a:miter/>
            <a:headEnd type="arrow"/>
            <a:tailEnd type="arrow"/>
          </a:ln>
        </p:spPr>
      </p:cxnSp>
      <p:sp>
        <p:nvSpPr>
          <p:cNvPr id="2" name="TextBox 1"/>
          <p:cNvSpPr txBox="1"/>
          <p:nvPr/>
        </p:nvSpPr>
        <p:spPr>
          <a:xfrm>
            <a:off x="3322500" y="329571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72920" y="288615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150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2950" y="432078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92112" y="38780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4069951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 rot="6105083">
            <a:off x="4172838" y="3053702"/>
            <a:ext cx="4021840" cy="1777484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Oval 25"/>
          <p:cNvSpPr/>
          <p:nvPr/>
        </p:nvSpPr>
        <p:spPr>
          <a:xfrm rot="2829775">
            <a:off x="3605223" y="3294509"/>
            <a:ext cx="3538477" cy="1777484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Oval 26"/>
          <p:cNvSpPr/>
          <p:nvPr/>
        </p:nvSpPr>
        <p:spPr>
          <a:xfrm rot="20588975">
            <a:off x="3678845" y="2339428"/>
            <a:ext cx="3538477" cy="1777484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/>
          <p:cNvSpPr/>
          <p:nvPr/>
        </p:nvSpPr>
        <p:spPr>
          <a:xfrm rot="20588975">
            <a:off x="1928823" y="2828732"/>
            <a:ext cx="3538477" cy="1777484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478" y="3332293"/>
            <a:ext cx="726957" cy="980721"/>
          </a:xfrm>
          <a:prstGeom prst="rect">
            <a:avLst/>
          </a:prstGeom>
          <a:noFill/>
          <a:ln cap="flat">
            <a:noFill/>
          </a:ln>
          <a:effectLst/>
        </p:spPr>
      </p:pic>
      <p:sp>
        <p:nvSpPr>
          <p:cNvPr id="4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01322"/>
            <a:ext cx="9072000" cy="1261798"/>
          </a:xfrm>
        </p:spPr>
        <p:txBody>
          <a:bodyPr/>
          <a:lstStyle/>
          <a:p>
            <a:pPr lvl="0"/>
            <a:r>
              <a:rPr lang="en-NZ" sz="3200" b="1" dirty="0">
                <a:solidFill>
                  <a:srgbClr val="BB2025"/>
                </a:solidFill>
                <a:latin typeface="Lato" pitchFamily="34"/>
                <a:ea typeface="Lato" pitchFamily="34"/>
                <a:cs typeface="Lato" pitchFamily="34"/>
              </a:rPr>
              <a:t>Inter-site algorithm</a:t>
            </a:r>
          </a:p>
        </p:txBody>
      </p:sp>
      <p:pic>
        <p:nvPicPr>
          <p:cNvPr id="12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687" y="3193423"/>
            <a:ext cx="704691" cy="950683"/>
          </a:xfrm>
          <a:prstGeom prst="rect">
            <a:avLst/>
          </a:prstGeom>
          <a:noFill/>
          <a:ln cap="flat">
            <a:noFill/>
          </a:ln>
          <a:effectLst/>
        </p:spPr>
      </p:pic>
      <p:pic>
        <p:nvPicPr>
          <p:cNvPr id="13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199" y="4225095"/>
            <a:ext cx="704691" cy="950683"/>
          </a:xfrm>
          <a:prstGeom prst="rect">
            <a:avLst/>
          </a:prstGeom>
          <a:noFill/>
          <a:ln cap="flat">
            <a:noFill/>
          </a:ln>
          <a:effectLst/>
        </p:spPr>
      </p:pic>
      <p:pic>
        <p:nvPicPr>
          <p:cNvPr id="1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596" y="2718082"/>
            <a:ext cx="704691" cy="950683"/>
          </a:xfrm>
          <a:prstGeom prst="rect">
            <a:avLst/>
          </a:prstGeom>
          <a:noFill/>
          <a:ln cap="flat">
            <a:noFill/>
          </a:ln>
          <a:effectLst/>
        </p:spPr>
      </p:pic>
      <p:sp>
        <p:nvSpPr>
          <p:cNvPr id="18" name="TextBox 26"/>
          <p:cNvSpPr txBox="1"/>
          <p:nvPr/>
        </p:nvSpPr>
        <p:spPr>
          <a:xfrm>
            <a:off x="4184922" y="2739094"/>
            <a:ext cx="71916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A</a:t>
            </a:r>
          </a:p>
        </p:txBody>
      </p:sp>
      <p:sp>
        <p:nvSpPr>
          <p:cNvPr id="19" name="TextBox 27"/>
          <p:cNvSpPr txBox="1"/>
          <p:nvPr/>
        </p:nvSpPr>
        <p:spPr>
          <a:xfrm>
            <a:off x="5982596" y="2296452"/>
            <a:ext cx="71115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B</a:t>
            </a:r>
          </a:p>
        </p:txBody>
      </p:sp>
      <p:sp>
        <p:nvSpPr>
          <p:cNvPr id="20" name="TextBox 28"/>
          <p:cNvSpPr txBox="1"/>
          <p:nvPr/>
        </p:nvSpPr>
        <p:spPr>
          <a:xfrm>
            <a:off x="5880288" y="5043405"/>
            <a:ext cx="70955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Site C</a:t>
            </a:r>
          </a:p>
        </p:txBody>
      </p:sp>
      <p:sp>
        <p:nvSpPr>
          <p:cNvPr id="21" name="TextBox 30"/>
          <p:cNvSpPr txBox="1"/>
          <p:nvPr/>
        </p:nvSpPr>
        <p:spPr>
          <a:xfrm>
            <a:off x="2719042" y="4242770"/>
            <a:ext cx="72878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Site D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573" y="3765958"/>
            <a:ext cx="512691" cy="512691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29" name="Straight Connector 24"/>
          <p:cNvCxnSpPr/>
          <p:nvPr/>
        </p:nvCxnSpPr>
        <p:spPr>
          <a:xfrm>
            <a:off x="4467701" y="3822887"/>
            <a:ext cx="780166" cy="877102"/>
          </a:xfrm>
          <a:prstGeom prst="straightConnector1">
            <a:avLst/>
          </a:prstGeom>
          <a:noFill/>
          <a:ln w="38103" cap="flat">
            <a:solidFill>
              <a:srgbClr val="FF0000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30" name="Straight Connector 24"/>
          <p:cNvCxnSpPr/>
          <p:nvPr/>
        </p:nvCxnSpPr>
        <p:spPr>
          <a:xfrm flipV="1">
            <a:off x="4744554" y="3332293"/>
            <a:ext cx="1208005" cy="243907"/>
          </a:xfrm>
          <a:prstGeom prst="straightConnector1">
            <a:avLst/>
          </a:prstGeom>
          <a:noFill/>
          <a:ln w="38103" cap="flat">
            <a:solidFill>
              <a:srgbClr val="FF0000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31" name="Straight Connector 24"/>
          <p:cNvCxnSpPr>
            <a:stCxn id="3" idx="3"/>
          </p:cNvCxnSpPr>
          <p:nvPr/>
        </p:nvCxnSpPr>
        <p:spPr>
          <a:xfrm flipV="1">
            <a:off x="3083435" y="3668467"/>
            <a:ext cx="1130836" cy="154187"/>
          </a:xfrm>
          <a:prstGeom prst="straightConnector1">
            <a:avLst/>
          </a:prstGeom>
          <a:noFill/>
          <a:ln w="38103" cap="flat">
            <a:solidFill>
              <a:srgbClr val="FF0000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33" name="Straight Connector 24"/>
          <p:cNvCxnSpPr/>
          <p:nvPr/>
        </p:nvCxnSpPr>
        <p:spPr>
          <a:xfrm flipV="1">
            <a:off x="5880288" y="3314128"/>
            <a:ext cx="605856" cy="1416353"/>
          </a:xfrm>
          <a:prstGeom prst="straightConnector1">
            <a:avLst/>
          </a:prstGeom>
          <a:noFill/>
          <a:ln w="38103" cap="flat">
            <a:solidFill>
              <a:schemeClr val="bg1">
                <a:lumMod val="65000"/>
              </a:schemeClr>
            </a:solidFill>
            <a:prstDash val="sysDot"/>
            <a:miter/>
            <a:headEnd type="arrow"/>
            <a:tailEnd type="arrow"/>
          </a:ln>
        </p:spPr>
      </p:cxnSp>
      <p:sp>
        <p:nvSpPr>
          <p:cNvPr id="2" name="TextBox 1"/>
          <p:cNvSpPr txBox="1"/>
          <p:nvPr/>
        </p:nvSpPr>
        <p:spPr>
          <a:xfrm>
            <a:off x="3322500" y="329571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72920" y="288615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150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2950" y="432078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92112" y="38780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500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976042" y="6200949"/>
            <a:ext cx="153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Total cost: 450</a:t>
            </a:r>
          </a:p>
        </p:txBody>
      </p:sp>
    </p:spTree>
    <p:extLst>
      <p:ext uri="{BB962C8B-B14F-4D97-AF65-F5344CB8AC3E}">
        <p14:creationId xmlns:p14="http://schemas.microsoft.com/office/powerpoint/2010/main" val="11198308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 rot="6105083">
            <a:off x="4172838" y="3053702"/>
            <a:ext cx="4021840" cy="1777484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Oval 25"/>
          <p:cNvSpPr/>
          <p:nvPr/>
        </p:nvSpPr>
        <p:spPr>
          <a:xfrm rot="2829775">
            <a:off x="3605223" y="3294509"/>
            <a:ext cx="3538477" cy="1777484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Oval 26"/>
          <p:cNvSpPr/>
          <p:nvPr/>
        </p:nvSpPr>
        <p:spPr>
          <a:xfrm rot="20588975">
            <a:off x="3678845" y="2339428"/>
            <a:ext cx="3538477" cy="1777484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/>
          <p:cNvSpPr/>
          <p:nvPr/>
        </p:nvSpPr>
        <p:spPr>
          <a:xfrm rot="20588975">
            <a:off x="1928823" y="2828732"/>
            <a:ext cx="3538477" cy="1777484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478" y="3332293"/>
            <a:ext cx="726957" cy="980721"/>
          </a:xfrm>
          <a:prstGeom prst="rect">
            <a:avLst/>
          </a:prstGeom>
          <a:noFill/>
          <a:ln cap="flat">
            <a:noFill/>
          </a:ln>
          <a:effectLst/>
        </p:spPr>
      </p:pic>
      <p:sp>
        <p:nvSpPr>
          <p:cNvPr id="4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01322"/>
            <a:ext cx="9072000" cy="1261798"/>
          </a:xfrm>
        </p:spPr>
        <p:txBody>
          <a:bodyPr/>
          <a:lstStyle/>
          <a:p>
            <a:pPr lvl="0"/>
            <a:r>
              <a:rPr lang="en-NZ" sz="3200" b="1" dirty="0">
                <a:solidFill>
                  <a:srgbClr val="BB2025"/>
                </a:solidFill>
                <a:latin typeface="Lato" pitchFamily="34"/>
                <a:ea typeface="Lato" pitchFamily="34"/>
                <a:cs typeface="Lato" pitchFamily="34"/>
              </a:rPr>
              <a:t>Inter-site algorithm - Failover</a:t>
            </a:r>
          </a:p>
        </p:txBody>
      </p:sp>
      <p:pic>
        <p:nvPicPr>
          <p:cNvPr id="12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687" y="3193423"/>
            <a:ext cx="704691" cy="950683"/>
          </a:xfrm>
          <a:prstGeom prst="rect">
            <a:avLst/>
          </a:prstGeom>
          <a:noFill/>
          <a:ln cap="flat">
            <a:noFill/>
          </a:ln>
          <a:effectLst/>
        </p:spPr>
      </p:pic>
      <p:pic>
        <p:nvPicPr>
          <p:cNvPr id="13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199" y="4225095"/>
            <a:ext cx="704691" cy="950683"/>
          </a:xfrm>
          <a:prstGeom prst="rect">
            <a:avLst/>
          </a:prstGeom>
          <a:noFill/>
          <a:ln cap="flat">
            <a:noFill/>
          </a:ln>
          <a:effectLst/>
        </p:spPr>
      </p:pic>
      <p:pic>
        <p:nvPicPr>
          <p:cNvPr id="1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596" y="2718082"/>
            <a:ext cx="704691" cy="950683"/>
          </a:xfrm>
          <a:prstGeom prst="rect">
            <a:avLst/>
          </a:prstGeom>
          <a:noFill/>
          <a:ln cap="flat">
            <a:noFill/>
          </a:ln>
          <a:effectLst/>
        </p:spPr>
      </p:pic>
      <p:sp>
        <p:nvSpPr>
          <p:cNvPr id="18" name="TextBox 26"/>
          <p:cNvSpPr txBox="1"/>
          <p:nvPr/>
        </p:nvSpPr>
        <p:spPr>
          <a:xfrm>
            <a:off x="4184922" y="2739094"/>
            <a:ext cx="71916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A</a:t>
            </a:r>
          </a:p>
        </p:txBody>
      </p:sp>
      <p:sp>
        <p:nvSpPr>
          <p:cNvPr id="19" name="TextBox 27"/>
          <p:cNvSpPr txBox="1"/>
          <p:nvPr/>
        </p:nvSpPr>
        <p:spPr>
          <a:xfrm>
            <a:off x="5982596" y="2296452"/>
            <a:ext cx="71115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B</a:t>
            </a:r>
          </a:p>
        </p:txBody>
      </p:sp>
      <p:sp>
        <p:nvSpPr>
          <p:cNvPr id="20" name="TextBox 28"/>
          <p:cNvSpPr txBox="1"/>
          <p:nvPr/>
        </p:nvSpPr>
        <p:spPr>
          <a:xfrm>
            <a:off x="5880288" y="5043405"/>
            <a:ext cx="70955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Site C</a:t>
            </a:r>
          </a:p>
        </p:txBody>
      </p:sp>
      <p:sp>
        <p:nvSpPr>
          <p:cNvPr id="21" name="TextBox 30"/>
          <p:cNvSpPr txBox="1"/>
          <p:nvPr/>
        </p:nvSpPr>
        <p:spPr>
          <a:xfrm>
            <a:off x="2719042" y="4242770"/>
            <a:ext cx="72878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Site D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573" y="3765958"/>
            <a:ext cx="512691" cy="512691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29" name="Straight Connector 24"/>
          <p:cNvCxnSpPr/>
          <p:nvPr/>
        </p:nvCxnSpPr>
        <p:spPr>
          <a:xfrm>
            <a:off x="4467701" y="3822887"/>
            <a:ext cx="780166" cy="877102"/>
          </a:xfrm>
          <a:prstGeom prst="straightConnector1">
            <a:avLst/>
          </a:prstGeom>
          <a:noFill/>
          <a:ln w="38103" cap="flat">
            <a:solidFill>
              <a:srgbClr val="FF0000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30" name="Straight Connector 24"/>
          <p:cNvCxnSpPr/>
          <p:nvPr/>
        </p:nvCxnSpPr>
        <p:spPr>
          <a:xfrm flipV="1">
            <a:off x="4744554" y="3332293"/>
            <a:ext cx="1208005" cy="243907"/>
          </a:xfrm>
          <a:prstGeom prst="straightConnector1">
            <a:avLst/>
          </a:prstGeom>
          <a:noFill/>
          <a:ln w="38103" cap="flat">
            <a:solidFill>
              <a:schemeClr val="bg1">
                <a:lumMod val="65000"/>
              </a:schemeClr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31" name="Straight Connector 24"/>
          <p:cNvCxnSpPr>
            <a:stCxn id="3" idx="3"/>
          </p:cNvCxnSpPr>
          <p:nvPr/>
        </p:nvCxnSpPr>
        <p:spPr>
          <a:xfrm flipV="1">
            <a:off x="3083435" y="3668467"/>
            <a:ext cx="1130836" cy="154187"/>
          </a:xfrm>
          <a:prstGeom prst="straightConnector1">
            <a:avLst/>
          </a:prstGeom>
          <a:noFill/>
          <a:ln w="38103" cap="flat">
            <a:solidFill>
              <a:srgbClr val="FF0000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33" name="Straight Connector 24"/>
          <p:cNvCxnSpPr/>
          <p:nvPr/>
        </p:nvCxnSpPr>
        <p:spPr>
          <a:xfrm flipV="1">
            <a:off x="5880288" y="3314128"/>
            <a:ext cx="605856" cy="1416353"/>
          </a:xfrm>
          <a:prstGeom prst="straightConnector1">
            <a:avLst/>
          </a:prstGeom>
          <a:noFill/>
          <a:ln w="38103" cap="flat">
            <a:solidFill>
              <a:schemeClr val="bg1">
                <a:lumMod val="65000"/>
              </a:schemeClr>
            </a:solidFill>
            <a:prstDash val="sysDot"/>
            <a:miter/>
            <a:headEnd type="arrow"/>
            <a:tailEnd type="arrow"/>
          </a:ln>
        </p:spPr>
      </p:cxnSp>
      <p:sp>
        <p:nvSpPr>
          <p:cNvPr id="2" name="TextBox 1"/>
          <p:cNvSpPr txBox="1"/>
          <p:nvPr/>
        </p:nvSpPr>
        <p:spPr>
          <a:xfrm>
            <a:off x="3322500" y="329571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72920" y="288615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150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2950" y="432078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92112" y="38780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2914310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 rot="6105083">
            <a:off x="4172838" y="3053702"/>
            <a:ext cx="4021840" cy="1777484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Oval 25"/>
          <p:cNvSpPr/>
          <p:nvPr/>
        </p:nvSpPr>
        <p:spPr>
          <a:xfrm rot="2829775">
            <a:off x="3605223" y="3294509"/>
            <a:ext cx="3538477" cy="1777484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Oval 26"/>
          <p:cNvSpPr/>
          <p:nvPr/>
        </p:nvSpPr>
        <p:spPr>
          <a:xfrm rot="20588975">
            <a:off x="3678845" y="2339428"/>
            <a:ext cx="3538477" cy="1777484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/>
          <p:cNvSpPr/>
          <p:nvPr/>
        </p:nvSpPr>
        <p:spPr>
          <a:xfrm rot="20588975">
            <a:off x="1928823" y="2828732"/>
            <a:ext cx="3538477" cy="1777484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478" y="3332293"/>
            <a:ext cx="726957" cy="980721"/>
          </a:xfrm>
          <a:prstGeom prst="rect">
            <a:avLst/>
          </a:prstGeom>
          <a:noFill/>
          <a:ln cap="flat">
            <a:noFill/>
          </a:ln>
          <a:effectLst/>
        </p:spPr>
      </p:pic>
      <p:sp>
        <p:nvSpPr>
          <p:cNvPr id="4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01322"/>
            <a:ext cx="9072000" cy="1261798"/>
          </a:xfrm>
        </p:spPr>
        <p:txBody>
          <a:bodyPr/>
          <a:lstStyle/>
          <a:p>
            <a:pPr lvl="0"/>
            <a:r>
              <a:rPr lang="en-NZ" sz="3200" b="1" dirty="0">
                <a:solidFill>
                  <a:srgbClr val="BB2025"/>
                </a:solidFill>
                <a:latin typeface="Lato" pitchFamily="34"/>
                <a:ea typeface="Lato" pitchFamily="34"/>
                <a:cs typeface="Lato" pitchFamily="34"/>
              </a:rPr>
              <a:t>Inter-site algorithm - Failover</a:t>
            </a:r>
          </a:p>
        </p:txBody>
      </p:sp>
      <p:pic>
        <p:nvPicPr>
          <p:cNvPr id="12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687" y="3193423"/>
            <a:ext cx="704691" cy="950683"/>
          </a:xfrm>
          <a:prstGeom prst="rect">
            <a:avLst/>
          </a:prstGeom>
          <a:noFill/>
          <a:ln cap="flat">
            <a:noFill/>
          </a:ln>
          <a:effectLst/>
        </p:spPr>
      </p:pic>
      <p:pic>
        <p:nvPicPr>
          <p:cNvPr id="13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199" y="4225095"/>
            <a:ext cx="704691" cy="950683"/>
          </a:xfrm>
          <a:prstGeom prst="rect">
            <a:avLst/>
          </a:prstGeom>
          <a:noFill/>
          <a:ln cap="flat">
            <a:noFill/>
          </a:ln>
          <a:effectLst/>
        </p:spPr>
      </p:pic>
      <p:pic>
        <p:nvPicPr>
          <p:cNvPr id="1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596" y="2718082"/>
            <a:ext cx="704691" cy="950683"/>
          </a:xfrm>
          <a:prstGeom prst="rect">
            <a:avLst/>
          </a:prstGeom>
          <a:noFill/>
          <a:ln cap="flat">
            <a:noFill/>
          </a:ln>
          <a:effectLst/>
        </p:spPr>
      </p:pic>
      <p:sp>
        <p:nvSpPr>
          <p:cNvPr id="18" name="TextBox 26"/>
          <p:cNvSpPr txBox="1"/>
          <p:nvPr/>
        </p:nvSpPr>
        <p:spPr>
          <a:xfrm>
            <a:off x="4184922" y="2739094"/>
            <a:ext cx="71916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A</a:t>
            </a:r>
          </a:p>
        </p:txBody>
      </p:sp>
      <p:sp>
        <p:nvSpPr>
          <p:cNvPr id="19" name="TextBox 27"/>
          <p:cNvSpPr txBox="1"/>
          <p:nvPr/>
        </p:nvSpPr>
        <p:spPr>
          <a:xfrm>
            <a:off x="5982596" y="2296452"/>
            <a:ext cx="71115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Site B</a:t>
            </a:r>
          </a:p>
        </p:txBody>
      </p:sp>
      <p:sp>
        <p:nvSpPr>
          <p:cNvPr id="20" name="TextBox 28"/>
          <p:cNvSpPr txBox="1"/>
          <p:nvPr/>
        </p:nvSpPr>
        <p:spPr>
          <a:xfrm>
            <a:off x="5880288" y="5043405"/>
            <a:ext cx="70955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Site C</a:t>
            </a:r>
          </a:p>
        </p:txBody>
      </p:sp>
      <p:sp>
        <p:nvSpPr>
          <p:cNvPr id="21" name="TextBox 30"/>
          <p:cNvSpPr txBox="1"/>
          <p:nvPr/>
        </p:nvSpPr>
        <p:spPr>
          <a:xfrm>
            <a:off x="2719042" y="4242770"/>
            <a:ext cx="72878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NZ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Site D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573" y="3765958"/>
            <a:ext cx="512691" cy="512691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29" name="Straight Connector 24"/>
          <p:cNvCxnSpPr/>
          <p:nvPr/>
        </p:nvCxnSpPr>
        <p:spPr>
          <a:xfrm>
            <a:off x="4467701" y="3822887"/>
            <a:ext cx="780166" cy="877102"/>
          </a:xfrm>
          <a:prstGeom prst="straightConnector1">
            <a:avLst/>
          </a:prstGeom>
          <a:noFill/>
          <a:ln w="38103" cap="flat">
            <a:solidFill>
              <a:srgbClr val="FF0000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30" name="Straight Connector 24"/>
          <p:cNvCxnSpPr/>
          <p:nvPr/>
        </p:nvCxnSpPr>
        <p:spPr>
          <a:xfrm flipV="1">
            <a:off x="4744554" y="3332293"/>
            <a:ext cx="1208005" cy="243907"/>
          </a:xfrm>
          <a:prstGeom prst="straightConnector1">
            <a:avLst/>
          </a:prstGeom>
          <a:noFill/>
          <a:ln w="38103" cap="flat">
            <a:solidFill>
              <a:schemeClr val="bg1">
                <a:lumMod val="65000"/>
              </a:schemeClr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31" name="Straight Connector 24"/>
          <p:cNvCxnSpPr>
            <a:stCxn id="3" idx="3"/>
          </p:cNvCxnSpPr>
          <p:nvPr/>
        </p:nvCxnSpPr>
        <p:spPr>
          <a:xfrm flipV="1">
            <a:off x="3083435" y="3668467"/>
            <a:ext cx="1130836" cy="154187"/>
          </a:xfrm>
          <a:prstGeom prst="straightConnector1">
            <a:avLst/>
          </a:prstGeom>
          <a:noFill/>
          <a:ln w="38103" cap="flat">
            <a:solidFill>
              <a:srgbClr val="FF0000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33" name="Straight Connector 24"/>
          <p:cNvCxnSpPr/>
          <p:nvPr/>
        </p:nvCxnSpPr>
        <p:spPr>
          <a:xfrm flipV="1">
            <a:off x="5880288" y="3314128"/>
            <a:ext cx="605856" cy="1416353"/>
          </a:xfrm>
          <a:prstGeom prst="straightConnector1">
            <a:avLst/>
          </a:prstGeom>
          <a:noFill/>
          <a:ln w="38103" cap="flat">
            <a:solidFill>
              <a:srgbClr val="FFC000"/>
            </a:solidFill>
            <a:prstDash val="solid"/>
            <a:miter/>
            <a:headEnd type="arrow"/>
            <a:tailEnd type="arrow"/>
          </a:ln>
        </p:spPr>
      </p:cxnSp>
      <p:sp>
        <p:nvSpPr>
          <p:cNvPr id="2" name="TextBox 1"/>
          <p:cNvSpPr txBox="1"/>
          <p:nvPr/>
        </p:nvSpPr>
        <p:spPr>
          <a:xfrm>
            <a:off x="3322500" y="329571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72920" y="288615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150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2950" y="432078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92112" y="38780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500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30085" y="6141962"/>
            <a:ext cx="864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On network connectivity failure, the KCC attempts to overlay a second redundant topology.</a:t>
            </a:r>
          </a:p>
        </p:txBody>
      </p:sp>
    </p:spTree>
    <p:extLst>
      <p:ext uri="{BB962C8B-B14F-4D97-AF65-F5344CB8AC3E}">
        <p14:creationId xmlns:p14="http://schemas.microsoft.com/office/powerpoint/2010/main" val="745049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01322"/>
            <a:ext cx="9072000" cy="1261798"/>
          </a:xfrm>
        </p:spPr>
        <p:txBody>
          <a:bodyPr/>
          <a:lstStyle/>
          <a:p>
            <a:pPr lvl="0"/>
            <a:r>
              <a:rPr lang="en-NZ" sz="3200" b="1" dirty="0">
                <a:solidFill>
                  <a:srgbClr val="BB2025"/>
                </a:solidFill>
                <a:latin typeface="Lato" pitchFamily="34"/>
                <a:ea typeface="Lato" pitchFamily="34"/>
                <a:cs typeface="Lato" pitchFamily="34"/>
              </a:rPr>
              <a:t>Remove unneeded connections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800" y="1443215"/>
            <a:ext cx="8667753" cy="4384081"/>
          </a:xfrm>
        </p:spPr>
        <p:txBody>
          <a:bodyPr/>
          <a:lstStyle/>
          <a:p>
            <a:pPr lvl="0">
              <a:buSzPct val="100000"/>
            </a:pPr>
            <a:r>
              <a:rPr lang="en-NZ" sz="2400" dirty="0"/>
              <a:t>Removes connections:</a:t>
            </a:r>
          </a:p>
          <a:p>
            <a:pPr marL="342900" indent="-342900">
              <a:buSzPct val="100000"/>
              <a:buFont typeface="Arial" pitchFamily="34"/>
              <a:buChar char="•"/>
            </a:pPr>
            <a:r>
              <a:rPr lang="en-NZ" sz="2400" dirty="0"/>
              <a:t>which are duplicated (removing the oldest)</a:t>
            </a:r>
          </a:p>
          <a:p>
            <a:pPr marL="342900" indent="-342900">
              <a:buSzPct val="100000"/>
              <a:buFont typeface="Arial" pitchFamily="34"/>
              <a:buChar char="•"/>
            </a:pPr>
            <a:r>
              <a:rPr lang="en-NZ" sz="2400" dirty="0"/>
              <a:t>which exceed redundancy limit (intra-site)</a:t>
            </a:r>
          </a:p>
          <a:p>
            <a:pPr lvl="0">
              <a:buSzPct val="100000"/>
            </a:pPr>
            <a:endParaRPr lang="en-NZ" sz="2400" dirty="0"/>
          </a:p>
          <a:p>
            <a:pPr lvl="0">
              <a:buSzPct val="100000"/>
            </a:pPr>
            <a:r>
              <a:rPr lang="en-NZ" sz="2400" dirty="0"/>
              <a:t>Area still needs some work, however, removing too aggressively may cause connectivity issues.</a:t>
            </a:r>
          </a:p>
        </p:txBody>
      </p:sp>
    </p:spTree>
    <p:extLst>
      <p:ext uri="{BB962C8B-B14F-4D97-AF65-F5344CB8AC3E}">
        <p14:creationId xmlns:p14="http://schemas.microsoft.com/office/powerpoint/2010/main" val="1603445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01322"/>
            <a:ext cx="9072000" cy="1261798"/>
          </a:xfrm>
        </p:spPr>
        <p:txBody>
          <a:bodyPr/>
          <a:lstStyle/>
          <a:p>
            <a:pPr lvl="0"/>
            <a:r>
              <a:rPr lang="en-NZ" sz="3200" b="1" dirty="0">
                <a:solidFill>
                  <a:srgbClr val="BB2025"/>
                </a:solidFill>
                <a:latin typeface="Lato" pitchFamily="34"/>
                <a:ea typeface="Lato" pitchFamily="34"/>
                <a:cs typeface="Lato" pitchFamily="34"/>
              </a:rPr>
              <a:t>Translate connections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800" y="1443215"/>
            <a:ext cx="8667753" cy="4384081"/>
          </a:xfrm>
        </p:spPr>
        <p:txBody>
          <a:bodyPr/>
          <a:lstStyle/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Of the connections the KCC deems necessary, they are translated into </a:t>
            </a:r>
            <a:r>
              <a:rPr lang="en-NZ" sz="2400" dirty="0" err="1"/>
              <a:t>repsFrom</a:t>
            </a:r>
            <a:r>
              <a:rPr lang="en-NZ" sz="2400" dirty="0"/>
              <a:t> (non-replicated attributes)</a:t>
            </a:r>
          </a:p>
          <a:p>
            <a:pPr marL="342900" lvl="0" indent="-342900">
              <a:buSzPct val="100000"/>
              <a:buFont typeface="Arial" pitchFamily="34"/>
              <a:buChar char="•"/>
            </a:pPr>
            <a:endParaRPr lang="en-NZ" sz="2400" dirty="0"/>
          </a:p>
          <a:p>
            <a:pPr marL="342900" lvl="0" indent="-342900">
              <a:buSzPct val="100000"/>
              <a:buFont typeface="Arial" pitchFamily="34"/>
              <a:buChar char="•"/>
            </a:pPr>
            <a:endParaRPr lang="en-NZ" sz="2400" dirty="0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046" y="3219866"/>
            <a:ext cx="1567096" cy="2114134"/>
          </a:xfrm>
          <a:prstGeom prst="rect">
            <a:avLst/>
          </a:prstGeom>
          <a:noFill/>
          <a:ln cap="flat">
            <a:noFill/>
          </a:ln>
          <a:effectLst/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606" y="3219866"/>
            <a:ext cx="1567096" cy="2114134"/>
          </a:xfrm>
          <a:prstGeom prst="rect">
            <a:avLst/>
          </a:prstGeom>
          <a:noFill/>
          <a:ln cap="flat">
            <a:noFill/>
          </a:ln>
          <a:effectLst/>
        </p:spPr>
      </p:pic>
      <p:sp>
        <p:nvSpPr>
          <p:cNvPr id="7" name="Arrow: Right 6"/>
          <p:cNvSpPr/>
          <p:nvPr/>
        </p:nvSpPr>
        <p:spPr>
          <a:xfrm>
            <a:off x="3518035" y="3219866"/>
            <a:ext cx="2887126" cy="96624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NTDS-Connection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3518035" y="4253629"/>
            <a:ext cx="2801485" cy="509234"/>
          </a:xfrm>
          <a:prstGeom prst="rightArrow">
            <a:avLst>
              <a:gd name="adj1" fmla="val 52912"/>
              <a:gd name="adj2" fmla="val 7831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err="1"/>
              <a:t>repsFrom</a:t>
            </a:r>
            <a:endParaRPr lang="en-NZ" sz="16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01322"/>
            <a:ext cx="9072000" cy="1261798"/>
          </a:xfrm>
        </p:spPr>
        <p:txBody>
          <a:bodyPr/>
          <a:lstStyle/>
          <a:p>
            <a:pPr lvl="0"/>
            <a:r>
              <a:rPr lang="en-NZ" sz="3200" b="1" dirty="0">
                <a:solidFill>
                  <a:srgbClr val="BB2025"/>
                </a:solidFill>
                <a:latin typeface="Lato" pitchFamily="34"/>
                <a:ea typeface="Lato" pitchFamily="34"/>
                <a:cs typeface="Lato" pitchFamily="34"/>
              </a:rPr>
              <a:t>Two independent tasks running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800" y="1443215"/>
            <a:ext cx="8667753" cy="4384081"/>
          </a:xfrm>
        </p:spPr>
        <p:txBody>
          <a:bodyPr/>
          <a:lstStyle/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KCC running periodically</a:t>
            </a:r>
          </a:p>
          <a:p>
            <a:pPr marL="1028700" lvl="1" indent="-342900"/>
            <a:r>
              <a:rPr lang="en-NZ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Creating NTDS Connection objects (ISTG or intra-site)</a:t>
            </a:r>
          </a:p>
          <a:p>
            <a:pPr marL="1028700" lvl="1" indent="-342900"/>
            <a:r>
              <a:rPr lang="en-NZ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Translating NTDS Connections to </a:t>
            </a:r>
            <a:r>
              <a:rPr lang="en-NZ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repsFrom</a:t>
            </a:r>
            <a:endParaRPr lang="en-NZ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028700" lvl="1" indent="-342900"/>
            <a:endParaRPr lang="en-NZ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DREPL server</a:t>
            </a:r>
          </a:p>
          <a:p>
            <a:pPr marL="1028700" lvl="1" indent="-342900"/>
            <a:r>
              <a:rPr lang="en-NZ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Reading </a:t>
            </a:r>
            <a:r>
              <a:rPr lang="en-NZ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repsFrom</a:t>
            </a:r>
            <a:r>
              <a:rPr lang="en-NZ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pulling from the target</a:t>
            </a:r>
          </a:p>
          <a:p>
            <a:pPr marL="1028700" lvl="1" indent="-342900"/>
            <a:r>
              <a:rPr lang="en-NZ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Reading </a:t>
            </a:r>
            <a:r>
              <a:rPr lang="en-NZ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repsTo</a:t>
            </a:r>
            <a:r>
              <a:rPr lang="en-NZ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telling target to pull</a:t>
            </a:r>
          </a:p>
          <a:p>
            <a:pPr lvl="1" indent="0">
              <a:buNone/>
            </a:pPr>
            <a:endParaRPr lang="en-NZ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NZ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means it can take some time to propagate, particularly </a:t>
            </a:r>
            <a:r>
              <a:rPr lang="en-NZ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repsTo</a:t>
            </a:r>
            <a:r>
              <a:rPr lang="en-NZ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which are deferred created by replication on </a:t>
            </a:r>
            <a:r>
              <a:rPr lang="en-NZ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repsFrom</a:t>
            </a:r>
            <a:r>
              <a:rPr lang="en-NZ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342900" lvl="0" indent="-342900">
              <a:buSzPct val="100000"/>
              <a:buFont typeface="Arial" pitchFamily="34"/>
              <a:buChar char="•"/>
            </a:pP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1762937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01322"/>
            <a:ext cx="9072000" cy="1261798"/>
          </a:xfrm>
        </p:spPr>
        <p:txBody>
          <a:bodyPr/>
          <a:lstStyle/>
          <a:p>
            <a:pPr lvl="0"/>
            <a:r>
              <a:rPr lang="en-NZ" sz="3200" b="1" dirty="0">
                <a:solidFill>
                  <a:srgbClr val="BB2025"/>
                </a:solidFill>
                <a:latin typeface="Lato" pitchFamily="34"/>
                <a:ea typeface="Lato" pitchFamily="34"/>
                <a:cs typeface="Lato" pitchFamily="34"/>
              </a:rPr>
              <a:t>Translate connections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800" y="1443215"/>
            <a:ext cx="8667753" cy="4384081"/>
          </a:xfrm>
        </p:spPr>
        <p:txBody>
          <a:bodyPr/>
          <a:lstStyle/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Of the connections the KCC deems necessary, they are translated into </a:t>
            </a:r>
            <a:r>
              <a:rPr lang="en-NZ" sz="2400" dirty="0" err="1"/>
              <a:t>repsFrom</a:t>
            </a:r>
            <a:r>
              <a:rPr lang="en-NZ" sz="2400" dirty="0"/>
              <a:t> (non-replicated attributes)</a:t>
            </a:r>
          </a:p>
          <a:p>
            <a:pPr marL="342900" lvl="0" indent="-342900">
              <a:buSzPct val="100000"/>
              <a:buFont typeface="Arial" pitchFamily="34"/>
              <a:buChar char="•"/>
            </a:pPr>
            <a:endParaRPr lang="en-NZ" sz="2400" dirty="0"/>
          </a:p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 err="1"/>
              <a:t>repsFrom</a:t>
            </a:r>
            <a:r>
              <a:rPr lang="en-NZ" sz="2400" dirty="0"/>
              <a:t> flags are set (particularly important for RODC)</a:t>
            </a:r>
          </a:p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Stale </a:t>
            </a:r>
            <a:r>
              <a:rPr lang="en-NZ" sz="2400" dirty="0" err="1"/>
              <a:t>repsFrom</a:t>
            </a:r>
            <a:r>
              <a:rPr lang="en-NZ" sz="2400" dirty="0"/>
              <a:t> SHOULD be deleted</a:t>
            </a:r>
          </a:p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Stale </a:t>
            </a:r>
            <a:r>
              <a:rPr lang="en-NZ" sz="2400" dirty="0" err="1"/>
              <a:t>repsTo</a:t>
            </a:r>
            <a:r>
              <a:rPr lang="en-NZ" sz="2400" dirty="0"/>
              <a:t> SHOULD be deleted</a:t>
            </a:r>
          </a:p>
        </p:txBody>
      </p:sp>
    </p:spTree>
    <p:extLst>
      <p:ext uri="{BB962C8B-B14F-4D97-AF65-F5344CB8AC3E}">
        <p14:creationId xmlns:p14="http://schemas.microsoft.com/office/powerpoint/2010/main" val="1925105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01322"/>
            <a:ext cx="9072000" cy="1261798"/>
          </a:xfrm>
        </p:spPr>
        <p:txBody>
          <a:bodyPr/>
          <a:lstStyle/>
          <a:p>
            <a:pPr lvl="0"/>
            <a:r>
              <a:rPr lang="en-NZ" sz="3200" b="1" dirty="0">
                <a:solidFill>
                  <a:srgbClr val="BB2025"/>
                </a:solidFill>
                <a:latin typeface="Lato" pitchFamily="34"/>
                <a:ea typeface="Lato" pitchFamily="34"/>
                <a:cs typeface="Lato" pitchFamily="34"/>
              </a:rPr>
              <a:t>The end result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800" y="1443215"/>
            <a:ext cx="8667753" cy="4795025"/>
          </a:xfrm>
        </p:spPr>
        <p:txBody>
          <a:bodyPr/>
          <a:lstStyle/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Single path from any site to any site (property of a tree)</a:t>
            </a:r>
          </a:p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Changes should not bounce around significantly</a:t>
            </a:r>
          </a:p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Significantly reduced replication traffic</a:t>
            </a:r>
          </a:p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Ability to customize who should talk to who</a:t>
            </a:r>
          </a:p>
          <a:p>
            <a:pPr marL="342900" lvl="0" indent="-342900">
              <a:buSzPct val="100000"/>
              <a:buFont typeface="Arial" pitchFamily="34"/>
              <a:buChar char="•"/>
            </a:pPr>
            <a:endParaRPr lang="en-NZ" sz="2400" dirty="0"/>
          </a:p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Small networks (n &lt;= 4) should have no visible effect</a:t>
            </a:r>
          </a:p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Larger networks with varying connectivity </a:t>
            </a:r>
            <a:r>
              <a:rPr lang="en-NZ" sz="2400"/>
              <a:t>shows huge effect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11572442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01322"/>
            <a:ext cx="9072000" cy="1261798"/>
          </a:xfrm>
        </p:spPr>
        <p:txBody>
          <a:bodyPr/>
          <a:lstStyle/>
          <a:p>
            <a:pPr lvl="0"/>
            <a:r>
              <a:rPr lang="en-NZ" sz="3200" b="1" dirty="0">
                <a:solidFill>
                  <a:srgbClr val="BB2025"/>
                </a:solidFill>
                <a:latin typeface="Lato" pitchFamily="34"/>
                <a:ea typeface="Lato" pitchFamily="34"/>
                <a:cs typeface="Lato" pitchFamily="34"/>
              </a:rPr>
              <a:t>Challenges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800" y="1443215"/>
            <a:ext cx="8667753" cy="4384081"/>
          </a:xfrm>
        </p:spPr>
        <p:txBody>
          <a:bodyPr/>
          <a:lstStyle/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Verbose documentation</a:t>
            </a:r>
          </a:p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Site-Link: ‘Multi-edge’, hyper-edge?</a:t>
            </a:r>
          </a:p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White, red, black vertices?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817282" y="4271520"/>
            <a:ext cx="2108200" cy="1778250"/>
            <a:chOff x="1656080" y="4331254"/>
            <a:chExt cx="2108200" cy="1778250"/>
          </a:xfrm>
        </p:grpSpPr>
        <p:sp>
          <p:nvSpPr>
            <p:cNvPr id="7" name="Arc 6"/>
            <p:cNvSpPr/>
            <p:nvPr/>
          </p:nvSpPr>
          <p:spPr>
            <a:xfrm>
              <a:off x="2059672" y="5083344"/>
              <a:ext cx="1301017" cy="1026160"/>
            </a:xfrm>
            <a:prstGeom prst="arc">
              <a:avLst>
                <a:gd name="adj1" fmla="val 11227501"/>
                <a:gd name="adj2" fmla="val 21346983"/>
              </a:avLst>
            </a:prstGeom>
            <a:ln w="79375"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" name="Arc 5"/>
            <p:cNvSpPr/>
            <p:nvPr/>
          </p:nvSpPr>
          <p:spPr>
            <a:xfrm>
              <a:off x="2069832" y="4331254"/>
              <a:ext cx="1301017" cy="1026160"/>
            </a:xfrm>
            <a:prstGeom prst="arc">
              <a:avLst>
                <a:gd name="adj1" fmla="val 11227501"/>
                <a:gd name="adj2" fmla="val 21346983"/>
              </a:avLst>
            </a:prstGeom>
            <a:ln w="793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" name="Oval 3"/>
            <p:cNvSpPr/>
            <p:nvPr/>
          </p:nvSpPr>
          <p:spPr>
            <a:xfrm>
              <a:off x="1656080" y="4693920"/>
              <a:ext cx="568960" cy="56896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" name="Oval 4"/>
            <p:cNvSpPr/>
            <p:nvPr/>
          </p:nvSpPr>
          <p:spPr>
            <a:xfrm>
              <a:off x="3195320" y="4693920"/>
              <a:ext cx="568960" cy="56896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06649" y="4063240"/>
            <a:ext cx="2062614" cy="1651000"/>
            <a:chOff x="4965336" y="4793534"/>
            <a:chExt cx="2062614" cy="1651000"/>
          </a:xfrm>
        </p:grpSpPr>
        <p:sp>
          <p:nvSpPr>
            <p:cNvPr id="12" name="Arc 11"/>
            <p:cNvSpPr/>
            <p:nvPr/>
          </p:nvSpPr>
          <p:spPr>
            <a:xfrm rot="3159311">
              <a:off x="4827907" y="5265871"/>
              <a:ext cx="1301017" cy="1026160"/>
            </a:xfrm>
            <a:prstGeom prst="arc">
              <a:avLst>
                <a:gd name="adj1" fmla="val 11227501"/>
                <a:gd name="adj2" fmla="val 21346983"/>
              </a:avLst>
            </a:prstGeom>
            <a:ln w="161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" name="Arc 12"/>
            <p:cNvSpPr/>
            <p:nvPr/>
          </p:nvSpPr>
          <p:spPr>
            <a:xfrm rot="17960833">
              <a:off x="5864361" y="5237559"/>
              <a:ext cx="1301017" cy="1026160"/>
            </a:xfrm>
            <a:prstGeom prst="arc">
              <a:avLst>
                <a:gd name="adj1" fmla="val 11227501"/>
                <a:gd name="adj2" fmla="val 21346983"/>
              </a:avLst>
            </a:prstGeom>
            <a:ln w="161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5039998" y="4793534"/>
              <a:ext cx="1925320" cy="1651000"/>
              <a:chOff x="5039998" y="4793534"/>
              <a:chExt cx="1925320" cy="1651000"/>
            </a:xfrm>
          </p:grpSpPr>
          <p:sp>
            <p:nvSpPr>
              <p:cNvPr id="14" name="Arc 13"/>
              <p:cNvSpPr/>
              <p:nvPr/>
            </p:nvSpPr>
            <p:spPr>
              <a:xfrm>
                <a:off x="5324478" y="4991654"/>
                <a:ext cx="1301017" cy="1026160"/>
              </a:xfrm>
              <a:prstGeom prst="arc">
                <a:avLst>
                  <a:gd name="adj1" fmla="val 11227501"/>
                  <a:gd name="adj2" fmla="val 21346983"/>
                </a:avLst>
              </a:prstGeom>
              <a:ln w="161925">
                <a:solidFill>
                  <a:schemeClr val="tx1"/>
                </a:solidFill>
              </a:ln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396358" y="4814676"/>
                <a:ext cx="568960" cy="56896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039998" y="4793534"/>
                <a:ext cx="568960" cy="56896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701801" y="5875574"/>
                <a:ext cx="568960" cy="56896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314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7"/>
          <p:cNvGrpSpPr/>
          <p:nvPr/>
        </p:nvGrpSpPr>
        <p:grpSpPr>
          <a:xfrm>
            <a:off x="3733796" y="2707638"/>
            <a:ext cx="2570479" cy="2519685"/>
            <a:chOff x="3733796" y="2707638"/>
            <a:chExt cx="2570479" cy="2519685"/>
          </a:xfrm>
        </p:grpSpPr>
        <p:sp>
          <p:nvSpPr>
            <p:cNvPr id="3" name="Oval 88"/>
            <p:cNvSpPr/>
            <p:nvPr/>
          </p:nvSpPr>
          <p:spPr>
            <a:xfrm>
              <a:off x="3733796" y="2707638"/>
              <a:ext cx="508004" cy="50800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00B050"/>
            </a:solidFill>
            <a:ln w="12701" cap="flat">
              <a:solidFill>
                <a:srgbClr val="5482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NZ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cxnSp>
          <p:nvCxnSpPr>
            <p:cNvPr id="4" name="Straight Arrow Connector 89"/>
            <p:cNvCxnSpPr>
              <a:stCxn id="3" idx="6"/>
            </p:cNvCxnSpPr>
            <p:nvPr/>
          </p:nvCxnSpPr>
          <p:spPr>
            <a:xfrm flipV="1">
              <a:off x="4167405" y="2778761"/>
              <a:ext cx="912599" cy="362486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5" name="Straight Arrow Connector 90"/>
            <p:cNvCxnSpPr>
              <a:stCxn id="3" idx="6"/>
            </p:cNvCxnSpPr>
            <p:nvPr/>
          </p:nvCxnSpPr>
          <p:spPr>
            <a:xfrm flipV="1">
              <a:off x="4167405" y="3131088"/>
              <a:ext cx="1815029" cy="10159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6" name="Straight Arrow Connector 91"/>
            <p:cNvCxnSpPr>
              <a:stCxn id="3" idx="6"/>
            </p:cNvCxnSpPr>
            <p:nvPr/>
          </p:nvCxnSpPr>
          <p:spPr>
            <a:xfrm>
              <a:off x="4167405" y="3141247"/>
              <a:ext cx="2136870" cy="861795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7" name="Straight Arrow Connector 92"/>
            <p:cNvCxnSpPr>
              <a:stCxn id="3" idx="6"/>
            </p:cNvCxnSpPr>
            <p:nvPr/>
          </p:nvCxnSpPr>
          <p:spPr>
            <a:xfrm>
              <a:off x="4167405" y="3141247"/>
              <a:ext cx="1794711" cy="1733748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8" name="Straight Arrow Connector 93"/>
            <p:cNvCxnSpPr>
              <a:stCxn id="3" idx="6"/>
            </p:cNvCxnSpPr>
            <p:nvPr/>
          </p:nvCxnSpPr>
          <p:spPr>
            <a:xfrm>
              <a:off x="4167405" y="3141247"/>
              <a:ext cx="892271" cy="2086076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9" name="Straight Arrow Connector 94"/>
            <p:cNvCxnSpPr>
              <a:stCxn id="3" idx="6"/>
            </p:cNvCxnSpPr>
            <p:nvPr/>
          </p:nvCxnSpPr>
          <p:spPr>
            <a:xfrm>
              <a:off x="4167405" y="3141247"/>
              <a:ext cx="55879" cy="1733748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10" name="Straight Arrow Connector 95"/>
            <p:cNvCxnSpPr>
              <a:stCxn id="3" idx="6"/>
            </p:cNvCxnSpPr>
            <p:nvPr/>
          </p:nvCxnSpPr>
          <p:spPr>
            <a:xfrm flipH="1">
              <a:off x="3855723" y="3141247"/>
              <a:ext cx="311682" cy="866869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</p:grpSp>
      <p:grpSp>
        <p:nvGrpSpPr>
          <p:cNvPr id="11" name="Group 78"/>
          <p:cNvGrpSpPr/>
          <p:nvPr/>
        </p:nvGrpSpPr>
        <p:grpSpPr>
          <a:xfrm>
            <a:off x="3718563" y="2704365"/>
            <a:ext cx="2570479" cy="2519684"/>
            <a:chOff x="3718563" y="2704365"/>
            <a:chExt cx="2570479" cy="2519684"/>
          </a:xfrm>
          <a:scene3d>
            <a:camera prst="orthographicFront">
              <a:rot lat="0" lon="0" rev="18900000"/>
            </a:camera>
            <a:lightRig rig="threePt" dir="t"/>
          </a:scene3d>
        </p:grpSpPr>
        <p:sp>
          <p:nvSpPr>
            <p:cNvPr id="12" name="Oval 79"/>
            <p:cNvSpPr/>
            <p:nvPr/>
          </p:nvSpPr>
          <p:spPr>
            <a:xfrm>
              <a:off x="3718563" y="2704365"/>
              <a:ext cx="508004" cy="50800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00B050"/>
            </a:solidFill>
            <a:ln w="12701" cap="flat">
              <a:solidFill>
                <a:srgbClr val="5482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NZ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cxnSp>
          <p:nvCxnSpPr>
            <p:cNvPr id="13" name="Straight Arrow Connector 80"/>
            <p:cNvCxnSpPr>
              <a:stCxn id="12" idx="6"/>
            </p:cNvCxnSpPr>
            <p:nvPr/>
          </p:nvCxnSpPr>
          <p:spPr>
            <a:xfrm flipV="1">
              <a:off x="4152162" y="2775487"/>
              <a:ext cx="912599" cy="362486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14" name="Straight Arrow Connector 81"/>
            <p:cNvCxnSpPr>
              <a:stCxn id="12" idx="6"/>
            </p:cNvCxnSpPr>
            <p:nvPr/>
          </p:nvCxnSpPr>
          <p:spPr>
            <a:xfrm flipV="1">
              <a:off x="4152162" y="3127805"/>
              <a:ext cx="1815029" cy="10168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15" name="Straight Arrow Connector 82"/>
            <p:cNvCxnSpPr>
              <a:stCxn id="12" idx="6"/>
            </p:cNvCxnSpPr>
            <p:nvPr/>
          </p:nvCxnSpPr>
          <p:spPr>
            <a:xfrm>
              <a:off x="4152162" y="3137973"/>
              <a:ext cx="2136880" cy="861795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16" name="Straight Arrow Connector 83"/>
            <p:cNvCxnSpPr>
              <a:stCxn id="12" idx="6"/>
            </p:cNvCxnSpPr>
            <p:nvPr/>
          </p:nvCxnSpPr>
          <p:spPr>
            <a:xfrm>
              <a:off x="4152162" y="3137973"/>
              <a:ext cx="1794711" cy="1733749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17" name="Straight Arrow Connector 84"/>
            <p:cNvCxnSpPr>
              <a:stCxn id="12" idx="6"/>
            </p:cNvCxnSpPr>
            <p:nvPr/>
          </p:nvCxnSpPr>
          <p:spPr>
            <a:xfrm>
              <a:off x="4152162" y="3137973"/>
              <a:ext cx="892281" cy="2086076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18" name="Straight Arrow Connector 85"/>
            <p:cNvCxnSpPr>
              <a:stCxn id="12" idx="6"/>
            </p:cNvCxnSpPr>
            <p:nvPr/>
          </p:nvCxnSpPr>
          <p:spPr>
            <a:xfrm>
              <a:off x="4152162" y="3137973"/>
              <a:ext cx="55879" cy="1733749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19" name="Straight Arrow Connector 86"/>
            <p:cNvCxnSpPr>
              <a:stCxn id="12" idx="6"/>
            </p:cNvCxnSpPr>
            <p:nvPr/>
          </p:nvCxnSpPr>
          <p:spPr>
            <a:xfrm flipH="1">
              <a:off x="3840480" y="3137973"/>
              <a:ext cx="311682" cy="866870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</p:grpSp>
      <p:grpSp>
        <p:nvGrpSpPr>
          <p:cNvPr id="20" name="Group 69"/>
          <p:cNvGrpSpPr/>
          <p:nvPr/>
        </p:nvGrpSpPr>
        <p:grpSpPr>
          <a:xfrm>
            <a:off x="3647441" y="2707638"/>
            <a:ext cx="2570479" cy="2519685"/>
            <a:chOff x="3647441" y="2707638"/>
            <a:chExt cx="2570479" cy="2519685"/>
          </a:xfrm>
          <a:scene3d>
            <a:camera prst="orthographicFront">
              <a:rot lat="0" lon="0" rev="16200000"/>
            </a:camera>
            <a:lightRig rig="threePt" dir="t"/>
          </a:scene3d>
        </p:grpSpPr>
        <p:sp>
          <p:nvSpPr>
            <p:cNvPr id="21" name="Oval 70"/>
            <p:cNvSpPr/>
            <p:nvPr/>
          </p:nvSpPr>
          <p:spPr>
            <a:xfrm>
              <a:off x="3647441" y="2707638"/>
              <a:ext cx="508004" cy="50800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00B050"/>
            </a:solidFill>
            <a:ln w="12701" cap="flat">
              <a:solidFill>
                <a:srgbClr val="5482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NZ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cxnSp>
          <p:nvCxnSpPr>
            <p:cNvPr id="22" name="Straight Arrow Connector 71"/>
            <p:cNvCxnSpPr>
              <a:stCxn id="21" idx="6"/>
            </p:cNvCxnSpPr>
            <p:nvPr/>
          </p:nvCxnSpPr>
          <p:spPr>
            <a:xfrm flipV="1">
              <a:off x="4081049" y="2778761"/>
              <a:ext cx="912589" cy="362486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23" name="Straight Arrow Connector 72"/>
            <p:cNvCxnSpPr>
              <a:stCxn id="21" idx="6"/>
            </p:cNvCxnSpPr>
            <p:nvPr/>
          </p:nvCxnSpPr>
          <p:spPr>
            <a:xfrm flipV="1">
              <a:off x="4081049" y="3131088"/>
              <a:ext cx="1815029" cy="10159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24" name="Straight Arrow Connector 73"/>
            <p:cNvCxnSpPr>
              <a:stCxn id="21" idx="6"/>
            </p:cNvCxnSpPr>
            <p:nvPr/>
          </p:nvCxnSpPr>
          <p:spPr>
            <a:xfrm>
              <a:off x="4081049" y="3141247"/>
              <a:ext cx="2136871" cy="861795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25" name="Straight Arrow Connector 74"/>
            <p:cNvCxnSpPr>
              <a:stCxn id="21" idx="6"/>
            </p:cNvCxnSpPr>
            <p:nvPr/>
          </p:nvCxnSpPr>
          <p:spPr>
            <a:xfrm>
              <a:off x="4081049" y="3141247"/>
              <a:ext cx="1794702" cy="1733748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26" name="Straight Arrow Connector 75"/>
            <p:cNvCxnSpPr>
              <a:stCxn id="21" idx="6"/>
            </p:cNvCxnSpPr>
            <p:nvPr/>
          </p:nvCxnSpPr>
          <p:spPr>
            <a:xfrm>
              <a:off x="4081049" y="3141247"/>
              <a:ext cx="892272" cy="2086076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27" name="Straight Arrow Connector 76"/>
            <p:cNvCxnSpPr>
              <a:stCxn id="21" idx="6"/>
            </p:cNvCxnSpPr>
            <p:nvPr/>
          </p:nvCxnSpPr>
          <p:spPr>
            <a:xfrm>
              <a:off x="4081049" y="3141247"/>
              <a:ext cx="55879" cy="1733748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28" name="Straight Arrow Connector 77"/>
            <p:cNvCxnSpPr>
              <a:stCxn id="21" idx="6"/>
            </p:cNvCxnSpPr>
            <p:nvPr/>
          </p:nvCxnSpPr>
          <p:spPr>
            <a:xfrm flipH="1">
              <a:off x="3769357" y="3141247"/>
              <a:ext cx="311692" cy="866869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</p:grpSp>
      <p:grpSp>
        <p:nvGrpSpPr>
          <p:cNvPr id="29" name="Group 60"/>
          <p:cNvGrpSpPr/>
          <p:nvPr/>
        </p:nvGrpSpPr>
        <p:grpSpPr>
          <a:xfrm>
            <a:off x="3647441" y="2646675"/>
            <a:ext cx="2570479" cy="2519684"/>
            <a:chOff x="3647441" y="2646675"/>
            <a:chExt cx="2570479" cy="2519684"/>
          </a:xfrm>
          <a:scene3d>
            <a:camera prst="orthographicFront">
              <a:rot lat="0" lon="0" rev="13500000"/>
            </a:camera>
            <a:lightRig rig="threePt" dir="t"/>
          </a:scene3d>
        </p:grpSpPr>
        <p:sp>
          <p:nvSpPr>
            <p:cNvPr id="30" name="Oval 61"/>
            <p:cNvSpPr/>
            <p:nvPr/>
          </p:nvSpPr>
          <p:spPr>
            <a:xfrm>
              <a:off x="3647441" y="2646675"/>
              <a:ext cx="508004" cy="50800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00B050"/>
            </a:solidFill>
            <a:ln w="12701" cap="flat">
              <a:solidFill>
                <a:srgbClr val="5482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NZ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cxnSp>
          <p:nvCxnSpPr>
            <p:cNvPr id="31" name="Straight Arrow Connector 62"/>
            <p:cNvCxnSpPr>
              <a:stCxn id="30" idx="6"/>
            </p:cNvCxnSpPr>
            <p:nvPr/>
          </p:nvCxnSpPr>
          <p:spPr>
            <a:xfrm flipV="1">
              <a:off x="4081049" y="2717797"/>
              <a:ext cx="912589" cy="362487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32" name="Straight Arrow Connector 63"/>
            <p:cNvCxnSpPr>
              <a:stCxn id="30" idx="6"/>
            </p:cNvCxnSpPr>
            <p:nvPr/>
          </p:nvCxnSpPr>
          <p:spPr>
            <a:xfrm flipV="1">
              <a:off x="4081049" y="3070125"/>
              <a:ext cx="1815029" cy="10159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33" name="Straight Arrow Connector 64"/>
            <p:cNvCxnSpPr>
              <a:stCxn id="30" idx="6"/>
            </p:cNvCxnSpPr>
            <p:nvPr/>
          </p:nvCxnSpPr>
          <p:spPr>
            <a:xfrm>
              <a:off x="4081049" y="3080284"/>
              <a:ext cx="2136871" cy="861794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34" name="Straight Arrow Connector 65"/>
            <p:cNvCxnSpPr>
              <a:stCxn id="30" idx="6"/>
            </p:cNvCxnSpPr>
            <p:nvPr/>
          </p:nvCxnSpPr>
          <p:spPr>
            <a:xfrm>
              <a:off x="4081049" y="3080284"/>
              <a:ext cx="1794702" cy="1733748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35" name="Straight Arrow Connector 66"/>
            <p:cNvCxnSpPr>
              <a:stCxn id="30" idx="6"/>
            </p:cNvCxnSpPr>
            <p:nvPr/>
          </p:nvCxnSpPr>
          <p:spPr>
            <a:xfrm>
              <a:off x="4081049" y="3080284"/>
              <a:ext cx="892272" cy="2086075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36" name="Straight Arrow Connector 67"/>
            <p:cNvCxnSpPr>
              <a:stCxn id="30" idx="6"/>
            </p:cNvCxnSpPr>
            <p:nvPr/>
          </p:nvCxnSpPr>
          <p:spPr>
            <a:xfrm>
              <a:off x="4081049" y="3080284"/>
              <a:ext cx="55879" cy="1733748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37" name="Straight Arrow Connector 68"/>
            <p:cNvCxnSpPr>
              <a:stCxn id="30" idx="6"/>
            </p:cNvCxnSpPr>
            <p:nvPr/>
          </p:nvCxnSpPr>
          <p:spPr>
            <a:xfrm flipH="1">
              <a:off x="3769357" y="3080284"/>
              <a:ext cx="311692" cy="866879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</p:grpSp>
      <p:grpSp>
        <p:nvGrpSpPr>
          <p:cNvPr id="38" name="Group 51"/>
          <p:cNvGrpSpPr/>
          <p:nvPr/>
        </p:nvGrpSpPr>
        <p:grpSpPr>
          <a:xfrm>
            <a:off x="3647441" y="2636516"/>
            <a:ext cx="2570479" cy="2519685"/>
            <a:chOff x="3647441" y="2636516"/>
            <a:chExt cx="2570479" cy="2519685"/>
          </a:xfrm>
          <a:scene3d>
            <a:camera prst="orthographicFront">
              <a:rot lat="0" lon="0" rev="10800000"/>
            </a:camera>
            <a:lightRig rig="threePt" dir="t"/>
          </a:scene3d>
        </p:grpSpPr>
        <p:sp>
          <p:nvSpPr>
            <p:cNvPr id="39" name="Oval 52"/>
            <p:cNvSpPr/>
            <p:nvPr/>
          </p:nvSpPr>
          <p:spPr>
            <a:xfrm>
              <a:off x="3647441" y="2636516"/>
              <a:ext cx="508004" cy="50800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00B050"/>
            </a:solidFill>
            <a:ln w="12701" cap="flat">
              <a:solidFill>
                <a:srgbClr val="5482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NZ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cxnSp>
          <p:nvCxnSpPr>
            <p:cNvPr id="40" name="Straight Arrow Connector 53"/>
            <p:cNvCxnSpPr>
              <a:stCxn id="39" idx="6"/>
            </p:cNvCxnSpPr>
            <p:nvPr/>
          </p:nvCxnSpPr>
          <p:spPr>
            <a:xfrm flipV="1">
              <a:off x="4081049" y="2707638"/>
              <a:ext cx="912589" cy="362487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41" name="Straight Arrow Connector 54"/>
            <p:cNvCxnSpPr>
              <a:stCxn id="39" idx="6"/>
            </p:cNvCxnSpPr>
            <p:nvPr/>
          </p:nvCxnSpPr>
          <p:spPr>
            <a:xfrm flipV="1">
              <a:off x="4081049" y="3059966"/>
              <a:ext cx="1815029" cy="10159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42" name="Straight Arrow Connector 55"/>
            <p:cNvCxnSpPr>
              <a:stCxn id="39" idx="6"/>
            </p:cNvCxnSpPr>
            <p:nvPr/>
          </p:nvCxnSpPr>
          <p:spPr>
            <a:xfrm>
              <a:off x="4081049" y="3070125"/>
              <a:ext cx="2136871" cy="861795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43" name="Straight Arrow Connector 56"/>
            <p:cNvCxnSpPr>
              <a:stCxn id="39" idx="6"/>
            </p:cNvCxnSpPr>
            <p:nvPr/>
          </p:nvCxnSpPr>
          <p:spPr>
            <a:xfrm>
              <a:off x="4081049" y="3070125"/>
              <a:ext cx="1794702" cy="1733748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44" name="Straight Arrow Connector 57"/>
            <p:cNvCxnSpPr>
              <a:stCxn id="39" idx="6"/>
            </p:cNvCxnSpPr>
            <p:nvPr/>
          </p:nvCxnSpPr>
          <p:spPr>
            <a:xfrm>
              <a:off x="4081049" y="3070125"/>
              <a:ext cx="892272" cy="2086076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45" name="Straight Arrow Connector 58"/>
            <p:cNvCxnSpPr>
              <a:stCxn id="39" idx="6"/>
            </p:cNvCxnSpPr>
            <p:nvPr/>
          </p:nvCxnSpPr>
          <p:spPr>
            <a:xfrm>
              <a:off x="4081049" y="3070125"/>
              <a:ext cx="55879" cy="1733748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46" name="Straight Arrow Connector 59"/>
            <p:cNvCxnSpPr>
              <a:stCxn id="39" idx="6"/>
            </p:cNvCxnSpPr>
            <p:nvPr/>
          </p:nvCxnSpPr>
          <p:spPr>
            <a:xfrm flipH="1">
              <a:off x="3769357" y="3070125"/>
              <a:ext cx="311692" cy="866879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</p:grpSp>
      <p:grpSp>
        <p:nvGrpSpPr>
          <p:cNvPr id="47" name="Group 42"/>
          <p:cNvGrpSpPr/>
          <p:nvPr/>
        </p:nvGrpSpPr>
        <p:grpSpPr>
          <a:xfrm>
            <a:off x="3698235" y="2590796"/>
            <a:ext cx="2570489" cy="2519685"/>
            <a:chOff x="3698235" y="2590796"/>
            <a:chExt cx="2570489" cy="2519685"/>
          </a:xfrm>
          <a:scene3d>
            <a:camera prst="orthographicFront">
              <a:rot lat="0" lon="0" rev="8100000"/>
            </a:camera>
            <a:lightRig rig="threePt" dir="t"/>
          </a:scene3d>
        </p:grpSpPr>
        <p:sp>
          <p:nvSpPr>
            <p:cNvPr id="48" name="Oval 43"/>
            <p:cNvSpPr/>
            <p:nvPr/>
          </p:nvSpPr>
          <p:spPr>
            <a:xfrm>
              <a:off x="3698235" y="2590796"/>
              <a:ext cx="508004" cy="50800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00B050"/>
            </a:solidFill>
            <a:ln w="12701" cap="flat">
              <a:solidFill>
                <a:srgbClr val="5482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NZ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cxnSp>
          <p:nvCxnSpPr>
            <p:cNvPr id="49" name="Straight Arrow Connector 44"/>
            <p:cNvCxnSpPr>
              <a:stCxn id="48" idx="6"/>
            </p:cNvCxnSpPr>
            <p:nvPr/>
          </p:nvCxnSpPr>
          <p:spPr>
            <a:xfrm flipV="1">
              <a:off x="4131844" y="2661918"/>
              <a:ext cx="912599" cy="362487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50" name="Straight Arrow Connector 45"/>
            <p:cNvCxnSpPr>
              <a:stCxn id="48" idx="6"/>
            </p:cNvCxnSpPr>
            <p:nvPr/>
          </p:nvCxnSpPr>
          <p:spPr>
            <a:xfrm flipV="1">
              <a:off x="4131844" y="3014246"/>
              <a:ext cx="1815029" cy="10159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51" name="Straight Arrow Connector 46"/>
            <p:cNvCxnSpPr>
              <a:stCxn id="48" idx="6"/>
            </p:cNvCxnSpPr>
            <p:nvPr/>
          </p:nvCxnSpPr>
          <p:spPr>
            <a:xfrm>
              <a:off x="4131844" y="3024405"/>
              <a:ext cx="2136880" cy="861795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52" name="Straight Arrow Connector 47"/>
            <p:cNvCxnSpPr>
              <a:stCxn id="48" idx="6"/>
            </p:cNvCxnSpPr>
            <p:nvPr/>
          </p:nvCxnSpPr>
          <p:spPr>
            <a:xfrm>
              <a:off x="4131844" y="3024405"/>
              <a:ext cx="1794711" cy="1733748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53" name="Straight Arrow Connector 48"/>
            <p:cNvCxnSpPr>
              <a:stCxn id="48" idx="6"/>
            </p:cNvCxnSpPr>
            <p:nvPr/>
          </p:nvCxnSpPr>
          <p:spPr>
            <a:xfrm>
              <a:off x="4131844" y="3024405"/>
              <a:ext cx="892271" cy="2086076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54" name="Straight Arrow Connector 49"/>
            <p:cNvCxnSpPr>
              <a:stCxn id="48" idx="6"/>
            </p:cNvCxnSpPr>
            <p:nvPr/>
          </p:nvCxnSpPr>
          <p:spPr>
            <a:xfrm>
              <a:off x="4131844" y="3024405"/>
              <a:ext cx="55879" cy="1733748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55" name="Straight Arrow Connector 50"/>
            <p:cNvCxnSpPr>
              <a:stCxn id="48" idx="6"/>
            </p:cNvCxnSpPr>
            <p:nvPr/>
          </p:nvCxnSpPr>
          <p:spPr>
            <a:xfrm flipH="1">
              <a:off x="3820162" y="3024405"/>
              <a:ext cx="311682" cy="866879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</p:grpSp>
      <p:grpSp>
        <p:nvGrpSpPr>
          <p:cNvPr id="56" name="Group 33"/>
          <p:cNvGrpSpPr/>
          <p:nvPr/>
        </p:nvGrpSpPr>
        <p:grpSpPr>
          <a:xfrm>
            <a:off x="3708404" y="2611124"/>
            <a:ext cx="2570479" cy="2519674"/>
            <a:chOff x="3708404" y="2611124"/>
            <a:chExt cx="2570479" cy="2519674"/>
          </a:xfrm>
          <a:scene3d>
            <a:camera prst="orthographicFront">
              <a:rot lat="0" lon="0" rev="5400000"/>
            </a:camera>
            <a:lightRig rig="threePt" dir="t"/>
          </a:scene3d>
        </p:grpSpPr>
        <p:sp>
          <p:nvSpPr>
            <p:cNvPr id="57" name="Oval 34"/>
            <p:cNvSpPr/>
            <p:nvPr/>
          </p:nvSpPr>
          <p:spPr>
            <a:xfrm>
              <a:off x="3708404" y="2611124"/>
              <a:ext cx="508004" cy="50800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00B050"/>
            </a:solidFill>
            <a:ln w="12701" cap="flat">
              <a:solidFill>
                <a:srgbClr val="5482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NZ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cxnSp>
          <p:nvCxnSpPr>
            <p:cNvPr id="58" name="Straight Arrow Connector 35"/>
            <p:cNvCxnSpPr>
              <a:stCxn id="57" idx="6"/>
            </p:cNvCxnSpPr>
            <p:nvPr/>
          </p:nvCxnSpPr>
          <p:spPr>
            <a:xfrm flipV="1">
              <a:off x="4142003" y="2682236"/>
              <a:ext cx="912599" cy="362487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59" name="Straight Arrow Connector 36"/>
            <p:cNvCxnSpPr>
              <a:stCxn id="57" idx="6"/>
            </p:cNvCxnSpPr>
            <p:nvPr/>
          </p:nvCxnSpPr>
          <p:spPr>
            <a:xfrm flipV="1">
              <a:off x="4142003" y="3034564"/>
              <a:ext cx="1815029" cy="10159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60" name="Straight Arrow Connector 37"/>
            <p:cNvCxnSpPr>
              <a:stCxn id="57" idx="6"/>
            </p:cNvCxnSpPr>
            <p:nvPr/>
          </p:nvCxnSpPr>
          <p:spPr>
            <a:xfrm>
              <a:off x="4142003" y="3044723"/>
              <a:ext cx="2136880" cy="861794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61" name="Straight Arrow Connector 38"/>
            <p:cNvCxnSpPr>
              <a:stCxn id="57" idx="6"/>
            </p:cNvCxnSpPr>
            <p:nvPr/>
          </p:nvCxnSpPr>
          <p:spPr>
            <a:xfrm>
              <a:off x="4142003" y="3044723"/>
              <a:ext cx="1794711" cy="1733748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62" name="Straight Arrow Connector 39"/>
            <p:cNvCxnSpPr>
              <a:stCxn id="57" idx="6"/>
            </p:cNvCxnSpPr>
            <p:nvPr/>
          </p:nvCxnSpPr>
          <p:spPr>
            <a:xfrm>
              <a:off x="4142003" y="3044723"/>
              <a:ext cx="892281" cy="2086075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63" name="Straight Arrow Connector 40"/>
            <p:cNvCxnSpPr>
              <a:stCxn id="57" idx="6"/>
            </p:cNvCxnSpPr>
            <p:nvPr/>
          </p:nvCxnSpPr>
          <p:spPr>
            <a:xfrm>
              <a:off x="4142003" y="3044723"/>
              <a:ext cx="55879" cy="1733748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64" name="Straight Arrow Connector 41"/>
            <p:cNvCxnSpPr>
              <a:stCxn id="57" idx="6"/>
            </p:cNvCxnSpPr>
            <p:nvPr/>
          </p:nvCxnSpPr>
          <p:spPr>
            <a:xfrm flipH="1">
              <a:off x="3830321" y="3044723"/>
              <a:ext cx="311682" cy="866879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</p:grpSp>
      <p:sp>
        <p:nvSpPr>
          <p:cNvPr id="65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01322"/>
            <a:ext cx="9072000" cy="1261798"/>
          </a:xfrm>
        </p:spPr>
        <p:txBody>
          <a:bodyPr/>
          <a:lstStyle/>
          <a:p>
            <a:pPr lvl="0"/>
            <a:r>
              <a:rPr lang="en-NZ" sz="3200" b="1">
                <a:solidFill>
                  <a:srgbClr val="BB2025"/>
                </a:solidFill>
                <a:latin typeface="Lato" pitchFamily="34"/>
                <a:ea typeface="Lato" pitchFamily="34"/>
                <a:cs typeface="Lato" pitchFamily="34"/>
              </a:rPr>
              <a:t>What is the KCC?</a:t>
            </a:r>
          </a:p>
        </p:txBody>
      </p:sp>
      <p:grpSp>
        <p:nvGrpSpPr>
          <p:cNvPr id="66" name="Group 32"/>
          <p:cNvGrpSpPr/>
          <p:nvPr/>
        </p:nvGrpSpPr>
        <p:grpSpPr>
          <a:xfrm>
            <a:off x="3677917" y="2661918"/>
            <a:ext cx="2570479" cy="2519685"/>
            <a:chOff x="3677917" y="2661918"/>
            <a:chExt cx="2570479" cy="2519685"/>
          </a:xfrm>
          <a:scene3d>
            <a:camera prst="orthographicFront">
              <a:rot lat="0" lon="0" rev="2700000"/>
            </a:camera>
            <a:lightRig rig="threePt" dir="t"/>
          </a:scene3d>
        </p:grpSpPr>
        <p:sp>
          <p:nvSpPr>
            <p:cNvPr id="67" name="Oval 15"/>
            <p:cNvSpPr/>
            <p:nvPr/>
          </p:nvSpPr>
          <p:spPr>
            <a:xfrm>
              <a:off x="3677917" y="2661918"/>
              <a:ext cx="508004" cy="50800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00B050"/>
            </a:solidFill>
            <a:ln w="12701" cap="flat">
              <a:solidFill>
                <a:srgbClr val="5482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NZ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cxnSp>
          <p:nvCxnSpPr>
            <p:cNvPr id="68" name="Straight Arrow Connector 3"/>
            <p:cNvCxnSpPr>
              <a:stCxn id="67" idx="6"/>
            </p:cNvCxnSpPr>
            <p:nvPr/>
          </p:nvCxnSpPr>
          <p:spPr>
            <a:xfrm flipV="1">
              <a:off x="4111526" y="2733041"/>
              <a:ext cx="912589" cy="362486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69" name="Straight Arrow Connector 13"/>
            <p:cNvCxnSpPr>
              <a:stCxn id="67" idx="6"/>
            </p:cNvCxnSpPr>
            <p:nvPr/>
          </p:nvCxnSpPr>
          <p:spPr>
            <a:xfrm flipV="1">
              <a:off x="4111526" y="3085368"/>
              <a:ext cx="1815029" cy="10159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70" name="Straight Arrow Connector 16"/>
            <p:cNvCxnSpPr>
              <a:stCxn id="67" idx="6"/>
            </p:cNvCxnSpPr>
            <p:nvPr/>
          </p:nvCxnSpPr>
          <p:spPr>
            <a:xfrm>
              <a:off x="4111526" y="3095527"/>
              <a:ext cx="2136870" cy="861795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71" name="Straight Arrow Connector 24"/>
            <p:cNvCxnSpPr>
              <a:stCxn id="67" idx="6"/>
            </p:cNvCxnSpPr>
            <p:nvPr/>
          </p:nvCxnSpPr>
          <p:spPr>
            <a:xfrm>
              <a:off x="4111526" y="3095527"/>
              <a:ext cx="1794711" cy="1733748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72" name="Straight Arrow Connector 25"/>
            <p:cNvCxnSpPr>
              <a:stCxn id="67" idx="6"/>
            </p:cNvCxnSpPr>
            <p:nvPr/>
          </p:nvCxnSpPr>
          <p:spPr>
            <a:xfrm>
              <a:off x="4111526" y="3095527"/>
              <a:ext cx="892271" cy="2086076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73" name="Straight Arrow Connector 26"/>
            <p:cNvCxnSpPr>
              <a:stCxn id="67" idx="6"/>
            </p:cNvCxnSpPr>
            <p:nvPr/>
          </p:nvCxnSpPr>
          <p:spPr>
            <a:xfrm>
              <a:off x="4111526" y="3095527"/>
              <a:ext cx="55879" cy="1733748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74" name="Straight Arrow Connector 29"/>
            <p:cNvCxnSpPr>
              <a:stCxn id="67" idx="6"/>
            </p:cNvCxnSpPr>
            <p:nvPr/>
          </p:nvCxnSpPr>
          <p:spPr>
            <a:xfrm flipH="1">
              <a:off x="3799844" y="3095527"/>
              <a:ext cx="311682" cy="866869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01322"/>
            <a:ext cx="9072000" cy="1261798"/>
          </a:xfrm>
        </p:spPr>
        <p:txBody>
          <a:bodyPr/>
          <a:lstStyle/>
          <a:p>
            <a:pPr lvl="0"/>
            <a:r>
              <a:rPr lang="en-NZ" sz="3200" b="1" dirty="0">
                <a:solidFill>
                  <a:srgbClr val="BB2025"/>
                </a:solidFill>
                <a:latin typeface="Lato" pitchFamily="34"/>
                <a:ea typeface="Lato" pitchFamily="34"/>
                <a:cs typeface="Lato" pitchFamily="34"/>
              </a:rPr>
              <a:t>More challenges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800" y="1443215"/>
            <a:ext cx="8667753" cy="4384081"/>
          </a:xfrm>
        </p:spPr>
        <p:txBody>
          <a:bodyPr/>
          <a:lstStyle/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Logical inconsistencies, ambiguities and omissions</a:t>
            </a:r>
          </a:p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Pseudo-code vs textual description</a:t>
            </a:r>
          </a:p>
          <a:p>
            <a:pPr marL="342900" indent="-342900">
              <a:buSzPct val="100000"/>
              <a:buFont typeface="Arial" pitchFamily="34"/>
              <a:buChar char="•"/>
            </a:pPr>
            <a:r>
              <a:rPr lang="en-NZ" sz="2400" dirty="0"/>
              <a:t>Easy to debug your own bugs</a:t>
            </a:r>
          </a:p>
          <a:p>
            <a:pPr marL="1028700" lvl="1" indent="-342900"/>
            <a:r>
              <a:rPr lang="en-NZ" dirty="0">
                <a:latin typeface="Lato" pitchFamily="18"/>
              </a:rPr>
              <a:t>Testing?</a:t>
            </a:r>
          </a:p>
          <a:p>
            <a:pPr marL="1028700" lvl="1" indent="-342900"/>
            <a:r>
              <a:rPr lang="en-NZ" dirty="0">
                <a:latin typeface="Lato" pitchFamily="18"/>
              </a:rPr>
              <a:t>--dot-file-</a:t>
            </a:r>
            <a:r>
              <a:rPr lang="en-NZ" dirty="0" err="1">
                <a:latin typeface="Lato" pitchFamily="18"/>
              </a:rPr>
              <a:t>dir</a:t>
            </a:r>
            <a:endParaRPr lang="en-NZ" dirty="0">
              <a:latin typeface="Lato" pitchFamily="18"/>
            </a:endParaRPr>
          </a:p>
          <a:p>
            <a:pPr marL="1028700" lvl="1" indent="-342900"/>
            <a:r>
              <a:rPr lang="en-NZ" dirty="0">
                <a:latin typeface="Lato" pitchFamily="18"/>
              </a:rPr>
              <a:t>--</a:t>
            </a:r>
            <a:r>
              <a:rPr lang="en-NZ" dirty="0" err="1">
                <a:latin typeface="Lato" pitchFamily="18"/>
              </a:rPr>
              <a:t>readonly</a:t>
            </a:r>
            <a:r>
              <a:rPr lang="en-NZ" dirty="0">
                <a:latin typeface="Lato" pitchFamily="18"/>
              </a:rPr>
              <a:t> --</a:t>
            </a:r>
            <a:r>
              <a:rPr lang="en-NZ" dirty="0" err="1">
                <a:latin typeface="Lato" pitchFamily="18"/>
              </a:rPr>
              <a:t>exportldif</a:t>
            </a:r>
            <a:r>
              <a:rPr lang="en-NZ" dirty="0">
                <a:latin typeface="Lato" pitchFamily="18"/>
              </a:rPr>
              <a:t>, --</a:t>
            </a:r>
            <a:r>
              <a:rPr lang="en-NZ" dirty="0" err="1">
                <a:latin typeface="Lato" pitchFamily="18"/>
              </a:rPr>
              <a:t>importldif</a:t>
            </a:r>
            <a:endParaRPr lang="en-NZ" dirty="0">
              <a:latin typeface="Lato" pitchFamily="18"/>
            </a:endParaRPr>
          </a:p>
          <a:p>
            <a:pPr marL="342900" lvl="0" indent="-342900">
              <a:buSzPct val="100000"/>
              <a:buFont typeface="Arial" pitchFamily="34"/>
              <a:buChar char="•"/>
            </a:pPr>
            <a:endParaRPr lang="en-NZ" sz="2400" dirty="0"/>
          </a:p>
          <a:p>
            <a:pPr marL="342900" lvl="0" indent="-342900">
              <a:buSzPct val="100000"/>
              <a:buFont typeface="Arial" pitchFamily="34"/>
              <a:buChar char="•"/>
            </a:pP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23197130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01322"/>
            <a:ext cx="9072000" cy="1261798"/>
          </a:xfrm>
        </p:spPr>
        <p:txBody>
          <a:bodyPr/>
          <a:lstStyle/>
          <a:p>
            <a:pPr lvl="0"/>
            <a:r>
              <a:rPr lang="en-NZ" sz="3200" b="1" dirty="0">
                <a:solidFill>
                  <a:srgbClr val="BB2025"/>
                </a:solidFill>
                <a:latin typeface="Lato" pitchFamily="34"/>
                <a:ea typeface="Lato" pitchFamily="34"/>
                <a:cs typeface="Lato" pitchFamily="34"/>
              </a:rPr>
              <a:t>Incomplete features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800" y="1443215"/>
            <a:ext cx="8667753" cy="4384081"/>
          </a:xfrm>
        </p:spPr>
        <p:txBody>
          <a:bodyPr/>
          <a:lstStyle/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Trusted domains and global </a:t>
            </a:r>
            <a:r>
              <a:rPr lang="en-NZ" sz="2400" dirty="0" err="1"/>
              <a:t>catalog</a:t>
            </a:r>
            <a:r>
              <a:rPr lang="en-NZ" sz="2400" dirty="0"/>
              <a:t> replication</a:t>
            </a:r>
          </a:p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RODC self-management</a:t>
            </a:r>
          </a:p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Site-Link-Bridge Topologies</a:t>
            </a:r>
          </a:p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Respecting schedules and other AD attributes</a:t>
            </a:r>
          </a:p>
          <a:p>
            <a:pPr marL="1028700" lvl="1" indent="-342900"/>
            <a:r>
              <a:rPr lang="en-NZ" dirty="0">
                <a:latin typeface="Lato" pitchFamily="18"/>
              </a:rPr>
              <a:t>Preferred bridgehead servers</a:t>
            </a:r>
          </a:p>
          <a:p>
            <a:pPr marL="1028700" lvl="1" indent="-342900"/>
            <a:r>
              <a:rPr lang="en-NZ" dirty="0">
                <a:latin typeface="Lato" pitchFamily="18"/>
              </a:rPr>
              <a:t>Replication frequency?</a:t>
            </a:r>
          </a:p>
          <a:p>
            <a:pPr marL="1028700" lvl="1" indent="-342900"/>
            <a:endParaRPr lang="en-NZ" dirty="0">
              <a:latin typeface="Lato" pitchFamily="18"/>
            </a:endParaRPr>
          </a:p>
          <a:p>
            <a:pPr marL="342900" lvl="0" indent="-342900">
              <a:buSzPct val="100000"/>
              <a:buFont typeface="Arial" pitchFamily="34"/>
              <a:buChar char="•"/>
            </a:pP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20886965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01322"/>
            <a:ext cx="9072000" cy="1261798"/>
          </a:xfrm>
        </p:spPr>
        <p:txBody>
          <a:bodyPr/>
          <a:lstStyle/>
          <a:p>
            <a:pPr lvl="0"/>
            <a:r>
              <a:rPr lang="en-NZ" sz="3200" b="1" dirty="0">
                <a:solidFill>
                  <a:srgbClr val="BB2025"/>
                </a:solidFill>
                <a:latin typeface="Lato" pitchFamily="34"/>
                <a:ea typeface="Lato" pitchFamily="34"/>
                <a:cs typeface="Lato" pitchFamily="34"/>
              </a:rPr>
              <a:t>Incomplete features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800" y="1443215"/>
            <a:ext cx="8667753" cy="4384081"/>
          </a:xfrm>
        </p:spPr>
        <p:txBody>
          <a:bodyPr/>
          <a:lstStyle/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Failed connection and failed DC failover</a:t>
            </a:r>
          </a:p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Better stale connection clean-up</a:t>
            </a:r>
          </a:p>
          <a:p>
            <a:pPr marL="1028700" lvl="1" indent="-342900"/>
            <a:r>
              <a:rPr lang="en-NZ" dirty="0">
                <a:latin typeface="Lato" pitchFamily="18"/>
              </a:rPr>
              <a:t>MS-DS-Replicates-NC-Reason</a:t>
            </a:r>
          </a:p>
          <a:p>
            <a:pPr marL="1028700" lvl="1" indent="-342900"/>
            <a:r>
              <a:rPr lang="en-NZ" dirty="0">
                <a:latin typeface="Lato" pitchFamily="18"/>
              </a:rPr>
              <a:t>Use normal replication to propagate failure info</a:t>
            </a:r>
          </a:p>
          <a:p>
            <a:pPr marL="1028700" lvl="1" indent="-342900"/>
            <a:endParaRPr lang="en-NZ" sz="2800" dirty="0"/>
          </a:p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Better debugging and failure information</a:t>
            </a:r>
          </a:p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Better defaults for modern networks</a:t>
            </a:r>
          </a:p>
          <a:p>
            <a:pPr marL="342900" lvl="0" indent="-342900">
              <a:buSzPct val="100000"/>
              <a:buFont typeface="Arial" pitchFamily="34"/>
              <a:buChar char="•"/>
            </a:pPr>
            <a:endParaRPr lang="en-NZ" sz="2400" dirty="0"/>
          </a:p>
          <a:p>
            <a:pPr marL="342900" lvl="0" indent="-342900">
              <a:buSzPct val="100000"/>
              <a:buFont typeface="Arial" pitchFamily="34"/>
              <a:buChar char="•"/>
            </a:pP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29234051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01322"/>
            <a:ext cx="9072000" cy="1261798"/>
          </a:xfrm>
        </p:spPr>
        <p:txBody>
          <a:bodyPr/>
          <a:lstStyle/>
          <a:p>
            <a:pPr lvl="0"/>
            <a:r>
              <a:rPr lang="en-NZ" sz="3200" b="1" dirty="0">
                <a:solidFill>
                  <a:srgbClr val="BB2025"/>
                </a:solidFill>
                <a:latin typeface="Lato" pitchFamily="34"/>
                <a:ea typeface="Lato" pitchFamily="34"/>
                <a:cs typeface="Lato" pitchFamily="34"/>
              </a:rPr>
              <a:t>Alternative topology strategies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800" y="1443215"/>
            <a:ext cx="8667753" cy="4384081"/>
          </a:xfrm>
        </p:spPr>
        <p:txBody>
          <a:bodyPr/>
          <a:lstStyle/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What is the best topology for various networks?</a:t>
            </a:r>
          </a:p>
          <a:p>
            <a:pPr marL="342900" lvl="0" indent="-342900">
              <a:buSzPct val="100000"/>
              <a:buFont typeface="Arial" pitchFamily="34"/>
              <a:buChar char="•"/>
            </a:pPr>
            <a:endParaRPr lang="en-NZ" sz="2400" dirty="0"/>
          </a:p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Ring algorithm from intra-site for inter-site</a:t>
            </a:r>
          </a:p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Minimum cost spanning tree plus additional connections</a:t>
            </a:r>
          </a:p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Fully connected bridge-head servers</a:t>
            </a:r>
          </a:p>
          <a:p>
            <a:pPr lvl="0">
              <a:buSzPct val="100000"/>
            </a:pPr>
            <a:endParaRPr lang="en-NZ" sz="2400" dirty="0"/>
          </a:p>
          <a:p>
            <a:pPr marL="342900" lvl="0" indent="-342900">
              <a:buSzPct val="100000"/>
              <a:buFont typeface="Arial" pitchFamily="34"/>
              <a:buChar char="•"/>
            </a:pPr>
            <a:endParaRPr lang="en-NZ" sz="2400" dirty="0"/>
          </a:p>
          <a:p>
            <a:pPr marL="342900" lvl="0" indent="-342900">
              <a:buSzPct val="100000"/>
              <a:buFont typeface="Arial" pitchFamily="34"/>
              <a:buChar char="•"/>
            </a:pP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6858694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01322"/>
            <a:ext cx="9072000" cy="1261798"/>
          </a:xfrm>
        </p:spPr>
        <p:txBody>
          <a:bodyPr/>
          <a:lstStyle/>
          <a:p>
            <a:pPr lvl="0"/>
            <a:r>
              <a:rPr lang="en-NZ" sz="3200" b="1" dirty="0">
                <a:solidFill>
                  <a:srgbClr val="BB2025"/>
                </a:solidFill>
                <a:latin typeface="Lato" pitchFamily="34"/>
                <a:ea typeface="Lato" pitchFamily="34"/>
                <a:cs typeface="Lato" pitchFamily="34"/>
              </a:rPr>
              <a:t>Alternative topology strategies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800" y="1443215"/>
            <a:ext cx="8667753" cy="4384081"/>
          </a:xfrm>
        </p:spPr>
        <p:txBody>
          <a:bodyPr/>
          <a:lstStyle/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What is the best topology for various networks?</a:t>
            </a:r>
          </a:p>
          <a:p>
            <a:pPr marL="342900" lvl="0" indent="-342900">
              <a:buSzPct val="100000"/>
              <a:buFont typeface="Arial" pitchFamily="34"/>
              <a:buChar char="•"/>
            </a:pPr>
            <a:endParaRPr lang="en-NZ" sz="2400" dirty="0"/>
          </a:p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Ring algorithm from intra-site for inter-site</a:t>
            </a:r>
          </a:p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Minimum cost spanning tree plus additional connections</a:t>
            </a:r>
          </a:p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Fully connected bridge-head servers</a:t>
            </a:r>
          </a:p>
          <a:p>
            <a:pPr lvl="0">
              <a:buSzPct val="100000"/>
            </a:pPr>
            <a:endParaRPr lang="en-NZ" sz="2400" dirty="0"/>
          </a:p>
          <a:p>
            <a:pPr marL="342900" lvl="0" indent="-342900">
              <a:buSzPct val="100000"/>
              <a:buFont typeface="Arial" pitchFamily="34"/>
              <a:buChar char="•"/>
            </a:pPr>
            <a:endParaRPr lang="en-NZ" sz="2400" dirty="0"/>
          </a:p>
          <a:p>
            <a:pPr marL="342900" lvl="0" indent="-342900">
              <a:buSzPct val="100000"/>
              <a:buFont typeface="Arial" pitchFamily="34"/>
              <a:buChar char="•"/>
            </a:pP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37764668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01322"/>
            <a:ext cx="9072000" cy="1261798"/>
          </a:xfrm>
        </p:spPr>
        <p:txBody>
          <a:bodyPr/>
          <a:lstStyle/>
          <a:p>
            <a:pPr lvl="0"/>
            <a:r>
              <a:rPr lang="en-NZ" sz="3200" b="1" dirty="0">
                <a:solidFill>
                  <a:srgbClr val="BB2025"/>
                </a:solidFill>
                <a:latin typeface="Lato" pitchFamily="34"/>
                <a:ea typeface="Lato" pitchFamily="34"/>
                <a:cs typeface="Lato" pitchFamily="34"/>
              </a:rPr>
              <a:t>Questions?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800" y="1443215"/>
            <a:ext cx="8667753" cy="4876305"/>
          </a:xfrm>
        </p:spPr>
        <p:txBody>
          <a:bodyPr/>
          <a:lstStyle/>
          <a:p>
            <a:pPr lvl="0" algn="l">
              <a:buSzPct val="100000"/>
            </a:pPr>
            <a:r>
              <a:rPr lang="en-NZ" sz="2400" dirty="0"/>
              <a:t>Email: garming@catalyst.net.nz</a:t>
            </a:r>
          </a:p>
          <a:p>
            <a:pPr marL="342900" lvl="0" indent="-342900">
              <a:buSzPct val="100000"/>
              <a:buFont typeface="Arial" pitchFamily="34"/>
              <a:buChar char="•"/>
            </a:pPr>
            <a:endParaRPr lang="en-NZ" sz="2400" dirty="0"/>
          </a:p>
          <a:p>
            <a:pPr marL="342900" lvl="0" indent="-342900">
              <a:buSzPct val="100000"/>
              <a:buFont typeface="Arial" pitchFamily="34"/>
              <a:buChar char="•"/>
            </a:pP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68435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7"/>
          <p:cNvGrpSpPr/>
          <p:nvPr/>
        </p:nvGrpSpPr>
        <p:grpSpPr>
          <a:xfrm>
            <a:off x="3733796" y="2707638"/>
            <a:ext cx="2570479" cy="2519685"/>
            <a:chOff x="3733796" y="2707638"/>
            <a:chExt cx="2570479" cy="2519685"/>
          </a:xfrm>
          <a:scene3d>
            <a:camera prst="orthographicFront">
              <a:rot lat="0" lon="0" rev="18900000"/>
            </a:camera>
            <a:lightRig rig="threePt" dir="t"/>
          </a:scene3d>
        </p:grpSpPr>
        <p:sp>
          <p:nvSpPr>
            <p:cNvPr id="3" name="Oval 88"/>
            <p:cNvSpPr/>
            <p:nvPr/>
          </p:nvSpPr>
          <p:spPr>
            <a:xfrm>
              <a:off x="3733796" y="2707638"/>
              <a:ext cx="508004" cy="50800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00B050"/>
            </a:solidFill>
            <a:ln w="12701" cap="flat">
              <a:solidFill>
                <a:srgbClr val="5482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NZ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cxnSp>
          <p:nvCxnSpPr>
            <p:cNvPr id="4" name="Straight Arrow Connector 89"/>
            <p:cNvCxnSpPr>
              <a:stCxn id="3" idx="6"/>
            </p:cNvCxnSpPr>
            <p:nvPr/>
          </p:nvCxnSpPr>
          <p:spPr>
            <a:xfrm flipV="1">
              <a:off x="4167405" y="2778761"/>
              <a:ext cx="912599" cy="362486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5" name="Straight Arrow Connector 90"/>
            <p:cNvCxnSpPr>
              <a:stCxn id="3" idx="6"/>
            </p:cNvCxnSpPr>
            <p:nvPr/>
          </p:nvCxnSpPr>
          <p:spPr>
            <a:xfrm flipV="1">
              <a:off x="4167405" y="3131088"/>
              <a:ext cx="1815029" cy="10159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6" name="Straight Arrow Connector 91"/>
            <p:cNvCxnSpPr>
              <a:stCxn id="3" idx="6"/>
            </p:cNvCxnSpPr>
            <p:nvPr/>
          </p:nvCxnSpPr>
          <p:spPr>
            <a:xfrm>
              <a:off x="4167405" y="3141247"/>
              <a:ext cx="2136870" cy="861795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7" name="Straight Arrow Connector 92"/>
            <p:cNvCxnSpPr>
              <a:stCxn id="3" idx="6"/>
            </p:cNvCxnSpPr>
            <p:nvPr/>
          </p:nvCxnSpPr>
          <p:spPr>
            <a:xfrm>
              <a:off x="4167405" y="3141247"/>
              <a:ext cx="1794711" cy="1733748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8" name="Straight Arrow Connector 93"/>
            <p:cNvCxnSpPr>
              <a:stCxn id="3" idx="6"/>
            </p:cNvCxnSpPr>
            <p:nvPr/>
          </p:nvCxnSpPr>
          <p:spPr>
            <a:xfrm>
              <a:off x="4167405" y="3141247"/>
              <a:ext cx="892271" cy="2086076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9" name="Straight Arrow Connector 94"/>
            <p:cNvCxnSpPr>
              <a:stCxn id="3" idx="6"/>
            </p:cNvCxnSpPr>
            <p:nvPr/>
          </p:nvCxnSpPr>
          <p:spPr>
            <a:xfrm>
              <a:off x="4167405" y="3141247"/>
              <a:ext cx="55879" cy="1733748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10" name="Straight Arrow Connector 95"/>
            <p:cNvCxnSpPr>
              <a:stCxn id="3" idx="6"/>
            </p:cNvCxnSpPr>
            <p:nvPr/>
          </p:nvCxnSpPr>
          <p:spPr>
            <a:xfrm flipH="1">
              <a:off x="3855723" y="3141247"/>
              <a:ext cx="311682" cy="866869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</p:grpSp>
      <p:grpSp>
        <p:nvGrpSpPr>
          <p:cNvPr id="11" name="Group 78"/>
          <p:cNvGrpSpPr/>
          <p:nvPr/>
        </p:nvGrpSpPr>
        <p:grpSpPr>
          <a:xfrm>
            <a:off x="3718563" y="2704365"/>
            <a:ext cx="2570479" cy="2519684"/>
            <a:chOff x="3718563" y="2704365"/>
            <a:chExt cx="2570479" cy="2519684"/>
          </a:xfrm>
          <a:scene3d>
            <a:camera prst="orthographicFront">
              <a:rot lat="0" lon="0" rev="16200000"/>
            </a:camera>
            <a:lightRig rig="threePt" dir="t"/>
          </a:scene3d>
        </p:grpSpPr>
        <p:sp>
          <p:nvSpPr>
            <p:cNvPr id="12" name="Oval 79"/>
            <p:cNvSpPr/>
            <p:nvPr/>
          </p:nvSpPr>
          <p:spPr>
            <a:xfrm>
              <a:off x="3718563" y="2704365"/>
              <a:ext cx="508004" cy="50800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00B050"/>
            </a:solidFill>
            <a:ln w="12701" cap="flat">
              <a:solidFill>
                <a:srgbClr val="5482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NZ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cxnSp>
          <p:nvCxnSpPr>
            <p:cNvPr id="13" name="Straight Arrow Connector 80"/>
            <p:cNvCxnSpPr>
              <a:stCxn id="12" idx="6"/>
            </p:cNvCxnSpPr>
            <p:nvPr/>
          </p:nvCxnSpPr>
          <p:spPr>
            <a:xfrm flipV="1">
              <a:off x="4152162" y="2775487"/>
              <a:ext cx="912599" cy="362486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14" name="Straight Arrow Connector 81"/>
            <p:cNvCxnSpPr>
              <a:stCxn id="12" idx="6"/>
            </p:cNvCxnSpPr>
            <p:nvPr/>
          </p:nvCxnSpPr>
          <p:spPr>
            <a:xfrm flipV="1">
              <a:off x="4152162" y="3127805"/>
              <a:ext cx="1815029" cy="10168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15" name="Straight Arrow Connector 82"/>
            <p:cNvCxnSpPr>
              <a:stCxn id="12" idx="6"/>
            </p:cNvCxnSpPr>
            <p:nvPr/>
          </p:nvCxnSpPr>
          <p:spPr>
            <a:xfrm>
              <a:off x="4152162" y="3137973"/>
              <a:ext cx="2136880" cy="861795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16" name="Straight Arrow Connector 83"/>
            <p:cNvCxnSpPr>
              <a:stCxn id="12" idx="6"/>
            </p:cNvCxnSpPr>
            <p:nvPr/>
          </p:nvCxnSpPr>
          <p:spPr>
            <a:xfrm>
              <a:off x="4152162" y="3137973"/>
              <a:ext cx="1794711" cy="1733749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17" name="Straight Arrow Connector 84"/>
            <p:cNvCxnSpPr>
              <a:stCxn id="12" idx="6"/>
            </p:cNvCxnSpPr>
            <p:nvPr/>
          </p:nvCxnSpPr>
          <p:spPr>
            <a:xfrm>
              <a:off x="4152162" y="3137973"/>
              <a:ext cx="892281" cy="2086076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18" name="Straight Arrow Connector 85"/>
            <p:cNvCxnSpPr>
              <a:stCxn id="12" idx="6"/>
            </p:cNvCxnSpPr>
            <p:nvPr/>
          </p:nvCxnSpPr>
          <p:spPr>
            <a:xfrm>
              <a:off x="4152162" y="3137973"/>
              <a:ext cx="55879" cy="1733749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19" name="Straight Arrow Connector 86"/>
            <p:cNvCxnSpPr>
              <a:stCxn id="12" idx="6"/>
            </p:cNvCxnSpPr>
            <p:nvPr/>
          </p:nvCxnSpPr>
          <p:spPr>
            <a:xfrm flipH="1">
              <a:off x="3840480" y="3137973"/>
              <a:ext cx="311682" cy="866870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</p:grpSp>
      <p:grpSp>
        <p:nvGrpSpPr>
          <p:cNvPr id="20" name="Group 69"/>
          <p:cNvGrpSpPr/>
          <p:nvPr/>
        </p:nvGrpSpPr>
        <p:grpSpPr>
          <a:xfrm>
            <a:off x="3647441" y="2707638"/>
            <a:ext cx="2570479" cy="2519685"/>
            <a:chOff x="3647441" y="2707638"/>
            <a:chExt cx="2570479" cy="2519685"/>
          </a:xfrm>
          <a:scene3d>
            <a:camera prst="orthographicFront">
              <a:rot lat="0" lon="0" rev="13500000"/>
            </a:camera>
            <a:lightRig rig="threePt" dir="t"/>
          </a:scene3d>
        </p:grpSpPr>
        <p:sp>
          <p:nvSpPr>
            <p:cNvPr id="21" name="Oval 70"/>
            <p:cNvSpPr/>
            <p:nvPr/>
          </p:nvSpPr>
          <p:spPr>
            <a:xfrm>
              <a:off x="3647441" y="2707638"/>
              <a:ext cx="508004" cy="50800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00B050"/>
            </a:solidFill>
            <a:ln w="12701" cap="flat">
              <a:solidFill>
                <a:srgbClr val="5482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NZ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cxnSp>
          <p:nvCxnSpPr>
            <p:cNvPr id="22" name="Straight Arrow Connector 71"/>
            <p:cNvCxnSpPr>
              <a:stCxn id="21" idx="6"/>
            </p:cNvCxnSpPr>
            <p:nvPr/>
          </p:nvCxnSpPr>
          <p:spPr>
            <a:xfrm flipV="1">
              <a:off x="4081049" y="2778761"/>
              <a:ext cx="912589" cy="362486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23" name="Straight Arrow Connector 72"/>
            <p:cNvCxnSpPr>
              <a:stCxn id="21" idx="6"/>
            </p:cNvCxnSpPr>
            <p:nvPr/>
          </p:nvCxnSpPr>
          <p:spPr>
            <a:xfrm flipV="1">
              <a:off x="4081049" y="3131088"/>
              <a:ext cx="1815029" cy="10159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24" name="Straight Arrow Connector 73"/>
            <p:cNvCxnSpPr>
              <a:stCxn id="21" idx="6"/>
            </p:cNvCxnSpPr>
            <p:nvPr/>
          </p:nvCxnSpPr>
          <p:spPr>
            <a:xfrm>
              <a:off x="4081049" y="3141247"/>
              <a:ext cx="2136871" cy="861795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25" name="Straight Arrow Connector 74"/>
            <p:cNvCxnSpPr>
              <a:stCxn id="21" idx="6"/>
            </p:cNvCxnSpPr>
            <p:nvPr/>
          </p:nvCxnSpPr>
          <p:spPr>
            <a:xfrm>
              <a:off x="4081049" y="3141247"/>
              <a:ext cx="1794702" cy="1733748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26" name="Straight Arrow Connector 75"/>
            <p:cNvCxnSpPr>
              <a:stCxn id="21" idx="6"/>
            </p:cNvCxnSpPr>
            <p:nvPr/>
          </p:nvCxnSpPr>
          <p:spPr>
            <a:xfrm>
              <a:off x="4081049" y="3141247"/>
              <a:ext cx="892272" cy="2086076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27" name="Straight Arrow Connector 76"/>
            <p:cNvCxnSpPr>
              <a:stCxn id="21" idx="6"/>
            </p:cNvCxnSpPr>
            <p:nvPr/>
          </p:nvCxnSpPr>
          <p:spPr>
            <a:xfrm>
              <a:off x="4081049" y="3141247"/>
              <a:ext cx="55879" cy="1733748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28" name="Straight Arrow Connector 77"/>
            <p:cNvCxnSpPr>
              <a:stCxn id="21" idx="6"/>
            </p:cNvCxnSpPr>
            <p:nvPr/>
          </p:nvCxnSpPr>
          <p:spPr>
            <a:xfrm flipH="1">
              <a:off x="3769357" y="3141247"/>
              <a:ext cx="311692" cy="866869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</p:grpSp>
      <p:grpSp>
        <p:nvGrpSpPr>
          <p:cNvPr id="29" name="Group 60"/>
          <p:cNvGrpSpPr/>
          <p:nvPr/>
        </p:nvGrpSpPr>
        <p:grpSpPr>
          <a:xfrm>
            <a:off x="3647441" y="2646675"/>
            <a:ext cx="2570479" cy="2519684"/>
            <a:chOff x="3647441" y="2646675"/>
            <a:chExt cx="2570479" cy="2519684"/>
          </a:xfrm>
          <a:scene3d>
            <a:camera prst="orthographicFront">
              <a:rot lat="0" lon="0" rev="10800000"/>
            </a:camera>
            <a:lightRig rig="threePt" dir="t"/>
          </a:scene3d>
        </p:grpSpPr>
        <p:sp>
          <p:nvSpPr>
            <p:cNvPr id="30" name="Oval 61"/>
            <p:cNvSpPr/>
            <p:nvPr/>
          </p:nvSpPr>
          <p:spPr>
            <a:xfrm>
              <a:off x="3647441" y="2646675"/>
              <a:ext cx="508004" cy="50800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00B050"/>
            </a:solidFill>
            <a:ln w="12701" cap="flat">
              <a:solidFill>
                <a:srgbClr val="5482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NZ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cxnSp>
          <p:nvCxnSpPr>
            <p:cNvPr id="31" name="Straight Arrow Connector 62"/>
            <p:cNvCxnSpPr>
              <a:stCxn id="30" idx="6"/>
            </p:cNvCxnSpPr>
            <p:nvPr/>
          </p:nvCxnSpPr>
          <p:spPr>
            <a:xfrm flipV="1">
              <a:off x="4081049" y="2717797"/>
              <a:ext cx="912589" cy="362487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32" name="Straight Arrow Connector 63"/>
            <p:cNvCxnSpPr>
              <a:stCxn id="30" idx="6"/>
            </p:cNvCxnSpPr>
            <p:nvPr/>
          </p:nvCxnSpPr>
          <p:spPr>
            <a:xfrm flipV="1">
              <a:off x="4081049" y="3070125"/>
              <a:ext cx="1815029" cy="10159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33" name="Straight Arrow Connector 64"/>
            <p:cNvCxnSpPr>
              <a:stCxn id="30" idx="6"/>
            </p:cNvCxnSpPr>
            <p:nvPr/>
          </p:nvCxnSpPr>
          <p:spPr>
            <a:xfrm>
              <a:off x="4081049" y="3080284"/>
              <a:ext cx="2136871" cy="861794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34" name="Straight Arrow Connector 65"/>
            <p:cNvCxnSpPr>
              <a:stCxn id="30" idx="6"/>
            </p:cNvCxnSpPr>
            <p:nvPr/>
          </p:nvCxnSpPr>
          <p:spPr>
            <a:xfrm>
              <a:off x="4081049" y="3080284"/>
              <a:ext cx="1794702" cy="1733748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35" name="Straight Arrow Connector 66"/>
            <p:cNvCxnSpPr>
              <a:stCxn id="30" idx="6"/>
            </p:cNvCxnSpPr>
            <p:nvPr/>
          </p:nvCxnSpPr>
          <p:spPr>
            <a:xfrm>
              <a:off x="4081049" y="3080284"/>
              <a:ext cx="892272" cy="2086075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36" name="Straight Arrow Connector 67"/>
            <p:cNvCxnSpPr>
              <a:stCxn id="30" idx="6"/>
            </p:cNvCxnSpPr>
            <p:nvPr/>
          </p:nvCxnSpPr>
          <p:spPr>
            <a:xfrm>
              <a:off x="4081049" y="3080284"/>
              <a:ext cx="55879" cy="1733748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37" name="Straight Arrow Connector 68"/>
            <p:cNvCxnSpPr>
              <a:stCxn id="30" idx="6"/>
            </p:cNvCxnSpPr>
            <p:nvPr/>
          </p:nvCxnSpPr>
          <p:spPr>
            <a:xfrm flipH="1">
              <a:off x="3769357" y="3080284"/>
              <a:ext cx="311692" cy="866879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</p:grpSp>
      <p:grpSp>
        <p:nvGrpSpPr>
          <p:cNvPr id="38" name="Group 51"/>
          <p:cNvGrpSpPr/>
          <p:nvPr/>
        </p:nvGrpSpPr>
        <p:grpSpPr>
          <a:xfrm>
            <a:off x="3647441" y="2636516"/>
            <a:ext cx="2570479" cy="2519685"/>
            <a:chOff x="3647441" y="2636516"/>
            <a:chExt cx="2570479" cy="2519685"/>
          </a:xfrm>
          <a:scene3d>
            <a:camera prst="orthographicFront">
              <a:rot lat="0" lon="0" rev="8100000"/>
            </a:camera>
            <a:lightRig rig="threePt" dir="t"/>
          </a:scene3d>
        </p:grpSpPr>
        <p:sp>
          <p:nvSpPr>
            <p:cNvPr id="39" name="Oval 52"/>
            <p:cNvSpPr/>
            <p:nvPr/>
          </p:nvSpPr>
          <p:spPr>
            <a:xfrm>
              <a:off x="3647441" y="2636516"/>
              <a:ext cx="508004" cy="50800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00B050"/>
            </a:solidFill>
            <a:ln w="12701" cap="flat">
              <a:solidFill>
                <a:srgbClr val="5482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NZ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cxnSp>
          <p:nvCxnSpPr>
            <p:cNvPr id="40" name="Straight Arrow Connector 53"/>
            <p:cNvCxnSpPr>
              <a:stCxn id="39" idx="6"/>
            </p:cNvCxnSpPr>
            <p:nvPr/>
          </p:nvCxnSpPr>
          <p:spPr>
            <a:xfrm flipV="1">
              <a:off x="4081049" y="2707638"/>
              <a:ext cx="912589" cy="362487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41" name="Straight Arrow Connector 54"/>
            <p:cNvCxnSpPr>
              <a:stCxn id="39" idx="6"/>
            </p:cNvCxnSpPr>
            <p:nvPr/>
          </p:nvCxnSpPr>
          <p:spPr>
            <a:xfrm flipV="1">
              <a:off x="4081049" y="3059966"/>
              <a:ext cx="1815029" cy="10159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42" name="Straight Arrow Connector 55"/>
            <p:cNvCxnSpPr>
              <a:stCxn id="39" idx="6"/>
            </p:cNvCxnSpPr>
            <p:nvPr/>
          </p:nvCxnSpPr>
          <p:spPr>
            <a:xfrm>
              <a:off x="4081049" y="3070125"/>
              <a:ext cx="2136871" cy="861795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43" name="Straight Arrow Connector 56"/>
            <p:cNvCxnSpPr>
              <a:stCxn id="39" idx="6"/>
            </p:cNvCxnSpPr>
            <p:nvPr/>
          </p:nvCxnSpPr>
          <p:spPr>
            <a:xfrm>
              <a:off x="4081049" y="3070125"/>
              <a:ext cx="1794702" cy="1733748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44" name="Straight Arrow Connector 57"/>
            <p:cNvCxnSpPr>
              <a:stCxn id="39" idx="6"/>
            </p:cNvCxnSpPr>
            <p:nvPr/>
          </p:nvCxnSpPr>
          <p:spPr>
            <a:xfrm>
              <a:off x="4081049" y="3070125"/>
              <a:ext cx="892272" cy="2086076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45" name="Straight Arrow Connector 58"/>
            <p:cNvCxnSpPr>
              <a:stCxn id="39" idx="6"/>
            </p:cNvCxnSpPr>
            <p:nvPr/>
          </p:nvCxnSpPr>
          <p:spPr>
            <a:xfrm>
              <a:off x="4081049" y="3070125"/>
              <a:ext cx="55879" cy="1733748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46" name="Straight Arrow Connector 59"/>
            <p:cNvCxnSpPr>
              <a:stCxn id="39" idx="6"/>
            </p:cNvCxnSpPr>
            <p:nvPr/>
          </p:nvCxnSpPr>
          <p:spPr>
            <a:xfrm flipH="1">
              <a:off x="3769357" y="3070125"/>
              <a:ext cx="311692" cy="866879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</p:grpSp>
      <p:grpSp>
        <p:nvGrpSpPr>
          <p:cNvPr id="47" name="Group 42"/>
          <p:cNvGrpSpPr/>
          <p:nvPr/>
        </p:nvGrpSpPr>
        <p:grpSpPr>
          <a:xfrm>
            <a:off x="3698235" y="2590796"/>
            <a:ext cx="2570489" cy="2519685"/>
            <a:chOff x="3698235" y="2590796"/>
            <a:chExt cx="2570489" cy="2519685"/>
          </a:xfrm>
          <a:scene3d>
            <a:camera prst="orthographicFront">
              <a:rot lat="0" lon="0" rev="5400000"/>
            </a:camera>
            <a:lightRig rig="threePt" dir="t"/>
          </a:scene3d>
        </p:grpSpPr>
        <p:sp>
          <p:nvSpPr>
            <p:cNvPr id="48" name="Oval 43"/>
            <p:cNvSpPr/>
            <p:nvPr/>
          </p:nvSpPr>
          <p:spPr>
            <a:xfrm>
              <a:off x="3698235" y="2590796"/>
              <a:ext cx="508004" cy="50800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00B050"/>
            </a:solidFill>
            <a:ln w="12701" cap="flat">
              <a:solidFill>
                <a:srgbClr val="5482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NZ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cxnSp>
          <p:nvCxnSpPr>
            <p:cNvPr id="49" name="Straight Arrow Connector 44"/>
            <p:cNvCxnSpPr>
              <a:stCxn id="48" idx="6"/>
            </p:cNvCxnSpPr>
            <p:nvPr/>
          </p:nvCxnSpPr>
          <p:spPr>
            <a:xfrm flipV="1">
              <a:off x="4131844" y="2661918"/>
              <a:ext cx="912599" cy="362487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50" name="Straight Arrow Connector 45"/>
            <p:cNvCxnSpPr>
              <a:stCxn id="48" idx="6"/>
            </p:cNvCxnSpPr>
            <p:nvPr/>
          </p:nvCxnSpPr>
          <p:spPr>
            <a:xfrm flipV="1">
              <a:off x="4131844" y="3014246"/>
              <a:ext cx="1815029" cy="10159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51" name="Straight Arrow Connector 46"/>
            <p:cNvCxnSpPr>
              <a:stCxn id="48" idx="6"/>
            </p:cNvCxnSpPr>
            <p:nvPr/>
          </p:nvCxnSpPr>
          <p:spPr>
            <a:xfrm>
              <a:off x="4131844" y="3024405"/>
              <a:ext cx="2136880" cy="861795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52" name="Straight Arrow Connector 47"/>
            <p:cNvCxnSpPr>
              <a:stCxn id="48" idx="6"/>
            </p:cNvCxnSpPr>
            <p:nvPr/>
          </p:nvCxnSpPr>
          <p:spPr>
            <a:xfrm>
              <a:off x="4131844" y="3024405"/>
              <a:ext cx="1794711" cy="1733748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53" name="Straight Arrow Connector 48"/>
            <p:cNvCxnSpPr>
              <a:stCxn id="48" idx="6"/>
            </p:cNvCxnSpPr>
            <p:nvPr/>
          </p:nvCxnSpPr>
          <p:spPr>
            <a:xfrm>
              <a:off x="4131844" y="3024405"/>
              <a:ext cx="892271" cy="2086076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54" name="Straight Arrow Connector 49"/>
            <p:cNvCxnSpPr>
              <a:stCxn id="48" idx="6"/>
            </p:cNvCxnSpPr>
            <p:nvPr/>
          </p:nvCxnSpPr>
          <p:spPr>
            <a:xfrm>
              <a:off x="4131844" y="3024405"/>
              <a:ext cx="55879" cy="1733748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55" name="Straight Arrow Connector 50"/>
            <p:cNvCxnSpPr>
              <a:stCxn id="48" idx="6"/>
            </p:cNvCxnSpPr>
            <p:nvPr/>
          </p:nvCxnSpPr>
          <p:spPr>
            <a:xfrm flipH="1">
              <a:off x="3820162" y="3024405"/>
              <a:ext cx="311682" cy="866879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</p:grpSp>
      <p:grpSp>
        <p:nvGrpSpPr>
          <p:cNvPr id="56" name="Group 33"/>
          <p:cNvGrpSpPr/>
          <p:nvPr/>
        </p:nvGrpSpPr>
        <p:grpSpPr>
          <a:xfrm>
            <a:off x="3708404" y="2611124"/>
            <a:ext cx="2570479" cy="2519674"/>
            <a:chOff x="3708404" y="2611124"/>
            <a:chExt cx="2570479" cy="2519674"/>
          </a:xfrm>
          <a:scene3d>
            <a:camera prst="orthographicFront">
              <a:rot lat="0" lon="0" rev="2700000"/>
            </a:camera>
            <a:lightRig rig="threePt" dir="t"/>
          </a:scene3d>
        </p:grpSpPr>
        <p:sp>
          <p:nvSpPr>
            <p:cNvPr id="57" name="Oval 34"/>
            <p:cNvSpPr/>
            <p:nvPr/>
          </p:nvSpPr>
          <p:spPr>
            <a:xfrm>
              <a:off x="3708404" y="2611124"/>
              <a:ext cx="508004" cy="50800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00B050"/>
            </a:solidFill>
            <a:ln w="12701" cap="flat">
              <a:solidFill>
                <a:srgbClr val="5482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NZ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cxnSp>
          <p:nvCxnSpPr>
            <p:cNvPr id="58" name="Straight Arrow Connector 35"/>
            <p:cNvCxnSpPr>
              <a:stCxn id="57" idx="6"/>
            </p:cNvCxnSpPr>
            <p:nvPr/>
          </p:nvCxnSpPr>
          <p:spPr>
            <a:xfrm flipV="1">
              <a:off x="4142003" y="2682236"/>
              <a:ext cx="912599" cy="362487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59" name="Straight Arrow Connector 36"/>
            <p:cNvCxnSpPr>
              <a:stCxn id="57" idx="6"/>
            </p:cNvCxnSpPr>
            <p:nvPr/>
          </p:nvCxnSpPr>
          <p:spPr>
            <a:xfrm flipV="1">
              <a:off x="4142003" y="3034564"/>
              <a:ext cx="1815029" cy="10159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60" name="Straight Arrow Connector 37"/>
            <p:cNvCxnSpPr>
              <a:stCxn id="57" idx="6"/>
            </p:cNvCxnSpPr>
            <p:nvPr/>
          </p:nvCxnSpPr>
          <p:spPr>
            <a:xfrm>
              <a:off x="4142003" y="3044723"/>
              <a:ext cx="2136880" cy="861794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61" name="Straight Arrow Connector 38"/>
            <p:cNvCxnSpPr>
              <a:stCxn id="57" idx="6"/>
            </p:cNvCxnSpPr>
            <p:nvPr/>
          </p:nvCxnSpPr>
          <p:spPr>
            <a:xfrm>
              <a:off x="4142003" y="3044723"/>
              <a:ext cx="1794711" cy="1733748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62" name="Straight Arrow Connector 39"/>
            <p:cNvCxnSpPr>
              <a:stCxn id="57" idx="6"/>
            </p:cNvCxnSpPr>
            <p:nvPr/>
          </p:nvCxnSpPr>
          <p:spPr>
            <a:xfrm>
              <a:off x="4142003" y="3044723"/>
              <a:ext cx="892281" cy="2086075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63" name="Straight Arrow Connector 40"/>
            <p:cNvCxnSpPr>
              <a:stCxn id="57" idx="6"/>
            </p:cNvCxnSpPr>
            <p:nvPr/>
          </p:nvCxnSpPr>
          <p:spPr>
            <a:xfrm>
              <a:off x="4142003" y="3044723"/>
              <a:ext cx="55879" cy="1733748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64" name="Straight Arrow Connector 41"/>
            <p:cNvCxnSpPr>
              <a:stCxn id="57" idx="6"/>
            </p:cNvCxnSpPr>
            <p:nvPr/>
          </p:nvCxnSpPr>
          <p:spPr>
            <a:xfrm flipH="1">
              <a:off x="3830321" y="3044723"/>
              <a:ext cx="311682" cy="866879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</p:grpSp>
      <p:sp>
        <p:nvSpPr>
          <p:cNvPr id="65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01322"/>
            <a:ext cx="9072000" cy="1261798"/>
          </a:xfrm>
        </p:spPr>
        <p:txBody>
          <a:bodyPr/>
          <a:lstStyle/>
          <a:p>
            <a:pPr lvl="0"/>
            <a:r>
              <a:rPr lang="en-NZ" sz="3200" b="1">
                <a:solidFill>
                  <a:srgbClr val="BB2025"/>
                </a:solidFill>
                <a:latin typeface="Lato" pitchFamily="34"/>
                <a:ea typeface="Lato" pitchFamily="34"/>
                <a:cs typeface="Lato" pitchFamily="34"/>
              </a:rPr>
              <a:t>What is the KCC?</a:t>
            </a:r>
          </a:p>
        </p:txBody>
      </p:sp>
      <p:grpSp>
        <p:nvGrpSpPr>
          <p:cNvPr id="66" name="Group 32"/>
          <p:cNvGrpSpPr/>
          <p:nvPr/>
        </p:nvGrpSpPr>
        <p:grpSpPr>
          <a:xfrm>
            <a:off x="3728717" y="2692398"/>
            <a:ext cx="2570479" cy="2519685"/>
            <a:chOff x="3677917" y="2661918"/>
            <a:chExt cx="2570479" cy="2519685"/>
          </a:xfrm>
        </p:grpSpPr>
        <p:cxnSp>
          <p:nvCxnSpPr>
            <p:cNvPr id="67" name="Straight Arrow Connector 3"/>
            <p:cNvCxnSpPr>
              <a:stCxn id="73" idx="6"/>
            </p:cNvCxnSpPr>
            <p:nvPr/>
          </p:nvCxnSpPr>
          <p:spPr>
            <a:xfrm flipV="1">
              <a:off x="4111526" y="2733041"/>
              <a:ext cx="912589" cy="362486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cxnSp>
          <p:nvCxnSpPr>
            <p:cNvPr id="68" name="Straight Arrow Connector 13"/>
            <p:cNvCxnSpPr>
              <a:stCxn id="73" idx="6"/>
            </p:cNvCxnSpPr>
            <p:nvPr/>
          </p:nvCxnSpPr>
          <p:spPr>
            <a:xfrm flipV="1">
              <a:off x="4111526" y="3085369"/>
              <a:ext cx="1815029" cy="10158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cxnSp>
          <p:nvCxnSpPr>
            <p:cNvPr id="69" name="Straight Arrow Connector 16"/>
            <p:cNvCxnSpPr>
              <a:stCxn id="73" idx="6"/>
            </p:cNvCxnSpPr>
            <p:nvPr/>
          </p:nvCxnSpPr>
          <p:spPr>
            <a:xfrm>
              <a:off x="4111526" y="3095527"/>
              <a:ext cx="2136870" cy="861795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cxnSp>
          <p:nvCxnSpPr>
            <p:cNvPr id="70" name="Straight Arrow Connector 24"/>
            <p:cNvCxnSpPr>
              <a:stCxn id="73" idx="6"/>
            </p:cNvCxnSpPr>
            <p:nvPr/>
          </p:nvCxnSpPr>
          <p:spPr>
            <a:xfrm>
              <a:off x="4111526" y="3095527"/>
              <a:ext cx="1794711" cy="1733748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cxnSp>
          <p:nvCxnSpPr>
            <p:cNvPr id="71" name="Straight Arrow Connector 25"/>
            <p:cNvCxnSpPr>
              <a:stCxn id="73" idx="6"/>
            </p:cNvCxnSpPr>
            <p:nvPr/>
          </p:nvCxnSpPr>
          <p:spPr>
            <a:xfrm>
              <a:off x="4111526" y="3095527"/>
              <a:ext cx="892271" cy="2086076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cxnSp>
          <p:nvCxnSpPr>
            <p:cNvPr id="72" name="Straight Arrow Connector 26"/>
            <p:cNvCxnSpPr>
              <a:stCxn id="73" idx="6"/>
            </p:cNvCxnSpPr>
            <p:nvPr/>
          </p:nvCxnSpPr>
          <p:spPr>
            <a:xfrm>
              <a:off x="4111526" y="3095527"/>
              <a:ext cx="55879" cy="1733748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sp>
          <p:nvSpPr>
            <p:cNvPr id="73" name="Oval 15"/>
            <p:cNvSpPr/>
            <p:nvPr/>
          </p:nvSpPr>
          <p:spPr>
            <a:xfrm>
              <a:off x="3677917" y="2661918"/>
              <a:ext cx="508004" cy="50800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0000"/>
            </a:solidFill>
            <a:ln w="12701" cap="flat">
              <a:solidFill>
                <a:srgbClr val="C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NZ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cxnSp>
          <p:nvCxnSpPr>
            <p:cNvPr id="74" name="Straight Arrow Connector 29"/>
            <p:cNvCxnSpPr>
              <a:stCxn id="73" idx="6"/>
            </p:cNvCxnSpPr>
            <p:nvPr/>
          </p:nvCxnSpPr>
          <p:spPr>
            <a:xfrm flipH="1">
              <a:off x="3799844" y="3095527"/>
              <a:ext cx="311682" cy="866869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42"/>
          <p:cNvGrpSpPr/>
          <p:nvPr/>
        </p:nvGrpSpPr>
        <p:grpSpPr>
          <a:xfrm>
            <a:off x="3698235" y="2590796"/>
            <a:ext cx="2570489" cy="2519685"/>
            <a:chOff x="3698235" y="2590796"/>
            <a:chExt cx="2570489" cy="2519685"/>
          </a:xfrm>
          <a:scene3d>
            <a:camera prst="orthographicFront">
              <a:rot lat="0" lon="0" rev="5400000"/>
            </a:camera>
            <a:lightRig rig="threePt" dir="t"/>
          </a:scene3d>
        </p:grpSpPr>
        <p:sp>
          <p:nvSpPr>
            <p:cNvPr id="58" name="Oval 43"/>
            <p:cNvSpPr/>
            <p:nvPr/>
          </p:nvSpPr>
          <p:spPr>
            <a:xfrm>
              <a:off x="3698235" y="2590796"/>
              <a:ext cx="508004" cy="50800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0000"/>
            </a:solidFill>
            <a:ln w="12701" cap="flat">
              <a:solidFill>
                <a:srgbClr val="C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NZ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cxnSp>
          <p:nvCxnSpPr>
            <p:cNvPr id="59" name="Straight Arrow Connector 44"/>
            <p:cNvCxnSpPr>
              <a:stCxn id="58" idx="6"/>
            </p:cNvCxnSpPr>
            <p:nvPr/>
          </p:nvCxnSpPr>
          <p:spPr>
            <a:xfrm flipV="1">
              <a:off x="4131844" y="2661918"/>
              <a:ext cx="912599" cy="362487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cxnSp>
          <p:nvCxnSpPr>
            <p:cNvPr id="60" name="Straight Arrow Connector 45"/>
            <p:cNvCxnSpPr>
              <a:stCxn id="58" idx="6"/>
            </p:cNvCxnSpPr>
            <p:nvPr/>
          </p:nvCxnSpPr>
          <p:spPr>
            <a:xfrm flipV="1">
              <a:off x="4131844" y="3014246"/>
              <a:ext cx="1815029" cy="10159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cxnSp>
          <p:nvCxnSpPr>
            <p:cNvPr id="61" name="Straight Arrow Connector 46"/>
            <p:cNvCxnSpPr>
              <a:stCxn id="58" idx="6"/>
            </p:cNvCxnSpPr>
            <p:nvPr/>
          </p:nvCxnSpPr>
          <p:spPr>
            <a:xfrm>
              <a:off x="4131844" y="3024405"/>
              <a:ext cx="2136880" cy="861795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cxnSp>
          <p:nvCxnSpPr>
            <p:cNvPr id="62" name="Straight Arrow Connector 47"/>
            <p:cNvCxnSpPr>
              <a:stCxn id="58" idx="6"/>
            </p:cNvCxnSpPr>
            <p:nvPr/>
          </p:nvCxnSpPr>
          <p:spPr>
            <a:xfrm>
              <a:off x="4131844" y="3024405"/>
              <a:ext cx="1794711" cy="1733748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cxnSp>
          <p:nvCxnSpPr>
            <p:cNvPr id="63" name="Straight Arrow Connector 48"/>
            <p:cNvCxnSpPr>
              <a:stCxn id="58" idx="6"/>
            </p:cNvCxnSpPr>
            <p:nvPr/>
          </p:nvCxnSpPr>
          <p:spPr>
            <a:xfrm>
              <a:off x="4131844" y="3024405"/>
              <a:ext cx="892271" cy="2086076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cxnSp>
          <p:nvCxnSpPr>
            <p:cNvPr id="64" name="Straight Arrow Connector 49"/>
            <p:cNvCxnSpPr>
              <a:stCxn id="58" idx="6"/>
            </p:cNvCxnSpPr>
            <p:nvPr/>
          </p:nvCxnSpPr>
          <p:spPr>
            <a:xfrm>
              <a:off x="4131844" y="3024405"/>
              <a:ext cx="55879" cy="1733748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cxnSp>
          <p:nvCxnSpPr>
            <p:cNvPr id="65" name="Straight Arrow Connector 50"/>
            <p:cNvCxnSpPr>
              <a:stCxn id="58" idx="6"/>
            </p:cNvCxnSpPr>
            <p:nvPr/>
          </p:nvCxnSpPr>
          <p:spPr>
            <a:xfrm flipH="1">
              <a:off x="3820162" y="3024405"/>
              <a:ext cx="311682" cy="866879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</p:grpSp>
      <p:grpSp>
        <p:nvGrpSpPr>
          <p:cNvPr id="30" name="Group 32"/>
          <p:cNvGrpSpPr/>
          <p:nvPr/>
        </p:nvGrpSpPr>
        <p:grpSpPr>
          <a:xfrm>
            <a:off x="3677917" y="2661918"/>
            <a:ext cx="2570479" cy="2519685"/>
            <a:chOff x="3677917" y="2661918"/>
            <a:chExt cx="2570479" cy="2519685"/>
          </a:xfrm>
        </p:grpSpPr>
        <p:sp>
          <p:nvSpPr>
            <p:cNvPr id="31" name="Oval 15"/>
            <p:cNvSpPr/>
            <p:nvPr/>
          </p:nvSpPr>
          <p:spPr>
            <a:xfrm>
              <a:off x="3677917" y="2661918"/>
              <a:ext cx="508004" cy="50800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00B050"/>
            </a:solidFill>
            <a:ln w="12701" cap="flat">
              <a:solidFill>
                <a:srgbClr val="5482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NZ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cxnSp>
          <p:nvCxnSpPr>
            <p:cNvPr id="32" name="Straight Arrow Connector 3"/>
            <p:cNvCxnSpPr>
              <a:stCxn id="31" idx="6"/>
            </p:cNvCxnSpPr>
            <p:nvPr/>
          </p:nvCxnSpPr>
          <p:spPr>
            <a:xfrm flipV="1">
              <a:off x="4111526" y="2733041"/>
              <a:ext cx="912589" cy="362486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33" name="Straight Arrow Connector 13"/>
            <p:cNvCxnSpPr>
              <a:stCxn id="31" idx="6"/>
            </p:cNvCxnSpPr>
            <p:nvPr/>
          </p:nvCxnSpPr>
          <p:spPr>
            <a:xfrm flipV="1">
              <a:off x="4111526" y="3085368"/>
              <a:ext cx="1815029" cy="10159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34" name="Straight Arrow Connector 16"/>
            <p:cNvCxnSpPr>
              <a:stCxn id="31" idx="6"/>
            </p:cNvCxnSpPr>
            <p:nvPr/>
          </p:nvCxnSpPr>
          <p:spPr>
            <a:xfrm>
              <a:off x="4111526" y="3095527"/>
              <a:ext cx="2136870" cy="861795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35" name="Straight Arrow Connector 24"/>
            <p:cNvCxnSpPr>
              <a:stCxn id="31" idx="6"/>
            </p:cNvCxnSpPr>
            <p:nvPr/>
          </p:nvCxnSpPr>
          <p:spPr>
            <a:xfrm>
              <a:off x="4111526" y="3095527"/>
              <a:ext cx="1794711" cy="1733748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36" name="Straight Arrow Connector 25"/>
            <p:cNvCxnSpPr>
              <a:stCxn id="31" idx="6"/>
            </p:cNvCxnSpPr>
            <p:nvPr/>
          </p:nvCxnSpPr>
          <p:spPr>
            <a:xfrm>
              <a:off x="4111526" y="3095527"/>
              <a:ext cx="892271" cy="2086076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37" name="Straight Arrow Connector 26"/>
            <p:cNvCxnSpPr>
              <a:stCxn id="31" idx="6"/>
            </p:cNvCxnSpPr>
            <p:nvPr/>
          </p:nvCxnSpPr>
          <p:spPr>
            <a:xfrm>
              <a:off x="4111526" y="3095527"/>
              <a:ext cx="55879" cy="1733748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  <p:cxnSp>
          <p:nvCxnSpPr>
            <p:cNvPr id="38" name="Straight Arrow Connector 29"/>
            <p:cNvCxnSpPr>
              <a:stCxn id="31" idx="6"/>
            </p:cNvCxnSpPr>
            <p:nvPr/>
          </p:nvCxnSpPr>
          <p:spPr>
            <a:xfrm flipH="1">
              <a:off x="3799844" y="3095527"/>
              <a:ext cx="311682" cy="866869"/>
            </a:xfrm>
            <a:prstGeom prst="straightConnector1">
              <a:avLst/>
            </a:prstGeom>
            <a:noFill/>
            <a:ln w="50804" cap="flat">
              <a:solidFill>
                <a:srgbClr val="5B9BD5"/>
              </a:solidFill>
              <a:prstDash val="solid"/>
              <a:miter/>
              <a:tailEnd type="arrow"/>
            </a:ln>
          </p:spPr>
        </p:cxnSp>
      </p:grp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01322"/>
            <a:ext cx="9072000" cy="1261798"/>
          </a:xfrm>
        </p:spPr>
        <p:txBody>
          <a:bodyPr/>
          <a:lstStyle/>
          <a:p>
            <a:pPr lvl="0"/>
            <a:r>
              <a:rPr lang="en-NZ" sz="3200" b="1">
                <a:solidFill>
                  <a:srgbClr val="BB2025"/>
                </a:solidFill>
                <a:latin typeface="Lato" pitchFamily="34"/>
                <a:ea typeface="Lato" pitchFamily="34"/>
                <a:cs typeface="Lato" pitchFamily="34"/>
              </a:rPr>
              <a:t>What is the KCC?</a:t>
            </a:r>
          </a:p>
        </p:txBody>
      </p:sp>
      <p:grpSp>
        <p:nvGrpSpPr>
          <p:cNvPr id="3" name="Group 87"/>
          <p:cNvGrpSpPr/>
          <p:nvPr/>
        </p:nvGrpSpPr>
        <p:grpSpPr>
          <a:xfrm>
            <a:off x="3733796" y="2702564"/>
            <a:ext cx="2570479" cy="2519674"/>
            <a:chOff x="3733796" y="2702564"/>
            <a:chExt cx="2570479" cy="2519674"/>
          </a:xfrm>
          <a:scene3d>
            <a:camera prst="orthographicFront">
              <a:rot lat="0" lon="0" rev="18900000"/>
            </a:camera>
            <a:lightRig rig="threePt" dir="t"/>
          </a:scene3d>
        </p:grpSpPr>
        <p:sp>
          <p:nvSpPr>
            <p:cNvPr id="4" name="Oval 88"/>
            <p:cNvSpPr/>
            <p:nvPr/>
          </p:nvSpPr>
          <p:spPr>
            <a:xfrm>
              <a:off x="3733796" y="2702564"/>
              <a:ext cx="508004" cy="50800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0000"/>
            </a:solidFill>
            <a:ln w="12701" cap="flat">
              <a:solidFill>
                <a:srgbClr val="C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NZ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cxnSp>
          <p:nvCxnSpPr>
            <p:cNvPr id="5" name="Straight Arrow Connector 89"/>
            <p:cNvCxnSpPr>
              <a:stCxn id="4" idx="6"/>
            </p:cNvCxnSpPr>
            <p:nvPr/>
          </p:nvCxnSpPr>
          <p:spPr>
            <a:xfrm flipV="1">
              <a:off x="4167405" y="2773676"/>
              <a:ext cx="912599" cy="362487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cxnSp>
          <p:nvCxnSpPr>
            <p:cNvPr id="6" name="Straight Arrow Connector 90"/>
            <p:cNvCxnSpPr>
              <a:stCxn id="4" idx="6"/>
            </p:cNvCxnSpPr>
            <p:nvPr/>
          </p:nvCxnSpPr>
          <p:spPr>
            <a:xfrm flipV="1">
              <a:off x="4167405" y="3126004"/>
              <a:ext cx="1815029" cy="10159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cxnSp>
          <p:nvCxnSpPr>
            <p:cNvPr id="7" name="Straight Arrow Connector 91"/>
            <p:cNvCxnSpPr>
              <a:stCxn id="4" idx="6"/>
            </p:cNvCxnSpPr>
            <p:nvPr/>
          </p:nvCxnSpPr>
          <p:spPr>
            <a:xfrm>
              <a:off x="4167405" y="3136163"/>
              <a:ext cx="2136870" cy="861794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cxnSp>
          <p:nvCxnSpPr>
            <p:cNvPr id="8" name="Straight Arrow Connector 92"/>
            <p:cNvCxnSpPr>
              <a:stCxn id="4" idx="6"/>
            </p:cNvCxnSpPr>
            <p:nvPr/>
          </p:nvCxnSpPr>
          <p:spPr>
            <a:xfrm>
              <a:off x="4167405" y="3136163"/>
              <a:ext cx="1794711" cy="1733748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cxnSp>
          <p:nvCxnSpPr>
            <p:cNvPr id="9" name="Straight Arrow Connector 93"/>
            <p:cNvCxnSpPr>
              <a:stCxn id="4" idx="6"/>
            </p:cNvCxnSpPr>
            <p:nvPr/>
          </p:nvCxnSpPr>
          <p:spPr>
            <a:xfrm>
              <a:off x="4167405" y="3136163"/>
              <a:ext cx="892271" cy="2086075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cxnSp>
          <p:nvCxnSpPr>
            <p:cNvPr id="10" name="Straight Arrow Connector 94"/>
            <p:cNvCxnSpPr>
              <a:stCxn id="4" idx="6"/>
            </p:cNvCxnSpPr>
            <p:nvPr/>
          </p:nvCxnSpPr>
          <p:spPr>
            <a:xfrm>
              <a:off x="4167405" y="3136163"/>
              <a:ext cx="55879" cy="1733748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cxnSp>
          <p:nvCxnSpPr>
            <p:cNvPr id="11" name="Straight Arrow Connector 95"/>
            <p:cNvCxnSpPr>
              <a:stCxn id="4" idx="6"/>
            </p:cNvCxnSpPr>
            <p:nvPr/>
          </p:nvCxnSpPr>
          <p:spPr>
            <a:xfrm flipH="1">
              <a:off x="3855723" y="3136163"/>
              <a:ext cx="311682" cy="866879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</p:grpSp>
      <p:grpSp>
        <p:nvGrpSpPr>
          <p:cNvPr id="12" name="Group 69"/>
          <p:cNvGrpSpPr/>
          <p:nvPr/>
        </p:nvGrpSpPr>
        <p:grpSpPr>
          <a:xfrm>
            <a:off x="3647441" y="2707638"/>
            <a:ext cx="2570479" cy="2519685"/>
            <a:chOff x="3647441" y="2707638"/>
            <a:chExt cx="2570479" cy="2519685"/>
          </a:xfrm>
          <a:scene3d>
            <a:camera prst="orthographicFront">
              <a:rot lat="0" lon="0" rev="16200000"/>
            </a:camera>
            <a:lightRig rig="threePt" dir="t"/>
          </a:scene3d>
        </p:grpSpPr>
        <p:sp>
          <p:nvSpPr>
            <p:cNvPr id="13" name="Oval 70"/>
            <p:cNvSpPr/>
            <p:nvPr/>
          </p:nvSpPr>
          <p:spPr>
            <a:xfrm>
              <a:off x="3647441" y="2707638"/>
              <a:ext cx="508004" cy="50800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0000"/>
            </a:solidFill>
            <a:ln w="12701" cap="flat">
              <a:solidFill>
                <a:srgbClr val="C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NZ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cxnSp>
          <p:nvCxnSpPr>
            <p:cNvPr id="14" name="Straight Arrow Connector 71"/>
            <p:cNvCxnSpPr>
              <a:stCxn id="13" idx="6"/>
            </p:cNvCxnSpPr>
            <p:nvPr/>
          </p:nvCxnSpPr>
          <p:spPr>
            <a:xfrm flipV="1">
              <a:off x="4081049" y="2778761"/>
              <a:ext cx="912589" cy="362486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cxnSp>
          <p:nvCxnSpPr>
            <p:cNvPr id="15" name="Straight Arrow Connector 72"/>
            <p:cNvCxnSpPr>
              <a:stCxn id="13" idx="6"/>
            </p:cNvCxnSpPr>
            <p:nvPr/>
          </p:nvCxnSpPr>
          <p:spPr>
            <a:xfrm flipV="1">
              <a:off x="4081049" y="3131088"/>
              <a:ext cx="1815029" cy="10159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cxnSp>
          <p:nvCxnSpPr>
            <p:cNvPr id="16" name="Straight Arrow Connector 73"/>
            <p:cNvCxnSpPr>
              <a:stCxn id="13" idx="6"/>
            </p:cNvCxnSpPr>
            <p:nvPr/>
          </p:nvCxnSpPr>
          <p:spPr>
            <a:xfrm>
              <a:off x="4081049" y="3141247"/>
              <a:ext cx="2136871" cy="861795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cxnSp>
          <p:nvCxnSpPr>
            <p:cNvPr id="17" name="Straight Arrow Connector 74"/>
            <p:cNvCxnSpPr>
              <a:stCxn id="13" idx="6"/>
            </p:cNvCxnSpPr>
            <p:nvPr/>
          </p:nvCxnSpPr>
          <p:spPr>
            <a:xfrm>
              <a:off x="4081049" y="3141247"/>
              <a:ext cx="1794702" cy="1733748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cxnSp>
          <p:nvCxnSpPr>
            <p:cNvPr id="18" name="Straight Arrow Connector 75"/>
            <p:cNvCxnSpPr>
              <a:stCxn id="13" idx="6"/>
            </p:cNvCxnSpPr>
            <p:nvPr/>
          </p:nvCxnSpPr>
          <p:spPr>
            <a:xfrm>
              <a:off x="4081049" y="3141247"/>
              <a:ext cx="892272" cy="2086076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cxnSp>
          <p:nvCxnSpPr>
            <p:cNvPr id="19" name="Straight Arrow Connector 76"/>
            <p:cNvCxnSpPr>
              <a:stCxn id="13" idx="6"/>
            </p:cNvCxnSpPr>
            <p:nvPr/>
          </p:nvCxnSpPr>
          <p:spPr>
            <a:xfrm>
              <a:off x="4081049" y="3141247"/>
              <a:ext cx="55879" cy="1733748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cxnSp>
          <p:nvCxnSpPr>
            <p:cNvPr id="20" name="Straight Arrow Connector 77"/>
            <p:cNvCxnSpPr>
              <a:stCxn id="13" idx="6"/>
            </p:cNvCxnSpPr>
            <p:nvPr/>
          </p:nvCxnSpPr>
          <p:spPr>
            <a:xfrm flipH="1">
              <a:off x="3769357" y="3141247"/>
              <a:ext cx="311692" cy="866869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</p:grpSp>
      <p:grpSp>
        <p:nvGrpSpPr>
          <p:cNvPr id="21" name="Group 51"/>
          <p:cNvGrpSpPr/>
          <p:nvPr/>
        </p:nvGrpSpPr>
        <p:grpSpPr>
          <a:xfrm>
            <a:off x="3647441" y="2641601"/>
            <a:ext cx="2570479" cy="2519674"/>
            <a:chOff x="3647441" y="2641601"/>
            <a:chExt cx="2570479" cy="2519674"/>
          </a:xfrm>
          <a:scene3d>
            <a:camera prst="orthographicFront">
              <a:rot lat="0" lon="0" rev="13500000"/>
            </a:camera>
            <a:lightRig rig="threePt" dir="t"/>
          </a:scene3d>
        </p:grpSpPr>
        <p:sp>
          <p:nvSpPr>
            <p:cNvPr id="22" name="Oval 52"/>
            <p:cNvSpPr/>
            <p:nvPr/>
          </p:nvSpPr>
          <p:spPr>
            <a:xfrm>
              <a:off x="3647441" y="2641601"/>
              <a:ext cx="508004" cy="50800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0000"/>
            </a:solidFill>
            <a:ln w="12701" cap="flat">
              <a:solidFill>
                <a:srgbClr val="C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NZ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cxnSp>
          <p:nvCxnSpPr>
            <p:cNvPr id="23" name="Straight Arrow Connector 53"/>
            <p:cNvCxnSpPr>
              <a:stCxn id="22" idx="6"/>
            </p:cNvCxnSpPr>
            <p:nvPr/>
          </p:nvCxnSpPr>
          <p:spPr>
            <a:xfrm flipV="1">
              <a:off x="4081049" y="2712723"/>
              <a:ext cx="912589" cy="362486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cxnSp>
          <p:nvCxnSpPr>
            <p:cNvPr id="24" name="Straight Arrow Connector 54"/>
            <p:cNvCxnSpPr>
              <a:stCxn id="22" idx="6"/>
            </p:cNvCxnSpPr>
            <p:nvPr/>
          </p:nvCxnSpPr>
          <p:spPr>
            <a:xfrm flipV="1">
              <a:off x="4081049" y="3065041"/>
              <a:ext cx="1815029" cy="10168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cxnSp>
          <p:nvCxnSpPr>
            <p:cNvPr id="25" name="Straight Arrow Connector 55"/>
            <p:cNvCxnSpPr>
              <a:stCxn id="22" idx="6"/>
            </p:cNvCxnSpPr>
            <p:nvPr/>
          </p:nvCxnSpPr>
          <p:spPr>
            <a:xfrm>
              <a:off x="4081049" y="3075209"/>
              <a:ext cx="2136871" cy="861795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cxnSp>
          <p:nvCxnSpPr>
            <p:cNvPr id="26" name="Straight Arrow Connector 56"/>
            <p:cNvCxnSpPr>
              <a:stCxn id="22" idx="6"/>
            </p:cNvCxnSpPr>
            <p:nvPr/>
          </p:nvCxnSpPr>
          <p:spPr>
            <a:xfrm>
              <a:off x="4081049" y="3075209"/>
              <a:ext cx="1794702" cy="1733748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cxnSp>
          <p:nvCxnSpPr>
            <p:cNvPr id="27" name="Straight Arrow Connector 57"/>
            <p:cNvCxnSpPr>
              <a:stCxn id="22" idx="6"/>
            </p:cNvCxnSpPr>
            <p:nvPr/>
          </p:nvCxnSpPr>
          <p:spPr>
            <a:xfrm>
              <a:off x="4081049" y="3075209"/>
              <a:ext cx="892272" cy="2086066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cxnSp>
          <p:nvCxnSpPr>
            <p:cNvPr id="28" name="Straight Arrow Connector 58"/>
            <p:cNvCxnSpPr>
              <a:stCxn id="22" idx="6"/>
            </p:cNvCxnSpPr>
            <p:nvPr/>
          </p:nvCxnSpPr>
          <p:spPr>
            <a:xfrm>
              <a:off x="4081049" y="3075209"/>
              <a:ext cx="55879" cy="1733748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cxnSp>
          <p:nvCxnSpPr>
            <p:cNvPr id="29" name="Straight Arrow Connector 59"/>
            <p:cNvCxnSpPr>
              <a:stCxn id="22" idx="6"/>
            </p:cNvCxnSpPr>
            <p:nvPr/>
          </p:nvCxnSpPr>
          <p:spPr>
            <a:xfrm flipH="1">
              <a:off x="3769357" y="3075209"/>
              <a:ext cx="311692" cy="866869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</p:grpSp>
      <p:grpSp>
        <p:nvGrpSpPr>
          <p:cNvPr id="39" name="Group 78"/>
          <p:cNvGrpSpPr/>
          <p:nvPr/>
        </p:nvGrpSpPr>
        <p:grpSpPr>
          <a:xfrm>
            <a:off x="3710936" y="2700022"/>
            <a:ext cx="2570479" cy="2519674"/>
            <a:chOff x="3710936" y="2700022"/>
            <a:chExt cx="2570479" cy="2519674"/>
          </a:xfrm>
          <a:scene3d>
            <a:camera prst="orthographicFront">
              <a:rot lat="0" lon="0" rev="10800000"/>
            </a:camera>
            <a:lightRig rig="threePt" dir="t"/>
          </a:scene3d>
        </p:grpSpPr>
        <p:sp>
          <p:nvSpPr>
            <p:cNvPr id="40" name="Oval 79"/>
            <p:cNvSpPr/>
            <p:nvPr/>
          </p:nvSpPr>
          <p:spPr>
            <a:xfrm>
              <a:off x="3710936" y="2700022"/>
              <a:ext cx="508004" cy="50800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0000"/>
            </a:solidFill>
            <a:ln w="12701" cap="flat">
              <a:solidFill>
                <a:srgbClr val="C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NZ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cxnSp>
          <p:nvCxnSpPr>
            <p:cNvPr id="41" name="Straight Arrow Connector 80"/>
            <p:cNvCxnSpPr>
              <a:stCxn id="40" idx="6"/>
            </p:cNvCxnSpPr>
            <p:nvPr/>
          </p:nvCxnSpPr>
          <p:spPr>
            <a:xfrm flipV="1">
              <a:off x="4144545" y="2771144"/>
              <a:ext cx="912599" cy="362477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cxnSp>
          <p:nvCxnSpPr>
            <p:cNvPr id="42" name="Straight Arrow Connector 81"/>
            <p:cNvCxnSpPr>
              <a:stCxn id="40" idx="6"/>
            </p:cNvCxnSpPr>
            <p:nvPr/>
          </p:nvCxnSpPr>
          <p:spPr>
            <a:xfrm flipV="1">
              <a:off x="4144545" y="3123462"/>
              <a:ext cx="1815029" cy="10159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cxnSp>
          <p:nvCxnSpPr>
            <p:cNvPr id="43" name="Straight Arrow Connector 82"/>
            <p:cNvCxnSpPr>
              <a:stCxn id="40" idx="6"/>
            </p:cNvCxnSpPr>
            <p:nvPr/>
          </p:nvCxnSpPr>
          <p:spPr>
            <a:xfrm>
              <a:off x="4144545" y="3133621"/>
              <a:ext cx="2136870" cy="861794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cxnSp>
          <p:nvCxnSpPr>
            <p:cNvPr id="44" name="Straight Arrow Connector 83"/>
            <p:cNvCxnSpPr>
              <a:stCxn id="40" idx="6"/>
            </p:cNvCxnSpPr>
            <p:nvPr/>
          </p:nvCxnSpPr>
          <p:spPr>
            <a:xfrm>
              <a:off x="4144545" y="3133621"/>
              <a:ext cx="1794711" cy="1733757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cxnSp>
          <p:nvCxnSpPr>
            <p:cNvPr id="45" name="Straight Arrow Connector 84"/>
            <p:cNvCxnSpPr>
              <a:stCxn id="40" idx="6"/>
            </p:cNvCxnSpPr>
            <p:nvPr/>
          </p:nvCxnSpPr>
          <p:spPr>
            <a:xfrm>
              <a:off x="4144545" y="3133621"/>
              <a:ext cx="892271" cy="2086075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cxnSp>
          <p:nvCxnSpPr>
            <p:cNvPr id="46" name="Straight Arrow Connector 85"/>
            <p:cNvCxnSpPr>
              <a:stCxn id="40" idx="6"/>
            </p:cNvCxnSpPr>
            <p:nvPr/>
          </p:nvCxnSpPr>
          <p:spPr>
            <a:xfrm>
              <a:off x="4144545" y="3133621"/>
              <a:ext cx="55879" cy="1733757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cxnSp>
          <p:nvCxnSpPr>
            <p:cNvPr id="47" name="Straight Arrow Connector 86"/>
            <p:cNvCxnSpPr>
              <a:stCxn id="40" idx="6"/>
            </p:cNvCxnSpPr>
            <p:nvPr/>
          </p:nvCxnSpPr>
          <p:spPr>
            <a:xfrm flipH="1">
              <a:off x="3832863" y="3133621"/>
              <a:ext cx="311682" cy="866879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</p:grpSp>
      <p:grpSp>
        <p:nvGrpSpPr>
          <p:cNvPr id="48" name="Group 60"/>
          <p:cNvGrpSpPr/>
          <p:nvPr/>
        </p:nvGrpSpPr>
        <p:grpSpPr>
          <a:xfrm>
            <a:off x="3647441" y="2646675"/>
            <a:ext cx="2570479" cy="2519684"/>
            <a:chOff x="3647441" y="2646675"/>
            <a:chExt cx="2570479" cy="2519684"/>
          </a:xfrm>
          <a:scene3d>
            <a:camera prst="orthographicFront">
              <a:rot lat="0" lon="0" rev="8100000"/>
            </a:camera>
            <a:lightRig rig="threePt" dir="t"/>
          </a:scene3d>
        </p:grpSpPr>
        <p:sp>
          <p:nvSpPr>
            <p:cNvPr id="49" name="Oval 61"/>
            <p:cNvSpPr/>
            <p:nvPr/>
          </p:nvSpPr>
          <p:spPr>
            <a:xfrm>
              <a:off x="3647441" y="2646675"/>
              <a:ext cx="508004" cy="50800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0000"/>
            </a:solidFill>
            <a:ln w="12701" cap="flat">
              <a:solidFill>
                <a:srgbClr val="C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NZ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cxnSp>
          <p:nvCxnSpPr>
            <p:cNvPr id="50" name="Straight Arrow Connector 62"/>
            <p:cNvCxnSpPr>
              <a:stCxn id="49" idx="6"/>
            </p:cNvCxnSpPr>
            <p:nvPr/>
          </p:nvCxnSpPr>
          <p:spPr>
            <a:xfrm flipV="1">
              <a:off x="4081049" y="2717797"/>
              <a:ext cx="912589" cy="362487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cxnSp>
          <p:nvCxnSpPr>
            <p:cNvPr id="51" name="Straight Arrow Connector 63"/>
            <p:cNvCxnSpPr>
              <a:stCxn id="49" idx="6"/>
            </p:cNvCxnSpPr>
            <p:nvPr/>
          </p:nvCxnSpPr>
          <p:spPr>
            <a:xfrm flipV="1">
              <a:off x="4081049" y="3070125"/>
              <a:ext cx="1815029" cy="10159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cxnSp>
          <p:nvCxnSpPr>
            <p:cNvPr id="52" name="Straight Arrow Connector 64"/>
            <p:cNvCxnSpPr>
              <a:stCxn id="49" idx="6"/>
            </p:cNvCxnSpPr>
            <p:nvPr/>
          </p:nvCxnSpPr>
          <p:spPr>
            <a:xfrm>
              <a:off x="4081049" y="3080284"/>
              <a:ext cx="2136871" cy="861794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cxnSp>
          <p:nvCxnSpPr>
            <p:cNvPr id="53" name="Straight Arrow Connector 65"/>
            <p:cNvCxnSpPr>
              <a:stCxn id="49" idx="6"/>
            </p:cNvCxnSpPr>
            <p:nvPr/>
          </p:nvCxnSpPr>
          <p:spPr>
            <a:xfrm>
              <a:off x="4081049" y="3080284"/>
              <a:ext cx="1794702" cy="1733748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cxnSp>
          <p:nvCxnSpPr>
            <p:cNvPr id="54" name="Straight Arrow Connector 66"/>
            <p:cNvCxnSpPr>
              <a:stCxn id="49" idx="6"/>
            </p:cNvCxnSpPr>
            <p:nvPr/>
          </p:nvCxnSpPr>
          <p:spPr>
            <a:xfrm>
              <a:off x="4081049" y="3080284"/>
              <a:ext cx="892272" cy="2086075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cxnSp>
          <p:nvCxnSpPr>
            <p:cNvPr id="55" name="Straight Arrow Connector 67"/>
            <p:cNvCxnSpPr>
              <a:stCxn id="49" idx="6"/>
            </p:cNvCxnSpPr>
            <p:nvPr/>
          </p:nvCxnSpPr>
          <p:spPr>
            <a:xfrm>
              <a:off x="4081049" y="3080284"/>
              <a:ext cx="55879" cy="1733748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cxnSp>
          <p:nvCxnSpPr>
            <p:cNvPr id="56" name="Straight Arrow Connector 68"/>
            <p:cNvCxnSpPr>
              <a:stCxn id="49" idx="6"/>
            </p:cNvCxnSpPr>
            <p:nvPr/>
          </p:nvCxnSpPr>
          <p:spPr>
            <a:xfrm flipH="1">
              <a:off x="3769357" y="3080284"/>
              <a:ext cx="311692" cy="866879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</p:grpSp>
      <p:grpSp>
        <p:nvGrpSpPr>
          <p:cNvPr id="66" name="Group 33"/>
          <p:cNvGrpSpPr/>
          <p:nvPr/>
        </p:nvGrpSpPr>
        <p:grpSpPr>
          <a:xfrm>
            <a:off x="3708404" y="2611124"/>
            <a:ext cx="2570479" cy="2519674"/>
            <a:chOff x="3708404" y="2611124"/>
            <a:chExt cx="2570479" cy="2519674"/>
          </a:xfrm>
          <a:scene3d>
            <a:camera prst="orthographicFront">
              <a:rot lat="0" lon="0" rev="2700000"/>
            </a:camera>
            <a:lightRig rig="threePt" dir="t"/>
          </a:scene3d>
        </p:grpSpPr>
        <p:sp>
          <p:nvSpPr>
            <p:cNvPr id="67" name="Oval 34"/>
            <p:cNvSpPr/>
            <p:nvPr/>
          </p:nvSpPr>
          <p:spPr>
            <a:xfrm>
              <a:off x="3708404" y="2611124"/>
              <a:ext cx="508004" cy="50800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0000"/>
            </a:solidFill>
            <a:ln w="12701" cap="flat">
              <a:solidFill>
                <a:srgbClr val="C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NZ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cxnSp>
          <p:nvCxnSpPr>
            <p:cNvPr id="68" name="Straight Arrow Connector 35"/>
            <p:cNvCxnSpPr>
              <a:stCxn id="67" idx="6"/>
            </p:cNvCxnSpPr>
            <p:nvPr/>
          </p:nvCxnSpPr>
          <p:spPr>
            <a:xfrm flipV="1">
              <a:off x="4142003" y="2682236"/>
              <a:ext cx="912599" cy="362487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cxnSp>
          <p:nvCxnSpPr>
            <p:cNvPr id="69" name="Straight Arrow Connector 36"/>
            <p:cNvCxnSpPr>
              <a:stCxn id="67" idx="6"/>
            </p:cNvCxnSpPr>
            <p:nvPr/>
          </p:nvCxnSpPr>
          <p:spPr>
            <a:xfrm flipV="1">
              <a:off x="4142003" y="3034564"/>
              <a:ext cx="1815029" cy="10159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cxnSp>
          <p:nvCxnSpPr>
            <p:cNvPr id="70" name="Straight Arrow Connector 37"/>
            <p:cNvCxnSpPr>
              <a:stCxn id="67" idx="6"/>
            </p:cNvCxnSpPr>
            <p:nvPr/>
          </p:nvCxnSpPr>
          <p:spPr>
            <a:xfrm>
              <a:off x="4142003" y="3044723"/>
              <a:ext cx="2136880" cy="861794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cxnSp>
          <p:nvCxnSpPr>
            <p:cNvPr id="71" name="Straight Arrow Connector 38"/>
            <p:cNvCxnSpPr>
              <a:stCxn id="67" idx="6"/>
            </p:cNvCxnSpPr>
            <p:nvPr/>
          </p:nvCxnSpPr>
          <p:spPr>
            <a:xfrm>
              <a:off x="4142003" y="3044723"/>
              <a:ext cx="1794711" cy="1733748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cxnSp>
          <p:nvCxnSpPr>
            <p:cNvPr id="72" name="Straight Arrow Connector 39"/>
            <p:cNvCxnSpPr>
              <a:stCxn id="67" idx="6"/>
            </p:cNvCxnSpPr>
            <p:nvPr/>
          </p:nvCxnSpPr>
          <p:spPr>
            <a:xfrm>
              <a:off x="4142003" y="3044723"/>
              <a:ext cx="892281" cy="2086075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cxnSp>
          <p:nvCxnSpPr>
            <p:cNvPr id="73" name="Straight Arrow Connector 40"/>
            <p:cNvCxnSpPr>
              <a:stCxn id="67" idx="6"/>
            </p:cNvCxnSpPr>
            <p:nvPr/>
          </p:nvCxnSpPr>
          <p:spPr>
            <a:xfrm>
              <a:off x="4142003" y="3044723"/>
              <a:ext cx="55879" cy="1733748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  <p:cxnSp>
          <p:nvCxnSpPr>
            <p:cNvPr id="74" name="Straight Arrow Connector 41"/>
            <p:cNvCxnSpPr>
              <a:stCxn id="67" idx="6"/>
            </p:cNvCxnSpPr>
            <p:nvPr/>
          </p:nvCxnSpPr>
          <p:spPr>
            <a:xfrm flipH="1">
              <a:off x="3830321" y="3044723"/>
              <a:ext cx="311682" cy="866879"/>
            </a:xfrm>
            <a:prstGeom prst="straightConnector1">
              <a:avLst/>
            </a:prstGeom>
            <a:noFill/>
            <a:ln w="50804" cap="flat">
              <a:solidFill>
                <a:srgbClr val="FF0000"/>
              </a:solidFill>
              <a:prstDash val="solid"/>
              <a:miter/>
              <a:tailEnd type="arrow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01322"/>
            <a:ext cx="9072000" cy="1261798"/>
          </a:xfrm>
        </p:spPr>
        <p:txBody>
          <a:bodyPr/>
          <a:lstStyle/>
          <a:p>
            <a:pPr lvl="0"/>
            <a:r>
              <a:rPr lang="en-NZ" sz="3200" b="1">
                <a:solidFill>
                  <a:srgbClr val="BB2025"/>
                </a:solidFill>
                <a:latin typeface="Lato" pitchFamily="34"/>
                <a:ea typeface="Lato" pitchFamily="34"/>
                <a:cs typeface="Lato" pitchFamily="34"/>
              </a:rPr>
              <a:t>History of the KCC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800" y="1443215"/>
            <a:ext cx="8667753" cy="4384081"/>
          </a:xfrm>
        </p:spPr>
        <p:txBody>
          <a:bodyPr/>
          <a:lstStyle/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Original full-mesh C code</a:t>
            </a:r>
          </a:p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Attempt at MS-ADTS algorithms in C</a:t>
            </a:r>
          </a:p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Dave Craft (2011) on Python inter-site algorithms</a:t>
            </a:r>
          </a:p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Late 2014—Early 2015 Douglas and myself</a:t>
            </a:r>
          </a:p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Samba 4.3 introduced, Samba 4.5 set as default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01322"/>
            <a:ext cx="9072000" cy="1261798"/>
          </a:xfrm>
        </p:spPr>
        <p:txBody>
          <a:bodyPr/>
          <a:lstStyle/>
          <a:p>
            <a:pPr lvl="0"/>
            <a:r>
              <a:rPr lang="en-NZ" sz="3200" b="1" dirty="0">
                <a:solidFill>
                  <a:srgbClr val="BB2025"/>
                </a:solidFill>
                <a:latin typeface="Lato" pitchFamily="34"/>
                <a:ea typeface="Lato" pitchFamily="34"/>
                <a:cs typeface="Lato" pitchFamily="34"/>
              </a:rPr>
              <a:t>Stages of the algorithm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800" y="1443215"/>
            <a:ext cx="8667753" cy="5130305"/>
          </a:xfrm>
        </p:spPr>
        <p:txBody>
          <a:bodyPr/>
          <a:lstStyle/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Intra-site algorithm</a:t>
            </a:r>
          </a:p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Inter-site algorithm</a:t>
            </a:r>
          </a:p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Removing unneeded connections</a:t>
            </a:r>
          </a:p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Translate connections</a:t>
            </a:r>
            <a:br>
              <a:rPr lang="en-NZ" sz="2400" dirty="0"/>
            </a:br>
            <a:endParaRPr lang="en-NZ" sz="2400" dirty="0"/>
          </a:p>
          <a:p>
            <a:pPr lvl="0">
              <a:buSzPct val="100000"/>
            </a:pPr>
            <a:r>
              <a:rPr lang="en-NZ" sz="2400" dirty="0"/>
              <a:t>Although the KCC creates ‘connection’ objects, they may not represent the underlying replication. They are only the implied connections given the current network topology.</a:t>
            </a:r>
          </a:p>
        </p:txBody>
      </p:sp>
    </p:spTree>
    <p:extLst>
      <p:ext uri="{BB962C8B-B14F-4D97-AF65-F5344CB8AC3E}">
        <p14:creationId xmlns:p14="http://schemas.microsoft.com/office/powerpoint/2010/main" val="3793332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01322"/>
            <a:ext cx="9072000" cy="1261798"/>
          </a:xfrm>
        </p:spPr>
        <p:txBody>
          <a:bodyPr/>
          <a:lstStyle/>
          <a:p>
            <a:pPr lvl="0"/>
            <a:r>
              <a:rPr lang="en-NZ" sz="3200" b="1" dirty="0">
                <a:solidFill>
                  <a:srgbClr val="BB2025"/>
                </a:solidFill>
                <a:latin typeface="Lato" pitchFamily="34"/>
                <a:ea typeface="Lato" pitchFamily="34"/>
                <a:cs typeface="Lato" pitchFamily="34"/>
              </a:rPr>
              <a:t>Pre-requisites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800" y="1443215"/>
            <a:ext cx="8667753" cy="4384081"/>
          </a:xfrm>
        </p:spPr>
        <p:txBody>
          <a:bodyPr/>
          <a:lstStyle/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Transport – IP</a:t>
            </a:r>
          </a:p>
          <a:p>
            <a:pPr lvl="0" algn="l" hangingPunct="1">
              <a:lnSpc>
                <a:spcPct val="100000"/>
              </a:lnSpc>
              <a:spcAft>
                <a:spcPts val="0"/>
              </a:spcAft>
            </a:pPr>
            <a:r>
              <a:rPr lang="en-NZ" sz="12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dn</a:t>
            </a:r>
            <a:r>
              <a:rPr lang="en-NZ" sz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CN=IP,CN=Inter-Site </a:t>
            </a:r>
            <a:r>
              <a:rPr lang="en-NZ" sz="12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Transports,CN</a:t>
            </a:r>
            <a:r>
              <a:rPr lang="en-NZ" sz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lang="en-NZ" sz="12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Sites,CN</a:t>
            </a:r>
            <a:r>
              <a:rPr lang="en-NZ" sz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lang="en-NZ" sz="12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Configuration,DC</a:t>
            </a:r>
            <a:r>
              <a:rPr lang="en-NZ" sz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lang="en-NZ" sz="12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example,DC</a:t>
            </a:r>
            <a:r>
              <a:rPr lang="en-NZ" sz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=com</a:t>
            </a:r>
          </a:p>
          <a:p>
            <a:pPr lvl="0" algn="l" hangingPunct="1">
              <a:lnSpc>
                <a:spcPct val="100000"/>
              </a:lnSpc>
              <a:spcAft>
                <a:spcPts val="0"/>
              </a:spcAft>
            </a:pPr>
            <a:r>
              <a:rPr lang="en-NZ" sz="12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objectClass</a:t>
            </a:r>
            <a:r>
              <a:rPr lang="en-NZ" sz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lang="en-NZ" sz="12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interSiteTransport</a:t>
            </a:r>
            <a:endParaRPr lang="en-NZ" sz="1200" dirty="0">
              <a:solidFill>
                <a:prstClr val="black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342900" lvl="0" indent="-342900">
              <a:buSzPct val="100000"/>
              <a:buFont typeface="Arial" pitchFamily="34"/>
              <a:buChar char="•"/>
            </a:pPr>
            <a:endParaRPr lang="en-NZ" sz="2400" dirty="0"/>
          </a:p>
          <a:p>
            <a:pPr marL="342900" lvl="0" indent="-342900">
              <a:buSzPct val="100000"/>
              <a:buFont typeface="Arial" pitchFamily="34"/>
              <a:buChar char="•"/>
            </a:pPr>
            <a:r>
              <a:rPr lang="en-NZ" sz="2400" dirty="0"/>
              <a:t>Sites – Default-First-Site</a:t>
            </a:r>
          </a:p>
          <a:p>
            <a:pPr lvl="0" algn="l" hangingPunct="1">
              <a:lnSpc>
                <a:spcPct val="100000"/>
              </a:lnSpc>
              <a:spcAft>
                <a:spcPts val="0"/>
              </a:spcAft>
            </a:pPr>
            <a:r>
              <a:rPr lang="en-NZ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</a:t>
            </a:r>
            <a:r>
              <a:rPr lang="en-NZ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CN=Default-First-Site-</a:t>
            </a:r>
            <a:r>
              <a:rPr lang="en-NZ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Name,CN</a:t>
            </a:r>
            <a:r>
              <a:rPr lang="en-NZ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Sites,CN</a:t>
            </a:r>
            <a:r>
              <a:rPr lang="en-NZ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Configuration,DC</a:t>
            </a:r>
            <a:r>
              <a:rPr lang="en-NZ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example,DC</a:t>
            </a:r>
            <a:r>
              <a:rPr lang="en-NZ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=com</a:t>
            </a:r>
          </a:p>
          <a:p>
            <a:pPr lvl="0" algn="l" hangingPunct="1">
              <a:lnSpc>
                <a:spcPct val="100000"/>
              </a:lnSpc>
              <a:spcAft>
                <a:spcPts val="0"/>
              </a:spcAft>
            </a:pPr>
            <a:r>
              <a:rPr lang="en-NZ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objectClass</a:t>
            </a:r>
            <a:r>
              <a:rPr lang="en-NZ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site</a:t>
            </a:r>
          </a:p>
          <a:p>
            <a:pPr lvl="0" algn="l" hangingPunct="1">
              <a:lnSpc>
                <a:spcPct val="100000"/>
              </a:lnSpc>
              <a:spcAft>
                <a:spcPts val="0"/>
              </a:spcAft>
            </a:pPr>
            <a:endParaRPr lang="en-NZ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 hangingPunct="1">
              <a:lnSpc>
                <a:spcPct val="100000"/>
              </a:lnSpc>
              <a:spcAft>
                <a:spcPts val="0"/>
              </a:spcAft>
            </a:pPr>
            <a:endParaRPr lang="en-NZ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 hangingPunct="1">
              <a:lnSpc>
                <a:spcPct val="100000"/>
              </a:lnSpc>
              <a:spcAft>
                <a:spcPts val="0"/>
              </a:spcAft>
            </a:pPr>
            <a:r>
              <a:rPr lang="en-NZ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</a:t>
            </a:r>
            <a:r>
              <a:rPr lang="en-NZ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CN=NTDS Site </a:t>
            </a:r>
            <a:r>
              <a:rPr lang="en-NZ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Settings,CN</a:t>
            </a:r>
            <a:r>
              <a:rPr lang="en-NZ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=Default-First-Site-</a:t>
            </a:r>
            <a:r>
              <a:rPr lang="en-NZ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Name,CN</a:t>
            </a:r>
            <a:r>
              <a:rPr lang="en-NZ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Sites,CN</a:t>
            </a:r>
            <a:r>
              <a:rPr lang="en-NZ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Configuration,DC</a:t>
            </a:r>
            <a:r>
              <a:rPr lang="en-NZ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example,DC</a:t>
            </a:r>
            <a:r>
              <a:rPr lang="en-NZ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=com</a:t>
            </a:r>
          </a:p>
          <a:p>
            <a:pPr lvl="0" algn="l" hangingPunct="1">
              <a:lnSpc>
                <a:spcPct val="100000"/>
              </a:lnSpc>
              <a:spcAft>
                <a:spcPts val="0"/>
              </a:spcAft>
            </a:pPr>
            <a:r>
              <a:rPr lang="en-NZ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objectClass</a:t>
            </a:r>
            <a:r>
              <a:rPr lang="en-NZ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NZ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nTDSSiteSettings</a:t>
            </a:r>
            <a:endParaRPr lang="en-NZ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 hangingPunct="1">
              <a:lnSpc>
                <a:spcPct val="100000"/>
              </a:lnSpc>
              <a:spcAft>
                <a:spcPts val="0"/>
              </a:spcAft>
            </a:pPr>
            <a:r>
              <a:rPr lang="en-NZ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interSiteTopologyGenerator</a:t>
            </a:r>
            <a:r>
              <a:rPr lang="en-NZ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CN=NTDS </a:t>
            </a:r>
            <a:r>
              <a:rPr lang="en-NZ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Settings,CN</a:t>
            </a:r>
            <a:r>
              <a:rPr lang="en-NZ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=DC,CN=</a:t>
            </a:r>
            <a:r>
              <a:rPr lang="en-NZ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Servers,CN</a:t>
            </a:r>
            <a:r>
              <a:rPr lang="en-NZ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=Default-First-Site-</a:t>
            </a:r>
            <a:r>
              <a:rPr lang="en-NZ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Name,CN</a:t>
            </a:r>
            <a:r>
              <a:rPr lang="en-NZ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Sites,CN</a:t>
            </a:r>
            <a:r>
              <a:rPr lang="en-NZ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Configuration,DC</a:t>
            </a:r>
            <a:r>
              <a:rPr lang="en-NZ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example,DC</a:t>
            </a:r>
            <a:r>
              <a:rPr lang="en-NZ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=com</a:t>
            </a:r>
          </a:p>
        </p:txBody>
      </p:sp>
    </p:spTree>
    <p:extLst>
      <p:ext uri="{BB962C8B-B14F-4D97-AF65-F5344CB8AC3E}">
        <p14:creationId xmlns:p14="http://schemas.microsoft.com/office/powerpoint/2010/main" val="269305188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1 Catalyst%20 %20Presentation%20Template%20Feb%20201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ster2 Catalyst%20 %20Presentation%20Template%20Feb%202017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1115</Words>
  <Application>Microsoft Office PowerPoint</Application>
  <PresentationFormat>Custom</PresentationFormat>
  <Paragraphs>363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8" baseType="lpstr">
      <vt:lpstr>Microsoft YaHei</vt:lpstr>
      <vt:lpstr>Arial</vt:lpstr>
      <vt:lpstr>Calibri</vt:lpstr>
      <vt:lpstr>Courier New</vt:lpstr>
      <vt:lpstr>Lato</vt:lpstr>
      <vt:lpstr>Lohit Hindi</vt:lpstr>
      <vt:lpstr>Mangal</vt:lpstr>
      <vt:lpstr>Segoe UI</vt:lpstr>
      <vt:lpstr>Tahoma</vt:lpstr>
      <vt:lpstr>Times New Roman</vt:lpstr>
      <vt:lpstr>WenQuanYi Micro Hei</vt:lpstr>
      <vt:lpstr>Master1 Catalyst%20 %20Presentation%20Template%20Feb%202017</vt:lpstr>
      <vt:lpstr>Master2 Catalyst%20 %20Presentation%20Template%20Feb%2020171</vt:lpstr>
      <vt:lpstr>Samba KCC: Saying No to Full Mesh Replication</vt:lpstr>
      <vt:lpstr>What is the KCC?</vt:lpstr>
      <vt:lpstr>What is the KCC?</vt:lpstr>
      <vt:lpstr>What is the KCC?</vt:lpstr>
      <vt:lpstr>What is the KCC?</vt:lpstr>
      <vt:lpstr>What is the KCC?</vt:lpstr>
      <vt:lpstr>History of the KCC</vt:lpstr>
      <vt:lpstr>Stages of the algorithm</vt:lpstr>
      <vt:lpstr>Pre-requisites</vt:lpstr>
      <vt:lpstr>Pre-requisites</vt:lpstr>
      <vt:lpstr>Pre-requisites - Scenarios</vt:lpstr>
      <vt:lpstr>Intra-site algorithm</vt:lpstr>
      <vt:lpstr>Intra-site algorithm</vt:lpstr>
      <vt:lpstr>Intra-site algorithm</vt:lpstr>
      <vt:lpstr>Intra-site algorithm</vt:lpstr>
      <vt:lpstr>Inter-site algorithm</vt:lpstr>
      <vt:lpstr>Inter-site algorithm</vt:lpstr>
      <vt:lpstr>Inter-site algorithm</vt:lpstr>
      <vt:lpstr>Inter-site algorithm</vt:lpstr>
      <vt:lpstr>Inter-site algorithm</vt:lpstr>
      <vt:lpstr>Inter-site algorithm</vt:lpstr>
      <vt:lpstr>Inter-site algorithm</vt:lpstr>
      <vt:lpstr>Inter-site algorithm</vt:lpstr>
      <vt:lpstr>Inter-site algorithm</vt:lpstr>
      <vt:lpstr>Inter-site algorithm</vt:lpstr>
      <vt:lpstr>Inter-site algorithm</vt:lpstr>
      <vt:lpstr>Inter-site algorithm</vt:lpstr>
      <vt:lpstr>Inter-site algorithm</vt:lpstr>
      <vt:lpstr>Inter-site algorithm</vt:lpstr>
      <vt:lpstr>Inter-site algorithm</vt:lpstr>
      <vt:lpstr>Inter-site algorithm</vt:lpstr>
      <vt:lpstr>Inter-site algorithm - Failover</vt:lpstr>
      <vt:lpstr>Inter-site algorithm - Failover</vt:lpstr>
      <vt:lpstr>Remove unneeded connections</vt:lpstr>
      <vt:lpstr>Translate connections</vt:lpstr>
      <vt:lpstr>Two independent tasks running</vt:lpstr>
      <vt:lpstr>Translate connections</vt:lpstr>
      <vt:lpstr>The end result</vt:lpstr>
      <vt:lpstr>Challenges</vt:lpstr>
      <vt:lpstr>More challenges</vt:lpstr>
      <vt:lpstr>Incomplete features</vt:lpstr>
      <vt:lpstr>Incomplete features</vt:lpstr>
      <vt:lpstr>Alternative topology strategies</vt:lpstr>
      <vt:lpstr>Alternative topology strategies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Catalyst new template</dc:title>
  <dc:creator>Garming Sam</dc:creator>
  <cp:lastModifiedBy>Garming</cp:lastModifiedBy>
  <cp:revision>150</cp:revision>
  <dcterms:created xsi:type="dcterms:W3CDTF">2017-03-06T13:58:26Z</dcterms:created>
  <dcterms:modified xsi:type="dcterms:W3CDTF">2017-05-02T23:17:15Z</dcterms:modified>
</cp:coreProperties>
</file>