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ersonalized_medicine#cite_note-38"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671efcb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671efcb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5a953617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5a953617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5a95361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5a95361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5a953617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5a953617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121"/>
                </a:solidFill>
                <a:highlight>
                  <a:srgbClr val="FFFFFF"/>
                </a:highlight>
                <a:latin typeface="Times New Roman"/>
                <a:ea typeface="Times New Roman"/>
                <a:cs typeface="Times New Roman"/>
                <a:sym typeface="Times New Roman"/>
              </a:rPr>
              <a:t>A form of medicine that uses information about a person's genes, proteins, and environment to prevent, diagnose, and treat disease. In cancer, personalized medicine uses specific information about a person's tumor to help diagnose, plan treatment, find out how well treatment is working, or make a prognosis</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5d8f3972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5d8f3972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2"/>
                </a:solidFill>
                <a:highlight>
                  <a:srgbClr val="FFFFFF"/>
                </a:highlight>
              </a:rPr>
              <a:t>Precision medicine helps health care providers better understand the many things—including environment, lifestyle, and heredity—that play a role in a patient's health, disease, or condition. This information lets them more accurately predict which treatments will be most effective and safe, or possibly how to prevent the illness from starting in the first place.</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5d8f397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5d8f397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5a953617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5a953617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2"/>
                </a:solidFill>
                <a:highlight>
                  <a:srgbClr val="FFFFFF"/>
                </a:highlight>
              </a:rPr>
              <a:t>While precision medicine currently individualizes treatment mainly on the basis of genomic tests (e.g. Oncotype DX</a:t>
            </a:r>
            <a:r>
              <a:rPr baseline="30000" lang="en" sz="1200">
                <a:solidFill>
                  <a:srgbClr val="3366CC"/>
                </a:solidFill>
                <a:highlight>
                  <a:srgbClr val="FFFFFF"/>
                </a:highlight>
                <a:uFill>
                  <a:noFill/>
                </a:uFill>
                <a:hlinkClick r:id="rId2">
                  <a:extLst>
                    <a:ext uri="{A12FA001-AC4F-418D-AE19-62706E023703}">
                      <ahyp:hlinkClr val="tx"/>
                    </a:ext>
                  </a:extLst>
                </a:hlinkClick>
              </a:rPr>
              <a:t>[38]</a:t>
            </a:r>
            <a:r>
              <a:rPr lang="en" sz="1200">
                <a:solidFill>
                  <a:srgbClr val="202122"/>
                </a:solidFill>
                <a:highlight>
                  <a:srgbClr val="FFFFFF"/>
                </a:highlight>
              </a:rPr>
              <a:t>), several promising technology modalities are being developed, from techniques combining spectrometry and computational power to real-time imaging of drug effects in the body</a:t>
            </a:r>
            <a:endParaRPr sz="1200">
              <a:solidFill>
                <a:srgbClr val="202122"/>
              </a:solidFill>
              <a:highlight>
                <a:srgbClr val="FFFFFF"/>
              </a:highlight>
            </a:endParaRPr>
          </a:p>
          <a:p>
            <a:pPr indent="0" lvl="0" marL="0" rtl="0" algn="l">
              <a:spcBef>
                <a:spcPts val="0"/>
              </a:spcBef>
              <a:spcAft>
                <a:spcPts val="0"/>
              </a:spcAft>
              <a:buNone/>
            </a:pPr>
            <a:r>
              <a:t/>
            </a:r>
            <a:endParaRPr sz="1150">
              <a:solidFill>
                <a:srgbClr val="202122"/>
              </a:solidFill>
              <a:highlight>
                <a:srgbClr val="FFFFFF"/>
              </a:highlight>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Personalized medicine will shift medical practices upstream from the reactive treatment of disease, to proactive healthcare management including screening, early treatment, and prevention, and will alter the roles of both physician and patient</a:t>
            </a:r>
            <a:endParaRPr sz="1150">
              <a:solidFill>
                <a:srgbClr val="202122"/>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671efcb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671efcb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how much of </a:t>
            </a:r>
            <a:r>
              <a:rPr lang="en"/>
              <a:t>personalized</a:t>
            </a:r>
            <a:r>
              <a:rPr lang="en"/>
              <a:t> medicine has been used over the years, at first it wasn’t approved as much but it started to increase and then decrease by a lot in 2019 by the FDA.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671efcbc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671efcbc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number of how personalized medicine is helping people with more </a:t>
            </a:r>
            <a:r>
              <a:rPr lang="en"/>
              <a:t>complex</a:t>
            </a:r>
            <a:r>
              <a:rPr lang="en"/>
              <a:t> diseases.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671efcb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671efcbc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frontiersin.org/articles/10.3389/fgene.2020.569175/full#:~:text=In%20the%20early%201950s%2C%20scientists,of%20molecular%20biology%20contributed%20to" TargetMode="External"/><Relationship Id="rId4" Type="http://schemas.openxmlformats.org/officeDocument/2006/relationships/hyperlink" Target="https://www.genome.gov/genetics-glossary/Personalized-Medicine#:~:text=Definition&amp;text=Personalized%20medicine%20is%20an%20emerging,diagnosis%2C%20and%20treatment%20of%20disease" TargetMode="External"/><Relationship Id="rId5" Type="http://schemas.openxmlformats.org/officeDocument/2006/relationships/hyperlink" Target="https://pubmed.ncbi.nlm.nih.gov/16336000/#:~:text=Personalized%20medicine%20will%20shift%20medical,of%20both%20physician%20and%20patient." TargetMode="External"/><Relationship Id="rId6" Type="http://schemas.openxmlformats.org/officeDocument/2006/relationships/hyperlink" Target="https://www.drugtopics.com/view/limitations-persist-in-growth-of-precision-medicine" TargetMode="External"/><Relationship Id="rId7" Type="http://schemas.openxmlformats.org/officeDocument/2006/relationships/hyperlink" Target="https://www.northshore.org/healthy-you/10-things-you-should-know-about-personalized-medicine/" TargetMode="External"/><Relationship Id="rId8" Type="http://schemas.openxmlformats.org/officeDocument/2006/relationships/hyperlink" Target="https://pubmed.ncbi.nlm.nih.gov/3094074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11" Type="http://schemas.openxmlformats.org/officeDocument/2006/relationships/slide" Target="/ppt/slides/slide11.xml"/><Relationship Id="rId10" Type="http://schemas.openxmlformats.org/officeDocument/2006/relationships/slide" Target="/ppt/slides/slide10.xml"/><Relationship Id="rId9" Type="http://schemas.openxmlformats.org/officeDocument/2006/relationships/slide" Target="/ppt/slides/slide9.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Personalized Medicine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Gianna Sanone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am very much with this advancement of technology of medicine. This will allow us to understand a certain person’s structure and biology which will help doctors to protect people from diseases or from a disease becoming worse. This advancement has started from the 1950’s so it’s nothing new. It has been used more than you think it could be used for everyone but not everyone needs special attention. Some might disagree with me though.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2400"/>
              </a:spcBef>
              <a:spcAft>
                <a:spcPts val="0"/>
              </a:spcAft>
              <a:buNone/>
            </a:pPr>
            <a:r>
              <a:rPr lang="en" u="sng">
                <a:solidFill>
                  <a:schemeClr val="hlink"/>
                </a:solidFill>
                <a:hlinkClick r:id="rId3"/>
              </a:rPr>
              <a:t>Milestones in Personalized Medicine: From the Ancient Time to Nowaday</a:t>
            </a:r>
            <a:endParaRPr/>
          </a:p>
          <a:p>
            <a:pPr indent="0" lvl="0" marL="0" rtl="0" algn="l">
              <a:spcBef>
                <a:spcPts val="2400"/>
              </a:spcBef>
              <a:spcAft>
                <a:spcPts val="0"/>
              </a:spcAft>
              <a:buNone/>
            </a:pPr>
            <a:r>
              <a:rPr lang="en" u="sng">
                <a:solidFill>
                  <a:schemeClr val="hlink"/>
                </a:solidFill>
                <a:hlinkClick r:id="rId4"/>
              </a:rPr>
              <a:t>Personalized Medicine- National Human Genome Research Institute</a:t>
            </a:r>
            <a:endParaRPr/>
          </a:p>
          <a:p>
            <a:pPr indent="0" lvl="0" marL="0" rtl="0" algn="l">
              <a:spcBef>
                <a:spcPts val="1200"/>
              </a:spcBef>
              <a:spcAft>
                <a:spcPts val="0"/>
              </a:spcAft>
              <a:buNone/>
            </a:pPr>
            <a:r>
              <a:rPr lang="en" u="sng">
                <a:solidFill>
                  <a:schemeClr val="hlink"/>
                </a:solidFill>
                <a:hlinkClick r:id="rId5"/>
              </a:rPr>
              <a:t>The Personalized Medicine Coalition: goals and strategies</a:t>
            </a:r>
            <a:endParaRPr/>
          </a:p>
          <a:p>
            <a:pPr indent="0" lvl="0" marL="0" rtl="0" algn="l">
              <a:spcBef>
                <a:spcPts val="1200"/>
              </a:spcBef>
              <a:spcAft>
                <a:spcPts val="0"/>
              </a:spcAft>
              <a:buNone/>
            </a:pPr>
            <a:r>
              <a:rPr lang="en" u="sng">
                <a:solidFill>
                  <a:schemeClr val="hlink"/>
                </a:solidFill>
                <a:hlinkClick r:id="rId6"/>
              </a:rPr>
              <a:t>Limitations Persist in Growth of Precision Medicine</a:t>
            </a:r>
            <a:endParaRPr/>
          </a:p>
          <a:p>
            <a:pPr indent="0" lvl="0" marL="0" rtl="0" algn="l">
              <a:spcBef>
                <a:spcPts val="1200"/>
              </a:spcBef>
              <a:spcAft>
                <a:spcPts val="0"/>
              </a:spcAft>
              <a:buNone/>
            </a:pPr>
            <a:r>
              <a:rPr lang="en" u="sng">
                <a:solidFill>
                  <a:schemeClr val="hlink"/>
                </a:solidFill>
                <a:hlinkClick r:id="rId7"/>
              </a:rPr>
              <a:t>10 Things You Should Know About Personalized Medicine</a:t>
            </a:r>
            <a:endParaRPr/>
          </a:p>
          <a:p>
            <a:pPr indent="0" lvl="0" marL="0" rtl="0" algn="l">
              <a:lnSpc>
                <a:spcPct val="125000"/>
              </a:lnSpc>
              <a:spcBef>
                <a:spcPts val="2000"/>
              </a:spcBef>
              <a:spcAft>
                <a:spcPts val="0"/>
              </a:spcAft>
              <a:buNone/>
            </a:pPr>
            <a:r>
              <a:rPr lang="en" sz="1790" u="sng">
                <a:solidFill>
                  <a:schemeClr val="hlink"/>
                </a:solidFill>
                <a:highlight>
                  <a:srgbClr val="FFFFFF"/>
                </a:highlight>
                <a:hlinkClick r:id="rId8"/>
              </a:rPr>
              <a:t>Twenty Years with Personalized Medicine: Past, Present, and Future of Individualized Pharmacotherapy</a:t>
            </a:r>
            <a:endParaRPr sz="1790">
              <a:solidFill>
                <a:srgbClr val="000000"/>
              </a:solidFill>
              <a:highlight>
                <a:srgbClr val="FFFFFF"/>
              </a:highlight>
            </a:endParaRPr>
          </a:p>
          <a:p>
            <a:pPr indent="0" lvl="0" marL="0" rtl="0" algn="l">
              <a:spcBef>
                <a:spcPts val="10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action="ppaction://hlinksldjump" r:id="rId3"/>
              </a:rPr>
              <a:t>History</a:t>
            </a:r>
            <a:endParaRPr/>
          </a:p>
          <a:p>
            <a:pPr indent="-342900" lvl="0" marL="457200" rtl="0" algn="l">
              <a:spcBef>
                <a:spcPts val="0"/>
              </a:spcBef>
              <a:spcAft>
                <a:spcPts val="0"/>
              </a:spcAft>
              <a:buSzPts val="1800"/>
              <a:buChar char="❖"/>
            </a:pPr>
            <a:r>
              <a:rPr lang="en" u="sng">
                <a:solidFill>
                  <a:schemeClr val="hlink"/>
                </a:solidFill>
                <a:hlinkClick action="ppaction://hlinksldjump" r:id="rId4"/>
              </a:rPr>
              <a:t>Pros</a:t>
            </a:r>
            <a:r>
              <a:rPr lang="en"/>
              <a:t> </a:t>
            </a:r>
            <a:endParaRPr/>
          </a:p>
          <a:p>
            <a:pPr indent="-342900" lvl="0" marL="457200" rtl="0" algn="l">
              <a:spcBef>
                <a:spcPts val="0"/>
              </a:spcBef>
              <a:spcAft>
                <a:spcPts val="0"/>
              </a:spcAft>
              <a:buSzPts val="1800"/>
              <a:buChar char="❖"/>
            </a:pPr>
            <a:r>
              <a:rPr lang="en" u="sng">
                <a:solidFill>
                  <a:schemeClr val="hlink"/>
                </a:solidFill>
                <a:hlinkClick action="ppaction://hlinksldjump" r:id="rId5"/>
              </a:rPr>
              <a:t>Cons</a:t>
            </a:r>
            <a:endParaRPr/>
          </a:p>
          <a:p>
            <a:pPr indent="-342900" lvl="0" marL="457200" rtl="0" algn="l">
              <a:spcBef>
                <a:spcPts val="0"/>
              </a:spcBef>
              <a:spcAft>
                <a:spcPts val="0"/>
              </a:spcAft>
              <a:buSzPts val="1800"/>
              <a:buChar char="❖"/>
            </a:pPr>
            <a:r>
              <a:rPr lang="en" u="sng">
                <a:solidFill>
                  <a:schemeClr val="accent5"/>
                </a:solidFill>
                <a:hlinkClick action="ppaction://hlinksldjump" r:id="rId6">
                  <a:extLst>
                    <a:ext uri="{A12FA001-AC4F-418D-AE19-62706E023703}">
                      <ahyp:hlinkClr val="tx"/>
                    </a:ext>
                  </a:extLst>
                </a:hlinkClick>
              </a:rPr>
              <a:t>Plan and Implementation</a:t>
            </a:r>
            <a:endParaRPr/>
          </a:p>
          <a:p>
            <a:pPr indent="-342900" lvl="0" marL="457200" rtl="0" algn="l">
              <a:spcBef>
                <a:spcPts val="0"/>
              </a:spcBef>
              <a:spcAft>
                <a:spcPts val="0"/>
              </a:spcAft>
              <a:buSzPts val="1800"/>
              <a:buChar char="❖"/>
            </a:pPr>
            <a:r>
              <a:rPr lang="en" u="sng">
                <a:solidFill>
                  <a:schemeClr val="hlink"/>
                </a:solidFill>
                <a:hlinkClick action="ppaction://hlinksldjump" r:id="rId7"/>
              </a:rPr>
              <a:t>Graph 1</a:t>
            </a:r>
            <a:endParaRPr/>
          </a:p>
          <a:p>
            <a:pPr indent="-342900" lvl="0" marL="457200" rtl="0" algn="l">
              <a:spcBef>
                <a:spcPts val="0"/>
              </a:spcBef>
              <a:spcAft>
                <a:spcPts val="0"/>
              </a:spcAft>
              <a:buSzPts val="1800"/>
              <a:buChar char="❖"/>
            </a:pPr>
            <a:r>
              <a:rPr lang="en" u="sng">
                <a:solidFill>
                  <a:schemeClr val="hlink"/>
                </a:solidFill>
                <a:hlinkClick action="ppaction://hlinksldjump" r:id="rId8"/>
              </a:rPr>
              <a:t>Graph 2</a:t>
            </a:r>
            <a:endParaRPr/>
          </a:p>
          <a:p>
            <a:pPr indent="-342900" lvl="0" marL="457200" rtl="0" algn="l">
              <a:spcBef>
                <a:spcPts val="0"/>
              </a:spcBef>
              <a:spcAft>
                <a:spcPts val="0"/>
              </a:spcAft>
              <a:buSzPts val="1800"/>
              <a:buChar char="❖"/>
            </a:pPr>
            <a:r>
              <a:rPr lang="en" u="sng">
                <a:solidFill>
                  <a:schemeClr val="hlink"/>
                </a:solidFill>
                <a:hlinkClick action="ppaction://hlinksldjump" r:id="rId9"/>
              </a:rPr>
              <a:t>Fun Facts</a:t>
            </a:r>
            <a:endParaRPr/>
          </a:p>
          <a:p>
            <a:pPr indent="-342900" lvl="0" marL="457200" rtl="0" algn="l">
              <a:spcBef>
                <a:spcPts val="0"/>
              </a:spcBef>
              <a:spcAft>
                <a:spcPts val="0"/>
              </a:spcAft>
              <a:buSzPts val="1800"/>
              <a:buChar char="❖"/>
            </a:pPr>
            <a:r>
              <a:rPr lang="en" u="sng">
                <a:solidFill>
                  <a:schemeClr val="hlink"/>
                </a:solidFill>
                <a:hlinkClick action="ppaction://hlinksldjump" r:id="rId10"/>
              </a:rPr>
              <a:t>Summary</a:t>
            </a:r>
            <a:endParaRPr/>
          </a:p>
          <a:p>
            <a:pPr indent="-342900" lvl="0" marL="457200" rtl="0" algn="l">
              <a:spcBef>
                <a:spcPts val="0"/>
              </a:spcBef>
              <a:spcAft>
                <a:spcPts val="0"/>
              </a:spcAft>
              <a:buSzPts val="1800"/>
              <a:buChar char="❖"/>
            </a:pPr>
            <a:r>
              <a:rPr lang="en" u="sng">
                <a:solidFill>
                  <a:schemeClr val="hlink"/>
                </a:solidFill>
                <a:hlinkClick action="ppaction://hlinksldjump" r:id="rId11"/>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History/Definition</a:t>
            </a:r>
            <a:endParaRPr/>
          </a:p>
        </p:txBody>
      </p:sp>
      <p:sp>
        <p:nvSpPr>
          <p:cNvPr id="79" name="Google Shape;79;p15"/>
          <p:cNvSpPr txBox="1"/>
          <p:nvPr>
            <p:ph idx="1" type="body"/>
          </p:nvPr>
        </p:nvSpPr>
        <p:spPr>
          <a:xfrm>
            <a:off x="498450" y="1863700"/>
            <a:ext cx="8147100" cy="3107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Personalized medicine </a:t>
            </a:r>
            <a:r>
              <a:rPr lang="en"/>
              <a:t>relies</a:t>
            </a:r>
            <a:r>
              <a:rPr lang="en"/>
              <a:t> on technology to identify a person’s biology before giving medication, and if the medication will have a reaction to the person then technology and doctors can customize a different medicine that will be safe for the patient.</a:t>
            </a:r>
            <a:endParaRPr/>
          </a:p>
          <a:p>
            <a:pPr indent="-342900" lvl="0" marL="457200" rtl="0" algn="l">
              <a:spcBef>
                <a:spcPts val="0"/>
              </a:spcBef>
              <a:spcAft>
                <a:spcPts val="0"/>
              </a:spcAft>
              <a:buSzPts val="1800"/>
              <a:buChar char="❖"/>
            </a:pPr>
            <a:r>
              <a:rPr lang="en"/>
              <a:t>Scientists wanting to know </a:t>
            </a:r>
            <a:r>
              <a:rPr lang="en"/>
              <a:t>beforehand</a:t>
            </a:r>
            <a:r>
              <a:rPr lang="en"/>
              <a:t> what response a patient will have to a drug before giving it to them</a:t>
            </a:r>
            <a:endParaRPr/>
          </a:p>
          <a:p>
            <a:pPr indent="-342900" lvl="0" marL="457200" rtl="0" algn="l">
              <a:spcBef>
                <a:spcPts val="0"/>
              </a:spcBef>
              <a:spcAft>
                <a:spcPts val="0"/>
              </a:spcAft>
              <a:buSzPts val="1800"/>
              <a:buChar char="❖"/>
            </a:pPr>
            <a:r>
              <a:rPr lang="en"/>
              <a:t>Field</a:t>
            </a:r>
            <a:r>
              <a:rPr lang="en"/>
              <a:t> of molecular biology- created better understanding of a </a:t>
            </a:r>
            <a:r>
              <a:rPr lang="en"/>
              <a:t>person's</a:t>
            </a:r>
            <a:r>
              <a:rPr lang="en"/>
              <a:t> biology</a:t>
            </a:r>
            <a:endParaRPr/>
          </a:p>
          <a:p>
            <a:pPr indent="-342900" lvl="0" marL="457200" rtl="0" algn="l">
              <a:spcBef>
                <a:spcPts val="0"/>
              </a:spcBef>
              <a:spcAft>
                <a:spcPts val="0"/>
              </a:spcAft>
              <a:buSzPts val="1800"/>
              <a:buChar char="❖"/>
            </a:pPr>
            <a:r>
              <a:rPr lang="en"/>
              <a:t>They do this because a person health stems change because of gene variation and influences of the environment</a:t>
            </a:r>
            <a:endParaRPr/>
          </a:p>
        </p:txBody>
      </p:sp>
      <p:pic>
        <p:nvPicPr>
          <p:cNvPr id="80" name="Google Shape;80;p15"/>
          <p:cNvPicPr preferRelativeResize="0"/>
          <p:nvPr/>
        </p:nvPicPr>
        <p:blipFill rotWithShape="1">
          <a:blip r:embed="rId3">
            <a:alphaModFix/>
          </a:blip>
          <a:srcRect b="25645" l="0" r="0" t="0"/>
          <a:stretch/>
        </p:blipFill>
        <p:spPr>
          <a:xfrm>
            <a:off x="3270650" y="58350"/>
            <a:ext cx="5561650" cy="1805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a:t>
            </a:r>
            <a:endParaRPr/>
          </a:p>
        </p:txBody>
      </p:sp>
      <p:sp>
        <p:nvSpPr>
          <p:cNvPr id="86" name="Google Shape;86;p16"/>
          <p:cNvSpPr txBox="1"/>
          <p:nvPr>
            <p:ph idx="1" type="body"/>
          </p:nvPr>
        </p:nvSpPr>
        <p:spPr>
          <a:xfrm>
            <a:off x="4572000" y="1266325"/>
            <a:ext cx="42603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Know what is reactant to your body and what treatment is not</a:t>
            </a:r>
            <a:endParaRPr/>
          </a:p>
          <a:p>
            <a:pPr indent="-334327" lvl="0" marL="457200" rtl="0" algn="l">
              <a:spcBef>
                <a:spcPts val="0"/>
              </a:spcBef>
              <a:spcAft>
                <a:spcPts val="0"/>
              </a:spcAft>
              <a:buSzPct val="100000"/>
              <a:buChar char="❖"/>
            </a:pPr>
            <a:r>
              <a:rPr lang="en"/>
              <a:t>Could give the healthcare provider a prediction of how to prevent a disease from entering your body</a:t>
            </a:r>
            <a:endParaRPr/>
          </a:p>
          <a:p>
            <a:pPr indent="-334327" lvl="0" marL="457200" rtl="0" algn="l">
              <a:spcBef>
                <a:spcPts val="0"/>
              </a:spcBef>
              <a:spcAft>
                <a:spcPts val="0"/>
              </a:spcAft>
              <a:buSzPct val="100000"/>
              <a:buChar char="❖"/>
            </a:pPr>
            <a:r>
              <a:rPr lang="en"/>
              <a:t>Improve disease detection</a:t>
            </a:r>
            <a:endParaRPr/>
          </a:p>
          <a:p>
            <a:pPr indent="-334327" lvl="0" marL="457200" rtl="0" algn="l">
              <a:spcBef>
                <a:spcPts val="0"/>
              </a:spcBef>
              <a:spcAft>
                <a:spcPts val="0"/>
              </a:spcAft>
              <a:buSzPct val="100000"/>
              <a:buChar char="❖"/>
            </a:pPr>
            <a:r>
              <a:rPr lang="en"/>
              <a:t>Helps disease from </a:t>
            </a:r>
            <a:r>
              <a:rPr lang="en"/>
              <a:t>progressing</a:t>
            </a:r>
            <a:endParaRPr/>
          </a:p>
          <a:p>
            <a:pPr indent="-334327" lvl="0" marL="457200" rtl="0" algn="l">
              <a:spcBef>
                <a:spcPts val="0"/>
              </a:spcBef>
              <a:spcAft>
                <a:spcPts val="0"/>
              </a:spcAft>
              <a:buSzPct val="100000"/>
              <a:buChar char="❖"/>
            </a:pPr>
            <a:r>
              <a:rPr lang="en"/>
              <a:t>Disease-prevention </a:t>
            </a:r>
            <a:r>
              <a:rPr lang="en"/>
              <a:t>strategies</a:t>
            </a:r>
            <a:endParaRPr/>
          </a:p>
          <a:p>
            <a:pPr indent="-334327" lvl="0" marL="457200" rtl="0" algn="l">
              <a:spcBef>
                <a:spcPts val="0"/>
              </a:spcBef>
              <a:spcAft>
                <a:spcPts val="0"/>
              </a:spcAft>
              <a:buSzPct val="100000"/>
              <a:buChar char="❖"/>
            </a:pPr>
            <a:r>
              <a:rPr lang="en"/>
              <a:t>Prescribe</a:t>
            </a:r>
            <a:r>
              <a:rPr lang="en"/>
              <a:t> more safer protective drugs</a:t>
            </a:r>
            <a:endParaRPr/>
          </a:p>
          <a:p>
            <a:pPr indent="-334327" lvl="0" marL="457200" rtl="0" algn="l">
              <a:spcBef>
                <a:spcPts val="0"/>
              </a:spcBef>
              <a:spcAft>
                <a:spcPts val="0"/>
              </a:spcAft>
              <a:buSzPct val="100000"/>
              <a:buChar char="❖"/>
            </a:pPr>
            <a:r>
              <a:rPr lang="en"/>
              <a:t>Prevention</a:t>
            </a:r>
            <a:r>
              <a:rPr lang="en"/>
              <a:t> of negative side-effects</a:t>
            </a:r>
            <a:endParaRPr/>
          </a:p>
          <a:p>
            <a:pPr indent="-334327" lvl="0" marL="457200" rtl="0" algn="l">
              <a:spcBef>
                <a:spcPts val="0"/>
              </a:spcBef>
              <a:spcAft>
                <a:spcPts val="0"/>
              </a:spcAft>
              <a:buSzPct val="100000"/>
              <a:buChar char="❖"/>
            </a:pPr>
            <a:r>
              <a:rPr lang="en"/>
              <a:t>Gets rid of trial and error options</a:t>
            </a:r>
            <a:endParaRPr/>
          </a:p>
        </p:txBody>
      </p:sp>
      <p:pic>
        <p:nvPicPr>
          <p:cNvPr id="87" name="Google Shape;87;p16"/>
          <p:cNvPicPr preferRelativeResize="0"/>
          <p:nvPr/>
        </p:nvPicPr>
        <p:blipFill>
          <a:blip r:embed="rId3">
            <a:alphaModFix/>
          </a:blip>
          <a:stretch>
            <a:fillRect/>
          </a:stretch>
        </p:blipFill>
        <p:spPr>
          <a:xfrm>
            <a:off x="173575" y="1325713"/>
            <a:ext cx="4491750" cy="318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 cost</a:t>
            </a:r>
            <a:endParaRPr/>
          </a:p>
          <a:p>
            <a:pPr indent="-342900" lvl="0" marL="457200" rtl="0" algn="l">
              <a:spcBef>
                <a:spcPts val="0"/>
              </a:spcBef>
              <a:spcAft>
                <a:spcPts val="0"/>
              </a:spcAft>
              <a:buSzPts val="1800"/>
              <a:buChar char="❖"/>
            </a:pPr>
            <a:r>
              <a:rPr lang="en"/>
              <a:t>Fear of genetic </a:t>
            </a:r>
            <a:r>
              <a:rPr lang="en"/>
              <a:t>discrimination</a:t>
            </a:r>
            <a:endParaRPr/>
          </a:p>
          <a:p>
            <a:pPr indent="-342900" lvl="0" marL="457200" rtl="0" algn="l">
              <a:spcBef>
                <a:spcPts val="0"/>
              </a:spcBef>
              <a:spcAft>
                <a:spcPts val="0"/>
              </a:spcAft>
              <a:buSzPts val="1800"/>
              <a:buChar char="❖"/>
            </a:pPr>
            <a:r>
              <a:rPr lang="en"/>
              <a:t>Messed up data</a:t>
            </a:r>
            <a:endParaRPr/>
          </a:p>
          <a:p>
            <a:pPr indent="-342900" lvl="0" marL="457200" rtl="0" algn="l">
              <a:spcBef>
                <a:spcPts val="0"/>
              </a:spcBef>
              <a:spcAft>
                <a:spcPts val="0"/>
              </a:spcAft>
              <a:buSzPts val="1800"/>
              <a:buChar char="❖"/>
            </a:pPr>
            <a:r>
              <a:rPr lang="en"/>
              <a:t>Access to genetic testing</a:t>
            </a:r>
            <a:endParaRPr/>
          </a:p>
          <a:p>
            <a:pPr indent="-342900" lvl="0" marL="457200" rtl="0" algn="l">
              <a:spcBef>
                <a:spcPts val="0"/>
              </a:spcBef>
              <a:spcAft>
                <a:spcPts val="0"/>
              </a:spcAft>
              <a:buSzPts val="1800"/>
              <a:buChar char="❖"/>
            </a:pPr>
            <a:r>
              <a:rPr lang="en"/>
              <a:t>Unprepared primary care workforce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Plan/Implementation</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New technology </a:t>
            </a:r>
            <a:r>
              <a:rPr lang="en"/>
              <a:t>advancements</a:t>
            </a:r>
            <a:r>
              <a:rPr lang="en"/>
              <a:t> are providing a real-time image of a person and looks at the structure to see any effects the drug might have on them.</a:t>
            </a:r>
            <a:endParaRPr/>
          </a:p>
          <a:p>
            <a:pPr indent="-342900" lvl="0" marL="457200" rtl="0" algn="l">
              <a:spcBef>
                <a:spcPts val="0"/>
              </a:spcBef>
              <a:spcAft>
                <a:spcPts val="0"/>
              </a:spcAft>
              <a:buSzPts val="1800"/>
              <a:buChar char="❖"/>
            </a:pPr>
            <a:r>
              <a:rPr lang="en"/>
              <a:t>No more reactive treatment for disease</a:t>
            </a:r>
            <a:endParaRPr/>
          </a:p>
          <a:p>
            <a:pPr indent="-342900" lvl="0" marL="457200" rtl="0" algn="l">
              <a:spcBef>
                <a:spcPts val="0"/>
              </a:spcBef>
              <a:spcAft>
                <a:spcPts val="0"/>
              </a:spcAft>
              <a:buSzPts val="1800"/>
              <a:buChar char="❖"/>
            </a:pPr>
            <a:r>
              <a:rPr lang="en"/>
              <a:t>More reliance and protection of treatment </a:t>
            </a:r>
            <a:endParaRPr/>
          </a:p>
        </p:txBody>
      </p:sp>
      <p:pic>
        <p:nvPicPr>
          <p:cNvPr id="100" name="Google Shape;100;p18"/>
          <p:cNvPicPr preferRelativeResize="0"/>
          <p:nvPr/>
        </p:nvPicPr>
        <p:blipFill>
          <a:blip r:embed="rId3">
            <a:alphaModFix/>
          </a:blip>
          <a:stretch>
            <a:fillRect/>
          </a:stretch>
        </p:blipFill>
        <p:spPr>
          <a:xfrm>
            <a:off x="2214950" y="2960047"/>
            <a:ext cx="4714098" cy="196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9" title="Personalized Medicines FDA Approved for each of the Last 7 Years"/>
          <p:cNvPicPr preferRelativeResize="0"/>
          <p:nvPr/>
        </p:nvPicPr>
        <p:blipFill>
          <a:blip r:embed="rId3">
            <a:alphaModFix/>
          </a:blip>
          <a:stretch>
            <a:fillRect/>
          </a:stretch>
        </p:blipFill>
        <p:spPr>
          <a:xfrm>
            <a:off x="1031251" y="445025"/>
            <a:ext cx="6669483" cy="4124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0" title="Personalized Medicine treating for difficult diseases"/>
          <p:cNvPicPr preferRelativeResize="0"/>
          <p:nvPr/>
        </p:nvPicPr>
        <p:blipFill>
          <a:blip r:embed="rId3">
            <a:alphaModFix/>
          </a:blip>
          <a:stretch>
            <a:fillRect/>
          </a:stretch>
        </p:blipFill>
        <p:spPr>
          <a:xfrm>
            <a:off x="1395362" y="445025"/>
            <a:ext cx="6353274" cy="392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 Facts</a:t>
            </a:r>
            <a:endParaRPr/>
          </a:p>
        </p:txBody>
      </p:sp>
      <p:sp>
        <p:nvSpPr>
          <p:cNvPr id="120" name="Google Shape;120;p21"/>
          <p:cNvSpPr txBox="1"/>
          <p:nvPr>
            <p:ph idx="1" type="body"/>
          </p:nvPr>
        </p:nvSpPr>
        <p:spPr>
          <a:xfrm>
            <a:off x="311700" y="1266325"/>
            <a:ext cx="42603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Personalized medicine is also helping us understand the biology of people with more </a:t>
            </a:r>
            <a:r>
              <a:rPr lang="en"/>
              <a:t>complex</a:t>
            </a:r>
            <a:r>
              <a:rPr lang="en"/>
              <a:t> diseases(cancer), and is the best </a:t>
            </a:r>
            <a:r>
              <a:rPr lang="en"/>
              <a:t>treatment</a:t>
            </a:r>
            <a:r>
              <a:rPr lang="en"/>
              <a:t> for cancer</a:t>
            </a:r>
            <a:endParaRPr/>
          </a:p>
          <a:p>
            <a:pPr indent="-334327" lvl="0" marL="457200" rtl="0" algn="l">
              <a:spcBef>
                <a:spcPts val="0"/>
              </a:spcBef>
              <a:spcAft>
                <a:spcPts val="0"/>
              </a:spcAft>
              <a:buSzPct val="100000"/>
              <a:buChar char="❖"/>
            </a:pPr>
            <a:r>
              <a:rPr lang="en"/>
              <a:t>Uses your DNA to customize your treatment</a:t>
            </a:r>
            <a:endParaRPr/>
          </a:p>
          <a:p>
            <a:pPr indent="-334327" lvl="0" marL="457200" rtl="0" algn="l">
              <a:spcBef>
                <a:spcPts val="0"/>
              </a:spcBef>
              <a:spcAft>
                <a:spcPts val="0"/>
              </a:spcAft>
              <a:buSzPct val="100000"/>
              <a:buChar char="❖"/>
            </a:pPr>
            <a:r>
              <a:rPr lang="en"/>
              <a:t>Identifies gene mutations</a:t>
            </a:r>
            <a:endParaRPr/>
          </a:p>
          <a:p>
            <a:pPr indent="-334327" lvl="0" marL="457200" rtl="0" algn="l">
              <a:spcBef>
                <a:spcPts val="0"/>
              </a:spcBef>
              <a:spcAft>
                <a:spcPts val="0"/>
              </a:spcAft>
              <a:buSzPct val="100000"/>
              <a:buChar char="❖"/>
            </a:pPr>
            <a:r>
              <a:rPr lang="en"/>
              <a:t>Minimizing side effects</a:t>
            </a:r>
            <a:endParaRPr/>
          </a:p>
          <a:p>
            <a:pPr indent="-334327" lvl="0" marL="457200" rtl="0" algn="l">
              <a:spcBef>
                <a:spcPts val="0"/>
              </a:spcBef>
              <a:spcAft>
                <a:spcPts val="0"/>
              </a:spcAft>
              <a:buSzPct val="100000"/>
              <a:buChar char="❖"/>
            </a:pPr>
            <a:r>
              <a:rPr lang="en"/>
              <a:t>Starting to be useful in </a:t>
            </a:r>
            <a:r>
              <a:rPr lang="en">
                <a:highlight>
                  <a:srgbClr val="FFFFFF"/>
                </a:highlight>
              </a:rPr>
              <a:t>treating cardiovascular disorders, depression, pain management</a:t>
            </a:r>
            <a:endParaRPr>
              <a:highlight>
                <a:srgbClr val="FFFFFF"/>
              </a:highlight>
            </a:endParaRPr>
          </a:p>
        </p:txBody>
      </p:sp>
      <p:pic>
        <p:nvPicPr>
          <p:cNvPr id="121" name="Google Shape;121;p21"/>
          <p:cNvPicPr preferRelativeResize="0"/>
          <p:nvPr/>
        </p:nvPicPr>
        <p:blipFill rotWithShape="1">
          <a:blip r:embed="rId3">
            <a:alphaModFix/>
          </a:blip>
          <a:srcRect b="7510" l="0" r="0" t="0"/>
          <a:stretch/>
        </p:blipFill>
        <p:spPr>
          <a:xfrm>
            <a:off x="4633050" y="1085550"/>
            <a:ext cx="4027600" cy="3409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